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lvl1pPr algn="ctr">
      <a:defRPr sz="1600">
        <a:latin typeface="+mj-lt"/>
        <a:ea typeface="+mj-ea"/>
        <a:cs typeface="+mj-cs"/>
        <a:sym typeface="Helvetica"/>
      </a:defRPr>
    </a:lvl1pPr>
    <a:lvl2pPr algn="ctr">
      <a:defRPr sz="1600">
        <a:latin typeface="+mj-lt"/>
        <a:ea typeface="+mj-ea"/>
        <a:cs typeface="+mj-cs"/>
        <a:sym typeface="Helvetica"/>
      </a:defRPr>
    </a:lvl2pPr>
    <a:lvl3pPr algn="ctr">
      <a:defRPr sz="1600">
        <a:latin typeface="+mj-lt"/>
        <a:ea typeface="+mj-ea"/>
        <a:cs typeface="+mj-cs"/>
        <a:sym typeface="Helvetica"/>
      </a:defRPr>
    </a:lvl3pPr>
    <a:lvl4pPr algn="ctr">
      <a:defRPr sz="1600">
        <a:latin typeface="+mj-lt"/>
        <a:ea typeface="+mj-ea"/>
        <a:cs typeface="+mj-cs"/>
        <a:sym typeface="Helvetica"/>
      </a:defRPr>
    </a:lvl4pPr>
    <a:lvl5pPr algn="ctr">
      <a:defRPr sz="1600">
        <a:latin typeface="+mj-lt"/>
        <a:ea typeface="+mj-ea"/>
        <a:cs typeface="+mj-cs"/>
        <a:sym typeface="Helvetica"/>
      </a:defRPr>
    </a:lvl5pPr>
    <a:lvl6pPr algn="ctr">
      <a:defRPr sz="1600">
        <a:latin typeface="+mj-lt"/>
        <a:ea typeface="+mj-ea"/>
        <a:cs typeface="+mj-cs"/>
        <a:sym typeface="Helvetica"/>
      </a:defRPr>
    </a:lvl6pPr>
    <a:lvl7pPr algn="ctr">
      <a:defRPr sz="1600">
        <a:latin typeface="+mj-lt"/>
        <a:ea typeface="+mj-ea"/>
        <a:cs typeface="+mj-cs"/>
        <a:sym typeface="Helvetica"/>
      </a:defRPr>
    </a:lvl7pPr>
    <a:lvl8pPr algn="ctr">
      <a:defRPr sz="1600">
        <a:latin typeface="+mj-lt"/>
        <a:ea typeface="+mj-ea"/>
        <a:cs typeface="+mj-cs"/>
        <a:sym typeface="Helvetica"/>
      </a:defRPr>
    </a:lvl8pPr>
    <a:lvl9pPr algn="ctr">
      <a:defRPr sz="1600"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03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41" autoAdjust="0"/>
    <p:restoredTop sz="89140" autoAdjust="0"/>
  </p:normalViewPr>
  <p:slideViewPr>
    <p:cSldViewPr snapToGrid="0">
      <p:cViewPr>
        <p:scale>
          <a:sx n="50" d="100"/>
          <a:sy n="50" d="100"/>
        </p:scale>
        <p:origin x="144" y="144"/>
      </p:cViewPr>
      <p:guideLst>
        <p:guide orient="horz" pos="13824"/>
        <p:guide pos="10321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62155114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891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9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6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09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4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7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77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69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4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1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8.jpeg"/><Relationship Id="rId26" Type="http://schemas.openxmlformats.org/officeDocument/2006/relationships/image" Target="../media/image15.jpg"/><Relationship Id="rId3" Type="http://schemas.openxmlformats.org/officeDocument/2006/relationships/image" Target="../media/image1.tiff"/><Relationship Id="rId21" Type="http://schemas.openxmlformats.org/officeDocument/2006/relationships/image" Target="../media/image10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9.jp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13.jp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12.jpg"/><Relationship Id="rId28" Type="http://schemas.openxmlformats.org/officeDocument/2006/relationships/image" Target="../media/image25.png"/><Relationship Id="rId10" Type="http://schemas.openxmlformats.org/officeDocument/2006/relationships/image" Target="../media/image8.png"/><Relationship Id="rId19" Type="http://schemas.openxmlformats.org/officeDocument/2006/relationships/hyperlink" Target="mailto:sudhirh@sit.ac.in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11.jpg"/><Relationship Id="rId27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297433" y="3046156"/>
            <a:ext cx="16025143" cy="40540243"/>
          </a:xfrm>
          <a:prstGeom prst="rect">
            <a:avLst/>
          </a:prstGeom>
          <a:ln w="76200">
            <a:solidFill>
              <a:schemeClr val="accent3">
                <a:lumMod val="50000"/>
              </a:schemeClr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646775" y="2747440"/>
            <a:ext cx="15328064" cy="553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C0F0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07" tIns="68507" rIns="68507" bIns="68507" anchor="ctr">
            <a:spAutoFit/>
          </a:bodyPr>
          <a:lstStyle/>
          <a:p>
            <a:pPr marL="30956" indent="777677" defTabSz="3912198">
              <a:defRPr sz="1800"/>
            </a:pPr>
            <a:r>
              <a:rPr lang="en-IN" sz="2700" b="1" dirty="0">
                <a:latin typeface="Arial" panose="020B0604020202020204" pitchFamily="34" charset="0"/>
                <a:ea typeface="Myriad Pro"/>
                <a:cs typeface="Arial" panose="020B0604020202020204" pitchFamily="34" charset="0"/>
                <a:sym typeface="Myriad Pro"/>
              </a:rPr>
              <a:t>Corneal Epithelial Permeability and Permeability Measurement</a:t>
            </a:r>
            <a:endParaRPr sz="2700" b="1" dirty="0">
              <a:latin typeface="Arial" panose="020B0604020202020204" pitchFamily="34" charset="0"/>
              <a:ea typeface="Myriad Pro"/>
              <a:cs typeface="Arial" panose="020B0604020202020204" pitchFamily="34" charset="0"/>
              <a:sym typeface="Myriad Pro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16439812" y="3685621"/>
            <a:ext cx="11610344" cy="438580"/>
          </a:xfrm>
          <a:prstGeom prst="rect">
            <a:avLst/>
          </a:prstGeom>
          <a:ln w="12700">
            <a:miter lim="400000"/>
          </a:ln>
        </p:spPr>
        <p:txBody>
          <a:bodyPr lIns="34289" tIns="34289" rIns="34289" bIns="34289">
            <a:spAutoFit/>
          </a:bodyPr>
          <a:lstStyle/>
          <a:p>
            <a:pPr algn="l">
              <a:spcBef>
                <a:spcPts val="1800"/>
              </a:spcBef>
              <a:buSzPct val="100000"/>
              <a:defRPr sz="1800"/>
            </a:pPr>
            <a:endParaRPr lang="en-IN" sz="2400" dirty="0">
              <a:latin typeface="Arial" panose="020B0604020202020204" pitchFamily="34" charset="0"/>
              <a:ea typeface="Myriad Pro"/>
              <a:cs typeface="Arial" panose="020B0604020202020204" pitchFamily="34" charset="0"/>
              <a:sym typeface="Myriad Pro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300215" y="295399"/>
            <a:ext cx="32232599" cy="2258477"/>
          </a:xfrm>
          <a:prstGeom prst="rect">
            <a:avLst/>
          </a:prstGeom>
          <a:ln w="76200">
            <a:solidFill>
              <a:schemeClr val="accent3">
                <a:lumMod val="50000"/>
              </a:schemeClr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6951831" y="1390589"/>
            <a:ext cx="20808375" cy="1056698"/>
          </a:xfrm>
          <a:prstGeom prst="rect">
            <a:avLst/>
          </a:prstGeom>
          <a:ln w="12700">
            <a:miter lim="400000"/>
          </a:ln>
        </p:spPr>
        <p:txBody>
          <a:bodyPr wrap="square" lIns="34289" tIns="34289" rIns="34289" bIns="34289">
            <a:spAutoFit/>
          </a:bodyPr>
          <a:lstStyle/>
          <a:p>
            <a:pPr>
              <a:spcBef>
                <a:spcPts val="450"/>
              </a:spcBef>
              <a:defRPr sz="1800"/>
            </a:pPr>
            <a:r>
              <a:rPr lang="en-IN" sz="27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 </a:t>
            </a:r>
            <a:r>
              <a:rPr lang="en-IN" sz="3000" dirty="0" err="1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Shashank</a:t>
            </a:r>
            <a:r>
              <a:rPr lang="en-IN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 Bharadhwaj</a:t>
            </a:r>
            <a:r>
              <a:rPr lang="en-IN" sz="3000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1</a:t>
            </a:r>
            <a:r>
              <a:rPr lang="en-IN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, </a:t>
            </a:r>
            <a:r>
              <a:rPr lang="en-IN" sz="3000" dirty="0" err="1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Mohd</a:t>
            </a:r>
            <a:r>
              <a:rPr lang="en-IN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. Danish Ahmed</a:t>
            </a:r>
            <a:r>
              <a:rPr lang="en-IN" sz="3000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1</a:t>
            </a:r>
            <a:r>
              <a:rPr lang="en-IN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, CSN </a:t>
            </a:r>
            <a:r>
              <a:rPr lang="en-IN" sz="3000" dirty="0" err="1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Harshavardhan</a:t>
            </a:r>
            <a:r>
              <a:rPr lang="en-US" sz="3000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1</a:t>
            </a:r>
            <a:r>
              <a:rPr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,</a:t>
            </a:r>
            <a:r>
              <a:rPr lang="en-US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 </a:t>
            </a:r>
            <a:r>
              <a:rPr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S</a:t>
            </a:r>
            <a:r>
              <a:rPr lang="en-US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 </a:t>
            </a:r>
            <a:r>
              <a:rPr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P Srinivas</a:t>
            </a:r>
            <a:r>
              <a:rPr lang="en-IN" sz="3000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2</a:t>
            </a:r>
            <a:r>
              <a:rPr lang="en-IN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,</a:t>
            </a:r>
            <a:r>
              <a:rPr lang="en-IN" sz="3000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 </a:t>
            </a:r>
            <a:r>
              <a:rPr lang="en-IN" sz="3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Sudhir H Ranganath</a:t>
            </a:r>
            <a:r>
              <a:rPr lang="en-US" sz="3000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1</a:t>
            </a:r>
            <a:endParaRPr lang="en-IN" sz="3000" baseline="30000" dirty="0">
              <a:latin typeface="Arial" panose="020B0604020202020204" pitchFamily="34" charset="0"/>
              <a:ea typeface="Times New Roman" panose="02020603050405020304"/>
              <a:cs typeface="Arial" panose="020B0604020202020204" pitchFamily="34" charset="0"/>
              <a:sym typeface="Times New Roman" panose="02020603050405020304"/>
            </a:endParaRPr>
          </a:p>
          <a:p>
            <a:pPr>
              <a:spcBef>
                <a:spcPts val="450"/>
              </a:spcBef>
              <a:defRPr sz="1800"/>
            </a:pPr>
            <a:r>
              <a:rPr lang="en-US" sz="2700" i="1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1</a:t>
            </a:r>
            <a:r>
              <a:rPr lang="en-US" sz="2700" i="1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Department of Chemical Engineering, Siddaganga Institute of Technology, Tumkur, India</a:t>
            </a:r>
            <a:r>
              <a:rPr sz="2700" i="1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, </a:t>
            </a:r>
            <a:r>
              <a:rPr lang="en-IN" sz="2700" i="1" baseline="30000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2</a:t>
            </a:r>
            <a:r>
              <a:rPr sz="2700" i="1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Indiana University, Bloomington, IN</a:t>
            </a:r>
            <a:r>
              <a:rPr lang="en-US" sz="2700" i="1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, USA</a:t>
            </a:r>
            <a:r>
              <a:rPr sz="3000" i="1" dirty="0">
                <a:latin typeface="Arial" panose="020B0604020202020204" pitchFamily="34" charset="0"/>
                <a:ea typeface="Times New Roman" panose="02020603050405020304"/>
                <a:cs typeface="Arial" panose="020B0604020202020204" pitchFamily="34" charset="0"/>
                <a:sym typeface="Times New Roman" panose="02020603050405020304"/>
              </a:rPr>
              <a:t> </a:t>
            </a:r>
          </a:p>
        </p:txBody>
      </p:sp>
      <p:sp>
        <p:nvSpPr>
          <p:cNvPr id="65" name="Shape 65"/>
          <p:cNvSpPr/>
          <p:nvPr/>
        </p:nvSpPr>
        <p:spPr>
          <a:xfrm>
            <a:off x="16325727" y="3046158"/>
            <a:ext cx="16226653" cy="40540242"/>
          </a:xfrm>
          <a:prstGeom prst="rect">
            <a:avLst/>
          </a:prstGeom>
          <a:ln w="76200">
            <a:solidFill>
              <a:schemeClr val="accent3">
                <a:lumMod val="50000"/>
              </a:schemeClr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asted-image.tif"/>
          <p:cNvPicPr/>
          <p:nvPr/>
        </p:nvPicPr>
        <p:blipFill>
          <a:blip r:embed="rId3"/>
          <a:stretch>
            <a:fillRect/>
          </a:stretch>
        </p:blipFill>
        <p:spPr>
          <a:xfrm>
            <a:off x="768403" y="445673"/>
            <a:ext cx="1923497" cy="194181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6" name="Rectangle 95"/>
          <p:cNvSpPr/>
          <p:nvPr/>
        </p:nvSpPr>
        <p:spPr>
          <a:xfrm>
            <a:off x="4505653" y="6625715"/>
            <a:ext cx="3739991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Slide Number Placeholder 23"/>
          <p:cNvSpPr txBox="1"/>
          <p:nvPr/>
        </p:nvSpPr>
        <p:spPr>
          <a:xfrm>
            <a:off x="11913953" y="28831172"/>
            <a:ext cx="1543050" cy="27384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algn="ctr">
              <a:defRPr sz="1600">
                <a:latin typeface="+mj-lt"/>
                <a:ea typeface="+mj-ea"/>
                <a:cs typeface="+mj-cs"/>
                <a:sym typeface="Helvetica"/>
              </a:defRPr>
            </a:lvl1pPr>
            <a:lvl2pPr algn="ctr">
              <a:defRPr sz="1600">
                <a:latin typeface="+mj-lt"/>
                <a:ea typeface="+mj-ea"/>
                <a:cs typeface="+mj-cs"/>
                <a:sym typeface="Helvetica"/>
              </a:defRPr>
            </a:lvl2pPr>
            <a:lvl3pPr algn="ctr">
              <a:defRPr sz="1600">
                <a:latin typeface="+mj-lt"/>
                <a:ea typeface="+mj-ea"/>
                <a:cs typeface="+mj-cs"/>
                <a:sym typeface="Helvetica"/>
              </a:defRPr>
            </a:lvl3pPr>
            <a:lvl4pPr algn="ctr">
              <a:defRPr sz="1600">
                <a:latin typeface="+mj-lt"/>
                <a:ea typeface="+mj-ea"/>
                <a:cs typeface="+mj-cs"/>
                <a:sym typeface="Helvetica"/>
              </a:defRPr>
            </a:lvl4pPr>
            <a:lvl5pPr algn="ctr">
              <a:defRPr sz="1600">
                <a:latin typeface="+mj-lt"/>
                <a:ea typeface="+mj-ea"/>
                <a:cs typeface="+mj-cs"/>
                <a:sym typeface="Helvetica"/>
              </a:defRPr>
            </a:lvl5pPr>
            <a:lvl6pPr algn="ctr">
              <a:defRPr sz="1600">
                <a:latin typeface="+mj-lt"/>
                <a:ea typeface="+mj-ea"/>
                <a:cs typeface="+mj-cs"/>
                <a:sym typeface="Helvetica"/>
              </a:defRPr>
            </a:lvl6pPr>
            <a:lvl7pPr algn="ctr">
              <a:defRPr sz="1600">
                <a:latin typeface="+mj-lt"/>
                <a:ea typeface="+mj-ea"/>
                <a:cs typeface="+mj-cs"/>
                <a:sym typeface="Helvetica"/>
              </a:defRPr>
            </a:lvl7pPr>
            <a:lvl8pPr algn="ctr">
              <a:defRPr sz="1600">
                <a:latin typeface="+mj-lt"/>
                <a:ea typeface="+mj-ea"/>
                <a:cs typeface="+mj-cs"/>
                <a:sym typeface="Helvetica"/>
              </a:defRPr>
            </a:lvl8pPr>
            <a:lvl9pPr algn="ctr">
              <a:defRPr sz="1600"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endParaRPr lang="en-US" sz="10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3" name="Shape 66"/>
          <p:cNvSpPr/>
          <p:nvPr/>
        </p:nvSpPr>
        <p:spPr>
          <a:xfrm flipV="1">
            <a:off x="286235" y="10693576"/>
            <a:ext cx="16027599" cy="31541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42884">
              <a:defRPr sz="1200"/>
            </a:pPr>
            <a:endParaRPr sz="6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4" name="Shape 66"/>
          <p:cNvSpPr/>
          <p:nvPr/>
        </p:nvSpPr>
        <p:spPr>
          <a:xfrm flipV="1">
            <a:off x="16315215" y="36253989"/>
            <a:ext cx="16182656" cy="30413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42884">
              <a:defRPr sz="1200"/>
            </a:pPr>
            <a:endParaRPr sz="6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9" name="Shape 66"/>
          <p:cNvSpPr/>
          <p:nvPr/>
        </p:nvSpPr>
        <p:spPr>
          <a:xfrm flipV="1">
            <a:off x="300324" y="20969872"/>
            <a:ext cx="16013510" cy="4490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42884">
              <a:defRPr sz="1200"/>
            </a:pPr>
            <a:endParaRPr sz="6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4" name="Title 1"/>
          <p:cNvSpPr txBox="1"/>
          <p:nvPr/>
        </p:nvSpPr>
        <p:spPr>
          <a:xfrm>
            <a:off x="10736333" y="17823924"/>
            <a:ext cx="537371" cy="53555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5" name="Title 1"/>
          <p:cNvSpPr txBox="1"/>
          <p:nvPr/>
        </p:nvSpPr>
        <p:spPr>
          <a:xfrm>
            <a:off x="13551170" y="17850615"/>
            <a:ext cx="537371" cy="53555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algn="ctr" defTabSz="5116830">
              <a:defRPr sz="245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8" name="Shape 66"/>
          <p:cNvSpPr/>
          <p:nvPr/>
        </p:nvSpPr>
        <p:spPr>
          <a:xfrm>
            <a:off x="309063" y="17861400"/>
            <a:ext cx="16013513" cy="291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42884">
              <a:defRPr sz="1200"/>
            </a:pPr>
            <a:endParaRPr sz="6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49393" y="487370"/>
            <a:ext cx="30021542" cy="761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rtl="0" latinLnBrk="1" hangingPunct="0"/>
            <a:r>
              <a:rPr lang="en-US" sz="45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Simulation of Measurement of Corneal Permeability by Multi-Drop Method using COMSOL </a:t>
            </a:r>
            <a:r>
              <a:rPr lang="en-US" sz="4500" b="1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Multiphysics</a:t>
            </a:r>
            <a:endParaRPr lang="en-US" sz="4500" b="1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Shape 51"/>
          <p:cNvSpPr/>
          <p:nvPr/>
        </p:nvSpPr>
        <p:spPr>
          <a:xfrm>
            <a:off x="16771430" y="2747440"/>
            <a:ext cx="15328064" cy="553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C0F0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07" tIns="68507" rIns="68507" bIns="68507" anchor="ctr">
            <a:spAutoFit/>
          </a:bodyPr>
          <a:lstStyle/>
          <a:p>
            <a:pPr marL="30956" indent="777677" defTabSz="3912198">
              <a:defRPr sz="1800"/>
            </a:pPr>
            <a:r>
              <a:rPr lang="en-IN" sz="2700" b="1" dirty="0">
                <a:latin typeface="Arial" panose="020B0604020202020204" pitchFamily="34" charset="0"/>
                <a:cs typeface="Arial" panose="020B0604020202020204" pitchFamily="34" charset="0"/>
              </a:rPr>
              <a:t>Results and Discussion </a:t>
            </a:r>
            <a:endParaRPr sz="2700" b="1" dirty="0">
              <a:latin typeface="Arial" panose="020B0604020202020204" pitchFamily="34" charset="0"/>
              <a:ea typeface="Myriad Pro"/>
              <a:cs typeface="Arial" panose="020B0604020202020204" pitchFamily="34" charset="0"/>
              <a:sym typeface="Myriad Pro"/>
            </a:endParaRPr>
          </a:p>
        </p:txBody>
      </p:sp>
      <p:sp>
        <p:nvSpPr>
          <p:cNvPr id="75" name="Shape 51"/>
          <p:cNvSpPr/>
          <p:nvPr/>
        </p:nvSpPr>
        <p:spPr>
          <a:xfrm>
            <a:off x="16681210" y="35964068"/>
            <a:ext cx="15328064" cy="553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C0F0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07" tIns="68507" rIns="68507" bIns="68507" anchor="ctr">
            <a:spAutoFit/>
          </a:bodyPr>
          <a:lstStyle/>
          <a:p>
            <a:pPr marL="30956" indent="777677" defTabSz="3912198">
              <a:defRPr sz="1800"/>
            </a:pPr>
            <a:r>
              <a:rPr lang="en-IN" sz="2700" b="1" dirty="0">
                <a:latin typeface="Arial" panose="020B0604020202020204" pitchFamily="34" charset="0"/>
                <a:ea typeface="Myriad Pro"/>
                <a:cs typeface="Arial" panose="020B0604020202020204" pitchFamily="34" charset="0"/>
                <a:sym typeface="Myriad Pro"/>
              </a:rPr>
              <a:t>Conclusions</a:t>
            </a:r>
            <a:endParaRPr sz="2700" b="1" dirty="0">
              <a:latin typeface="Arial" panose="020B0604020202020204" pitchFamily="34" charset="0"/>
              <a:ea typeface="Myriad Pro"/>
              <a:cs typeface="Arial" panose="020B0604020202020204" pitchFamily="34" charset="0"/>
              <a:sym typeface="Myriad Pro"/>
            </a:endParaRPr>
          </a:p>
        </p:txBody>
      </p:sp>
      <p:sp>
        <p:nvSpPr>
          <p:cNvPr id="76" name="Shape 51"/>
          <p:cNvSpPr/>
          <p:nvPr/>
        </p:nvSpPr>
        <p:spPr>
          <a:xfrm>
            <a:off x="607620" y="17557488"/>
            <a:ext cx="15242915" cy="553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C0F0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07" tIns="68507" rIns="68507" bIns="68507" anchor="ctr">
            <a:spAutoFit/>
          </a:bodyPr>
          <a:lstStyle/>
          <a:p>
            <a:pPr marL="30956" indent="777677" defTabSz="3912198">
              <a:defRPr sz="1800"/>
            </a:pPr>
            <a:r>
              <a:rPr lang="en-IN" sz="2700" b="1" dirty="0">
                <a:latin typeface="Arial" panose="020B0604020202020204" pitchFamily="34" charset="0"/>
                <a:cs typeface="Arial" panose="020B0604020202020204" pitchFamily="34" charset="0"/>
              </a:rPr>
              <a:t>Objectives </a:t>
            </a:r>
            <a:endParaRPr sz="2700" b="1" dirty="0">
              <a:latin typeface="Arial" panose="020B0604020202020204" pitchFamily="34" charset="0"/>
              <a:ea typeface="Myriad Pro"/>
              <a:cs typeface="Arial" panose="020B0604020202020204" pitchFamily="34" charset="0"/>
              <a:sym typeface="Myriad Pro"/>
            </a:endParaRPr>
          </a:p>
        </p:txBody>
      </p:sp>
      <p:sp>
        <p:nvSpPr>
          <p:cNvPr id="77" name="Shape 51"/>
          <p:cNvSpPr/>
          <p:nvPr/>
        </p:nvSpPr>
        <p:spPr>
          <a:xfrm>
            <a:off x="651486" y="10438461"/>
            <a:ext cx="15328064" cy="553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C0F0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07" tIns="68507" rIns="68507" bIns="68507" anchor="ctr">
            <a:spAutoFit/>
          </a:bodyPr>
          <a:lstStyle/>
          <a:p>
            <a:pPr marL="30956" indent="777677" defTabSz="3912198">
              <a:defRPr sz="1800"/>
            </a:pPr>
            <a:r>
              <a:rPr lang="en-IN" sz="2700" b="1" dirty="0">
                <a:latin typeface="Arial" panose="020B0604020202020204" pitchFamily="34" charset="0"/>
                <a:cs typeface="Arial" panose="020B0604020202020204" pitchFamily="34" charset="0"/>
              </a:rPr>
              <a:t>Limitations of Measuring Permeability and Multi-drop method</a:t>
            </a:r>
            <a:endParaRPr sz="2700" b="1" dirty="0">
              <a:latin typeface="Arial" panose="020B0604020202020204" pitchFamily="34" charset="0"/>
              <a:ea typeface="Myriad Pro"/>
              <a:cs typeface="Arial" panose="020B0604020202020204" pitchFamily="34" charset="0"/>
              <a:sym typeface="Myriad Pr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2399" y="18239895"/>
            <a:ext cx="14640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837" indent="-273837" algn="just">
              <a:buFont typeface="Arial" panose="020B0604020202020204" pitchFamily="34" charset="0"/>
              <a:buChar char="•"/>
              <a:tabLst>
                <a:tab pos="400040" algn="l"/>
              </a:tabLst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mathematical models of fluorescein transport across the human cornea</a:t>
            </a:r>
          </a:p>
          <a:p>
            <a:pPr marL="273837" indent="-273837" algn="just">
              <a:buFont typeface="Arial" panose="020B0604020202020204" pitchFamily="34" charset="0"/>
              <a:buChar char="•"/>
              <a:tabLst>
                <a:tab pos="400040" algn="l"/>
              </a:tabLst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837" indent="-273837" algn="just">
              <a:buFont typeface="Arial" panose="020B0604020202020204" pitchFamily="34" charset="0"/>
              <a:buChar char="•"/>
              <a:tabLst>
                <a:tab pos="400040" algn="l"/>
              </a:tabLst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Simulate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fluorescein transport across the human cornea in a novel multi-drop permeability measurement method</a:t>
            </a:r>
          </a:p>
          <a:p>
            <a:pPr marL="273837" indent="-273837" algn="just">
              <a:buFont typeface="Arial" panose="020B0604020202020204" pitchFamily="34" charset="0"/>
              <a:buChar char="•"/>
              <a:tabLst>
                <a:tab pos="400040" algn="l"/>
              </a:tabLst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837" indent="-273837" algn="just">
              <a:buFont typeface="Arial" panose="020B0604020202020204" pitchFamily="34" charset="0"/>
              <a:buChar char="•"/>
              <a:tabLst>
                <a:tab pos="400040" algn="l"/>
              </a:tabLst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Compute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corneal epithelial permeability using the parameters estimated via modeling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7" name="Shape 51"/>
          <p:cNvSpPr/>
          <p:nvPr/>
        </p:nvSpPr>
        <p:spPr>
          <a:xfrm>
            <a:off x="651486" y="20656881"/>
            <a:ext cx="15328064" cy="553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C0F0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07" tIns="68507" rIns="68507" bIns="68507" anchor="ctr">
            <a:spAutoFit/>
          </a:bodyPr>
          <a:lstStyle/>
          <a:p>
            <a:pPr marL="30956" indent="777677" defTabSz="3912198">
              <a:defRPr sz="1800"/>
            </a:pPr>
            <a:r>
              <a:rPr lang="en-US" sz="2700" b="1" dirty="0">
                <a:latin typeface="Arial" panose="020B0604020202020204" pitchFamily="34" charset="0"/>
                <a:ea typeface="Myriad Pro"/>
                <a:cs typeface="Arial" panose="020B0604020202020204" pitchFamily="34" charset="0"/>
                <a:sym typeface="Myriad Pro"/>
              </a:rPr>
              <a:t>Mathematical Modeling of Fluorescein Transport across the Cornea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3294" y="29669087"/>
                <a:ext cx="15416874" cy="8566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sz="28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Fluorescein clearance in the tear film at any time is given by: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𝑪</m:t>
                    </m:r>
                    <m:d>
                      <m:dPr>
                        <m:ctrlP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𝒕</m:t>
                        </m:r>
                      </m:e>
                    </m:d>
                    <m:r>
                      <a:rPr lang="en-US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mr-I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mr-I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𝒆</m:t>
                        </m:r>
                      </m:e>
                      <m:sup>
                        <m:r>
                          <a:rPr lang="mr-I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𝒅</m:t>
                            </m:r>
                          </m:sub>
                        </m:sSub>
                        <m:r>
                          <a:rPr lang="mr-I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𝒕</m:t>
                        </m:r>
                      </m:sup>
                    </m:sSup>
                    <m:r>
                      <a:rPr lang="mr-IN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n-IN" sz="28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_________ (1)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US" sz="28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where,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𝑘</m:t>
                        </m:r>
                      </m:e>
                      <m:sub>
                        <m:r>
                          <a:rPr lang="en-US" sz="28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8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is the fluorescein clearance rate constant and </a:t>
                </a:r>
                <a14:m>
                  <m:oMath xmlns:m="http://schemas.openxmlformats.org/officeDocument/2006/math">
                    <m:r>
                      <a:rPr lang="en-IN" sz="2800" i="1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𝑡</m:t>
                    </m:r>
                  </m:oMath>
                </a14:m>
                <a:r>
                  <a:rPr lang="en-US" sz="28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is time.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US" sz="28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luorescein</a:t>
                </a: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partitions at the tear film-epithelium interface: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where,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sz="2800" b="1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volume of the epithelium, </a:t>
                </a:r>
                <a:r>
                  <a:rPr lang="en-US" sz="28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KA </a:t>
                </a:r>
                <a:r>
                  <a:rPr lang="en-US" sz="28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is permeability, </a:t>
                </a:r>
                <a14:m>
                  <m:oMath xmlns:m="http://schemas.openxmlformats.org/officeDocument/2006/math">
                    <m:r>
                      <a:rPr lang="en-US" sz="28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en-US" sz="2800" b="1" i="1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partition coefficient of fluorescein between the tear film and the epithelium, </a:t>
                </a:r>
                <a14:m>
                  <m:oMath xmlns:m="http://schemas.openxmlformats.org/officeDocument/2006/math">
                    <m:r>
                      <a:rPr lang="en-US" sz="28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en-US" sz="2800" b="1" i="1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IN" sz="2800" b="1" i="1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partition coefficient of fluorescein between the epithelium and the </a:t>
                </a:r>
                <a:r>
                  <a:rPr lang="en-IN" sz="2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stroma</a:t>
                </a: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  <a:p>
                <a:pPr algn="l">
                  <a:lnSpc>
                    <a:spcPct val="150000"/>
                  </a:lnSpc>
                </a:pPr>
                <a:endParaRPr lang="en-IN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Applying the boundary condition for transfer across the tear film-epithelium interface: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  <a:cs typeface="Times New Roman" pitchFamily="18" charset="0"/>
                      </a:rPr>
                      <m:t>𝑪</m:t>
                    </m:r>
                    <m:r>
                      <a:rPr lang="en-US" sz="2800" b="1" i="1" baseline="-25000">
                        <a:latin typeface="Cambria Math" panose="02040503050406030204" pitchFamily="18" charset="0"/>
                        <a:cs typeface="Times New Roman" pitchFamily="18" charset="0"/>
                      </a:rPr>
                      <m:t>𝟐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𝑪</m:t>
                        </m:r>
                        <m:r>
                          <a:rPr lang="en-US" sz="2800" b="1" i="1" baseline="-2500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Ø</m:t>
                        </m:r>
                        <m:r>
                          <a:rPr lang="en-US" sz="2800" b="1" i="1" baseline="-2500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IN" sz="28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equation reduces to: 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To represent Fluorescein diffusion in the stroma, 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IN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Fick’s second law was used: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𝝏</m:t>
                        </m:r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  <m:r>
                      <a:rPr lang="en-IN" sz="28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IN" sz="2800" b="1" i="1">
                        <a:latin typeface="Cambria Math" panose="02040503050406030204" pitchFamily="18" charset="0"/>
                      </a:rPr>
                      <m:t>𝑫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𝝏</m:t>
                            </m:r>
                          </m:e>
                          <m:sup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IN" sz="2800" b="1" i="1">
                            <a:latin typeface="Cambria Math" panose="02040503050406030204" pitchFamily="18" charset="0"/>
                          </a:rPr>
                          <m:t>𝝏</m:t>
                        </m:r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IN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IN" sz="28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94" y="29669087"/>
                <a:ext cx="15416874" cy="8566448"/>
              </a:xfrm>
              <a:prstGeom prst="rect">
                <a:avLst/>
              </a:prstGeom>
              <a:blipFill rotWithShape="0">
                <a:blip r:embed="rId4"/>
                <a:stretch>
                  <a:fillRect l="-830" r="-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" name="Picture 5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64" y="25453188"/>
            <a:ext cx="7604557" cy="39958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66" name="Content Placeholder 2"/>
          <p:cNvSpPr txBox="1">
            <a:spLocks/>
          </p:cNvSpPr>
          <p:nvPr/>
        </p:nvSpPr>
        <p:spPr>
          <a:xfrm>
            <a:off x="648186" y="27677385"/>
            <a:ext cx="10964029" cy="2864395"/>
          </a:xfrm>
          <a:prstGeom prst="rect">
            <a:avLst/>
          </a:prstGeom>
        </p:spPr>
        <p:txBody>
          <a:bodyPr>
            <a:noAutofit/>
          </a:bodyPr>
          <a:lstStyle>
            <a:lvl1pPr marL="1097280" indent="-1097280" algn="l" defTabSz="4389120" rtl="0" eaLnBrk="1" latinLnBrk="0" hangingPunct="1">
              <a:lnSpc>
                <a:spcPct val="90000"/>
              </a:lnSpc>
              <a:spcBef>
                <a:spcPts val="4800"/>
              </a:spcBef>
              <a:buFont typeface="Arial" panose="020B0604020202020204" pitchFamily="34" charset="0"/>
              <a:buChar char="•"/>
              <a:defRPr sz="13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918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9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52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6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2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7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2646" indent="0">
              <a:lnSpc>
                <a:spcPct val="100000"/>
              </a:lnSpc>
              <a:buNone/>
            </a:pPr>
            <a:endParaRPr lang="en-IN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Content Placeholder 2"/>
          <p:cNvSpPr txBox="1">
            <a:spLocks/>
          </p:cNvSpPr>
          <p:nvPr/>
        </p:nvSpPr>
        <p:spPr>
          <a:xfrm>
            <a:off x="648185" y="29788791"/>
            <a:ext cx="11287175" cy="1032007"/>
          </a:xfrm>
          <a:prstGeom prst="rect">
            <a:avLst/>
          </a:prstGeom>
        </p:spPr>
        <p:txBody>
          <a:bodyPr>
            <a:normAutofit/>
          </a:bodyPr>
          <a:lstStyle>
            <a:lvl1pPr marL="1097280" indent="-1097280" algn="l" defTabSz="4389120" rtl="0" eaLnBrk="1" latinLnBrk="0" hangingPunct="1">
              <a:lnSpc>
                <a:spcPct val="90000"/>
              </a:lnSpc>
              <a:spcBef>
                <a:spcPts val="4800"/>
              </a:spcBef>
              <a:buFont typeface="Arial" panose="020B0604020202020204" pitchFamily="34" charset="0"/>
              <a:buChar char="•"/>
              <a:defRPr sz="13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918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9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52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6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2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7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2646" indent="0">
              <a:lnSpc>
                <a:spcPct val="100000"/>
              </a:lnSpc>
              <a:buNone/>
            </a:pP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" name="Picture 10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910" y="11394108"/>
            <a:ext cx="7927253" cy="5198855"/>
          </a:xfrm>
          <a:prstGeom prst="rect">
            <a:avLst/>
          </a:prstGeom>
          <a:noFill/>
        </p:spPr>
      </p:pic>
      <p:sp>
        <p:nvSpPr>
          <p:cNvPr id="105" name="Content Placeholder 2"/>
          <p:cNvSpPr txBox="1">
            <a:spLocks/>
          </p:cNvSpPr>
          <p:nvPr/>
        </p:nvSpPr>
        <p:spPr>
          <a:xfrm>
            <a:off x="8886130" y="16618510"/>
            <a:ext cx="6920811" cy="73921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latin typeface="Arial" pitchFamily="34" charset="0"/>
                <a:cs typeface="Arial" pitchFamily="34" charset="0"/>
              </a:rPr>
              <a:t>Figure 3: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Multi-drop method for measuring corneal epithelial permeability (</a:t>
            </a:r>
            <a:r>
              <a:rPr lang="en-US" sz="1800" i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800" i="1" baseline="-25000" dirty="0">
                <a:latin typeface="Arial" pitchFamily="34" charset="0"/>
                <a:cs typeface="Arial" pitchFamily="34" charset="0"/>
              </a:rPr>
              <a:t>dc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) using a custom-made spot fluorometer. </a:t>
            </a:r>
            <a:endParaRPr lang="en-US" sz="18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" name="Picture 10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19" y="11251910"/>
            <a:ext cx="3847027" cy="48516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07" name="Content Placeholder 2"/>
          <p:cNvSpPr txBox="1">
            <a:spLocks/>
          </p:cNvSpPr>
          <p:nvPr/>
        </p:nvSpPr>
        <p:spPr>
          <a:xfrm>
            <a:off x="4742654" y="11245692"/>
            <a:ext cx="3567495" cy="5076894"/>
          </a:xfrm>
          <a:prstGeom prst="rect">
            <a:avLst/>
          </a:prstGeom>
        </p:spPr>
        <p:txBody>
          <a:bodyPr>
            <a:noAutofit/>
          </a:bodyPr>
          <a:lstStyle>
            <a:lvl1pPr marL="1097280" indent="-1097280" algn="l" defTabSz="4389120" rtl="0" eaLnBrk="1" latinLnBrk="0" hangingPunct="1">
              <a:lnSpc>
                <a:spcPct val="90000"/>
              </a:lnSpc>
              <a:spcBef>
                <a:spcPts val="4800"/>
              </a:spcBef>
              <a:buFont typeface="Arial" panose="020B0604020202020204" pitchFamily="34" charset="0"/>
              <a:buChar char="•"/>
              <a:defRPr sz="13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918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11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64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9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09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7552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6464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20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53760" indent="-1097280" algn="l" defTabSz="438912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837" indent="-273837">
              <a:lnSpc>
                <a:spcPct val="100000"/>
              </a:lnSpc>
              <a:spcBef>
                <a:spcPts val="0"/>
              </a:spcBef>
              <a:tabLst>
                <a:tab pos="400040" algn="l"/>
              </a:tabLst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Concentration quenching</a:t>
            </a:r>
          </a:p>
          <a:p>
            <a:pPr marL="273837" indent="-273837">
              <a:lnSpc>
                <a:spcPct val="100000"/>
              </a:lnSpc>
              <a:spcBef>
                <a:spcPts val="0"/>
              </a:spcBef>
              <a:tabLst>
                <a:tab pos="400040" algn="l"/>
              </a:tabLst>
            </a:pP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837" indent="-273837">
              <a:lnSpc>
                <a:spcPct val="100000"/>
              </a:lnSpc>
              <a:spcBef>
                <a:spcPts val="0"/>
              </a:spcBef>
              <a:tabLst>
                <a:tab pos="400040" algn="l"/>
              </a:tabLst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Inner filter effects</a:t>
            </a:r>
          </a:p>
          <a:p>
            <a:pPr marL="273837" indent="-273837">
              <a:lnSpc>
                <a:spcPct val="100000"/>
              </a:lnSpc>
              <a:spcBef>
                <a:spcPts val="0"/>
              </a:spcBef>
              <a:tabLst>
                <a:tab pos="400040" algn="l"/>
              </a:tabLst>
            </a:pP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837" indent="-273837">
              <a:lnSpc>
                <a:spcPct val="100000"/>
              </a:lnSpc>
              <a:spcBef>
                <a:spcPts val="0"/>
              </a:spcBef>
              <a:tabLst>
                <a:tab pos="400040" algn="l"/>
              </a:tabLst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Low  spatial resolution</a:t>
            </a:r>
          </a:p>
        </p:txBody>
      </p:sp>
      <p:sp>
        <p:nvSpPr>
          <p:cNvPr id="108" name="Content Placeholder 2"/>
          <p:cNvSpPr txBox="1">
            <a:spLocks/>
          </p:cNvSpPr>
          <p:nvPr/>
        </p:nvSpPr>
        <p:spPr>
          <a:xfrm>
            <a:off x="526593" y="16565205"/>
            <a:ext cx="6392150" cy="9212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latin typeface="Arial" pitchFamily="34" charset="0"/>
                <a:cs typeface="Arial" pitchFamily="34" charset="0"/>
              </a:rPr>
              <a:t>Figure 2: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Concentration quenching and inner filter effects seen in the measurement of Fluorescein concentration using a custom-made spot fluorometer. </a:t>
            </a:r>
            <a:endParaRPr lang="en-US" sz="18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Content Placeholder 2"/>
          <p:cNvSpPr txBox="1">
            <a:spLocks/>
          </p:cNvSpPr>
          <p:nvPr/>
        </p:nvSpPr>
        <p:spPr>
          <a:xfrm>
            <a:off x="599905" y="3287857"/>
            <a:ext cx="8102851" cy="699966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>
              <a:lnSpc>
                <a:spcPct val="150000"/>
              </a:lnSpc>
              <a:tabLst>
                <a:tab pos="400040" algn="l"/>
              </a:tabLst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Cornea: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Barrier to pathogenic agents</a:t>
            </a:r>
          </a:p>
          <a:p>
            <a:pPr marL="273050" indent="-273050">
              <a:lnSpc>
                <a:spcPct val="150000"/>
              </a:lnSpc>
              <a:tabLst>
                <a:tab pos="40004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Barrier integrity of epithelium determines the corneal health</a:t>
            </a:r>
          </a:p>
          <a:p>
            <a:pPr marL="273050" indent="-273050">
              <a:lnSpc>
                <a:spcPct val="150000"/>
              </a:lnSpc>
              <a:tabLst>
                <a:tab pos="40004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Barrier integrity expressed in terms of permeability to Fluorescein </a:t>
            </a:r>
          </a:p>
          <a:p>
            <a:pPr marL="273050" indent="-273050">
              <a:lnSpc>
                <a:spcPct val="150000"/>
              </a:lnSpc>
              <a:tabLst>
                <a:tab pos="40004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Permeability affected in dry eye disease, aging and diabetes</a:t>
            </a:r>
          </a:p>
          <a:p>
            <a:pPr marL="273050" indent="-273050">
              <a:lnSpc>
                <a:spcPct val="150000"/>
              </a:lnSpc>
              <a:tabLst>
                <a:tab pos="40004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Conventional methods for measuring epithelial permeability</a:t>
            </a:r>
          </a:p>
          <a:p>
            <a:pPr lvl="1" indent="-257168" algn="just">
              <a:lnSpc>
                <a:spcPct val="150000"/>
              </a:lnSpc>
              <a:tabLst>
                <a:tab pos="400040" algn="l"/>
              </a:tabLst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drop method</a:t>
            </a:r>
          </a:p>
          <a:p>
            <a:pPr lvl="1" indent="-257168" algn="just">
              <a:lnSpc>
                <a:spcPct val="150000"/>
              </a:lnSpc>
              <a:tabLst>
                <a:tab pos="400040" algn="l"/>
              </a:tabLst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Bath technique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tabLst>
                <a:tab pos="40004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Estimated permeability &lt; 100 times the expected values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6359" y="6333134"/>
            <a:ext cx="3552804" cy="2646783"/>
          </a:xfrm>
          <a:prstGeom prst="rect">
            <a:avLst/>
          </a:prstGeom>
        </p:spPr>
      </p:pic>
      <p:sp>
        <p:nvSpPr>
          <p:cNvPr id="111" name="Content Placeholder 2"/>
          <p:cNvSpPr txBox="1">
            <a:spLocks/>
          </p:cNvSpPr>
          <p:nvPr/>
        </p:nvSpPr>
        <p:spPr>
          <a:xfrm>
            <a:off x="12825310" y="9189179"/>
            <a:ext cx="3232153" cy="12090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latin typeface="Arial" pitchFamily="34" charset="0"/>
                <a:cs typeface="Arial" pitchFamily="34" charset="0"/>
              </a:rPr>
              <a:t>Figure 2: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Routes for fluid and drug transport across the corneal epithelium. </a:t>
            </a:r>
            <a:r>
              <a:rPr lang="en-US" sz="1800" dirty="0">
                <a:solidFill>
                  <a:srgbClr val="9437FF"/>
                </a:solidFill>
                <a:latin typeface="Arial" pitchFamily="34" charset="0"/>
                <a:cs typeface="Arial" pitchFamily="34" charset="0"/>
              </a:rPr>
              <a:t>Courtesy: https://</a:t>
            </a:r>
            <a:r>
              <a:rPr lang="en-US" sz="1800" dirty="0" err="1">
                <a:solidFill>
                  <a:srgbClr val="9437FF"/>
                </a:solidFill>
                <a:latin typeface="Arial" pitchFamily="34" charset="0"/>
                <a:cs typeface="Arial" pitchFamily="34" charset="0"/>
              </a:rPr>
              <a:t>upload.wikimedia.org</a:t>
            </a:r>
            <a:endParaRPr lang="en-US" sz="18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>
          <a:xfrm>
            <a:off x="7399835" y="24089708"/>
            <a:ext cx="8575003" cy="762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latin typeface="Arial" pitchFamily="34" charset="0"/>
                <a:cs typeface="Arial" pitchFamily="34" charset="0"/>
              </a:rPr>
              <a:t>Figure 4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: Schematic representation of Fluorescein concentration across the depth of the cornea </a:t>
            </a:r>
            <a:endParaRPr lang="en-US" sz="18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96248" y="21614487"/>
            <a:ext cx="11455850" cy="3574960"/>
            <a:chOff x="267346" y="20151192"/>
            <a:chExt cx="8879331" cy="2619253"/>
          </a:xfrm>
        </p:grpSpPr>
        <p:sp>
          <p:nvSpPr>
            <p:cNvPr id="99" name="Arc 98"/>
            <p:cNvSpPr/>
            <p:nvPr/>
          </p:nvSpPr>
          <p:spPr>
            <a:xfrm>
              <a:off x="9120960" y="20906341"/>
              <a:ext cx="25717" cy="25717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101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899949" y="21921592"/>
              <a:ext cx="2530938" cy="3197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Depth of the Cornea (</a:t>
              </a:r>
              <a:r>
                <a:rPr lang="en-US" sz="1800" dirty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m)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652958" y="21469540"/>
              <a:ext cx="226932" cy="1288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503973" y="20151192"/>
              <a:ext cx="7761532" cy="1817196"/>
              <a:chOff x="503973" y="20151192"/>
              <a:chExt cx="7761532" cy="1817196"/>
            </a:xfrm>
          </p:grpSpPr>
          <p:pic>
            <p:nvPicPr>
              <p:cNvPr id="115" name="Picture 114"/>
              <p:cNvPicPr/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7" t="85831" r="2007" b="7387"/>
              <a:stretch/>
            </p:blipFill>
            <p:spPr bwMode="auto">
              <a:xfrm>
                <a:off x="503973" y="21763595"/>
                <a:ext cx="4810669" cy="204793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8" name="Group 27"/>
              <p:cNvGrpSpPr/>
              <p:nvPr/>
            </p:nvGrpSpPr>
            <p:grpSpPr>
              <a:xfrm>
                <a:off x="741779" y="20151192"/>
                <a:ext cx="7523726" cy="1599059"/>
                <a:chOff x="741779" y="20151192"/>
                <a:chExt cx="7523726" cy="1599059"/>
              </a:xfrm>
            </p:grpSpPr>
            <p:sp>
              <p:nvSpPr>
                <p:cNvPr id="114" name="Rectangle 113"/>
                <p:cNvSpPr/>
                <p:nvPr/>
              </p:nvSpPr>
              <p:spPr>
                <a:xfrm>
                  <a:off x="741779" y="20151193"/>
                  <a:ext cx="108744" cy="1599058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850523" y="20151193"/>
                  <a:ext cx="399246" cy="1599058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1259945" y="20151192"/>
                  <a:ext cx="3979449" cy="159905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5646949" y="20493514"/>
                  <a:ext cx="226932" cy="129968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122" name="Content Placeholder 2"/>
                <p:cNvSpPr txBox="1">
                  <a:spLocks/>
                </p:cNvSpPr>
                <p:nvPr/>
              </p:nvSpPr>
              <p:spPr>
                <a:xfrm>
                  <a:off x="5873882" y="20421210"/>
                  <a:ext cx="1990419" cy="299513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Tear film (~ 7 </a:t>
                  </a:r>
                  <a:r>
                    <a:rPr lang="en-US" sz="1800" dirty="0">
                      <a:latin typeface="Symbol" charset="2"/>
                      <a:ea typeface="Symbol" charset="2"/>
                      <a:cs typeface="Symbol" charset="2"/>
                    </a:rPr>
                    <a:t>m</a:t>
                  </a: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m)</a:t>
                  </a:r>
                  <a:endParaRPr lang="en-US" sz="1800" dirty="0">
                    <a:solidFill>
                      <a:srgbClr val="9437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5643448" y="20955930"/>
                  <a:ext cx="225042" cy="148427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124" name="Content Placeholder 2"/>
                <p:cNvSpPr txBox="1">
                  <a:spLocks/>
                </p:cNvSpPr>
                <p:nvPr/>
              </p:nvSpPr>
              <p:spPr>
                <a:xfrm>
                  <a:off x="5903644" y="20880895"/>
                  <a:ext cx="2361861" cy="355920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Epithelium (~ 50 </a:t>
                  </a:r>
                  <a:r>
                    <a:rPr lang="en-US" sz="1800" dirty="0">
                      <a:latin typeface="Symbol" charset="2"/>
                      <a:ea typeface="Symbol" charset="2"/>
                      <a:cs typeface="Symbol" charset="2"/>
                    </a:rPr>
                    <a:t>m</a:t>
                  </a: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m)</a:t>
                  </a:r>
                  <a:endParaRPr lang="en-US" sz="1800" dirty="0">
                    <a:solidFill>
                      <a:srgbClr val="9437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6" name="Content Placeholder 2"/>
                <p:cNvSpPr txBox="1">
                  <a:spLocks/>
                </p:cNvSpPr>
                <p:nvPr/>
              </p:nvSpPr>
              <p:spPr>
                <a:xfrm>
                  <a:off x="5950654" y="21366092"/>
                  <a:ext cx="2243770" cy="357970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dirty="0" err="1">
                      <a:latin typeface="Arial" pitchFamily="34" charset="0"/>
                      <a:cs typeface="Arial" pitchFamily="34" charset="0"/>
                    </a:rPr>
                    <a:t>Stroma</a:t>
                  </a: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 (~ 500 </a:t>
                  </a:r>
                  <a:r>
                    <a:rPr lang="en-US" sz="1800" dirty="0">
                      <a:latin typeface="Symbol" charset="2"/>
                      <a:ea typeface="Symbol" charset="2"/>
                      <a:cs typeface="Symbol" charset="2"/>
                    </a:rPr>
                    <a:t>m</a:t>
                  </a: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m)</a:t>
                  </a:r>
                  <a:endParaRPr lang="en-US" sz="1800" dirty="0">
                    <a:solidFill>
                      <a:srgbClr val="9437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Rectangle 126"/>
                <p:cNvSpPr/>
                <p:nvPr/>
              </p:nvSpPr>
              <p:spPr>
                <a:xfrm>
                  <a:off x="1680622" y="22202521"/>
                  <a:ext cx="655757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0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30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7" name="Rectangle 1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0622" y="22202521"/>
                  <a:ext cx="655757" cy="553998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Rectangle 127"/>
                <p:cNvSpPr/>
                <p:nvPr/>
              </p:nvSpPr>
              <p:spPr>
                <a:xfrm>
                  <a:off x="953568" y="22170281"/>
                  <a:ext cx="696601" cy="6001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3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3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33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8" name="Rectangle 1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3568" y="22170281"/>
                  <a:ext cx="696601" cy="600164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9" name="Rectangle 128"/>
                <p:cNvSpPr/>
                <p:nvPr/>
              </p:nvSpPr>
              <p:spPr>
                <a:xfrm>
                  <a:off x="267346" y="22170281"/>
                  <a:ext cx="706411" cy="6001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3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3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33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29" name="Rectangle 1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7346" y="22170281"/>
                  <a:ext cx="706411" cy="600164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Rectangle 129"/>
                <p:cNvSpPr/>
                <p:nvPr/>
              </p:nvSpPr>
              <p:spPr>
                <a:xfrm>
                  <a:off x="4555461" y="22201514"/>
                  <a:ext cx="655757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30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30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30" name="Rectangle 1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5461" y="22201514"/>
                  <a:ext cx="655757" cy="553998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1" name="Elbow Connector 130"/>
            <p:cNvCxnSpPr/>
            <p:nvPr/>
          </p:nvCxnSpPr>
          <p:spPr>
            <a:xfrm rot="5400000" flipH="1" flipV="1">
              <a:off x="340002" y="21832345"/>
              <a:ext cx="648938" cy="222062"/>
            </a:xfrm>
            <a:prstGeom prst="bentConnector3">
              <a:avLst>
                <a:gd name="adj1" fmla="val 101746"/>
              </a:avLst>
            </a:prstGeom>
            <a:ln w="317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 flipH="1" flipV="1">
              <a:off x="850523" y="21374393"/>
              <a:ext cx="399246" cy="8934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/>
            <p:cNvCxnSpPr/>
            <p:nvPr/>
          </p:nvCxnSpPr>
          <p:spPr>
            <a:xfrm flipH="1" flipV="1">
              <a:off x="1249543" y="21372468"/>
              <a:ext cx="687432" cy="937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 flipH="1" flipV="1">
              <a:off x="3979567" y="21429995"/>
              <a:ext cx="687432" cy="937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Content Placeholder 2"/>
              <p:cNvSpPr txBox="1">
                <a:spLocks/>
              </p:cNvSpPr>
              <p:nvPr/>
            </p:nvSpPr>
            <p:spPr>
              <a:xfrm>
                <a:off x="8418721" y="28630925"/>
                <a:ext cx="7796050" cy="85944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>
                    <a:latin typeface="Arial" pitchFamily="34" charset="0"/>
                    <a:cs typeface="Arial" pitchFamily="34" charset="0"/>
                  </a:rPr>
                  <a:t>Figure 5: </a:t>
                </a:r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Fluorescein clearance dynamics in the tear film in four normal human subjects.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𝑘</m:t>
                        </m:r>
                      </m:e>
                      <m:sub>
                        <m:r>
                          <a:rPr lang="en-US" sz="18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 is obtained by fitting fluorescence intensity data vs. time. </a:t>
                </a:r>
                <a:endParaRPr lang="en-US" sz="1800" dirty="0">
                  <a:solidFill>
                    <a:srgbClr val="9437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8721" y="28630925"/>
                <a:ext cx="7796050" cy="859444"/>
              </a:xfrm>
              <a:prstGeom prst="rect">
                <a:avLst/>
              </a:prstGeom>
              <a:blipFill rotWithShape="0">
                <a:blip r:embed="rId14"/>
                <a:stretch>
                  <a:fillRect l="-625" t="-7092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0" name="Table 13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7094702"/>
                  </p:ext>
                </p:extLst>
              </p:nvPr>
            </p:nvGraphicFramePr>
            <p:xfrm>
              <a:off x="17224422" y="31195876"/>
              <a:ext cx="14784852" cy="37535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8429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169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9350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4858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748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i="0" dirty="0" err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k</a:t>
                          </a:r>
                          <a:r>
                            <a:rPr lang="en-US" sz="2800" b="1" i="0" baseline="-25000" dirty="0" err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d</a:t>
                          </a:r>
                          <a:r>
                            <a:rPr lang="en-US" sz="2800" b="1" i="0" baseline="-2500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 </a:t>
                          </a:r>
                          <a:r>
                            <a:rPr lang="en-US" sz="2800" b="1" i="0" baseline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(s</a:t>
                          </a:r>
                          <a:r>
                            <a:rPr lang="en-US" sz="2800" b="1" i="0" baseline="3000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-1</a:t>
                          </a:r>
                          <a:r>
                            <a:rPr lang="en-US" sz="2800" b="1" i="0" baseline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)</a:t>
                          </a:r>
                          <a:endParaRPr lang="en-US" sz="2800" b="1" i="0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i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D (m</a:t>
                          </a:r>
                          <a:r>
                            <a:rPr lang="en-US" sz="2800" b="1" i="0" baseline="3000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2</a:t>
                          </a:r>
                          <a:r>
                            <a:rPr lang="en-US" sz="2800" b="1" i="0" baseline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/s)</a:t>
                          </a:r>
                          <a:endParaRPr lang="en-US" sz="2800" b="1" i="0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8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𝐂</m:t>
                                  </m:r>
                                </m:e>
                                <m:sub>
                                  <m:r>
                                    <a:rPr lang="en-US" sz="2800" b="1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𝐬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b="1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 i="0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800" b="1" i="0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r>
                            <a:rPr lang="en-US" sz="2800" b="1" i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 (</a:t>
                          </a:r>
                          <a:r>
                            <a:rPr lang="en-US" sz="2800" b="1" i="0" dirty="0" err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mol</a:t>
                          </a:r>
                          <a:r>
                            <a:rPr lang="en-US" sz="2800" b="1" i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/m</a:t>
                          </a:r>
                          <a:r>
                            <a:rPr lang="en-US" sz="2800" b="1" i="0" baseline="3000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3</a:t>
                          </a:r>
                          <a:r>
                            <a:rPr lang="en-US" sz="2800" b="1" i="0" baseline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)</a:t>
                          </a:r>
                          <a:endParaRPr lang="en-US" sz="2800" b="1" i="0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𝐏</m:t>
                                  </m:r>
                                </m:e>
                                <m:sub>
                                  <m:r>
                                    <a:rPr lang="en-US" sz="2800" b="1" i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𝐝𝐜</m:t>
                                  </m:r>
                                </m:sub>
                              </m:sSub>
                              <m:r>
                                <a:rPr lang="en-US" sz="2800" b="1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800" b="1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𝐧𝐦</m:t>
                              </m:r>
                              <m:r>
                                <a:rPr lang="en-US" sz="2800" b="1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sz="2800" b="1" i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s)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48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0.018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7.76 </a:t>
                          </a:r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8.669 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-7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.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𝟏𝟐</m:t>
                                </m:r>
                              </m:oMath>
                            </m:oMathPara>
                          </a14:m>
                          <a:endParaRPr lang="en-US" sz="2800" b="1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4832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0.018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1.5 </a:t>
                          </a:r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1.5197 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-6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.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𝟏𝟕𝟕𝟒𝟓</m:t>
                                </m:r>
                              </m:oMath>
                            </m:oMathPara>
                          </a14:m>
                          <a:endParaRPr lang="en-US" sz="2800" b="1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48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0.006833</a:t>
                          </a:r>
                          <a:endParaRPr lang="en-US" sz="2800" b="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1.5 </a:t>
                          </a:r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3.6846 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-6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.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𝟏𝟓𝟖</m:t>
                                </m:r>
                              </m:oMath>
                            </m:oMathPara>
                          </a14:m>
                          <a:endParaRPr lang="en-US" sz="2800" b="1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7602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0.006833</a:t>
                          </a:r>
                          <a:endParaRPr lang="en-US" sz="2800" b="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7.76 </a:t>
                          </a:r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2.0979 x 10</a:t>
                          </a:r>
                          <a:r>
                            <a:rPr lang="en-US" sz="2800" kern="1200" baseline="30000" dirty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-6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.</m:t>
                                </m:r>
                                <m:r>
                                  <a:rPr lang="en-US" sz="2800" b="1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𝟎𝟗𝟎𝟒</m:t>
                                </m:r>
                              </m:oMath>
                            </m:oMathPara>
                          </a14:m>
                          <a:endParaRPr lang="en-US" sz="2800" b="1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0" name="Table 13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7094702"/>
                  </p:ext>
                </p:extLst>
              </p:nvPr>
            </p:nvGraphicFramePr>
            <p:xfrm>
              <a:off x="17224422" y="31195876"/>
              <a:ext cx="14784852" cy="37535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84299"/>
                    <a:gridCol w="3416904"/>
                    <a:gridCol w="4935067"/>
                    <a:gridCol w="3448582"/>
                  </a:tblGrid>
                  <a:tr h="748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i="0" dirty="0" err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k</a:t>
                          </a:r>
                          <a:r>
                            <a:rPr lang="en-US" sz="2800" b="1" i="0" baseline="-25000" dirty="0" err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d</a:t>
                          </a:r>
                          <a:r>
                            <a:rPr lang="en-US" sz="2800" b="1" i="0" baseline="-2500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 </a:t>
                          </a:r>
                          <a:r>
                            <a:rPr lang="en-US" sz="2800" b="1" i="0" baseline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(s</a:t>
                          </a:r>
                          <a:r>
                            <a:rPr lang="en-US" sz="2800" b="1" i="0" baseline="3000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-1</a:t>
                          </a:r>
                          <a:r>
                            <a:rPr lang="en-US" sz="2800" b="1" i="0" baseline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)</a:t>
                          </a:r>
                          <a:endParaRPr lang="en-US" sz="2800" b="1" i="0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D (m</a:t>
                          </a:r>
                          <a:r>
                            <a:rPr lang="en-US" sz="2800" b="1" i="0" baseline="3000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2</a:t>
                          </a:r>
                          <a:r>
                            <a:rPr lang="en-US" sz="2800" b="1" i="0" baseline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/s)</a:t>
                          </a:r>
                          <a:endParaRPr lang="en-US" sz="2800" b="1" i="0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5"/>
                          <a:stretch>
                            <a:fillRect l="-129753" t="-9756" r="-70123" b="-4032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5"/>
                          <a:stretch>
                            <a:fillRect l="-328799" t="-9756" r="-353" b="-403252"/>
                          </a:stretch>
                        </a:blipFill>
                      </a:tcPr>
                    </a:tc>
                  </a:tr>
                  <a:tr h="748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dirty="0" smtClean="0"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0.018</a:t>
                          </a:r>
                          <a:endParaRPr lang="en-US" sz="28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7.76 </a:t>
                          </a:r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 smtClean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8.669 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-7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5"/>
                          <a:stretch>
                            <a:fillRect l="-328799" t="-109756" r="-353" b="-303252"/>
                          </a:stretch>
                        </a:blipFill>
                      </a:tcPr>
                    </a:tc>
                  </a:tr>
                  <a:tr h="74832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0.018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1.5 </a:t>
                          </a:r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 smtClean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1.5197 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-6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5"/>
                          <a:stretch>
                            <a:fillRect l="-328799" t="-209756" r="-353" b="-203252"/>
                          </a:stretch>
                        </a:blipFill>
                      </a:tcPr>
                    </a:tc>
                  </a:tr>
                  <a:tr h="7483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0.006833</a:t>
                          </a:r>
                          <a:endParaRPr lang="en-US" sz="2800" b="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1.5 </a:t>
                          </a:r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 smtClean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3.6846 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-6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5"/>
                          <a:stretch>
                            <a:fillRect l="-328799" t="-309756" r="-353" b="-103252"/>
                          </a:stretch>
                        </a:blipFill>
                      </a:tcPr>
                    </a:tc>
                  </a:tr>
                  <a:tr h="7602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0.006833</a:t>
                          </a:r>
                          <a:endParaRPr lang="en-US" sz="2800" b="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b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7.76 </a:t>
                          </a:r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-12</a:t>
                          </a:r>
                          <a:endParaRPr lang="en-US" sz="2800" baseline="30000" dirty="0" smtClean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2.0979 x 10</a:t>
                          </a:r>
                          <a:r>
                            <a:rPr lang="en-US" sz="2800" kern="1200" baseline="300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Cambria Math" charset="0"/>
                              <a:cs typeface="Arial" panose="020B0604020202020204" pitchFamily="34" charset="0"/>
                            </a:rPr>
                            <a:t>-6</a:t>
                          </a:r>
                          <a:endParaRPr lang="en-US" sz="2800" baseline="30000" dirty="0">
                            <a:latin typeface="Arial" panose="020B0604020202020204" pitchFamily="34" charset="0"/>
                            <a:ea typeface="Cambria Math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15"/>
                          <a:stretch>
                            <a:fillRect l="-328799" t="-403200" r="-353" b="-16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49" name="TextBox 148"/>
          <p:cNvSpPr txBox="1"/>
          <p:nvPr/>
        </p:nvSpPr>
        <p:spPr>
          <a:xfrm>
            <a:off x="16624251" y="35266366"/>
            <a:ext cx="154736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Experimentally determined value of corneal epithelial permeability: 0.01 to 1.28 nm/s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638436" y="36797999"/>
            <a:ext cx="1549877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2" indent="-260741" algn="l"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Fluorescein clearance from the tear film followed mono exponential decay. </a:t>
            </a:r>
          </a:p>
          <a:p>
            <a:pPr marL="82151" algn="l"/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892" indent="-260741" algn="l"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Transport in the epithelium is a pseudo-steady state transport, while diffusion in the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stroma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is seen to be transient.</a:t>
            </a:r>
            <a:endParaRPr lang="en-IN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892" indent="-260741" algn="l">
              <a:buFont typeface="Arial" panose="020B0604020202020204" pitchFamily="34" charset="0"/>
              <a:buChar char="•"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892" indent="-260741" algn="l"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Results from the simulation yielded permeability value close to experimentally determined values in human subjects.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884198" y="30304794"/>
            <a:ext cx="69220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000" b="1" dirty="0">
                <a:latin typeface="Arial" panose="020B0604020202020204" pitchFamily="34" charset="0"/>
                <a:cs typeface="Arial" panose="020B0604020202020204" pitchFamily="34" charset="0"/>
              </a:rPr>
              <a:t>Values Obtained from the Simulation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4696613" y="35768699"/>
                <a:ext cx="6055726" cy="7352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sz="2800" b="1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𝒅𝑪</m:t>
                        </m:r>
                        <m:r>
                          <a:rPr lang="en-US" sz="28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en-US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KA</a:t>
                </a:r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</a:t>
                </a:r>
                <a:r>
                  <a:rPr lang="en-US" sz="28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</a:t>
                </a:r>
                <a:r>
                  <a:rPr lang="en-US" sz="2800" b="1" baseline="-25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0</a:t>
                </a:r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-</a:t>
                </a:r>
                <a:r>
                  <a:rPr lang="en-US" sz="2800" b="1" baseline="-25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  <m:r>
                          <a:rPr lang="en-US" sz="2800" b="1" i="1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  <m:r>
                          <a:rPr lang="en-US" sz="2800" b="1" i="1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 </a:t>
                </a:r>
                <a:r>
                  <a:rPr lang="en-US" sz="28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__________ (4)</a:t>
                </a:r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613" y="35768699"/>
                <a:ext cx="6055726" cy="735201"/>
              </a:xfrm>
              <a:prstGeom prst="rect">
                <a:avLst/>
              </a:prstGeom>
              <a:blipFill rotWithShape="0">
                <a:blip r:embed="rId16"/>
                <a:stretch>
                  <a:fillRect r="-1509" b="-666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9601773" y="31685619"/>
                <a:ext cx="6902099" cy="6428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sz="2800" b="1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𝒅𝑪</m:t>
                        </m:r>
                        <m:r>
                          <a:rPr lang="en-US" sz="28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en-US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</m:oMath>
                </a14:m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8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KA</a:t>
                </a:r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</a:t>
                </a:r>
                <a:r>
                  <a:rPr lang="en-US" sz="28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</a:t>
                </a:r>
                <a:r>
                  <a:rPr lang="en-US" sz="2800" b="1" baseline="-25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0</a:t>
                </a:r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-</a:t>
                </a:r>
                <a:r>
                  <a:rPr lang="en-US" sz="2800" b="1" baseline="-25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  <m:r>
                          <a:rPr lang="en-US" sz="2800" b="1" i="1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  <m:r>
                          <a:rPr lang="en-US" sz="2800" b="1" i="1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 – </a:t>
                </a:r>
                <a:r>
                  <a:rPr lang="en-US" sz="28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KA</a:t>
                </a:r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  <m:r>
                          <a:rPr lang="en-US" sz="28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  <m:r>
                          <a:rPr lang="en-US" sz="2800" b="1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- </a:t>
                </a:r>
                <a:r>
                  <a:rPr lang="en-US" sz="2800" b="1" i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</a:t>
                </a:r>
                <a:r>
                  <a:rPr lang="en-US" sz="2800" b="1" baseline="-250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2800" b="1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</a:t>
                </a:r>
                <a:r>
                  <a:rPr lang="en-US" sz="2800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__(2)</a:t>
                </a:r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1773" y="31685619"/>
                <a:ext cx="6902099" cy="642868"/>
              </a:xfrm>
              <a:prstGeom prst="rect">
                <a:avLst/>
              </a:prstGeom>
              <a:blipFill rotWithShape="0">
                <a:blip r:embed="rId17"/>
                <a:stretch>
                  <a:fillRect t="-2857" b="-1428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2" name="Table 1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142058"/>
              </p:ext>
            </p:extLst>
          </p:nvPr>
        </p:nvGraphicFramePr>
        <p:xfrm>
          <a:off x="872209" y="39134446"/>
          <a:ext cx="14596393" cy="4274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4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1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7088">
                <a:tc>
                  <a:txBody>
                    <a:bodyPr/>
                    <a:lstStyle/>
                    <a:p>
                      <a:pPr algn="ctr"/>
                      <a:r>
                        <a:rPr lang="en-US" sz="2800" b="1" u="non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Parameters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u="non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Symbol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u="non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Value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u="none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Unit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618">
                <a:tc>
                  <a:txBody>
                    <a:bodyPr/>
                    <a:lstStyle/>
                    <a:p>
                      <a:pPr algn="l"/>
                      <a:r>
                        <a:rPr lang="en-US" sz="2600" i="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Initial Fluorescein concentration in the probe drop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1" dirty="0"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  <a:r>
                        <a:rPr lang="en-US" sz="2600" b="1" i="1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0.17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err="1">
                          <a:latin typeface="Arial" charset="0"/>
                          <a:ea typeface="Arial" charset="0"/>
                          <a:cs typeface="Arial" charset="0"/>
                        </a:rPr>
                        <a:t>mol</a:t>
                      </a:r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/m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26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i="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Fluorescein clearance rate constant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1" dirty="0" err="1">
                          <a:latin typeface="Arial" charset="0"/>
                          <a:ea typeface="Arial" charset="0"/>
                          <a:cs typeface="Arial" charset="0"/>
                        </a:rPr>
                        <a:t>k</a:t>
                      </a:r>
                      <a:r>
                        <a:rPr lang="en-US" sz="2600" b="1" i="1" baseline="-25000" dirty="0" err="1">
                          <a:latin typeface="Arial" charset="0"/>
                          <a:ea typeface="Arial" charset="0"/>
                          <a:cs typeface="Arial" charset="0"/>
                        </a:rPr>
                        <a:t>d</a:t>
                      </a:r>
                      <a:endParaRPr lang="en-US" sz="2600" b="1" i="1" baseline="-250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0.12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s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-1</a:t>
                      </a:r>
                      <a:endParaRPr lang="en-US" sz="26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065">
                <a:tc>
                  <a:txBody>
                    <a:bodyPr/>
                    <a:lstStyle/>
                    <a:p>
                      <a:pPr algn="l"/>
                      <a:r>
                        <a:rPr lang="en-US" sz="2600" i="0" dirty="0">
                          <a:latin typeface="Arial" charset="0"/>
                          <a:ea typeface="Arial" charset="0"/>
                          <a:cs typeface="Arial" charset="0"/>
                        </a:rPr>
                        <a:t>Diffusion coefficient of Fluorescein</a:t>
                      </a:r>
                      <a:r>
                        <a:rPr lang="en-US" sz="2600" i="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 in the </a:t>
                      </a:r>
                      <a:r>
                        <a:rPr lang="en-US" sz="2600" i="0" baseline="0" dirty="0" err="1">
                          <a:latin typeface="Arial" charset="0"/>
                          <a:ea typeface="Arial" charset="0"/>
                          <a:cs typeface="Arial" charset="0"/>
                        </a:rPr>
                        <a:t>stroma</a:t>
                      </a:r>
                      <a:endParaRPr lang="en-US" sz="2600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1" dirty="0">
                          <a:latin typeface="Arial" charset="0"/>
                          <a:ea typeface="Arial" charset="0"/>
                          <a:cs typeface="Arial" charset="0"/>
                        </a:rPr>
                        <a:t>D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7.76 x 10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-12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m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r>
                        <a:rPr lang="en-US" sz="26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/s</a:t>
                      </a:r>
                      <a:endParaRPr lang="en-US" sz="26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2639">
                <a:tc>
                  <a:txBody>
                    <a:bodyPr/>
                    <a:lstStyle/>
                    <a:p>
                      <a:pPr algn="l"/>
                      <a:r>
                        <a:rPr lang="en-US" sz="2600" i="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Partition coefficient of Fluorescein in the tear film-epithelium interface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1" dirty="0">
                          <a:latin typeface="Arial" charset="0"/>
                          <a:ea typeface="Arial" charset="0"/>
                          <a:cs typeface="Arial" charset="0"/>
                        </a:rPr>
                        <a:t>Ø</a:t>
                      </a:r>
                      <a:r>
                        <a:rPr lang="en-US" sz="2600" b="1" i="1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0.556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600" dirty="0"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US" sz="26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201">
                <a:tc>
                  <a:txBody>
                    <a:bodyPr/>
                    <a:lstStyle/>
                    <a:p>
                      <a:pPr algn="l"/>
                      <a:r>
                        <a:rPr lang="en-US" sz="2600" i="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Volume of the corneal epithelium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1" dirty="0"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  <a:r>
                        <a:rPr lang="en-US" sz="2600" b="1" i="1" baseline="-25000" dirty="0"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7.952 x 10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-13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m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26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492">
                <a:tc>
                  <a:txBody>
                    <a:bodyPr/>
                    <a:lstStyle/>
                    <a:p>
                      <a:pPr algn="l"/>
                      <a:r>
                        <a:rPr lang="en-US" sz="2600" i="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Permeability</a:t>
                      </a:r>
                      <a:endParaRPr lang="en-US" sz="2600" i="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i="1" dirty="0">
                          <a:latin typeface="Arial" charset="0"/>
                          <a:ea typeface="Arial" charset="0"/>
                          <a:cs typeface="Arial" charset="0"/>
                        </a:rPr>
                        <a:t>kA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1.48 x 10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-17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" charset="0"/>
                          <a:ea typeface="Arial" charset="0"/>
                          <a:cs typeface="Arial" charset="0"/>
                        </a:rPr>
                        <a:t>m</a:t>
                      </a:r>
                      <a:r>
                        <a:rPr lang="en-US" sz="2600" baseline="30000" dirty="0"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r>
                        <a:rPr lang="en-US" sz="2600" baseline="0" dirty="0">
                          <a:latin typeface="Arial" charset="0"/>
                          <a:ea typeface="Arial" charset="0"/>
                          <a:cs typeface="Arial" charset="0"/>
                        </a:rPr>
                        <a:t>/s</a:t>
                      </a:r>
                      <a:endParaRPr lang="en-US" sz="26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834199" y="38439243"/>
            <a:ext cx="65550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000" b="1" dirty="0">
                <a:latin typeface="Arial" panose="020B0604020202020204" pitchFamily="34" charset="0"/>
                <a:cs typeface="Arial" panose="020B0604020202020204" pitchFamily="34" charset="0"/>
              </a:rPr>
              <a:t>Parameters used in the simulation 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414345" y="19284837"/>
            <a:ext cx="7891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>
                <a:latin typeface="Arial" panose="020B0604020202020204" pitchFamily="34" charset="0"/>
                <a:cs typeface="Arial" panose="020B0604020202020204" pitchFamily="34" charset="0"/>
              </a:rPr>
              <a:t>Computation of Permeability after Simulation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2" descr="C:\Users\Danish Ahmed\Desktop\shutterstock_127500686.jpg"/>
          <p:cNvPicPr>
            <a:picLocks noChangeAspect="1" noChangeArrowheads="1"/>
          </p:cNvPicPr>
          <p:nvPr/>
        </p:nvPicPr>
        <p:blipFill rotWithShape="1">
          <a:blip r:embed="rId18" cstate="print"/>
          <a:srcRect t="22090"/>
          <a:stretch/>
        </p:blipFill>
        <p:spPr bwMode="auto">
          <a:xfrm>
            <a:off x="8203412" y="3696532"/>
            <a:ext cx="4376616" cy="4213410"/>
          </a:xfrm>
          <a:prstGeom prst="rect">
            <a:avLst/>
          </a:prstGeom>
          <a:noFill/>
        </p:spPr>
      </p:pic>
      <p:sp>
        <p:nvSpPr>
          <p:cNvPr id="86" name="Content Placeholder 2"/>
          <p:cNvSpPr txBox="1">
            <a:spLocks/>
          </p:cNvSpPr>
          <p:nvPr/>
        </p:nvSpPr>
        <p:spPr>
          <a:xfrm>
            <a:off x="7949624" y="7977787"/>
            <a:ext cx="4630403" cy="18478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latin typeface="Arial" pitchFamily="34" charset="0"/>
                <a:cs typeface="Arial" pitchFamily="34" charset="0"/>
              </a:rPr>
              <a:t>Figure 1: Anatomy of the human cornea.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The cornea is a three cellular layered tissue consisting of the outermost epithelium, middle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stroma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and the innermost endothelium. </a:t>
            </a:r>
            <a:r>
              <a:rPr lang="en-US" sz="1800" dirty="0">
                <a:solidFill>
                  <a:srgbClr val="9437FF"/>
                </a:solidFill>
                <a:latin typeface="Arial" pitchFamily="34" charset="0"/>
                <a:cs typeface="Arial" pitchFamily="34" charset="0"/>
              </a:rPr>
              <a:t>Courtesy: https://</a:t>
            </a:r>
            <a:r>
              <a:rPr lang="en-US" sz="1800" dirty="0" err="1">
                <a:solidFill>
                  <a:srgbClr val="9437FF"/>
                </a:solidFill>
                <a:latin typeface="Arial" pitchFamily="34" charset="0"/>
                <a:cs typeface="Arial" pitchFamily="34" charset="0"/>
              </a:rPr>
              <a:t>dreamstime.com</a:t>
            </a:r>
            <a:endParaRPr lang="en-US" sz="18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Shape 66"/>
          <p:cNvSpPr/>
          <p:nvPr/>
        </p:nvSpPr>
        <p:spPr>
          <a:xfrm flipV="1">
            <a:off x="16346626" y="40322871"/>
            <a:ext cx="16182656" cy="30413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42884">
              <a:defRPr sz="1200"/>
            </a:pPr>
            <a:endParaRPr sz="6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Shape 51"/>
          <p:cNvSpPr/>
          <p:nvPr/>
        </p:nvSpPr>
        <p:spPr>
          <a:xfrm>
            <a:off x="16741649" y="40032949"/>
            <a:ext cx="15328064" cy="553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C0F0C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07" tIns="68507" rIns="68507" bIns="68507" anchor="ctr">
            <a:spAutoFit/>
          </a:bodyPr>
          <a:lstStyle/>
          <a:p>
            <a:pPr marL="30956" indent="777677" defTabSz="3912198">
              <a:defRPr sz="1800"/>
            </a:pPr>
            <a:r>
              <a:rPr lang="en-IN" sz="2700" b="1" dirty="0">
                <a:latin typeface="Arial" panose="020B0604020202020204" pitchFamily="34" charset="0"/>
                <a:ea typeface="Myriad Pro"/>
                <a:cs typeface="Arial" panose="020B0604020202020204" pitchFamily="34" charset="0"/>
                <a:sym typeface="Myriad Pro"/>
              </a:rPr>
              <a:t>Acknowledgements</a:t>
            </a:r>
            <a:endParaRPr sz="2700" b="1" dirty="0">
              <a:latin typeface="Arial" panose="020B0604020202020204" pitchFamily="34" charset="0"/>
              <a:ea typeface="Myriad Pro"/>
              <a:cs typeface="Arial" panose="020B0604020202020204" pitchFamily="34" charset="0"/>
              <a:sym typeface="Myriad Pro"/>
            </a:endParaRPr>
          </a:p>
        </p:txBody>
      </p:sp>
      <p:sp>
        <p:nvSpPr>
          <p:cNvPr id="89" name="Shape 66"/>
          <p:cNvSpPr/>
          <p:nvPr/>
        </p:nvSpPr>
        <p:spPr>
          <a:xfrm flipV="1">
            <a:off x="16352734" y="42842887"/>
            <a:ext cx="16189145" cy="42060"/>
          </a:xfrm>
          <a:prstGeom prst="line">
            <a:avLst/>
          </a:prstGeom>
          <a:ln w="76200">
            <a:solidFill>
              <a:schemeClr val="accent3">
                <a:lumMod val="50000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42884">
              <a:defRPr sz="1200"/>
            </a:pPr>
            <a:endParaRPr sz="6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6582380" y="43013276"/>
            <a:ext cx="15970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For more details, contact: Dr. Sudhir Ranganath at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  <a:hlinkClick r:id="rId19"/>
              </a:rPr>
              <a:t>sudhirh@sit.ac.in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, Phone: +91-9901699216</a:t>
            </a:r>
          </a:p>
        </p:txBody>
      </p:sp>
      <p:sp>
        <p:nvSpPr>
          <p:cNvPr id="95" name="Rectangle 94"/>
          <p:cNvSpPr/>
          <p:nvPr/>
        </p:nvSpPr>
        <p:spPr>
          <a:xfrm>
            <a:off x="16639244" y="40827080"/>
            <a:ext cx="15736120" cy="1818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62" indent="-257162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Sree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Siddaganga Education Society, Tumkur for intramural research funding to Bio-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ENT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Lab</a:t>
            </a:r>
          </a:p>
          <a:p>
            <a:pPr marL="257162" indent="-257162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Department of Chemical Engineering, SIT,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Tumkur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57162" indent="-257162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Indiana University School of Optometry, Bloomington, IN, USA</a:t>
            </a:r>
          </a:p>
        </p:txBody>
      </p:sp>
      <p:pic>
        <p:nvPicPr>
          <p:cNvPr id="100" name="Picture 99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7879" y="8930324"/>
            <a:ext cx="3849443" cy="405509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6468473" y="3650588"/>
            <a:ext cx="16027520" cy="4276711"/>
            <a:chOff x="16412160" y="3710163"/>
            <a:chExt cx="16027520" cy="4276711"/>
          </a:xfrm>
        </p:grpSpPr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64283" y="4055390"/>
              <a:ext cx="8173283" cy="3898637"/>
            </a:xfrm>
            <a:prstGeom prst="rect">
              <a:avLst/>
            </a:prstGeom>
          </p:spPr>
        </p:pic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21928878" y="5912782"/>
              <a:ext cx="1764086" cy="58969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700" b="1" dirty="0">
                  <a:latin typeface="Arial" pitchFamily="34" charset="0"/>
                  <a:cs typeface="Arial" pitchFamily="34" charset="0"/>
                </a:rPr>
                <a:t>Tear film</a:t>
              </a:r>
              <a:endParaRPr lang="en-US" sz="2700" b="1" dirty="0">
                <a:solidFill>
                  <a:srgbClr val="9437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Content Placeholder 2"/>
            <p:cNvSpPr txBox="1">
              <a:spLocks/>
            </p:cNvSpPr>
            <p:nvPr/>
          </p:nvSpPr>
          <p:spPr>
            <a:xfrm>
              <a:off x="25705803" y="5949545"/>
              <a:ext cx="1965856" cy="510049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700" b="1" dirty="0">
                  <a:latin typeface="Arial" pitchFamily="34" charset="0"/>
                  <a:cs typeface="Arial" pitchFamily="34" charset="0"/>
                </a:rPr>
                <a:t>Epithelium</a:t>
              </a:r>
              <a:endParaRPr lang="en-US" sz="2700" dirty="0">
                <a:solidFill>
                  <a:srgbClr val="9437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84894" y="3820814"/>
              <a:ext cx="3954786" cy="4166060"/>
            </a:xfrm>
            <a:prstGeom prst="rect">
              <a:avLst/>
            </a:prstGeom>
          </p:spPr>
        </p:pic>
        <p:sp>
          <p:nvSpPr>
            <p:cNvPr id="98" name="Content Placeholder 2"/>
            <p:cNvSpPr txBox="1">
              <a:spLocks/>
            </p:cNvSpPr>
            <p:nvPr/>
          </p:nvSpPr>
          <p:spPr>
            <a:xfrm>
              <a:off x="29988797" y="5910785"/>
              <a:ext cx="1397459" cy="55505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700" b="1" dirty="0" err="1">
                  <a:latin typeface="Arial" pitchFamily="34" charset="0"/>
                  <a:cs typeface="Arial" pitchFamily="34" charset="0"/>
                </a:rPr>
                <a:t>Stroma</a:t>
              </a:r>
              <a:endParaRPr lang="en-US" sz="2700" dirty="0">
                <a:solidFill>
                  <a:srgbClr val="9437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12160" y="3710163"/>
              <a:ext cx="3997514" cy="421107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3245" y="9012467"/>
            <a:ext cx="7896581" cy="4047676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8090" y="9042102"/>
            <a:ext cx="3743334" cy="3943312"/>
          </a:xfrm>
          <a:prstGeom prst="rect">
            <a:avLst/>
          </a:prstGeom>
        </p:spPr>
      </p:pic>
      <p:sp>
        <p:nvSpPr>
          <p:cNvPr id="103" name="Content Placeholder 2"/>
          <p:cNvSpPr txBox="1">
            <a:spLocks/>
          </p:cNvSpPr>
          <p:nvPr/>
        </p:nvSpPr>
        <p:spPr>
          <a:xfrm>
            <a:off x="30092662" y="11299179"/>
            <a:ext cx="1571338" cy="50929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b="1" dirty="0" err="1">
                <a:latin typeface="Arial" pitchFamily="34" charset="0"/>
                <a:cs typeface="Arial" pitchFamily="34" charset="0"/>
              </a:rPr>
              <a:t>Stroma</a:t>
            </a:r>
            <a:endParaRPr lang="en-US" sz="27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55346" y="3409529"/>
            <a:ext cx="639790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700" b="1" dirty="0">
                <a:latin typeface="Arial" panose="020B0604020202020204" pitchFamily="34" charset="0"/>
                <a:cs typeface="Arial" panose="020B0604020202020204" pitchFamily="34" charset="0"/>
              </a:rPr>
              <a:t>After the instillation of the probe drop</a:t>
            </a:r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73632" y="8446643"/>
            <a:ext cx="666721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700" b="1" dirty="0">
                <a:latin typeface="Arial" panose="020B0604020202020204" pitchFamily="34" charset="0"/>
                <a:cs typeface="Arial" panose="020B0604020202020204" pitchFamily="34" charset="0"/>
              </a:rPr>
              <a:t>After the instillation of the loading drop</a:t>
            </a:r>
            <a:endParaRPr lang="en-U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5" name="Group 154"/>
          <p:cNvGrpSpPr/>
          <p:nvPr/>
        </p:nvGrpSpPr>
        <p:grpSpPr>
          <a:xfrm>
            <a:off x="16572691" y="13366970"/>
            <a:ext cx="7144100" cy="3642073"/>
            <a:chOff x="388070" y="1124744"/>
            <a:chExt cx="8109346" cy="4101737"/>
          </a:xfrm>
        </p:grpSpPr>
        <p:pic>
          <p:nvPicPr>
            <p:cNvPr id="156" name="Picture 155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8984" y="1124744"/>
              <a:ext cx="3888432" cy="4096161"/>
            </a:xfrm>
            <a:prstGeom prst="rect">
              <a:avLst/>
            </a:prstGeom>
          </p:spPr>
        </p:pic>
        <p:pic>
          <p:nvPicPr>
            <p:cNvPr id="157" name="Picture 156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070" y="1146527"/>
              <a:ext cx="3873047" cy="4079954"/>
            </a:xfrm>
            <a:prstGeom prst="rect">
              <a:avLst/>
            </a:prstGeom>
          </p:spPr>
        </p:pic>
      </p:grpSp>
      <p:sp>
        <p:nvSpPr>
          <p:cNvPr id="158" name="Content Placeholder 2"/>
          <p:cNvSpPr txBox="1">
            <a:spLocks/>
          </p:cNvSpPr>
          <p:nvPr/>
        </p:nvSpPr>
        <p:spPr>
          <a:xfrm>
            <a:off x="21046094" y="15131379"/>
            <a:ext cx="2613393" cy="26910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b="1" dirty="0">
                <a:latin typeface="Arial" pitchFamily="34" charset="0"/>
                <a:cs typeface="Arial" pitchFamily="34" charset="0"/>
              </a:rPr>
              <a:t>Loading Drop</a:t>
            </a:r>
            <a:endParaRPr lang="en-US" sz="27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Content Placeholder 2"/>
          <p:cNvSpPr txBox="1">
            <a:spLocks/>
          </p:cNvSpPr>
          <p:nvPr/>
        </p:nvSpPr>
        <p:spPr>
          <a:xfrm>
            <a:off x="17634051" y="15126161"/>
            <a:ext cx="2320595" cy="5081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b="1" dirty="0">
                <a:latin typeface="Arial" pitchFamily="34" charset="0"/>
                <a:cs typeface="Arial" pitchFamily="34" charset="0"/>
              </a:rPr>
              <a:t>Probe Drop</a:t>
            </a:r>
            <a:endParaRPr lang="en-US" sz="2700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3880371" y="13253318"/>
            <a:ext cx="8474873" cy="6352156"/>
            <a:chOff x="23878626" y="13141433"/>
            <a:chExt cx="8474873" cy="6352156"/>
          </a:xfrm>
        </p:grpSpPr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7380" y="13141433"/>
              <a:ext cx="7786119" cy="5791415"/>
            </a:xfrm>
            <a:prstGeom prst="rect">
              <a:avLst/>
            </a:prstGeom>
          </p:spPr>
        </p:pic>
        <p:sp>
          <p:nvSpPr>
            <p:cNvPr id="147" name="Content Placeholder 2"/>
            <p:cNvSpPr txBox="1">
              <a:spLocks/>
            </p:cNvSpPr>
            <p:nvPr/>
          </p:nvSpPr>
          <p:spPr>
            <a:xfrm>
              <a:off x="27993843" y="16386334"/>
              <a:ext cx="1696436" cy="41113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700" b="1" dirty="0" err="1">
                  <a:latin typeface="Arial" charset="0"/>
                  <a:ea typeface="Arial" charset="0"/>
                  <a:cs typeface="Arial" charset="0"/>
                </a:rPr>
                <a:t>Stroma</a:t>
              </a:r>
              <a:endParaRPr lang="en-US" sz="2700" b="1" dirty="0">
                <a:solidFill>
                  <a:srgbClr val="9437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51" name="Content Placeholder 2"/>
            <p:cNvSpPr txBox="1">
              <a:spLocks/>
            </p:cNvSpPr>
            <p:nvPr/>
          </p:nvSpPr>
          <p:spPr>
            <a:xfrm>
              <a:off x="27112382" y="14664139"/>
              <a:ext cx="2007361" cy="71071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700" b="1" dirty="0">
                  <a:latin typeface="Arial" charset="0"/>
                  <a:ea typeface="Arial" charset="0"/>
                  <a:cs typeface="Arial" charset="0"/>
                </a:rPr>
                <a:t>Epithelium</a:t>
              </a:r>
              <a:endParaRPr lang="en-US" sz="2700" b="1" dirty="0">
                <a:solidFill>
                  <a:srgbClr val="9437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52" name="Content Placeholder 2"/>
            <p:cNvSpPr txBox="1">
              <a:spLocks/>
            </p:cNvSpPr>
            <p:nvPr/>
          </p:nvSpPr>
          <p:spPr>
            <a:xfrm>
              <a:off x="23878626" y="14201455"/>
              <a:ext cx="1703803" cy="59406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700" b="1" dirty="0">
                  <a:latin typeface="Arial" charset="0"/>
                  <a:ea typeface="Arial" charset="0"/>
                  <a:cs typeface="Arial" charset="0"/>
                </a:rPr>
                <a:t>Tear Film</a:t>
              </a:r>
              <a:endParaRPr lang="en-US" sz="2700" b="1" dirty="0">
                <a:solidFill>
                  <a:srgbClr val="9437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53" name="Straight Arrow Connector 152"/>
            <p:cNvCxnSpPr/>
            <p:nvPr/>
          </p:nvCxnSpPr>
          <p:spPr>
            <a:xfrm>
              <a:off x="24969243" y="14628844"/>
              <a:ext cx="613186" cy="326885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TextBox 153"/>
            <p:cNvSpPr txBox="1"/>
            <p:nvPr/>
          </p:nvSpPr>
          <p:spPr>
            <a:xfrm>
              <a:off x="24603100" y="18985758"/>
              <a:ext cx="7571303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2700" dirty="0">
                  <a:latin typeface="Arial" panose="020B0604020202020204" pitchFamily="34" charset="0"/>
                  <a:cs typeface="Arial" panose="020B0604020202020204" pitchFamily="34" charset="0"/>
                </a:rPr>
                <a:t>Stromal accumulation after second loading Drop</a:t>
              </a:r>
              <a:endParaRPr lang="en-US" sz="2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6" name="Straight Arrow Connector 135"/>
            <p:cNvCxnSpPr/>
            <p:nvPr/>
          </p:nvCxnSpPr>
          <p:spPr>
            <a:xfrm flipH="1">
              <a:off x="25914797" y="14985759"/>
              <a:ext cx="1156443" cy="7464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5599032" y="13573075"/>
              <a:ext cx="0" cy="4924475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26272132" y="13570794"/>
              <a:ext cx="0" cy="4924475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TextBox 137"/>
          <p:cNvSpPr txBox="1"/>
          <p:nvPr/>
        </p:nvSpPr>
        <p:spPr>
          <a:xfrm>
            <a:off x="17401386" y="17130858"/>
            <a:ext cx="614783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700" dirty="0">
                <a:latin typeface="Arial" panose="020B0604020202020204" pitchFamily="34" charset="0"/>
                <a:cs typeface="Arial" panose="020B0604020202020204" pitchFamily="34" charset="0"/>
              </a:rPr>
              <a:t>Comparison of stromal accumulation </a:t>
            </a:r>
          </a:p>
          <a:p>
            <a:r>
              <a:rPr lang="en-IN" sz="2700" dirty="0">
                <a:latin typeface="Arial" panose="020B0604020202020204" pitchFamily="34" charset="0"/>
                <a:cs typeface="Arial" panose="020B0604020202020204" pitchFamily="34" charset="0"/>
              </a:rPr>
              <a:t>of fluorescein after the probe drop and </a:t>
            </a:r>
          </a:p>
          <a:p>
            <a:r>
              <a:rPr lang="en-IN" sz="2700" dirty="0">
                <a:latin typeface="Arial" panose="020B0604020202020204" pitchFamily="34" charset="0"/>
                <a:cs typeface="Arial" panose="020B0604020202020204" pitchFamily="34" charset="0"/>
              </a:rPr>
              <a:t>the first loading Drop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Content Placeholder 2"/>
          <p:cNvSpPr txBox="1">
            <a:spLocks/>
          </p:cNvSpPr>
          <p:nvPr/>
        </p:nvSpPr>
        <p:spPr>
          <a:xfrm>
            <a:off x="17857850" y="5833890"/>
            <a:ext cx="1764086" cy="58969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b="1" dirty="0">
                <a:latin typeface="Arial" pitchFamily="34" charset="0"/>
                <a:cs typeface="Arial" pitchFamily="34" charset="0"/>
              </a:rPr>
              <a:t>Tear film</a:t>
            </a:r>
            <a:endParaRPr lang="en-US" sz="2700" b="1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Content Placeholder 2"/>
          <p:cNvSpPr txBox="1">
            <a:spLocks/>
          </p:cNvSpPr>
          <p:nvPr/>
        </p:nvSpPr>
        <p:spPr>
          <a:xfrm>
            <a:off x="17803281" y="11299179"/>
            <a:ext cx="1764086" cy="58969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b="1" dirty="0">
                <a:latin typeface="Arial" pitchFamily="34" charset="0"/>
                <a:cs typeface="Arial" pitchFamily="34" charset="0"/>
              </a:rPr>
              <a:t>Tear film</a:t>
            </a:r>
            <a:endParaRPr lang="en-US" sz="2700" b="1" dirty="0">
              <a:solidFill>
                <a:srgbClr val="9437FF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22370443" y="21637370"/>
                <a:ext cx="6373425" cy="1353319"/>
              </a:xfrm>
              <a:prstGeom prst="rect">
                <a:avLst/>
              </a:prstGeom>
              <a:ln w="28575">
                <a:noFill/>
                <a:prstDash val="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charset="0"/>
                            </a:rPr>
                            <m:t>𝑃</m:t>
                          </m:r>
                        </m:e>
                        <m:sub>
                          <m:r>
                            <a:rPr lang="en-US" sz="3600" i="1">
                              <a:latin typeface="Cambria Math" charset="0"/>
                            </a:rPr>
                            <m:t>𝑑𝑐</m:t>
                          </m:r>
                        </m:sub>
                      </m:sSub>
                      <m:r>
                        <a:rPr lang="en-US" sz="3600" i="1">
                          <a:latin typeface="Cambria Math" charset="0"/>
                        </a:rPr>
                        <m:t>= </m:t>
                      </m:r>
                      <m:f>
                        <m:f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3600" i="1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rgbClr val="9437FF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9437FF"/>
                                  </a:solidFill>
                                  <a:latin typeface="Cambria Math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3600" i="1">
                              <a:latin typeface="Cambria Math" charset="0"/>
                            </a:rPr>
                            <m:t>𝑄</m:t>
                          </m:r>
                          <m:r>
                            <a:rPr lang="en-US" sz="3600" i="1">
                              <a:latin typeface="Cambria Math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latin typeface="Cambria Math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latin typeface="Cambria Math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latin typeface="Cambria Math" charset="0"/>
                            </a:rPr>
                            <m:t>2 </m:t>
                          </m:r>
                          <m:r>
                            <a:rPr lang="en-US" sz="3600" i="1">
                              <a:latin typeface="Cambria Math" charset="0"/>
                            </a:rPr>
                            <m:t>𝛼</m:t>
                          </m:r>
                          <m:r>
                            <a:rPr lang="en-US" sz="3600" i="1">
                              <a:latin typeface="Cambria Math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GB" sz="3600" i="1">
                                  <a:solidFill>
                                    <a:srgbClr val="9437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600" i="1">
                                  <a:solidFill>
                                    <a:srgbClr val="9437FF"/>
                                  </a:solidFill>
                                  <a:latin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9437FF"/>
                                  </a:solidFill>
                                  <a:latin typeface="Cambria Math" charset="0"/>
                                </a:rPr>
                                <m:t>𝑑𝑃</m:t>
                              </m:r>
                            </m:sub>
                            <m:sup>
                              <m:r>
                                <a:rPr lang="en-US" sz="3600" i="1">
                                  <a:solidFill>
                                    <a:srgbClr val="9437FF"/>
                                  </a:solidFill>
                                  <a:latin typeface="Cambria Math" charset="0"/>
                                </a:rPr>
                                <m:t>0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charset="0"/>
                                </a:rPr>
                                <m:t>(6+</m:t>
                              </m:r>
                              <m:r>
                                <a:rPr lang="en-US" sz="3600" i="1">
                                  <a:latin typeface="Cambria Math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3600" i="1"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charset="0"/>
                                </a:rPr>
                                <m:t>(2+</m:t>
                              </m:r>
                              <m:r>
                                <a:rPr lang="en-US" sz="3600" i="1">
                                  <a:latin typeface="Cambria Math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3600" i="1">
                              <a:latin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70443" y="21637370"/>
                <a:ext cx="6373425" cy="1353319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  <a:ln w="28575">
                <a:noFill/>
                <a:prstDash val="dash"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17224423" y="20017345"/>
                <a:ext cx="3607270" cy="12610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𝑑𝑐</m:t>
                          </m:r>
                        </m:sub>
                      </m:sSub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𝐴𝑈𝐶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𝑑𝐿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24423" y="20017345"/>
                <a:ext cx="3607270" cy="1261051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16741649" y="23513708"/>
                <a:ext cx="15699775" cy="61123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GB" sz="2600" i="1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600" i="1">
                            <a:solidFill>
                              <a:srgbClr val="9437FF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𝑘</m:t>
                        </m:r>
                      </m:e>
                      <m:sub>
                        <m:r>
                          <a:rPr lang="en-US" sz="2600" i="1">
                            <a:solidFill>
                              <a:srgbClr val="9437FF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6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is the fluorescein elimination constant in the tear film</a:t>
                </a:r>
              </a:p>
              <a:p>
                <a:pPr algn="l"/>
                <a:endParaRPr lang="en-US" sz="26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sSubSup>
                      <m:sSubSupPr>
                        <m:ctrlPr>
                          <a:rPr lang="en-GB" sz="2600" i="1">
                            <a:solidFill>
                              <a:srgbClr val="9437FF"/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600" i="1">
                            <a:solidFill>
                              <a:srgbClr val="9437FF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𝐹</m:t>
                        </m:r>
                      </m:e>
                      <m:sub>
                        <m:r>
                          <a:rPr lang="en-US" sz="2600" i="1">
                            <a:solidFill>
                              <a:srgbClr val="9437FF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𝑑𝑃</m:t>
                        </m:r>
                      </m:sub>
                      <m:sup>
                        <m:r>
                          <a:rPr lang="en-US" sz="2600" i="1">
                            <a:solidFill>
                              <a:srgbClr val="9437FF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6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is the initial fluorescein concentration of the probe drop</a:t>
                </a:r>
              </a:p>
              <a:p>
                <a:pPr algn="l"/>
                <a:endParaRPr lang="en-IN" sz="26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stromal thickness </a:t>
                </a:r>
              </a:p>
              <a:p>
                <a:pPr algn="l"/>
                <a:endParaRPr lang="en-US" sz="26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𝐴𝑈𝐶</m:t>
                    </m:r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area under the fluorescence </a:t>
                </a:r>
                <a:r>
                  <a:rPr lang="en-US" sz="2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vs.</a:t>
                </a:r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time curve for the loading drops.</a:t>
                </a:r>
              </a:p>
              <a:p>
                <a:pPr algn="l"/>
                <a:endParaRPr lang="en-US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sz="2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are proportionality constants for the calibration curve between tear and stromal fluorescence and fluorescein concentration.</a:t>
                </a:r>
              </a:p>
              <a:p>
                <a:pPr algn="l"/>
                <a:endParaRPr lang="en-US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charset="0"/>
                          </a:rPr>
                          <m:t>𝑀</m:t>
                        </m:r>
                      </m:e>
                      <m:sub>
                        <m:r>
                          <a:rPr lang="en-US" sz="2600" i="1">
                            <a:latin typeface="Cambria Math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are mass of fluorescein in the probe drop and loading drop respectively,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is the volume of the tear</a:t>
                </a:r>
              </a:p>
              <a:p>
                <a:pPr algn="l"/>
                <a:endParaRPr lang="en-IN" sz="2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6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average stromal fluorescence measured ~ 15 min after instillation of the second loading drop</a:t>
                </a:r>
                <a:r>
                  <a:rPr lang="en-US" sz="2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26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1649" y="23513708"/>
                <a:ext cx="15699775" cy="6112314"/>
              </a:xfrm>
              <a:prstGeom prst="rect">
                <a:avLst/>
              </a:prstGeom>
              <a:blipFill rotWithShape="0">
                <a:blip r:embed="rId29"/>
                <a:stretch>
                  <a:fillRect l="-699" t="-897" r="-155" b="-159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3" name="Elbow Connector 162"/>
          <p:cNvCxnSpPr/>
          <p:nvPr/>
        </p:nvCxnSpPr>
        <p:spPr>
          <a:xfrm>
            <a:off x="17420415" y="20920253"/>
            <a:ext cx="4422466" cy="1407343"/>
          </a:xfrm>
          <a:prstGeom prst="bentConnector3">
            <a:avLst>
              <a:gd name="adj1" fmla="val -398"/>
            </a:avLst>
          </a:prstGeom>
          <a:ln w="31750">
            <a:solidFill>
              <a:schemeClr val="tx1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ctr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ctr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559</TotalTime>
  <Words>932</Words>
  <Application>Microsoft Macintosh PowerPoint</Application>
  <PresentationFormat>Custom</PresentationFormat>
  <Paragraphs>147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Helvetica</vt:lpstr>
      <vt:lpstr>Helvetica Neue</vt:lpstr>
      <vt:lpstr>Myriad Pro</vt:lpstr>
      <vt:lpstr>Symbol</vt:lpstr>
      <vt:lpstr>Times New Roman</vt:lpstr>
      <vt:lpstr>Default</vt:lpstr>
      <vt:lpstr>PowerPoint Presentation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lockin</dc:creator>
  <cp:lastModifiedBy>sudhir ranganath</cp:lastModifiedBy>
  <cp:revision>252</cp:revision>
  <cp:lastPrinted>2018-02-03T05:15:00Z</cp:lastPrinted>
  <dcterms:created xsi:type="dcterms:W3CDTF">2018-02-03T05:52:00Z</dcterms:created>
  <dcterms:modified xsi:type="dcterms:W3CDTF">2018-07-06T05:04:24Z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1033-10.2.0.5978</vt:lpwstr>
  </property>
</Properties>
</file>