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08" r:id="rId1"/>
  </p:sldMasterIdLst>
  <p:notesMasterIdLst>
    <p:notesMasterId r:id="rId3"/>
  </p:notesMasterIdLst>
  <p:sldIdLst>
    <p:sldId id="256" r:id="rId2"/>
  </p:sldIdLst>
  <p:sldSz cx="32918400" cy="43891200"/>
  <p:notesSz cx="6858000" cy="9144000"/>
  <p:defaultTextStyle>
    <a:defPPr>
      <a:defRPr lang="en-US"/>
    </a:defPPr>
    <a:lvl1pPr algn="l" defTabSz="4383088" rtl="0" eaLnBrk="0" fontAlgn="base" hangingPunct="0">
      <a:spcBef>
        <a:spcPct val="0"/>
      </a:spcBef>
      <a:spcAft>
        <a:spcPct val="0"/>
      </a:spcAft>
      <a:defRPr sz="86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2189163" indent="-1731963" algn="l" defTabSz="4383088" rtl="0" eaLnBrk="0" fontAlgn="base" hangingPunct="0">
      <a:spcBef>
        <a:spcPct val="0"/>
      </a:spcBef>
      <a:spcAft>
        <a:spcPct val="0"/>
      </a:spcAft>
      <a:defRPr sz="86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4383088" indent="-3468688" algn="l" defTabSz="4383088" rtl="0" eaLnBrk="0" fontAlgn="base" hangingPunct="0">
      <a:spcBef>
        <a:spcPct val="0"/>
      </a:spcBef>
      <a:spcAft>
        <a:spcPct val="0"/>
      </a:spcAft>
      <a:defRPr sz="86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6578600" indent="-5207000" algn="l" defTabSz="4383088" rtl="0" eaLnBrk="0" fontAlgn="base" hangingPunct="0">
      <a:spcBef>
        <a:spcPct val="0"/>
      </a:spcBef>
      <a:spcAft>
        <a:spcPct val="0"/>
      </a:spcAft>
      <a:defRPr sz="86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8772525" indent="-6943725" algn="l" defTabSz="4383088" rtl="0" eaLnBrk="0" fontAlgn="base" hangingPunct="0">
      <a:spcBef>
        <a:spcPct val="0"/>
      </a:spcBef>
      <a:spcAft>
        <a:spcPct val="0"/>
      </a:spcAft>
      <a:defRPr sz="86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86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86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86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86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5BB0F7"/>
    <a:srgbClr val="2B9AF5"/>
    <a:srgbClr val="78BEF8"/>
    <a:srgbClr val="77CAFD"/>
    <a:srgbClr val="AEE6F8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2" autoAdjust="0"/>
    <p:restoredTop sz="94646" autoAdjust="0"/>
  </p:normalViewPr>
  <p:slideViewPr>
    <p:cSldViewPr>
      <p:cViewPr>
        <p:scale>
          <a:sx n="50" d="100"/>
          <a:sy n="50" d="100"/>
        </p:scale>
        <p:origin x="3306" y="8148"/>
      </p:cViewPr>
      <p:guideLst>
        <p:guide orient="horz" pos="13824"/>
        <p:guide pos="103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936345600" cy="9363456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4173538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BAE4B0A1-1341-4893-8664-E8C704098BF2}" type="datetimeFigureOut">
              <a:rPr lang="en-US" altLang="en-US"/>
              <a:pPr>
                <a:defRPr/>
              </a:pPr>
              <a:t>7/5/2018</a:t>
            </a:fld>
            <a:endParaRPr lang="en-US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defTabSz="4173538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FA64BD26-2272-4ACA-8953-B999D12CD9B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911225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charset="0"/>
        <a:cs typeface="+mn-cs"/>
      </a:defRPr>
    </a:lvl1pPr>
    <a:lvl2pPr marL="454025" algn="l" defTabSz="911225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1225" algn="l" defTabSz="911225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68425" algn="l" defTabSz="911225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5625" algn="l" defTabSz="911225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5318" algn="l" defTabSz="91413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742384" algn="l" defTabSz="91413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3199450" algn="l" defTabSz="91413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656510" algn="l" defTabSz="91413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altLang="en-US" smtClean="0">
              <a:ea typeface="ＭＳ Ｐゴシック" pitchFamily="34" charset="-128"/>
            </a:endParaRPr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46403F4-8E16-4BE8-9F69-49BC03B998A2}" type="slidenum">
              <a:rPr lang="en-US" altLang="en-US" smtClean="0"/>
              <a:pPr/>
              <a:t>1</a:t>
            </a:fld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68880" y="13634723"/>
            <a:ext cx="27980640" cy="940816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7760" y="24871680"/>
            <a:ext cx="23042880" cy="11216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94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389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5836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778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A91266-8723-435E-8CF2-CA992753935B}" type="datetimeFigureOut">
              <a:rPr lang="en-US" altLang="en-US"/>
              <a:pPr>
                <a:defRPr/>
              </a:pPr>
              <a:t>7/5/2018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B56125-D20B-495A-A953-87503A543AE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8FA99-EE19-499F-A1AC-B5109881126F}" type="datetimeFigureOut">
              <a:rPr lang="en-US" altLang="en-US"/>
              <a:pPr>
                <a:defRPr/>
              </a:pPr>
              <a:t>7/5/2018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0FB21A-CE20-4E17-A79E-BDC927D4A6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865840" y="1757686"/>
            <a:ext cx="7406640" cy="374497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45920" y="1757686"/>
            <a:ext cx="21671280" cy="3744976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F62DB2-91E8-403F-B4E3-9A4C2E0CAC3A}" type="datetimeFigureOut">
              <a:rPr lang="en-US" altLang="en-US"/>
              <a:pPr>
                <a:defRPr/>
              </a:pPr>
              <a:t>7/5/2018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A6D7D4-E661-4C8A-B0CD-9461F1A9767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844934-FB4C-4AEB-9B80-2486C6B56F5C}" type="datetimeFigureOut">
              <a:rPr lang="en-US" altLang="en-US"/>
              <a:pPr>
                <a:defRPr/>
              </a:pPr>
              <a:t>7/5/2018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AAE96D-AA15-4A63-A255-AFB210135DE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0327" y="28204163"/>
            <a:ext cx="27980640" cy="8717280"/>
          </a:xfrm>
        </p:spPr>
        <p:txBody>
          <a:bodyPr anchor="t"/>
          <a:lstStyle>
            <a:lvl1pPr algn="l">
              <a:defRPr sz="192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0327" y="18602966"/>
            <a:ext cx="27980640" cy="9601197"/>
          </a:xfrm>
        </p:spPr>
        <p:txBody>
          <a:bodyPr anchor="b"/>
          <a:lstStyle>
            <a:lvl1pPr marL="0" indent="0">
              <a:buNone/>
              <a:defRPr sz="9600">
                <a:solidFill>
                  <a:schemeClr val="tx1">
                    <a:tint val="75000"/>
                  </a:schemeClr>
                </a:solidFill>
              </a:defRPr>
            </a:lvl1pPr>
            <a:lvl2pPr marL="2194560" indent="0">
              <a:buNone/>
              <a:defRPr sz="8600">
                <a:solidFill>
                  <a:schemeClr val="tx1">
                    <a:tint val="75000"/>
                  </a:schemeClr>
                </a:solidFill>
              </a:defRPr>
            </a:lvl2pPr>
            <a:lvl3pPr marL="4389120" indent="0">
              <a:buNone/>
              <a:defRPr sz="7700">
                <a:solidFill>
                  <a:schemeClr val="tx1">
                    <a:tint val="75000"/>
                  </a:schemeClr>
                </a:solidFill>
              </a:defRPr>
            </a:lvl3pPr>
            <a:lvl4pPr marL="658368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4pPr>
            <a:lvl5pPr marL="877824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172A36-64E1-46B6-99CA-FF98B721571B}" type="datetimeFigureOut">
              <a:rPr lang="en-US" altLang="en-US"/>
              <a:pPr>
                <a:defRPr/>
              </a:pPr>
              <a:t>7/5/2018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483F2F-61DF-42C2-8AD6-4D29FC69315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45920" y="10241283"/>
            <a:ext cx="14538960" cy="28966163"/>
          </a:xfrm>
        </p:spPr>
        <p:txBody>
          <a:bodyPr/>
          <a:lstStyle>
            <a:lvl1pPr>
              <a:defRPr sz="13400"/>
            </a:lvl1pPr>
            <a:lvl2pPr>
              <a:defRPr sz="115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33520" y="10241283"/>
            <a:ext cx="14538960" cy="28966163"/>
          </a:xfrm>
        </p:spPr>
        <p:txBody>
          <a:bodyPr/>
          <a:lstStyle>
            <a:lvl1pPr>
              <a:defRPr sz="13400"/>
            </a:lvl1pPr>
            <a:lvl2pPr>
              <a:defRPr sz="115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E090C-162D-41F7-A5A6-4A7A43F57E20}" type="datetimeFigureOut">
              <a:rPr lang="en-US" altLang="en-US"/>
              <a:pPr>
                <a:defRPr/>
              </a:pPr>
              <a:t>7/5/2018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456047-A581-4220-9497-9AA6DDDF7B7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45920" y="9824723"/>
            <a:ext cx="14544677" cy="4094477"/>
          </a:xfrm>
        </p:spPr>
        <p:txBody>
          <a:bodyPr anchor="b"/>
          <a:lstStyle>
            <a:lvl1pPr marL="0" indent="0">
              <a:buNone/>
              <a:defRPr sz="1150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00" b="1"/>
            </a:lvl3pPr>
            <a:lvl4pPr marL="6583680" indent="0">
              <a:buNone/>
              <a:defRPr sz="7700" b="1"/>
            </a:lvl4pPr>
            <a:lvl5pPr marL="8778240" indent="0">
              <a:buNone/>
              <a:defRPr sz="7700" b="1"/>
            </a:lvl5pPr>
            <a:lvl6pPr marL="10972800" indent="0">
              <a:buNone/>
              <a:defRPr sz="7700" b="1"/>
            </a:lvl6pPr>
            <a:lvl7pPr marL="13167360" indent="0">
              <a:buNone/>
              <a:defRPr sz="7700" b="1"/>
            </a:lvl7pPr>
            <a:lvl8pPr marL="15361920" indent="0">
              <a:buNone/>
              <a:defRPr sz="7700" b="1"/>
            </a:lvl8pPr>
            <a:lvl9pPr marL="17556480" indent="0">
              <a:buNone/>
              <a:defRPr sz="7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45920" y="13919200"/>
            <a:ext cx="14544677" cy="25288243"/>
          </a:xfrm>
        </p:spPr>
        <p:txBody>
          <a:bodyPr/>
          <a:lstStyle>
            <a:lvl1pPr>
              <a:defRPr sz="11500"/>
            </a:lvl1pPr>
            <a:lvl2pPr>
              <a:defRPr sz="96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722092" y="9824723"/>
            <a:ext cx="14550390" cy="4094477"/>
          </a:xfrm>
        </p:spPr>
        <p:txBody>
          <a:bodyPr anchor="b"/>
          <a:lstStyle>
            <a:lvl1pPr marL="0" indent="0">
              <a:buNone/>
              <a:defRPr sz="1150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00" b="1"/>
            </a:lvl3pPr>
            <a:lvl4pPr marL="6583680" indent="0">
              <a:buNone/>
              <a:defRPr sz="7700" b="1"/>
            </a:lvl4pPr>
            <a:lvl5pPr marL="8778240" indent="0">
              <a:buNone/>
              <a:defRPr sz="7700" b="1"/>
            </a:lvl5pPr>
            <a:lvl6pPr marL="10972800" indent="0">
              <a:buNone/>
              <a:defRPr sz="7700" b="1"/>
            </a:lvl6pPr>
            <a:lvl7pPr marL="13167360" indent="0">
              <a:buNone/>
              <a:defRPr sz="7700" b="1"/>
            </a:lvl7pPr>
            <a:lvl8pPr marL="15361920" indent="0">
              <a:buNone/>
              <a:defRPr sz="7700" b="1"/>
            </a:lvl8pPr>
            <a:lvl9pPr marL="17556480" indent="0">
              <a:buNone/>
              <a:defRPr sz="7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722092" y="13919200"/>
            <a:ext cx="14550390" cy="25288243"/>
          </a:xfrm>
        </p:spPr>
        <p:txBody>
          <a:bodyPr/>
          <a:lstStyle>
            <a:lvl1pPr>
              <a:defRPr sz="11500"/>
            </a:lvl1pPr>
            <a:lvl2pPr>
              <a:defRPr sz="96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30517A-A504-481E-B377-FD6C846F4CB5}" type="datetimeFigureOut">
              <a:rPr lang="en-US" altLang="en-US"/>
              <a:pPr>
                <a:defRPr/>
              </a:pPr>
              <a:t>7/5/2018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114B5A-83C2-4EDD-9814-C4DE3CECC4E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847B95-680A-4727-A9AC-86B59750EE43}" type="datetimeFigureOut">
              <a:rPr lang="en-US" altLang="en-US"/>
              <a:pPr>
                <a:defRPr/>
              </a:pPr>
              <a:t>7/5/2018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3C313C-C6D0-46F7-9738-F3045618504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67547D-3C1E-444C-BDB6-CB1A80142CD0}" type="datetimeFigureOut">
              <a:rPr lang="en-US" altLang="en-US"/>
              <a:pPr>
                <a:defRPr/>
              </a:pPr>
              <a:t>7/5/2018</a:t>
            </a:fld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ED1B41-CC54-4512-BCB2-5FEAE8804BE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2" y="1747520"/>
            <a:ext cx="10829927" cy="7437120"/>
          </a:xfrm>
        </p:spPr>
        <p:txBody>
          <a:bodyPr anchor="b"/>
          <a:lstStyle>
            <a:lvl1pPr algn="l">
              <a:defRPr sz="9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0180" y="1747523"/>
            <a:ext cx="18402300" cy="37459923"/>
          </a:xfrm>
        </p:spPr>
        <p:txBody>
          <a:bodyPr/>
          <a:lstStyle>
            <a:lvl1pPr>
              <a:defRPr sz="15400"/>
            </a:lvl1pPr>
            <a:lvl2pPr>
              <a:defRPr sz="13400"/>
            </a:lvl2pPr>
            <a:lvl3pPr>
              <a:defRPr sz="11500"/>
            </a:lvl3pPr>
            <a:lvl4pPr>
              <a:defRPr sz="9600"/>
            </a:lvl4pPr>
            <a:lvl5pPr>
              <a:defRPr sz="9600"/>
            </a:lvl5pPr>
            <a:lvl6pPr>
              <a:defRPr sz="9600"/>
            </a:lvl6pPr>
            <a:lvl7pPr>
              <a:defRPr sz="9600"/>
            </a:lvl7pPr>
            <a:lvl8pPr>
              <a:defRPr sz="9600"/>
            </a:lvl8pPr>
            <a:lvl9pPr>
              <a:defRPr sz="9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2" y="9184643"/>
            <a:ext cx="10829927" cy="30022803"/>
          </a:xfrm>
        </p:spPr>
        <p:txBody>
          <a:bodyPr/>
          <a:lstStyle>
            <a:lvl1pPr marL="0" indent="0">
              <a:buNone/>
              <a:defRPr sz="6700"/>
            </a:lvl1pPr>
            <a:lvl2pPr marL="2194560" indent="0">
              <a:buNone/>
              <a:defRPr sz="5800"/>
            </a:lvl2pPr>
            <a:lvl3pPr marL="4389120" indent="0">
              <a:buNone/>
              <a:defRPr sz="4800"/>
            </a:lvl3pPr>
            <a:lvl4pPr marL="6583680" indent="0">
              <a:buNone/>
              <a:defRPr sz="4300"/>
            </a:lvl4pPr>
            <a:lvl5pPr marL="8778240" indent="0">
              <a:buNone/>
              <a:defRPr sz="4300"/>
            </a:lvl5pPr>
            <a:lvl6pPr marL="10972800" indent="0">
              <a:buNone/>
              <a:defRPr sz="4300"/>
            </a:lvl6pPr>
            <a:lvl7pPr marL="13167360" indent="0">
              <a:buNone/>
              <a:defRPr sz="4300"/>
            </a:lvl7pPr>
            <a:lvl8pPr marL="15361920" indent="0">
              <a:buNone/>
              <a:defRPr sz="4300"/>
            </a:lvl8pPr>
            <a:lvl9pPr marL="17556480" indent="0">
              <a:buNone/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CBEE4-3E36-451A-B457-5F2201102261}" type="datetimeFigureOut">
              <a:rPr lang="en-US" altLang="en-US"/>
              <a:pPr>
                <a:defRPr/>
              </a:pPr>
              <a:t>7/5/2018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383BC7-A067-4220-88DF-DFC9CADA8D9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52237" y="30723840"/>
            <a:ext cx="19751040" cy="3627123"/>
          </a:xfrm>
        </p:spPr>
        <p:txBody>
          <a:bodyPr anchor="b"/>
          <a:lstStyle>
            <a:lvl1pPr algn="l">
              <a:defRPr sz="9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452237" y="3921760"/>
            <a:ext cx="19751040" cy="26334720"/>
          </a:xfrm>
        </p:spPr>
        <p:txBody>
          <a:bodyPr rtlCol="0">
            <a:normAutofit/>
          </a:bodyPr>
          <a:lstStyle>
            <a:lvl1pPr marL="0" indent="0">
              <a:buNone/>
              <a:defRPr sz="15400"/>
            </a:lvl1pPr>
            <a:lvl2pPr marL="2194560" indent="0">
              <a:buNone/>
              <a:defRPr sz="13400"/>
            </a:lvl2pPr>
            <a:lvl3pPr marL="4389120" indent="0">
              <a:buNone/>
              <a:defRPr sz="11500"/>
            </a:lvl3pPr>
            <a:lvl4pPr marL="6583680" indent="0">
              <a:buNone/>
              <a:defRPr sz="9600"/>
            </a:lvl4pPr>
            <a:lvl5pPr marL="8778240" indent="0">
              <a:buNone/>
              <a:defRPr sz="9600"/>
            </a:lvl5pPr>
            <a:lvl6pPr marL="10972800" indent="0">
              <a:buNone/>
              <a:defRPr sz="9600"/>
            </a:lvl6pPr>
            <a:lvl7pPr marL="13167360" indent="0">
              <a:buNone/>
              <a:defRPr sz="9600"/>
            </a:lvl7pPr>
            <a:lvl8pPr marL="15361920" indent="0">
              <a:buNone/>
              <a:defRPr sz="9600"/>
            </a:lvl8pPr>
            <a:lvl9pPr marL="17556480" indent="0">
              <a:buNone/>
              <a:defRPr sz="96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2237" y="34350963"/>
            <a:ext cx="19751040" cy="5151117"/>
          </a:xfrm>
        </p:spPr>
        <p:txBody>
          <a:bodyPr/>
          <a:lstStyle>
            <a:lvl1pPr marL="0" indent="0">
              <a:buNone/>
              <a:defRPr sz="6700"/>
            </a:lvl1pPr>
            <a:lvl2pPr marL="2194560" indent="0">
              <a:buNone/>
              <a:defRPr sz="5800"/>
            </a:lvl2pPr>
            <a:lvl3pPr marL="4389120" indent="0">
              <a:buNone/>
              <a:defRPr sz="4800"/>
            </a:lvl3pPr>
            <a:lvl4pPr marL="6583680" indent="0">
              <a:buNone/>
              <a:defRPr sz="4300"/>
            </a:lvl4pPr>
            <a:lvl5pPr marL="8778240" indent="0">
              <a:buNone/>
              <a:defRPr sz="4300"/>
            </a:lvl5pPr>
            <a:lvl6pPr marL="10972800" indent="0">
              <a:buNone/>
              <a:defRPr sz="4300"/>
            </a:lvl6pPr>
            <a:lvl7pPr marL="13167360" indent="0">
              <a:buNone/>
              <a:defRPr sz="4300"/>
            </a:lvl7pPr>
            <a:lvl8pPr marL="15361920" indent="0">
              <a:buNone/>
              <a:defRPr sz="4300"/>
            </a:lvl8pPr>
            <a:lvl9pPr marL="17556480" indent="0">
              <a:buNone/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9A7ACE-AD19-4461-8D4E-0E3A6AC322E4}" type="datetimeFigureOut">
              <a:rPr lang="en-US" altLang="en-US"/>
              <a:pPr>
                <a:defRPr/>
              </a:pPr>
              <a:t>7/5/2018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DF69CA-D141-47DF-8C5D-183483AF684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1646238" y="1757363"/>
            <a:ext cx="29625925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38912" tIns="219456" rIns="438912" bIns="21945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646238" y="10240963"/>
            <a:ext cx="29625925" cy="28967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38912" tIns="219456" rIns="438912" bIns="21945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46238" y="40681275"/>
            <a:ext cx="7680325" cy="2336800"/>
          </a:xfrm>
          <a:prstGeom prst="rect">
            <a:avLst/>
          </a:prstGeom>
        </p:spPr>
        <p:txBody>
          <a:bodyPr vert="horz" wrap="square" lIns="438912" tIns="219456" rIns="438912" bIns="219456" numCol="1" anchor="ctr" anchorCtr="0" compatLnSpc="1">
            <a:prstTxWarp prst="textNoShape">
              <a:avLst/>
            </a:prstTxWarp>
          </a:bodyPr>
          <a:lstStyle>
            <a:lvl1pPr>
              <a:defRPr sz="58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521E04A-FEB2-4B50-88A3-C4C86C57E3BB}" type="datetimeFigureOut">
              <a:rPr lang="en-US" altLang="en-US"/>
              <a:pPr>
                <a:defRPr/>
              </a:pPr>
              <a:t>7/5/2018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247438" y="40681275"/>
            <a:ext cx="10423525" cy="2336800"/>
          </a:xfrm>
          <a:prstGeom prst="rect">
            <a:avLst/>
          </a:prstGeom>
        </p:spPr>
        <p:txBody>
          <a:bodyPr vert="horz" wrap="square" lIns="438912" tIns="219456" rIns="438912" bIns="219456" numCol="1" anchor="ctr" anchorCtr="0" compatLnSpc="1">
            <a:prstTxWarp prst="textNoShape">
              <a:avLst/>
            </a:prstTxWarp>
          </a:bodyPr>
          <a:lstStyle>
            <a:lvl1pPr algn="ctr">
              <a:defRPr sz="58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591838" y="40681275"/>
            <a:ext cx="7680325" cy="2336800"/>
          </a:xfrm>
          <a:prstGeom prst="rect">
            <a:avLst/>
          </a:prstGeom>
        </p:spPr>
        <p:txBody>
          <a:bodyPr vert="horz" wrap="square" lIns="438912" tIns="219456" rIns="438912" bIns="219456" numCol="1" anchor="ctr" anchorCtr="0" compatLnSpc="1">
            <a:prstTxWarp prst="textNoShape">
              <a:avLst/>
            </a:prstTxWarp>
          </a:bodyPr>
          <a:lstStyle>
            <a:lvl1pPr algn="r">
              <a:defRPr sz="58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7B53BF90-DAB6-4485-9881-02BE30D0FB5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4387850" rtl="0" eaLnBrk="0" fontAlgn="base" hangingPunct="0">
        <a:spcBef>
          <a:spcPct val="0"/>
        </a:spcBef>
        <a:spcAft>
          <a:spcPct val="0"/>
        </a:spcAft>
        <a:defRPr sz="211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387850" rtl="0" eaLnBrk="0" fontAlgn="base" hangingPunct="0">
        <a:spcBef>
          <a:spcPct val="0"/>
        </a:spcBef>
        <a:spcAft>
          <a:spcPct val="0"/>
        </a:spcAft>
        <a:defRPr sz="21100">
          <a:solidFill>
            <a:schemeClr val="tx1"/>
          </a:solidFill>
          <a:latin typeface="Calibri" pitchFamily="34" charset="0"/>
        </a:defRPr>
      </a:lvl2pPr>
      <a:lvl3pPr algn="ctr" defTabSz="4387850" rtl="0" eaLnBrk="0" fontAlgn="base" hangingPunct="0">
        <a:spcBef>
          <a:spcPct val="0"/>
        </a:spcBef>
        <a:spcAft>
          <a:spcPct val="0"/>
        </a:spcAft>
        <a:defRPr sz="21100">
          <a:solidFill>
            <a:schemeClr val="tx1"/>
          </a:solidFill>
          <a:latin typeface="Calibri" pitchFamily="34" charset="0"/>
        </a:defRPr>
      </a:lvl3pPr>
      <a:lvl4pPr algn="ctr" defTabSz="4387850" rtl="0" eaLnBrk="0" fontAlgn="base" hangingPunct="0">
        <a:spcBef>
          <a:spcPct val="0"/>
        </a:spcBef>
        <a:spcAft>
          <a:spcPct val="0"/>
        </a:spcAft>
        <a:defRPr sz="21100">
          <a:solidFill>
            <a:schemeClr val="tx1"/>
          </a:solidFill>
          <a:latin typeface="Calibri" pitchFamily="34" charset="0"/>
        </a:defRPr>
      </a:lvl4pPr>
      <a:lvl5pPr algn="ctr" defTabSz="4387850" rtl="0" eaLnBrk="0" fontAlgn="base" hangingPunct="0">
        <a:spcBef>
          <a:spcPct val="0"/>
        </a:spcBef>
        <a:spcAft>
          <a:spcPct val="0"/>
        </a:spcAft>
        <a:defRPr sz="21100">
          <a:solidFill>
            <a:schemeClr val="tx1"/>
          </a:solidFill>
          <a:latin typeface="Calibri" pitchFamily="34" charset="0"/>
        </a:defRPr>
      </a:lvl5pPr>
      <a:lvl6pPr marL="457200" algn="ctr" defTabSz="4387850" rtl="0" fontAlgn="base">
        <a:spcBef>
          <a:spcPct val="0"/>
        </a:spcBef>
        <a:spcAft>
          <a:spcPct val="0"/>
        </a:spcAft>
        <a:defRPr sz="21100">
          <a:solidFill>
            <a:schemeClr val="tx1"/>
          </a:solidFill>
          <a:latin typeface="Calibri" pitchFamily="34" charset="0"/>
        </a:defRPr>
      </a:lvl6pPr>
      <a:lvl7pPr marL="914400" algn="ctr" defTabSz="4387850" rtl="0" fontAlgn="base">
        <a:spcBef>
          <a:spcPct val="0"/>
        </a:spcBef>
        <a:spcAft>
          <a:spcPct val="0"/>
        </a:spcAft>
        <a:defRPr sz="21100">
          <a:solidFill>
            <a:schemeClr val="tx1"/>
          </a:solidFill>
          <a:latin typeface="Calibri" pitchFamily="34" charset="0"/>
        </a:defRPr>
      </a:lvl7pPr>
      <a:lvl8pPr marL="1371600" algn="ctr" defTabSz="4387850" rtl="0" fontAlgn="base">
        <a:spcBef>
          <a:spcPct val="0"/>
        </a:spcBef>
        <a:spcAft>
          <a:spcPct val="0"/>
        </a:spcAft>
        <a:defRPr sz="21100">
          <a:solidFill>
            <a:schemeClr val="tx1"/>
          </a:solidFill>
          <a:latin typeface="Calibri" pitchFamily="34" charset="0"/>
        </a:defRPr>
      </a:lvl8pPr>
      <a:lvl9pPr marL="1828800" algn="ctr" defTabSz="4387850" rtl="0" fontAlgn="base">
        <a:spcBef>
          <a:spcPct val="0"/>
        </a:spcBef>
        <a:spcAft>
          <a:spcPct val="0"/>
        </a:spcAft>
        <a:defRPr sz="21100">
          <a:solidFill>
            <a:schemeClr val="tx1"/>
          </a:solidFill>
          <a:latin typeface="Calibri" pitchFamily="34" charset="0"/>
        </a:defRPr>
      </a:lvl9pPr>
    </p:titleStyle>
    <p:bodyStyle>
      <a:lvl1pPr marL="1644650" indent="-1644650" algn="l" defTabSz="438785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5400" kern="1200">
          <a:solidFill>
            <a:schemeClr val="tx1"/>
          </a:solidFill>
          <a:latin typeface="+mn-lt"/>
          <a:ea typeface="+mn-ea"/>
          <a:cs typeface="+mn-cs"/>
        </a:defRPr>
      </a:lvl1pPr>
      <a:lvl2pPr marL="3565525" indent="-1371600" algn="l" defTabSz="438785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340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0" indent="-1096963" algn="l" defTabSz="438785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1500" kern="1200">
          <a:solidFill>
            <a:schemeClr val="tx1"/>
          </a:solidFill>
          <a:latin typeface="+mn-lt"/>
          <a:ea typeface="+mn-ea"/>
          <a:cs typeface="+mn-cs"/>
        </a:defRPr>
      </a:lvl3pPr>
      <a:lvl4pPr marL="7680325" indent="-1096963" algn="l" defTabSz="438785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9600" kern="1200">
          <a:solidFill>
            <a:schemeClr val="tx1"/>
          </a:solidFill>
          <a:latin typeface="+mn-lt"/>
          <a:ea typeface="+mn-ea"/>
          <a:cs typeface="+mn-cs"/>
        </a:defRPr>
      </a:lvl4pPr>
      <a:lvl5pPr marL="9874250" indent="-1096963" algn="l" defTabSz="438785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9600" kern="1200">
          <a:solidFill>
            <a:schemeClr val="tx1"/>
          </a:solidFill>
          <a:latin typeface="+mn-lt"/>
          <a:ea typeface="+mn-ea"/>
          <a:cs typeface="+mn-cs"/>
        </a:defRPr>
      </a:lvl5pPr>
      <a:lvl6pPr marL="12070080" indent="-1097280" algn="l" defTabSz="438912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6pPr>
      <a:lvl7pPr marL="14264640" indent="-1097280" algn="l" defTabSz="438912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7pPr>
      <a:lvl8pPr marL="16459200" indent="-1097280" algn="l" defTabSz="438912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8pPr>
      <a:lvl9pPr marL="18653760" indent="-1097280" algn="l" defTabSz="438912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1pPr>
      <a:lvl2pPr marL="219456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2pPr>
      <a:lvl3pPr marL="438912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3pPr>
      <a:lvl4pPr marL="658368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4pPr>
      <a:lvl5pPr marL="877824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6pPr>
      <a:lvl7pPr marL="1316736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7pPr>
      <a:lvl8pPr marL="1536192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8pPr>
      <a:lvl9pPr marL="1755648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0.png"/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1.bin"/><Relationship Id="rId12" Type="http://schemas.openxmlformats.org/officeDocument/2006/relationships/image" Target="../media/image9.png"/><Relationship Id="rId17" Type="http://schemas.openxmlformats.org/officeDocument/2006/relationships/image" Target="../media/image14.png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13.png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png"/><Relationship Id="rId11" Type="http://schemas.openxmlformats.org/officeDocument/2006/relationships/image" Target="../media/image8.png"/><Relationship Id="rId5" Type="http://schemas.openxmlformats.org/officeDocument/2006/relationships/image" Target="../media/image4.png"/><Relationship Id="rId15" Type="http://schemas.openxmlformats.org/officeDocument/2006/relationships/image" Target="../media/image12.png"/><Relationship Id="rId10" Type="http://schemas.openxmlformats.org/officeDocument/2006/relationships/oleObject" Target="../embeddings/oleObject2.bin"/><Relationship Id="rId4" Type="http://schemas.openxmlformats.org/officeDocument/2006/relationships/image" Target="../media/image3.jpeg"/><Relationship Id="rId9" Type="http://schemas.openxmlformats.org/officeDocument/2006/relationships/image" Target="../media/image7.png"/><Relationship Id="rId1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Box 3"/>
          <p:cNvSpPr txBox="1">
            <a:spLocks noChangeArrowheads="1"/>
          </p:cNvSpPr>
          <p:nvPr/>
        </p:nvSpPr>
        <p:spPr bwMode="auto">
          <a:xfrm>
            <a:off x="914400" y="914400"/>
            <a:ext cx="31364238" cy="353940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411" tIns="45706" rIns="91411" bIns="45706">
            <a:spAutoFit/>
          </a:bodyPr>
          <a:lstStyle/>
          <a:p>
            <a:pPr algn="ctr" defTabSz="4386547" eaLnBrk="1" hangingPunct="1">
              <a:defRPr/>
            </a:pPr>
            <a:r>
              <a:rPr lang="en-US" sz="7200" dirty="0">
                <a:solidFill>
                  <a:schemeClr val="bg1"/>
                </a:solidFill>
                <a:latin typeface="+mj-lt"/>
                <a:ea typeface="+mn-ea"/>
                <a:cs typeface="Arial" charset="0"/>
              </a:rPr>
              <a:t>Photonic Band Structure Formed by </a:t>
            </a:r>
            <a:r>
              <a:rPr lang="en-US" sz="7200" dirty="0" err="1">
                <a:solidFill>
                  <a:schemeClr val="bg1"/>
                </a:solidFill>
                <a:latin typeface="+mj-lt"/>
                <a:ea typeface="+mn-ea"/>
                <a:cs typeface="Arial" charset="0"/>
              </a:rPr>
              <a:t>Moirè</a:t>
            </a:r>
            <a:r>
              <a:rPr lang="en-US" sz="7200" dirty="0">
                <a:solidFill>
                  <a:schemeClr val="bg1"/>
                </a:solidFill>
                <a:latin typeface="+mj-lt"/>
                <a:ea typeface="+mn-ea"/>
                <a:cs typeface="Arial" charset="0"/>
              </a:rPr>
              <a:t> Patterns </a:t>
            </a:r>
          </a:p>
          <a:p>
            <a:pPr algn="ctr" defTabSz="4386547" eaLnBrk="1" hangingPunct="1">
              <a:defRPr/>
            </a:pPr>
            <a:r>
              <a:rPr lang="en-US" sz="7200" dirty="0">
                <a:solidFill>
                  <a:schemeClr val="bg1"/>
                </a:solidFill>
                <a:latin typeface="+mj-lt"/>
                <a:ea typeface="+mn-ea"/>
                <a:cs typeface="Arial" charset="0"/>
              </a:rPr>
              <a:t>for Terahertz Applications</a:t>
            </a:r>
          </a:p>
          <a:p>
            <a:pPr algn="ctr" defTabSz="4386547" eaLnBrk="1" hangingPunct="1">
              <a:defRPr/>
            </a:pPr>
            <a:r>
              <a:rPr lang="en-US" sz="4000" dirty="0">
                <a:solidFill>
                  <a:schemeClr val="bg1"/>
                </a:solidFill>
                <a:latin typeface="+mj-lt"/>
                <a:ea typeface="+mn-ea"/>
                <a:cs typeface="Arial" charset="0"/>
              </a:rPr>
              <a:t>R. Rachel </a:t>
            </a:r>
            <a:r>
              <a:rPr lang="en-US" sz="4000" dirty="0" err="1">
                <a:solidFill>
                  <a:schemeClr val="bg1"/>
                </a:solidFill>
                <a:latin typeface="+mj-lt"/>
                <a:ea typeface="+mn-ea"/>
                <a:cs typeface="Arial" charset="0"/>
              </a:rPr>
              <a:t>Darthy</a:t>
            </a:r>
            <a:r>
              <a:rPr lang="en-US" sz="4000" dirty="0">
                <a:solidFill>
                  <a:schemeClr val="bg1"/>
                </a:solidFill>
                <a:latin typeface="+mj-lt"/>
                <a:ea typeface="+mn-ea"/>
                <a:cs typeface="Arial" charset="0"/>
              </a:rPr>
              <a:t>, C. </a:t>
            </a:r>
            <a:r>
              <a:rPr lang="en-US" sz="4000" dirty="0" err="1">
                <a:solidFill>
                  <a:schemeClr val="bg1"/>
                </a:solidFill>
                <a:latin typeface="+mj-lt"/>
                <a:ea typeface="+mn-ea"/>
                <a:cs typeface="Arial" charset="0"/>
              </a:rPr>
              <a:t>Venkateswaran</a:t>
            </a:r>
            <a:r>
              <a:rPr lang="en-US" sz="4000" dirty="0">
                <a:solidFill>
                  <a:schemeClr val="bg1"/>
                </a:solidFill>
                <a:latin typeface="+mj-lt"/>
                <a:ea typeface="+mn-ea"/>
                <a:cs typeface="Arial" charset="0"/>
              </a:rPr>
              <a:t> and N. </a:t>
            </a:r>
            <a:r>
              <a:rPr lang="en-US" sz="4000" dirty="0" err="1">
                <a:solidFill>
                  <a:schemeClr val="bg1"/>
                </a:solidFill>
                <a:latin typeface="+mj-lt"/>
                <a:ea typeface="+mn-ea"/>
                <a:cs typeface="Arial" charset="0"/>
              </a:rPr>
              <a:t>Yogesh</a:t>
            </a:r>
            <a:r>
              <a:rPr lang="en-US" sz="4000" dirty="0">
                <a:solidFill>
                  <a:schemeClr val="bg1"/>
                </a:solidFill>
                <a:latin typeface="+mj-lt"/>
                <a:ea typeface="+mn-ea"/>
                <a:cs typeface="Arial" charset="0"/>
              </a:rPr>
              <a:t>*</a:t>
            </a:r>
          </a:p>
          <a:p>
            <a:pPr marL="914131" indent="-914131" algn="ctr" defTabSz="4386547" eaLnBrk="1" hangingPunct="1">
              <a:defRPr/>
            </a:pPr>
            <a:r>
              <a:rPr lang="en-US" sz="4000" dirty="0">
                <a:solidFill>
                  <a:schemeClr val="bg1"/>
                </a:solidFill>
                <a:latin typeface="+mj-lt"/>
                <a:ea typeface="+mn-ea"/>
                <a:cs typeface="Arial" charset="0"/>
              </a:rPr>
              <a:t>Department of Nuclear Physics, University of Madras (Guindy) Chennai-600025, TN, India.</a:t>
            </a:r>
          </a:p>
        </p:txBody>
      </p:sp>
      <p:sp>
        <p:nvSpPr>
          <p:cNvPr id="1029" name="TextBox 6"/>
          <p:cNvSpPr txBox="1">
            <a:spLocks noChangeArrowheads="1"/>
          </p:cNvSpPr>
          <p:nvPr/>
        </p:nvSpPr>
        <p:spPr bwMode="auto">
          <a:xfrm>
            <a:off x="914400" y="5486400"/>
            <a:ext cx="15544800" cy="4462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1" tIns="45706" rIns="91411" bIns="45706">
            <a:spAutoFit/>
          </a:bodyPr>
          <a:lstStyle/>
          <a:p>
            <a:pPr eaLnBrk="1" hangingPunct="1"/>
            <a:r>
              <a:rPr lang="en-US" altLang="en-US" sz="4800" b="1" dirty="0" smtClean="0">
                <a:solidFill>
                  <a:srgbClr val="0070C0"/>
                </a:solidFill>
                <a:latin typeface="+mn-lt"/>
              </a:rPr>
              <a:t>INTRODUCTION</a:t>
            </a:r>
            <a:r>
              <a:rPr lang="en-US" altLang="en-US" sz="4800" b="1" dirty="0" smtClean="0">
                <a:latin typeface="+mn-lt"/>
              </a:rPr>
              <a:t>: </a:t>
            </a:r>
            <a:r>
              <a:rPr lang="en-US" sz="4800" dirty="0">
                <a:latin typeface="+mn-lt"/>
              </a:rPr>
              <a:t>Due to the advent of 3-D printing technique, one can explore variety of geometrical structures for novel control of light. One such geometry is </a:t>
            </a:r>
            <a:r>
              <a:rPr lang="en-US" sz="4800" b="1" dirty="0">
                <a:solidFill>
                  <a:srgbClr val="0070C0"/>
                </a:solidFill>
                <a:latin typeface="+mn-lt"/>
              </a:rPr>
              <a:t>Moiré Pattern </a:t>
            </a:r>
            <a:r>
              <a:rPr lang="en-US" sz="4800" b="1" dirty="0">
                <a:latin typeface="+mn-lt"/>
              </a:rPr>
              <a:t>.</a:t>
            </a:r>
          </a:p>
          <a:p>
            <a:pPr eaLnBrk="1" hangingPunct="1"/>
            <a:endParaRPr lang="en-US" sz="4400" b="1" dirty="0"/>
          </a:p>
          <a:p>
            <a:pPr eaLnBrk="1" hangingPunct="1"/>
            <a:r>
              <a:rPr lang="en-US" sz="4800" dirty="0">
                <a:latin typeface="+mn-lt"/>
              </a:rPr>
              <a:t>Moiré Patterns are the </a:t>
            </a:r>
            <a:r>
              <a:rPr lang="en-US" sz="4800" b="1" dirty="0">
                <a:solidFill>
                  <a:srgbClr val="0070C0"/>
                </a:solidFill>
                <a:latin typeface="+mn-lt"/>
              </a:rPr>
              <a:t>contours of </a:t>
            </a:r>
            <a:r>
              <a:rPr lang="en-US" sz="4800" b="1" dirty="0" err="1">
                <a:solidFill>
                  <a:srgbClr val="0070C0"/>
                </a:solidFill>
                <a:latin typeface="+mn-lt"/>
              </a:rPr>
              <a:t>trignometric</a:t>
            </a:r>
            <a:r>
              <a:rPr lang="en-US" sz="4800" b="1" dirty="0">
                <a:solidFill>
                  <a:srgbClr val="0070C0"/>
                </a:solidFill>
                <a:latin typeface="+mn-lt"/>
              </a:rPr>
              <a:t> functions</a:t>
            </a:r>
            <a:r>
              <a:rPr lang="en-US" sz="4800" dirty="0">
                <a:latin typeface="+mn-lt"/>
              </a:rPr>
              <a:t>, modeled as</a:t>
            </a:r>
            <a:endParaRPr lang="en-US" altLang="en-US" sz="4800" b="1" dirty="0">
              <a:latin typeface="+mn-lt"/>
            </a:endParaRPr>
          </a:p>
        </p:txBody>
      </p:sp>
      <p:sp>
        <p:nvSpPr>
          <p:cNvPr id="1030" name="TextBox 7"/>
          <p:cNvSpPr txBox="1">
            <a:spLocks noChangeArrowheads="1"/>
          </p:cNvSpPr>
          <p:nvPr/>
        </p:nvSpPr>
        <p:spPr bwMode="auto">
          <a:xfrm>
            <a:off x="914400" y="23774400"/>
            <a:ext cx="15544800" cy="3293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1" tIns="45706" rIns="91411" bIns="45706">
            <a:spAutoFit/>
          </a:bodyPr>
          <a:lstStyle/>
          <a:p>
            <a:pPr eaLnBrk="1" hangingPunct="1"/>
            <a:r>
              <a:rPr lang="en-US" altLang="en-US" sz="4800" dirty="0">
                <a:latin typeface="+mn-lt"/>
              </a:rPr>
              <a:t>is treated as an </a:t>
            </a:r>
            <a:r>
              <a:rPr lang="en-US" altLang="en-US" sz="4800" dirty="0" err="1">
                <a:latin typeface="+mn-lt"/>
              </a:rPr>
              <a:t>eigenvalue</a:t>
            </a:r>
            <a:r>
              <a:rPr lang="en-US" altLang="en-US" sz="4800" dirty="0">
                <a:latin typeface="+mn-lt"/>
              </a:rPr>
              <a:t> problem for solving photonic </a:t>
            </a:r>
            <a:r>
              <a:rPr lang="en-US" altLang="en-US" sz="4800" dirty="0" err="1">
                <a:latin typeface="+mn-lt"/>
              </a:rPr>
              <a:t>bandstructure</a:t>
            </a:r>
            <a:r>
              <a:rPr lang="en-US" altLang="en-US" sz="4800" dirty="0">
                <a:latin typeface="+mn-lt"/>
              </a:rPr>
              <a:t>.</a:t>
            </a:r>
          </a:p>
          <a:p>
            <a:pPr eaLnBrk="1" hangingPunct="1">
              <a:spcBef>
                <a:spcPts val="1200"/>
              </a:spcBef>
            </a:pPr>
            <a:r>
              <a:rPr lang="en-US" altLang="en-US" sz="4800" b="1" dirty="0" smtClean="0">
                <a:solidFill>
                  <a:srgbClr val="0070C0"/>
                </a:solidFill>
                <a:latin typeface="+mn-lt"/>
              </a:rPr>
              <a:t>TOOLS</a:t>
            </a:r>
            <a:r>
              <a:rPr lang="en-US" altLang="en-US" sz="4800" dirty="0" smtClean="0">
                <a:solidFill>
                  <a:srgbClr val="0070C0"/>
                </a:solidFill>
                <a:latin typeface="+mn-lt"/>
              </a:rPr>
              <a:t>: </a:t>
            </a:r>
            <a:r>
              <a:rPr lang="en-US" altLang="en-US" sz="4800" dirty="0" err="1" smtClean="0">
                <a:latin typeface="+mn-lt"/>
              </a:rPr>
              <a:t>Comsol</a:t>
            </a:r>
            <a:r>
              <a:rPr lang="en-US" altLang="en-US" sz="4800" dirty="0" smtClean="0">
                <a:latin typeface="+mn-lt"/>
              </a:rPr>
              <a:t> </a:t>
            </a:r>
            <a:r>
              <a:rPr lang="en-US" altLang="en-US" sz="4800" dirty="0">
                <a:latin typeface="+mn-lt"/>
              </a:rPr>
              <a:t>RF Module has been used and results are verified with open source code MPB. </a:t>
            </a:r>
          </a:p>
        </p:txBody>
      </p:sp>
      <p:sp>
        <p:nvSpPr>
          <p:cNvPr id="1031" name="TextBox 15"/>
          <p:cNvSpPr txBox="1">
            <a:spLocks noChangeArrowheads="1"/>
          </p:cNvSpPr>
          <p:nvPr/>
        </p:nvSpPr>
        <p:spPr bwMode="auto">
          <a:xfrm>
            <a:off x="17373600" y="5486400"/>
            <a:ext cx="14812963" cy="3046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1" tIns="45706" rIns="91411" bIns="45706">
            <a:spAutoFit/>
          </a:bodyPr>
          <a:lstStyle/>
          <a:p>
            <a:pPr algn="just" eaLnBrk="1" hangingPunct="1"/>
            <a:r>
              <a:rPr lang="en-US" altLang="en-US" sz="4800" b="1" dirty="0" smtClean="0">
                <a:solidFill>
                  <a:srgbClr val="0070C0"/>
                </a:solidFill>
                <a:latin typeface="+mn-lt"/>
              </a:rPr>
              <a:t>RESULTS</a:t>
            </a:r>
            <a:r>
              <a:rPr lang="en-US" altLang="en-US" sz="4800" dirty="0" smtClean="0">
                <a:solidFill>
                  <a:srgbClr val="0070C0"/>
                </a:solidFill>
                <a:latin typeface="+mn-lt"/>
              </a:rPr>
              <a:t>: </a:t>
            </a:r>
            <a:r>
              <a:rPr lang="en-US" altLang="en-US" sz="4800" dirty="0" smtClean="0">
                <a:latin typeface="+mn-lt"/>
              </a:rPr>
              <a:t>Band </a:t>
            </a:r>
            <a:r>
              <a:rPr lang="en-US" altLang="en-US" sz="4800" dirty="0">
                <a:latin typeface="+mn-lt"/>
              </a:rPr>
              <a:t>structure of the proposed </a:t>
            </a:r>
            <a:r>
              <a:rPr lang="en-US" altLang="en-US" sz="4800" dirty="0" err="1">
                <a:latin typeface="+mn-lt"/>
              </a:rPr>
              <a:t>PhCs</a:t>
            </a:r>
            <a:r>
              <a:rPr lang="en-US" altLang="en-US" sz="4800" dirty="0">
                <a:latin typeface="+mn-lt"/>
              </a:rPr>
              <a:t> is obtained. First </a:t>
            </a:r>
            <a:r>
              <a:rPr lang="en-US" altLang="en-US" sz="4800" dirty="0" err="1">
                <a:latin typeface="+mn-lt"/>
              </a:rPr>
              <a:t>bandgap</a:t>
            </a:r>
            <a:r>
              <a:rPr lang="en-US" altLang="en-US" sz="4800" dirty="0">
                <a:latin typeface="+mn-lt"/>
              </a:rPr>
              <a:t> for TE mode spans from 0.3274 (c/a) to 0.5022 (c/a). For a=1 cm, it corresponds to 9.8 GHz to 15 GHz. </a:t>
            </a:r>
          </a:p>
        </p:txBody>
      </p:sp>
      <p:sp>
        <p:nvSpPr>
          <p:cNvPr id="1032" name="TextBox 22"/>
          <p:cNvSpPr txBox="1">
            <a:spLocks noChangeArrowheads="1"/>
          </p:cNvSpPr>
          <p:nvPr/>
        </p:nvSpPr>
        <p:spPr bwMode="auto">
          <a:xfrm>
            <a:off x="17373600" y="33782000"/>
            <a:ext cx="14812963" cy="4016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1" tIns="45706" rIns="91411" bIns="45706">
            <a:spAutoFit/>
          </a:bodyPr>
          <a:lstStyle/>
          <a:p>
            <a:pPr eaLnBrk="1" hangingPunct="1"/>
            <a:r>
              <a:rPr lang="en-US" altLang="en-US" sz="4800" b="1" dirty="0" smtClean="0">
                <a:solidFill>
                  <a:srgbClr val="0070C0"/>
                </a:solidFill>
                <a:latin typeface="+mn-lt"/>
              </a:rPr>
              <a:t>CONCLUSION</a:t>
            </a:r>
            <a:r>
              <a:rPr lang="en-US" altLang="en-US" sz="4800" dirty="0" smtClean="0">
                <a:solidFill>
                  <a:srgbClr val="0070C0"/>
                </a:solidFill>
                <a:latin typeface="+mn-lt"/>
              </a:rPr>
              <a:t>: </a:t>
            </a:r>
            <a:r>
              <a:rPr lang="en-US" altLang="en-US" sz="4800" dirty="0" smtClean="0">
                <a:latin typeface="+mn-lt"/>
              </a:rPr>
              <a:t>Photonic </a:t>
            </a:r>
            <a:r>
              <a:rPr lang="en-US" altLang="en-US" sz="4800" dirty="0">
                <a:latin typeface="+mn-lt"/>
              </a:rPr>
              <a:t>crystal formed by novel dielectric geometry is proposed and photonic </a:t>
            </a:r>
            <a:r>
              <a:rPr lang="en-US" altLang="en-US" sz="4800" dirty="0" err="1">
                <a:latin typeface="+mn-lt"/>
              </a:rPr>
              <a:t>bandstructure</a:t>
            </a:r>
            <a:r>
              <a:rPr lang="en-US" altLang="en-US" sz="4800" dirty="0">
                <a:latin typeface="+mn-lt"/>
              </a:rPr>
              <a:t> is obtained.</a:t>
            </a:r>
          </a:p>
          <a:p>
            <a:pPr eaLnBrk="1" hangingPunct="1">
              <a:spcBef>
                <a:spcPts val="1800"/>
              </a:spcBef>
            </a:pPr>
            <a:r>
              <a:rPr lang="en-US" altLang="en-US" sz="4800" b="1" dirty="0" smtClean="0">
                <a:solidFill>
                  <a:srgbClr val="0070C0"/>
                </a:solidFill>
                <a:latin typeface="+mn-lt"/>
              </a:rPr>
              <a:t>FUTURE SCOPE</a:t>
            </a:r>
            <a:r>
              <a:rPr lang="en-US" altLang="en-US" sz="4800" dirty="0" smtClean="0">
                <a:solidFill>
                  <a:srgbClr val="0070C0"/>
                </a:solidFill>
                <a:latin typeface="+mn-lt"/>
              </a:rPr>
              <a:t>: </a:t>
            </a:r>
            <a:r>
              <a:rPr lang="en-US" altLang="en-US" sz="4800" dirty="0" err="1" smtClean="0">
                <a:latin typeface="+mn-lt"/>
              </a:rPr>
              <a:t>Wavevector</a:t>
            </a:r>
            <a:r>
              <a:rPr lang="en-US" altLang="en-US" sz="4800" dirty="0" smtClean="0">
                <a:latin typeface="+mn-lt"/>
              </a:rPr>
              <a:t> </a:t>
            </a:r>
            <a:r>
              <a:rPr lang="en-US" altLang="en-US" sz="4800" dirty="0">
                <a:latin typeface="+mn-lt"/>
              </a:rPr>
              <a:t>diagram of the proposed </a:t>
            </a:r>
            <a:r>
              <a:rPr lang="en-US" altLang="en-US" sz="4800" dirty="0" err="1">
                <a:latin typeface="+mn-lt"/>
              </a:rPr>
              <a:t>PhC</a:t>
            </a:r>
            <a:r>
              <a:rPr lang="en-US" altLang="en-US" sz="4800" dirty="0">
                <a:latin typeface="+mn-lt"/>
              </a:rPr>
              <a:t> are being explored and THz components will be realized.</a:t>
            </a:r>
          </a:p>
        </p:txBody>
      </p:sp>
      <p:sp>
        <p:nvSpPr>
          <p:cNvPr id="1033" name="TextBox 23"/>
          <p:cNvSpPr txBox="1">
            <a:spLocks noChangeArrowheads="1"/>
          </p:cNvSpPr>
          <p:nvPr/>
        </p:nvSpPr>
        <p:spPr bwMode="auto">
          <a:xfrm>
            <a:off x="17373600" y="39384288"/>
            <a:ext cx="15179675" cy="2985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1" tIns="45706" rIns="91411" bIns="45706">
            <a:spAutoFit/>
          </a:bodyPr>
          <a:lstStyle/>
          <a:p>
            <a:pPr defTabSz="4386263" eaLnBrk="1" hangingPunct="1"/>
            <a:r>
              <a:rPr lang="en-US" sz="4800" b="1" dirty="0" smtClean="0">
                <a:latin typeface="+mn-lt"/>
                <a:cs typeface="Arial" charset="0"/>
              </a:rPr>
              <a:t>REFERENCES</a:t>
            </a:r>
            <a:r>
              <a:rPr lang="en-US" sz="4800" dirty="0" smtClean="0">
                <a:latin typeface="+mn-lt"/>
                <a:cs typeface="Arial" charset="0"/>
              </a:rPr>
              <a:t>:</a:t>
            </a:r>
          </a:p>
          <a:p>
            <a:pPr defTabSz="4386263" eaLnBrk="1" hangingPunct="1">
              <a:buFontTx/>
              <a:buAutoNum type="arabicPeriod"/>
            </a:pPr>
            <a:r>
              <a:rPr lang="en-US" sz="2800" dirty="0" err="1" smtClean="0">
                <a:latin typeface="+mn-lt"/>
                <a:cs typeface="Arial" charset="0"/>
              </a:rPr>
              <a:t>Zhixiang</a:t>
            </a:r>
            <a:r>
              <a:rPr lang="en-US" sz="2800" dirty="0" smtClean="0">
                <a:latin typeface="+mn-lt"/>
                <a:cs typeface="Arial" charset="0"/>
              </a:rPr>
              <a:t> </a:t>
            </a:r>
            <a:r>
              <a:rPr lang="en-US" sz="2800" dirty="0">
                <a:latin typeface="+mn-lt"/>
                <a:cs typeface="Arial" charset="0"/>
              </a:rPr>
              <a:t>Tang </a:t>
            </a:r>
            <a:r>
              <a:rPr lang="en-US" sz="2800" i="1" dirty="0">
                <a:latin typeface="+mn-lt"/>
                <a:cs typeface="Arial" charset="0"/>
              </a:rPr>
              <a:t>et. al.</a:t>
            </a:r>
            <a:r>
              <a:rPr lang="en-US" sz="2800" dirty="0">
                <a:latin typeface="+mn-lt"/>
                <a:cs typeface="Arial" charset="0"/>
              </a:rPr>
              <a:t>, Optical properties of a square-lattice photonic crystal within the partial </a:t>
            </a:r>
            <a:r>
              <a:rPr lang="en-US" sz="2800" dirty="0" err="1">
                <a:latin typeface="+mn-lt"/>
                <a:cs typeface="Arial" charset="0"/>
              </a:rPr>
              <a:t>bandgap</a:t>
            </a:r>
            <a:r>
              <a:rPr lang="en-US" sz="2800" dirty="0">
                <a:latin typeface="+mn-lt"/>
                <a:cs typeface="Arial" charset="0"/>
              </a:rPr>
              <a:t>, Opt. Soc. Am. A, Vol.24, No2 (2007)</a:t>
            </a:r>
          </a:p>
          <a:p>
            <a:pPr defTabSz="4386263">
              <a:buFont typeface="Calibri" pitchFamily="34" charset="0"/>
              <a:buAutoNum type="arabicPeriod"/>
            </a:pPr>
            <a:r>
              <a:rPr lang="en-US" sz="2800" dirty="0">
                <a:latin typeface="+mn-lt"/>
              </a:rPr>
              <a:t>Johnson, S. G. and J. D. </a:t>
            </a:r>
            <a:r>
              <a:rPr lang="en-US" sz="2800" dirty="0" err="1">
                <a:latin typeface="+mn-lt"/>
              </a:rPr>
              <a:t>Joannopoulos</a:t>
            </a:r>
            <a:r>
              <a:rPr lang="en-US" sz="2800" dirty="0">
                <a:latin typeface="+mn-lt"/>
              </a:rPr>
              <a:t>, Block-iterative frequency-domain methods for Maxwell's equations in a plane wave basis," Opt. Express</a:t>
            </a:r>
            <a:r>
              <a:rPr lang="en-US" sz="2800" i="1" dirty="0">
                <a:latin typeface="+mn-lt"/>
              </a:rPr>
              <a:t>, </a:t>
            </a:r>
            <a:r>
              <a:rPr lang="en-US" sz="2800" dirty="0">
                <a:latin typeface="+mn-lt"/>
              </a:rPr>
              <a:t>Vol. 8, No. 3, 173-190,</a:t>
            </a:r>
            <a:r>
              <a:rPr lang="en-US" sz="2800" i="1" dirty="0">
                <a:latin typeface="+mn-lt"/>
              </a:rPr>
              <a:t> </a:t>
            </a:r>
            <a:r>
              <a:rPr lang="en-US" sz="2800" dirty="0">
                <a:latin typeface="+mn-lt"/>
              </a:rPr>
              <a:t>(2001)</a:t>
            </a:r>
            <a:r>
              <a:rPr lang="en-US" sz="2800" i="1" dirty="0">
                <a:latin typeface="+mn-lt"/>
              </a:rPr>
              <a:t>. http://ab-</a:t>
            </a:r>
            <a:r>
              <a:rPr lang="en-US" sz="2800" dirty="0">
                <a:latin typeface="+mn-lt"/>
              </a:rPr>
              <a:t>initio.mit.edu/mpb.</a:t>
            </a:r>
            <a:endParaRPr lang="en-US" sz="2800" dirty="0">
              <a:latin typeface="+mn-lt"/>
              <a:cs typeface="Arial" charset="0"/>
            </a:endParaRPr>
          </a:p>
        </p:txBody>
      </p:sp>
      <p:sp>
        <p:nvSpPr>
          <p:cNvPr id="1034" name="TextBox 25"/>
          <p:cNvSpPr txBox="1">
            <a:spLocks noChangeArrowheads="1"/>
          </p:cNvSpPr>
          <p:nvPr/>
        </p:nvSpPr>
        <p:spPr bwMode="auto">
          <a:xfrm>
            <a:off x="17494250" y="13350875"/>
            <a:ext cx="7194550" cy="646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1" tIns="45706" rIns="91411" bIns="45706">
            <a:spAutoFit/>
          </a:bodyPr>
          <a:lstStyle/>
          <a:p>
            <a:pPr algn="ctr" eaLnBrk="1" hangingPunct="1"/>
            <a:r>
              <a:rPr lang="en-US" altLang="en-US" sz="3600" b="1" dirty="0">
                <a:latin typeface="Calibri" pitchFamily="34" charset="0"/>
              </a:rPr>
              <a:t>Figure 4</a:t>
            </a:r>
            <a:r>
              <a:rPr lang="en-US" altLang="en-US" sz="3600" dirty="0">
                <a:latin typeface="Calibri" pitchFamily="34" charset="0"/>
              </a:rPr>
              <a:t>. Unit cell of  </a:t>
            </a:r>
            <a:r>
              <a:rPr lang="en-US" altLang="en-US" sz="3600" dirty="0" err="1">
                <a:latin typeface="Calibri" pitchFamily="34" charset="0"/>
              </a:rPr>
              <a:t>Moire</a:t>
            </a:r>
            <a:r>
              <a:rPr lang="en-US" altLang="en-US" sz="3600" dirty="0">
                <a:latin typeface="Calibri" pitchFamily="34" charset="0"/>
              </a:rPr>
              <a:t> </a:t>
            </a:r>
            <a:r>
              <a:rPr lang="en-US" altLang="en-US" sz="3600" dirty="0" err="1">
                <a:latin typeface="Calibri" pitchFamily="34" charset="0"/>
              </a:rPr>
              <a:t>PhC</a:t>
            </a:r>
            <a:r>
              <a:rPr lang="en-US" altLang="en-US" sz="3600" dirty="0">
                <a:latin typeface="Calibri" pitchFamily="34" charset="0"/>
              </a:rPr>
              <a:t> .</a:t>
            </a:r>
          </a:p>
        </p:txBody>
      </p:sp>
      <p:sp>
        <p:nvSpPr>
          <p:cNvPr id="1035" name="TextBox 26"/>
          <p:cNvSpPr txBox="1">
            <a:spLocks noChangeArrowheads="1"/>
          </p:cNvSpPr>
          <p:nvPr/>
        </p:nvSpPr>
        <p:spPr bwMode="auto">
          <a:xfrm>
            <a:off x="24547512" y="13350875"/>
            <a:ext cx="7456488" cy="646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1" tIns="45706" rIns="91411" bIns="45706">
            <a:spAutoFit/>
          </a:bodyPr>
          <a:lstStyle/>
          <a:p>
            <a:pPr algn="ctr" eaLnBrk="1" hangingPunct="1"/>
            <a:r>
              <a:rPr lang="en-US" altLang="en-US" sz="3600" b="1" dirty="0">
                <a:latin typeface="Calibri" pitchFamily="34" charset="0"/>
              </a:rPr>
              <a:t>Figure 5</a:t>
            </a:r>
            <a:r>
              <a:rPr lang="en-US" altLang="en-US" sz="3600" dirty="0">
                <a:latin typeface="Calibri" pitchFamily="34" charset="0"/>
              </a:rPr>
              <a:t>. Photonic Band </a:t>
            </a:r>
            <a:r>
              <a:rPr lang="en-US" altLang="en-US" sz="3600" dirty="0" smtClean="0">
                <a:latin typeface="Calibri" pitchFamily="34" charset="0"/>
              </a:rPr>
              <a:t>structure. </a:t>
            </a:r>
            <a:endParaRPr lang="en-US" altLang="en-US" sz="3600" dirty="0">
              <a:latin typeface="Calibri" pitchFamily="34" charset="0"/>
            </a:endParaRPr>
          </a:p>
        </p:txBody>
      </p:sp>
      <p:sp>
        <p:nvSpPr>
          <p:cNvPr id="1036" name="TextBox 27"/>
          <p:cNvSpPr txBox="1">
            <a:spLocks noChangeArrowheads="1"/>
          </p:cNvSpPr>
          <p:nvPr/>
        </p:nvSpPr>
        <p:spPr bwMode="auto">
          <a:xfrm>
            <a:off x="17738725" y="19202400"/>
            <a:ext cx="6007100" cy="12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1" tIns="45706" rIns="91411" bIns="45706">
            <a:spAutoFit/>
          </a:bodyPr>
          <a:lstStyle/>
          <a:p>
            <a:pPr algn="ctr" eaLnBrk="1" hangingPunct="1"/>
            <a:r>
              <a:rPr lang="en-US" altLang="en-US" sz="3600" b="1" dirty="0">
                <a:latin typeface="Calibri" pitchFamily="34" charset="0"/>
              </a:rPr>
              <a:t>Figure 6</a:t>
            </a:r>
            <a:r>
              <a:rPr lang="en-US" altLang="en-US" sz="3600" dirty="0">
                <a:latin typeface="Calibri" pitchFamily="34" charset="0"/>
              </a:rPr>
              <a:t>. Transmission at normal incidence.</a:t>
            </a:r>
          </a:p>
        </p:txBody>
      </p:sp>
      <p:sp>
        <p:nvSpPr>
          <p:cNvPr id="1037" name="TextBox 28"/>
          <p:cNvSpPr txBox="1">
            <a:spLocks noChangeArrowheads="1"/>
          </p:cNvSpPr>
          <p:nvPr/>
        </p:nvSpPr>
        <p:spPr bwMode="auto">
          <a:xfrm>
            <a:off x="24049038" y="19202400"/>
            <a:ext cx="8229600" cy="12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1" tIns="45706" rIns="91411" bIns="45706">
            <a:spAutoFit/>
          </a:bodyPr>
          <a:lstStyle/>
          <a:p>
            <a:pPr algn="ctr" eaLnBrk="1" hangingPunct="1"/>
            <a:r>
              <a:rPr lang="en-US" altLang="en-US" sz="3600" b="1" dirty="0">
                <a:latin typeface="Calibri" pitchFamily="34" charset="0"/>
              </a:rPr>
              <a:t>Figure 7</a:t>
            </a:r>
            <a:r>
              <a:rPr lang="en-US" altLang="en-US" sz="3600" dirty="0">
                <a:latin typeface="Calibri" pitchFamily="34" charset="0"/>
              </a:rPr>
              <a:t>. </a:t>
            </a:r>
            <a:r>
              <a:rPr lang="en-US" altLang="en-US" sz="3600" dirty="0" err="1">
                <a:latin typeface="Calibri" pitchFamily="34" charset="0"/>
              </a:rPr>
              <a:t>E</a:t>
            </a:r>
            <a:r>
              <a:rPr lang="en-US" altLang="en-US" sz="3600" baseline="-25000" dirty="0" err="1">
                <a:latin typeface="Calibri" pitchFamily="34" charset="0"/>
              </a:rPr>
              <a:t>z</a:t>
            </a:r>
            <a:r>
              <a:rPr lang="en-US" altLang="en-US" sz="3600" dirty="0">
                <a:latin typeface="Calibri" pitchFamily="34" charset="0"/>
              </a:rPr>
              <a:t> field map at 13.76 GHz shows </a:t>
            </a:r>
            <a:r>
              <a:rPr lang="en-US" altLang="en-US" sz="3600" dirty="0" err="1">
                <a:latin typeface="Calibri" pitchFamily="34" charset="0"/>
              </a:rPr>
              <a:t>bandgap</a:t>
            </a:r>
            <a:r>
              <a:rPr lang="en-US" altLang="en-US" sz="3600" dirty="0">
                <a:latin typeface="Calibri" pitchFamily="34" charset="0"/>
              </a:rPr>
              <a:t> phenomenon.</a:t>
            </a:r>
          </a:p>
        </p:txBody>
      </p:sp>
      <p:sp>
        <p:nvSpPr>
          <p:cNvPr id="1038" name="TextBox 33"/>
          <p:cNvSpPr txBox="1">
            <a:spLocks noChangeArrowheads="1"/>
          </p:cNvSpPr>
          <p:nvPr/>
        </p:nvSpPr>
        <p:spPr bwMode="auto">
          <a:xfrm>
            <a:off x="914400" y="18288000"/>
            <a:ext cx="8229600" cy="12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11" tIns="45706" rIns="91411" bIns="45706">
            <a:spAutoFit/>
          </a:bodyPr>
          <a:lstStyle/>
          <a:p>
            <a:pPr eaLnBrk="1" hangingPunct="1"/>
            <a:r>
              <a:rPr lang="en-US" altLang="en-US" sz="3600" b="1" dirty="0">
                <a:latin typeface="+mn-lt"/>
              </a:rPr>
              <a:t>Figure 1</a:t>
            </a:r>
            <a:r>
              <a:rPr lang="en-US" altLang="en-US" sz="3600" dirty="0">
                <a:latin typeface="+mn-lt"/>
              </a:rPr>
              <a:t>. </a:t>
            </a:r>
            <a:r>
              <a:rPr lang="en-US" sz="3600" dirty="0">
                <a:latin typeface="+mn-lt"/>
              </a:rPr>
              <a:t>A moiré pattern generated </a:t>
            </a:r>
            <a:r>
              <a:rPr lang="en-US" sz="3600" dirty="0" smtClean="0">
                <a:latin typeface="+mn-lt"/>
              </a:rPr>
              <a:t>by </a:t>
            </a:r>
            <a:r>
              <a:rPr lang="en-US" sz="3600" dirty="0">
                <a:latin typeface="+mn-lt"/>
              </a:rPr>
              <a:t>contours of trigonometric </a:t>
            </a:r>
            <a:r>
              <a:rPr lang="en-US" sz="3600" dirty="0" smtClean="0">
                <a:latin typeface="+mn-lt"/>
              </a:rPr>
              <a:t>functions</a:t>
            </a:r>
            <a:r>
              <a:rPr lang="en-US" sz="3600" dirty="0">
                <a:latin typeface="+mn-lt"/>
              </a:rPr>
              <a:t>.</a:t>
            </a:r>
            <a:endParaRPr lang="en-US" altLang="en-US" sz="3600" dirty="0">
              <a:latin typeface="+mn-lt"/>
            </a:endParaRPr>
          </a:p>
        </p:txBody>
      </p:sp>
      <p:pic>
        <p:nvPicPr>
          <p:cNvPr id="1039" name="Picture 24" descr="Kagome-3x3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58400" y="12801600"/>
            <a:ext cx="5486400" cy="5486400"/>
          </a:xfrm>
          <a:prstGeom prst="rect">
            <a:avLst/>
          </a:prstGeom>
          <a:noFill/>
          <a:ln w="63500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1040" name="Picture 46" descr="Unit Cell.ti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8745200" y="8504238"/>
            <a:ext cx="4638675" cy="4583112"/>
          </a:xfrm>
          <a:prstGeom prst="rect">
            <a:avLst/>
          </a:prstGeom>
          <a:noFill/>
          <a:ln w="63500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1041" name="Picture 5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373600" y="14630400"/>
            <a:ext cx="6765925" cy="4349750"/>
          </a:xfrm>
          <a:prstGeom prst="rect">
            <a:avLst/>
          </a:prstGeom>
          <a:noFill/>
          <a:ln w="63500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1042" name="TextBox 24"/>
          <p:cNvSpPr txBox="1">
            <a:spLocks noChangeArrowheads="1"/>
          </p:cNvSpPr>
          <p:nvPr/>
        </p:nvSpPr>
        <p:spPr bwMode="auto">
          <a:xfrm>
            <a:off x="9144000" y="18288000"/>
            <a:ext cx="7315200" cy="12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1" tIns="45706" rIns="91411" bIns="45706">
            <a:spAutoFit/>
          </a:bodyPr>
          <a:lstStyle/>
          <a:p>
            <a:pPr eaLnBrk="1" hangingPunct="1"/>
            <a:r>
              <a:rPr lang="en-US" altLang="en-US" sz="3600" b="1" dirty="0">
                <a:latin typeface="+mn-lt"/>
              </a:rPr>
              <a:t>Figure 2</a:t>
            </a:r>
            <a:r>
              <a:rPr lang="en-US" altLang="en-US" sz="3600" dirty="0">
                <a:latin typeface="+mn-lt"/>
              </a:rPr>
              <a:t>. </a:t>
            </a:r>
            <a:r>
              <a:rPr lang="en-US" altLang="en-US" sz="3600" dirty="0">
                <a:latin typeface="+mn-lt"/>
                <a:cs typeface="Arial" charset="0"/>
              </a:rPr>
              <a:t>Photonic Crystal formed by specific contour of  the Moir</a:t>
            </a:r>
            <a:r>
              <a:rPr lang="en-US" sz="3600" i="1" dirty="0">
                <a:latin typeface="+mn-lt"/>
                <a:cs typeface="Arial" charset="0"/>
              </a:rPr>
              <a:t>é</a:t>
            </a:r>
            <a:r>
              <a:rPr lang="en-US" altLang="en-US" sz="3600" dirty="0">
                <a:latin typeface="+mn-lt"/>
                <a:cs typeface="Arial" charset="0"/>
              </a:rPr>
              <a:t> pattern.</a:t>
            </a:r>
          </a:p>
        </p:txBody>
      </p:sp>
      <p:graphicFrame>
        <p:nvGraphicFramePr>
          <p:cNvPr id="1026" name="Object 23"/>
          <p:cNvGraphicFramePr>
            <a:graphicFrameLocks noChangeAspect="1"/>
          </p:cNvGraphicFramePr>
          <p:nvPr/>
        </p:nvGraphicFramePr>
        <p:xfrm>
          <a:off x="1828800" y="21229638"/>
          <a:ext cx="12801600" cy="2544762"/>
        </p:xfrm>
        <a:graphic>
          <a:graphicData uri="http://schemas.openxmlformats.org/presentationml/2006/ole">
            <p:oleObj spid="_x0000_s1026" name="Equation" r:id="rId7" imgW="2171520" imgH="431640" progId="">
              <p:embed/>
            </p:oleObj>
          </a:graphicData>
        </a:graphic>
      </p:graphicFrame>
      <p:pic>
        <p:nvPicPr>
          <p:cNvPr id="1043" name="Picture 34" descr="MPB and Comsol1.tif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743200" y="33440688"/>
            <a:ext cx="12801600" cy="6792912"/>
          </a:xfrm>
          <a:prstGeom prst="rect">
            <a:avLst/>
          </a:prstGeom>
          <a:noFill/>
          <a:ln w="63500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1044" name="Picture 36" descr="Bandstr.tif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4780875" y="8504238"/>
            <a:ext cx="6850063" cy="4572000"/>
          </a:xfrm>
          <a:prstGeom prst="rect">
            <a:avLst/>
          </a:prstGeom>
          <a:noFill/>
          <a:ln w="63500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1045" name="TextBox 24"/>
          <p:cNvSpPr txBox="1">
            <a:spLocks noChangeArrowheads="1"/>
          </p:cNvSpPr>
          <p:nvPr/>
        </p:nvSpPr>
        <p:spPr bwMode="auto">
          <a:xfrm>
            <a:off x="2743200" y="40690800"/>
            <a:ext cx="12801600" cy="1754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1" tIns="45706" rIns="91411" bIns="45706">
            <a:spAutoFit/>
          </a:bodyPr>
          <a:lstStyle/>
          <a:p>
            <a:pPr eaLnBrk="1" hangingPunct="1"/>
            <a:r>
              <a:rPr lang="en-US" altLang="en-US" sz="3600" b="1" dirty="0">
                <a:latin typeface="Calibri" pitchFamily="34" charset="0"/>
              </a:rPr>
              <a:t>Figure 3</a:t>
            </a:r>
            <a:r>
              <a:rPr lang="en-US" altLang="en-US" sz="3600" dirty="0">
                <a:latin typeface="Calibri" pitchFamily="34" charset="0"/>
              </a:rPr>
              <a:t>. Square lattice </a:t>
            </a:r>
            <a:r>
              <a:rPr lang="en-US" altLang="en-US" sz="3600" dirty="0" err="1">
                <a:latin typeface="Calibri" pitchFamily="34" charset="0"/>
              </a:rPr>
              <a:t>PhC</a:t>
            </a:r>
            <a:r>
              <a:rPr lang="en-US" altLang="en-US" sz="3600" dirty="0">
                <a:latin typeface="Calibri" pitchFamily="34" charset="0"/>
              </a:rPr>
              <a:t>  of circular rod with radius 0.2cm, lattice constant 1cm and </a:t>
            </a:r>
            <a:r>
              <a:rPr lang="el-GR" altLang="en-US" sz="3600" dirty="0">
                <a:latin typeface="Calibri" pitchFamily="34" charset="0"/>
              </a:rPr>
              <a:t>ε</a:t>
            </a:r>
            <a:r>
              <a:rPr lang="en-US" altLang="en-US" sz="3600" baseline="-25000" dirty="0">
                <a:latin typeface="Calibri" pitchFamily="34" charset="0"/>
              </a:rPr>
              <a:t>r</a:t>
            </a:r>
            <a:r>
              <a:rPr lang="en-US" altLang="en-US" sz="3600" dirty="0">
                <a:latin typeface="Calibri" pitchFamily="34" charset="0"/>
              </a:rPr>
              <a:t>=12.96 (a) </a:t>
            </a:r>
            <a:r>
              <a:rPr lang="en-US" altLang="en-US" sz="3600" dirty="0" err="1">
                <a:latin typeface="Calibri" pitchFamily="34" charset="0"/>
              </a:rPr>
              <a:t>PhC</a:t>
            </a:r>
            <a:r>
              <a:rPr lang="en-US" altLang="en-US" sz="3600" dirty="0">
                <a:latin typeface="Calibri" pitchFamily="34" charset="0"/>
              </a:rPr>
              <a:t> with 10x10 Matrices  (b) Unit cell  (c) Band structure of Square </a:t>
            </a:r>
            <a:r>
              <a:rPr lang="en-US" altLang="en-US" sz="3600" dirty="0" smtClean="0">
                <a:latin typeface="Calibri" pitchFamily="34" charset="0"/>
              </a:rPr>
              <a:t>lattice.</a:t>
            </a:r>
            <a:endParaRPr lang="en-US" altLang="en-US" sz="3600" baseline="-25000" dirty="0">
              <a:latin typeface="Calibri" pitchFamily="34" charset="0"/>
            </a:endParaRPr>
          </a:p>
        </p:txBody>
      </p:sp>
      <p:graphicFrame>
        <p:nvGraphicFramePr>
          <p:cNvPr id="2" name="Object 26"/>
          <p:cNvGraphicFramePr>
            <a:graphicFrameLocks noChangeAspect="1"/>
          </p:cNvGraphicFramePr>
          <p:nvPr/>
        </p:nvGraphicFramePr>
        <p:xfrm>
          <a:off x="914400" y="9793288"/>
          <a:ext cx="13716000" cy="2093912"/>
        </p:xfrm>
        <a:graphic>
          <a:graphicData uri="http://schemas.openxmlformats.org/presentationml/2006/ole">
            <p:oleObj spid="_x0000_s1027" name="Equation" r:id="rId10" imgW="6489360" imgH="990360" progId="">
              <p:embed/>
            </p:oleObj>
          </a:graphicData>
        </a:graphic>
      </p:graphicFrame>
      <p:sp>
        <p:nvSpPr>
          <p:cNvPr id="1046" name="TextBox 7"/>
          <p:cNvSpPr txBox="1">
            <a:spLocks noChangeArrowheads="1"/>
          </p:cNvSpPr>
          <p:nvPr/>
        </p:nvSpPr>
        <p:spPr bwMode="auto">
          <a:xfrm>
            <a:off x="1066800" y="20116800"/>
            <a:ext cx="15544800" cy="830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1" tIns="45706" rIns="91411" bIns="45706">
            <a:spAutoFit/>
          </a:bodyPr>
          <a:lstStyle/>
          <a:p>
            <a:pPr algn="just" eaLnBrk="1" hangingPunct="1"/>
            <a:r>
              <a:rPr lang="en-US" altLang="en-US" sz="4800" b="1" dirty="0" smtClean="0">
                <a:solidFill>
                  <a:srgbClr val="0070C0"/>
                </a:solidFill>
                <a:latin typeface="+mn-lt"/>
              </a:rPr>
              <a:t>METHODOLOGY</a:t>
            </a:r>
            <a:r>
              <a:rPr lang="en-US" altLang="en-US" sz="4800" dirty="0" smtClean="0">
                <a:solidFill>
                  <a:srgbClr val="0070C0"/>
                </a:solidFill>
                <a:latin typeface="+mn-lt"/>
              </a:rPr>
              <a:t>: </a:t>
            </a:r>
            <a:r>
              <a:rPr lang="en-US" altLang="en-US" sz="4800" dirty="0" smtClean="0">
                <a:latin typeface="+mn-lt"/>
              </a:rPr>
              <a:t>Maxwell’s </a:t>
            </a:r>
            <a:r>
              <a:rPr lang="en-US" altLang="en-US" sz="4800" dirty="0">
                <a:latin typeface="+mn-lt"/>
              </a:rPr>
              <a:t>wave equation</a:t>
            </a:r>
          </a:p>
        </p:txBody>
      </p:sp>
      <p:sp>
        <p:nvSpPr>
          <p:cNvPr id="1047" name="TextBox 15"/>
          <p:cNvSpPr txBox="1">
            <a:spLocks noChangeArrowheads="1"/>
          </p:cNvSpPr>
          <p:nvPr/>
        </p:nvSpPr>
        <p:spPr bwMode="auto">
          <a:xfrm>
            <a:off x="17373600" y="20756563"/>
            <a:ext cx="10972800" cy="830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1" tIns="45706" rIns="91411" bIns="45706">
            <a:spAutoFit/>
          </a:bodyPr>
          <a:lstStyle/>
          <a:p>
            <a:pPr eaLnBrk="1" hangingPunct="1"/>
            <a:r>
              <a:rPr lang="en-US" altLang="en-US" sz="4800" b="1" dirty="0" smtClean="0">
                <a:solidFill>
                  <a:srgbClr val="0070C0"/>
                </a:solidFill>
                <a:latin typeface="+mn-lt"/>
              </a:rPr>
              <a:t>EXPLORING THZ BANDGAP:</a:t>
            </a:r>
            <a:endParaRPr lang="en-US" altLang="en-US" sz="4800" dirty="0">
              <a:latin typeface="+mn-lt"/>
            </a:endParaRPr>
          </a:p>
        </p:txBody>
      </p:sp>
      <p:sp>
        <p:nvSpPr>
          <p:cNvPr id="1048" name="TextBox 22"/>
          <p:cNvSpPr txBox="1">
            <a:spLocks noChangeArrowheads="1"/>
          </p:cNvSpPr>
          <p:nvPr/>
        </p:nvSpPr>
        <p:spPr bwMode="auto">
          <a:xfrm>
            <a:off x="17373600" y="38057138"/>
            <a:ext cx="14812963" cy="1262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1" tIns="45706" rIns="91411" bIns="45706">
            <a:spAutoFit/>
          </a:bodyPr>
          <a:lstStyle/>
          <a:p>
            <a:pPr eaLnBrk="1" hangingPunct="1"/>
            <a:r>
              <a:rPr lang="en-US" altLang="en-US" sz="4000" b="1"/>
              <a:t>Acknowledgement: </a:t>
            </a:r>
            <a:r>
              <a:rPr lang="en-US" altLang="en-US" sz="3600"/>
              <a:t>We thank DST-INSPIRE Faculty Fellowship (</a:t>
            </a:r>
            <a:r>
              <a:rPr lang="en-US" altLang="en-US" sz="3600" b="1"/>
              <a:t>DST/INSPIRE/04/2015/002420</a:t>
            </a:r>
            <a:r>
              <a:rPr lang="en-US" altLang="en-US" sz="3600"/>
              <a:t>) for the research support.</a:t>
            </a:r>
            <a:r>
              <a:rPr lang="en-US" altLang="en-US" sz="3600" b="1"/>
              <a:t> </a:t>
            </a:r>
            <a:endParaRPr lang="en-US" altLang="en-US" sz="3600"/>
          </a:p>
        </p:txBody>
      </p:sp>
      <p:pic>
        <p:nvPicPr>
          <p:cNvPr id="1049" name="Picture 30" descr="G:\Rae\comsol\Moire\1 1 1 1 2 2 2 2 1 1 - kagome\g=4\Ez-13.76GHz-Bg.tif"/>
          <p:cNvPicPr>
            <a:picLocks noChangeAspect="1" noChangeArrowheads="1"/>
          </p:cNvPicPr>
          <p:nvPr/>
        </p:nvPicPr>
        <p:blipFill>
          <a:blip r:embed="rId11"/>
          <a:srcRect l="27171" r="29927"/>
          <a:stretch>
            <a:fillRect/>
          </a:stretch>
        </p:blipFill>
        <p:spPr bwMode="auto">
          <a:xfrm>
            <a:off x="26060400" y="14630400"/>
            <a:ext cx="4572000" cy="4389438"/>
          </a:xfrm>
          <a:prstGeom prst="rect">
            <a:avLst/>
          </a:prstGeom>
          <a:noFill/>
          <a:ln w="63500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1050" name="Picture 31" descr="G:\Rae\Conference\Comsol-Hyderabad18\Pictures\1 1 1 1 2 2 2 2 1 1.tif"/>
          <p:cNvPicPr>
            <a:picLocks noChangeAspect="1" noChangeArrowheads="1"/>
          </p:cNvPicPr>
          <p:nvPr/>
        </p:nvPicPr>
        <p:blipFill>
          <a:blip r:embed="rId12"/>
          <a:srcRect l="10010" r="1981"/>
          <a:stretch>
            <a:fillRect/>
          </a:stretch>
        </p:blipFill>
        <p:spPr bwMode="auto">
          <a:xfrm>
            <a:off x="1175656" y="12801600"/>
            <a:ext cx="7053944" cy="5486400"/>
          </a:xfrm>
          <a:prstGeom prst="rect">
            <a:avLst/>
          </a:prstGeom>
          <a:noFill/>
          <a:ln w="63500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1051" name="Picture 27" descr="Transmission Plot.tif"/>
          <p:cNvPicPr>
            <a:picLocks noChangeAspect="1"/>
          </p:cNvPicPr>
          <p:nvPr/>
        </p:nvPicPr>
        <p:blipFill>
          <a:blip r:embed="rId13"/>
          <a:srcRect r="5692"/>
          <a:stretch>
            <a:fillRect/>
          </a:stretch>
        </p:blipFill>
        <p:spPr bwMode="auto">
          <a:xfrm>
            <a:off x="20116800" y="26517600"/>
            <a:ext cx="8229600" cy="5486400"/>
          </a:xfrm>
          <a:prstGeom prst="rect">
            <a:avLst/>
          </a:prstGeom>
          <a:noFill/>
          <a:ln w="63500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1052" name="Picture 24" descr="Univ-Madras-Logo.png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914400" y="914400"/>
            <a:ext cx="219392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53" name="TextBox 30"/>
          <p:cNvSpPr txBox="1">
            <a:spLocks noChangeArrowheads="1"/>
          </p:cNvSpPr>
          <p:nvPr/>
        </p:nvSpPr>
        <p:spPr bwMode="auto">
          <a:xfrm>
            <a:off x="17373600" y="21670963"/>
            <a:ext cx="146304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4800" dirty="0">
                <a:latin typeface="+mn-lt"/>
              </a:rPr>
              <a:t> </a:t>
            </a:r>
            <a:r>
              <a:rPr lang="en-US" sz="4800" dirty="0" err="1">
                <a:latin typeface="+mn-lt"/>
              </a:rPr>
              <a:t>Bandgap</a:t>
            </a:r>
            <a:r>
              <a:rPr lang="en-US" sz="4800" dirty="0">
                <a:latin typeface="+mn-lt"/>
              </a:rPr>
              <a:t> has been obtained for normal incidence in THz range with lattice constant of 10 µm and filling fraction of  74%</a:t>
            </a:r>
          </a:p>
          <a:p>
            <a:pPr>
              <a:buFont typeface="Wingdings" pitchFamily="2" charset="2"/>
              <a:buChar char="§"/>
            </a:pPr>
            <a:r>
              <a:rPr lang="en-US" sz="4800" dirty="0">
                <a:latin typeface="+mn-lt"/>
              </a:rPr>
              <a:t>Primary </a:t>
            </a:r>
            <a:r>
              <a:rPr lang="en-US" sz="4800" dirty="0" err="1">
                <a:latin typeface="+mn-lt"/>
              </a:rPr>
              <a:t>bandgap</a:t>
            </a:r>
            <a:r>
              <a:rPr lang="en-US" sz="4800" dirty="0">
                <a:latin typeface="+mn-lt"/>
              </a:rPr>
              <a:t> has been obtained from the range of 7.92 THz to 9.25 THz and Secondary </a:t>
            </a:r>
            <a:r>
              <a:rPr lang="en-US" sz="4800" dirty="0" err="1">
                <a:latin typeface="+mn-lt"/>
              </a:rPr>
              <a:t>bandgap</a:t>
            </a:r>
            <a:r>
              <a:rPr lang="en-US" sz="4800" dirty="0">
                <a:latin typeface="+mn-lt"/>
              </a:rPr>
              <a:t> with a narrow steep from 12.88 THz to 17.12 THz.</a:t>
            </a:r>
          </a:p>
        </p:txBody>
      </p:sp>
      <p:pic>
        <p:nvPicPr>
          <p:cNvPr id="1054" name="Picture 30" descr="G:\Rae\Conference\Comsol-Hyderabad18\epsilon-Tang.png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2743200" y="27432000"/>
            <a:ext cx="5486400" cy="5486400"/>
          </a:xfrm>
          <a:prstGeom prst="rect">
            <a:avLst/>
          </a:prstGeom>
          <a:noFill/>
          <a:ln w="63500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1055" name="Picture 34" descr="C:\Users\THz-Lab\Desktop\COMSOL_Logo_Conference_2018_Bangalore.png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914400" y="3657600"/>
            <a:ext cx="274320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65" name="TextBox 60"/>
          <p:cNvSpPr txBox="1">
            <a:spLocks noChangeArrowheads="1"/>
          </p:cNvSpPr>
          <p:nvPr/>
        </p:nvSpPr>
        <p:spPr bwMode="auto">
          <a:xfrm>
            <a:off x="14745842" y="29726644"/>
            <a:ext cx="681465" cy="997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800" b="1"/>
              <a:t>X</a:t>
            </a:r>
          </a:p>
        </p:txBody>
      </p:sp>
      <p:grpSp>
        <p:nvGrpSpPr>
          <p:cNvPr id="43" name="Group 42"/>
          <p:cNvGrpSpPr/>
          <p:nvPr/>
        </p:nvGrpSpPr>
        <p:grpSpPr>
          <a:xfrm>
            <a:off x="9144000" y="27432000"/>
            <a:ext cx="6400800" cy="5486400"/>
            <a:chOff x="9144000" y="27432000"/>
            <a:chExt cx="6400800" cy="5486400"/>
          </a:xfrm>
        </p:grpSpPr>
        <p:pic>
          <p:nvPicPr>
            <p:cNvPr id="1061" name="Picture 33" descr="G:\Rae\Conference\Comsol-Hyderabad18\unit cell.png"/>
            <p:cNvPicPr>
              <a:picLocks noChangeAspect="1" noChangeArrowheads="1"/>
            </p:cNvPicPr>
            <p:nvPr/>
          </p:nvPicPr>
          <p:blipFill>
            <a:blip r:embed="rId17"/>
            <a:srcRect l="3751" r="6250"/>
            <a:stretch>
              <a:fillRect/>
            </a:stretch>
          </p:blipFill>
          <p:spPr bwMode="auto">
            <a:xfrm>
              <a:off x="9144000" y="27432000"/>
              <a:ext cx="6283306" cy="5486400"/>
            </a:xfrm>
            <a:prstGeom prst="rect">
              <a:avLst/>
            </a:prstGeom>
            <a:noFill/>
            <a:ln w="63500">
              <a:solidFill>
                <a:schemeClr val="tx2">
                  <a:lumMod val="75000"/>
                </a:schemeClr>
              </a:solidFill>
              <a:miter lim="800000"/>
              <a:headEnd/>
              <a:tailEnd/>
            </a:ln>
          </p:spPr>
        </p:pic>
        <p:cxnSp>
          <p:nvCxnSpPr>
            <p:cNvPr id="41" name="Straight Connector 40"/>
            <p:cNvCxnSpPr/>
            <p:nvPr/>
          </p:nvCxnSpPr>
          <p:spPr bwMode="auto">
            <a:xfrm>
              <a:off x="12390438" y="30175200"/>
              <a:ext cx="2408237" cy="1588"/>
            </a:xfrm>
            <a:prstGeom prst="line">
              <a:avLst/>
            </a:prstGeom>
            <a:ln w="349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 bwMode="auto">
            <a:xfrm rot="5760000" flipH="1" flipV="1">
              <a:off x="12180094" y="27916982"/>
              <a:ext cx="2725737" cy="2095500"/>
            </a:xfrm>
            <a:prstGeom prst="line">
              <a:avLst/>
            </a:prstGeom>
            <a:ln w="349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4" name="TextBox 59"/>
            <p:cNvSpPr txBox="1">
              <a:spLocks noChangeArrowheads="1"/>
            </p:cNvSpPr>
            <p:nvPr/>
          </p:nvSpPr>
          <p:spPr bwMode="auto">
            <a:xfrm>
              <a:off x="11686801" y="29726644"/>
              <a:ext cx="598852" cy="9971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l-GR" sz="4800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Γ</a:t>
              </a:r>
              <a:endParaRPr lang="en-US" sz="4800"/>
            </a:p>
          </p:txBody>
        </p:sp>
        <p:sp>
          <p:nvSpPr>
            <p:cNvPr id="1066" name="TextBox 61"/>
            <p:cNvSpPr txBox="1">
              <a:spLocks noChangeArrowheads="1"/>
            </p:cNvSpPr>
            <p:nvPr/>
          </p:nvSpPr>
          <p:spPr bwMode="auto">
            <a:xfrm>
              <a:off x="14745842" y="27532084"/>
              <a:ext cx="798958" cy="9971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4800" b="1"/>
                <a:t>M</a:t>
              </a:r>
            </a:p>
          </p:txBody>
        </p:sp>
      </p:grpSp>
      <p:sp>
        <p:nvSpPr>
          <p:cNvPr id="1057" name="TextBox 63"/>
          <p:cNvSpPr txBox="1">
            <a:spLocks noChangeArrowheads="1"/>
          </p:cNvSpPr>
          <p:nvPr/>
        </p:nvSpPr>
        <p:spPr bwMode="auto">
          <a:xfrm>
            <a:off x="1828800" y="28346400"/>
            <a:ext cx="5619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/>
              <a:t>(a)</a:t>
            </a:r>
          </a:p>
        </p:txBody>
      </p:sp>
      <p:sp>
        <p:nvSpPr>
          <p:cNvPr id="1058" name="TextBox 64"/>
          <p:cNvSpPr txBox="1">
            <a:spLocks noChangeArrowheads="1"/>
          </p:cNvSpPr>
          <p:nvPr/>
        </p:nvSpPr>
        <p:spPr bwMode="auto">
          <a:xfrm>
            <a:off x="9144000" y="28346400"/>
            <a:ext cx="5619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/>
              <a:t>(b)</a:t>
            </a:r>
          </a:p>
        </p:txBody>
      </p:sp>
      <p:sp>
        <p:nvSpPr>
          <p:cNvPr id="1059" name="TextBox 65"/>
          <p:cNvSpPr txBox="1">
            <a:spLocks noChangeArrowheads="1"/>
          </p:cNvSpPr>
          <p:nvPr/>
        </p:nvSpPr>
        <p:spPr bwMode="auto">
          <a:xfrm>
            <a:off x="1828800" y="33370837"/>
            <a:ext cx="5445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/>
              <a:t>(c)</a:t>
            </a:r>
          </a:p>
        </p:txBody>
      </p:sp>
      <p:sp>
        <p:nvSpPr>
          <p:cNvPr id="1060" name="TextBox 27"/>
          <p:cNvSpPr txBox="1">
            <a:spLocks noChangeArrowheads="1"/>
          </p:cNvSpPr>
          <p:nvPr/>
        </p:nvSpPr>
        <p:spPr bwMode="auto">
          <a:xfrm>
            <a:off x="19659600" y="32278638"/>
            <a:ext cx="10058400" cy="12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1" tIns="45706" rIns="91411" bIns="45706">
            <a:spAutoFit/>
          </a:bodyPr>
          <a:lstStyle/>
          <a:p>
            <a:pPr algn="ctr" eaLnBrk="1" hangingPunct="1"/>
            <a:r>
              <a:rPr lang="en-US" altLang="en-US" sz="3600" b="1" dirty="0" smtClean="0">
                <a:latin typeface="Calibri" pitchFamily="34" charset="0"/>
              </a:rPr>
              <a:t>Figur</a:t>
            </a:r>
            <a:r>
              <a:rPr lang="en-US" altLang="en-US" sz="3600" b="1" dirty="0" smtClean="0">
                <a:latin typeface="Calibri" pitchFamily="34" charset="0"/>
              </a:rPr>
              <a:t>e 8</a:t>
            </a:r>
            <a:r>
              <a:rPr lang="en-US" altLang="en-US" sz="3600" dirty="0" smtClean="0">
                <a:latin typeface="Calibri" pitchFamily="34" charset="0"/>
              </a:rPr>
              <a:t>. </a:t>
            </a:r>
            <a:r>
              <a:rPr lang="en-US" altLang="en-US" sz="3600" dirty="0">
                <a:latin typeface="Calibri" pitchFamily="34" charset="0"/>
              </a:rPr>
              <a:t>Transmission at normal incidence for Transverse Electric mode.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471</Words>
  <Application>Microsoft Office PowerPoint</Application>
  <PresentationFormat>Custom</PresentationFormat>
  <Paragraphs>35</Paragraphs>
  <Slides>1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Equation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2012-02-06T09:32:21Z</dcterms:created>
  <dcterms:modified xsi:type="dcterms:W3CDTF">2018-07-05T08:11:18Z</dcterms:modified>
</cp:coreProperties>
</file>