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190750" indent="-1733550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384675" indent="-3470275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580188" indent="-5208588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774113" indent="-6945313" algn="l" defTabSz="4384675" rtl="0" eaLnBrk="0" fontAlgn="base" hangingPunct="0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AF5"/>
    <a:srgbClr val="5BB0F7"/>
    <a:srgbClr val="78BEF8"/>
    <a:srgbClr val="77CAFD"/>
    <a:srgbClr val="AEE6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46" autoAdjust="0"/>
  </p:normalViewPr>
  <p:slideViewPr>
    <p:cSldViewPr>
      <p:cViewPr>
        <p:scale>
          <a:sx n="35" d="100"/>
          <a:sy n="35" d="100"/>
        </p:scale>
        <p:origin x="24" y="-6684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C455C50-F59F-4553-8680-885F30C9B3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46E8B-415B-4785-B23C-3649DF0E9F1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888AE81-C820-4AC7-BA63-D4BF2C8A3745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6312DB3-B8F7-4C09-8F67-347CA721858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7B4E3ED-36A0-4121-8725-208C829C58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5E1EB4-88EC-4C87-A9BD-EA0E5D4038C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81C491-1401-4D9E-A742-F166AFAEE5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76D0D89-B43E-4152-A481-E45F0E7413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686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24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61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97" algn="l" defTabSz="91427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296A9FAC-9C36-44F6-8C31-573D4A146A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82619FB7-1FF2-4BCB-B9C1-9473750165A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065ED146-0783-42DD-B7AA-8E830F76A4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A1D2F6-F5E4-4475-BA6C-5D4F4BDEA51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2" y="13634725"/>
            <a:ext cx="27980640" cy="9408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1" y="24871680"/>
            <a:ext cx="23042881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2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9B771-E608-4991-86A6-CE15C802A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A1580-941E-40DA-8792-730CB7DA6807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DE19B-9A33-4A63-8339-740F2BF2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0E4E6-E447-4B79-AA35-2F8B74028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913A7-37EF-40B8-9E29-3006131D1A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0055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2465A-8962-44C7-A95F-D7F171D46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2D589-88C9-4596-A3EC-7ED6E8861B8A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E4DF8-49A1-4FAD-B359-A86143B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0E3ED-7729-4863-84D2-77E2774D6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6C14A-ABB8-4412-8AD5-1DB46EF8AC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6865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919312" y="11247125"/>
            <a:ext cx="26660477" cy="239684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26461" y="11247125"/>
            <a:ext cx="79444213" cy="239684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D413F-A432-4E2A-A174-A93377CE8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2C19-9726-41CC-83EF-86454570CCA6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91CEF-F894-42E0-A6BB-5BA29A336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07267-797F-4224-9F5E-80834F963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61290-AA81-4817-8801-312DC55DEB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9505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3ADB9-DA1B-4C6E-98F0-B272E188D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B3F86-AABB-4F64-AA4F-8A1E3793B282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1E1F9-8AAC-4781-95B3-0BC3D97B3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15F49-7538-4589-BBBC-759888EE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36381-BDD1-4405-99F0-5E8A7AD4FF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682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4165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25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8517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2777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703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129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555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5981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407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2D3B9-DB6A-4C15-8369-D69B044EC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DD458-D4AE-44A3-8D2C-FA475291A037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C55B7-07F7-4B99-B07B-36F6CBD66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3D17E-85AC-4108-B12F-DEF649AF8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1097E-B410-42AF-8A7C-5BA6BD7683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6527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459" y="65542163"/>
            <a:ext cx="53052343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27444" y="65542163"/>
            <a:ext cx="53052347" cy="185389517"/>
          </a:xfrm>
        </p:spPr>
        <p:txBody>
          <a:bodyPr/>
          <a:lstStyle>
            <a:lvl1pPr>
              <a:defRPr sz="135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B11F7FE-EEBD-4623-8C2B-0122AAB2F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490BE-B9AF-412F-B691-CEB957E58A12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1F19044-FCD4-4B99-B250-5A5ACF484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676BDF-C81D-4563-B355-9E8DEE650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A899-5045-4143-9413-F12D8713F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291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1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1" y="9824723"/>
            <a:ext cx="14550391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59" indent="0">
              <a:buNone/>
              <a:defRPr sz="9600" b="1"/>
            </a:lvl2pPr>
            <a:lvl3pPr marL="4388517" indent="0">
              <a:buNone/>
              <a:defRPr sz="8600" b="1"/>
            </a:lvl3pPr>
            <a:lvl4pPr marL="6582777" indent="0">
              <a:buNone/>
              <a:defRPr sz="7700" b="1"/>
            </a:lvl4pPr>
            <a:lvl5pPr marL="8777035" indent="0">
              <a:buNone/>
              <a:defRPr sz="7700" b="1"/>
            </a:lvl5pPr>
            <a:lvl6pPr marL="10971294" indent="0">
              <a:buNone/>
              <a:defRPr sz="7700" b="1"/>
            </a:lvl6pPr>
            <a:lvl7pPr marL="13165552" indent="0">
              <a:buNone/>
              <a:defRPr sz="7700" b="1"/>
            </a:lvl7pPr>
            <a:lvl8pPr marL="15359811" indent="0">
              <a:buNone/>
              <a:defRPr sz="7700" b="1"/>
            </a:lvl8pPr>
            <a:lvl9pPr marL="1755407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1" y="13919200"/>
            <a:ext cx="14550391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A534872-59E0-4CBD-9424-E7BA8226E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54D99-D8EF-46D5-8544-4D12BF5CB98D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B30A5A0-9C0B-45B4-861E-EDA240FF7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8651F47-42B5-40B8-A093-359AA41CB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18761-8002-4A71-9C5B-8E3C7150EC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2892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BAB07C1-AC52-446B-9A9E-ACA1E344E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E76E8-7A8D-4A02-992F-7BB919CB89C1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85DAC8-D83C-497B-B5F7-C6A23F5A7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C6212BD-6A87-4D7B-8AF0-B70EAAE84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39159-1BE3-4E42-A071-41DDD90D82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716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57A03BD-D622-40AB-9B03-C476E1088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E2773-4C7B-4A09-9F65-DE2DBCB78365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4607B4F-7865-465B-9BC7-1F0AB3DCB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FC4D837-934E-4CB1-99A0-463879FF3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EA8F1-484E-45C9-9842-8BD4B5AD19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852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4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5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5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4" y="9184645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CA887F4-25A2-4D2B-A857-15200BC42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D2000-6B44-408D-89B3-0DB267A12023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C8A7F3-4977-495E-85E3-A0123D17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555E391-B651-4E8C-86EA-137BE3B5C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7A750-8D3E-4A70-A998-FF1D6E523E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73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2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259" indent="0">
              <a:buNone/>
              <a:defRPr sz="13500"/>
            </a:lvl2pPr>
            <a:lvl3pPr marL="4388517" indent="0">
              <a:buNone/>
              <a:defRPr sz="11500"/>
            </a:lvl3pPr>
            <a:lvl4pPr marL="6582777" indent="0">
              <a:buNone/>
              <a:defRPr sz="9600"/>
            </a:lvl4pPr>
            <a:lvl5pPr marL="8777035" indent="0">
              <a:buNone/>
              <a:defRPr sz="9600"/>
            </a:lvl5pPr>
            <a:lvl6pPr marL="10971294" indent="0">
              <a:buNone/>
              <a:defRPr sz="9600"/>
            </a:lvl6pPr>
            <a:lvl7pPr marL="13165552" indent="0">
              <a:buNone/>
              <a:defRPr sz="9600"/>
            </a:lvl7pPr>
            <a:lvl8pPr marL="15359811" indent="0">
              <a:buNone/>
              <a:defRPr sz="9600"/>
            </a:lvl8pPr>
            <a:lvl9pPr marL="17554070" indent="0">
              <a:buNone/>
              <a:defRPr sz="96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5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259" indent="0">
              <a:buNone/>
              <a:defRPr sz="5800"/>
            </a:lvl2pPr>
            <a:lvl3pPr marL="4388517" indent="0">
              <a:buNone/>
              <a:defRPr sz="4800"/>
            </a:lvl3pPr>
            <a:lvl4pPr marL="6582777" indent="0">
              <a:buNone/>
              <a:defRPr sz="4300"/>
            </a:lvl4pPr>
            <a:lvl5pPr marL="8777035" indent="0">
              <a:buNone/>
              <a:defRPr sz="4300"/>
            </a:lvl5pPr>
            <a:lvl6pPr marL="10971294" indent="0">
              <a:buNone/>
              <a:defRPr sz="4300"/>
            </a:lvl6pPr>
            <a:lvl7pPr marL="13165552" indent="0">
              <a:buNone/>
              <a:defRPr sz="4300"/>
            </a:lvl7pPr>
            <a:lvl8pPr marL="15359811" indent="0">
              <a:buNone/>
              <a:defRPr sz="4300"/>
            </a:lvl8pPr>
            <a:lvl9pPr marL="1755407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28A00E3-9753-41E5-8112-82C67D87A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537F2-2A6C-4779-B018-25B066805178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0194C0-7D5C-4B2D-A528-A97F5BC98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AC8B104-D083-4912-9B8D-29752BDC7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2B291-B521-463F-B07C-98DF03D57C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63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3FEEB4B-3B9A-46C9-BB2A-686D07A4291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46238" y="1757363"/>
            <a:ext cx="2962592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A068AC0-EE06-448C-84F7-727E9AC5ED1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46238" y="10240963"/>
            <a:ext cx="29625925" cy="289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BD4F9-58C3-463C-97E3-63C973DC9D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462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58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D3817C3-77B5-49F8-A3A7-CD05E5B86E71}" type="datetimeFigureOut">
              <a:rPr lang="en-US" altLang="en-US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00A5B-CD22-426A-920D-DA47493171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247438" y="40681275"/>
            <a:ext cx="104235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8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AEDD6-3412-44DF-B9B8-D45EE2C201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591838" y="40681275"/>
            <a:ext cx="7680325" cy="2336800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8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9A0FD0B-DA87-43B3-9E60-2E8DBBF3F7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4675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38467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137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276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411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548" algn="ctr" defTabSz="4387247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3063" indent="-164306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4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562350" indent="-1370013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84813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15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678738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871075" indent="-1095375" algn="l" defTabSz="43846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68422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268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941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1200" indent="-1097130" algn="l" defTabSz="4388517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259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51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2777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035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1294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5552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59811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4070" algn="l" defTabSz="4388517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:a16="http://schemas.microsoft.com/office/drawing/2014/main" id="{5DF1B093-6CBE-4B81-80F3-33214889C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914400"/>
            <a:ext cx="31089600" cy="421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algn="ctr" defTabSz="4387247" eaLnBrk="1" hangingPunct="1">
              <a:defRPr/>
            </a:pPr>
            <a:r>
              <a:rPr lang="en-IN" dirty="0"/>
              <a:t>Design and Simulation of Indigenous Roll-over Sensor for Four-Wheeler Automobiles</a:t>
            </a:r>
            <a:r>
              <a:rPr lang="en-US" dirty="0">
                <a:latin typeface="Arial" charset="0"/>
                <a:ea typeface="+mn-ea"/>
                <a:cs typeface="Arial" charset="0"/>
              </a:rPr>
              <a:t> </a:t>
            </a:r>
          </a:p>
          <a:p>
            <a:pPr algn="ctr" defTabSz="4387247" eaLnBrk="1" hangingPunct="1">
              <a:defRPr/>
            </a:pPr>
            <a:r>
              <a:rPr lang="en-US" sz="4800" dirty="0">
                <a:latin typeface="Arial" charset="0"/>
                <a:ea typeface="+mn-ea"/>
                <a:cs typeface="Arial" charset="0"/>
              </a:rPr>
              <a:t>Piyush Raj, </a:t>
            </a:r>
            <a:r>
              <a:rPr lang="en-US" sz="4800" dirty="0">
                <a:latin typeface="Arial" charset="0"/>
                <a:cs typeface="Arial" charset="0"/>
              </a:rPr>
              <a:t>Adarsh G Datta</a:t>
            </a:r>
            <a:r>
              <a:rPr lang="en-US" sz="4800" dirty="0">
                <a:latin typeface="Arial" charset="0"/>
                <a:ea typeface="+mn-ea"/>
                <a:cs typeface="Arial" charset="0"/>
              </a:rPr>
              <a:t>, Vishnu Kumar</a:t>
            </a:r>
            <a:endParaRPr lang="en-US" sz="4800" baseline="30000" dirty="0">
              <a:latin typeface="Arial" charset="0"/>
              <a:ea typeface="+mn-ea"/>
              <a:cs typeface="Arial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sz="4800" dirty="0">
                <a:latin typeface="Arial" charset="0"/>
                <a:cs typeface="Arial" charset="0"/>
              </a:rPr>
              <a:t>Centre for Nano Science and Engineering, Indian Institute of Science, Bangalore, KA, India.</a:t>
            </a:r>
            <a:endParaRPr lang="en-US" sz="4800" dirty="0"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6" name="TextBox 7">
            <a:extLst>
              <a:ext uri="{FF2B5EF4-FFF2-40B4-BE49-F238E27FC236}">
                <a16:creationId xmlns:a16="http://schemas.microsoft.com/office/drawing/2014/main" id="{C70ED830-E670-4BF6-93A2-3C1B74F6EDF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14400" y="23599480"/>
            <a:ext cx="15544800" cy="8303671"/>
          </a:xfrm>
          <a:prstGeom prst="rect">
            <a:avLst/>
          </a:prstGeom>
          <a:blipFill>
            <a:blip r:embed="rId3"/>
            <a:stretch>
              <a:fillRect l="-2392" t="-220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IN">
                <a:noFill/>
              </a:rPr>
              <a:t> 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2E1D80CE-E434-4BDA-806B-2CA17C249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523538"/>
            <a:ext cx="14630400" cy="1097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0" name="TextBox 22">
            <a:extLst>
              <a:ext uri="{FF2B5EF4-FFF2-40B4-BE49-F238E27FC236}">
                <a16:creationId xmlns:a16="http://schemas.microsoft.com/office/drawing/2014/main" id="{906F457E-8B79-49DF-AE60-478575BA9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75125" y="25433338"/>
            <a:ext cx="14630400" cy="1209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6000" b="1" dirty="0">
                <a:latin typeface="Arial" panose="020B0604020202020204" pitchFamily="34" charset="0"/>
              </a:rPr>
              <a:t>Advantages of this design:</a:t>
            </a:r>
          </a:p>
          <a:p>
            <a:pPr marL="857250" indent="-857250"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6000" dirty="0">
                <a:latin typeface="Arial" panose="020B0604020202020204" pitchFamily="34" charset="0"/>
              </a:rPr>
              <a:t>Less sensitive to process variations</a:t>
            </a:r>
          </a:p>
          <a:p>
            <a:pPr marL="857250" indent="-857250"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6000" dirty="0">
                <a:latin typeface="Arial" panose="020B0604020202020204" pitchFamily="34" charset="0"/>
              </a:rPr>
              <a:t>Less sensitive to operating conditions</a:t>
            </a:r>
          </a:p>
          <a:p>
            <a:pPr marL="857250" indent="-857250"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6000" dirty="0">
                <a:latin typeface="Arial" panose="020B0604020202020204" pitchFamily="34" charset="0"/>
              </a:rPr>
              <a:t>High Bandwidth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en-US" sz="60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6000" b="1" dirty="0">
                <a:latin typeface="Arial" panose="020B0604020202020204" pitchFamily="34" charset="0"/>
              </a:rPr>
              <a:t>Challenges:</a:t>
            </a:r>
          </a:p>
          <a:p>
            <a:pPr marL="857250" indent="-857250"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6000" dirty="0">
                <a:latin typeface="Arial" panose="020B0604020202020204" pitchFamily="34" charset="0"/>
              </a:rPr>
              <a:t>On-chip detection needed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en-US" sz="60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6000" b="1" dirty="0">
                <a:latin typeface="Arial" panose="020B0604020202020204" pitchFamily="34" charset="0"/>
              </a:rPr>
              <a:t>Conclusions</a:t>
            </a:r>
            <a:r>
              <a:rPr lang="en-US" altLang="en-US" sz="6000" dirty="0">
                <a:latin typeface="Arial" panose="020B0604020202020204" pitchFamily="34" charset="0"/>
              </a:rPr>
              <a:t>: 4-DOF system offers superior performance compared to other systems. Careful calculation of operating frequency is crucial to robustness of design. </a:t>
            </a:r>
          </a:p>
        </p:txBody>
      </p:sp>
      <p:sp>
        <p:nvSpPr>
          <p:cNvPr id="3078" name="TextBox 6">
            <a:extLst>
              <a:ext uri="{FF2B5EF4-FFF2-40B4-BE49-F238E27FC236}">
                <a16:creationId xmlns:a16="http://schemas.microsoft.com/office/drawing/2014/main" id="{6560DBFB-23D1-4763-8BD8-C40FE6F8E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5486400"/>
            <a:ext cx="155448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6000" b="1">
                <a:latin typeface="Arial" panose="020B0604020202020204" pitchFamily="34" charset="0"/>
              </a:rPr>
              <a:t>Introduction</a:t>
            </a:r>
            <a:r>
              <a:rPr lang="en-US" altLang="en-US" sz="6000">
                <a:latin typeface="Arial" panose="020B0604020202020204" pitchFamily="34" charset="0"/>
              </a:rPr>
              <a:t>: Goal of our work is to design and simulate a 4-DOF MEMS vibratory gyroscope. Design has to be mechanically robust, compact, and durable since it is intended to be deployed in a life-threatening scenario.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ABB781-14C2-4548-87C1-09796792D1B2}"/>
              </a:ext>
            </a:extLst>
          </p:cNvPr>
          <p:cNvSpPr txBox="1"/>
          <p:nvPr/>
        </p:nvSpPr>
        <p:spPr>
          <a:xfrm>
            <a:off x="17013238" y="37491988"/>
            <a:ext cx="15139987" cy="4462462"/>
          </a:xfrm>
          <a:prstGeom prst="rect">
            <a:avLst/>
          </a:prstGeom>
          <a:noFill/>
        </p:spPr>
        <p:txBody>
          <a:bodyPr lIns="91427" tIns="45714" rIns="91427" bIns="45714">
            <a:spAutoFit/>
          </a:bodyPr>
          <a:lstStyle/>
          <a:p>
            <a:pPr defTabSz="438851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a typeface="+mn-ea"/>
                <a:cs typeface="Arial" pitchFamily="34" charset="0"/>
              </a:rPr>
              <a:t>References</a:t>
            </a:r>
            <a:r>
              <a:rPr lang="en-US" sz="6000" dirty="0">
                <a:ea typeface="+mn-ea"/>
                <a:cs typeface="Arial" pitchFamily="34" charset="0"/>
              </a:rPr>
              <a:t>:</a:t>
            </a:r>
          </a:p>
          <a:p>
            <a:pPr marL="539750" indent="-539750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IN" sz="3200" dirty="0">
                <a:ea typeface="+mn-ea"/>
                <a:cs typeface="Arial" pitchFamily="34" charset="0"/>
              </a:rPr>
              <a:t>C. </a:t>
            </a:r>
            <a:r>
              <a:rPr lang="en-IN" sz="3200" dirty="0" err="1">
                <a:ea typeface="+mn-ea"/>
                <a:cs typeface="Arial" pitchFamily="34" charset="0"/>
              </a:rPr>
              <a:t>Acar</a:t>
            </a:r>
            <a:r>
              <a:rPr lang="en-IN" sz="3200" dirty="0">
                <a:ea typeface="+mn-ea"/>
                <a:cs typeface="Arial" pitchFamily="34" charset="0"/>
              </a:rPr>
              <a:t>, A. </a:t>
            </a:r>
            <a:r>
              <a:rPr lang="en-IN" sz="3200" dirty="0" err="1">
                <a:ea typeface="+mn-ea"/>
                <a:cs typeface="Arial" pitchFamily="34" charset="0"/>
              </a:rPr>
              <a:t>Shkel</a:t>
            </a:r>
            <a:r>
              <a:rPr lang="en-IN" sz="3200" dirty="0">
                <a:ea typeface="+mn-ea"/>
                <a:cs typeface="Arial" pitchFamily="34" charset="0"/>
              </a:rPr>
              <a:t>, "Structural Approaches to Improve Robustness," in MEMS Vibrating Gyroscopes, Springer, 143-144 (</a:t>
            </a:r>
            <a:r>
              <a:rPr lang="en-IN" sz="3200" dirty="0">
                <a:cs typeface="Arial" pitchFamily="34" charset="0"/>
              </a:rPr>
              <a:t>2008)</a:t>
            </a:r>
          </a:p>
          <a:p>
            <a:pPr marL="539750" indent="-539750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3200" dirty="0"/>
              <a:t>G. C. Y. G. G.Q. Wu∗, "A dual-mass fully decoupled MEMS gyroscope with wide bandwidth and high linearity," </a:t>
            </a:r>
            <a:r>
              <a:rPr lang="en-US" sz="3200" i="1" dirty="0"/>
              <a:t>Elsevier, </a:t>
            </a:r>
            <a:r>
              <a:rPr lang="en-US" sz="3200" dirty="0"/>
              <a:t>no. Sensors and Actuators A 259 50–56 (2017)</a:t>
            </a:r>
          </a:p>
          <a:p>
            <a:pPr marL="539750" indent="-539750" defTabSz="4388517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3200" dirty="0"/>
              <a:t>K. M. H. K. Masanori </a:t>
            </a:r>
            <a:r>
              <a:rPr lang="en-US" sz="3200" dirty="0" err="1"/>
              <a:t>Yachi</a:t>
            </a:r>
            <a:r>
              <a:rPr lang="en-US" sz="3200" dirty="0"/>
              <a:t>, "Development of a Roll Over Sensor," Fujitsu Ten Tech Journal, no. Fujitsu Ten Tech Journal, No (13), 1999. </a:t>
            </a:r>
            <a:endParaRPr lang="en-US" sz="3200" dirty="0">
              <a:ea typeface="+mn-ea"/>
              <a:cs typeface="Arial" pitchFamily="34" charset="0"/>
            </a:endParaRPr>
          </a:p>
        </p:txBody>
      </p:sp>
      <p:sp>
        <p:nvSpPr>
          <p:cNvPr id="3080" name="TextBox 24">
            <a:extLst>
              <a:ext uri="{FF2B5EF4-FFF2-40B4-BE49-F238E27FC236}">
                <a16:creationId xmlns:a16="http://schemas.microsoft.com/office/drawing/2014/main" id="{442C7058-32AD-499A-AF28-AF9DC04C6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1683663"/>
            <a:ext cx="100584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/>
              <a:t>Figure 1</a:t>
            </a:r>
            <a:r>
              <a:rPr lang="en-US" altLang="en-US" sz="4800"/>
              <a:t>. COMSOL Multiphysics® design of 4-DOF MEMS Vibrating Gyroscope </a:t>
            </a:r>
          </a:p>
        </p:txBody>
      </p:sp>
      <p:sp>
        <p:nvSpPr>
          <p:cNvPr id="3081" name="TextBox 28">
            <a:extLst>
              <a:ext uri="{FF2B5EF4-FFF2-40B4-BE49-F238E27FC236}">
                <a16:creationId xmlns:a16="http://schemas.microsoft.com/office/drawing/2014/main" id="{050C15B3-628A-439D-A699-6E29074AD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75075" y="17933988"/>
            <a:ext cx="160845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/>
              <a:t>Figure 3</a:t>
            </a:r>
            <a:r>
              <a:rPr lang="en-US" altLang="en-US" sz="4800"/>
              <a:t>. (a) Spring constant calculation of serpentine structure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/>
              <a:t>(b) Displacement of m</a:t>
            </a:r>
            <a:r>
              <a:rPr lang="en-US" altLang="en-US" sz="4800" baseline="-25000"/>
              <a:t>1 </a:t>
            </a:r>
            <a:r>
              <a:rPr lang="en-US" altLang="en-US" sz="4800"/>
              <a:t>with sinusoidal excitation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/>
              <a:t>(c) Velocity of decoupling frame with sinusoidal excitation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/>
              <a:t>(d) Capacitance variation with displacement amplitude of sense electrode attached to sense mass</a:t>
            </a:r>
          </a:p>
        </p:txBody>
      </p:sp>
      <p:sp>
        <p:nvSpPr>
          <p:cNvPr id="3082" name="TextBox 33">
            <a:extLst>
              <a:ext uri="{FF2B5EF4-FFF2-40B4-BE49-F238E27FC236}">
                <a16:creationId xmlns:a16="http://schemas.microsoft.com/office/drawing/2014/main" id="{4B6D3E3D-BB23-4F7A-B1AF-5E7AB9836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3700" y="41452800"/>
            <a:ext cx="105108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/>
              <a:t>Figure 2</a:t>
            </a:r>
            <a:r>
              <a:rPr lang="en-US" altLang="en-US" sz="4800"/>
              <a:t>. Detailed look at the Gyro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D0BEEE-4E4D-489E-B4D7-20CB63631F19}"/>
              </a:ext>
            </a:extLst>
          </p:cNvPr>
          <p:cNvSpPr txBox="1"/>
          <p:nvPr/>
        </p:nvSpPr>
        <p:spPr>
          <a:xfrm>
            <a:off x="5611813" y="42446575"/>
            <a:ext cx="184731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 sz="4400" b="1" dirty="0">
              <a:latin typeface="Arial" charset="0"/>
            </a:endParaRPr>
          </a:p>
        </p:txBody>
      </p:sp>
      <p:grpSp>
        <p:nvGrpSpPr>
          <p:cNvPr id="3084" name="Group 12">
            <a:extLst>
              <a:ext uri="{FF2B5EF4-FFF2-40B4-BE49-F238E27FC236}">
                <a16:creationId xmlns:a16="http://schemas.microsoft.com/office/drawing/2014/main" id="{BC7403A2-FB1A-403F-BEC7-483F209AFBC5}"/>
              </a:ext>
            </a:extLst>
          </p:cNvPr>
          <p:cNvGrpSpPr>
            <a:grpSpLocks/>
          </p:cNvGrpSpPr>
          <p:nvPr/>
        </p:nvGrpSpPr>
        <p:grpSpPr bwMode="auto">
          <a:xfrm>
            <a:off x="16524288" y="5686425"/>
            <a:ext cx="15494000" cy="11637963"/>
            <a:chOff x="16510211" y="17345931"/>
            <a:chExt cx="15493789" cy="11637803"/>
          </a:xfrm>
        </p:grpSpPr>
        <p:sp>
          <p:nvSpPr>
            <p:cNvPr id="3107" name="TextBox 26">
              <a:extLst>
                <a:ext uri="{FF2B5EF4-FFF2-40B4-BE49-F238E27FC236}">
                  <a16:creationId xmlns:a16="http://schemas.microsoft.com/office/drawing/2014/main" id="{93E51869-804F-4198-91A6-301ACF5EA9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01071" y="21067732"/>
              <a:ext cx="873931" cy="830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4800" b="1"/>
                <a:t>(a)</a:t>
              </a:r>
              <a:endParaRPr lang="en-US" altLang="en-US" sz="4800"/>
            </a:p>
          </p:txBody>
        </p:sp>
        <p:grpSp>
          <p:nvGrpSpPr>
            <p:cNvPr id="3108" name="Group 10">
              <a:extLst>
                <a:ext uri="{FF2B5EF4-FFF2-40B4-BE49-F238E27FC236}">
                  <a16:creationId xmlns:a16="http://schemas.microsoft.com/office/drawing/2014/main" id="{7D6C70CD-0B62-4DF1-B515-CD8A18A43E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0211" y="17345931"/>
              <a:ext cx="15493789" cy="11289483"/>
              <a:chOff x="14329705" y="14825274"/>
              <a:chExt cx="17806947" cy="12974955"/>
            </a:xfrm>
          </p:grpSpPr>
          <p:pic>
            <p:nvPicPr>
              <p:cNvPr id="3112" name="Picture 6">
                <a:extLst>
                  <a:ext uri="{FF2B5EF4-FFF2-40B4-BE49-F238E27FC236}">
                    <a16:creationId xmlns:a16="http://schemas.microsoft.com/office/drawing/2014/main" id="{407D62A9-88AA-4F02-82E0-54408653D9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9705" y="15346363"/>
                <a:ext cx="8443063" cy="47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13" name="Picture 2">
                <a:extLst>
                  <a:ext uri="{FF2B5EF4-FFF2-40B4-BE49-F238E27FC236}">
                    <a16:creationId xmlns:a16="http://schemas.microsoft.com/office/drawing/2014/main" id="{D0106001-75AE-4A9C-8817-5D7ED3530F15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96652" y="21320229"/>
                <a:ext cx="8640000" cy="64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14" name="Picture 3">
                <a:extLst>
                  <a:ext uri="{FF2B5EF4-FFF2-40B4-BE49-F238E27FC236}">
                    <a16:creationId xmlns:a16="http://schemas.microsoft.com/office/drawing/2014/main" id="{9C8CF470-DE20-4417-B0CA-06C7FE0239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36490" y="14825274"/>
                <a:ext cx="8640000" cy="64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15" name="Picture 5">
                <a:extLst>
                  <a:ext uri="{FF2B5EF4-FFF2-40B4-BE49-F238E27FC236}">
                    <a16:creationId xmlns:a16="http://schemas.microsoft.com/office/drawing/2014/main" id="{B4E63BEE-DE20-47BC-8121-3F05E2368F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52436" y="21320229"/>
                <a:ext cx="8640000" cy="64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109" name="TextBox 26">
              <a:extLst>
                <a:ext uri="{FF2B5EF4-FFF2-40B4-BE49-F238E27FC236}">
                  <a16:creationId xmlns:a16="http://schemas.microsoft.com/office/drawing/2014/main" id="{36642E5A-5A58-42B7-9CA1-602357ACBC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11092" y="21061191"/>
              <a:ext cx="899580" cy="830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4800" b="1"/>
                <a:t>(b)</a:t>
              </a:r>
              <a:endParaRPr lang="en-US" altLang="en-US" sz="4800"/>
            </a:p>
          </p:txBody>
        </p:sp>
        <p:sp>
          <p:nvSpPr>
            <p:cNvPr id="4" name="TextBox 26">
              <a:extLst>
                <a:ext uri="{FF2B5EF4-FFF2-40B4-BE49-F238E27FC236}">
                  <a16:creationId xmlns:a16="http://schemas.microsoft.com/office/drawing/2014/main" id="{9094514E-7DCB-4F08-8E8C-49BEFA5223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87349" y="28119393"/>
              <a:ext cx="827444" cy="830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4800" b="1"/>
                <a:t>(c)</a:t>
              </a:r>
              <a:endParaRPr lang="en-US" altLang="en-US" sz="4800"/>
            </a:p>
          </p:txBody>
        </p:sp>
        <p:sp>
          <p:nvSpPr>
            <p:cNvPr id="3111" name="TextBox 26">
              <a:extLst>
                <a:ext uri="{FF2B5EF4-FFF2-40B4-BE49-F238E27FC236}">
                  <a16:creationId xmlns:a16="http://schemas.microsoft.com/office/drawing/2014/main" id="{331EB793-604C-4D10-917F-1CA7DD8D06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47160" y="28152749"/>
              <a:ext cx="899580" cy="830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7" tIns="45714" rIns="91427" bIns="45714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15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13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15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38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4800" b="1"/>
                <a:t>(d)</a:t>
              </a:r>
              <a:endParaRPr lang="en-US" altLang="en-US" sz="4800"/>
            </a:p>
          </p:txBody>
        </p:sp>
      </p:grpSp>
      <p:grpSp>
        <p:nvGrpSpPr>
          <p:cNvPr id="3085" name="Group 15">
            <a:extLst>
              <a:ext uri="{FF2B5EF4-FFF2-40B4-BE49-F238E27FC236}">
                <a16:creationId xmlns:a16="http://schemas.microsoft.com/office/drawing/2014/main" id="{2E28810E-52E8-48D5-995D-E3722D3C6485}"/>
              </a:ext>
            </a:extLst>
          </p:cNvPr>
          <p:cNvGrpSpPr>
            <a:grpSpLocks/>
          </p:cNvGrpSpPr>
          <p:nvPr/>
        </p:nvGrpSpPr>
        <p:grpSpPr bwMode="auto">
          <a:xfrm>
            <a:off x="658813" y="32065913"/>
            <a:ext cx="16117887" cy="9334500"/>
            <a:chOff x="659070" y="32065798"/>
            <a:chExt cx="16117147" cy="9334964"/>
          </a:xfrm>
        </p:grpSpPr>
        <p:sp>
          <p:nvSpPr>
            <p:cNvPr id="3087" name="Rectangle 8">
              <a:extLst>
                <a:ext uri="{FF2B5EF4-FFF2-40B4-BE49-F238E27FC236}">
                  <a16:creationId xmlns:a16="http://schemas.microsoft.com/office/drawing/2014/main" id="{57328E4A-5590-4BF7-8641-4D245F2BE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5785" y="34898084"/>
              <a:ext cx="4348224" cy="6502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a = Fixed drive electrodes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  <a:p>
              <a:pPr algn="just"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b = m</a:t>
              </a:r>
              <a:r>
                <a:rPr lang="en-US" altLang="en-US" sz="2800" b="1" baseline="-25000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1</a:t>
              </a: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 (6.4956e-9 kg)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  <a:p>
              <a:pPr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c = m</a:t>
              </a:r>
              <a:r>
                <a:rPr lang="en-US" altLang="en-US" sz="2800" b="1" baseline="-25000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2</a:t>
              </a: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 (3.41e-9 kg)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  <a:p>
              <a:pPr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d = Fixed sense electrodes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  <a:p>
              <a:pPr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e = k</a:t>
              </a:r>
              <a:r>
                <a:rPr lang="en-US" altLang="en-US" sz="2800" b="1" baseline="-25000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1x</a:t>
              </a: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 (6.667 N/m)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  <a:p>
              <a:pPr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f = k</a:t>
              </a:r>
              <a:r>
                <a:rPr lang="en-US" altLang="en-US" sz="2800" b="1" baseline="-25000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2x</a:t>
              </a: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 (714 N/m)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  <a:p>
              <a:pPr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g = k</a:t>
              </a:r>
              <a:r>
                <a:rPr lang="en-US" altLang="en-US" sz="2800" b="1" baseline="-25000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2y</a:t>
              </a: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 (714 N/m)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  <a:p>
              <a:pPr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h = k</a:t>
              </a:r>
              <a:r>
                <a:rPr lang="en-US" altLang="en-US" sz="2800" b="1" baseline="-25000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3y</a:t>
              </a: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 (1.66 N/m)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  <a:p>
              <a:pPr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i = m</a:t>
              </a:r>
              <a:r>
                <a:rPr lang="en-US" altLang="en-US" sz="2800" b="1" baseline="-25000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3</a:t>
              </a: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 (5.087e-9 kg)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  <a:p>
              <a:pPr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j = Drive electrodes on drive mass </a:t>
              </a:r>
            </a:p>
            <a:p>
              <a:pPr>
                <a:lnSpc>
                  <a:spcPct val="115000"/>
                </a:lnSpc>
              </a:pPr>
              <a:r>
                <a:rPr lang="en-US" altLang="en-US" sz="2800" b="1">
                  <a:latin typeface="Times New Roman" panose="02020603050405020304" pitchFamily="18" charset="0"/>
                  <a:ea typeface="Calibri" panose="020F0502020204030204" pitchFamily="34" charset="0"/>
                  <a:cs typeface="Tunga" panose="020B0502040204020203" pitchFamily="34" charset="0"/>
                </a:rPr>
                <a:t>k = Sense electrodes on sense mass</a:t>
              </a:r>
              <a:endParaRPr lang="en-IN" altLang="en-US" sz="2800" b="1">
                <a:latin typeface="Calibri" panose="020F0502020204030204" pitchFamily="34" charset="0"/>
                <a:ea typeface="Calibri" panose="020F0502020204030204" pitchFamily="34" charset="0"/>
                <a:cs typeface="Tunga" panose="020B0502040204020203" pitchFamily="34" charset="0"/>
              </a:endParaRPr>
            </a:p>
          </p:txBody>
        </p:sp>
        <p:pic>
          <p:nvPicPr>
            <p:cNvPr id="3088" name="Picture 14" descr="A close up of a clock&#10;&#10;Description generated with high confidence">
              <a:extLst>
                <a:ext uri="{FF2B5EF4-FFF2-40B4-BE49-F238E27FC236}">
                  <a16:creationId xmlns:a16="http://schemas.microsoft.com/office/drawing/2014/main" id="{21926134-6926-4075-B2B0-FB619E85B1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13449" y="32065798"/>
              <a:ext cx="4562768" cy="2780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9" name="Group 40">
              <a:extLst>
                <a:ext uri="{FF2B5EF4-FFF2-40B4-BE49-F238E27FC236}">
                  <a16:creationId xmlns:a16="http://schemas.microsoft.com/office/drawing/2014/main" id="{15B81AB2-9B62-4B5F-94CF-D3D1173C88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9070" y="32288898"/>
              <a:ext cx="11559408" cy="8086829"/>
              <a:chOff x="0" y="0"/>
              <a:chExt cx="3086100" cy="2159000"/>
            </a:xfrm>
          </p:grpSpPr>
          <p:pic>
            <p:nvPicPr>
              <p:cNvPr id="3090" name="Picture 41">
                <a:extLst>
                  <a:ext uri="{FF2B5EF4-FFF2-40B4-BE49-F238E27FC236}">
                    <a16:creationId xmlns:a16="http://schemas.microsoft.com/office/drawing/2014/main" id="{B005C732-324C-422A-B825-C89C9E3FE7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086100" cy="2159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91" name="Text Box 130">
                <a:extLst>
                  <a:ext uri="{FF2B5EF4-FFF2-40B4-BE49-F238E27FC236}">
                    <a16:creationId xmlns:a16="http://schemas.microsoft.com/office/drawing/2014/main" id="{69DBC823-2782-48C6-A015-1F775D66C9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7180" y="1668780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a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092" name="Text Box 131">
                <a:extLst>
                  <a:ext uri="{FF2B5EF4-FFF2-40B4-BE49-F238E27FC236}">
                    <a16:creationId xmlns:a16="http://schemas.microsoft.com/office/drawing/2014/main" id="{A6F8FDEB-BAC5-4BEA-8064-296EE6FE37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0520" y="929640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b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093" name="Text Box 132">
                <a:extLst>
                  <a:ext uri="{FF2B5EF4-FFF2-40B4-BE49-F238E27FC236}">
                    <a16:creationId xmlns:a16="http://schemas.microsoft.com/office/drawing/2014/main" id="{B89989B6-2A13-4A41-8F63-014E2A392A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1520" y="563880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c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094" name="Text Box 133">
                <a:extLst>
                  <a:ext uri="{FF2B5EF4-FFF2-40B4-BE49-F238E27FC236}">
                    <a16:creationId xmlns:a16="http://schemas.microsoft.com/office/drawing/2014/main" id="{C78113EC-2073-408F-9A31-EFBCE6F156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02080" y="121920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d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095" name="Text Box 134">
                <a:extLst>
                  <a:ext uri="{FF2B5EF4-FFF2-40B4-BE49-F238E27FC236}">
                    <a16:creationId xmlns:a16="http://schemas.microsoft.com/office/drawing/2014/main" id="{965D7DD2-72D8-4BD0-867B-A3C547D830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80" y="914400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e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096" name="Text Box 135">
                <a:extLst>
                  <a:ext uri="{FF2B5EF4-FFF2-40B4-BE49-F238E27FC236}">
                    <a16:creationId xmlns:a16="http://schemas.microsoft.com/office/drawing/2014/main" id="{721B6DE3-B853-4D1E-8228-C1D4D23C16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64908" y="688353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f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097" name="Text Box 148">
                <a:extLst>
                  <a:ext uri="{FF2B5EF4-FFF2-40B4-BE49-F238E27FC236}">
                    <a16:creationId xmlns:a16="http://schemas.microsoft.com/office/drawing/2014/main" id="{940C67D8-46A5-4430-A4F7-21927DA77B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64908" y="868746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g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098" name="Text Box 149">
                <a:extLst>
                  <a:ext uri="{FF2B5EF4-FFF2-40B4-BE49-F238E27FC236}">
                    <a16:creationId xmlns:a16="http://schemas.microsoft.com/office/drawing/2014/main" id="{C5C1603D-585C-455B-BF03-597B06BC70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57077" y="456112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h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099" name="Text Box 150">
                <a:extLst>
                  <a:ext uri="{FF2B5EF4-FFF2-40B4-BE49-F238E27FC236}">
                    <a16:creationId xmlns:a16="http://schemas.microsoft.com/office/drawing/2014/main" id="{A0457503-89A3-413C-A3B5-BBA8114E81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57259" y="263601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i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100" name="Text Box 151">
                <a:extLst>
                  <a:ext uri="{FF2B5EF4-FFF2-40B4-BE49-F238E27FC236}">
                    <a16:creationId xmlns:a16="http://schemas.microsoft.com/office/drawing/2014/main" id="{3DCCC8D3-4B25-4EC8-A945-F145D149A2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1920" y="1325880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j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sp>
            <p:nvSpPr>
              <p:cNvPr id="3101" name="Text Box 152">
                <a:extLst>
                  <a:ext uri="{FF2B5EF4-FFF2-40B4-BE49-F238E27FC236}">
                    <a16:creationId xmlns:a16="http://schemas.microsoft.com/office/drawing/2014/main" id="{BD7B9F32-B0BF-4A07-94AA-14EF0499B7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29493" y="78806"/>
                <a:ext cx="213360" cy="27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IN" altLang="en-US" sz="5400" b="1">
                    <a:latin typeface="Times New Roman" panose="02020603050405020304" pitchFamily="18" charset="0"/>
                    <a:ea typeface="Calibri" panose="020F0502020204030204" pitchFamily="34" charset="0"/>
                    <a:cs typeface="Tunga" panose="020B0502040204020203" pitchFamily="34" charset="0"/>
                  </a:rPr>
                  <a:t>k</a:t>
                </a:r>
                <a:endParaRPr lang="en-IN" altLang="en-US" sz="5400">
                  <a:latin typeface="Calibri" panose="020F0502020204030204" pitchFamily="34" charset="0"/>
                  <a:ea typeface="Calibri" panose="020F0502020204030204" pitchFamily="34" charset="0"/>
                  <a:cs typeface="Tunga" panose="020B0502040204020203" pitchFamily="34" charset="0"/>
                </a:endParaRP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79AA3E7A-696B-417C-9DEF-39C982C294F4}"/>
                  </a:ext>
                </a:extLst>
              </p:cNvPr>
              <p:cNvCxnSpPr/>
              <p:nvPr/>
            </p:nvCxnSpPr>
            <p:spPr>
              <a:xfrm>
                <a:off x="2095726" y="190507"/>
                <a:ext cx="762005" cy="30517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25596AFE-5264-47F9-BB07-CDC6B77B1A07}"/>
                  </a:ext>
                </a:extLst>
              </p:cNvPr>
              <p:cNvCxnSpPr/>
              <p:nvPr/>
            </p:nvCxnSpPr>
            <p:spPr>
              <a:xfrm flipV="1">
                <a:off x="2072840" y="396497"/>
                <a:ext cx="792519" cy="4577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4771E59A-E445-4F60-BFC4-0B2B753C693E}"/>
                  </a:ext>
                </a:extLst>
              </p:cNvPr>
              <p:cNvCxnSpPr/>
              <p:nvPr/>
            </p:nvCxnSpPr>
            <p:spPr>
              <a:xfrm>
                <a:off x="2415700" y="754648"/>
                <a:ext cx="469154" cy="45352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FD4EACBC-3831-4F2D-8051-70ECF8F053B3}"/>
                  </a:ext>
                </a:extLst>
              </p:cNvPr>
              <p:cNvCxnSpPr/>
              <p:nvPr/>
            </p:nvCxnSpPr>
            <p:spPr>
              <a:xfrm>
                <a:off x="2088097" y="533400"/>
                <a:ext cx="780229" cy="4577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48483B50-8851-45BD-B3E0-33A3FCA87F6C}"/>
                  </a:ext>
                </a:extLst>
              </p:cNvPr>
              <p:cNvCxnSpPr/>
              <p:nvPr/>
            </p:nvCxnSpPr>
            <p:spPr>
              <a:xfrm>
                <a:off x="2278387" y="899181"/>
                <a:ext cx="606468" cy="112743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086" name="TextBox 15">
            <a:extLst>
              <a:ext uri="{FF2B5EF4-FFF2-40B4-BE49-F238E27FC236}">
                <a16:creationId xmlns:a16="http://schemas.microsoft.com/office/drawing/2014/main" id="{8D8D8CBB-DF8B-4F79-A5AA-FC3481D2F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3238" y="22407563"/>
            <a:ext cx="137160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6000" b="1">
                <a:latin typeface="Arial" panose="020B0604020202020204" pitchFamily="34" charset="0"/>
              </a:rPr>
              <a:t>Results</a:t>
            </a:r>
            <a:r>
              <a:rPr lang="en-US" altLang="en-US" sz="6000">
                <a:latin typeface="Arial" panose="020B0604020202020204" pitchFamily="34" charset="0"/>
              </a:rPr>
              <a:t>: Operating frequency = 70 kHz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6000">
                <a:latin typeface="Arial" panose="020B0604020202020204" pitchFamily="34" charset="0"/>
              </a:rPr>
              <a:t>Applied force = 16.48 µN (amplitude)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6000">
                <a:latin typeface="Arial" panose="020B0604020202020204" pitchFamily="34" charset="0"/>
              </a:rPr>
              <a:t>Sensitivity = ~10</a:t>
            </a:r>
            <a:r>
              <a:rPr lang="en-US" altLang="en-US" sz="6000" baseline="30000">
                <a:latin typeface="Arial" panose="020B0604020202020204" pitchFamily="34" charset="0"/>
              </a:rPr>
              <a:t>-15 </a:t>
            </a:r>
            <a:r>
              <a:rPr lang="en-US" altLang="en-US" sz="6000">
                <a:latin typeface="Arial" panose="020B0604020202020204" pitchFamily="34" charset="0"/>
              </a:rPr>
              <a:t>F/(rad/s)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</Words>
  <Application>Microsoft Office PowerPoint</Application>
  <PresentationFormat>Custom</PresentationFormat>
  <Paragraphs>54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ＭＳ Ｐゴシック</vt:lpstr>
      <vt:lpstr>Calibri</vt:lpstr>
      <vt:lpstr>Wingdings</vt:lpstr>
      <vt:lpstr>Times New Roman</vt:lpstr>
      <vt:lpstr>Tunga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2018-07-06T05:35:49Z</dcterms:modified>
</cp:coreProperties>
</file>