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918400" cy="43891200"/>
  <p:notesSz cx="6858000" cy="9144000"/>
  <p:defaultTextStyle>
    <a:defPPr>
      <a:defRPr lang="en-US"/>
    </a:defPPr>
    <a:lvl1pPr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190750" indent="-1733550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384675" indent="-3470275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580188" indent="-5208588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774113" indent="-6945313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9AF5"/>
    <a:srgbClr val="5BB0F7"/>
    <a:srgbClr val="78BEF8"/>
    <a:srgbClr val="77CAFD"/>
    <a:srgbClr val="AEE6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5400" autoAdjust="0"/>
  </p:normalViewPr>
  <p:slideViewPr>
    <p:cSldViewPr>
      <p:cViewPr>
        <p:scale>
          <a:sx n="20" d="100"/>
          <a:sy n="20" d="100"/>
        </p:scale>
        <p:origin x="1752" y="-1574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B75BF78-DC3B-4F11-87FF-48D53CF0F82C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ADC1D0A-DAA2-406A-927A-17C3B2DEAB3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73642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686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24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61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97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CCBA048-6875-4A92-BD6D-9D8984D42F82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363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2" y="13634725"/>
            <a:ext cx="27980640" cy="94081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1" y="24871680"/>
            <a:ext cx="23042881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2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7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3F570-7CBA-4773-AA80-058F0DC281DD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2A68-E2E6-496D-B284-39CDA8F23BD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31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CC911-69C3-4C41-85DB-4BD479A13819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56EF8-3082-415F-9498-A62517CDCFD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72985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919312" y="11247125"/>
            <a:ext cx="26660477" cy="23968455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26461" y="11247125"/>
            <a:ext cx="79444213" cy="23968455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EB9A1-DFA3-4D4C-A3DE-C1ABD38F88D4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90218-35A6-4A74-BB7C-9A78A31FFF4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3691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4D101-1C19-46DC-8562-AA2A0A71FFAE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BF18B-3895-422C-A779-FF391CC6DD4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93365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4165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967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25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8517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2777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703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6A1DE-A50C-4DB6-92E8-F8C28E698C9A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3FCD5-A4B9-4464-97AA-58D228E272E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695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26459" y="65542163"/>
            <a:ext cx="53052343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27444" y="65542163"/>
            <a:ext cx="53052347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7ADE6-B299-45C6-98E0-3DA22301889E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9D3FC-20D2-46A4-8DDC-8204B3FED4F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816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1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7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200"/>
            <a:ext cx="14544677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1" y="9824723"/>
            <a:ext cx="14550391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1" y="13919200"/>
            <a:ext cx="14550391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E37C0-BC5A-4F0F-860A-5507F707E425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CAA5E-9814-4B57-AC3A-3DC0D64A6E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8569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E60B1-5D01-4D78-BA35-B08BC47FD796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98769-29F2-40A1-8F50-93AFE060E9B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27493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66BFF-F122-4301-967C-6D5D52765C9A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DB9A5-6761-4EC6-B41C-943DDDFD2D2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1526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4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5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5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4" y="9184645"/>
            <a:ext cx="10829927" cy="30022803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A3D6B-07B8-4C0F-A3A9-354970F33350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0F88C-CD4A-40F8-BAC3-2ADFE067D02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5533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30723842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3921762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259" indent="0">
              <a:buNone/>
              <a:defRPr sz="13500"/>
            </a:lvl2pPr>
            <a:lvl3pPr marL="4388517" indent="0">
              <a:buNone/>
              <a:defRPr sz="11500"/>
            </a:lvl3pPr>
            <a:lvl4pPr marL="6582777" indent="0">
              <a:buNone/>
              <a:defRPr sz="9600"/>
            </a:lvl4pPr>
            <a:lvl5pPr marL="8777035" indent="0">
              <a:buNone/>
              <a:defRPr sz="9600"/>
            </a:lvl5pPr>
            <a:lvl6pPr marL="10971294" indent="0">
              <a:buNone/>
              <a:defRPr sz="9600"/>
            </a:lvl6pPr>
            <a:lvl7pPr marL="13165552" indent="0">
              <a:buNone/>
              <a:defRPr sz="9600"/>
            </a:lvl7pPr>
            <a:lvl8pPr marL="15359811" indent="0">
              <a:buNone/>
              <a:defRPr sz="9600"/>
            </a:lvl8pPr>
            <a:lvl9pPr marL="17554070" indent="0">
              <a:buNone/>
              <a:defRPr sz="96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34350965"/>
            <a:ext cx="19751040" cy="5151117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3F7B7-A841-42F4-9648-4CDF5C6A94B4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D26F8-53DA-43A4-863B-55B3DF6B0E2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7478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46238" y="1757363"/>
            <a:ext cx="296259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6238" y="10240963"/>
            <a:ext cx="29625925" cy="289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58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D567B91-6327-49C7-AA67-04B199648F6F}" type="datetimeFigureOut">
              <a:rPr lang="en-US" altLang="en-US"/>
              <a:pPr>
                <a:defRPr/>
              </a:pPr>
              <a:t>7/6/2018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8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58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F54563F-CEC1-43E1-9CE8-E878C5BC901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4675" rtl="0" eaLnBrk="0" fontAlgn="base" hangingPunct="0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137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6pPr>
      <a:lvl7pPr marL="914276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7pPr>
      <a:lvl8pPr marL="1371411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8pPr>
      <a:lvl9pPr marL="1828548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9pPr>
    </p:titleStyle>
    <p:bodyStyle>
      <a:lvl1pPr marL="1643063" indent="-1643063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4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562350" indent="-1370013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84813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15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678738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871075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68422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268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694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1200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259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51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277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035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1294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5552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59811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407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/>
          <p:cNvSpPr txBox="1">
            <a:spLocks noChangeArrowheads="1"/>
          </p:cNvSpPr>
          <p:nvPr/>
        </p:nvSpPr>
        <p:spPr bwMode="auto">
          <a:xfrm>
            <a:off x="914400" y="914400"/>
            <a:ext cx="31089600" cy="421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algn="ctr" defTabSz="4387247" eaLnBrk="1" hangingPunct="1">
              <a:defRPr/>
            </a:pPr>
            <a:r>
              <a:rPr lang="en-IN" dirty="0"/>
              <a:t>Light-tissue interaction </a:t>
            </a:r>
            <a:r>
              <a:rPr lang="en-IN" dirty="0" smtClean="0"/>
              <a:t>modelling </a:t>
            </a:r>
            <a:r>
              <a:rPr lang="en-IN" dirty="0"/>
              <a:t>using </a:t>
            </a:r>
            <a:r>
              <a:rPr lang="en-IN" dirty="0"/>
              <a:t>COMSOL </a:t>
            </a:r>
            <a:r>
              <a:rPr lang="en-IN" dirty="0"/>
              <a:t>Multiphysics for multi-layered skin tissues</a:t>
            </a:r>
            <a:r>
              <a:rPr lang="en-US" dirty="0">
                <a:latin typeface="Arial" charset="0"/>
                <a:ea typeface="+mn-ea"/>
                <a:cs typeface="Arial" charset="0"/>
              </a:rPr>
              <a:t> </a:t>
            </a:r>
          </a:p>
          <a:p>
            <a:pPr algn="ctr" defTabSz="4387247" eaLnBrk="1" hangingPunct="1">
              <a:defRPr/>
            </a:pPr>
            <a:r>
              <a:rPr lang="en-IN" sz="4800" dirty="0"/>
              <a:t>Vysakh Vasudevan</a:t>
            </a:r>
            <a:r>
              <a:rPr lang="en-IN" sz="4800" baseline="30000" dirty="0"/>
              <a:t>*</a:t>
            </a:r>
            <a:r>
              <a:rPr lang="en-IN" sz="4800" dirty="0"/>
              <a:t>, N. </a:t>
            </a:r>
            <a:r>
              <a:rPr lang="en-IN" sz="4800" dirty="0"/>
              <a:t>Sujatha</a:t>
            </a:r>
          </a:p>
          <a:p>
            <a:pPr marL="914276" indent="-914276" algn="ctr" defTabSz="4387247" eaLnBrk="1" hangingPunct="1">
              <a:defRPr/>
            </a:pPr>
            <a:r>
              <a:rPr lang="en-IN" sz="4800" dirty="0"/>
              <a:t>Department of Applied Mechanics, IIT Madras, Chennai, TN, India 600036</a:t>
            </a:r>
            <a:endParaRPr lang="en-US" sz="4800" dirty="0"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914400" y="4978996"/>
            <a:ext cx="15544800" cy="128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 marL="857250" indent="-857250"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just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6000" b="1" dirty="0" smtClean="0">
                <a:latin typeface="Arial" panose="020B0604020202020204" pitchFamily="34" charset="0"/>
              </a:rPr>
              <a:t>Introduction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IN" sz="4800" dirty="0" smtClean="0"/>
              <a:t>Diagnosis of soft tissue abnormalities normally follow invasive tissue biopsy or blood analysis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IN" sz="4800" dirty="0" smtClean="0"/>
              <a:t>Diffuse optical spectroscopy (DOS) generally employs the reflected or transmitted light between multiple source-detector pairs on the tissue surface to reconstruct the distributions of the optical properties or their variations inside an object, and then relates these physical parameters to a physiological or pathological status in biological tissue.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IN" sz="4800" dirty="0" smtClean="0"/>
              <a:t>In this work, we have modelled a multi-layered skin tissue in COMSOL and studied the effect of light-tissue interaction using a near infra-red source.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IN" sz="4800" dirty="0" smtClean="0"/>
              <a:t>So this model can be used for analysing the extent of cancerous affected sites from normal skin and also helps in determining the magnitude of progress after treatments.</a:t>
            </a:r>
            <a:endParaRPr lang="en-US" altLang="en-US" sz="4800" dirty="0" smtClean="0">
              <a:latin typeface="Arial" panose="020B0604020202020204" pitchFamily="34" charset="0"/>
            </a:endParaRPr>
          </a:p>
        </p:txBody>
      </p:sp>
      <p:sp>
        <p:nvSpPr>
          <p:cNvPr id="3076" name="TextBox 15"/>
          <p:cNvSpPr txBox="1">
            <a:spLocks noChangeArrowheads="1"/>
          </p:cNvSpPr>
          <p:nvPr/>
        </p:nvSpPr>
        <p:spPr bwMode="auto">
          <a:xfrm>
            <a:off x="17373600" y="5277645"/>
            <a:ext cx="13716000" cy="766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6000" b="1" dirty="0">
                <a:latin typeface="Arial" panose="020B0604020202020204" pitchFamily="34" charset="0"/>
              </a:rPr>
              <a:t>Results</a:t>
            </a:r>
            <a:r>
              <a:rPr lang="en-US" altLang="en-US" sz="6000" dirty="0">
                <a:latin typeface="Arial" panose="020B0604020202020204" pitchFamily="34" charset="0"/>
              </a:rPr>
              <a:t>:</a:t>
            </a:r>
            <a:r>
              <a:rPr lang="en-IN" sz="4800" dirty="0"/>
              <a:t>Fluence distribution within the tissue slab was carried out using stationary study and analysis was carried out using 3D slice plots and 2D line plots. Figure 3 shows the fluence distribution along the block at different layers. Figure 4 shows the variation in fluence at the outer surface on varying the optical properties of the skin. A detector can be placed at a definite distance based on the application from the source position and thus the variation in reflected intensity at detector point can be determined</a:t>
            </a:r>
            <a:endParaRPr lang="en-US" altLang="en-US" sz="4800" dirty="0">
              <a:latin typeface="Arial" panose="020B0604020202020204" pitchFamily="34" charset="0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17373600" y="30370876"/>
            <a:ext cx="14630400" cy="7663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6000" b="1" dirty="0" smtClean="0">
                <a:latin typeface="Arial" panose="020B0604020202020204" pitchFamily="34" charset="0"/>
              </a:rPr>
              <a:t>Conclusions</a:t>
            </a:r>
            <a:r>
              <a:rPr lang="en-US" altLang="en-US" sz="6000" dirty="0" smtClean="0">
                <a:latin typeface="Arial" panose="020B0604020202020204" pitchFamily="34" charset="0"/>
              </a:rPr>
              <a:t>: </a:t>
            </a:r>
          </a:p>
          <a:p>
            <a:pPr marL="857250" indent="-857250" algn="just" eaLnBrk="1" hangingPunct="1">
              <a:spcBef>
                <a:spcPct val="0"/>
              </a:spcBef>
              <a:defRPr/>
            </a:pPr>
            <a:r>
              <a:rPr lang="en-IN" sz="4800" dirty="0" smtClean="0"/>
              <a:t>Fluence distribution along multiple skin layers was analysed using COMSOL Multiphysics. </a:t>
            </a:r>
          </a:p>
          <a:p>
            <a:pPr marL="857250" indent="-857250" algn="just" eaLnBrk="1" hangingPunct="1">
              <a:spcBef>
                <a:spcPct val="0"/>
              </a:spcBef>
              <a:defRPr/>
            </a:pPr>
            <a:r>
              <a:rPr lang="en-IN" sz="4800" dirty="0" smtClean="0"/>
              <a:t>With variation in optical properties, the fluence distribution varies and it can be determined using COMSOL with relative ease when compared to previous methods.</a:t>
            </a:r>
          </a:p>
          <a:p>
            <a:pPr marL="857250" indent="-857250" algn="just" eaLnBrk="1" hangingPunct="1">
              <a:spcBef>
                <a:spcPct val="0"/>
              </a:spcBef>
              <a:defRPr/>
            </a:pPr>
            <a:r>
              <a:rPr lang="en-IN" sz="4800" dirty="0" smtClean="0"/>
              <a:t>Help in carrying out simulation studies related to soft tissue abnormalities using diffuse optical techniques and can contribute to its hardware realization. </a:t>
            </a:r>
            <a:endParaRPr lang="en-IN" sz="48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17373600" y="38131718"/>
            <a:ext cx="15139988" cy="3230562"/>
          </a:xfrm>
          <a:prstGeom prst="rect">
            <a:avLst/>
          </a:prstGeom>
          <a:noFill/>
        </p:spPr>
        <p:txBody>
          <a:bodyPr lIns="91427" tIns="45714" rIns="91427" bIns="45714">
            <a:spAutoFit/>
          </a:bodyPr>
          <a:lstStyle/>
          <a:p>
            <a:pPr defTabSz="43885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a typeface="+mn-ea"/>
                <a:cs typeface="Arial" pitchFamily="34" charset="0"/>
              </a:rPr>
              <a:t>References</a:t>
            </a:r>
            <a:r>
              <a:rPr lang="en-US" sz="6000" dirty="0">
                <a:ea typeface="+mn-ea"/>
                <a:cs typeface="Arial" pitchFamily="34" charset="0"/>
              </a:rPr>
              <a:t>: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IN" sz="2400" dirty="0"/>
              <a:t>V. V. </a:t>
            </a:r>
            <a:r>
              <a:rPr lang="en-IN" sz="2400" dirty="0"/>
              <a:t>Tuchin, “Tissue Optics and Photonics: Biological Tissue Structures,” </a:t>
            </a:r>
            <a:r>
              <a:rPr lang="en-IN" sz="2400" i="1" dirty="0"/>
              <a:t>J. </a:t>
            </a:r>
            <a:r>
              <a:rPr lang="en-IN" sz="2400" i="1" dirty="0"/>
              <a:t>Biomed. Photonics Eng.</a:t>
            </a:r>
            <a:r>
              <a:rPr lang="en-IN" sz="2400" dirty="0"/>
              <a:t>, vol. 1, no. 1, pp. 3–21, 2015.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IN" sz="2400" dirty="0"/>
              <a:t>A. G. </a:t>
            </a:r>
            <a:r>
              <a:rPr lang="en-IN" sz="2400" dirty="0"/>
              <a:t>Yodh, “Diffuse Optics : Fundamentals &amp; Tissue Applications,” </a:t>
            </a:r>
            <a:r>
              <a:rPr lang="en-IN" sz="2400" i="1" dirty="0"/>
              <a:t>Astronomy</a:t>
            </a:r>
            <a:r>
              <a:rPr lang="en-IN" sz="2400" dirty="0"/>
              <a:t>, pp. </a:t>
            </a:r>
            <a:r>
              <a:rPr lang="en-IN" sz="2400" dirty="0"/>
              <a:t>51–74, 2011.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IN" sz="2400" dirty="0"/>
              <a:t>S. A. M. </a:t>
            </a:r>
            <a:r>
              <a:rPr lang="en-IN" sz="2400" dirty="0"/>
              <a:t>Kirmani, L. Velmanickam, D. Nawarathna, S. </a:t>
            </a:r>
            <a:r>
              <a:rPr lang="en-IN" sz="2400" dirty="0"/>
              <a:t>S. </a:t>
            </a:r>
            <a:r>
              <a:rPr lang="en-IN" sz="2400" dirty="0"/>
              <a:t>Sherif, and I. </a:t>
            </a:r>
            <a:r>
              <a:rPr lang="en-IN" sz="2400" dirty="0"/>
              <a:t>T. L. </a:t>
            </a:r>
            <a:r>
              <a:rPr lang="en-IN" sz="2400" dirty="0"/>
              <a:t>Jr, “Simulation Of Diffuse Optical Tomography Using </a:t>
            </a:r>
            <a:r>
              <a:rPr lang="en-IN" sz="2400" dirty="0"/>
              <a:t>COMSOL </a:t>
            </a:r>
            <a:r>
              <a:rPr lang="en-IN" sz="2400" dirty="0"/>
              <a:t>Multiphysics ®,” </a:t>
            </a:r>
            <a:r>
              <a:rPr lang="en-IN" sz="2400" i="1" dirty="0"/>
              <a:t>Proc. </a:t>
            </a:r>
            <a:r>
              <a:rPr lang="en-IN" sz="2400" i="1" dirty="0"/>
              <a:t>2016 </a:t>
            </a:r>
            <a:r>
              <a:rPr lang="en-IN" sz="2400" i="1" dirty="0"/>
              <a:t>COMSOL </a:t>
            </a:r>
            <a:r>
              <a:rPr lang="en-IN" sz="2400" i="1" dirty="0"/>
              <a:t>Conf. </a:t>
            </a:r>
            <a:r>
              <a:rPr lang="en-IN" sz="2400" i="1" dirty="0"/>
              <a:t>Bost.</a:t>
            </a:r>
            <a:r>
              <a:rPr lang="en-IN" sz="2400" dirty="0"/>
              <a:t>, 2016</a:t>
            </a:r>
            <a:r>
              <a:rPr lang="en-IN" sz="2400" dirty="0"/>
              <a:t>.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IN" sz="2400" dirty="0"/>
              <a:t>O</a:t>
            </a:r>
            <a:r>
              <a:rPr lang="en-IN" sz="2400" dirty="0"/>
              <a:t>. Medical, N. Jan, and S. L. Jacques, “Skin Optics,” </a:t>
            </a:r>
            <a:r>
              <a:rPr lang="en-IN" sz="2400" i="1" dirty="0"/>
              <a:t>http://Omlc.Ogi.Edu</a:t>
            </a:r>
            <a:r>
              <a:rPr lang="en-IN" sz="2400" dirty="0"/>
              <a:t>, pp. 1–6, 2011.</a:t>
            </a:r>
          </a:p>
        </p:txBody>
      </p:sp>
      <p:sp>
        <p:nvSpPr>
          <p:cNvPr id="3079" name="TextBox 24"/>
          <p:cNvSpPr txBox="1">
            <a:spLocks noChangeArrowheads="1"/>
          </p:cNvSpPr>
          <p:nvPr/>
        </p:nvSpPr>
        <p:spPr bwMode="auto">
          <a:xfrm>
            <a:off x="2800350" y="41230550"/>
            <a:ext cx="123618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 b="1" dirty="0"/>
              <a:t>Figure 1</a:t>
            </a:r>
            <a:r>
              <a:rPr lang="en-US" altLang="en-US" sz="4800" dirty="0"/>
              <a:t>. </a:t>
            </a:r>
            <a:r>
              <a:rPr lang="en-IN" sz="4000" dirty="0"/>
              <a:t>3D geometry constructed replicating skin tissue</a:t>
            </a:r>
            <a:endParaRPr lang="en-US" altLang="en-US" sz="4000" dirty="0"/>
          </a:p>
        </p:txBody>
      </p:sp>
      <p:sp>
        <p:nvSpPr>
          <p:cNvPr id="3080" name="TextBox 25"/>
          <p:cNvSpPr txBox="1">
            <a:spLocks noChangeArrowheads="1"/>
          </p:cNvSpPr>
          <p:nvPr/>
        </p:nvSpPr>
        <p:spPr bwMode="auto">
          <a:xfrm>
            <a:off x="18173700" y="20824825"/>
            <a:ext cx="50847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/>
              <a:t>Figure 2</a:t>
            </a:r>
            <a:r>
              <a:rPr lang="en-US" altLang="en-US" sz="4000" dirty="0"/>
              <a:t>.3D fluence distribution</a:t>
            </a:r>
          </a:p>
        </p:txBody>
      </p:sp>
      <p:sp>
        <p:nvSpPr>
          <p:cNvPr id="3081" name="TextBox 26"/>
          <p:cNvSpPr txBox="1">
            <a:spLocks noChangeArrowheads="1"/>
          </p:cNvSpPr>
          <p:nvPr/>
        </p:nvSpPr>
        <p:spPr bwMode="auto">
          <a:xfrm>
            <a:off x="23774400" y="20572413"/>
            <a:ext cx="8639175" cy="1323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/>
              <a:t>Table 1</a:t>
            </a:r>
            <a:r>
              <a:rPr lang="en-US" altLang="en-US" sz="4000" dirty="0"/>
              <a:t>. Inputted parameters to </a:t>
            </a:r>
            <a:r>
              <a:rPr lang="en-US" altLang="en-US" sz="4000" dirty="0" smtClean="0"/>
              <a:t>COMSOL</a:t>
            </a:r>
            <a:endParaRPr lang="en-US" altLang="en-US" sz="4000" dirty="0"/>
          </a:p>
        </p:txBody>
      </p:sp>
      <p:sp>
        <p:nvSpPr>
          <p:cNvPr id="3082" name="TextBox 27"/>
          <p:cNvSpPr txBox="1">
            <a:spLocks noChangeArrowheads="1"/>
          </p:cNvSpPr>
          <p:nvPr/>
        </p:nvSpPr>
        <p:spPr bwMode="auto">
          <a:xfrm>
            <a:off x="18229263" y="28192413"/>
            <a:ext cx="668655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/>
              <a:t>Figure3</a:t>
            </a:r>
            <a:r>
              <a:rPr lang="en-US" altLang="en-US" sz="4000" dirty="0"/>
              <a:t>. </a:t>
            </a:r>
            <a:r>
              <a:rPr lang="en-IN" sz="4000" dirty="0"/>
              <a:t>Fluence distribution along epidermal layer for varying optical properties</a:t>
            </a:r>
            <a:endParaRPr lang="en-US" altLang="en-US" sz="4000" dirty="0"/>
          </a:p>
        </p:txBody>
      </p:sp>
      <p:sp>
        <p:nvSpPr>
          <p:cNvPr id="3083" name="TextBox 28"/>
          <p:cNvSpPr txBox="1">
            <a:spLocks noChangeArrowheads="1"/>
          </p:cNvSpPr>
          <p:nvPr/>
        </p:nvSpPr>
        <p:spPr bwMode="auto">
          <a:xfrm>
            <a:off x="25201563" y="28267025"/>
            <a:ext cx="6802437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/>
              <a:t>Figure 4</a:t>
            </a:r>
            <a:r>
              <a:rPr lang="en-US" altLang="en-US" sz="4000" dirty="0"/>
              <a:t>. </a:t>
            </a:r>
            <a:r>
              <a:rPr lang="en-IN" sz="4000" dirty="0"/>
              <a:t>Fluence distribution along the tissue block in different layers</a:t>
            </a:r>
            <a:endParaRPr lang="en-US" altLang="en-US" sz="4000" dirty="0"/>
          </a:p>
        </p:txBody>
      </p:sp>
      <p:grpSp>
        <p:nvGrpSpPr>
          <p:cNvPr id="3085" name="Group 17"/>
          <p:cNvGrpSpPr>
            <a:grpSpLocks/>
          </p:cNvGrpSpPr>
          <p:nvPr/>
        </p:nvGrpSpPr>
        <p:grpSpPr bwMode="auto">
          <a:xfrm>
            <a:off x="5418138" y="36952238"/>
            <a:ext cx="8199437" cy="4524375"/>
            <a:chOff x="1828800" y="32009896"/>
            <a:chExt cx="13685839" cy="8175625"/>
          </a:xfrm>
        </p:grpSpPr>
        <p:pic>
          <p:nvPicPr>
            <p:cNvPr id="3116" name="Picture 26" descr="E:\work\phd\journal_written\comsol conf\geo_normal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2213" y="32009896"/>
              <a:ext cx="10433050" cy="8175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ounded Rectangle 4"/>
            <p:cNvSpPr/>
            <p:nvPr/>
          </p:nvSpPr>
          <p:spPr>
            <a:xfrm>
              <a:off x="1828800" y="32804508"/>
              <a:ext cx="3540035" cy="1115902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IN" sz="3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Source</a:t>
              </a:r>
            </a:p>
          </p:txBody>
        </p:sp>
        <p:cxnSp>
          <p:nvCxnSpPr>
            <p:cNvPr id="7" name="Elbow Connector 6"/>
            <p:cNvCxnSpPr>
              <a:stCxn id="5" idx="3"/>
            </p:cNvCxnSpPr>
            <p:nvPr/>
          </p:nvCxnSpPr>
          <p:spPr>
            <a:xfrm>
              <a:off x="5368835" y="33363894"/>
              <a:ext cx="2268166" cy="3456711"/>
            </a:xfrm>
            <a:prstGeom prst="bentConnector2">
              <a:avLst/>
            </a:prstGeom>
            <a:ln w="762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10973007" y="38587687"/>
              <a:ext cx="4541632" cy="128802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IN" sz="3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Epidermis</a:t>
              </a:r>
            </a:p>
          </p:txBody>
        </p:sp>
        <p:cxnSp>
          <p:nvCxnSpPr>
            <p:cNvPr id="9" name="Elbow Connector 8"/>
            <p:cNvCxnSpPr/>
            <p:nvPr/>
          </p:nvCxnSpPr>
          <p:spPr>
            <a:xfrm rot="10800000">
              <a:off x="11616891" y="37488999"/>
              <a:ext cx="1727622" cy="1090083"/>
            </a:xfrm>
            <a:prstGeom prst="bentConnector3">
              <a:avLst>
                <a:gd name="adj1" fmla="val -3782"/>
              </a:avLst>
            </a:prstGeom>
            <a:ln w="762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1" name="TextBox 13"/>
            <p:cNvSpPr txBox="1">
              <a:spLocks noChangeArrowheads="1"/>
            </p:cNvSpPr>
            <p:nvPr/>
          </p:nvSpPr>
          <p:spPr bwMode="auto">
            <a:xfrm rot="2572509">
              <a:off x="4635933" y="36767293"/>
              <a:ext cx="3909475" cy="1001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IN" sz="3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Dermis</a:t>
              </a:r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>
            <a:off x="5611813" y="37715825"/>
            <a:ext cx="161925" cy="61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7" name="Picture 48" descr="E:\phd\journal_written\comsol conf\final\2dres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5888" y="22278975"/>
            <a:ext cx="6792912" cy="593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49" descr="E:\phd\journal_written\comsol conf\final\2dresult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4550" y="22593300"/>
            <a:ext cx="6545263" cy="570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24" descr="E:\phd\journal_written\comsol conf\final\3dfluenc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3600" y="13144500"/>
            <a:ext cx="6684963" cy="697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4361775" y="13144500"/>
          <a:ext cx="7013574" cy="6972300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3325160"/>
                <a:gridCol w="2066104"/>
                <a:gridCol w="1622310"/>
              </a:tblGrid>
              <a:tr h="17115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OPTICAL PARAMETERS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EPIDERMIS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DERMIS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607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ABSORPTION COEFFECIENT </a:t>
                      </a:r>
                      <a:r>
                        <a:rPr lang="en-US" sz="3200" dirty="0">
                          <a:effectLst/>
                        </a:rPr>
                        <a:t>µ</a:t>
                      </a:r>
                      <a:r>
                        <a:rPr lang="en-US" sz="3200" baseline="-25000" dirty="0">
                          <a:effectLst/>
                        </a:rPr>
                        <a:t>a </a:t>
                      </a:r>
                      <a:endParaRPr lang="en-IN" sz="3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(cm</a:t>
                      </a:r>
                      <a:r>
                        <a:rPr lang="en-IN" sz="3200" baseline="30000" dirty="0">
                          <a:effectLst/>
                        </a:rPr>
                        <a:t>-1</a:t>
                      </a:r>
                      <a:r>
                        <a:rPr lang="en-IN" sz="3200" dirty="0">
                          <a:effectLst/>
                        </a:rPr>
                        <a:t>)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27.196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0.288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214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SCATTERING COEFFECIENT </a:t>
                      </a:r>
                      <a:r>
                        <a:rPr lang="en-US" sz="3200" dirty="0">
                          <a:effectLst/>
                        </a:rPr>
                        <a:t>µ</a:t>
                      </a:r>
                      <a:r>
                        <a:rPr lang="en-US" sz="3200" baseline="-25000" dirty="0">
                          <a:effectLst/>
                        </a:rPr>
                        <a:t>s</a:t>
                      </a:r>
                      <a:r>
                        <a:rPr lang="en-US" sz="3200" dirty="0">
                          <a:effectLst/>
                        </a:rPr>
                        <a:t>ꞌ</a:t>
                      </a:r>
                      <a:r>
                        <a:rPr lang="en-IN" sz="3200" dirty="0">
                          <a:effectLst/>
                        </a:rPr>
                        <a:t> (cm</a:t>
                      </a:r>
                      <a:r>
                        <a:rPr lang="en-IN" sz="3200" baseline="30000" dirty="0">
                          <a:effectLst/>
                        </a:rPr>
                        <a:t>-1</a:t>
                      </a:r>
                      <a:r>
                        <a:rPr lang="en-IN" sz="3200" dirty="0">
                          <a:effectLst/>
                        </a:rPr>
                        <a:t>)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22.452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22.335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785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DIFFUSION COEFFECIENT D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(cm)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0.00671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3200" dirty="0">
                          <a:effectLst/>
                        </a:rPr>
                        <a:t>0.0147</a:t>
                      </a:r>
                      <a:endParaRPr lang="e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19308763" y="27936825"/>
            <a:ext cx="4572000" cy="35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en-IN" sz="2000" dirty="0">
                <a:ea typeface="Calibri" panose="020F0502020204030204" pitchFamily="34" charset="0"/>
                <a:cs typeface="Calibri" panose="020F0502020204030204" pitchFamily="34" charset="0"/>
              </a:rPr>
              <a:t>SOURCE DETECTOR DISTANCE IN mm</a:t>
            </a:r>
            <a:endParaRPr lang="en-IN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6484263" y="27989213"/>
            <a:ext cx="4572000" cy="315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en-IN" sz="2000" dirty="0">
                <a:ea typeface="Calibri" panose="020F0502020204030204" pitchFamily="34" charset="0"/>
                <a:cs typeface="Calibri" panose="020F0502020204030204" pitchFamily="34" charset="0"/>
              </a:rPr>
              <a:t>SOURCE DETECTOR DISTANCE IN mm</a:t>
            </a:r>
            <a:endParaRPr lang="en-IN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TextBox 7"/>
          <p:cNvSpPr txBox="1">
            <a:spLocks noChangeArrowheads="1"/>
          </p:cNvSpPr>
          <p:nvPr/>
        </p:nvSpPr>
        <p:spPr bwMode="auto">
          <a:xfrm>
            <a:off x="914400" y="31378347"/>
            <a:ext cx="15544800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6000" b="1" dirty="0" smtClean="0">
                <a:latin typeface="Arial" panose="020B0604020202020204" pitchFamily="34" charset="0"/>
              </a:rPr>
              <a:t>Calculations</a:t>
            </a:r>
            <a:r>
              <a:rPr lang="en-US" altLang="en-US" sz="6000" dirty="0" smtClean="0">
                <a:latin typeface="Arial" panose="020B0604020202020204" pitchFamily="34" charset="0"/>
              </a:rPr>
              <a:t>: </a:t>
            </a:r>
          </a:p>
          <a:p>
            <a:pPr marL="685800" indent="-685800" algn="just" eaLnBrk="1" hangingPunct="1">
              <a:spcBef>
                <a:spcPct val="0"/>
              </a:spcBef>
              <a:defRPr/>
            </a:pPr>
            <a:r>
              <a:rPr lang="en-US" sz="4800" dirty="0" smtClean="0"/>
              <a:t>Information about optical properties like absorption coefficient and reduced scattering coefficient of different skin layers is required to carry out the analysis.</a:t>
            </a:r>
            <a:endParaRPr lang="en-IN" sz="4800" dirty="0" smtClean="0"/>
          </a:p>
          <a:p>
            <a:pPr marL="685800" indent="-685800" algn="just" eaLnBrk="1" hangingPunct="1">
              <a:spcBef>
                <a:spcPct val="0"/>
              </a:spcBef>
              <a:defRPr/>
            </a:pPr>
            <a:r>
              <a:rPr lang="en-IN" sz="4800" dirty="0" smtClean="0"/>
              <a:t>Values for each of these layers when illuminated with a source at a wavelength of 660nm were determined for a skin tissue having 10 % concentration of melanosomes in epidermal layer and was quantified as shown in table 1.</a:t>
            </a:r>
            <a:endParaRPr lang="en-US" sz="48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7"/>
              <p:cNvSpPr txBox="1">
                <a:spLocks noChangeArrowheads="1"/>
              </p:cNvSpPr>
              <p:nvPr/>
            </p:nvSpPr>
            <p:spPr bwMode="auto">
              <a:xfrm>
                <a:off x="1016000" y="17356975"/>
                <a:ext cx="15544800" cy="14247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7" tIns="45714" rIns="91427" bIns="45714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35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5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en-US" sz="6000" b="1" dirty="0" smtClean="0">
                    <a:latin typeface="Arial" panose="020B0604020202020204" pitchFamily="34" charset="0"/>
                  </a:rPr>
                  <a:t>Computational Methods</a:t>
                </a:r>
                <a:r>
                  <a:rPr lang="en-US" altLang="en-US" sz="6000" dirty="0" smtClean="0">
                    <a:latin typeface="Arial" panose="020B0604020202020204" pitchFamily="34" charset="0"/>
                  </a:rPr>
                  <a:t>:</a:t>
                </a:r>
              </a:p>
              <a:p>
                <a:pPr marL="857250" indent="-857250" algn="just" eaLnBrk="1" hangingPunct="1">
                  <a:spcBef>
                    <a:spcPct val="0"/>
                  </a:spcBef>
                  <a:defRPr/>
                </a:pPr>
                <a:r>
                  <a:rPr lang="en-IN" sz="4800" dirty="0" smtClean="0"/>
                  <a:t>Diffusion equation is primarily used for studying the propagation of light in biological tissues.</a:t>
                </a:r>
              </a:p>
              <a:p>
                <a:pPr algn="ctr" eaLnBrk="1" hangingPunct="1">
                  <a:spcBef>
                    <a:spcPct val="0"/>
                  </a:spcBef>
                  <a:buNone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IN" sz="4800" i="1">
                            <a:latin typeface="+mj-lt"/>
                          </a:rPr>
                        </m:ctrlPr>
                      </m:fPr>
                      <m:num>
                        <m:r>
                          <a:rPr lang="en-IN" sz="4800">
                            <a:latin typeface="+mj-lt"/>
                          </a:rPr>
                          <m:t>∂</m:t>
                        </m:r>
                        <m:r>
                          <m:rPr>
                            <m:sty m:val="p"/>
                          </m:rPr>
                          <a:rPr lang="en-IN" sz="4800">
                            <a:latin typeface="+mj-lt"/>
                          </a:rPr>
                          <m:t>u</m:t>
                        </m:r>
                        <m:d>
                          <m:dPr>
                            <m:ctrlPr>
                              <a:rPr lang="en-IN" sz="4800" i="1">
                                <a:latin typeface="+mj-lt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IN" sz="4800" i="1">
                                    <a:latin typeface="+mj-lt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IN" sz="4800">
                                    <a:latin typeface="+mj-lt"/>
                                  </a:rPr>
                                  <m:t>r</m:t>
                                </m:r>
                              </m:e>
                            </m:acc>
                            <m:r>
                              <a:rPr lang="en-IN" sz="4800">
                                <a:latin typeface="+mj-lt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IN" sz="4800">
                                <a:latin typeface="+mj-lt"/>
                              </a:rPr>
                              <m:t>t</m:t>
                            </m:r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en-IN" sz="4800">
                            <a:latin typeface="+mj-lt"/>
                          </a:rPr>
                          <m:t>v</m:t>
                        </m:r>
                        <m:r>
                          <a:rPr lang="en-IN" sz="4800">
                            <a:latin typeface="+mj-lt"/>
                          </a:rPr>
                          <m:t>∂</m:t>
                        </m:r>
                        <m:r>
                          <m:rPr>
                            <m:sty m:val="p"/>
                          </m:rPr>
                          <a:rPr lang="en-IN" sz="4800">
                            <a:latin typeface="+mj-lt"/>
                          </a:rPr>
                          <m:t>t</m:t>
                        </m:r>
                      </m:den>
                    </m:f>
                  </m:oMath>
                </a14:m>
                <a:r>
                  <a:rPr lang="en-IN" sz="4800" dirty="0">
                    <a:latin typeface="Arial" panose="020B0604020202020204" pitchFamily="34" charset="0"/>
                    <a:cs typeface="Arial" panose="020B0604020202020204" pitchFamily="34" charset="0"/>
                  </a:rPr>
                  <a:t> + µ</a:t>
                </a:r>
                <a:r>
                  <a:rPr lang="en-IN" sz="48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14:m>
                  <m:oMath xmlns:m="http://schemas.openxmlformats.org/officeDocument/2006/math">
                    <m:r>
                      <a:rPr lang="en-IN" sz="4800">
                        <a:latin typeface="+mj-lt"/>
                      </a:rPr>
                      <m:t> </m:t>
                    </m:r>
                    <m:r>
                      <m:rPr>
                        <m:sty m:val="p"/>
                      </m:rPr>
                      <a:rPr lang="en-IN" sz="4800">
                        <a:latin typeface="+mj-lt"/>
                      </a:rPr>
                      <m:t>u</m:t>
                    </m:r>
                    <m:d>
                      <m:dPr>
                        <m:ctrlPr>
                          <a:rPr lang="en-IN" sz="4800" i="1">
                            <a:latin typeface="+mj-lt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sz="4800" i="1">
                                <a:latin typeface="+mj-lt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IN" sz="4800">
                                <a:latin typeface="+mj-lt"/>
                              </a:rPr>
                              <m:t>r</m:t>
                            </m:r>
                          </m:e>
                        </m:acc>
                        <m:r>
                          <a:rPr lang="en-IN" sz="4800">
                            <a:latin typeface="+mj-lt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IN" sz="4800">
                            <a:latin typeface="+mj-lt"/>
                          </a:rPr>
                          <m:t>t</m:t>
                        </m:r>
                      </m:e>
                    </m:d>
                  </m:oMath>
                </a14:m>
                <a:r>
                  <a:rPr lang="en-IN" sz="4800" dirty="0">
                    <a:latin typeface="Arial" panose="020B0604020202020204" pitchFamily="34" charset="0"/>
                    <a:cs typeface="Arial" panose="020B0604020202020204" pitchFamily="34" charset="0"/>
                  </a:rPr>
                  <a:t> - c</a:t>
                </a:r>
                <a14:m>
                  <m:oMath xmlns:m="http://schemas.openxmlformats.org/officeDocument/2006/math">
                    <m:r>
                      <a:rPr lang="en-IN" sz="4800">
                        <a:latin typeface="+mj-lt"/>
                      </a:rPr>
                      <m:t>∇</m:t>
                    </m:r>
                  </m:oMath>
                </a14:m>
                <a:r>
                  <a:rPr lang="en-IN" sz="48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IN" sz="4800">
                        <a:latin typeface="+mj-lt"/>
                      </a:rPr>
                      <m:t> </m:t>
                    </m:r>
                    <m:r>
                      <m:rPr>
                        <m:sty m:val="p"/>
                      </m:rPr>
                      <a:rPr lang="en-IN" sz="4800">
                        <a:latin typeface="+mj-lt"/>
                      </a:rPr>
                      <m:t>u</m:t>
                    </m:r>
                    <m:d>
                      <m:dPr>
                        <m:ctrlPr>
                          <a:rPr lang="en-IN" sz="4800" i="1">
                            <a:latin typeface="+mj-lt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sz="4800" i="1">
                                <a:latin typeface="+mj-lt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IN" sz="4800">
                                <a:latin typeface="+mj-lt"/>
                              </a:rPr>
                              <m:t>r</m:t>
                            </m:r>
                          </m:e>
                        </m:acc>
                        <m:r>
                          <a:rPr lang="en-IN" sz="4800">
                            <a:latin typeface="+mj-lt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IN" sz="4800">
                            <a:latin typeface="+mj-lt"/>
                          </a:rPr>
                          <m:t>t</m:t>
                        </m:r>
                      </m:e>
                    </m:d>
                    <m:r>
                      <a:rPr lang="en-IN" sz="4800">
                        <a:latin typeface="+mj-lt"/>
                      </a:rPr>
                      <m:t>=</m:t>
                    </m:r>
                    <m:r>
                      <m:rPr>
                        <m:sty m:val="p"/>
                      </m:rPr>
                      <a:rPr lang="en-IN" sz="4800">
                        <a:latin typeface="+mj-lt"/>
                      </a:rPr>
                      <m:t>I</m:t>
                    </m:r>
                    <m:d>
                      <m:dPr>
                        <m:ctrlPr>
                          <a:rPr lang="en-IN" sz="4800" i="1">
                            <a:latin typeface="+mj-lt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IN" sz="4800" i="1">
                                <a:latin typeface="+mj-lt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IN" sz="4800">
                                <a:latin typeface="+mj-lt"/>
                              </a:rPr>
                              <m:t>r</m:t>
                            </m:r>
                          </m:e>
                        </m:acc>
                        <m:r>
                          <a:rPr lang="en-IN" sz="4800">
                            <a:latin typeface="+mj-lt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IN" sz="4800">
                            <a:latin typeface="+mj-lt"/>
                          </a:rPr>
                          <m:t>t</m:t>
                        </m:r>
                      </m:e>
                    </m:d>
                  </m:oMath>
                </a14:m>
                <a:r>
                  <a:rPr lang="en-IN" sz="4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en-US" sz="4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857250" indent="-857250" algn="just" eaLnBrk="1" hangingPunct="1">
                  <a:spcBef>
                    <a:spcPct val="0"/>
                  </a:spcBef>
                  <a:defRPr/>
                </a:pPr>
                <a:r>
                  <a:rPr lang="en-US" sz="4800" dirty="0" smtClean="0"/>
                  <a:t>Studies have shown that COMSOL is a more powerful tool for producing more accurate and faster computation than standard Monte Carlo method of light transport in tissues.</a:t>
                </a:r>
              </a:p>
              <a:p>
                <a:pPr marL="857250" indent="-857250" algn="just" eaLnBrk="1" hangingPunct="1">
                  <a:spcBef>
                    <a:spcPct val="0"/>
                  </a:spcBef>
                  <a:defRPr/>
                </a:pPr>
                <a:r>
                  <a:rPr lang="en-US" sz="4800" dirty="0" smtClean="0"/>
                  <a:t>Simulation </a:t>
                </a:r>
                <a:r>
                  <a:rPr lang="en-US" sz="4800" dirty="0"/>
                  <a:t>study in this direction was carried out using COMSOL Multiphysics for</a:t>
                </a:r>
                <a:r>
                  <a:rPr lang="en-IN" sz="4800" dirty="0"/>
                  <a:t> determining fluence along soft tissue which can pave way for </a:t>
                </a:r>
                <a:r>
                  <a:rPr lang="en-IN" sz="4800" dirty="0" smtClean="0"/>
                  <a:t>analysing </a:t>
                </a:r>
                <a:r>
                  <a:rPr lang="en-IN" sz="4800" dirty="0"/>
                  <a:t>and determining various condition affecting these tissues using diffuse optical </a:t>
                </a:r>
                <a:r>
                  <a:rPr lang="en-IN" sz="4800" dirty="0" smtClean="0"/>
                  <a:t>techniques.</a:t>
                </a:r>
              </a:p>
              <a:p>
                <a:pPr marL="857250" indent="-857250" algn="just" eaLnBrk="1" hangingPunct="1">
                  <a:spcBef>
                    <a:spcPct val="0"/>
                  </a:spcBef>
                  <a:defRPr/>
                </a:pPr>
                <a:r>
                  <a:rPr lang="en-US" sz="4800" dirty="0" smtClean="0"/>
                  <a:t>The general form of the Helmholtz equation in COMSOL is given by:  </a:t>
                </a:r>
                <a:endParaRPr lang="en-IN" sz="4800" dirty="0" smtClean="0"/>
              </a:p>
              <a:p>
                <a:pPr algn="ctr">
                  <a:buNone/>
                </a:pPr>
                <a:r>
                  <a:rPr lang="en-US" sz="4800" dirty="0" smtClean="0">
                    <a:sym typeface="Symbol" panose="05050102010706020507" pitchFamily="18" charset="2"/>
                  </a:rPr>
                  <a:t></a:t>
                </a:r>
                <a:r>
                  <a:rPr lang="en-US" sz="4800" dirty="0" smtClean="0"/>
                  <a:t>(</a:t>
                </a:r>
                <a:r>
                  <a:rPr lang="en-US" sz="4800" dirty="0" smtClean="0">
                    <a:sym typeface="Symbol" panose="05050102010706020507" pitchFamily="18" charset="2"/>
                  </a:rPr>
                  <a:t></a:t>
                </a:r>
                <a:r>
                  <a:rPr lang="en-US" sz="4800" dirty="0" smtClean="0"/>
                  <a:t>c</a:t>
                </a:r>
                <a:r>
                  <a:rPr lang="en-US" sz="4800" dirty="0" smtClean="0">
                    <a:sym typeface="Symbol" panose="05050102010706020507" pitchFamily="18" charset="2"/>
                  </a:rPr>
                  <a:t></a:t>
                </a:r>
                <a:r>
                  <a:rPr lang="en-US" sz="4800" dirty="0" smtClean="0"/>
                  <a:t>u) </a:t>
                </a:r>
                <a:r>
                  <a:rPr lang="en-US" sz="4800" dirty="0" smtClean="0">
                    <a:sym typeface="Symbol" panose="05050102010706020507" pitchFamily="18" charset="2"/>
                  </a:rPr>
                  <a:t></a:t>
                </a:r>
                <a:r>
                  <a:rPr lang="en-US" sz="4800" dirty="0" smtClean="0"/>
                  <a:t>au </a:t>
                </a:r>
                <a:r>
                  <a:rPr lang="en-US" sz="4800" dirty="0" smtClean="0">
                    <a:sym typeface="Symbol" panose="05050102010706020507" pitchFamily="18" charset="2"/>
                  </a:rPr>
                  <a:t></a:t>
                </a:r>
                <a:r>
                  <a:rPr lang="en-US" sz="4800" dirty="0" smtClean="0"/>
                  <a:t> I </a:t>
                </a:r>
              </a:p>
              <a:p>
                <a:pPr algn="just">
                  <a:buNone/>
                </a:pPr>
                <a:r>
                  <a:rPr lang="en-US" sz="4800" dirty="0"/>
                  <a:t>Where u represents the fluence rate which is the dependent </a:t>
                </a:r>
                <a:r>
                  <a:rPr lang="en-US" sz="4800" dirty="0" smtClean="0"/>
                  <a:t>variable, c the diffusion coefficient, a absorption coefficient </a:t>
                </a:r>
                <a:r>
                  <a:rPr lang="en-IN" sz="4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µ</a:t>
                </a:r>
                <a:r>
                  <a:rPr lang="en-IN" sz="4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sz="4800" dirty="0" smtClean="0"/>
                  <a:t>, I source applied.</a:t>
                </a:r>
                <a:endParaRPr lang="en-US" altLang="en-US" sz="4800" dirty="0" smtClean="0"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1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6000" y="17356975"/>
                <a:ext cx="15544800" cy="14247350"/>
              </a:xfrm>
              <a:prstGeom prst="rect">
                <a:avLst/>
              </a:prstGeom>
              <a:blipFill rotWithShape="0">
                <a:blip r:embed="rId7"/>
                <a:stretch>
                  <a:fillRect l="-2392" t="-1284" r="-1765" b="-136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Office PowerPoint</Application>
  <PresentationFormat>Custom</PresentationFormat>
  <Paragraphs>54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2018-07-06T10:32:15Z</dcterms:modified>
</cp:coreProperties>
</file>