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4" r:id="rId1"/>
    <p:sldMasterId id="2147483653" r:id="rId2"/>
  </p:sldMasterIdLst>
  <p:notesMasterIdLst>
    <p:notesMasterId r:id="rId19"/>
  </p:notesMasterIdLst>
  <p:handoutMasterIdLst>
    <p:handoutMasterId r:id="rId20"/>
  </p:handoutMasterIdLst>
  <p:sldIdLst>
    <p:sldId id="256" r:id="rId3"/>
    <p:sldId id="257" r:id="rId4"/>
    <p:sldId id="731" r:id="rId5"/>
    <p:sldId id="709" r:id="rId6"/>
    <p:sldId id="672" r:id="rId7"/>
    <p:sldId id="714" r:id="rId8"/>
    <p:sldId id="721" r:id="rId9"/>
    <p:sldId id="722" r:id="rId10"/>
    <p:sldId id="647" r:id="rId11"/>
    <p:sldId id="732" r:id="rId12"/>
    <p:sldId id="306" r:id="rId13"/>
    <p:sldId id="307" r:id="rId14"/>
    <p:sldId id="728" r:id="rId15"/>
    <p:sldId id="622" r:id="rId16"/>
    <p:sldId id="733" r:id="rId17"/>
    <p:sldId id="734" r:id="rId18"/>
  </p:sldIdLst>
  <p:sldSz cx="9144000" cy="6858000" type="screen4x3"/>
  <p:notesSz cx="7099300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4BDFA"/>
    <a:srgbClr val="003366"/>
    <a:srgbClr val="336699"/>
    <a:srgbClr val="FF0000"/>
    <a:srgbClr val="C70A05"/>
    <a:srgbClr val="95A8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2567" autoAdjust="0"/>
  </p:normalViewPr>
  <p:slideViewPr>
    <p:cSldViewPr>
      <p:cViewPr varScale="1">
        <p:scale>
          <a:sx n="88" d="100"/>
          <a:sy n="88" d="100"/>
        </p:scale>
        <p:origin x="123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3235" y="5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y%20Documents\&#21338;&#22763;&#35838;&#39064;\&#20013;&#26399;&#25253;&#21578;\COMSOL%20simulation%20parameter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y%20Documents\&#21338;&#22763;&#35838;&#39064;\&#20013;&#26399;&#25253;&#21578;\COMSOL%20simulation%20parameter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y%20Documents\&#21338;&#22763;&#35838;&#39064;\&#20013;&#26399;&#25253;&#21578;\COMSOL%20simulation%20parameter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y%20Documents\&#21338;&#22763;&#35838;&#39064;\&#20013;&#26399;&#25253;&#21578;\COMSOL%20simulation%20parameters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480804712039745"/>
          <c:y val="4.3237596071502106E-2"/>
          <c:w val="0.72474109785242313"/>
          <c:h val="0.73321933029084352"/>
        </c:manualLayout>
      </c:layout>
      <c:scatterChart>
        <c:scatterStyle val="lineMarker"/>
        <c:varyColors val="0"/>
        <c:ser>
          <c:idx val="0"/>
          <c:order val="0"/>
          <c:tx>
            <c:strRef>
              <c:f>'293K'!$A$19</c:f>
              <c:strCache>
                <c:ptCount val="1"/>
                <c:pt idx="0">
                  <c:v>SampleA-Pyro-Outside heating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>
                <a:solidFill>
                  <a:schemeClr val="tx2"/>
                </a:solidFill>
                <a:prstDash val="dash"/>
              </a:ln>
            </c:spPr>
            <c:trendlineType val="poly"/>
            <c:order val="2"/>
            <c:dispRSqr val="0"/>
            <c:dispEq val="0"/>
          </c:trendline>
          <c:xVal>
            <c:numRef>
              <c:f>'293K'!$F$18:$F$21</c:f>
              <c:numCache>
                <c:formatCode>General</c:formatCode>
                <c:ptCount val="4"/>
                <c:pt idx="0">
                  <c:v>0</c:v>
                </c:pt>
                <c:pt idx="1">
                  <c:v>0.2</c:v>
                </c:pt>
                <c:pt idx="2">
                  <c:v>0.17241379310344845</c:v>
                </c:pt>
                <c:pt idx="3">
                  <c:v>0.14285714285714299</c:v>
                </c:pt>
              </c:numCache>
            </c:numRef>
          </c:xVal>
          <c:yVal>
            <c:numRef>
              <c:f>'293K'!$T$18:$T$21</c:f>
              <c:numCache>
                <c:formatCode>General</c:formatCode>
                <c:ptCount val="4"/>
                <c:pt idx="0">
                  <c:v>1</c:v>
                </c:pt>
                <c:pt idx="1">
                  <c:v>1.0318854849849477</c:v>
                </c:pt>
                <c:pt idx="2">
                  <c:v>1.0250321024522497</c:v>
                </c:pt>
                <c:pt idx="3">
                  <c:v>1.0160115960894356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A3C-4FF8-9F06-DE722606EC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9816192"/>
        <c:axId val="229892480"/>
      </c:scatterChart>
      <c:valAx>
        <c:axId val="229816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altLang="zh-CN"/>
                  <a:t>1/r, mm</a:t>
                </a:r>
                <a:r>
                  <a:rPr lang="en-US" altLang="zh-CN" baseline="30000"/>
                  <a:t>-1</a:t>
                </a:r>
                <a:endParaRPr lang="zh-CN" altLang="en-US" baseline="30000"/>
              </a:p>
            </c:rich>
          </c:tx>
          <c:layout>
            <c:manualLayout>
              <c:xMode val="edge"/>
              <c:yMode val="edge"/>
              <c:x val="0.35716815328162865"/>
              <c:y val="0.8752357749135494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29892480"/>
        <c:crosses val="autoZero"/>
        <c:crossBetween val="midCat"/>
      </c:valAx>
      <c:valAx>
        <c:axId val="229892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altLang="zh-CN"/>
                  <a:t>g(r)</a:t>
                </a:r>
                <a:endParaRPr lang="zh-CN" altLang="en-US"/>
              </a:p>
            </c:rich>
          </c:tx>
          <c:layout>
            <c:manualLayout>
              <c:xMode val="edge"/>
              <c:yMode val="edge"/>
              <c:x val="1.5726061096366512E-2"/>
              <c:y val="0.35312239157064079"/>
            </c:manualLayout>
          </c:layout>
          <c:overlay val="0"/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29816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935483130104975"/>
          <c:y val="8.6234567901234641E-2"/>
          <c:w val="0.79681484045493844"/>
          <c:h val="0.70617530864197553"/>
        </c:manualLayout>
      </c:layout>
      <c:scatterChart>
        <c:scatterStyle val="lineMarker"/>
        <c:varyColors val="0"/>
        <c:ser>
          <c:idx val="0"/>
          <c:order val="0"/>
          <c:tx>
            <c:strRef>
              <c:f>'293K'!$A$24</c:f>
              <c:strCache>
                <c:ptCount val="1"/>
                <c:pt idx="0">
                  <c:v>SampleA-Pyro-Inside heating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>
                <a:solidFill>
                  <a:schemeClr val="tx2"/>
                </a:solidFill>
                <a:prstDash val="dash"/>
              </a:ln>
            </c:spPr>
            <c:trendlineType val="poly"/>
            <c:order val="2"/>
            <c:dispRSqr val="0"/>
            <c:dispEq val="0"/>
          </c:trendline>
          <c:xVal>
            <c:numRef>
              <c:f>'293K'!$F$24:$F$27</c:f>
              <c:numCache>
                <c:formatCode>General</c:formatCode>
                <c:ptCount val="4"/>
                <c:pt idx="0">
                  <c:v>0.14285714285714299</c:v>
                </c:pt>
                <c:pt idx="1">
                  <c:v>0.17241379310344845</c:v>
                </c:pt>
                <c:pt idx="2">
                  <c:v>0.2</c:v>
                </c:pt>
                <c:pt idx="3">
                  <c:v>0</c:v>
                </c:pt>
              </c:numCache>
            </c:numRef>
          </c:xVal>
          <c:yVal>
            <c:numRef>
              <c:f>'293K'!$T$24:$T$27</c:f>
              <c:numCache>
                <c:formatCode>General</c:formatCode>
                <c:ptCount val="4"/>
                <c:pt idx="0">
                  <c:v>0.91049151823594232</c:v>
                </c:pt>
                <c:pt idx="1">
                  <c:v>0.90593289428243451</c:v>
                </c:pt>
                <c:pt idx="2">
                  <c:v>0.90305151320801613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AFB-4F44-B756-A006A77F6F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598400"/>
        <c:axId val="234600704"/>
      </c:scatterChart>
      <c:valAx>
        <c:axId val="2345984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lang="en-US" sz="1000"/>
                </a:pPr>
                <a:r>
                  <a:rPr lang="en-US" sz="1000" b="1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1/r, mm</a:t>
                </a:r>
                <a:r>
                  <a:rPr lang="en-US" sz="1000" b="1" i="0" baseline="3000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en-US" sz="10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39469706042058672"/>
              <c:y val="0.8706481481481486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34600704"/>
        <c:crosses val="autoZero"/>
        <c:crossBetween val="midCat"/>
      </c:valAx>
      <c:valAx>
        <c:axId val="234600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sz="1000" b="1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g(r)</a:t>
                </a:r>
                <a:endParaRPr lang="en-US" sz="10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3.7673665509033376E-3"/>
              <c:y val="0.45532407407407444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345984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480804712039745"/>
          <c:y val="4.3237596071502106E-2"/>
          <c:w val="0.72474109785242313"/>
          <c:h val="0.73321933029084352"/>
        </c:manualLayout>
      </c:layout>
      <c:scatterChart>
        <c:scatterStyle val="lineMarker"/>
        <c:varyColors val="0"/>
        <c:ser>
          <c:idx val="0"/>
          <c:order val="0"/>
          <c:tx>
            <c:strRef>
              <c:f>'293K'!$A$19</c:f>
              <c:strCache>
                <c:ptCount val="1"/>
                <c:pt idx="0">
                  <c:v>SampleA-Pyro-Outside heating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>
                <a:solidFill>
                  <a:schemeClr val="tx2"/>
                </a:solidFill>
                <a:prstDash val="dash"/>
              </a:ln>
            </c:spPr>
            <c:trendlineType val="poly"/>
            <c:order val="2"/>
            <c:dispRSqr val="0"/>
            <c:dispEq val="0"/>
          </c:trendline>
          <c:xVal>
            <c:numRef>
              <c:f>'293K'!$F$18:$F$21</c:f>
              <c:numCache>
                <c:formatCode>General</c:formatCode>
                <c:ptCount val="4"/>
                <c:pt idx="0">
                  <c:v>0</c:v>
                </c:pt>
                <c:pt idx="1">
                  <c:v>0.2</c:v>
                </c:pt>
                <c:pt idx="2">
                  <c:v>0.17241379310344845</c:v>
                </c:pt>
                <c:pt idx="3">
                  <c:v>0.14285714285714299</c:v>
                </c:pt>
              </c:numCache>
            </c:numRef>
          </c:xVal>
          <c:yVal>
            <c:numRef>
              <c:f>'293K'!$T$18:$T$21</c:f>
              <c:numCache>
                <c:formatCode>General</c:formatCode>
                <c:ptCount val="4"/>
                <c:pt idx="0">
                  <c:v>1</c:v>
                </c:pt>
                <c:pt idx="1">
                  <c:v>1.0318854849849477</c:v>
                </c:pt>
                <c:pt idx="2">
                  <c:v>1.0250321024522497</c:v>
                </c:pt>
                <c:pt idx="3">
                  <c:v>1.0160115960894356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901-4820-B8F2-2A4ABC54C3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9816192"/>
        <c:axId val="229892480"/>
      </c:scatterChart>
      <c:valAx>
        <c:axId val="229816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altLang="zh-CN"/>
                  <a:t>1/r, mm</a:t>
                </a:r>
                <a:r>
                  <a:rPr lang="en-US" altLang="zh-CN" baseline="30000"/>
                  <a:t>-1</a:t>
                </a:r>
                <a:endParaRPr lang="zh-CN" altLang="en-US" baseline="30000"/>
              </a:p>
            </c:rich>
          </c:tx>
          <c:layout>
            <c:manualLayout>
              <c:xMode val="edge"/>
              <c:yMode val="edge"/>
              <c:x val="0.35716815328162865"/>
              <c:y val="0.8752357749135494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29892480"/>
        <c:crosses val="autoZero"/>
        <c:crossBetween val="midCat"/>
      </c:valAx>
      <c:valAx>
        <c:axId val="229892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altLang="zh-CN"/>
                  <a:t>g(r)</a:t>
                </a:r>
                <a:endParaRPr lang="zh-CN" altLang="en-US"/>
              </a:p>
            </c:rich>
          </c:tx>
          <c:layout>
            <c:manualLayout>
              <c:xMode val="edge"/>
              <c:yMode val="edge"/>
              <c:x val="1.5726061096366512E-2"/>
              <c:y val="0.35312239157064079"/>
            </c:manualLayout>
          </c:layout>
          <c:overlay val="0"/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29816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935483130104975"/>
          <c:y val="8.6234567901234641E-2"/>
          <c:w val="0.79681484045493844"/>
          <c:h val="0.70617530864197553"/>
        </c:manualLayout>
      </c:layout>
      <c:scatterChart>
        <c:scatterStyle val="lineMarker"/>
        <c:varyColors val="0"/>
        <c:ser>
          <c:idx val="0"/>
          <c:order val="0"/>
          <c:tx>
            <c:strRef>
              <c:f>'293K'!$A$24</c:f>
              <c:strCache>
                <c:ptCount val="1"/>
                <c:pt idx="0">
                  <c:v>SampleA-Pyro-Inside heating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>
                <a:solidFill>
                  <a:schemeClr val="tx2"/>
                </a:solidFill>
                <a:prstDash val="dash"/>
              </a:ln>
            </c:spPr>
            <c:trendlineType val="poly"/>
            <c:order val="2"/>
            <c:dispRSqr val="0"/>
            <c:dispEq val="0"/>
          </c:trendline>
          <c:xVal>
            <c:numRef>
              <c:f>'293K'!$F$24:$F$27</c:f>
              <c:numCache>
                <c:formatCode>General</c:formatCode>
                <c:ptCount val="4"/>
                <c:pt idx="0">
                  <c:v>0.14285714285714299</c:v>
                </c:pt>
                <c:pt idx="1">
                  <c:v>0.17241379310344845</c:v>
                </c:pt>
                <c:pt idx="2">
                  <c:v>0.2</c:v>
                </c:pt>
                <c:pt idx="3">
                  <c:v>0</c:v>
                </c:pt>
              </c:numCache>
            </c:numRef>
          </c:xVal>
          <c:yVal>
            <c:numRef>
              <c:f>'293K'!$T$24:$T$27</c:f>
              <c:numCache>
                <c:formatCode>General</c:formatCode>
                <c:ptCount val="4"/>
                <c:pt idx="0">
                  <c:v>0.91049151823594232</c:v>
                </c:pt>
                <c:pt idx="1">
                  <c:v>0.90593289428243451</c:v>
                </c:pt>
                <c:pt idx="2">
                  <c:v>0.90305151320801613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E34-4967-9A7A-0651A2537C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598400"/>
        <c:axId val="234600704"/>
      </c:scatterChart>
      <c:valAx>
        <c:axId val="2345984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lang="en-US" sz="1000"/>
                </a:pPr>
                <a:r>
                  <a:rPr lang="en-US" sz="1000" b="1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1/r, mm</a:t>
                </a:r>
                <a:r>
                  <a:rPr lang="en-US" sz="1000" b="1" i="0" baseline="3000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en-US" sz="10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39469706042058672"/>
              <c:y val="0.8706481481481486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34600704"/>
        <c:crosses val="autoZero"/>
        <c:crossBetween val="midCat"/>
      </c:valAx>
      <c:valAx>
        <c:axId val="234600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sz="1000" b="1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g(r)</a:t>
                </a:r>
                <a:endParaRPr lang="en-US" sz="10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3.7673665509033376E-3"/>
              <c:y val="0.45532407407407444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345984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439C0649-12A0-4783-94EC-B777479419B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FD18CD4F-CD59-49C2-8FEC-77953E97FB5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fld id="{704C170F-476A-425E-9DAA-B61A55125F3D}" type="datetime1">
              <a:rPr lang="zh-CN" altLang="en-US"/>
              <a:pPr>
                <a:defRPr/>
              </a:pPr>
              <a:t>2019.10.11</a:t>
            </a:fld>
            <a:endParaRPr lang="en-US" altLang="zh-CN"/>
          </a:p>
        </p:txBody>
      </p:sp>
      <p:sp>
        <p:nvSpPr>
          <p:cNvPr id="26628" name="Rectangle 4">
            <a:extLst>
              <a:ext uri="{FF2B5EF4-FFF2-40B4-BE49-F238E27FC236}">
                <a16:creationId xmlns:a16="http://schemas.microsoft.com/office/drawing/2014/main" id="{B0266414-867E-49A2-AB87-336B83F4345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629" name="Rectangle 5">
            <a:extLst>
              <a:ext uri="{FF2B5EF4-FFF2-40B4-BE49-F238E27FC236}">
                <a16:creationId xmlns:a16="http://schemas.microsoft.com/office/drawing/2014/main" id="{AAF6B8F9-39FD-4ACC-A5D4-89EF1D082CC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D4DD2AE0-6756-4971-A1F8-B6ED97451A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8BD7358B-9840-416E-8173-648A95A7B55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1A9D28E3-DBD2-4F27-9688-56A35ADECFE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fld id="{4AD3B618-93E5-46C8-9EA3-0770E307F94B}" type="datetime1">
              <a:rPr lang="zh-CN" altLang="en-US"/>
              <a:pPr>
                <a:defRPr/>
              </a:pPr>
              <a:t>2019.10.11</a:t>
            </a:fld>
            <a:endParaRPr lang="en-US" altLang="zh-CN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188299B3-7C27-41C0-9FFD-36D4AF017FF7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E58EE284-C65F-4C39-92F2-6804A7331EF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6390" name="Rectangle 6">
            <a:extLst>
              <a:ext uri="{FF2B5EF4-FFF2-40B4-BE49-F238E27FC236}">
                <a16:creationId xmlns:a16="http://schemas.microsoft.com/office/drawing/2014/main" id="{E995B856-4D0C-4919-8327-E72480393CC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DEE6FF40-8A1D-4F3F-A709-AA56CEA290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3E904437-5B3E-4937-9C8C-7C75F268D5C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9843AAA3-3CDB-477A-9D59-647BEA1C794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435C4B87-6532-4DD8-81F9-268BFB6F0631}" type="datetime1">
              <a:rPr lang="zh-CN" altLang="en-US" sz="1300" smtClean="0"/>
              <a:pPr>
                <a:spcBef>
                  <a:spcPct val="0"/>
                </a:spcBef>
              </a:pPr>
              <a:t>2019.10.11</a:t>
            </a:fld>
            <a:endParaRPr lang="en-US" altLang="zh-CN" sz="1300"/>
          </a:p>
        </p:txBody>
      </p:sp>
      <p:sp>
        <p:nvSpPr>
          <p:cNvPr id="6147" name="Rectangle 7">
            <a:extLst>
              <a:ext uri="{FF2B5EF4-FFF2-40B4-BE49-F238E27FC236}">
                <a16:creationId xmlns:a16="http://schemas.microsoft.com/office/drawing/2014/main" id="{1B9BDC60-2E91-4E9C-8CCE-0084367AB3A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74B48F6-692D-406E-829E-5801B18E74EF}" type="slidenum">
              <a:rPr lang="en-US" altLang="zh-CN" sz="1300" smtClean="0"/>
              <a:pPr>
                <a:spcBef>
                  <a:spcPct val="0"/>
                </a:spcBef>
              </a:pPr>
              <a:t>1</a:t>
            </a:fld>
            <a:endParaRPr lang="en-US" altLang="zh-CN" sz="1300"/>
          </a:p>
        </p:txBody>
      </p:sp>
      <p:sp>
        <p:nvSpPr>
          <p:cNvPr id="6148" name="Rectangle 2">
            <a:extLst>
              <a:ext uri="{FF2B5EF4-FFF2-40B4-BE49-F238E27FC236}">
                <a16:creationId xmlns:a16="http://schemas.microsoft.com/office/drawing/2014/main" id="{5DD3573B-9534-4A1E-830B-30C76BB88D7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9" name="Rectangle 3">
            <a:extLst>
              <a:ext uri="{FF2B5EF4-FFF2-40B4-BE49-F238E27FC236}">
                <a16:creationId xmlns:a16="http://schemas.microsoft.com/office/drawing/2014/main" id="{6799AA21-330C-4B89-B9DB-A13FDAD4C2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E1DDD947-67C8-4EE1-A379-1762C5BD924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590D043-562A-4B7E-9F6A-5497D93DC589}" type="datetime1">
              <a:rPr lang="zh-CN" altLang="en-US" sz="1300" smtClean="0"/>
              <a:pPr>
                <a:spcBef>
                  <a:spcPct val="0"/>
                </a:spcBef>
              </a:pPr>
              <a:t>2019.10.11</a:t>
            </a:fld>
            <a:endParaRPr lang="en-US" altLang="zh-CN" sz="1300"/>
          </a:p>
        </p:txBody>
      </p:sp>
      <p:sp>
        <p:nvSpPr>
          <p:cNvPr id="8195" name="Rectangle 7">
            <a:extLst>
              <a:ext uri="{FF2B5EF4-FFF2-40B4-BE49-F238E27FC236}">
                <a16:creationId xmlns:a16="http://schemas.microsoft.com/office/drawing/2014/main" id="{A532C941-BD14-480F-BBDB-472669C64A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1A717D2-5C0B-466A-8526-AEE514D6840D}" type="slidenum">
              <a:rPr lang="en-US" altLang="zh-CN" sz="1300" smtClean="0"/>
              <a:pPr>
                <a:spcBef>
                  <a:spcPct val="0"/>
                </a:spcBef>
              </a:pPr>
              <a:t>2</a:t>
            </a:fld>
            <a:endParaRPr lang="en-US" altLang="zh-CN" sz="1300"/>
          </a:p>
        </p:txBody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D4693AF2-B7E8-458D-93BF-367A50F2D9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7" name="Rectangle 3">
            <a:extLst>
              <a:ext uri="{FF2B5EF4-FFF2-40B4-BE49-F238E27FC236}">
                <a16:creationId xmlns:a16="http://schemas.microsoft.com/office/drawing/2014/main" id="{E2E5EE56-029F-4D9A-B765-E23ED943B5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>
                <a:latin typeface="Arial" panose="020B0604020202020204" pitchFamily="34" charset="0"/>
              </a:rPr>
              <a:t>一、研究对象和为何研究</a:t>
            </a:r>
            <a:endParaRPr lang="en-US" altLang="zh-CN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>
                <a:latin typeface="Arial" panose="020B0604020202020204" pitchFamily="34" charset="0"/>
              </a:rPr>
              <a:t>二、中期以来的试验进展</a:t>
            </a:r>
            <a:endParaRPr lang="en-US" altLang="zh-CN">
              <a:latin typeface="Arial" panose="020B0604020202020204" pitchFamily="34" charset="0"/>
            </a:endParaRPr>
          </a:p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>
            <a:extLst>
              <a:ext uri="{FF2B5EF4-FFF2-40B4-BE49-F238E27FC236}">
                <a16:creationId xmlns:a16="http://schemas.microsoft.com/office/drawing/2014/main" id="{02F36F68-ED45-4B7D-A561-CF2BE2FAC3A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DB8055-5C40-413D-9630-0A9FD61A9326}" type="datetime1">
              <a:rPr lang="zh-CN" altLang="en-US" sz="1300" smtClean="0"/>
              <a:pPr>
                <a:spcBef>
                  <a:spcPct val="0"/>
                </a:spcBef>
              </a:pPr>
              <a:t>2019.10.11</a:t>
            </a:fld>
            <a:endParaRPr lang="en-US" altLang="zh-CN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838FD07D-2EED-49E5-BFF1-0B4167356F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08548B4-842F-4EC4-A91F-609B990282CD}" type="slidenum">
              <a:rPr lang="en-US" altLang="zh-CN" sz="1300" smtClean="0"/>
              <a:pPr>
                <a:spcBef>
                  <a:spcPct val="0"/>
                </a:spcBef>
              </a:pPr>
              <a:t>6</a:t>
            </a:fld>
            <a:endParaRPr lang="en-US" altLang="zh-CN" sz="1300"/>
          </a:p>
        </p:txBody>
      </p:sp>
      <p:sp>
        <p:nvSpPr>
          <p:cNvPr id="18436" name="Rectangle 2">
            <a:extLst>
              <a:ext uri="{FF2B5EF4-FFF2-40B4-BE49-F238E27FC236}">
                <a16:creationId xmlns:a16="http://schemas.microsoft.com/office/drawing/2014/main" id="{202016A4-2547-43DC-AD3C-2A6581AE2D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7" name="Rectangle 3">
            <a:extLst>
              <a:ext uri="{FF2B5EF4-FFF2-40B4-BE49-F238E27FC236}">
                <a16:creationId xmlns:a16="http://schemas.microsoft.com/office/drawing/2014/main" id="{F1851CB8-A440-4725-A766-C12349D22F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>
            <a:extLst>
              <a:ext uri="{FF2B5EF4-FFF2-40B4-BE49-F238E27FC236}">
                <a16:creationId xmlns:a16="http://schemas.microsoft.com/office/drawing/2014/main" id="{3399F4AD-8755-404F-847C-30686FD56A4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51488EE5-690F-4D19-9D51-87FDD986D969}" type="datetime1">
              <a:rPr lang="zh-CN" altLang="en-US" sz="1300" smtClean="0"/>
              <a:pPr>
                <a:spcBef>
                  <a:spcPct val="0"/>
                </a:spcBef>
              </a:pPr>
              <a:t>2019.10.11</a:t>
            </a:fld>
            <a:endParaRPr lang="en-US" altLang="zh-CN" sz="1300"/>
          </a:p>
        </p:txBody>
      </p:sp>
      <p:sp>
        <p:nvSpPr>
          <p:cNvPr id="14339" name="Rectangle 7">
            <a:extLst>
              <a:ext uri="{FF2B5EF4-FFF2-40B4-BE49-F238E27FC236}">
                <a16:creationId xmlns:a16="http://schemas.microsoft.com/office/drawing/2014/main" id="{CCA0D3CC-A5FE-42C9-A93F-D4B0EDCFE3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B620BE7-B722-45A1-9B90-DC6D6E81441F}" type="slidenum">
              <a:rPr lang="en-US" altLang="zh-CN" sz="1300" smtClean="0"/>
              <a:pPr>
                <a:spcBef>
                  <a:spcPct val="0"/>
                </a:spcBef>
              </a:pPr>
              <a:t>7</a:t>
            </a:fld>
            <a:endParaRPr lang="en-US" altLang="zh-CN" sz="1300"/>
          </a:p>
        </p:txBody>
      </p:sp>
      <p:sp>
        <p:nvSpPr>
          <p:cNvPr id="14340" name="Rectangle 2">
            <a:extLst>
              <a:ext uri="{FF2B5EF4-FFF2-40B4-BE49-F238E27FC236}">
                <a16:creationId xmlns:a16="http://schemas.microsoft.com/office/drawing/2014/main" id="{2D915E2B-CACC-41EE-8098-0814DA180E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1" name="Rectangle 3">
            <a:extLst>
              <a:ext uri="{FF2B5EF4-FFF2-40B4-BE49-F238E27FC236}">
                <a16:creationId xmlns:a16="http://schemas.microsoft.com/office/drawing/2014/main" id="{8F479511-2594-42F1-A227-DE3A58DA77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5858FD2A-671B-4F74-B666-B6DB9A91496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E0BA669-4F48-47FE-9000-2362D3570E24}" type="datetime1">
              <a:rPr lang="zh-CN" altLang="en-US" sz="1300" smtClean="0"/>
              <a:pPr>
                <a:spcBef>
                  <a:spcPct val="0"/>
                </a:spcBef>
              </a:pPr>
              <a:t>2019.10.11</a:t>
            </a:fld>
            <a:endParaRPr lang="en-US" altLang="zh-CN" sz="1300"/>
          </a:p>
        </p:txBody>
      </p:sp>
      <p:sp>
        <p:nvSpPr>
          <p:cNvPr id="16387" name="Rectangle 7">
            <a:extLst>
              <a:ext uri="{FF2B5EF4-FFF2-40B4-BE49-F238E27FC236}">
                <a16:creationId xmlns:a16="http://schemas.microsoft.com/office/drawing/2014/main" id="{4B43D98B-277B-4110-BC98-5D2D30F25C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ACF5DCC-CE60-4FE4-9D96-793F17FD7EDD}" type="slidenum">
              <a:rPr lang="en-US" altLang="zh-CN" sz="1300" smtClean="0"/>
              <a:pPr>
                <a:spcBef>
                  <a:spcPct val="0"/>
                </a:spcBef>
              </a:pPr>
              <a:t>8</a:t>
            </a:fld>
            <a:endParaRPr lang="en-US" altLang="zh-CN" sz="1300"/>
          </a:p>
        </p:txBody>
      </p:sp>
      <p:sp>
        <p:nvSpPr>
          <p:cNvPr id="16388" name="Rectangle 2">
            <a:extLst>
              <a:ext uri="{FF2B5EF4-FFF2-40B4-BE49-F238E27FC236}">
                <a16:creationId xmlns:a16="http://schemas.microsoft.com/office/drawing/2014/main" id="{F4D80EA8-7F24-4F7A-8203-D96254A637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9" name="Rectangle 3">
            <a:extLst>
              <a:ext uri="{FF2B5EF4-FFF2-40B4-BE49-F238E27FC236}">
                <a16:creationId xmlns:a16="http://schemas.microsoft.com/office/drawing/2014/main" id="{4DBE7629-0E5D-4FCA-867C-F9B274AF92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>
            <a:extLst>
              <a:ext uri="{FF2B5EF4-FFF2-40B4-BE49-F238E27FC236}">
                <a16:creationId xmlns:a16="http://schemas.microsoft.com/office/drawing/2014/main" id="{FB1CB1CB-1887-46FF-B893-63CA2DD26CA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4564AC5-FC96-4122-A0E9-3A81AF17BA48}" type="datetime1">
              <a:rPr lang="zh-CN" altLang="en-US" sz="1300" smtClean="0"/>
              <a:pPr>
                <a:spcBef>
                  <a:spcPct val="0"/>
                </a:spcBef>
              </a:pPr>
              <a:t>2019.10.11</a:t>
            </a:fld>
            <a:endParaRPr lang="en-US" altLang="zh-CN" sz="1300"/>
          </a:p>
        </p:txBody>
      </p:sp>
      <p:sp>
        <p:nvSpPr>
          <p:cNvPr id="22531" name="Rectangle 7">
            <a:extLst>
              <a:ext uri="{FF2B5EF4-FFF2-40B4-BE49-F238E27FC236}">
                <a16:creationId xmlns:a16="http://schemas.microsoft.com/office/drawing/2014/main" id="{17716581-89E1-4371-9D9D-13AC0234B8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EED6CD90-BDB3-404C-8C2D-9AF397F8BFBD}" type="slidenum">
              <a:rPr lang="en-US" altLang="zh-CN" sz="1300" smtClean="0"/>
              <a:pPr>
                <a:spcBef>
                  <a:spcPct val="0"/>
                </a:spcBef>
              </a:pPr>
              <a:t>9</a:t>
            </a:fld>
            <a:endParaRPr lang="en-US" altLang="zh-CN" sz="1300"/>
          </a:p>
        </p:txBody>
      </p:sp>
      <p:sp>
        <p:nvSpPr>
          <p:cNvPr id="22532" name="Rectangle 2">
            <a:extLst>
              <a:ext uri="{FF2B5EF4-FFF2-40B4-BE49-F238E27FC236}">
                <a16:creationId xmlns:a16="http://schemas.microsoft.com/office/drawing/2014/main" id="{7EB79956-212A-483C-A922-CFFDF130CB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3" name="Rectangle 3">
            <a:extLst>
              <a:ext uri="{FF2B5EF4-FFF2-40B4-BE49-F238E27FC236}">
                <a16:creationId xmlns:a16="http://schemas.microsoft.com/office/drawing/2014/main" id="{F7BF5A3B-17D0-4AB9-B5EC-7C85AD23D1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>
            <a:extLst>
              <a:ext uri="{FF2B5EF4-FFF2-40B4-BE49-F238E27FC236}">
                <a16:creationId xmlns:a16="http://schemas.microsoft.com/office/drawing/2014/main" id="{A435F827-C066-4DB1-A251-D203DE1EE63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ED03277-8B0A-4077-B252-A0FB6F998387}" type="datetime1">
              <a:rPr lang="zh-CN" altLang="en-US" sz="1300" smtClean="0"/>
              <a:pPr>
                <a:spcBef>
                  <a:spcPct val="0"/>
                </a:spcBef>
              </a:pPr>
              <a:t>2019.10.11</a:t>
            </a:fld>
            <a:endParaRPr lang="en-US" altLang="zh-CN" sz="1300"/>
          </a:p>
        </p:txBody>
      </p:sp>
      <p:sp>
        <p:nvSpPr>
          <p:cNvPr id="24579" name="Rectangle 7">
            <a:extLst>
              <a:ext uri="{FF2B5EF4-FFF2-40B4-BE49-F238E27FC236}">
                <a16:creationId xmlns:a16="http://schemas.microsoft.com/office/drawing/2014/main" id="{ECD341C8-3347-4B70-900C-6A10F07ACB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5E5FDF57-6A10-4361-AEE0-4D8273524529}" type="slidenum">
              <a:rPr lang="en-US" altLang="zh-CN" sz="1300" smtClean="0"/>
              <a:pPr>
                <a:spcBef>
                  <a:spcPct val="0"/>
                </a:spcBef>
              </a:pPr>
              <a:t>13</a:t>
            </a:fld>
            <a:endParaRPr lang="en-US" altLang="zh-CN" sz="1300"/>
          </a:p>
        </p:txBody>
      </p:sp>
      <p:sp>
        <p:nvSpPr>
          <p:cNvPr id="24580" name="Rectangle 2">
            <a:extLst>
              <a:ext uri="{FF2B5EF4-FFF2-40B4-BE49-F238E27FC236}">
                <a16:creationId xmlns:a16="http://schemas.microsoft.com/office/drawing/2014/main" id="{98D62134-8E1D-43FA-882A-604C28DEC4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>
            <a:extLst>
              <a:ext uri="{FF2B5EF4-FFF2-40B4-BE49-F238E27FC236}">
                <a16:creationId xmlns:a16="http://schemas.microsoft.com/office/drawing/2014/main" id="{38E65BB3-B97B-40E4-A54B-A7976EF36B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>
            <a:extLst>
              <a:ext uri="{FF2B5EF4-FFF2-40B4-BE49-F238E27FC236}">
                <a16:creationId xmlns:a16="http://schemas.microsoft.com/office/drawing/2014/main" id="{70838420-19E6-45E4-A856-5EB19BC5C6B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D4E5078-9554-4198-9B8D-965642AC98C3}" type="datetime1">
              <a:rPr lang="zh-CN" altLang="en-US" sz="1300" smtClean="0"/>
              <a:pPr>
                <a:spcBef>
                  <a:spcPct val="0"/>
                </a:spcBef>
              </a:pPr>
              <a:t>2019.10.11</a:t>
            </a:fld>
            <a:endParaRPr lang="en-US" altLang="zh-CN" sz="1300"/>
          </a:p>
        </p:txBody>
      </p:sp>
      <p:sp>
        <p:nvSpPr>
          <p:cNvPr id="26627" name="Rectangle 7">
            <a:extLst>
              <a:ext uri="{FF2B5EF4-FFF2-40B4-BE49-F238E27FC236}">
                <a16:creationId xmlns:a16="http://schemas.microsoft.com/office/drawing/2014/main" id="{5C2658B3-7339-4B28-861E-57C80B1EA1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BEF5D803-2496-4799-8720-3986A4B5F1BF}" type="slidenum">
              <a:rPr lang="en-US" altLang="zh-CN" sz="1300" smtClean="0"/>
              <a:pPr>
                <a:spcBef>
                  <a:spcPct val="0"/>
                </a:spcBef>
              </a:pPr>
              <a:t>14</a:t>
            </a:fld>
            <a:endParaRPr lang="en-US" altLang="zh-CN" sz="1300"/>
          </a:p>
        </p:txBody>
      </p:sp>
      <p:sp>
        <p:nvSpPr>
          <p:cNvPr id="26628" name="Rectangle 2">
            <a:extLst>
              <a:ext uri="{FF2B5EF4-FFF2-40B4-BE49-F238E27FC236}">
                <a16:creationId xmlns:a16="http://schemas.microsoft.com/office/drawing/2014/main" id="{6781ADE7-22D8-49EF-A19E-F4550CF932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>
            <a:extLst>
              <a:ext uri="{FF2B5EF4-FFF2-40B4-BE49-F238E27FC236}">
                <a16:creationId xmlns:a16="http://schemas.microsoft.com/office/drawing/2014/main" id="{A232648F-0D85-4399-8AB6-E617AAD6E3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E1DDD947-67C8-4EE1-A379-1762C5BD924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590D043-562A-4B7E-9F6A-5497D93DC589}" type="datetime1">
              <a:rPr lang="zh-CN" altLang="en-US" sz="1300" smtClean="0"/>
              <a:pPr>
                <a:spcBef>
                  <a:spcPct val="0"/>
                </a:spcBef>
              </a:pPr>
              <a:t>2019.10.11</a:t>
            </a:fld>
            <a:endParaRPr lang="en-US" altLang="zh-CN" sz="1300"/>
          </a:p>
        </p:txBody>
      </p:sp>
      <p:sp>
        <p:nvSpPr>
          <p:cNvPr id="8195" name="Rectangle 7">
            <a:extLst>
              <a:ext uri="{FF2B5EF4-FFF2-40B4-BE49-F238E27FC236}">
                <a16:creationId xmlns:a16="http://schemas.microsoft.com/office/drawing/2014/main" id="{A532C941-BD14-480F-BBDB-472669C64A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1A717D2-5C0B-466A-8526-AEE514D6840D}" type="slidenum">
              <a:rPr lang="en-US" altLang="zh-CN" sz="1300" smtClean="0"/>
              <a:pPr>
                <a:spcBef>
                  <a:spcPct val="0"/>
                </a:spcBef>
              </a:pPr>
              <a:t>16</a:t>
            </a:fld>
            <a:endParaRPr lang="en-US" altLang="zh-CN" sz="1300"/>
          </a:p>
        </p:txBody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D4693AF2-B7E8-458D-93BF-367A50F2D9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7" name="Rectangle 3">
            <a:extLst>
              <a:ext uri="{FF2B5EF4-FFF2-40B4-BE49-F238E27FC236}">
                <a16:creationId xmlns:a16="http://schemas.microsoft.com/office/drawing/2014/main" id="{E2E5EE56-029F-4D9A-B765-E23ED943B5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>
                <a:latin typeface="Arial" panose="020B0604020202020204" pitchFamily="34" charset="0"/>
              </a:rPr>
              <a:t>一、研究对象和为何研究</a:t>
            </a:r>
            <a:endParaRPr lang="en-US" altLang="zh-CN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>
                <a:latin typeface="Arial" panose="020B0604020202020204" pitchFamily="34" charset="0"/>
              </a:rPr>
              <a:t>二、中期以来的试验进展</a:t>
            </a:r>
            <a:endParaRPr lang="en-US" altLang="zh-CN">
              <a:latin typeface="Arial" panose="020B0604020202020204" pitchFamily="34" charset="0"/>
            </a:endParaRPr>
          </a:p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899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21789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97323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54211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27">
            <a:extLst>
              <a:ext uri="{FF2B5EF4-FFF2-40B4-BE49-F238E27FC236}">
                <a16:creationId xmlns:a16="http://schemas.microsoft.com/office/drawing/2014/main" id="{746C530A-255E-403E-A7C4-44033A4765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2F7EB-FEDF-4F5E-9283-997A2709E41D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42130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7">
            <a:extLst>
              <a:ext uri="{FF2B5EF4-FFF2-40B4-BE49-F238E27FC236}">
                <a16:creationId xmlns:a16="http://schemas.microsoft.com/office/drawing/2014/main" id="{C269AEAD-2D49-41D7-8C54-80F1CF35F3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867B0-17CF-403B-AF49-A7EAD260DF73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81704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27">
            <a:extLst>
              <a:ext uri="{FF2B5EF4-FFF2-40B4-BE49-F238E27FC236}">
                <a16:creationId xmlns:a16="http://schemas.microsoft.com/office/drawing/2014/main" id="{4707F481-134B-4D5D-B000-1C31E05A11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4FA92-8CFF-4BD8-A7FB-FD41B945F0CF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48734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27">
            <a:extLst>
              <a:ext uri="{FF2B5EF4-FFF2-40B4-BE49-F238E27FC236}">
                <a16:creationId xmlns:a16="http://schemas.microsoft.com/office/drawing/2014/main" id="{4FE2968E-0FD3-4BF7-8F91-6D2ED77FD2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01E10-A44A-4BC2-93C8-BAA1F0FDA160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98893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27">
            <a:extLst>
              <a:ext uri="{FF2B5EF4-FFF2-40B4-BE49-F238E27FC236}">
                <a16:creationId xmlns:a16="http://schemas.microsoft.com/office/drawing/2014/main" id="{EF0F2756-B992-4C6E-A63E-FFF300C62F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7AE41-46F5-4A70-8765-B0A09391C030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60347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27">
            <a:extLst>
              <a:ext uri="{FF2B5EF4-FFF2-40B4-BE49-F238E27FC236}">
                <a16:creationId xmlns:a16="http://schemas.microsoft.com/office/drawing/2014/main" id="{CBA090A6-AB01-4698-821B-5FC9FF99C8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5370F-BCF5-4CBF-899E-CDEB6806C0B2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66474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>
            <a:extLst>
              <a:ext uri="{FF2B5EF4-FFF2-40B4-BE49-F238E27FC236}">
                <a16:creationId xmlns:a16="http://schemas.microsoft.com/office/drawing/2014/main" id="{E54A8135-F612-478B-9E98-04C6A7B14D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76449-466B-4A20-AF9F-BFC2EEB0C6D2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640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27">
            <a:extLst>
              <a:ext uri="{FF2B5EF4-FFF2-40B4-BE49-F238E27FC236}">
                <a16:creationId xmlns:a16="http://schemas.microsoft.com/office/drawing/2014/main" id="{84B0BB16-C9BB-4CEF-AF13-DED63F2668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CC6BD-2985-44B3-BCDA-80B12F106FE5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74195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02492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27">
            <a:extLst>
              <a:ext uri="{FF2B5EF4-FFF2-40B4-BE49-F238E27FC236}">
                <a16:creationId xmlns:a16="http://schemas.microsoft.com/office/drawing/2014/main" id="{A9318188-6EED-44F3-8D3C-0A4E962478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B2707-119E-45C5-AF13-E3EEE4406FCD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74048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7">
            <a:extLst>
              <a:ext uri="{FF2B5EF4-FFF2-40B4-BE49-F238E27FC236}">
                <a16:creationId xmlns:a16="http://schemas.microsoft.com/office/drawing/2014/main" id="{3E69836C-0770-4204-9C41-C0E36C8584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00FD6-2C7F-4B1C-9C1F-A30A468AFA98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1232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7">
            <a:extLst>
              <a:ext uri="{FF2B5EF4-FFF2-40B4-BE49-F238E27FC236}">
                <a16:creationId xmlns:a16="http://schemas.microsoft.com/office/drawing/2014/main" id="{05DE9E60-8E8B-4A67-84D9-722CC26B22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89C7F-32F8-47A2-A436-593FFBEA8997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200226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27">
            <a:extLst>
              <a:ext uri="{FF2B5EF4-FFF2-40B4-BE49-F238E27FC236}">
                <a16:creationId xmlns:a16="http://schemas.microsoft.com/office/drawing/2014/main" id="{139AD19C-2131-458B-9D7A-3248DDCCC7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41188-6020-482F-B162-D96F18C11809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280344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27">
            <a:extLst>
              <a:ext uri="{FF2B5EF4-FFF2-40B4-BE49-F238E27FC236}">
                <a16:creationId xmlns:a16="http://schemas.microsoft.com/office/drawing/2014/main" id="{F9A03A0B-25E6-45C9-8470-CC1B8444A5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AB8FD-E1B6-47B4-BA86-0F5926564FA4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816353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27">
            <a:extLst>
              <a:ext uri="{FF2B5EF4-FFF2-40B4-BE49-F238E27FC236}">
                <a16:creationId xmlns:a16="http://schemas.microsoft.com/office/drawing/2014/main" id="{13179D14-8D2B-4CF3-B980-C2187DD0DB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DDEB4-6931-44FB-AD5F-9AB5A8005C83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232518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E3BE53E0-2229-4166-AEA1-BBD3DCCFAC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B6DA8-ED4A-40E4-B703-25EDB82F5BBF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704941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27">
            <a:extLst>
              <a:ext uri="{FF2B5EF4-FFF2-40B4-BE49-F238E27FC236}">
                <a16:creationId xmlns:a16="http://schemas.microsoft.com/office/drawing/2014/main" id="{9D812DD5-F88D-4470-A262-F6CD40BB55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F3F28-E8DD-4F12-B1E7-DB800A4849D4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650601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096DCA1D-12EC-4CF6-9E6A-18CF1CC033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7EFB6-0788-4D1C-AB3F-7DAF99B4682C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619142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27">
            <a:extLst>
              <a:ext uri="{FF2B5EF4-FFF2-40B4-BE49-F238E27FC236}">
                <a16:creationId xmlns:a16="http://schemas.microsoft.com/office/drawing/2014/main" id="{5E9FB987-BCE3-459B-868F-E262F4946D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29DFE-FCED-4651-B66A-1A0E964D20D0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19786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58045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096539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25065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7043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42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55910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1493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6.jpe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复件 院徽（红、黄、无字版）">
            <a:extLst>
              <a:ext uri="{FF2B5EF4-FFF2-40B4-BE49-F238E27FC236}">
                <a16:creationId xmlns:a16="http://schemas.microsoft.com/office/drawing/2014/main" id="{E09EB57D-7B39-456D-87A4-9FD94E953F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33"/>
          <a:stretch>
            <a:fillRect/>
          </a:stretch>
        </p:blipFill>
        <p:spPr bwMode="auto">
          <a:xfrm>
            <a:off x="2716213" y="1752600"/>
            <a:ext cx="37115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Box 7">
            <a:extLst>
              <a:ext uri="{FF2B5EF4-FFF2-40B4-BE49-F238E27FC236}">
                <a16:creationId xmlns:a16="http://schemas.microsoft.com/office/drawing/2014/main" id="{7C9AC20D-F6A7-4EAA-B0FE-55658E50822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31888" y="1412875"/>
            <a:ext cx="6878637" cy="8556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>
              <a:spcBef>
                <a:spcPct val="0"/>
              </a:spcBef>
              <a:defRPr/>
            </a:pPr>
            <a:r>
              <a:rPr kumimoji="1" lang="zh-CN" altLang="en-US" sz="2600" b="1">
                <a:solidFill>
                  <a:srgbClr val="003366"/>
                </a:solidFill>
                <a:latin typeface="Times New Roman" pitchFamily="18" charset="0"/>
                <a:ea typeface="黑体" pitchFamily="2" charset="-122"/>
              </a:rPr>
              <a:t>核反应堆系统设计技术国家级重点实验室</a:t>
            </a:r>
          </a:p>
          <a:p>
            <a:pPr algn="dist" eaLnBrk="1" hangingPunct="1">
              <a:spcBef>
                <a:spcPct val="50000"/>
              </a:spcBef>
              <a:defRPr/>
            </a:pPr>
            <a:r>
              <a:rPr kumimoji="1" lang="en-US" altLang="zh-CN" sz="1600">
                <a:solidFill>
                  <a:srgbClr val="FF6600"/>
                </a:solidFill>
                <a:latin typeface="Arial Black" pitchFamily="34" charset="0"/>
                <a:ea typeface="PMingLiU" pitchFamily="18" charset="-120"/>
              </a:rPr>
              <a:t>State Key Laboratory of Reactor System Design Technology</a:t>
            </a:r>
            <a:endParaRPr kumimoji="1" lang="en-US" altLang="zh-CN" sz="1600" b="1">
              <a:solidFill>
                <a:srgbClr val="003366"/>
              </a:solidFill>
              <a:latin typeface="Arial Black" pitchFamily="34" charset="0"/>
              <a:ea typeface="黑体" pitchFamily="2" charset="-122"/>
            </a:endParaRPr>
          </a:p>
        </p:txBody>
      </p:sp>
      <p:pic>
        <p:nvPicPr>
          <p:cNvPr id="1028" name="Picture 11" descr="18-5装置">
            <a:extLst>
              <a:ext uri="{FF2B5EF4-FFF2-40B4-BE49-F238E27FC236}">
                <a16:creationId xmlns:a16="http://schemas.microsoft.com/office/drawing/2014/main" id="{C5371EE2-1538-4477-BD1B-FCE023ABB4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5538"/>
            <a:ext cx="914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12" descr="图标2">
            <a:extLst>
              <a:ext uri="{FF2B5EF4-FFF2-40B4-BE49-F238E27FC236}">
                <a16:creationId xmlns:a16="http://schemas.microsoft.com/office/drawing/2014/main" id="{D54C455F-8124-407C-994A-5D43666850E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0" name="Group 15">
            <a:extLst>
              <a:ext uri="{FF2B5EF4-FFF2-40B4-BE49-F238E27FC236}">
                <a16:creationId xmlns:a16="http://schemas.microsoft.com/office/drawing/2014/main" id="{1A8ED5C1-B062-4A4E-B64D-F32EBB42FF3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400300" y="5805488"/>
            <a:ext cx="4343400" cy="900112"/>
            <a:chOff x="1440" y="3657"/>
            <a:chExt cx="2736" cy="567"/>
          </a:xfrm>
        </p:grpSpPr>
        <p:sp>
          <p:nvSpPr>
            <p:cNvPr id="1031" name="Text Box 8">
              <a:extLst>
                <a:ext uri="{FF2B5EF4-FFF2-40B4-BE49-F238E27FC236}">
                  <a16:creationId xmlns:a16="http://schemas.microsoft.com/office/drawing/2014/main" id="{D15D5517-FCAF-49A8-BCF8-777551DF9313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1728" y="3657"/>
              <a:ext cx="2448" cy="32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defRPr/>
              </a:pPr>
              <a:r>
                <a:rPr kumimoji="1" lang="zh-CN" altLang="en-US" b="1">
                  <a:solidFill>
                    <a:srgbClr val="800000"/>
                  </a:solidFill>
                  <a:latin typeface="Times New Roman" pitchFamily="18" charset="0"/>
                  <a:ea typeface="黑体" pitchFamily="2" charset="-122"/>
                </a:rPr>
                <a:t>中国核动力研究设计院</a:t>
              </a:r>
              <a:endParaRPr kumimoji="1" lang="zh-CN" altLang="en-US" sz="1800">
                <a:latin typeface="Tahoma" pitchFamily="34" charset="0"/>
                <a:ea typeface="PMingLiU" pitchFamily="18" charset="-120"/>
              </a:endParaRPr>
            </a:p>
          </p:txBody>
        </p:sp>
        <p:sp>
          <p:nvSpPr>
            <p:cNvPr id="1032" name="Text Box 9">
              <a:extLst>
                <a:ext uri="{FF2B5EF4-FFF2-40B4-BE49-F238E27FC236}">
                  <a16:creationId xmlns:a16="http://schemas.microsoft.com/office/drawing/2014/main" id="{1DAECC1F-626F-4B50-980E-5A91F32B965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1776" y="4051"/>
              <a:ext cx="2352" cy="17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defRPr/>
              </a:pPr>
              <a:r>
                <a:rPr kumimoji="1" lang="en-US" altLang="zh-CN" sz="1200">
                  <a:solidFill>
                    <a:srgbClr val="006600"/>
                  </a:solidFill>
                  <a:latin typeface="Arial Black" pitchFamily="34" charset="0"/>
                  <a:ea typeface="Arial Unicode MS" pitchFamily="34" charset="-122"/>
                  <a:cs typeface="Arial Unicode MS" pitchFamily="34" charset="-122"/>
                </a:rPr>
                <a:t>NUCLEAR POWER INSTITUTE OF CHINA</a:t>
              </a:r>
              <a:endParaRPr kumimoji="1" lang="en-US" altLang="zh-CN" sz="1800">
                <a:latin typeface="Tahoma" pitchFamily="34" charset="0"/>
                <a:ea typeface="PMingLiU" pitchFamily="18" charset="-120"/>
              </a:endParaRPr>
            </a:p>
          </p:txBody>
        </p:sp>
        <p:pic>
          <p:nvPicPr>
            <p:cNvPr id="1033" name="Picture 10" descr="复件 院徽">
              <a:extLst>
                <a:ext uri="{FF2B5EF4-FFF2-40B4-BE49-F238E27FC236}">
                  <a16:creationId xmlns:a16="http://schemas.microsoft.com/office/drawing/2014/main" id="{659D9778-FDDC-40DA-B2C6-D3EEF4B97CC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3744"/>
              <a:ext cx="34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Line 14">
              <a:extLst>
                <a:ext uri="{FF2B5EF4-FFF2-40B4-BE49-F238E27FC236}">
                  <a16:creationId xmlns:a16="http://schemas.microsoft.com/office/drawing/2014/main" id="{5548E22C-69BC-48AB-910D-98B08227EE2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824" y="3984"/>
              <a:ext cx="2256" cy="0"/>
            </a:xfrm>
            <a:prstGeom prst="line">
              <a:avLst/>
            </a:prstGeom>
            <a:noFill/>
            <a:ln w="38100" cmpd="dbl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1">
            <a:extLst>
              <a:ext uri="{FF2B5EF4-FFF2-40B4-BE49-F238E27FC236}">
                <a16:creationId xmlns:a16="http://schemas.microsoft.com/office/drawing/2014/main" id="{EFBFE0D2-AD2D-448B-B6C5-DAC89E0C00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7250" y="87313"/>
            <a:ext cx="4075113" cy="600075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>
              <a:spcBef>
                <a:spcPct val="80000"/>
              </a:spcBef>
              <a:defRPr/>
            </a:pPr>
            <a:r>
              <a:rPr kumimoji="1" lang="zh-CN" altLang="en-US" sz="1400" b="1">
                <a:solidFill>
                  <a:srgbClr val="003366"/>
                </a:solidFill>
                <a:latin typeface="Times New Roman" pitchFamily="18" charset="0"/>
                <a:ea typeface="黑体" pitchFamily="2" charset="-122"/>
              </a:rPr>
              <a:t>核反应堆系统设计技术国家级重点实验室</a:t>
            </a:r>
          </a:p>
          <a:p>
            <a:pPr eaLnBrk="1" hangingPunct="1">
              <a:spcBef>
                <a:spcPct val="80000"/>
              </a:spcBef>
              <a:defRPr/>
            </a:pPr>
            <a:r>
              <a:rPr kumimoji="1" lang="en-US" altLang="zh-CN" sz="900">
                <a:solidFill>
                  <a:srgbClr val="FF6600"/>
                </a:solidFill>
                <a:latin typeface="Arial Black" pitchFamily="34" charset="0"/>
              </a:rPr>
              <a:t>State Key Laboratory of Reactor System Design Technology</a:t>
            </a:r>
            <a:endParaRPr kumimoji="1" lang="en-US" altLang="zh-CN" sz="900">
              <a:latin typeface="Tahoma" pitchFamily="34" charset="0"/>
              <a:ea typeface="PMingLiU" pitchFamily="18" charset="-120"/>
            </a:endParaRPr>
          </a:p>
        </p:txBody>
      </p:sp>
      <p:sp>
        <p:nvSpPr>
          <p:cNvPr id="2051" name="Text Box 8">
            <a:extLst>
              <a:ext uri="{FF2B5EF4-FFF2-40B4-BE49-F238E27FC236}">
                <a16:creationId xmlns:a16="http://schemas.microsoft.com/office/drawing/2014/main" id="{C062307D-B042-4711-9834-18BDD5660F3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823075" y="6381750"/>
            <a:ext cx="2286000" cy="4270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>
              <a:spcBef>
                <a:spcPct val="0"/>
              </a:spcBef>
              <a:defRPr/>
            </a:pPr>
            <a:r>
              <a:rPr kumimoji="1" lang="zh-CN" altLang="en-US" sz="1500">
                <a:solidFill>
                  <a:srgbClr val="800000"/>
                </a:solidFill>
                <a:latin typeface="Times New Roman" pitchFamily="18" charset="0"/>
                <a:ea typeface="黑体" pitchFamily="2" charset="-122"/>
              </a:rPr>
              <a:t>中国核动力研究设计院</a:t>
            </a:r>
          </a:p>
          <a:p>
            <a:pPr algn="dist" eaLnBrk="1" hangingPunct="1">
              <a:spcBef>
                <a:spcPct val="0"/>
              </a:spcBef>
              <a:defRPr/>
            </a:pPr>
            <a:r>
              <a:rPr kumimoji="1" lang="en-US" altLang="zh-CN" sz="700">
                <a:solidFill>
                  <a:srgbClr val="006600"/>
                </a:solidFill>
                <a:latin typeface="Arial Black" pitchFamily="34" charset="0"/>
                <a:ea typeface="Arial Unicode MS" pitchFamily="34" charset="-122"/>
                <a:cs typeface="Arial Unicode MS" pitchFamily="34" charset="-122"/>
              </a:rPr>
              <a:t>NUCLEAR POWER INSTITUTE OF CHINA</a:t>
            </a:r>
            <a:endParaRPr kumimoji="1" lang="en-US" altLang="zh-CN" sz="1800">
              <a:latin typeface="Tahoma" pitchFamily="34" charset="0"/>
              <a:ea typeface="PMingLiU" pitchFamily="18" charset="-120"/>
            </a:endParaRPr>
          </a:p>
        </p:txBody>
      </p:sp>
      <p:pic>
        <p:nvPicPr>
          <p:cNvPr id="2052" name="Picture 9" descr="复件 院徽">
            <a:extLst>
              <a:ext uri="{FF2B5EF4-FFF2-40B4-BE49-F238E27FC236}">
                <a16:creationId xmlns:a16="http://schemas.microsoft.com/office/drawing/2014/main" id="{BE53D9D3-891B-4172-B4A6-ECDE613891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338" y="6413500"/>
            <a:ext cx="31273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Line 10">
            <a:extLst>
              <a:ext uri="{FF2B5EF4-FFF2-40B4-BE49-F238E27FC236}">
                <a16:creationId xmlns:a16="http://schemas.microsoft.com/office/drawing/2014/main" id="{DBE9371B-CF41-4E95-A99C-FADAB149B4E9}"/>
              </a:ext>
            </a:extLst>
          </p:cNvPr>
          <p:cNvSpPr>
            <a:spLocks noChangeShapeType="1"/>
          </p:cNvSpPr>
          <p:nvPr userDrawn="1"/>
        </p:nvSpPr>
        <p:spPr bwMode="auto">
          <a:xfrm flipH="1">
            <a:off x="0" y="6361113"/>
            <a:ext cx="9144000" cy="0"/>
          </a:xfrm>
          <a:prstGeom prst="line">
            <a:avLst/>
          </a:prstGeom>
          <a:noFill/>
          <a:ln w="57150" cmpd="thickThin">
            <a:solidFill>
              <a:srgbClr val="00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54" name="Picture 12" descr="图标2">
            <a:extLst>
              <a:ext uri="{FF2B5EF4-FFF2-40B4-BE49-F238E27FC236}">
                <a16:creationId xmlns:a16="http://schemas.microsoft.com/office/drawing/2014/main" id="{19E9860A-3929-43F2-BE7D-7A08739088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4445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Line 13">
            <a:extLst>
              <a:ext uri="{FF2B5EF4-FFF2-40B4-BE49-F238E27FC236}">
                <a16:creationId xmlns:a16="http://schemas.microsoft.com/office/drawing/2014/main" id="{269DE778-7E24-435C-8A2F-783FBFFFB32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57238"/>
            <a:ext cx="9144000" cy="0"/>
          </a:xfrm>
          <a:prstGeom prst="line">
            <a:avLst/>
          </a:prstGeom>
          <a:noFill/>
          <a:ln w="57150" cmpd="thinThick">
            <a:solidFill>
              <a:srgbClr val="00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6" name="Group 14">
            <a:extLst>
              <a:ext uri="{FF2B5EF4-FFF2-40B4-BE49-F238E27FC236}">
                <a16:creationId xmlns:a16="http://schemas.microsoft.com/office/drawing/2014/main" id="{B326B507-60DF-4817-9360-FF684235E23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284663" y="6381750"/>
            <a:ext cx="574675" cy="457200"/>
            <a:chOff x="4512" y="3984"/>
            <a:chExt cx="912" cy="288"/>
          </a:xfrm>
        </p:grpSpPr>
        <p:sp>
          <p:nvSpPr>
            <p:cNvPr id="2065" name="Rectangle 15">
              <a:extLst>
                <a:ext uri="{FF2B5EF4-FFF2-40B4-BE49-F238E27FC236}">
                  <a16:creationId xmlns:a16="http://schemas.microsoft.com/office/drawing/2014/main" id="{956CF4A0-84C3-4811-A119-A54C265411C7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560" y="4032"/>
              <a:ext cx="816" cy="192"/>
            </a:xfrm>
            <a:prstGeom prst="rect">
              <a:avLst/>
            </a:prstGeom>
            <a:noFill/>
            <a:ln w="12700">
              <a:solidFill>
                <a:srgbClr val="74BDFA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2066" name="Line 16">
              <a:extLst>
                <a:ext uri="{FF2B5EF4-FFF2-40B4-BE49-F238E27FC236}">
                  <a16:creationId xmlns:a16="http://schemas.microsoft.com/office/drawing/2014/main" id="{40C12F5E-2F44-480D-851A-319BAFD5A2D7}"/>
                </a:ext>
              </a:extLst>
            </p:cNvPr>
            <p:cNvSpPr>
              <a:spLocks noChangeShapeType="1"/>
            </p:cNvSpPr>
            <p:nvPr userDrawn="1"/>
          </p:nvSpPr>
          <p:spPr bwMode="ltGray">
            <a:xfrm>
              <a:off x="4512" y="4032"/>
              <a:ext cx="912" cy="0"/>
            </a:xfrm>
            <a:prstGeom prst="line">
              <a:avLst/>
            </a:prstGeom>
            <a:noFill/>
            <a:ln w="12700">
              <a:solidFill>
                <a:srgbClr val="74BDF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7" name="Line 17">
              <a:extLst>
                <a:ext uri="{FF2B5EF4-FFF2-40B4-BE49-F238E27FC236}">
                  <a16:creationId xmlns:a16="http://schemas.microsoft.com/office/drawing/2014/main" id="{19E058A2-16C7-4598-A784-E4EEC8F70474}"/>
                </a:ext>
              </a:extLst>
            </p:cNvPr>
            <p:cNvSpPr>
              <a:spLocks noChangeShapeType="1"/>
            </p:cNvSpPr>
            <p:nvPr userDrawn="1"/>
          </p:nvSpPr>
          <p:spPr bwMode="ltGray">
            <a:xfrm>
              <a:off x="4512" y="4224"/>
              <a:ext cx="912" cy="0"/>
            </a:xfrm>
            <a:prstGeom prst="line">
              <a:avLst/>
            </a:prstGeom>
            <a:noFill/>
            <a:ln w="12700">
              <a:solidFill>
                <a:srgbClr val="74BDF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8" name="Line 18">
              <a:extLst>
                <a:ext uri="{FF2B5EF4-FFF2-40B4-BE49-F238E27FC236}">
                  <a16:creationId xmlns:a16="http://schemas.microsoft.com/office/drawing/2014/main" id="{B0FE0899-F087-4145-A7F0-9ABD7F4F1C2E}"/>
                </a:ext>
              </a:extLst>
            </p:cNvPr>
            <p:cNvSpPr>
              <a:spLocks noChangeShapeType="1"/>
            </p:cNvSpPr>
            <p:nvPr userDrawn="1"/>
          </p:nvSpPr>
          <p:spPr bwMode="ltGray">
            <a:xfrm>
              <a:off x="4560" y="3984"/>
              <a:ext cx="0" cy="288"/>
            </a:xfrm>
            <a:prstGeom prst="line">
              <a:avLst/>
            </a:prstGeom>
            <a:noFill/>
            <a:ln w="12700">
              <a:solidFill>
                <a:srgbClr val="74BDF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9" name="Line 19">
              <a:extLst>
                <a:ext uri="{FF2B5EF4-FFF2-40B4-BE49-F238E27FC236}">
                  <a16:creationId xmlns:a16="http://schemas.microsoft.com/office/drawing/2014/main" id="{5E92A1B8-E180-4686-A7DD-BFABBD93FE3F}"/>
                </a:ext>
              </a:extLst>
            </p:cNvPr>
            <p:cNvSpPr>
              <a:spLocks noChangeShapeType="1"/>
            </p:cNvSpPr>
            <p:nvPr userDrawn="1"/>
          </p:nvSpPr>
          <p:spPr bwMode="ltGray">
            <a:xfrm>
              <a:off x="5376" y="3984"/>
              <a:ext cx="0" cy="288"/>
            </a:xfrm>
            <a:prstGeom prst="line">
              <a:avLst/>
            </a:prstGeom>
            <a:noFill/>
            <a:ln w="12700">
              <a:solidFill>
                <a:srgbClr val="74BDF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057" name="Rectangle 20">
            <a:extLst>
              <a:ext uri="{FF2B5EF4-FFF2-40B4-BE49-F238E27FC236}">
                <a16:creationId xmlns:a16="http://schemas.microsoft.com/office/drawing/2014/main" id="{BC9ED0E9-97AF-4E6C-B570-7FE48B81B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100" y="6472238"/>
            <a:ext cx="685800" cy="277812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400">
                <a:latin typeface="Comic Sans MS" panose="030F0702030302020204" pitchFamily="66" charset="0"/>
                <a:ea typeface="PMingLiU" panose="02020500000000000000" pitchFamily="18" charset="-120"/>
              </a:rPr>
              <a:t>-</a:t>
            </a:r>
            <a:fld id="{F2768B0D-407D-4A18-A4D1-C6F2452AF0C4}" type="slidenum">
              <a:rPr lang="en-US" altLang="zh-TW" sz="1400" smtClean="0">
                <a:latin typeface="Times New Roman" panose="02020603050405020304" pitchFamily="18" charset="0"/>
                <a:ea typeface="PMingLiU" panose="02020500000000000000" pitchFamily="18" charset="-120"/>
              </a:rPr>
              <a:pPr algn="ctr">
                <a:defRPr/>
              </a:pPr>
              <a:t>‹#›</a:t>
            </a:fld>
            <a:r>
              <a:rPr lang="en-US" altLang="zh-CN" sz="1400">
                <a:latin typeface="Comic Sans MS" panose="030F0702030302020204" pitchFamily="66" charset="0"/>
                <a:ea typeface="PMingLiU" panose="02020500000000000000" pitchFamily="18" charset="-120"/>
              </a:rPr>
              <a:t>-</a:t>
            </a:r>
            <a:endParaRPr lang="en-US" altLang="zh-TW" sz="1400">
              <a:latin typeface="Comic Sans MS" panose="030F0702030302020204" pitchFamily="66" charset="0"/>
              <a:ea typeface="PMingLiU" panose="02020500000000000000" pitchFamily="18" charset="-120"/>
            </a:endParaRPr>
          </a:p>
        </p:txBody>
      </p:sp>
      <p:grpSp>
        <p:nvGrpSpPr>
          <p:cNvPr id="2058" name="Group 21">
            <a:extLst>
              <a:ext uri="{FF2B5EF4-FFF2-40B4-BE49-F238E27FC236}">
                <a16:creationId xmlns:a16="http://schemas.microsoft.com/office/drawing/2014/main" id="{729750B0-20D2-4519-A343-78D745D5FEC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06375" y="6400800"/>
            <a:ext cx="1109663" cy="457200"/>
            <a:chOff x="4512" y="3984"/>
            <a:chExt cx="912" cy="288"/>
          </a:xfrm>
        </p:grpSpPr>
        <p:sp>
          <p:nvSpPr>
            <p:cNvPr id="2060" name="Rectangle 22">
              <a:extLst>
                <a:ext uri="{FF2B5EF4-FFF2-40B4-BE49-F238E27FC236}">
                  <a16:creationId xmlns:a16="http://schemas.microsoft.com/office/drawing/2014/main" id="{C3F76119-135E-4AF6-B551-010AE75F5010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560" y="4032"/>
              <a:ext cx="814" cy="192"/>
            </a:xfrm>
            <a:prstGeom prst="rect">
              <a:avLst/>
            </a:prstGeom>
            <a:noFill/>
            <a:ln w="12700">
              <a:solidFill>
                <a:srgbClr val="74BDFA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2061" name="Line 23">
              <a:extLst>
                <a:ext uri="{FF2B5EF4-FFF2-40B4-BE49-F238E27FC236}">
                  <a16:creationId xmlns:a16="http://schemas.microsoft.com/office/drawing/2014/main" id="{727744F3-5DD1-49B6-8955-2CD9769CBC73}"/>
                </a:ext>
              </a:extLst>
            </p:cNvPr>
            <p:cNvSpPr>
              <a:spLocks noChangeShapeType="1"/>
            </p:cNvSpPr>
            <p:nvPr userDrawn="1"/>
          </p:nvSpPr>
          <p:spPr bwMode="ltGray">
            <a:xfrm>
              <a:off x="4512" y="4032"/>
              <a:ext cx="912" cy="0"/>
            </a:xfrm>
            <a:prstGeom prst="line">
              <a:avLst/>
            </a:prstGeom>
            <a:noFill/>
            <a:ln w="12700">
              <a:solidFill>
                <a:srgbClr val="74BDF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2" name="Line 24">
              <a:extLst>
                <a:ext uri="{FF2B5EF4-FFF2-40B4-BE49-F238E27FC236}">
                  <a16:creationId xmlns:a16="http://schemas.microsoft.com/office/drawing/2014/main" id="{ACDA6971-C25C-4788-AFA2-8D2AD2AD80BD}"/>
                </a:ext>
              </a:extLst>
            </p:cNvPr>
            <p:cNvSpPr>
              <a:spLocks noChangeShapeType="1"/>
            </p:cNvSpPr>
            <p:nvPr userDrawn="1"/>
          </p:nvSpPr>
          <p:spPr bwMode="ltGray">
            <a:xfrm>
              <a:off x="4512" y="4224"/>
              <a:ext cx="912" cy="0"/>
            </a:xfrm>
            <a:prstGeom prst="line">
              <a:avLst/>
            </a:prstGeom>
            <a:noFill/>
            <a:ln w="12700">
              <a:solidFill>
                <a:srgbClr val="74BDF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3" name="Line 25">
              <a:extLst>
                <a:ext uri="{FF2B5EF4-FFF2-40B4-BE49-F238E27FC236}">
                  <a16:creationId xmlns:a16="http://schemas.microsoft.com/office/drawing/2014/main" id="{35ED7B18-AE85-42A2-B497-590D5196E631}"/>
                </a:ext>
              </a:extLst>
            </p:cNvPr>
            <p:cNvSpPr>
              <a:spLocks noChangeShapeType="1"/>
            </p:cNvSpPr>
            <p:nvPr userDrawn="1"/>
          </p:nvSpPr>
          <p:spPr bwMode="ltGray">
            <a:xfrm>
              <a:off x="4560" y="3984"/>
              <a:ext cx="0" cy="288"/>
            </a:xfrm>
            <a:prstGeom prst="line">
              <a:avLst/>
            </a:prstGeom>
            <a:noFill/>
            <a:ln w="12700">
              <a:solidFill>
                <a:srgbClr val="74BDF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4" name="Line 26">
              <a:extLst>
                <a:ext uri="{FF2B5EF4-FFF2-40B4-BE49-F238E27FC236}">
                  <a16:creationId xmlns:a16="http://schemas.microsoft.com/office/drawing/2014/main" id="{B6B8C08B-22CE-4C82-9BA9-6D2C5ED5B3EF}"/>
                </a:ext>
              </a:extLst>
            </p:cNvPr>
            <p:cNvSpPr>
              <a:spLocks noChangeShapeType="1"/>
            </p:cNvSpPr>
            <p:nvPr userDrawn="1"/>
          </p:nvSpPr>
          <p:spPr bwMode="ltGray">
            <a:xfrm>
              <a:off x="5376" y="3984"/>
              <a:ext cx="0" cy="288"/>
            </a:xfrm>
            <a:prstGeom prst="line">
              <a:avLst/>
            </a:prstGeom>
            <a:noFill/>
            <a:ln w="12700">
              <a:solidFill>
                <a:srgbClr val="74BDF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7547" name="Rectangle 27">
            <a:extLst>
              <a:ext uri="{FF2B5EF4-FFF2-40B4-BE49-F238E27FC236}">
                <a16:creationId xmlns:a16="http://schemas.microsoft.com/office/drawing/2014/main" id="{781CD0F8-8020-49CE-ADF4-BD4F27B89B9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8913" y="6508750"/>
            <a:ext cx="11430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FDE82CE7-011D-4CAF-97E6-61809B5D570C}" type="datetime1">
              <a:rPr lang="zh-CN" altLang="en-US"/>
              <a:pPr>
                <a:defRPr/>
              </a:pPr>
              <a:t>2019.10.11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5.png"/><Relationship Id="rId7" Type="http://schemas.openxmlformats.org/officeDocument/2006/relationships/image" Target="../media/image3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39.png"/><Relationship Id="rId7" Type="http://schemas.openxmlformats.org/officeDocument/2006/relationships/chart" Target="../charts/chart3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24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>
            <a:extLst>
              <a:ext uri="{FF2B5EF4-FFF2-40B4-BE49-F238E27FC236}">
                <a16:creationId xmlns:a16="http://schemas.microsoft.com/office/drawing/2014/main" id="{4FD4ECBD-9464-4CD0-8AF9-610F87BCF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4438" y="2643188"/>
            <a:ext cx="67691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3200" b="1" dirty="0">
                <a:latin typeface="Tahoma" panose="020B0604030504040204" pitchFamily="34" charset="0"/>
                <a:ea typeface="黑体" panose="02010609060101010101" pitchFamily="49" charset="-122"/>
              </a:rPr>
              <a:t>激光闪射法测量碳化硅复合包壳的数值模拟</a:t>
            </a:r>
            <a:endParaRPr kumimoji="1" lang="en-US" altLang="zh-CN" sz="3200" b="1" dirty="0">
              <a:latin typeface="Tahoma" panose="020B0604030504040204" pitchFamily="34" charset="0"/>
              <a:ea typeface="黑体" panose="02010609060101010101" pitchFamily="49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kumimoji="1" lang="en-US" altLang="zh-CN" sz="2400" b="1" dirty="0">
                <a:solidFill>
                  <a:srgbClr val="336699"/>
                </a:solidFill>
                <a:latin typeface="Goudy Old Style" panose="02020502050305020303" pitchFamily="18" charset="0"/>
                <a:ea typeface="黑体" panose="02010609060101010101" pitchFamily="49" charset="-122"/>
              </a:rPr>
              <a:t>Numerical simulation of the laser flash method for </a:t>
            </a:r>
            <a:r>
              <a:rPr kumimoji="1" lang="en-US" altLang="zh-CN" sz="2400" b="1" dirty="0" err="1">
                <a:solidFill>
                  <a:srgbClr val="336699"/>
                </a:solidFill>
                <a:latin typeface="Goudy Old Style" panose="02020502050305020303" pitchFamily="18" charset="0"/>
                <a:ea typeface="黑体" panose="02010609060101010101" pitchFamily="49" charset="-122"/>
              </a:rPr>
              <a:t>meauring</a:t>
            </a:r>
            <a:r>
              <a:rPr kumimoji="1" lang="en-US" altLang="zh-CN" sz="2400" b="1" dirty="0">
                <a:solidFill>
                  <a:srgbClr val="336699"/>
                </a:solidFill>
                <a:latin typeface="Goudy Old Style" panose="02020502050305020303" pitchFamily="18" charset="0"/>
                <a:ea typeface="黑体" panose="02010609060101010101" pitchFamily="49" charset="-122"/>
              </a:rPr>
              <a:t> SiC</a:t>
            </a:r>
            <a:r>
              <a:rPr kumimoji="1" lang="en-US" altLang="zh-CN" sz="2400" b="1" baseline="-25000" dirty="0">
                <a:solidFill>
                  <a:srgbClr val="336699"/>
                </a:solidFill>
                <a:latin typeface="Goudy Old Style" panose="02020502050305020303" pitchFamily="18" charset="0"/>
                <a:ea typeface="黑体" panose="02010609060101010101" pitchFamily="49" charset="-122"/>
              </a:rPr>
              <a:t>f</a:t>
            </a:r>
            <a:r>
              <a:rPr kumimoji="1" lang="en-US" altLang="zh-CN" sz="2400" b="1" dirty="0">
                <a:solidFill>
                  <a:srgbClr val="336699"/>
                </a:solidFill>
                <a:latin typeface="Goudy Old Style" panose="02020502050305020303" pitchFamily="18" charset="0"/>
                <a:ea typeface="黑体" panose="02010609060101010101" pitchFamily="49" charset="-122"/>
              </a:rPr>
              <a:t>/SiC composite </a:t>
            </a:r>
            <a:r>
              <a:rPr kumimoji="1" lang="en-US" altLang="zh-CN" sz="2400" b="1" dirty="0" err="1">
                <a:solidFill>
                  <a:srgbClr val="336699"/>
                </a:solidFill>
                <a:latin typeface="Goudy Old Style" panose="02020502050305020303" pitchFamily="18" charset="0"/>
                <a:ea typeface="黑体" panose="02010609060101010101" pitchFamily="49" charset="-122"/>
              </a:rPr>
              <a:t>clading</a:t>
            </a:r>
            <a:endParaRPr kumimoji="1" lang="en-US" altLang="zh-CN" sz="2400" b="1" dirty="0">
              <a:solidFill>
                <a:srgbClr val="336699"/>
              </a:solidFill>
              <a:latin typeface="Goudy Old Style" panose="02020502050305020303" pitchFamily="18" charset="0"/>
              <a:ea typeface="黑体" panose="02010609060101010101" pitchFamily="49" charset="-122"/>
            </a:endParaRPr>
          </a:p>
        </p:txBody>
      </p:sp>
      <p:sp>
        <p:nvSpPr>
          <p:cNvPr id="5123" name="Rectangle 22">
            <a:extLst>
              <a:ext uri="{FF2B5EF4-FFF2-40B4-BE49-F238E27FC236}">
                <a16:creationId xmlns:a16="http://schemas.microsoft.com/office/drawing/2014/main" id="{FC30AD03-E6E0-4C1F-AF3C-A5AD8AB21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938" y="4724400"/>
            <a:ext cx="8532812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>
                <a:latin typeface="Times New Roman" panose="02020603050405020304" pitchFamily="18" charset="0"/>
                <a:ea typeface="华文新魏" panose="02010800040101010101" pitchFamily="2" charset="-122"/>
              </a:rPr>
              <a:t>Wenjie Li</a:t>
            </a:r>
            <a:r>
              <a:rPr kumimoji="1" lang="en-US" altLang="zh-CN" baseline="30000">
                <a:latin typeface="Times New Roman" panose="02020603050405020304" pitchFamily="18" charset="0"/>
                <a:ea typeface="华文新魏" panose="02010800040101010101" pitchFamily="2" charset="-122"/>
              </a:rPr>
              <a:t>a,</a:t>
            </a:r>
            <a:r>
              <a:rPr kumimoji="1" lang="en-US" altLang="zh-CN">
                <a:latin typeface="Times New Roman" panose="02020603050405020304" pitchFamily="18" charset="0"/>
                <a:ea typeface="华文新魏" panose="02010800040101010101" pitchFamily="2" charset="-122"/>
              </a:rPr>
              <a:t>*, L. Vladhovic</a:t>
            </a:r>
            <a:r>
              <a:rPr kumimoji="1" lang="en-US" altLang="zh-CN" baseline="30000">
                <a:latin typeface="Times New Roman" panose="02020603050405020304" pitchFamily="18" charset="0"/>
                <a:ea typeface="华文新魏" panose="02010800040101010101" pitchFamily="2" charset="-122"/>
              </a:rPr>
              <a:t>b</a:t>
            </a:r>
            <a:r>
              <a:rPr kumimoji="1" lang="en-US" altLang="zh-CN">
                <a:latin typeface="Times New Roman" panose="02020603050405020304" pitchFamily="18" charset="0"/>
                <a:ea typeface="华文新魏" panose="02010800040101010101" pitchFamily="2" charset="-122"/>
              </a:rPr>
              <a:t>, T.R. Pavlov</a:t>
            </a:r>
            <a:r>
              <a:rPr kumimoji="1" lang="en-US" altLang="zh-CN" baseline="30000">
                <a:latin typeface="Times New Roman" panose="02020603050405020304" pitchFamily="18" charset="0"/>
                <a:ea typeface="华文新魏" panose="02010800040101010101" pitchFamily="2" charset="-122"/>
              </a:rPr>
              <a:t>b</a:t>
            </a:r>
            <a:r>
              <a:rPr kumimoji="1" lang="en-US" altLang="zh-CN">
                <a:latin typeface="Times New Roman" panose="02020603050405020304" pitchFamily="18" charset="0"/>
                <a:ea typeface="华文新魏" panose="02010800040101010101" pitchFamily="2" charset="-122"/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Science and Technology on Reactor System Design Technology Laboratory, P.O. Box 502, 610213 Chengdu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European Commission, Joint Research Centre Karlsruhe, P.O. Box 2340, 76125 Karlsruhe, Germany</a:t>
            </a:r>
          </a:p>
          <a:p>
            <a:pPr algn="ctr" eaLnBrk="1" hangingPunct="1"/>
            <a:endParaRPr kumimoji="1" lang="zh-CN" altLang="en-US"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spd="slow" advTm="765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50C753-E2B7-4F79-9001-FA5AEA3E9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867B0-17CF-403B-AF49-A7EAD260DF73}" type="datetime1">
              <a:rPr lang="zh-CN" altLang="en-US" smtClean="0"/>
              <a:pPr>
                <a:defRPr/>
              </a:pPr>
              <a:t>2019.10.11</a:t>
            </a:fld>
            <a:endParaRPr lang="zh-CN" altLang="zh-CN"/>
          </a:p>
        </p:txBody>
      </p:sp>
      <p:sp>
        <p:nvSpPr>
          <p:cNvPr id="5" name="矩形 5">
            <a:extLst>
              <a:ext uri="{FF2B5EF4-FFF2-40B4-BE49-F238E27FC236}">
                <a16:creationId xmlns:a16="http://schemas.microsoft.com/office/drawing/2014/main" id="{92CA3D62-0ADE-4AEF-935B-C9C5FA3BE8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1556792"/>
            <a:ext cx="8115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COMSOL5.2a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版本的应用案例（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ID:30371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）改进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F74140FF-83E8-4DE6-9327-3255FA13C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836613"/>
            <a:ext cx="2046287" cy="5762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建模过程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05492F2-6334-4772-9302-FF2BC1A1D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748" y="2018457"/>
            <a:ext cx="708721" cy="2339543"/>
          </a:xfrm>
          <a:prstGeom prst="rect">
            <a:avLst/>
          </a:prstGeom>
        </p:spPr>
      </p:pic>
      <p:pic>
        <p:nvPicPr>
          <p:cNvPr id="8" name="图片 23">
            <a:extLst>
              <a:ext uri="{FF2B5EF4-FFF2-40B4-BE49-F238E27FC236}">
                <a16:creationId xmlns:a16="http://schemas.microsoft.com/office/drawing/2014/main" id="{B4A29243-08F7-436D-B243-67A46DA139FC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t="24103" r="13599" b="11796"/>
          <a:stretch/>
        </p:blipFill>
        <p:spPr bwMode="auto">
          <a:xfrm>
            <a:off x="188913" y="2500001"/>
            <a:ext cx="1656080" cy="17087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E46C2ACA-75A1-40C5-8FBF-24AC7AF5604A}"/>
              </a:ext>
            </a:extLst>
          </p:cNvPr>
          <p:cNvSpPr txBox="1"/>
          <p:nvPr/>
        </p:nvSpPr>
        <p:spPr>
          <a:xfrm>
            <a:off x="539552" y="4437112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/>
              <a:t>3D</a:t>
            </a:r>
            <a:endParaRPr lang="zh-CN" altLang="en-US" sz="20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78A9970-B4C8-4072-84CD-2B79589BACC1}"/>
              </a:ext>
            </a:extLst>
          </p:cNvPr>
          <p:cNvSpPr txBox="1"/>
          <p:nvPr/>
        </p:nvSpPr>
        <p:spPr>
          <a:xfrm>
            <a:off x="1979712" y="4437112"/>
            <a:ext cx="1282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/>
              <a:t>2D</a:t>
            </a:r>
            <a:r>
              <a:rPr lang="zh-CN" altLang="en-US" sz="2000" dirty="0"/>
              <a:t>轴对称</a:t>
            </a:r>
          </a:p>
        </p:txBody>
      </p:sp>
      <p:sp>
        <p:nvSpPr>
          <p:cNvPr id="11" name="箭头: 右 10">
            <a:extLst>
              <a:ext uri="{FF2B5EF4-FFF2-40B4-BE49-F238E27FC236}">
                <a16:creationId xmlns:a16="http://schemas.microsoft.com/office/drawing/2014/main" id="{DC789E92-C720-4426-A29F-B7A988901573}"/>
              </a:ext>
            </a:extLst>
          </p:cNvPr>
          <p:cNvSpPr/>
          <p:nvPr/>
        </p:nvSpPr>
        <p:spPr bwMode="auto">
          <a:xfrm>
            <a:off x="1979712" y="3068960"/>
            <a:ext cx="216024" cy="36004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4F3E588C-EBD6-4A0B-9D53-0D502AD70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7020" y="2859877"/>
            <a:ext cx="1453872" cy="1122610"/>
          </a:xfrm>
          <a:prstGeom prst="rect">
            <a:avLst/>
          </a:prstGeom>
        </p:spPr>
      </p:pic>
      <p:sp>
        <p:nvSpPr>
          <p:cNvPr id="13" name="箭头: 右 12">
            <a:extLst>
              <a:ext uri="{FF2B5EF4-FFF2-40B4-BE49-F238E27FC236}">
                <a16:creationId xmlns:a16="http://schemas.microsoft.com/office/drawing/2014/main" id="{CC551D23-AE24-410C-AC42-69EFFDB3760E}"/>
              </a:ext>
            </a:extLst>
          </p:cNvPr>
          <p:cNvSpPr/>
          <p:nvPr/>
        </p:nvSpPr>
        <p:spPr bwMode="auto">
          <a:xfrm>
            <a:off x="3310747" y="3061142"/>
            <a:ext cx="216024" cy="36004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1DC1528-908B-45C9-81B8-112BB13410C0}"/>
              </a:ext>
            </a:extLst>
          </p:cNvPr>
          <p:cNvSpPr txBox="1"/>
          <p:nvPr/>
        </p:nvSpPr>
        <p:spPr>
          <a:xfrm>
            <a:off x="3375154" y="4437112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定义加热与热辐射面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D5BD686F-5FAE-4D3F-952F-4C7601C706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7507" y="2674614"/>
            <a:ext cx="1968549" cy="1254533"/>
          </a:xfrm>
          <a:prstGeom prst="rect">
            <a:avLst/>
          </a:prstGeom>
        </p:spPr>
      </p:pic>
      <p:sp>
        <p:nvSpPr>
          <p:cNvPr id="16" name="箭头: 右 15">
            <a:extLst>
              <a:ext uri="{FF2B5EF4-FFF2-40B4-BE49-F238E27FC236}">
                <a16:creationId xmlns:a16="http://schemas.microsoft.com/office/drawing/2014/main" id="{4971B1C1-A6F4-4AA7-85AE-F4CBF4638010}"/>
              </a:ext>
            </a:extLst>
          </p:cNvPr>
          <p:cNvSpPr/>
          <p:nvPr/>
        </p:nvSpPr>
        <p:spPr bwMode="auto">
          <a:xfrm>
            <a:off x="5133626" y="3061142"/>
            <a:ext cx="216024" cy="36004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3F9E2FF-5B0A-491A-99C2-FE3588968FF3}"/>
              </a:ext>
            </a:extLst>
          </p:cNvPr>
          <p:cNvSpPr txBox="1"/>
          <p:nvPr/>
        </p:nvSpPr>
        <p:spPr>
          <a:xfrm>
            <a:off x="5610225" y="2099891"/>
            <a:ext cx="2908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定义</a:t>
            </a:r>
            <a:r>
              <a:rPr lang="en-US" altLang="zh-CN" sz="2000" dirty="0"/>
              <a:t>SiC</a:t>
            </a:r>
            <a:r>
              <a:rPr lang="zh-CN" altLang="en-US" sz="2000" dirty="0"/>
              <a:t>复合材料热物性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9E1E2257-7494-457E-A5E6-1014E13B98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3629" y="4459715"/>
            <a:ext cx="2361359" cy="1682986"/>
          </a:xfrm>
          <a:prstGeom prst="rect">
            <a:avLst/>
          </a:prstGeom>
        </p:spPr>
      </p:pic>
      <p:sp>
        <p:nvSpPr>
          <p:cNvPr id="19" name="箭头: 右弧形 18">
            <a:extLst>
              <a:ext uri="{FF2B5EF4-FFF2-40B4-BE49-F238E27FC236}">
                <a16:creationId xmlns:a16="http://schemas.microsoft.com/office/drawing/2014/main" id="{86B263E5-E86E-453D-BFC4-48D0C68FEFCA}"/>
              </a:ext>
            </a:extLst>
          </p:cNvPr>
          <p:cNvSpPr/>
          <p:nvPr/>
        </p:nvSpPr>
        <p:spPr bwMode="auto">
          <a:xfrm>
            <a:off x="8604448" y="3667426"/>
            <a:ext cx="360040" cy="1082719"/>
          </a:xfrm>
          <a:prstGeom prst="curvedLeftArrow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F3BE259E-E650-446D-811F-BAC0AE6762E4}"/>
              </a:ext>
            </a:extLst>
          </p:cNvPr>
          <p:cNvSpPr txBox="1"/>
          <p:nvPr/>
        </p:nvSpPr>
        <p:spPr>
          <a:xfrm>
            <a:off x="5770064" y="5947692"/>
            <a:ext cx="2494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修改</a:t>
            </a:r>
            <a:r>
              <a:rPr lang="en-US" altLang="zh-CN" sz="2000" dirty="0"/>
              <a:t>APP</a:t>
            </a:r>
            <a:r>
              <a:rPr lang="zh-CN" altLang="en-US" sz="2000" dirty="0"/>
              <a:t>代码和界面</a:t>
            </a:r>
          </a:p>
        </p:txBody>
      </p:sp>
    </p:spTree>
    <p:extLst>
      <p:ext uri="{BB962C8B-B14F-4D97-AF65-F5344CB8AC3E}">
        <p14:creationId xmlns:p14="http://schemas.microsoft.com/office/powerpoint/2010/main" val="960203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093" y="739111"/>
            <a:ext cx="8229600" cy="1143000"/>
          </a:xfrm>
        </p:spPr>
        <p:txBody>
          <a:bodyPr/>
          <a:lstStyle/>
          <a:p>
            <a:r>
              <a:rPr lang="zh-CN" altLang="en-US" sz="2800" dirty="0"/>
              <a:t>激光闪射试验的模拟结果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1752600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带曲率样品比平板的</a:t>
            </a:r>
            <a:r>
              <a:rPr lang="en-US" altLang="zh-CN" sz="2400" dirty="0"/>
              <a:t> T</a:t>
            </a:r>
            <a:r>
              <a:rPr lang="en-US" altLang="zh-CN" sz="2400" baseline="-25000" dirty="0"/>
              <a:t>max</a:t>
            </a:r>
            <a:r>
              <a:rPr lang="en-US" altLang="zh-CN" sz="2400" dirty="0"/>
              <a:t> </a:t>
            </a:r>
            <a:r>
              <a:rPr lang="zh-CN" altLang="en-US" sz="2400" dirty="0"/>
              <a:t>和</a:t>
            </a:r>
            <a:r>
              <a:rPr lang="en-US" altLang="zh-CN" sz="2400" dirty="0"/>
              <a:t> t</a:t>
            </a:r>
            <a:r>
              <a:rPr lang="en-US" altLang="zh-CN" sz="2400" baseline="-25000" dirty="0"/>
              <a:t>1/2</a:t>
            </a:r>
            <a:r>
              <a:rPr lang="zh-CN" altLang="en-US" sz="2400" dirty="0"/>
              <a:t>略有增加</a:t>
            </a:r>
            <a:endParaRPr lang="en-US" sz="2400" dirty="0"/>
          </a:p>
        </p:txBody>
      </p:sp>
      <p:grpSp>
        <p:nvGrpSpPr>
          <p:cNvPr id="4" name="Group 9"/>
          <p:cNvGrpSpPr/>
          <p:nvPr/>
        </p:nvGrpSpPr>
        <p:grpSpPr>
          <a:xfrm>
            <a:off x="402958" y="2411218"/>
            <a:ext cx="5034280" cy="3782060"/>
            <a:chOff x="223520" y="2818130"/>
            <a:chExt cx="5034280" cy="3782060"/>
          </a:xfrm>
        </p:grpSpPr>
        <p:pic>
          <p:nvPicPr>
            <p:cNvPr id="6" name="图片 230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23520" y="4696014"/>
              <a:ext cx="2519680" cy="1889760"/>
            </a:xfrm>
            <a:prstGeom prst="rect">
              <a:avLst/>
            </a:prstGeom>
          </p:spPr>
        </p:pic>
        <p:pic>
          <p:nvPicPr>
            <p:cNvPr id="7" name="图片 231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738120" y="4710430"/>
              <a:ext cx="2519680" cy="1889760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04800" y="2818130"/>
              <a:ext cx="2523490" cy="1892300"/>
            </a:xfrm>
            <a:prstGeom prst="rect">
              <a:avLst/>
            </a:prstGeom>
          </p:spPr>
        </p:pic>
        <p:pic>
          <p:nvPicPr>
            <p:cNvPr id="9" name="Picture 8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2734310" y="2819400"/>
              <a:ext cx="2523490" cy="1892300"/>
            </a:xfrm>
            <a:prstGeom prst="rect">
              <a:avLst/>
            </a:prstGeom>
          </p:spPr>
        </p:pic>
      </p:grpSp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5545156" y="2691636"/>
            <a:ext cx="2468880" cy="149923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7"/>
          <a:stretch>
            <a:fillRect/>
          </a:stretch>
        </p:blipFill>
        <p:spPr>
          <a:xfrm>
            <a:off x="5691051" y="4255575"/>
            <a:ext cx="2468880" cy="1499235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5" t="18174" r="20560" b="19299"/>
          <a:stretch/>
        </p:blipFill>
        <p:spPr bwMode="auto">
          <a:xfrm>
            <a:off x="6429860" y="1152330"/>
            <a:ext cx="2575076" cy="148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4E8B89C-E06A-4321-90AE-A5F639C57C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6202" y="1663768"/>
            <a:ext cx="2377646" cy="8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87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1752600"/>
          </a:xfrm>
        </p:spPr>
        <p:txBody>
          <a:bodyPr>
            <a:normAutofit/>
          </a:bodyPr>
          <a:lstStyle/>
          <a:p>
            <a:r>
              <a:rPr lang="zh-CN" altLang="en-US" sz="2600" dirty="0"/>
              <a:t>曲率的影响</a:t>
            </a:r>
            <a:endParaRPr 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BFABB7A3-DFAC-4FA6-860F-DFFF1BFD4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819105"/>
            <a:ext cx="2590800" cy="14650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68093" y="1066800"/>
            <a:ext cx="449970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600" dirty="0">
                <a:solidFill>
                  <a:prstClr val="black"/>
                </a:solidFill>
              </a:rPr>
              <a:t>激光加热方向的影响</a:t>
            </a:r>
            <a:r>
              <a:rPr lang="en-US" altLang="zh-CN" sz="2600" dirty="0"/>
              <a:t> 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C4739EE4-1111-4482-9C4A-AA9BA5E2E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2596680"/>
            <a:ext cx="1623819" cy="4047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/>
              <p:cNvSpPr/>
              <p:nvPr/>
            </p:nvSpPr>
            <p:spPr>
              <a:xfrm>
                <a:off x="3217243" y="1865720"/>
                <a:ext cx="1265796" cy="6119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zh-CN" altLang="en-US">
                          <a:latin typeface="Cambria Math" panose="02040503050406030204" pitchFamily="18" charset="0"/>
                        </a:rPr>
                        <m:t>g</m:t>
                      </m:r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zh-CN" alt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zh-CN" altLang="en-US" i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243" y="1865720"/>
                <a:ext cx="1265796" cy="61196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>
            <a:extLst>
              <a:ext uri="{FF2B5EF4-FFF2-40B4-BE49-F238E27FC236}">
                <a16:creationId xmlns:a16="http://schemas.microsoft.com/office/drawing/2014/main" id="{1577014C-FD05-4B2F-BAC7-516E1535DA0F}"/>
              </a:ext>
            </a:extLst>
          </p:cNvPr>
          <p:cNvSpPr/>
          <p:nvPr/>
        </p:nvSpPr>
        <p:spPr>
          <a:xfrm>
            <a:off x="5796136" y="1865720"/>
            <a:ext cx="4572000" cy="104028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zh-CN" altLang="en-US" dirty="0"/>
              <a:t>外表面</a:t>
            </a:r>
            <a:r>
              <a:rPr lang="en-US" altLang="zh-CN" dirty="0"/>
              <a:t>: g(r)&gt;1</a:t>
            </a:r>
          </a:p>
          <a:p>
            <a:pPr>
              <a:spcBef>
                <a:spcPct val="20000"/>
              </a:spcBef>
            </a:pPr>
            <a:r>
              <a:rPr lang="zh-CN" altLang="en-US" dirty="0"/>
              <a:t>内表面</a:t>
            </a:r>
            <a:r>
              <a:rPr lang="en-US" altLang="zh-CN" dirty="0"/>
              <a:t>: g(r)&lt;1</a:t>
            </a:r>
          </a:p>
        </p:txBody>
      </p:sp>
      <p:graphicFrame>
        <p:nvGraphicFramePr>
          <p:cNvPr id="10" name="图表 9">
            <a:extLst>
              <a:ext uri="{FF2B5EF4-FFF2-40B4-BE49-F238E27FC236}">
                <a16:creationId xmlns:a16="http://schemas.microsoft.com/office/drawing/2014/main" id="{8547752C-3D63-48A7-8697-8FF2ED0152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550740"/>
              </p:ext>
            </p:extLst>
          </p:nvPr>
        </p:nvGraphicFramePr>
        <p:xfrm>
          <a:off x="304800" y="3856615"/>
          <a:ext cx="3822120" cy="232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图表 10">
            <a:extLst>
              <a:ext uri="{FF2B5EF4-FFF2-40B4-BE49-F238E27FC236}">
                <a16:creationId xmlns:a16="http://schemas.microsoft.com/office/drawing/2014/main" id="{9FABB028-8B17-465B-B234-6691ECC340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4904275"/>
              </p:ext>
            </p:extLst>
          </p:nvPr>
        </p:nvGraphicFramePr>
        <p:xfrm>
          <a:off x="4860032" y="3761631"/>
          <a:ext cx="3504729" cy="232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2" name="TextBox 2">
            <a:extLst>
              <a:ext uri="{FF2B5EF4-FFF2-40B4-BE49-F238E27FC236}">
                <a16:creationId xmlns:a16="http://schemas.microsoft.com/office/drawing/2014/main" id="{9A080E5E-3F18-4A94-B8E5-7FAFFB212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2438" y="3487401"/>
            <a:ext cx="13468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800" b="1" dirty="0"/>
              <a:t>外表面加热</a:t>
            </a:r>
            <a:endParaRPr lang="en-US" altLang="en-US" sz="1800" b="1" dirty="0"/>
          </a:p>
        </p:txBody>
      </p:sp>
      <p:sp>
        <p:nvSpPr>
          <p:cNvPr id="18" name="TextBox 14">
            <a:extLst>
              <a:ext uri="{FF2B5EF4-FFF2-40B4-BE49-F238E27FC236}">
                <a16:creationId xmlns:a16="http://schemas.microsoft.com/office/drawing/2014/main" id="{0A4B4364-3786-4A03-B709-86C7D4B38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8974" y="3487401"/>
            <a:ext cx="13468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800" b="1" dirty="0"/>
              <a:t>内表面加热</a:t>
            </a:r>
            <a:endParaRPr lang="en-US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98513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矩形 12">
            <a:extLst>
              <a:ext uri="{FF2B5EF4-FFF2-40B4-BE49-F238E27FC236}">
                <a16:creationId xmlns:a16="http://schemas.microsoft.com/office/drawing/2014/main" id="{1FC2BB55-5E40-46E7-926A-5A3B4E7CA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5888" y="115888"/>
            <a:ext cx="3984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31825" indent="-631825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2.1 SiC</a:t>
            </a:r>
            <a:r>
              <a:rPr kumimoji="1" lang="zh-CN" altLang="en-US" b="1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材料热物性测量</a:t>
            </a:r>
            <a:endParaRPr kumimoji="1" lang="en-US" altLang="zh-CN" b="1">
              <a:solidFill>
                <a:srgbClr val="003366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3556" name="AutoShape 4">
            <a:extLst>
              <a:ext uri="{FF2B5EF4-FFF2-40B4-BE49-F238E27FC236}">
                <a16:creationId xmlns:a16="http://schemas.microsoft.com/office/drawing/2014/main" id="{BF9680CB-519D-4598-B37A-77FA60591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836613"/>
            <a:ext cx="3095625" cy="5762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zh-CN" altLang="en-US" b="1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热扩散率</a:t>
            </a:r>
            <a:r>
              <a:rPr kumimoji="1" lang="en-US" altLang="zh-CN" b="1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/</a:t>
            </a:r>
            <a:r>
              <a:rPr kumimoji="1" lang="zh-CN" altLang="en-US" b="1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热导率</a:t>
            </a:r>
          </a:p>
        </p:txBody>
      </p:sp>
      <p:sp>
        <p:nvSpPr>
          <p:cNvPr id="23557" name="文本框 1">
            <a:extLst>
              <a:ext uri="{FF2B5EF4-FFF2-40B4-BE49-F238E27FC236}">
                <a16:creationId xmlns:a16="http://schemas.microsoft.com/office/drawing/2014/main" id="{FB93ADA3-85B7-44E3-87A4-5087E65F1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4037261"/>
            <a:ext cx="1638300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000"/>
              <a:t>CVI</a:t>
            </a:r>
            <a:r>
              <a:rPr lang="zh-CN" altLang="en-US" sz="2000"/>
              <a:t>复合包壳</a:t>
            </a:r>
          </a:p>
        </p:txBody>
      </p:sp>
      <p:pic>
        <p:nvPicPr>
          <p:cNvPr id="23559" name="图表 17">
            <a:extLst>
              <a:ext uri="{FF2B5EF4-FFF2-40B4-BE49-F238E27FC236}">
                <a16:creationId xmlns:a16="http://schemas.microsoft.com/office/drawing/2014/main" id="{AC158C19-6ABA-4EEE-ABB5-FAF486EB088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0" y="3891211"/>
            <a:ext cx="3255963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图表 18">
            <a:extLst>
              <a:ext uri="{FF2B5EF4-FFF2-40B4-BE49-F238E27FC236}">
                <a16:creationId xmlns:a16="http://schemas.microsoft.com/office/drawing/2014/main" id="{8E053729-0CBC-41DA-8F21-4AA7E5BCF237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5" y="3861048"/>
            <a:ext cx="324961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TextBox 20">
            <a:extLst>
              <a:ext uri="{FF2B5EF4-FFF2-40B4-BE49-F238E27FC236}">
                <a16:creationId xmlns:a16="http://schemas.microsoft.com/office/drawing/2014/main" id="{0B5C4BF7-7DF7-4C0F-9AAE-BF08BBBED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5837486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800"/>
              <a:t>修正前</a:t>
            </a:r>
            <a:endParaRPr lang="en-US" altLang="en-US" sz="1800"/>
          </a:p>
        </p:txBody>
      </p:sp>
      <p:sp>
        <p:nvSpPr>
          <p:cNvPr id="23563" name="TextBox 21">
            <a:extLst>
              <a:ext uri="{FF2B5EF4-FFF2-40B4-BE49-F238E27FC236}">
                <a16:creationId xmlns:a16="http://schemas.microsoft.com/office/drawing/2014/main" id="{61BD24DD-B731-4016-A70E-DD7814ED0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588" y="5837486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800"/>
              <a:t>修正后</a:t>
            </a:r>
            <a:endParaRPr lang="en-US" altLang="en-US" sz="1800"/>
          </a:p>
        </p:txBody>
      </p:sp>
      <p:sp>
        <p:nvSpPr>
          <p:cNvPr id="3" name="虚尾箭头 2">
            <a:extLst>
              <a:ext uri="{FF2B5EF4-FFF2-40B4-BE49-F238E27FC236}">
                <a16:creationId xmlns:a16="http://schemas.microsoft.com/office/drawing/2014/main" id="{0CCEC4F9-A1E6-4DDC-BAA4-DC0B1BBA902C}"/>
              </a:ext>
            </a:extLst>
          </p:cNvPr>
          <p:cNvSpPr/>
          <p:nvPr/>
        </p:nvSpPr>
        <p:spPr bwMode="auto">
          <a:xfrm>
            <a:off x="5129213" y="4670673"/>
            <a:ext cx="287337" cy="463550"/>
          </a:xfrm>
          <a:prstGeom prst="stripedRightArrow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A7C60681-21B7-44FD-A26A-D6DFCF0D289A}"/>
              </a:ext>
            </a:extLst>
          </p:cNvPr>
          <p:cNvSpPr/>
          <p:nvPr/>
        </p:nvSpPr>
        <p:spPr>
          <a:xfrm>
            <a:off x="700880" y="1530002"/>
            <a:ext cx="775955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dirty="0"/>
              <a:t>对同一样品但激光加热面不同，测量结果却有</a:t>
            </a:r>
            <a:r>
              <a:rPr lang="en-US" altLang="zh-CN" dirty="0"/>
              <a:t>20%</a:t>
            </a:r>
            <a:r>
              <a:rPr lang="zh-CN" altLang="en-US" dirty="0"/>
              <a:t>差异</a:t>
            </a:r>
            <a:endParaRPr lang="en-US" altLang="zh-CN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dirty="0"/>
              <a:t>利用</a:t>
            </a:r>
            <a:r>
              <a:rPr lang="en-US" altLang="zh-CN" dirty="0"/>
              <a:t>COMSOL</a:t>
            </a:r>
            <a:r>
              <a:rPr lang="zh-CN" altLang="en-US" dirty="0"/>
              <a:t>模拟获得的几何和温度修正因子，对测量结果进行修正后获得基本吻合的热扩散率测量结果</a:t>
            </a:r>
            <a:endParaRPr lang="en-US" altLang="zh-CN" dirty="0"/>
          </a:p>
        </p:txBody>
      </p:sp>
    </p:spTree>
  </p:cSld>
  <p:clrMapOvr>
    <a:masterClrMapping/>
  </p:clrMapOvr>
  <p:transition spd="slow" advTm="21522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日期占位符 3">
            <a:extLst>
              <a:ext uri="{FF2B5EF4-FFF2-40B4-BE49-F238E27FC236}">
                <a16:creationId xmlns:a16="http://schemas.microsoft.com/office/drawing/2014/main" id="{45BAF196-7B75-4329-BE01-DD6496DDDE2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C479B9D-E3A4-4840-B206-06CC8711A159}" type="datetime1">
              <a:rPr lang="zh-CN" altLang="en-US" sz="1400" smtClean="0">
                <a:latin typeface="Times New Roman" panose="02020603050405020304" pitchFamily="18" charset="0"/>
              </a:rPr>
              <a:pPr/>
              <a:t>2019.10.11</a:t>
            </a:fld>
            <a:endParaRPr lang="zh-CN" altLang="zh-CN" sz="1400">
              <a:latin typeface="Times New Roman" panose="02020603050405020304" pitchFamily="18" charset="0"/>
            </a:endParaRPr>
          </a:p>
        </p:txBody>
      </p:sp>
      <p:sp>
        <p:nvSpPr>
          <p:cNvPr id="25603" name="AutoShape 4">
            <a:extLst>
              <a:ext uri="{FF2B5EF4-FFF2-40B4-BE49-F238E27FC236}">
                <a16:creationId xmlns:a16="http://schemas.microsoft.com/office/drawing/2014/main" id="{B66ADE7B-47A9-445C-9BA1-F1C5A848F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836613"/>
            <a:ext cx="3600450" cy="5762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b="1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SiC</a:t>
            </a:r>
            <a:r>
              <a:rPr kumimoji="1" lang="zh-CN" altLang="en-US" b="1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热物性实验结果</a:t>
            </a:r>
          </a:p>
        </p:txBody>
      </p:sp>
      <p:graphicFrame>
        <p:nvGraphicFramePr>
          <p:cNvPr id="31" name="内容占位符 5">
            <a:extLst>
              <a:ext uri="{FF2B5EF4-FFF2-40B4-BE49-F238E27FC236}">
                <a16:creationId xmlns:a16="http://schemas.microsoft.com/office/drawing/2014/main" id="{983BBFB0-DB03-4D22-8918-BB464B15ACD4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2362200"/>
          <a:ext cx="8280400" cy="3371851"/>
        </p:xfrm>
        <a:graphic>
          <a:graphicData uri="http://schemas.openxmlformats.org/drawingml/2006/table">
            <a:tbl>
              <a:tblPr/>
              <a:tblGrid>
                <a:gridCol w="1495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4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9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13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82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921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材料类型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热导率</a:t>
                      </a: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W/(m∙K)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发射率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密度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比热容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温度范围</a:t>
                      </a:r>
                      <a:r>
                        <a:rPr kumimoji="0" lang="en-US" altLang="zh-CN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,K</a:t>
                      </a:r>
                      <a:endParaRPr kumimoji="0" lang="zh-CN" altLang="en-US" sz="14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0~1500</a:t>
                      </a:r>
                      <a:endParaRPr kumimoji="0" lang="en-US" altLang="zh-CN" sz="14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zh-CN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r>
                        <a:rPr kumimoji="0" lang="en-US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00~</a:t>
                      </a:r>
                      <a:r>
                        <a:rPr kumimoji="0" lang="zh-CN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熔点</a:t>
                      </a:r>
                      <a:endParaRPr kumimoji="0" lang="en-US" altLang="en-US" sz="14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假设与</a:t>
                      </a:r>
                      <a:r>
                        <a:rPr kumimoji="0" lang="en-US" altLang="zh-CN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T</a:t>
                      </a:r>
                      <a:r>
                        <a:rPr kumimoji="0" lang="zh-CN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无关</a:t>
                      </a: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300~1500</a:t>
                      </a:r>
                      <a:endParaRPr kumimoji="0" lang="zh-CN" altLang="en-US" sz="14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-100~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2100</a:t>
                      </a:r>
                      <a:endParaRPr kumimoji="0" lang="zh-CN" altLang="en-US" sz="14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CVD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350~60</a:t>
                      </a: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~50</a:t>
                      </a: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0.86~ 0.94</a:t>
                      </a: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3.2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沿用</a:t>
                      </a: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CVD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NITE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30~20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15~30</a:t>
                      </a: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0.3~0.8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3.07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部分沿用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CVD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3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CVI SiC Cladding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1.44~1.66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2.39@1450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凸面</a:t>
                      </a: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0.78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凹面</a:t>
                      </a: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0.92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2.8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沿用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CVD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642" name="文本框 1">
            <a:extLst>
              <a:ext uri="{FF2B5EF4-FFF2-40B4-BE49-F238E27FC236}">
                <a16:creationId xmlns:a16="http://schemas.microsoft.com/office/drawing/2014/main" id="{C0C4B75F-0B6A-4BD3-AD7E-72A62A79E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5821363"/>
            <a:ext cx="720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000"/>
              <a:t>LAF</a:t>
            </a:r>
            <a:endParaRPr lang="zh-CN" altLang="en-US" sz="2000"/>
          </a:p>
        </p:txBody>
      </p:sp>
      <p:sp>
        <p:nvSpPr>
          <p:cNvPr id="25643" name="文本框 5">
            <a:extLst>
              <a:ext uri="{FF2B5EF4-FFF2-40B4-BE49-F238E27FC236}">
                <a16:creationId xmlns:a16="http://schemas.microsoft.com/office/drawing/2014/main" id="{D5DDFFE6-1904-41C4-8293-9870976AF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5821363"/>
            <a:ext cx="114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000"/>
              <a:t>CLASH</a:t>
            </a:r>
            <a:endParaRPr lang="zh-CN" altLang="en-US" sz="2000"/>
          </a:p>
        </p:txBody>
      </p:sp>
      <p:sp>
        <p:nvSpPr>
          <p:cNvPr id="25644" name="文本框 6">
            <a:extLst>
              <a:ext uri="{FF2B5EF4-FFF2-40B4-BE49-F238E27FC236}">
                <a16:creationId xmlns:a16="http://schemas.microsoft.com/office/drawing/2014/main" id="{BF225719-B465-46BB-80EC-E8DAFAC58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4663" y="5821363"/>
            <a:ext cx="114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000"/>
              <a:t>光谱仪</a:t>
            </a:r>
          </a:p>
        </p:txBody>
      </p:sp>
      <p:sp>
        <p:nvSpPr>
          <p:cNvPr id="25645" name="内容占位符 2">
            <a:extLst>
              <a:ext uri="{FF2B5EF4-FFF2-40B4-BE49-F238E27FC236}">
                <a16:creationId xmlns:a16="http://schemas.microsoft.com/office/drawing/2014/main" id="{14E60ECF-34CD-4DF8-8397-B3A35F1000FA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00075" y="1557338"/>
            <a:ext cx="8280400" cy="86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获得了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500K~2000K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多种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SiC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材料的热导率、发射率及比热容随温度变化的函数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4884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D8AE08-C3FB-47F7-9B51-52B64C137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867B0-17CF-403B-AF49-A7EAD260DF73}" type="datetime1">
              <a:rPr lang="zh-CN" altLang="en-US" smtClean="0"/>
              <a:pPr>
                <a:defRPr/>
              </a:pPr>
              <a:t>2019.10.11</a:t>
            </a:fld>
            <a:endParaRPr lang="zh-CN" altLang="zh-CN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E119AEC-7642-4373-9714-61407E0FCD24}"/>
              </a:ext>
            </a:extLst>
          </p:cNvPr>
          <p:cNvSpPr/>
          <p:nvPr/>
        </p:nvSpPr>
        <p:spPr>
          <a:xfrm>
            <a:off x="436145" y="755136"/>
            <a:ext cx="2698175" cy="6623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四、结论与展望</a:t>
            </a:r>
            <a:endParaRPr kumimoji="1" lang="en-US" altLang="zh-CN" b="1" dirty="0">
              <a:solidFill>
                <a:srgbClr val="003366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6BB2C95-B3C5-446C-9D5F-9F779B6F6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255" y="1556792"/>
            <a:ext cx="8229600" cy="4546072"/>
          </a:xfrm>
        </p:spPr>
        <p:txBody>
          <a:bodyPr>
            <a:normAutofit/>
          </a:bodyPr>
          <a:lstStyle/>
          <a:p>
            <a:r>
              <a:rPr lang="zh-CN" altLang="en-US" sz="2600" dirty="0"/>
              <a:t>基于</a:t>
            </a:r>
            <a:r>
              <a:rPr lang="en-US" altLang="zh-CN" sz="2600" dirty="0"/>
              <a:t>COMSOL</a:t>
            </a:r>
            <a:r>
              <a:rPr lang="zh-CN" altLang="en-US" sz="2600" dirty="0"/>
              <a:t>模拟，节省了早先研究使用铅制样品获取修正因子的人力物力，并被证明有效减少了激光闪射法测量</a:t>
            </a:r>
            <a:r>
              <a:rPr lang="en-US" altLang="zh-CN" sz="2600" dirty="0"/>
              <a:t>SiC</a:t>
            </a:r>
            <a:r>
              <a:rPr lang="zh-CN" altLang="en-US" sz="2600" dirty="0"/>
              <a:t>复合包壳的试验测量误差</a:t>
            </a:r>
            <a:endParaRPr lang="en-US" altLang="zh-CN" sz="2600" dirty="0"/>
          </a:p>
          <a:p>
            <a:r>
              <a:rPr lang="en-US" sz="2600" dirty="0"/>
              <a:t>COMSOL</a:t>
            </a:r>
            <a:r>
              <a:rPr lang="zh-CN" altLang="en-US" sz="2600" dirty="0"/>
              <a:t>案例库提供的</a:t>
            </a:r>
            <a:r>
              <a:rPr lang="en-US" altLang="zh-CN" sz="2600" dirty="0"/>
              <a:t>App</a:t>
            </a:r>
            <a:r>
              <a:rPr lang="zh-CN" altLang="en-US" sz="2600" dirty="0"/>
              <a:t>框架可快速修改，节省了建模时间和降低了建模难度</a:t>
            </a:r>
            <a:endParaRPr lang="en-US" altLang="zh-CN" sz="2600" dirty="0"/>
          </a:p>
          <a:p>
            <a:r>
              <a:rPr lang="zh-CN" altLang="en-US" sz="2600" dirty="0"/>
              <a:t>在本实验室，</a:t>
            </a:r>
            <a:r>
              <a:rPr lang="en-US" sz="2600" dirty="0"/>
              <a:t>COMSOL</a:t>
            </a:r>
            <a:r>
              <a:rPr lang="zh-CN" altLang="en-US" sz="2600" dirty="0"/>
              <a:t>还被用于更为复杂的燃料元件热力学分析、热学试验分析等，未来将探索有限元和相场耦合的模拟方法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402760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日期占位符 3">
            <a:extLst>
              <a:ext uri="{FF2B5EF4-FFF2-40B4-BE49-F238E27FC236}">
                <a16:creationId xmlns:a16="http://schemas.microsoft.com/office/drawing/2014/main" id="{B01C7240-904B-44F0-B65C-56A12868EB1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E945DF2-7DB5-4232-A907-2970BAEF74CF}" type="datetime1">
              <a:rPr lang="zh-CN" altLang="en-US" sz="1400" smtClean="0">
                <a:latin typeface="Times New Roman" panose="02020603050405020304" pitchFamily="18" charset="0"/>
              </a:rPr>
              <a:pPr/>
              <a:t>2019.10.11</a:t>
            </a:fld>
            <a:endParaRPr lang="zh-CN" altLang="zh-CN" sz="1400">
              <a:latin typeface="Times New Roman" panose="02020603050405020304" pitchFamily="18" charset="0"/>
            </a:endParaRPr>
          </a:p>
        </p:txBody>
      </p:sp>
      <p:sp>
        <p:nvSpPr>
          <p:cNvPr id="3" name="WordArt 4">
            <a:extLst>
              <a:ext uri="{FF2B5EF4-FFF2-40B4-BE49-F238E27FC236}">
                <a16:creationId xmlns:a16="http://schemas.microsoft.com/office/drawing/2014/main" id="{33C4311E-4E88-4872-927E-36715ADA3DD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27584" y="2779390"/>
            <a:ext cx="7704856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zh-CN" altLang="en-US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宋体"/>
                <a:ea typeface="宋体"/>
              </a:rPr>
              <a:t>感谢您的关注！</a:t>
            </a:r>
          </a:p>
        </p:txBody>
      </p:sp>
    </p:spTree>
    <p:extLst>
      <p:ext uri="{BB962C8B-B14F-4D97-AF65-F5344CB8AC3E}">
        <p14:creationId xmlns:p14="http://schemas.microsoft.com/office/powerpoint/2010/main" val="3389076787"/>
      </p:ext>
    </p:extLst>
  </p:cSld>
  <p:clrMapOvr>
    <a:masterClrMapping/>
  </p:clrMapOvr>
  <p:transition spd="slow" advTm="252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日期占位符 3">
            <a:extLst>
              <a:ext uri="{FF2B5EF4-FFF2-40B4-BE49-F238E27FC236}">
                <a16:creationId xmlns:a16="http://schemas.microsoft.com/office/drawing/2014/main" id="{B01C7240-904B-44F0-B65C-56A12868EB1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E945DF2-7DB5-4232-A907-2970BAEF74CF}" type="datetime1">
              <a:rPr lang="zh-CN" altLang="en-US" sz="1400" smtClean="0">
                <a:latin typeface="Times New Roman" panose="02020603050405020304" pitchFamily="18" charset="0"/>
              </a:rPr>
              <a:pPr/>
              <a:t>2019.10.11</a:t>
            </a:fld>
            <a:endParaRPr lang="zh-CN" altLang="zh-CN" sz="1400">
              <a:latin typeface="Times New Roman" panose="02020603050405020304" pitchFamily="18" charset="0"/>
            </a:endParaRPr>
          </a:p>
        </p:txBody>
      </p:sp>
      <p:sp>
        <p:nvSpPr>
          <p:cNvPr id="7171" name="Text Box 6">
            <a:extLst>
              <a:ext uri="{FF2B5EF4-FFF2-40B4-BE49-F238E27FC236}">
                <a16:creationId xmlns:a16="http://schemas.microsoft.com/office/drawing/2014/main" id="{A34055A0-864A-4F62-BBFC-D44F0CF3D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7375" y="1844675"/>
            <a:ext cx="6357938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1825" indent="-631825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一、引言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二、激光闪射实验</a:t>
            </a:r>
            <a:endParaRPr kumimoji="1" lang="en-US" altLang="zh-CN" b="1" dirty="0">
              <a:solidFill>
                <a:srgbClr val="003366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三、基于</a:t>
            </a:r>
            <a:r>
              <a:rPr kumimoji="1" lang="en-US" altLang="zh-CN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COMSOL</a:t>
            </a:r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的数值模拟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四、结论与展望</a:t>
            </a:r>
            <a:endParaRPr kumimoji="1" lang="en-US" altLang="zh-CN" b="1" dirty="0">
              <a:solidFill>
                <a:srgbClr val="003366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pSp>
        <p:nvGrpSpPr>
          <p:cNvPr id="7172" name="Group 10">
            <a:extLst>
              <a:ext uri="{FF2B5EF4-FFF2-40B4-BE49-F238E27FC236}">
                <a16:creationId xmlns:a16="http://schemas.microsoft.com/office/drawing/2014/main" id="{168DF955-721C-408C-A288-8027B3B208E2}"/>
              </a:ext>
            </a:extLst>
          </p:cNvPr>
          <p:cNvGrpSpPr>
            <a:grpSpLocks/>
          </p:cNvGrpSpPr>
          <p:nvPr/>
        </p:nvGrpSpPr>
        <p:grpSpPr bwMode="auto">
          <a:xfrm>
            <a:off x="1114425" y="1376363"/>
            <a:ext cx="3200400" cy="1295400"/>
            <a:chOff x="2152" y="1707"/>
            <a:chExt cx="2016" cy="816"/>
          </a:xfrm>
        </p:grpSpPr>
        <p:sp>
          <p:nvSpPr>
            <p:cNvPr id="7174" name="Line 5">
              <a:extLst>
                <a:ext uri="{FF2B5EF4-FFF2-40B4-BE49-F238E27FC236}">
                  <a16:creationId xmlns:a16="http://schemas.microsoft.com/office/drawing/2014/main" id="{201E0FC0-8DD1-4AD4-A5D0-1293FEA521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4" y="1707"/>
              <a:ext cx="0" cy="816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175" name="Group 9">
              <a:extLst>
                <a:ext uri="{FF2B5EF4-FFF2-40B4-BE49-F238E27FC236}">
                  <a16:creationId xmlns:a16="http://schemas.microsoft.com/office/drawing/2014/main" id="{DEF45480-682F-4D09-AD17-51A5290D19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2" y="1755"/>
              <a:ext cx="2016" cy="288"/>
              <a:chOff x="2152" y="1755"/>
              <a:chExt cx="2016" cy="288"/>
            </a:xfrm>
          </p:grpSpPr>
          <p:sp>
            <p:nvSpPr>
              <p:cNvPr id="7176" name="Line 4">
                <a:extLst>
                  <a:ext uri="{FF2B5EF4-FFF2-40B4-BE49-F238E27FC236}">
                    <a16:creationId xmlns:a16="http://schemas.microsoft.com/office/drawing/2014/main" id="{F1547CA4-35A2-42E8-BCD8-473C411D37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52" y="1899"/>
                <a:ext cx="2016" cy="0"/>
              </a:xfrm>
              <a:prstGeom prst="line">
                <a:avLst/>
              </a:prstGeom>
              <a:noFill/>
              <a:ln w="57150" cmpd="thinThick">
                <a:solidFill>
                  <a:srgbClr val="00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7177" name="Picture 7" descr="重点实验室">
                <a:extLst>
                  <a:ext uri="{FF2B5EF4-FFF2-40B4-BE49-F238E27FC236}">
                    <a16:creationId xmlns:a16="http://schemas.microsoft.com/office/drawing/2014/main" id="{E6ECDE04-3E01-45CE-9929-400EC738B9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0" y="1755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173" name="Text Box 8">
            <a:extLst>
              <a:ext uri="{FF2B5EF4-FFF2-40B4-BE49-F238E27FC236}">
                <a16:creationId xmlns:a16="http://schemas.microsoft.com/office/drawing/2014/main" id="{40E87F00-D298-468E-942F-53438A876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25" y="928688"/>
            <a:ext cx="3571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3200">
                <a:solidFill>
                  <a:srgbClr val="0033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主要内容</a:t>
            </a:r>
          </a:p>
        </p:txBody>
      </p:sp>
    </p:spTree>
  </p:cSld>
  <p:clrMapOvr>
    <a:masterClrMapping/>
  </p:clrMapOvr>
  <p:transition spd="slow" advTm="252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A4E5734-91C1-4C24-B2F5-3ADB4BDC1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867B0-17CF-403B-AF49-A7EAD260DF73}" type="datetime1">
              <a:rPr lang="zh-CN" altLang="en-US" smtClean="0"/>
              <a:pPr>
                <a:defRPr/>
              </a:pPr>
              <a:t>2019.10.11</a:t>
            </a:fld>
            <a:endParaRPr lang="zh-CN" altLang="zh-CN"/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3DD7C020-CC13-4C75-A17F-5B3ED2EB8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4" y="1556454"/>
            <a:ext cx="3888432" cy="237660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FontTx/>
              <a:buChar char="•"/>
            </a:pPr>
            <a:r>
              <a:rPr kumimoji="1" lang="en-US" altLang="zh-CN" sz="2000" dirty="0">
                <a:latin typeface="华文中宋" pitchFamily="2" charset="-122"/>
                <a:ea typeface="华文中宋" pitchFamily="2" charset="-122"/>
              </a:rPr>
              <a:t>SiC</a:t>
            </a:r>
            <a:r>
              <a:rPr kumimoji="1" lang="zh-CN" altLang="en-US" sz="2000" dirty="0">
                <a:latin typeface="华文中宋" pitchFamily="2" charset="-122"/>
                <a:ea typeface="华文中宋" pitchFamily="2" charset="-122"/>
              </a:rPr>
              <a:t>复合包壳不会发生吸氢脆化，所能承受的最高温度预计大大高于</a:t>
            </a:r>
            <a:r>
              <a:rPr kumimoji="1" lang="en-US" altLang="zh-CN" sz="2000" dirty="0">
                <a:latin typeface="华文中宋" pitchFamily="2" charset="-122"/>
                <a:ea typeface="华文中宋" pitchFamily="2" charset="-122"/>
              </a:rPr>
              <a:t>1204℃</a:t>
            </a:r>
            <a:endParaRPr kumimoji="1" lang="zh-CN" altLang="en-US" sz="2000" dirty="0">
              <a:latin typeface="华文中宋" pitchFamily="2" charset="-122"/>
              <a:ea typeface="华文中宋" pitchFamily="2" charset="-122"/>
            </a:endParaRPr>
          </a:p>
          <a:p>
            <a:pPr marL="342900" lvl="0" indent="-342900">
              <a:buFontTx/>
              <a:buChar char="•"/>
            </a:pPr>
            <a:r>
              <a:rPr kumimoji="1" lang="en-US" altLang="zh-CN" sz="2000" dirty="0">
                <a:latin typeface="华文中宋" pitchFamily="2" charset="-122"/>
                <a:ea typeface="华文中宋" pitchFamily="2" charset="-122"/>
              </a:rPr>
              <a:t>SiC</a:t>
            </a:r>
            <a:r>
              <a:rPr kumimoji="1" lang="zh-CN" altLang="en-US" sz="2000" dirty="0">
                <a:latin typeface="华文中宋" pitchFamily="2" charset="-122"/>
                <a:ea typeface="华文中宋" pitchFamily="2" charset="-122"/>
              </a:rPr>
              <a:t>熔点更高（</a:t>
            </a:r>
            <a:r>
              <a:rPr kumimoji="1" lang="en-US" altLang="zh-CN" sz="2000" dirty="0" err="1">
                <a:latin typeface="华文中宋" pitchFamily="2" charset="-122"/>
                <a:ea typeface="华文中宋" pitchFamily="2" charset="-122"/>
              </a:rPr>
              <a:t>CVD</a:t>
            </a:r>
            <a:r>
              <a:rPr kumimoji="1" lang="en-US" altLang="zh-CN" sz="2000" dirty="0">
                <a:latin typeface="华文中宋" pitchFamily="2" charset="-122"/>
                <a:ea typeface="华文中宋" pitchFamily="2" charset="-122"/>
              </a:rPr>
              <a:t> SiC</a:t>
            </a:r>
            <a:r>
              <a:rPr kumimoji="1" lang="zh-CN" altLang="en-US" sz="2000" dirty="0">
                <a:latin typeface="华文中宋" pitchFamily="2" charset="-122"/>
                <a:ea typeface="华文中宋" pitchFamily="2" charset="-122"/>
              </a:rPr>
              <a:t>，</a:t>
            </a:r>
            <a:r>
              <a:rPr kumimoji="1" lang="en-US" altLang="zh-CN" sz="2000" dirty="0">
                <a:latin typeface="华文中宋" pitchFamily="2" charset="-122"/>
                <a:ea typeface="华文中宋" pitchFamily="2" charset="-122"/>
              </a:rPr>
              <a:t>2970K</a:t>
            </a:r>
            <a:r>
              <a:rPr kumimoji="1" lang="zh-CN" altLang="en-US" sz="2000" dirty="0">
                <a:latin typeface="华文中宋" pitchFamily="2" charset="-122"/>
                <a:ea typeface="华文中宋" pitchFamily="2" charset="-122"/>
              </a:rPr>
              <a:t>），即使发生偏离泡核沸腾，也不会导致燃料包壳的破损</a:t>
            </a:r>
            <a:endParaRPr kumimoji="1" lang="en-US" altLang="zh-CN" sz="20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03C179BA-265B-4A1B-B1C3-7CC293F84326}"/>
              </a:ext>
            </a:extLst>
          </p:cNvPr>
          <p:cNvSpPr/>
          <p:nvPr/>
        </p:nvSpPr>
        <p:spPr>
          <a:xfrm>
            <a:off x="115999" y="1556454"/>
            <a:ext cx="38884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zh-CN" altLang="en-US" sz="2000" dirty="0">
                <a:latin typeface="华文中宋" pitchFamily="2" charset="-122"/>
                <a:ea typeface="华文中宋" pitchFamily="2" charset="-122"/>
              </a:rPr>
              <a:t>锆合金与水蒸气高温反应产生氢气是福岛核事故的元凶</a:t>
            </a:r>
            <a:endParaRPr kumimoji="1" lang="en-US" altLang="zh-CN" sz="2000" dirty="0">
              <a:latin typeface="华文中宋" pitchFamily="2" charset="-122"/>
              <a:ea typeface="华文中宋" pitchFamily="2" charset="-122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kumimoji="1" lang="zh-CN" altLang="en-US" sz="2000" dirty="0">
                <a:latin typeface="华文中宋" pitchFamily="2" charset="-122"/>
                <a:ea typeface="华文中宋" pitchFamily="2" charset="-122"/>
              </a:rPr>
              <a:t>锆合金包壳在</a:t>
            </a:r>
            <a:r>
              <a:rPr kumimoji="1" lang="en-US" altLang="zh-CN" sz="2000" dirty="0">
                <a:latin typeface="华文中宋" pitchFamily="2" charset="-122"/>
                <a:ea typeface="华文中宋" pitchFamily="2" charset="-122"/>
              </a:rPr>
              <a:t>600~800</a:t>
            </a:r>
            <a:r>
              <a:rPr kumimoji="1" lang="zh-CN" altLang="en-US" sz="2000" dirty="0">
                <a:latin typeface="华文中宋" pitchFamily="2" charset="-122"/>
                <a:ea typeface="华文中宋" pitchFamily="2" charset="-122"/>
              </a:rPr>
              <a:t>℃容易发生锆合金包壳的鼓胀破损</a:t>
            </a:r>
            <a:endParaRPr kumimoji="1" lang="en-US" altLang="zh-CN" sz="2000" dirty="0">
              <a:latin typeface="华文中宋" pitchFamily="2" charset="-122"/>
              <a:ea typeface="华文中宋" pitchFamily="2" charset="-122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kumimoji="1" lang="zh-CN" altLang="en-US" sz="2000" dirty="0">
                <a:latin typeface="华文中宋" pitchFamily="2" charset="-122"/>
                <a:ea typeface="华文中宋" pitchFamily="2" charset="-122"/>
              </a:rPr>
              <a:t>超过</a:t>
            </a:r>
            <a:r>
              <a:rPr kumimoji="1" lang="en-US" altLang="zh-CN" sz="2000" dirty="0">
                <a:latin typeface="华文中宋" pitchFamily="2" charset="-122"/>
                <a:ea typeface="华文中宋" pitchFamily="2" charset="-122"/>
              </a:rPr>
              <a:t>1204</a:t>
            </a:r>
            <a:r>
              <a:rPr kumimoji="1" lang="zh-CN" altLang="en-US" sz="2000" dirty="0">
                <a:latin typeface="华文中宋" pitchFamily="2" charset="-122"/>
                <a:ea typeface="华文中宋" pitchFamily="2" charset="-122"/>
              </a:rPr>
              <a:t>℃会发生包壳脆化，发生沸腾后包壳可能局部熔穿</a:t>
            </a:r>
            <a:endParaRPr kumimoji="1" lang="en-US" altLang="zh-CN" sz="20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DF3EAA71-EEA6-42EF-9672-B69A60916135}"/>
              </a:ext>
            </a:extLst>
          </p:cNvPr>
          <p:cNvSpPr/>
          <p:nvPr/>
        </p:nvSpPr>
        <p:spPr>
          <a:xfrm>
            <a:off x="235446" y="758435"/>
            <a:ext cx="1620957" cy="6623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一、引言</a:t>
            </a:r>
          </a:p>
        </p:txBody>
      </p:sp>
      <p:pic>
        <p:nvPicPr>
          <p:cNvPr id="15" name="图片 23" descr="C:\Users\ke\Desktop\磨削后宏观照片\IMG20170424222354.jpg">
            <a:extLst>
              <a:ext uri="{FF2B5EF4-FFF2-40B4-BE49-F238E27FC236}">
                <a16:creationId xmlns:a16="http://schemas.microsoft.com/office/drawing/2014/main" id="{A9B63C00-BB0E-4B7E-B883-0FBF60264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17"/>
          <a:stretch>
            <a:fillRect/>
          </a:stretch>
        </p:blipFill>
        <p:spPr bwMode="auto">
          <a:xfrm>
            <a:off x="3411899" y="4201308"/>
            <a:ext cx="280828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59" descr="IMG_2383">
            <a:extLst>
              <a:ext uri="{FF2B5EF4-FFF2-40B4-BE49-F238E27FC236}">
                <a16:creationId xmlns:a16="http://schemas.microsoft.com/office/drawing/2014/main" id="{B1E90CA2-5F8B-41C8-8D9B-0B6DF5019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7" r="7111" b="-2026"/>
          <a:stretch>
            <a:fillRect/>
          </a:stretch>
        </p:blipFill>
        <p:spPr bwMode="auto">
          <a:xfrm>
            <a:off x="691214" y="4165986"/>
            <a:ext cx="2255604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3" descr="995af048eae1c68ea796fe13f8041e30.png">
            <a:extLst>
              <a:ext uri="{FF2B5EF4-FFF2-40B4-BE49-F238E27FC236}">
                <a16:creationId xmlns:a16="http://schemas.microsoft.com/office/drawing/2014/main" id="{534B6213-7BB6-4B30-B423-126800982A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862" y="4201308"/>
            <a:ext cx="227911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01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日期占位符 3">
            <a:extLst>
              <a:ext uri="{FF2B5EF4-FFF2-40B4-BE49-F238E27FC236}">
                <a16:creationId xmlns:a16="http://schemas.microsoft.com/office/drawing/2014/main" id="{873DC779-C89D-4EB1-BC57-C20D38288F7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AC1D338-1287-4FF0-B0A6-2DAE4F122811}" type="datetime1">
              <a:rPr lang="zh-CN" altLang="en-US" sz="1400" smtClean="0">
                <a:latin typeface="Times New Roman" panose="02020603050405020304" pitchFamily="18" charset="0"/>
              </a:rPr>
              <a:pPr/>
              <a:t>2019.10.11</a:t>
            </a:fld>
            <a:endParaRPr lang="zh-CN" altLang="zh-CN" sz="1400">
              <a:latin typeface="Times New Roman" panose="02020603050405020304" pitchFamily="18" charset="0"/>
            </a:endParaRPr>
          </a:p>
        </p:txBody>
      </p:sp>
      <p:sp>
        <p:nvSpPr>
          <p:cNvPr id="11267" name="AutoShape 2">
            <a:extLst>
              <a:ext uri="{FF2B5EF4-FFF2-40B4-BE49-F238E27FC236}">
                <a16:creationId xmlns:a16="http://schemas.microsoft.com/office/drawing/2014/main" id="{EC843F4A-2542-427D-ACCF-06485CBE8F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11413" y="836613"/>
            <a:ext cx="4105275" cy="7191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20000"/>
              </a:lnSpc>
            </a:pPr>
            <a:r>
              <a:rPr kumimoji="1" lang="en-US" altLang="zh-CN" sz="2800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SiC</a:t>
            </a:r>
            <a:r>
              <a:rPr kumimoji="1" lang="zh-CN" altLang="en-US" sz="2800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材料高温热物性缺失</a:t>
            </a:r>
          </a:p>
        </p:txBody>
      </p:sp>
      <p:pic>
        <p:nvPicPr>
          <p:cNvPr id="11268" name="图片 11">
            <a:extLst>
              <a:ext uri="{FF2B5EF4-FFF2-40B4-BE49-F238E27FC236}">
                <a16:creationId xmlns:a16="http://schemas.microsoft.com/office/drawing/2014/main" id="{674761FD-ACF1-4582-86D5-EBF962E95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125913"/>
            <a:ext cx="2947987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图片 12">
            <a:extLst>
              <a:ext uri="{FF2B5EF4-FFF2-40B4-BE49-F238E27FC236}">
                <a16:creationId xmlns:a16="http://schemas.microsoft.com/office/drawing/2014/main" id="{5EA6B732-2AB4-458D-B599-ACDB77A06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113213"/>
            <a:ext cx="29591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图片 13">
            <a:extLst>
              <a:ext uri="{FF2B5EF4-FFF2-40B4-BE49-F238E27FC236}">
                <a16:creationId xmlns:a16="http://schemas.microsoft.com/office/drawing/2014/main" id="{DB50F686-3ACA-48DC-BB0F-8B42CD918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50" y="4154488"/>
            <a:ext cx="2852738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Box 14">
            <a:extLst>
              <a:ext uri="{FF2B5EF4-FFF2-40B4-BE49-F238E27FC236}">
                <a16:creationId xmlns:a16="http://schemas.microsoft.com/office/drawing/2014/main" id="{96E2BA46-2A19-4323-BA94-E21CA4D66B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021388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800"/>
              <a:t>CVD </a:t>
            </a:r>
            <a:r>
              <a:rPr lang="el-GR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 SiC</a:t>
            </a:r>
            <a:endParaRPr lang="en-US" altLang="en-US" sz="1800"/>
          </a:p>
        </p:txBody>
      </p:sp>
      <p:sp>
        <p:nvSpPr>
          <p:cNvPr id="11272" name="TextBox 15">
            <a:extLst>
              <a:ext uri="{FF2B5EF4-FFF2-40B4-BE49-F238E27FC236}">
                <a16:creationId xmlns:a16="http://schemas.microsoft.com/office/drawing/2014/main" id="{D79AC8A3-544D-40E0-80CA-0510FA4FF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6021388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800"/>
              <a:t>NITE </a:t>
            </a:r>
            <a:r>
              <a:rPr lang="en-US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SiC</a:t>
            </a:r>
            <a:endParaRPr lang="en-US" altLang="en-US" sz="1800"/>
          </a:p>
        </p:txBody>
      </p:sp>
      <p:sp>
        <p:nvSpPr>
          <p:cNvPr id="11273" name="TextBox 16">
            <a:extLst>
              <a:ext uri="{FF2B5EF4-FFF2-40B4-BE49-F238E27FC236}">
                <a16:creationId xmlns:a16="http://schemas.microsoft.com/office/drawing/2014/main" id="{7B4FB50C-4737-4D70-B5B2-736CC4EE1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463" y="6021388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SiC</a:t>
            </a:r>
            <a:r>
              <a:rPr lang="en-US" altLang="zh-CN" sz="18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/SiC</a:t>
            </a:r>
            <a:endParaRPr lang="en-US" altLang="en-US" sz="1800"/>
          </a:p>
        </p:txBody>
      </p:sp>
      <p:graphicFrame>
        <p:nvGraphicFramePr>
          <p:cNvPr id="19" name="内容占位符 5">
            <a:extLst>
              <a:ext uri="{FF2B5EF4-FFF2-40B4-BE49-F238E27FC236}">
                <a16:creationId xmlns:a16="http://schemas.microsoft.com/office/drawing/2014/main" id="{8DE335C1-7598-4C2A-A92C-4321EF531B89}"/>
              </a:ext>
            </a:extLst>
          </p:cNvPr>
          <p:cNvGraphicFramePr>
            <a:graphicFrameLocks noGrp="1"/>
          </p:cNvGraphicFramePr>
          <p:nvPr/>
        </p:nvGraphicFramePr>
        <p:xfrm>
          <a:off x="3376613" y="1916113"/>
          <a:ext cx="5578475" cy="2016125"/>
        </p:xfrm>
        <a:graphic>
          <a:graphicData uri="http://schemas.openxmlformats.org/drawingml/2006/table">
            <a:tbl>
              <a:tblPr/>
              <a:tblGrid>
                <a:gridCol w="1008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6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0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43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材料类型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热导率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热扩散率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发射率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密度和热膨胀系数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比热容</a:t>
                      </a: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0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温度范围</a:t>
                      </a:r>
                      <a:r>
                        <a:rPr kumimoji="0" lang="en-US" altLang="zh-CN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,K</a:t>
                      </a:r>
                      <a:endParaRPr kumimoji="0" lang="zh-CN" altLang="en-US" sz="10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0~1500K</a:t>
                      </a:r>
                      <a:endParaRPr kumimoji="0" lang="en-US" altLang="zh-CN" sz="10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zh-CN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r>
                        <a:rPr kumimoji="0" lang="en-US" altLang="en-US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00</a:t>
                      </a:r>
                      <a:r>
                        <a:rPr kumimoji="0" lang="en-US" altLang="zh-CN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K</a:t>
                      </a:r>
                      <a:r>
                        <a:rPr kumimoji="0" lang="en-US" altLang="en-US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~</a:t>
                      </a:r>
                      <a:r>
                        <a:rPr kumimoji="0" lang="zh-CN" altLang="en-US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熔点</a:t>
                      </a:r>
                      <a:endParaRPr kumimoji="0" lang="en-US" altLang="en-US" sz="10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假设</a:t>
                      </a:r>
                      <a:r>
                        <a:rPr kumimoji="0" lang="zh-CN" altLang="en-US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与</a:t>
                      </a:r>
                      <a:r>
                        <a:rPr kumimoji="0" lang="en-US" altLang="zh-CN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T</a:t>
                      </a:r>
                      <a:r>
                        <a:rPr kumimoji="0" lang="zh-CN" altLang="en-US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无关</a:t>
                      </a: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300~1500K</a:t>
                      </a:r>
                      <a:endParaRPr kumimoji="0" lang="zh-CN" altLang="en-US" sz="10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-100~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等线"/>
                          <a:cs typeface="Times New Roman" pitchFamily="18" charset="0"/>
                        </a:rPr>
                        <a:t>2100</a:t>
                      </a:r>
                      <a:endParaRPr kumimoji="0" lang="zh-CN" altLang="en-US" sz="10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CVD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已知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无数据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0.8</a:t>
                      </a:r>
                      <a:endParaRPr kumimoji="0" lang="en-US" altLang="zh-CN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3.2</a:t>
                      </a:r>
                      <a:endParaRPr kumimoji="0" lang="en-US" altLang="zh-CN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已知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0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NITE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已知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无数据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0.8</a:t>
                      </a:r>
                      <a:endParaRPr kumimoji="0" lang="en-US" altLang="zh-CN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3.0~3.2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无数据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911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SiC</a:t>
                      </a:r>
                      <a:r>
                        <a:rPr kumimoji="0" lang="zh-CN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复合包壳</a:t>
                      </a: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数据少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无数据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0.8</a:t>
                      </a:r>
                      <a:endParaRPr kumimoji="0" lang="en-US" altLang="zh-CN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2.0~2.9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等线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假设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7620" marR="7620" marT="762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Text Box 164">
            <a:extLst>
              <a:ext uri="{FF2B5EF4-FFF2-40B4-BE49-F238E27FC236}">
                <a16:creationId xmlns:a16="http://schemas.microsoft.com/office/drawing/2014/main" id="{D218780D-F592-4B6A-AFA7-A00B740CD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919288"/>
            <a:ext cx="3095625" cy="1425135"/>
          </a:xfrm>
          <a:prstGeom prst="rect">
            <a:avLst/>
          </a:prstGeom>
          <a:ln>
            <a:solidFill>
              <a:srgbClr val="559AED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掌握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SiC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复合包壳完整热物性是开展核燃料热力学安全分析的基础。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B13F9CB-91E2-459F-AAA4-7E03607703A1}"/>
              </a:ext>
            </a:extLst>
          </p:cNvPr>
          <p:cNvSpPr/>
          <p:nvPr/>
        </p:nvSpPr>
        <p:spPr>
          <a:xfrm rot="16200000">
            <a:off x="-739867" y="5025382"/>
            <a:ext cx="171848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dirty="0"/>
              <a:t>(</a:t>
            </a:r>
            <a:r>
              <a:rPr lang="zh-CN" altLang="en-US" sz="1050" dirty="0"/>
              <a:t>L.L. Snead et al. </a:t>
            </a:r>
            <a:r>
              <a:rPr lang="en-US" altLang="zh-CN" sz="1050" dirty="0"/>
              <a:t>2007)</a:t>
            </a:r>
            <a:endParaRPr lang="zh-CN" altLang="en-US" sz="105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1E570484-ABD0-4A14-8F33-5CCF94353E68}"/>
              </a:ext>
            </a:extLst>
          </p:cNvPr>
          <p:cNvSpPr/>
          <p:nvPr/>
        </p:nvSpPr>
        <p:spPr>
          <a:xfrm rot="16200000">
            <a:off x="2128473" y="5000667"/>
            <a:ext cx="171848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zh-CN" sz="1050" dirty="0"/>
              <a:t>(K.A. Terrani et al. 2015)</a:t>
            </a:r>
            <a:endParaRPr lang="zh-CN" altLang="en-US" sz="1050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CEC3F181-5F73-4C39-BC8A-785E994B400C}"/>
              </a:ext>
            </a:extLst>
          </p:cNvPr>
          <p:cNvSpPr/>
          <p:nvPr/>
        </p:nvSpPr>
        <p:spPr>
          <a:xfrm rot="16200000">
            <a:off x="5175287" y="4922038"/>
            <a:ext cx="171848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zh-CN" sz="1050" dirty="0"/>
              <a:t>(</a:t>
            </a:r>
            <a:r>
              <a:rPr lang="it-IT" altLang="zh-CN" sz="1050" dirty="0" err="1"/>
              <a:t>L.Fave</a:t>
            </a:r>
            <a:r>
              <a:rPr lang="it-IT" altLang="zh-CN" sz="1050" dirty="0"/>
              <a:t>. 2017)</a:t>
            </a:r>
            <a:endParaRPr lang="zh-CN" altLang="en-US" sz="1050" dirty="0"/>
          </a:p>
        </p:txBody>
      </p:sp>
    </p:spTree>
  </p:cSld>
  <p:clrMapOvr>
    <a:masterClrMapping/>
  </p:clrMapOvr>
  <p:transition spd="slow" advTm="19056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日期占位符 3">
            <a:extLst>
              <a:ext uri="{FF2B5EF4-FFF2-40B4-BE49-F238E27FC236}">
                <a16:creationId xmlns:a16="http://schemas.microsoft.com/office/drawing/2014/main" id="{27B0D0CE-776C-4E0D-83AA-A4A3A412678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3ABC9A2-B561-46F0-9B16-9D1054CEFA82}" type="datetime1">
              <a:rPr lang="zh-CN" altLang="en-US" sz="1400" smtClean="0">
                <a:latin typeface="Times New Roman" panose="02020603050405020304" pitchFamily="18" charset="0"/>
              </a:rPr>
              <a:pPr/>
              <a:t>2019.10.11</a:t>
            </a:fld>
            <a:endParaRPr lang="zh-CN" altLang="zh-CN" sz="1400">
              <a:latin typeface="Times New Roman" panose="02020603050405020304" pitchFamily="18" charset="0"/>
            </a:endParaRPr>
          </a:p>
        </p:txBody>
      </p:sp>
      <p:sp>
        <p:nvSpPr>
          <p:cNvPr id="12291" name="AutoShape 2">
            <a:extLst>
              <a:ext uri="{FF2B5EF4-FFF2-40B4-BE49-F238E27FC236}">
                <a16:creationId xmlns:a16="http://schemas.microsoft.com/office/drawing/2014/main" id="{390440B2-8409-425E-96CF-020C6D2865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11413" y="836613"/>
            <a:ext cx="4105275" cy="7191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20000"/>
              </a:lnSpc>
            </a:pPr>
            <a:r>
              <a:rPr kumimoji="1" lang="en-US" altLang="zh-CN" sz="2800" b="1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SiC</a:t>
            </a:r>
            <a:r>
              <a:rPr kumimoji="1" lang="zh-CN" altLang="en-US" sz="2800" b="1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材料热导率测试方法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E9B7E110-B78A-4A74-9592-A9C0309CAB91}"/>
              </a:ext>
            </a:extLst>
          </p:cNvPr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1521" y="2420888"/>
            <a:ext cx="2376263" cy="826829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en-US">
                <a:noFill/>
              </a:rPr>
              <a:t> </a:t>
            </a:r>
          </a:p>
        </p:txBody>
      </p:sp>
      <p:pic>
        <p:nvPicPr>
          <p:cNvPr id="12293" name="图片 7">
            <a:extLst>
              <a:ext uri="{FF2B5EF4-FFF2-40B4-BE49-F238E27FC236}">
                <a16:creationId xmlns:a16="http://schemas.microsoft.com/office/drawing/2014/main" id="{BA4F162C-8E21-4E19-ABC8-CD38EE2DA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744663"/>
            <a:ext cx="30480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3EADEDD9-455F-4BE8-B699-00B1BDA7D5F7}"/>
              </a:ext>
            </a:extLst>
          </p:cNvPr>
          <p:cNvSpPr/>
          <p:nvPr/>
        </p:nvSpPr>
        <p:spPr>
          <a:xfrm>
            <a:off x="395288" y="1700213"/>
            <a:ext cx="5184775" cy="10096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 typeface="Wingdings" panose="05000000000000000000" pitchFamily="2" charset="2"/>
              <a:buChar char="v"/>
              <a:defRPr/>
            </a:pPr>
            <a:r>
              <a:rPr lang="zh-CN" altLang="en-US" sz="2000" b="1" dirty="0">
                <a:latin typeface="Arial" charset="0"/>
              </a:rPr>
              <a:t>针对</a:t>
            </a:r>
            <a:r>
              <a:rPr lang="en-US" altLang="zh-CN" sz="2000" b="1" dirty="0">
                <a:latin typeface="Arial" charset="0"/>
              </a:rPr>
              <a:t>CVD</a:t>
            </a:r>
            <a:r>
              <a:rPr lang="zh-CN" altLang="en-US" sz="2000" b="1" dirty="0">
                <a:latin typeface="Arial" charset="0"/>
              </a:rPr>
              <a:t>和</a:t>
            </a:r>
            <a:r>
              <a:rPr lang="en-US" altLang="zh-CN" sz="2000" b="1" dirty="0">
                <a:latin typeface="Arial" charset="0"/>
              </a:rPr>
              <a:t>NITE SiC</a:t>
            </a:r>
            <a:r>
              <a:rPr lang="zh-CN" altLang="en-US" sz="2000" b="1" dirty="0">
                <a:latin typeface="Arial" charset="0"/>
              </a:rPr>
              <a:t>，</a:t>
            </a:r>
            <a:endParaRPr lang="en-US" altLang="zh-CN" sz="2000" b="1" dirty="0">
              <a:latin typeface="Arial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zh-CN" altLang="en-US" sz="1800" dirty="0">
                <a:latin typeface="Arial" charset="0"/>
              </a:rPr>
              <a:t>采用激光闪射法（</a:t>
            </a:r>
            <a:r>
              <a:rPr lang="en-US" sz="1800" dirty="0">
                <a:latin typeface="Arial" charset="0"/>
              </a:rPr>
              <a:t> ASTM E1461</a:t>
            </a:r>
            <a:r>
              <a:rPr lang="zh-CN" altLang="en-US" sz="1800" dirty="0">
                <a:latin typeface="Arial" charset="0"/>
              </a:rPr>
              <a:t>）测量</a:t>
            </a:r>
            <a:r>
              <a:rPr lang="en-US" altLang="zh-CN" sz="1800" dirty="0">
                <a:latin typeface="Arial" charset="0"/>
              </a:rPr>
              <a:t>SiC</a:t>
            </a:r>
            <a:r>
              <a:rPr lang="zh-CN" altLang="en-US" sz="1800" dirty="0">
                <a:latin typeface="Arial" charset="0"/>
              </a:rPr>
              <a:t>热导率（扩散率）</a:t>
            </a:r>
            <a:endParaRPr lang="en-US" sz="1800" dirty="0">
              <a:latin typeface="Arial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BD3A4B4F-3E5C-4828-8BFD-46836624EE4C}"/>
              </a:ext>
            </a:extLst>
          </p:cNvPr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347864" y="2634247"/>
            <a:ext cx="1300099" cy="400110"/>
          </a:xfrm>
          <a:prstGeom prst="rect">
            <a:avLst/>
          </a:prstGeom>
          <a:blipFill rotWithShape="1">
            <a:blip r:embed="rId4"/>
            <a:stretch>
              <a:fillRect b="-9091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2296" name="右箭头 9">
            <a:extLst>
              <a:ext uri="{FF2B5EF4-FFF2-40B4-BE49-F238E27FC236}">
                <a16:creationId xmlns:a16="http://schemas.microsoft.com/office/drawing/2014/main" id="{C0BFEE63-7840-4747-A4A8-B9A5B2FE6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4950" y="2674938"/>
            <a:ext cx="217488" cy="31908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en-US"/>
          </a:p>
        </p:txBody>
      </p:sp>
      <p:sp>
        <p:nvSpPr>
          <p:cNvPr id="12297" name="矩形 10">
            <a:extLst>
              <a:ext uri="{FF2B5EF4-FFF2-40B4-BE49-F238E27FC236}">
                <a16:creationId xmlns:a16="http://schemas.microsoft.com/office/drawing/2014/main" id="{CAF6C8E8-61CD-48EA-9741-B4760E36C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357563"/>
            <a:ext cx="547211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000"/>
              <a:t>传统激光闪射法的测量温度范围：室温</a:t>
            </a:r>
            <a:r>
              <a:rPr lang="en-US" altLang="zh-CN" sz="2000"/>
              <a:t>~</a:t>
            </a:r>
            <a:r>
              <a:rPr lang="en-US" altLang="zh-CN" sz="2000">
                <a:solidFill>
                  <a:srgbClr val="FF0000"/>
                </a:solidFill>
              </a:rPr>
              <a:t>1500K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sz="2000"/>
              <a:t>ASTM</a:t>
            </a:r>
            <a:r>
              <a:rPr lang="zh-CN" altLang="en-US" sz="2000"/>
              <a:t>标准要求样品形状必须是</a:t>
            </a:r>
            <a:r>
              <a:rPr lang="zh-CN" altLang="en-US" sz="2000" b="1"/>
              <a:t>薄圆片</a:t>
            </a:r>
            <a:endParaRPr lang="en-US" altLang="en-US" sz="2000" b="1"/>
          </a:p>
        </p:txBody>
      </p:sp>
      <p:sp>
        <p:nvSpPr>
          <p:cNvPr id="12298" name="TextBox 16">
            <a:extLst>
              <a:ext uri="{FF2B5EF4-FFF2-40B4-BE49-F238E27FC236}">
                <a16:creationId xmlns:a16="http://schemas.microsoft.com/office/drawing/2014/main" id="{6ABA1B1F-AB3B-4E69-B330-A8CB17177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463" y="6021388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SiC</a:t>
            </a:r>
            <a:r>
              <a:rPr lang="en-US" altLang="zh-CN" sz="18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/SiC</a:t>
            </a:r>
            <a:endParaRPr lang="en-US" altLang="en-US" sz="1800"/>
          </a:p>
        </p:txBody>
      </p:sp>
      <p:sp>
        <p:nvSpPr>
          <p:cNvPr id="12299" name="TextBox 17">
            <a:extLst>
              <a:ext uri="{FF2B5EF4-FFF2-40B4-BE49-F238E27FC236}">
                <a16:creationId xmlns:a16="http://schemas.microsoft.com/office/drawing/2014/main" id="{129A8802-72C4-4D98-9490-7985286FA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088" y="6011863"/>
            <a:ext cx="1223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800"/>
              <a:t>热线法</a:t>
            </a:r>
            <a:endParaRPr lang="en-US" altLang="en-US" sz="1800"/>
          </a:p>
        </p:txBody>
      </p:sp>
      <p:pic>
        <p:nvPicPr>
          <p:cNvPr id="12300" name="Picture 2">
            <a:extLst>
              <a:ext uri="{FF2B5EF4-FFF2-40B4-BE49-F238E27FC236}">
                <a16:creationId xmlns:a16="http://schemas.microsoft.com/office/drawing/2014/main" id="{88F9F2B9-0D13-4900-BF56-07FE9B2A2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3805238"/>
            <a:ext cx="1171575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C0B3780D-98DC-4BA8-ADF4-9E9948E70DA6}"/>
              </a:ext>
            </a:extLst>
          </p:cNvPr>
          <p:cNvSpPr/>
          <p:nvPr/>
        </p:nvSpPr>
        <p:spPr>
          <a:xfrm>
            <a:off x="468313" y="4181475"/>
            <a:ext cx="6480175" cy="2320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 typeface="Wingdings" panose="05000000000000000000" pitchFamily="2" charset="2"/>
              <a:buChar char="v"/>
              <a:defRPr/>
            </a:pPr>
            <a:r>
              <a:rPr lang="zh-CN" altLang="en-US" sz="2000" b="1" dirty="0">
                <a:latin typeface="Arial" charset="0"/>
              </a:rPr>
              <a:t>针对</a:t>
            </a:r>
            <a:r>
              <a:rPr lang="en-US" altLang="zh-CN" sz="2000" b="1" dirty="0">
                <a:latin typeface="Arial" charset="0"/>
              </a:rPr>
              <a:t>SiC</a:t>
            </a:r>
            <a:r>
              <a:rPr lang="zh-CN" altLang="en-US" sz="2000" b="1" dirty="0">
                <a:latin typeface="Arial" charset="0"/>
              </a:rPr>
              <a:t>复合材料和包壳</a:t>
            </a:r>
            <a:r>
              <a:rPr lang="zh-CN" altLang="en-US" sz="2000" dirty="0">
                <a:latin typeface="Arial" charset="0"/>
              </a:rPr>
              <a:t>，</a:t>
            </a:r>
            <a:endParaRPr lang="en-US" altLang="zh-CN" sz="2000" dirty="0">
              <a:latin typeface="Arial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altLang="zh-CN" sz="1800" dirty="0">
                <a:latin typeface="Arial" charset="0"/>
              </a:rPr>
              <a:t>ORNL</a:t>
            </a:r>
            <a:r>
              <a:rPr lang="zh-CN" altLang="en-US" sz="1800" dirty="0">
                <a:latin typeface="Arial" charset="0"/>
              </a:rPr>
              <a:t>的</a:t>
            </a:r>
            <a:r>
              <a:rPr lang="en-US" altLang="zh-CN" sz="1800" dirty="0">
                <a:latin typeface="Arial" charset="0"/>
              </a:rPr>
              <a:t>Katoh</a:t>
            </a:r>
            <a:r>
              <a:rPr lang="zh-CN" altLang="en-US" sz="1800" dirty="0">
                <a:latin typeface="Arial" charset="0"/>
              </a:rPr>
              <a:t>等采用</a:t>
            </a:r>
            <a:r>
              <a:rPr lang="zh-CN" altLang="en-US" sz="1800" b="1" dirty="0">
                <a:latin typeface="Arial" charset="0"/>
              </a:rPr>
              <a:t>激光闪射法</a:t>
            </a:r>
            <a:r>
              <a:rPr lang="zh-CN" altLang="en-US" sz="1800" dirty="0">
                <a:latin typeface="Arial" charset="0"/>
              </a:rPr>
              <a:t>和特制的圆片状复合材料样品测量其热扩散率；</a:t>
            </a:r>
            <a:endParaRPr lang="en-US" altLang="zh-CN" sz="1800" dirty="0">
              <a:latin typeface="Arial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altLang="zh-CN" sz="1800" dirty="0">
                <a:latin typeface="Arial" charset="0"/>
              </a:rPr>
              <a:t>GA</a:t>
            </a:r>
            <a:r>
              <a:rPr lang="zh-CN" altLang="en-US" sz="1800" dirty="0">
                <a:latin typeface="Arial" charset="0"/>
              </a:rPr>
              <a:t>公司的</a:t>
            </a:r>
            <a:r>
              <a:rPr lang="en-US" altLang="zh-CN" sz="1800" dirty="0">
                <a:latin typeface="Arial" charset="0"/>
              </a:rPr>
              <a:t>Zhang</a:t>
            </a:r>
            <a:r>
              <a:rPr lang="zh-CN" altLang="en-US" sz="1800" dirty="0">
                <a:latin typeface="Arial" charset="0"/>
              </a:rPr>
              <a:t>等采用激光闪射法对</a:t>
            </a:r>
            <a:r>
              <a:rPr lang="en-US" altLang="zh-CN" sz="1800" dirty="0">
                <a:latin typeface="Arial" charset="0"/>
              </a:rPr>
              <a:t>SiC</a:t>
            </a:r>
            <a:r>
              <a:rPr lang="zh-CN" altLang="en-US" sz="1800" dirty="0">
                <a:latin typeface="Arial" charset="0"/>
              </a:rPr>
              <a:t>复合包壳管切片测量并引入修正因子测量其热扩散率；</a:t>
            </a:r>
            <a:endParaRPr lang="en-US" altLang="zh-CN" sz="1800" dirty="0">
              <a:latin typeface="Arial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altLang="zh-CN" sz="1800" dirty="0">
                <a:latin typeface="Arial" charset="0"/>
              </a:rPr>
              <a:t>Guillaume</a:t>
            </a:r>
            <a:r>
              <a:rPr lang="zh-CN" altLang="en-US" sz="1800" dirty="0">
                <a:latin typeface="Arial" charset="0"/>
              </a:rPr>
              <a:t>等采用</a:t>
            </a:r>
            <a:r>
              <a:rPr lang="zh-CN" altLang="en-US" sz="1800" b="1" dirty="0">
                <a:latin typeface="Arial" charset="0"/>
              </a:rPr>
              <a:t>热线法</a:t>
            </a:r>
            <a:r>
              <a:rPr lang="zh-CN" altLang="en-US" sz="1800" dirty="0">
                <a:latin typeface="Arial" charset="0"/>
              </a:rPr>
              <a:t>测量</a:t>
            </a:r>
            <a:r>
              <a:rPr lang="en-US" altLang="zh-CN" sz="1800" dirty="0">
                <a:latin typeface="Arial" charset="0"/>
              </a:rPr>
              <a:t>SiC</a:t>
            </a:r>
            <a:r>
              <a:rPr lang="zh-CN" altLang="en-US" sz="1800" dirty="0">
                <a:latin typeface="Arial" charset="0"/>
              </a:rPr>
              <a:t>复合包壳管径向热导率</a:t>
            </a:r>
            <a:endParaRPr lang="en-US" altLang="zh-CN" sz="1800" dirty="0">
              <a:latin typeface="Arial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ransition spd="slow" advTm="15825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日期占位符 3">
            <a:extLst>
              <a:ext uri="{FF2B5EF4-FFF2-40B4-BE49-F238E27FC236}">
                <a16:creationId xmlns:a16="http://schemas.microsoft.com/office/drawing/2014/main" id="{4512189A-939C-4F08-9B0A-BFC318C446B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A698B59-4117-43F7-856C-B03433BF6361}" type="datetime1">
              <a:rPr lang="zh-CN" altLang="en-US" sz="1400" smtClean="0">
                <a:latin typeface="Times New Roman" panose="02020603050405020304" pitchFamily="18" charset="0"/>
              </a:rPr>
              <a:pPr/>
              <a:t>2019.10.11</a:t>
            </a:fld>
            <a:endParaRPr lang="zh-CN" altLang="zh-CN" sz="1400">
              <a:latin typeface="Times New Roman" panose="02020603050405020304" pitchFamily="18" charset="0"/>
            </a:endParaRPr>
          </a:p>
        </p:txBody>
      </p:sp>
      <p:sp>
        <p:nvSpPr>
          <p:cNvPr id="17411" name="AutoShape 4">
            <a:extLst>
              <a:ext uri="{FF2B5EF4-FFF2-40B4-BE49-F238E27FC236}">
                <a16:creationId xmlns:a16="http://schemas.microsoft.com/office/drawing/2014/main" id="{088CD8A7-A4C3-462C-8D8F-440EC0A3A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836613"/>
            <a:ext cx="2016125" cy="5762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zh-CN" altLang="en-US" b="1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实验概述</a:t>
            </a:r>
          </a:p>
        </p:txBody>
      </p:sp>
      <p:sp>
        <p:nvSpPr>
          <p:cNvPr id="17412" name="内容占位符 2">
            <a:extLst>
              <a:ext uri="{FF2B5EF4-FFF2-40B4-BE49-F238E27FC236}">
                <a16:creationId xmlns:a16="http://schemas.microsoft.com/office/drawing/2014/main" id="{218414A6-C115-415F-9ADC-FEAD38309BB0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68313" y="1557338"/>
            <a:ext cx="8280400" cy="2640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JRC/ITU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的两套激光闪射仪和光谱仪开展了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SiC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复合包壳材料在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500K~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2000K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范围的热物性测量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在切割前后使用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XCT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对样品进行了结构和成分分析，排除切割开裂的干扰因素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413" name="组合 2">
            <a:extLst>
              <a:ext uri="{FF2B5EF4-FFF2-40B4-BE49-F238E27FC236}">
                <a16:creationId xmlns:a16="http://schemas.microsoft.com/office/drawing/2014/main" id="{A7CA308D-7C16-4695-9C0A-22FAED706914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4197350"/>
            <a:ext cx="8534400" cy="1771650"/>
            <a:chOff x="467543" y="4197211"/>
            <a:chExt cx="8535660" cy="177123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0A3F2D5-A104-4469-A49F-131A17BC1152}"/>
                </a:ext>
              </a:extLst>
            </p:cNvPr>
            <p:cNvSpPr txBox="1"/>
            <p:nvPr/>
          </p:nvSpPr>
          <p:spPr>
            <a:xfrm>
              <a:off x="2123728" y="4622001"/>
              <a:ext cx="902811" cy="52322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defRPr/>
              </a:pPr>
              <a:r>
                <a:rPr lang="zh-CN" altLang="en-US" dirty="0"/>
                <a:t>制样</a:t>
              </a:r>
              <a:endParaRPr lang="en-US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B47168D-8FB2-4059-B95B-8FFBBC2BAEE7}"/>
                </a:ext>
              </a:extLst>
            </p:cNvPr>
            <p:cNvSpPr txBox="1"/>
            <p:nvPr/>
          </p:nvSpPr>
          <p:spPr>
            <a:xfrm>
              <a:off x="6228184" y="4327592"/>
              <a:ext cx="962123" cy="52322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defRPr/>
              </a:pPr>
              <a:r>
                <a:rPr lang="en-US" altLang="zh-CN" dirty="0"/>
                <a:t>SEM</a:t>
              </a:r>
              <a:endParaRPr lang="en-US" dirty="0"/>
            </a:p>
          </p:txBody>
        </p:sp>
        <p:sp>
          <p:nvSpPr>
            <p:cNvPr id="17426" name="右箭头 36">
              <a:extLst>
                <a:ext uri="{FF2B5EF4-FFF2-40B4-BE49-F238E27FC236}">
                  <a16:creationId xmlns:a16="http://schemas.microsoft.com/office/drawing/2014/main" id="{171D232D-BE01-40A6-97D4-4630A02E6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656" y="4775599"/>
              <a:ext cx="504056" cy="216024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accent1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marL="342900" indent="-3429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endParaRPr lang="en-US" altLang="en-US"/>
            </a:p>
          </p:txBody>
        </p:sp>
        <p:sp>
          <p:nvSpPr>
            <p:cNvPr id="17427" name="右箭头 37">
              <a:extLst>
                <a:ext uri="{FF2B5EF4-FFF2-40B4-BE49-F238E27FC236}">
                  <a16:creationId xmlns:a16="http://schemas.microsoft.com/office/drawing/2014/main" id="{8B96CB3A-F481-4776-A62B-6DA59073F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1840" y="4775599"/>
              <a:ext cx="504056" cy="216024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accent1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marL="342900" indent="-3429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endParaRPr lang="en-US" alt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D9117EC-1E02-495A-BE0A-F17AB8E57635}"/>
                </a:ext>
              </a:extLst>
            </p:cNvPr>
            <p:cNvSpPr txBox="1"/>
            <p:nvPr/>
          </p:nvSpPr>
          <p:spPr>
            <a:xfrm>
              <a:off x="467543" y="4622001"/>
              <a:ext cx="902811" cy="52322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defRPr/>
              </a:pPr>
              <a:r>
                <a:rPr lang="en-US" altLang="zh-CN" dirty="0"/>
                <a:t>XCT</a:t>
              </a:r>
              <a:endParaRPr lang="en-US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F95A35A-1E1E-43E0-892E-C1390FD44F8D}"/>
                </a:ext>
              </a:extLst>
            </p:cNvPr>
            <p:cNvSpPr txBox="1"/>
            <p:nvPr/>
          </p:nvSpPr>
          <p:spPr>
            <a:xfrm>
              <a:off x="3851920" y="4197211"/>
              <a:ext cx="843501" cy="52322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defRPr/>
              </a:pPr>
              <a:r>
                <a:rPr lang="en-US" altLang="zh-CN" dirty="0"/>
                <a:t>LAF</a:t>
              </a:r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BB5A48F-8231-45B2-AC76-5CA5B6FE9135}"/>
                </a:ext>
              </a:extLst>
            </p:cNvPr>
            <p:cNvSpPr txBox="1"/>
            <p:nvPr/>
          </p:nvSpPr>
          <p:spPr>
            <a:xfrm>
              <a:off x="3842192" y="4828443"/>
              <a:ext cx="1382110" cy="52322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defRPr/>
              </a:pPr>
              <a:r>
                <a:rPr lang="en-US" altLang="zh-CN" dirty="0"/>
                <a:t>CLASH</a:t>
              </a:r>
              <a:endParaRPr lang="en-US" dirty="0"/>
            </a:p>
          </p:txBody>
        </p:sp>
        <p:sp>
          <p:nvSpPr>
            <p:cNvPr id="17437" name="右箭头 41">
              <a:extLst>
                <a:ext uri="{FF2B5EF4-FFF2-40B4-BE49-F238E27FC236}">
                  <a16:creationId xmlns:a16="http://schemas.microsoft.com/office/drawing/2014/main" id="{A51D3AD4-3D75-463F-8DE8-CEC8B5912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4088" y="4777861"/>
              <a:ext cx="504056" cy="216024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accent1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marL="342900" indent="-3429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endParaRPr lang="en-US" alt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0A9810A-90A1-4870-B383-E392751C700B}"/>
                </a:ext>
              </a:extLst>
            </p:cNvPr>
            <p:cNvSpPr txBox="1"/>
            <p:nvPr/>
          </p:nvSpPr>
          <p:spPr>
            <a:xfrm>
              <a:off x="6228184" y="5013176"/>
              <a:ext cx="902811" cy="52322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defRPr/>
              </a:pPr>
              <a:r>
                <a:rPr lang="en-US" altLang="zh-CN" dirty="0"/>
                <a:t>XCT</a:t>
              </a:r>
              <a:endParaRPr lang="en-US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CC38A20-2E09-4952-8FC6-6C3ABABF134E}"/>
                </a:ext>
              </a:extLst>
            </p:cNvPr>
            <p:cNvSpPr txBox="1"/>
            <p:nvPr/>
          </p:nvSpPr>
          <p:spPr>
            <a:xfrm>
              <a:off x="3842192" y="5445224"/>
              <a:ext cx="1261884" cy="52322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defRPr/>
              </a:pPr>
              <a:r>
                <a:rPr lang="zh-CN" altLang="en-US" dirty="0"/>
                <a:t>光谱仪</a:t>
              </a:r>
              <a:endParaRPr lang="en-US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8C89D4E-F161-4D15-941A-DBF91E391531}"/>
                </a:ext>
              </a:extLst>
            </p:cNvPr>
            <p:cNvSpPr txBox="1"/>
            <p:nvPr/>
          </p:nvSpPr>
          <p:spPr>
            <a:xfrm>
              <a:off x="8100392" y="4666389"/>
              <a:ext cx="902811" cy="52322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defRPr/>
              </a:pPr>
              <a:r>
                <a:rPr lang="zh-CN" altLang="en-US" dirty="0"/>
                <a:t>分析</a:t>
              </a:r>
              <a:endParaRPr lang="en-US" dirty="0"/>
            </a:p>
          </p:txBody>
        </p:sp>
        <p:sp>
          <p:nvSpPr>
            <p:cNvPr id="17447" name="右箭头 45">
              <a:extLst>
                <a:ext uri="{FF2B5EF4-FFF2-40B4-BE49-F238E27FC236}">
                  <a16:creationId xmlns:a16="http://schemas.microsoft.com/office/drawing/2014/main" id="{1EA4CC12-D9D3-41FB-BC3E-D27D0E754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2320" y="4819987"/>
              <a:ext cx="504056" cy="216024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accent1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marL="342900" indent="-3429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endParaRPr lang="en-US" altLang="en-US"/>
            </a:p>
          </p:txBody>
        </p:sp>
      </p:grpSp>
      <p:pic>
        <p:nvPicPr>
          <p:cNvPr id="17414" name="Picture 8">
            <a:extLst>
              <a:ext uri="{FF2B5EF4-FFF2-40B4-BE49-F238E27FC236}">
                <a16:creationId xmlns:a16="http://schemas.microsoft.com/office/drawing/2014/main" id="{C0FB376B-C169-486A-9939-D26D315B75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5259388"/>
            <a:ext cx="815975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22">
            <a:extLst>
              <a:ext uri="{FF2B5EF4-FFF2-40B4-BE49-F238E27FC236}">
                <a16:creationId xmlns:a16="http://schemas.microsoft.com/office/drawing/2014/main" id="{980BA70C-2CDB-46EB-97FE-B5E1AC6AD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5189538"/>
            <a:ext cx="8318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TextBox 20">
            <a:extLst>
              <a:ext uri="{FF2B5EF4-FFF2-40B4-BE49-F238E27FC236}">
                <a16:creationId xmlns:a16="http://schemas.microsoft.com/office/drawing/2014/main" id="{F7915617-7C18-4D2E-A58A-693EFB3EA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113" y="5969000"/>
            <a:ext cx="800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/>
              <a:t>切割前</a:t>
            </a:r>
            <a:endParaRPr lang="en-US" altLang="en-US" sz="1600"/>
          </a:p>
        </p:txBody>
      </p:sp>
      <p:sp>
        <p:nvSpPr>
          <p:cNvPr id="17417" name="TextBox 22">
            <a:extLst>
              <a:ext uri="{FF2B5EF4-FFF2-40B4-BE49-F238E27FC236}">
                <a16:creationId xmlns:a16="http://schemas.microsoft.com/office/drawing/2014/main" id="{4FC4263C-A6DA-415B-BFF1-807760774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6788" y="5969000"/>
            <a:ext cx="8112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/>
              <a:t>切割后</a:t>
            </a:r>
            <a:endParaRPr lang="en-US" altLang="en-US" sz="1600"/>
          </a:p>
        </p:txBody>
      </p:sp>
      <p:sp>
        <p:nvSpPr>
          <p:cNvPr id="17418" name="TextBox 21">
            <a:extLst>
              <a:ext uri="{FF2B5EF4-FFF2-40B4-BE49-F238E27FC236}">
                <a16:creationId xmlns:a16="http://schemas.microsoft.com/office/drawing/2014/main" id="{FC20505E-8738-4735-A7DA-6B3B0C1A0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3714750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/>
              <a:t>实验流程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FE59348-F77E-45D5-9D3E-AF866BB5964F}"/>
              </a:ext>
            </a:extLst>
          </p:cNvPr>
          <p:cNvSpPr/>
          <p:nvPr/>
        </p:nvSpPr>
        <p:spPr>
          <a:xfrm>
            <a:off x="74970" y="725373"/>
            <a:ext cx="3057247" cy="6623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二、激光闪射实验</a:t>
            </a:r>
            <a:endParaRPr kumimoji="1" lang="en-US" altLang="zh-CN" b="1" dirty="0">
              <a:solidFill>
                <a:srgbClr val="003366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slow" advTm="1686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日期占位符 3">
            <a:extLst>
              <a:ext uri="{FF2B5EF4-FFF2-40B4-BE49-F238E27FC236}">
                <a16:creationId xmlns:a16="http://schemas.microsoft.com/office/drawing/2014/main" id="{590250D4-A1BA-44DE-908A-C0B454E14F1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689BFF8-AEB9-466F-9124-EE085C36FF6D}" type="datetime1">
              <a:rPr lang="zh-CN" altLang="en-US" sz="1400" smtClean="0">
                <a:latin typeface="Times New Roman" panose="02020603050405020304" pitchFamily="18" charset="0"/>
              </a:rPr>
              <a:pPr/>
              <a:t>2019.10.11</a:t>
            </a:fld>
            <a:endParaRPr lang="zh-CN" altLang="zh-CN" sz="1400">
              <a:latin typeface="Times New Roman" panose="02020603050405020304" pitchFamily="18" charset="0"/>
            </a:endParaRPr>
          </a:p>
        </p:txBody>
      </p:sp>
      <p:grpSp>
        <p:nvGrpSpPr>
          <p:cNvPr id="13315" name="组合 6">
            <a:extLst>
              <a:ext uri="{FF2B5EF4-FFF2-40B4-BE49-F238E27FC236}">
                <a16:creationId xmlns:a16="http://schemas.microsoft.com/office/drawing/2014/main" id="{C8D10CCC-18F6-4386-B82B-C80192BA7FDE}"/>
              </a:ext>
            </a:extLst>
          </p:cNvPr>
          <p:cNvGrpSpPr>
            <a:grpSpLocks/>
          </p:cNvGrpSpPr>
          <p:nvPr/>
        </p:nvGrpSpPr>
        <p:grpSpPr bwMode="auto">
          <a:xfrm>
            <a:off x="201613" y="1412875"/>
            <a:ext cx="3001962" cy="617538"/>
            <a:chOff x="0" y="4540"/>
            <a:chExt cx="2133600" cy="617760"/>
          </a:xfrm>
        </p:grpSpPr>
        <p:sp>
          <p:nvSpPr>
            <p:cNvPr id="20" name="圆角矩形 19">
              <a:extLst>
                <a:ext uri="{FF2B5EF4-FFF2-40B4-BE49-F238E27FC236}">
                  <a16:creationId xmlns:a16="http://schemas.microsoft.com/office/drawing/2014/main" id="{9564E3E2-EED0-48F7-A0AA-6201D250B588}"/>
                </a:ext>
              </a:extLst>
            </p:cNvPr>
            <p:cNvSpPr/>
            <p:nvPr/>
          </p:nvSpPr>
          <p:spPr>
            <a:xfrm>
              <a:off x="0" y="4540"/>
              <a:ext cx="2133600" cy="617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圆角矩形 4">
              <a:extLst>
                <a:ext uri="{FF2B5EF4-FFF2-40B4-BE49-F238E27FC236}">
                  <a16:creationId xmlns:a16="http://schemas.microsoft.com/office/drawing/2014/main" id="{224015FA-8724-40E7-A4AC-76D792207BE8}"/>
                </a:ext>
              </a:extLst>
            </p:cNvPr>
            <p:cNvSpPr/>
            <p:nvPr/>
          </p:nvSpPr>
          <p:spPr>
            <a:xfrm>
              <a:off x="30464" y="34714"/>
              <a:ext cx="2072673" cy="5574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defTabSz="1066800" eaLnBrk="1" hangingPunct="1">
                <a:lnSpc>
                  <a:spcPct val="90000"/>
                </a:lnSpc>
                <a:spcBef>
                  <a:spcPct val="20000"/>
                </a:spcBef>
                <a:spcAft>
                  <a:spcPct val="35000"/>
                </a:spcAft>
                <a:defRPr/>
              </a:pPr>
              <a:r>
                <a:rPr lang="zh-CN" altLang="en-US" sz="2400" dirty="0"/>
                <a:t>激光闪射法（</a:t>
              </a:r>
              <a:r>
                <a:rPr lang="en-US" altLang="zh-CN" sz="2400" dirty="0"/>
                <a:t>LAF</a:t>
              </a:r>
              <a:r>
                <a:rPr lang="zh-CN" altLang="en-US" sz="2400" dirty="0"/>
                <a:t>）</a:t>
              </a:r>
            </a:p>
          </p:txBody>
        </p:sp>
      </p:grpSp>
      <p:sp>
        <p:nvSpPr>
          <p:cNvPr id="25" name="圆角矩形 4">
            <a:extLst>
              <a:ext uri="{FF2B5EF4-FFF2-40B4-BE49-F238E27FC236}">
                <a16:creationId xmlns:a16="http://schemas.microsoft.com/office/drawing/2014/main" id="{CE7D047E-5EAB-40C3-A41E-CF1F0E856BAB}"/>
              </a:ext>
            </a:extLst>
          </p:cNvPr>
          <p:cNvSpPr/>
          <p:nvPr/>
        </p:nvSpPr>
        <p:spPr bwMode="auto">
          <a:xfrm>
            <a:off x="179388" y="4484688"/>
            <a:ext cx="3241675" cy="5572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tIns="91440" bIns="91440" spcCol="1270" anchor="ctr"/>
          <a:lstStyle/>
          <a:p>
            <a:pPr defTabSz="1066800" eaLnBrk="1" hangingPunct="1">
              <a:lnSpc>
                <a:spcPct val="90000"/>
              </a:lnSpc>
              <a:spcBef>
                <a:spcPct val="20000"/>
              </a:spcBef>
              <a:spcAft>
                <a:spcPct val="35000"/>
              </a:spcAft>
              <a:defRPr/>
            </a:pPr>
            <a:r>
              <a:rPr lang="zh-CN" altLang="en-US" sz="2400" dirty="0"/>
              <a:t>持续激光加热样品闪射</a:t>
            </a:r>
          </a:p>
        </p:txBody>
      </p:sp>
      <p:sp>
        <p:nvSpPr>
          <p:cNvPr id="13317" name="AutoShape 4">
            <a:extLst>
              <a:ext uri="{FF2B5EF4-FFF2-40B4-BE49-F238E27FC236}">
                <a16:creationId xmlns:a16="http://schemas.microsoft.com/office/drawing/2014/main" id="{8153B03A-7DCE-4256-89A5-8EB832FBD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836613"/>
            <a:ext cx="2046287" cy="5762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zh-CN" altLang="en-US" b="1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试验方法</a:t>
            </a:r>
          </a:p>
        </p:txBody>
      </p:sp>
      <p:pic>
        <p:nvPicPr>
          <p:cNvPr id="13318" name="图片 5">
            <a:extLst>
              <a:ext uri="{FF2B5EF4-FFF2-40B4-BE49-F238E27FC236}">
                <a16:creationId xmlns:a16="http://schemas.microsoft.com/office/drawing/2014/main" id="{D4E4781D-1615-4458-B719-1404B341B2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132138"/>
            <a:ext cx="5275263" cy="296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3973DEC8-DFE7-470B-92AB-DFE47CA2D5E3}"/>
              </a:ext>
            </a:extLst>
          </p:cNvPr>
          <p:cNvSpPr/>
          <p:nvPr/>
        </p:nvSpPr>
        <p:spPr>
          <a:xfrm>
            <a:off x="250825" y="2060575"/>
            <a:ext cx="8732838" cy="1016000"/>
          </a:xfrm>
          <a:prstGeom prst="rect">
            <a:avLst/>
          </a:prstGeom>
          <a:ln>
            <a:solidFill>
              <a:srgbClr val="74BDFA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altLang="zh-CN" sz="2000" dirty="0"/>
              <a:t>ITU</a:t>
            </a:r>
            <a:r>
              <a:rPr lang="zh-CN" altLang="en-US" sz="2000" dirty="0"/>
              <a:t>自制的激光闪射仪，</a:t>
            </a:r>
            <a:r>
              <a:rPr lang="zh-CN" altLang="en-US" sz="2000" dirty="0">
                <a:solidFill>
                  <a:srgbClr val="FF0000"/>
                </a:solidFill>
              </a:rPr>
              <a:t>适用于</a:t>
            </a:r>
            <a:r>
              <a:rPr lang="en-US" altLang="zh-CN" sz="2000" dirty="0">
                <a:solidFill>
                  <a:srgbClr val="FF0000"/>
                </a:solidFill>
              </a:rPr>
              <a:t>1500K</a:t>
            </a:r>
            <a:r>
              <a:rPr lang="zh-CN" altLang="en-US" sz="2000" dirty="0">
                <a:solidFill>
                  <a:srgbClr val="FF0000"/>
                </a:solidFill>
              </a:rPr>
              <a:t>以下</a:t>
            </a:r>
            <a:r>
              <a:rPr lang="zh-CN" altLang="en-US" sz="2000" dirty="0"/>
              <a:t>，与标准的德国耐驰</a:t>
            </a:r>
            <a:r>
              <a:rPr lang="en-US" altLang="zh-CN" sz="2000" dirty="0"/>
              <a:t>LAF</a:t>
            </a:r>
            <a:r>
              <a:rPr lang="zh-CN" altLang="en-US" sz="2000" dirty="0"/>
              <a:t>在原理上一样，但使用两种红外探头（</a:t>
            </a:r>
            <a:r>
              <a:rPr lang="en-US" sz="2000" dirty="0" err="1"/>
              <a:t>InGaAs</a:t>
            </a:r>
            <a:r>
              <a:rPr lang="zh-CN" altLang="en-US" sz="2000" dirty="0"/>
              <a:t>和</a:t>
            </a:r>
            <a:r>
              <a:rPr lang="en-US" altLang="zh-CN" sz="2000" dirty="0"/>
              <a:t>Si</a:t>
            </a:r>
            <a:r>
              <a:rPr lang="zh-CN" altLang="en-US" sz="2000" dirty="0"/>
              <a:t>）以提供不同温度范围的最佳灵敏度，且</a:t>
            </a:r>
            <a:r>
              <a:rPr lang="zh-CN" altLang="en-US" sz="2000" b="1" dirty="0"/>
              <a:t>在手套箱内可用于测量辐照后样品</a:t>
            </a:r>
            <a:endParaRPr lang="en-US" altLang="zh-CN" sz="2400" b="1" dirty="0"/>
          </a:p>
        </p:txBody>
      </p:sp>
      <p:sp>
        <p:nvSpPr>
          <p:cNvPr id="13321" name="矩形 1">
            <a:extLst>
              <a:ext uri="{FF2B5EF4-FFF2-40B4-BE49-F238E27FC236}">
                <a16:creationId xmlns:a16="http://schemas.microsoft.com/office/drawing/2014/main" id="{24992206-CE3C-4786-9006-85759B8F0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213100"/>
            <a:ext cx="3313113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000"/>
              <a:t>激光脉冲均匀加热样品圆片，测出在一维热流条件下试样背面的温升曲线。基于一定的假设，利用传热方程扰动解反推出热扩散率值</a:t>
            </a:r>
          </a:p>
          <a:p>
            <a:pPr eaLnBrk="1" hangingPunct="1">
              <a:spcBef>
                <a:spcPct val="20000"/>
              </a:spcBef>
            </a:pPr>
            <a:endParaRPr lang="en-US" altLang="zh-CN" sz="240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2C0FF398-986D-4FA9-81BF-BF52AD6C1DA1}"/>
              </a:ext>
            </a:extLst>
          </p:cNvPr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12211" y="5025913"/>
            <a:ext cx="2376263" cy="826829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en-US">
                <a:noFill/>
              </a:rPr>
              <a:t> </a:t>
            </a:r>
          </a:p>
        </p:txBody>
      </p:sp>
    </p:spTree>
  </p:cSld>
  <p:clrMapOvr>
    <a:masterClrMapping/>
  </p:clrMapOvr>
  <p:transition spd="slow" advTm="598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日期占位符 3">
            <a:extLst>
              <a:ext uri="{FF2B5EF4-FFF2-40B4-BE49-F238E27FC236}">
                <a16:creationId xmlns:a16="http://schemas.microsoft.com/office/drawing/2014/main" id="{E0ACB69D-9A4E-4151-8213-5D2EBB36E43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283E564-7F66-4D96-AFA0-BABA9E304D30}" type="datetime1">
              <a:rPr lang="zh-CN" altLang="en-US" sz="1400" smtClean="0">
                <a:latin typeface="Times New Roman" panose="02020603050405020304" pitchFamily="18" charset="0"/>
              </a:rPr>
              <a:pPr/>
              <a:t>2019.10.11</a:t>
            </a:fld>
            <a:endParaRPr lang="zh-CN" altLang="zh-CN" sz="1400">
              <a:latin typeface="Times New Roman" panose="02020603050405020304" pitchFamily="18" charset="0"/>
            </a:endParaRPr>
          </a:p>
        </p:txBody>
      </p:sp>
      <p:grpSp>
        <p:nvGrpSpPr>
          <p:cNvPr id="15363" name="组合 6">
            <a:extLst>
              <a:ext uri="{FF2B5EF4-FFF2-40B4-BE49-F238E27FC236}">
                <a16:creationId xmlns:a16="http://schemas.microsoft.com/office/drawing/2014/main" id="{16E8748E-2FF6-41E0-98B2-2C59877DA3EC}"/>
              </a:ext>
            </a:extLst>
          </p:cNvPr>
          <p:cNvGrpSpPr>
            <a:grpSpLocks/>
          </p:cNvGrpSpPr>
          <p:nvPr/>
        </p:nvGrpSpPr>
        <p:grpSpPr bwMode="auto">
          <a:xfrm>
            <a:off x="184150" y="1584325"/>
            <a:ext cx="4433888" cy="617538"/>
            <a:chOff x="0" y="4540"/>
            <a:chExt cx="2133600" cy="617760"/>
          </a:xfrm>
        </p:grpSpPr>
        <p:sp>
          <p:nvSpPr>
            <p:cNvPr id="20" name="圆角矩形 19">
              <a:extLst>
                <a:ext uri="{FF2B5EF4-FFF2-40B4-BE49-F238E27FC236}">
                  <a16:creationId xmlns:a16="http://schemas.microsoft.com/office/drawing/2014/main" id="{39E5CA8E-A512-4F82-AE77-BE4BC6F9AC04}"/>
                </a:ext>
              </a:extLst>
            </p:cNvPr>
            <p:cNvSpPr/>
            <p:nvPr/>
          </p:nvSpPr>
          <p:spPr>
            <a:xfrm>
              <a:off x="0" y="4540"/>
              <a:ext cx="2133600" cy="617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圆角矩形 4">
              <a:extLst>
                <a:ext uri="{FF2B5EF4-FFF2-40B4-BE49-F238E27FC236}">
                  <a16:creationId xmlns:a16="http://schemas.microsoft.com/office/drawing/2014/main" id="{BDB4EEC2-E6EB-42FA-B580-A06E22A17CC7}"/>
                </a:ext>
              </a:extLst>
            </p:cNvPr>
            <p:cNvSpPr/>
            <p:nvPr/>
          </p:nvSpPr>
          <p:spPr>
            <a:xfrm>
              <a:off x="30556" y="34714"/>
              <a:ext cx="2072487" cy="5574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defTabSz="1066800" eaLnBrk="1" hangingPunct="1">
                <a:lnSpc>
                  <a:spcPct val="90000"/>
                </a:lnSpc>
                <a:spcBef>
                  <a:spcPct val="20000"/>
                </a:spcBef>
                <a:spcAft>
                  <a:spcPct val="35000"/>
                </a:spcAft>
                <a:defRPr/>
              </a:pPr>
              <a:r>
                <a:rPr lang="zh-CN" altLang="en-US" sz="2400" dirty="0"/>
                <a:t>连续激光加热闪射法（</a:t>
              </a:r>
              <a:r>
                <a:rPr lang="en-US" altLang="zh-CN" sz="2400" dirty="0"/>
                <a:t>CLASH</a:t>
              </a:r>
              <a:r>
                <a:rPr lang="zh-CN" altLang="en-US" sz="2400" dirty="0"/>
                <a:t>）</a:t>
              </a:r>
            </a:p>
          </p:txBody>
        </p:sp>
      </p:grpSp>
      <p:sp>
        <p:nvSpPr>
          <p:cNvPr id="25" name="圆角矩形 4">
            <a:extLst>
              <a:ext uri="{FF2B5EF4-FFF2-40B4-BE49-F238E27FC236}">
                <a16:creationId xmlns:a16="http://schemas.microsoft.com/office/drawing/2014/main" id="{8B25EF17-A990-4E0E-AEB8-323F0799B533}"/>
              </a:ext>
            </a:extLst>
          </p:cNvPr>
          <p:cNvSpPr/>
          <p:nvPr/>
        </p:nvSpPr>
        <p:spPr bwMode="auto">
          <a:xfrm>
            <a:off x="179388" y="4484688"/>
            <a:ext cx="3241675" cy="5572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tIns="91440" bIns="91440" spcCol="1270" anchor="ctr"/>
          <a:lstStyle/>
          <a:p>
            <a:pPr defTabSz="1066800" eaLnBrk="1" hangingPunct="1">
              <a:lnSpc>
                <a:spcPct val="90000"/>
              </a:lnSpc>
              <a:spcBef>
                <a:spcPct val="20000"/>
              </a:spcBef>
              <a:spcAft>
                <a:spcPct val="35000"/>
              </a:spcAft>
              <a:defRPr/>
            </a:pPr>
            <a:r>
              <a:rPr lang="zh-CN" altLang="en-US" sz="2400" dirty="0"/>
              <a:t>持续激光加热样品闪射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B1DD8DD-6360-4133-8035-F1F9E5378993}"/>
              </a:ext>
            </a:extLst>
          </p:cNvPr>
          <p:cNvSpPr/>
          <p:nvPr/>
        </p:nvSpPr>
        <p:spPr>
          <a:xfrm>
            <a:off x="250825" y="2276475"/>
            <a:ext cx="8732838" cy="708025"/>
          </a:xfrm>
          <a:prstGeom prst="rect">
            <a:avLst/>
          </a:prstGeom>
          <a:ln>
            <a:solidFill>
              <a:srgbClr val="74BDFA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zh-CN" altLang="en-US" sz="2000" dirty="0"/>
              <a:t>通过连续激光加热样品（最高可接近熔点），用高速热辐射温度计获取样品在受到激光脉冲加热后的温度变化，采用数值方法拟合出材料的热扩散率。</a:t>
            </a:r>
            <a:endParaRPr lang="en-US" sz="2000" dirty="0"/>
          </a:p>
        </p:txBody>
      </p:sp>
      <p:sp>
        <p:nvSpPr>
          <p:cNvPr id="15366" name="Rectangle 2">
            <a:extLst>
              <a:ext uri="{FF2B5EF4-FFF2-40B4-BE49-F238E27FC236}">
                <a16:creationId xmlns:a16="http://schemas.microsoft.com/office/drawing/2014/main" id="{30436EE6-7309-406F-9936-76C9DAE2F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en-US"/>
          </a:p>
        </p:txBody>
      </p:sp>
      <p:pic>
        <p:nvPicPr>
          <p:cNvPr id="13" name="Picture 6" descr="DSCN2605">
            <a:extLst>
              <a:ext uri="{FF2B5EF4-FFF2-40B4-BE49-F238E27FC236}">
                <a16:creationId xmlns:a16="http://schemas.microsoft.com/office/drawing/2014/main" id="{E3B3FBC4-1848-4ED0-B0A3-C35F2D0D7B5F}"/>
              </a:ext>
            </a:extLst>
          </p:cNvPr>
          <p:cNvPicPr/>
          <p:nvPr/>
        </p:nvPicPr>
        <p:blipFill rotWithShape="1">
          <a:blip r:embed="rId4"/>
          <a:srcRect b="-106"/>
          <a:stretch/>
        </p:blipFill>
        <p:spPr bwMode="auto">
          <a:xfrm>
            <a:off x="323850" y="3092450"/>
            <a:ext cx="3456062" cy="2856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8" name="AutoShape 4">
            <a:extLst>
              <a:ext uri="{FF2B5EF4-FFF2-40B4-BE49-F238E27FC236}">
                <a16:creationId xmlns:a16="http://schemas.microsoft.com/office/drawing/2014/main" id="{377F1279-1416-425F-81DC-B37A51709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836613"/>
            <a:ext cx="2046287" cy="5762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试验方法</a:t>
            </a:r>
          </a:p>
        </p:txBody>
      </p:sp>
      <p:sp>
        <p:nvSpPr>
          <p:cNvPr id="15371" name="Rectangle 2">
            <a:extLst>
              <a:ext uri="{FF2B5EF4-FFF2-40B4-BE49-F238E27FC236}">
                <a16:creationId xmlns:a16="http://schemas.microsoft.com/office/drawing/2014/main" id="{B4EF68C5-7EAA-49B2-AFEC-566730336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en-US"/>
          </a:p>
        </p:txBody>
      </p:sp>
      <p:graphicFrame>
        <p:nvGraphicFramePr>
          <p:cNvPr id="15372" name="对象 4">
            <a:extLst>
              <a:ext uri="{FF2B5EF4-FFF2-40B4-BE49-F238E27FC236}">
                <a16:creationId xmlns:a16="http://schemas.microsoft.com/office/drawing/2014/main" id="{3C8764AE-8139-4BB8-A400-F1CF6EA58CB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11638" y="3122613"/>
          <a:ext cx="4600575" cy="306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5" name="Visio" r:id="rId5" imgW="4586702" imgH="3059124" progId="Visio.Drawing.11">
                  <p:embed/>
                </p:oleObj>
              </mc:Choice>
              <mc:Fallback>
                <p:oleObj name="Visio" r:id="rId5" imgW="4586702" imgH="3059124" progId="Visio.Drawing.11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3122613"/>
                        <a:ext cx="4600575" cy="306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3" name="矩形 5">
            <a:extLst>
              <a:ext uri="{FF2B5EF4-FFF2-40B4-BE49-F238E27FC236}">
                <a16:creationId xmlns:a16="http://schemas.microsoft.com/office/drawing/2014/main" id="{A5016DC0-ED4B-4440-9E84-984CCA7EC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1649413"/>
            <a:ext cx="26146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400">
                <a:solidFill>
                  <a:srgbClr val="FF0000"/>
                </a:solidFill>
              </a:rPr>
              <a:t>适用于</a:t>
            </a:r>
            <a:r>
              <a:rPr lang="en-US" altLang="zh-CN" sz="2400">
                <a:solidFill>
                  <a:srgbClr val="FF0000"/>
                </a:solidFill>
              </a:rPr>
              <a:t>1500K</a:t>
            </a:r>
            <a:r>
              <a:rPr lang="zh-CN" altLang="en-US" sz="2400">
                <a:solidFill>
                  <a:srgbClr val="FF0000"/>
                </a:solidFill>
              </a:rPr>
              <a:t>以上</a:t>
            </a:r>
            <a:endParaRPr lang="en-US" altLang="en-US" sz="2400"/>
          </a:p>
        </p:txBody>
      </p:sp>
    </p:spTree>
  </p:cSld>
  <p:clrMapOvr>
    <a:masterClrMapping/>
  </p:clrMapOvr>
  <p:transition spd="slow" advTm="6762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日期占位符 3">
            <a:extLst>
              <a:ext uri="{FF2B5EF4-FFF2-40B4-BE49-F238E27FC236}">
                <a16:creationId xmlns:a16="http://schemas.microsoft.com/office/drawing/2014/main" id="{CC1C3BBC-0F94-4858-930A-C72F8804C57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1200691-327F-47F3-873B-DD4A9E1C641B}" type="datetime1">
              <a:rPr lang="zh-CN" altLang="en-US" sz="1400" smtClean="0">
                <a:latin typeface="Times New Roman" panose="02020603050405020304" pitchFamily="18" charset="0"/>
              </a:rPr>
              <a:pPr/>
              <a:t>2019.10.11</a:t>
            </a:fld>
            <a:endParaRPr lang="zh-CN" altLang="zh-CN" sz="1400">
              <a:latin typeface="Times New Roman" panose="02020603050405020304" pitchFamily="18" charset="0"/>
            </a:endParaRPr>
          </a:p>
        </p:txBody>
      </p:sp>
      <p:sp>
        <p:nvSpPr>
          <p:cNvPr id="5" name="Text Box 164">
            <a:extLst>
              <a:ext uri="{FF2B5EF4-FFF2-40B4-BE49-F238E27FC236}">
                <a16:creationId xmlns:a16="http://schemas.microsoft.com/office/drawing/2014/main" id="{59D2B172-560B-487D-BD12-CFFBEE1EBA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50" y="2263775"/>
            <a:ext cx="8535988" cy="709613"/>
          </a:xfrm>
          <a:prstGeom prst="rect">
            <a:avLst/>
          </a:prstGeom>
          <a:ln>
            <a:solidFill>
              <a:srgbClr val="74BDFA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基于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COMSOL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模拟，分析了曲率和加热方向对包壳热扩散率测量结果的影响，发现样品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曲率、加热方向和测试温度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对</a:t>
            </a: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背面温度响应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有明显影响</a:t>
            </a:r>
          </a:p>
        </p:txBody>
      </p:sp>
      <p:pic>
        <p:nvPicPr>
          <p:cNvPr id="21509" name="图片 230">
            <a:extLst>
              <a:ext uri="{FF2B5EF4-FFF2-40B4-BE49-F238E27FC236}">
                <a16:creationId xmlns:a16="http://schemas.microsoft.com/office/drawing/2014/main" id="{EFEF0EAA-73D7-435A-9B60-FE641123B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724400"/>
            <a:ext cx="2122488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图片 231">
            <a:extLst>
              <a:ext uri="{FF2B5EF4-FFF2-40B4-BE49-F238E27FC236}">
                <a16:creationId xmlns:a16="http://schemas.microsoft.com/office/drawing/2014/main" id="{14D6D52E-5EB6-462D-A6AF-0D0C6A868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450" y="4724400"/>
            <a:ext cx="252095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>
            <a:extLst>
              <a:ext uri="{FF2B5EF4-FFF2-40B4-BE49-F238E27FC236}">
                <a16:creationId xmlns:a16="http://schemas.microsoft.com/office/drawing/2014/main" id="{30C82E68-0759-4268-908D-1A86BE284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8800"/>
            <a:ext cx="25241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8">
            <a:extLst>
              <a:ext uri="{FF2B5EF4-FFF2-40B4-BE49-F238E27FC236}">
                <a16:creationId xmlns:a16="http://schemas.microsoft.com/office/drawing/2014/main" id="{D63C08A8-44A0-4E24-A154-852A43485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121025"/>
            <a:ext cx="2524125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图表 11">
            <a:extLst>
              <a:ext uri="{FF2B5EF4-FFF2-40B4-BE49-F238E27FC236}">
                <a16:creationId xmlns:a16="http://schemas.microsoft.com/office/drawing/2014/main" id="{87E05754-E3B1-4B42-92D4-7D1D3083DBE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23209" y="4869160"/>
          <a:ext cx="2422730" cy="1475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图表 13">
            <a:extLst>
              <a:ext uri="{FF2B5EF4-FFF2-40B4-BE49-F238E27FC236}">
                <a16:creationId xmlns:a16="http://schemas.microsoft.com/office/drawing/2014/main" id="{48D9612B-04D6-4203-8D9F-92692A1B61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10975" y="4741515"/>
          <a:ext cx="2438308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" name="矩形 1">
            <a:extLst>
              <a:ext uri="{FF2B5EF4-FFF2-40B4-BE49-F238E27FC236}">
                <a16:creationId xmlns:a16="http://schemas.microsoft.com/office/drawing/2014/main" id="{733BDDF2-1023-42AF-9908-01C277282E77}"/>
              </a:ext>
            </a:extLst>
          </p:cNvPr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147414" y="3886947"/>
            <a:ext cx="1374607" cy="669607"/>
          </a:xfrm>
          <a:prstGeom prst="rect">
            <a:avLst/>
          </a:prstGeom>
          <a:blipFill rotWithShape="1">
            <a:blip r:embed="rId9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C91EBD-BD61-4CCF-BB55-6320587F06DC}"/>
              </a:ext>
            </a:extLst>
          </p:cNvPr>
          <p:cNvSpPr txBox="1"/>
          <p:nvPr/>
        </p:nvSpPr>
        <p:spPr>
          <a:xfrm>
            <a:off x="5045075" y="3284538"/>
            <a:ext cx="3775075" cy="4000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zh-CN" altLang="en-US" sz="2000" dirty="0"/>
              <a:t>引入</a:t>
            </a:r>
            <a:r>
              <a:rPr lang="zh-CN" altLang="en-US" sz="2000" b="1" dirty="0"/>
              <a:t>几何修正因子</a:t>
            </a:r>
            <a:r>
              <a:rPr lang="zh-CN" altLang="en-US" sz="2000" dirty="0"/>
              <a:t>修正曲率影响</a:t>
            </a:r>
            <a:endParaRPr lang="en-US" sz="2000" dirty="0"/>
          </a:p>
        </p:txBody>
      </p:sp>
      <p:sp>
        <p:nvSpPr>
          <p:cNvPr id="21518" name="TextBox 2">
            <a:extLst>
              <a:ext uri="{FF2B5EF4-FFF2-40B4-BE49-F238E27FC236}">
                <a16:creationId xmlns:a16="http://schemas.microsoft.com/office/drawing/2014/main" id="{B051AA1E-2547-45B6-A32B-282F23994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5888" y="4437063"/>
            <a:ext cx="10810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 b="1"/>
              <a:t>外表面加热</a:t>
            </a:r>
            <a:endParaRPr lang="en-US" altLang="en-US" sz="1400" b="1"/>
          </a:p>
        </p:txBody>
      </p:sp>
      <p:sp>
        <p:nvSpPr>
          <p:cNvPr id="21519" name="TextBox 14">
            <a:extLst>
              <a:ext uri="{FF2B5EF4-FFF2-40B4-BE49-F238E27FC236}">
                <a16:creationId xmlns:a16="http://schemas.microsoft.com/office/drawing/2014/main" id="{5393FA69-6CDA-4A91-B903-39CE72AB63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1575" y="4437063"/>
            <a:ext cx="1082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 b="1"/>
              <a:t>内表面加热</a:t>
            </a:r>
            <a:endParaRPr lang="en-US" altLang="en-US" sz="1400" b="1"/>
          </a:p>
        </p:txBody>
      </p:sp>
      <p:sp>
        <p:nvSpPr>
          <p:cNvPr id="21520" name="矩形 5">
            <a:extLst>
              <a:ext uri="{FF2B5EF4-FFF2-40B4-BE49-F238E27FC236}">
                <a16:creationId xmlns:a16="http://schemas.microsoft.com/office/drawing/2014/main" id="{2910BFB2-8BDE-46DE-8CD7-B9190B777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050" y="1628775"/>
            <a:ext cx="8115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将复合包壳环状片断的结构尺寸输入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COMSOL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16907918-5B44-461D-8621-DE3BF67AFA76}"/>
              </a:ext>
            </a:extLst>
          </p:cNvPr>
          <p:cNvSpPr/>
          <p:nvPr/>
        </p:nvSpPr>
        <p:spPr>
          <a:xfrm>
            <a:off x="188912" y="770843"/>
            <a:ext cx="6183287" cy="662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三、基于</a:t>
            </a:r>
            <a:r>
              <a:rPr kumimoji="1" lang="en-US" altLang="zh-CN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COMSOL</a:t>
            </a:r>
            <a:r>
              <a:rPr kumimoji="1" lang="zh-CN" altLang="en-US" b="1" dirty="0">
                <a:solidFill>
                  <a:srgbClr val="0033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的数值模拟</a:t>
            </a:r>
          </a:p>
        </p:txBody>
      </p:sp>
    </p:spTree>
  </p:cSld>
  <p:clrMapOvr>
    <a:masterClrMapping/>
  </p:clrMapOvr>
  <p:transition spd="slow" advTm="8632"/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1_自定义设计方案">
    <a:majorFont>
      <a:latin typeface="Arial"/>
      <a:ea typeface="宋体"/>
      <a:cs typeface=""/>
    </a:majorFont>
    <a:minorFont>
      <a:latin typeface="Arial"/>
      <a:ea typeface="宋体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1_自定义设计方案">
    <a:majorFont>
      <a:latin typeface="Arial"/>
      <a:ea typeface="宋体"/>
      <a:cs typeface=""/>
    </a:majorFont>
    <a:minorFont>
      <a:latin typeface="Arial"/>
      <a:ea typeface="宋体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1_自定义设计方案">
    <a:majorFont>
      <a:latin typeface="Arial"/>
      <a:ea typeface="宋体"/>
      <a:cs typeface=""/>
    </a:majorFont>
    <a:minorFont>
      <a:latin typeface="Arial"/>
      <a:ea typeface="宋体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1_自定义设计方案">
    <a:majorFont>
      <a:latin typeface="Arial"/>
      <a:ea typeface="宋体"/>
      <a:cs typeface=""/>
    </a:majorFont>
    <a:minorFont>
      <a:latin typeface="Arial"/>
      <a:ea typeface="宋体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15895</TotalTime>
  <Words>1122</Words>
  <Application>Microsoft Office PowerPoint</Application>
  <PresentationFormat>全屏显示(4:3)</PresentationFormat>
  <Paragraphs>209</Paragraphs>
  <Slides>16</Slides>
  <Notes>9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华文中宋</vt:lpstr>
      <vt:lpstr>宋体</vt:lpstr>
      <vt:lpstr>微软雅黑</vt:lpstr>
      <vt:lpstr>Arial</vt:lpstr>
      <vt:lpstr>Arial Black</vt:lpstr>
      <vt:lpstr>Calibri</vt:lpstr>
      <vt:lpstr>Cambria Math</vt:lpstr>
      <vt:lpstr>Comic Sans MS</vt:lpstr>
      <vt:lpstr>Goudy Old Style</vt:lpstr>
      <vt:lpstr>Tahoma</vt:lpstr>
      <vt:lpstr>Times New Roman</vt:lpstr>
      <vt:lpstr>Wingdings</vt:lpstr>
      <vt:lpstr>自定义设计方案</vt:lpstr>
      <vt:lpstr>1_自定义设计方案</vt:lpstr>
      <vt:lpstr>Visio</vt:lpstr>
      <vt:lpstr>PowerPoint 演示文稿</vt:lpstr>
      <vt:lpstr>PowerPoint 演示文稿</vt:lpstr>
      <vt:lpstr>PowerPoint 演示文稿</vt:lpstr>
      <vt:lpstr>SiC材料高温热物性缺失</vt:lpstr>
      <vt:lpstr>SiC材料热导率测试方法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激光闪射试验的模拟结果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中国核动力研究设计院设计所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titile</dc:title>
  <dc:creator>权燕</dc:creator>
  <cp:lastModifiedBy>Li Wenjie</cp:lastModifiedBy>
  <cp:revision>1219</cp:revision>
  <cp:lastPrinted>2018-06-18T10:27:36Z</cp:lastPrinted>
  <dcterms:created xsi:type="dcterms:W3CDTF">2006-08-10T13:12:47Z</dcterms:created>
  <dcterms:modified xsi:type="dcterms:W3CDTF">2019-10-11T09:44:05Z</dcterms:modified>
</cp:coreProperties>
</file>