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61" r:id="rId2"/>
    <p:sldId id="271" r:id="rId3"/>
    <p:sldId id="286" r:id="rId4"/>
    <p:sldId id="265" r:id="rId5"/>
    <p:sldId id="312" r:id="rId6"/>
    <p:sldId id="285" r:id="rId7"/>
    <p:sldId id="287" r:id="rId8"/>
    <p:sldId id="264" r:id="rId9"/>
    <p:sldId id="277" r:id="rId10"/>
    <p:sldId id="307" r:id="rId11"/>
    <p:sldId id="308" r:id="rId12"/>
    <p:sldId id="302" r:id="rId13"/>
    <p:sldId id="292" r:id="rId14"/>
    <p:sldId id="305" r:id="rId15"/>
    <p:sldId id="293" r:id="rId16"/>
    <p:sldId id="304" r:id="rId17"/>
    <p:sldId id="303" r:id="rId18"/>
    <p:sldId id="294" r:id="rId19"/>
    <p:sldId id="306" r:id="rId20"/>
    <p:sldId id="295" r:id="rId21"/>
    <p:sldId id="299" r:id="rId22"/>
    <p:sldId id="296" r:id="rId23"/>
    <p:sldId id="297" r:id="rId24"/>
    <p:sldId id="311" r:id="rId25"/>
    <p:sldId id="309" r:id="rId26"/>
    <p:sldId id="310" r:id="rId27"/>
    <p:sldId id="288" r:id="rId28"/>
    <p:sldId id="283" r:id="rId29"/>
    <p:sldId id="284"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8" autoAdjust="0"/>
    <p:restoredTop sz="83769" autoAdjust="0"/>
  </p:normalViewPr>
  <p:slideViewPr>
    <p:cSldViewPr snapToGrid="0">
      <p:cViewPr varScale="1">
        <p:scale>
          <a:sx n="94" d="100"/>
          <a:sy n="94" d="100"/>
        </p:scale>
        <p:origin x="678" y="78"/>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2019/10/21</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smtClean="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687803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2019/10/21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extLst>
      <p:ext uri="{BB962C8B-B14F-4D97-AF65-F5344CB8AC3E}">
        <p14:creationId xmlns:p14="http://schemas.microsoft.com/office/powerpoint/2010/main" val="872831878"/>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a:t>
            </a:fld>
            <a:endParaRPr lang="zh-CN" altLang="en-US"/>
          </a:p>
        </p:txBody>
      </p:sp>
    </p:spTree>
    <p:extLst>
      <p:ext uri="{BB962C8B-B14F-4D97-AF65-F5344CB8AC3E}">
        <p14:creationId xmlns:p14="http://schemas.microsoft.com/office/powerpoint/2010/main" val="656002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11</a:t>
            </a:fld>
            <a:endParaRPr lang="zh-CN" altLang="en-US"/>
          </a:p>
        </p:txBody>
      </p:sp>
    </p:spTree>
    <p:extLst>
      <p:ext uri="{BB962C8B-B14F-4D97-AF65-F5344CB8AC3E}">
        <p14:creationId xmlns:p14="http://schemas.microsoft.com/office/powerpoint/2010/main" val="2323244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12</a:t>
            </a:fld>
            <a:endParaRPr lang="zh-CN" altLang="en-US"/>
          </a:p>
        </p:txBody>
      </p:sp>
    </p:spTree>
    <p:extLst>
      <p:ext uri="{BB962C8B-B14F-4D97-AF65-F5344CB8AC3E}">
        <p14:creationId xmlns:p14="http://schemas.microsoft.com/office/powerpoint/2010/main" val="2013408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13</a:t>
            </a:fld>
            <a:endParaRPr lang="zh-CN" altLang="en-US"/>
          </a:p>
        </p:txBody>
      </p:sp>
    </p:spTree>
    <p:extLst>
      <p:ext uri="{BB962C8B-B14F-4D97-AF65-F5344CB8AC3E}">
        <p14:creationId xmlns:p14="http://schemas.microsoft.com/office/powerpoint/2010/main" val="29283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3428772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15</a:t>
            </a:fld>
            <a:endParaRPr lang="zh-CN" altLang="en-US"/>
          </a:p>
        </p:txBody>
      </p:sp>
    </p:spTree>
    <p:extLst>
      <p:ext uri="{BB962C8B-B14F-4D97-AF65-F5344CB8AC3E}">
        <p14:creationId xmlns:p14="http://schemas.microsoft.com/office/powerpoint/2010/main" val="1022814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16</a:t>
            </a:fld>
            <a:endParaRPr lang="zh-CN" altLang="en-US"/>
          </a:p>
        </p:txBody>
      </p:sp>
    </p:spTree>
    <p:extLst>
      <p:ext uri="{BB962C8B-B14F-4D97-AF65-F5344CB8AC3E}">
        <p14:creationId xmlns:p14="http://schemas.microsoft.com/office/powerpoint/2010/main" val="3685716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17</a:t>
            </a:fld>
            <a:endParaRPr lang="zh-CN" altLang="en-US"/>
          </a:p>
        </p:txBody>
      </p:sp>
    </p:spTree>
    <p:extLst>
      <p:ext uri="{BB962C8B-B14F-4D97-AF65-F5344CB8AC3E}">
        <p14:creationId xmlns:p14="http://schemas.microsoft.com/office/powerpoint/2010/main" val="2457175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18</a:t>
            </a:fld>
            <a:endParaRPr lang="zh-CN" altLang="en-US"/>
          </a:p>
        </p:txBody>
      </p:sp>
    </p:spTree>
    <p:extLst>
      <p:ext uri="{BB962C8B-B14F-4D97-AF65-F5344CB8AC3E}">
        <p14:creationId xmlns:p14="http://schemas.microsoft.com/office/powerpoint/2010/main" val="3898573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2728860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20</a:t>
            </a:fld>
            <a:endParaRPr lang="zh-CN" altLang="en-US"/>
          </a:p>
        </p:txBody>
      </p:sp>
    </p:spTree>
    <p:extLst>
      <p:ext uri="{BB962C8B-B14F-4D97-AF65-F5344CB8AC3E}">
        <p14:creationId xmlns:p14="http://schemas.microsoft.com/office/powerpoint/2010/main" val="2646132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600" kern="1200" dirty="0">
              <a:solidFill>
                <a:schemeClr val="tx1"/>
              </a:solidFill>
              <a:effectLst/>
              <a:latin typeface="微软雅黑" panose="020B0503020204020204" charset="-122"/>
              <a:ea typeface="微软雅黑" panose="020B0503020204020204" charset="-122"/>
              <a:cs typeface="+mn-cs"/>
            </a:endParaRPr>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3517475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21</a:t>
            </a:fld>
            <a:endParaRPr lang="zh-CN" altLang="en-US"/>
          </a:p>
        </p:txBody>
      </p:sp>
    </p:spTree>
    <p:extLst>
      <p:ext uri="{BB962C8B-B14F-4D97-AF65-F5344CB8AC3E}">
        <p14:creationId xmlns:p14="http://schemas.microsoft.com/office/powerpoint/2010/main" val="39194128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22</a:t>
            </a:fld>
            <a:endParaRPr lang="zh-CN" altLang="en-US"/>
          </a:p>
        </p:txBody>
      </p:sp>
    </p:spTree>
    <p:extLst>
      <p:ext uri="{BB962C8B-B14F-4D97-AF65-F5344CB8AC3E}">
        <p14:creationId xmlns:p14="http://schemas.microsoft.com/office/powerpoint/2010/main" val="529324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23</a:t>
            </a:fld>
            <a:endParaRPr lang="zh-CN" altLang="en-US"/>
          </a:p>
        </p:txBody>
      </p:sp>
    </p:spTree>
    <p:extLst>
      <p:ext uri="{BB962C8B-B14F-4D97-AF65-F5344CB8AC3E}">
        <p14:creationId xmlns:p14="http://schemas.microsoft.com/office/powerpoint/2010/main" val="2823660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24</a:t>
            </a:fld>
            <a:endParaRPr lang="zh-CN" altLang="en-US"/>
          </a:p>
        </p:txBody>
      </p:sp>
    </p:spTree>
    <p:extLst>
      <p:ext uri="{BB962C8B-B14F-4D97-AF65-F5344CB8AC3E}">
        <p14:creationId xmlns:p14="http://schemas.microsoft.com/office/powerpoint/2010/main" val="3588627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25</a:t>
            </a:fld>
            <a:endParaRPr lang="zh-CN" altLang="en-US"/>
          </a:p>
        </p:txBody>
      </p:sp>
    </p:spTree>
    <p:extLst>
      <p:ext uri="{BB962C8B-B14F-4D97-AF65-F5344CB8AC3E}">
        <p14:creationId xmlns:p14="http://schemas.microsoft.com/office/powerpoint/2010/main" val="5974065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26</a:t>
            </a:fld>
            <a:endParaRPr lang="zh-CN" altLang="en-US"/>
          </a:p>
        </p:txBody>
      </p:sp>
    </p:spTree>
    <p:extLst>
      <p:ext uri="{BB962C8B-B14F-4D97-AF65-F5344CB8AC3E}">
        <p14:creationId xmlns:p14="http://schemas.microsoft.com/office/powerpoint/2010/main" val="3626187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27</a:t>
            </a:fld>
            <a:endParaRPr lang="zh-CN" altLang="en-US"/>
          </a:p>
        </p:txBody>
      </p:sp>
    </p:spTree>
    <p:extLst>
      <p:ext uri="{BB962C8B-B14F-4D97-AF65-F5344CB8AC3E}">
        <p14:creationId xmlns:p14="http://schemas.microsoft.com/office/powerpoint/2010/main" val="818639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3767577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4</a:t>
            </a:fld>
            <a:endParaRPr lang="zh-CN" altLang="en-US"/>
          </a:p>
        </p:txBody>
      </p:sp>
    </p:spTree>
    <p:extLst>
      <p:ext uri="{BB962C8B-B14F-4D97-AF65-F5344CB8AC3E}">
        <p14:creationId xmlns:p14="http://schemas.microsoft.com/office/powerpoint/2010/main" val="2047670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5</a:t>
            </a:fld>
            <a:endParaRPr lang="zh-CN" altLang="en-US"/>
          </a:p>
        </p:txBody>
      </p:sp>
    </p:spTree>
    <p:extLst>
      <p:ext uri="{BB962C8B-B14F-4D97-AF65-F5344CB8AC3E}">
        <p14:creationId xmlns:p14="http://schemas.microsoft.com/office/powerpoint/2010/main" val="2229932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2858607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8</a:t>
            </a:fld>
            <a:endParaRPr lang="zh-CN" altLang="en-US"/>
          </a:p>
        </p:txBody>
      </p:sp>
    </p:spTree>
    <p:extLst>
      <p:ext uri="{BB962C8B-B14F-4D97-AF65-F5344CB8AC3E}">
        <p14:creationId xmlns:p14="http://schemas.microsoft.com/office/powerpoint/2010/main" val="2770624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9</a:t>
            </a:fld>
            <a:endParaRPr lang="zh-CN" altLang="en-US"/>
          </a:p>
        </p:txBody>
      </p:sp>
    </p:spTree>
    <p:extLst>
      <p:ext uri="{BB962C8B-B14F-4D97-AF65-F5344CB8AC3E}">
        <p14:creationId xmlns:p14="http://schemas.microsoft.com/office/powerpoint/2010/main" val="1899444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10</a:t>
            </a:fld>
            <a:endParaRPr lang="zh-CN" altLang="en-US"/>
          </a:p>
        </p:txBody>
      </p:sp>
    </p:spTree>
    <p:extLst>
      <p:ext uri="{BB962C8B-B14F-4D97-AF65-F5344CB8AC3E}">
        <p14:creationId xmlns:p14="http://schemas.microsoft.com/office/powerpoint/2010/main" val="3287986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tiff"/><Relationship Id="rId5" Type="http://schemas.openxmlformats.org/officeDocument/2006/relationships/slideMaster" Target="../slideMasters/slideMaster1.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slideMaster" Target="../slideMasters/slideMaster1.xml"/><Relationship Id="rId4" Type="http://schemas.openxmlformats.org/officeDocument/2006/relationships/tags" Target="../tags/tag5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slideMaster" Target="../slideMasters/slideMaster1.xml"/><Relationship Id="rId4" Type="http://schemas.openxmlformats.org/officeDocument/2006/relationships/tags" Target="../tags/tag5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4.tiff"/><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Master" Target="../slideMasters/slideMaster1.xml"/><Relationship Id="rId4" Type="http://schemas.openxmlformats.org/officeDocument/2006/relationships/tags" Target="../tags/tag32.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Master" Target="../slideMasters/slideMaster1.xml"/><Relationship Id="rId5" Type="http://schemas.openxmlformats.org/officeDocument/2006/relationships/tags" Target="../tags/tag46.xml"/><Relationship Id="rId4" Type="http://schemas.openxmlformats.org/officeDocument/2006/relationships/tags" Target="../tags/tag4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1">
          <a:blip r:embed="rId6"/>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952490" y="2797810"/>
            <a:ext cx="5031105" cy="986155"/>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16" name="日期占位符 15"/>
          <p:cNvSpPr>
            <a:spLocks noGrp="1"/>
          </p:cNvSpPr>
          <p:nvPr>
            <p:ph type="dt" sz="half" idx="10"/>
            <p:custDataLst>
              <p:tags r:id="rId2"/>
            </p:custDataLst>
          </p:nvPr>
        </p:nvSpPr>
        <p:spPr/>
        <p:txBody>
          <a:bodyPr/>
          <a:lstStyle/>
          <a:p>
            <a:fld id="{760FBDFE-C587-4B4C-A407-44438C67B59E}" type="datetimeFigureOut">
              <a:rPr lang="zh-CN" altLang="en-US" smtClean="0"/>
              <a:t>2019/10/21</a:t>
            </a:fld>
            <a:endParaRPr lang="zh-CN" altLang="en-US"/>
          </a:p>
        </p:txBody>
      </p:sp>
      <p:sp>
        <p:nvSpPr>
          <p:cNvPr id="17" name="页脚占位符 16"/>
          <p:cNvSpPr>
            <a:spLocks noGrp="1"/>
          </p:cNvSpPr>
          <p:nvPr>
            <p:ph type="ftr" sz="quarter" idx="11"/>
            <p:custDataLst>
              <p:tags r:id="rId3"/>
            </p:custDataLst>
          </p:nvPr>
        </p:nvSpPr>
        <p:spPr/>
        <p:txBody>
          <a:bodyPr/>
          <a:lstStyle/>
          <a:p>
            <a:endParaRPr lang="zh-CN" altLang="en-US" dirty="0"/>
          </a:p>
        </p:txBody>
      </p:sp>
      <p:sp>
        <p:nvSpPr>
          <p:cNvPr id="18" name="灯片编号占位符 17"/>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2019/10/21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2019/10/21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5492750" y="2526665"/>
            <a:ext cx="5887085" cy="211899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2019/10/21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50502" y="19941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5" name="日期占位符 4"/>
          <p:cNvSpPr>
            <a:spLocks noGrp="1"/>
          </p:cNvSpPr>
          <p:nvPr>
            <p:ph type="dt" sz="half" idx="10"/>
            <p:custDataLst>
              <p:tags r:id="rId2"/>
            </p:custDataLst>
          </p:nvPr>
        </p:nvSpPr>
        <p:spPr>
          <a:xfrm>
            <a:off x="8702942" y="6349833"/>
            <a:ext cx="2700000" cy="316800"/>
          </a:xfrm>
        </p:spPr>
        <p:txBody>
          <a:bodyPr/>
          <a:lstStyle/>
          <a:p>
            <a:endParaRPr lang="zh-CN" altLang="en-US"/>
          </a:p>
        </p:txBody>
      </p:sp>
      <p:sp>
        <p:nvSpPr>
          <p:cNvPr id="7" name="灯片编号占位符 6"/>
          <p:cNvSpPr>
            <a:spLocks noGrp="1"/>
          </p:cNvSpPr>
          <p:nvPr>
            <p:ph type="sldNum" sz="quarter" idx="12"/>
            <p:custDataLst>
              <p:tags r:id="rId3"/>
            </p:custDataLst>
          </p:nvPr>
        </p:nvSpPr>
        <p:spPr>
          <a:xfrm>
            <a:off x="8702675" y="5789763"/>
            <a:ext cx="2700000" cy="316800"/>
          </a:xfr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2019/10/21</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2019/10/21</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2019/10/21</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2019/10/21</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2019/10/21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image" Target="../media/image1.tif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746760" y="57785"/>
            <a:ext cx="5711825" cy="83439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69925" y="1836420"/>
            <a:ext cx="10852150" cy="449961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2019/10/21</a:t>
            </a:fld>
            <a:endParaRPr lang="zh-CN" altLang="en-US"/>
          </a:p>
        </p:txBody>
      </p:sp>
      <p:sp>
        <p:nvSpPr>
          <p:cNvPr id="5"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4.tiff"/></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tiff"/></Relationships>
</file>

<file path=ppt/slides/_rels/slide18.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3.xml"/><Relationship Id="rId1" Type="http://schemas.openxmlformats.org/officeDocument/2006/relationships/tags" Target="../tags/tag92.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 Type="http://schemas.openxmlformats.org/officeDocument/2006/relationships/tags" Target="../tags/tag57.xml"/><Relationship Id="rId21" Type="http://schemas.openxmlformats.org/officeDocument/2006/relationships/tags" Target="../tags/tag75.xml"/><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33" Type="http://schemas.openxmlformats.org/officeDocument/2006/relationships/notesSlide" Target="../notesSlides/notesSlide2.xml"/><Relationship Id="rId2" Type="http://schemas.openxmlformats.org/officeDocument/2006/relationships/tags" Target="../tags/tag56.xml"/><Relationship Id="rId16" Type="http://schemas.openxmlformats.org/officeDocument/2006/relationships/tags" Target="../tags/tag70.xml"/><Relationship Id="rId20" Type="http://schemas.openxmlformats.org/officeDocument/2006/relationships/tags" Target="../tags/tag74.xml"/><Relationship Id="rId29" Type="http://schemas.openxmlformats.org/officeDocument/2006/relationships/tags" Target="../tags/tag83.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24" Type="http://schemas.openxmlformats.org/officeDocument/2006/relationships/tags" Target="../tags/tag78.xml"/><Relationship Id="rId32" Type="http://schemas.openxmlformats.org/officeDocument/2006/relationships/slideLayout" Target="../slideLayouts/slideLayout1.xml"/><Relationship Id="rId5" Type="http://schemas.openxmlformats.org/officeDocument/2006/relationships/tags" Target="../tags/tag59.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10" Type="http://schemas.openxmlformats.org/officeDocument/2006/relationships/tags" Target="../tags/tag64.xml"/><Relationship Id="rId19" Type="http://schemas.openxmlformats.org/officeDocument/2006/relationships/tags" Target="../tags/tag73.xml"/><Relationship Id="rId31" Type="http://schemas.openxmlformats.org/officeDocument/2006/relationships/tags" Target="../tags/tag85.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 Id="rId8" Type="http://schemas.openxmlformats.org/officeDocument/2006/relationships/tags" Target="../tags/tag62.xml"/></Relationships>
</file>

<file path=ppt/slides/_rels/slide20.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3.tiff"/></Relationships>
</file>

<file path=ppt/slides/_rels/slide21.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tiff"/></Relationships>
</file>

<file path=ppt/slides/_rels/slide23.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TI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5.xml"/><Relationship Id="rId1" Type="http://schemas.openxmlformats.org/officeDocument/2006/relationships/tags" Target="../tags/tag94.xml"/><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8102" y="1983478"/>
            <a:ext cx="11499258" cy="648000"/>
          </a:xfrm>
        </p:spPr>
        <p:txBody>
          <a:bodyPr/>
          <a:lstStyle/>
          <a:p>
            <a:pPr algn="ctr"/>
            <a:r>
              <a:rPr lang="zh-CN" altLang="en-US" sz="3600" dirty="0"/>
              <a:t>不同布置策略对圆柱形锂离子电池模组均匀性的优化 </a:t>
            </a:r>
          </a:p>
        </p:txBody>
      </p:sp>
      <p:sp>
        <p:nvSpPr>
          <p:cNvPr id="3" name="文本框 2"/>
          <p:cNvSpPr txBox="1"/>
          <p:nvPr/>
        </p:nvSpPr>
        <p:spPr>
          <a:xfrm>
            <a:off x="2977632" y="5556973"/>
            <a:ext cx="6340197" cy="461665"/>
          </a:xfrm>
          <a:prstGeom prst="rect">
            <a:avLst/>
          </a:prstGeom>
          <a:noFill/>
        </p:spPr>
        <p:txBody>
          <a:bodyPr wrap="none" rtlCol="0">
            <a:spAutoFit/>
          </a:bodyPr>
          <a:lstStyle/>
          <a:p>
            <a:r>
              <a:rPr lang="zh-CN" altLang="en-US" sz="2400" b="1" dirty="0" smtClean="0">
                <a:solidFill>
                  <a:schemeClr val="bg1"/>
                </a:solidFill>
              </a:rPr>
              <a:t>北京工业大学环境与能源工程学院汽车工程系</a:t>
            </a:r>
            <a:endParaRPr lang="zh-CN" altLang="en-US" sz="2400" b="1" dirty="0">
              <a:solidFill>
                <a:schemeClr val="bg1"/>
              </a:solidFill>
            </a:endParaRPr>
          </a:p>
        </p:txBody>
      </p:sp>
      <p:sp>
        <p:nvSpPr>
          <p:cNvPr id="4" name="文本框 3"/>
          <p:cNvSpPr txBox="1"/>
          <p:nvPr/>
        </p:nvSpPr>
        <p:spPr>
          <a:xfrm>
            <a:off x="6236358" y="6246691"/>
            <a:ext cx="4852675" cy="369332"/>
          </a:xfrm>
          <a:prstGeom prst="rect">
            <a:avLst/>
          </a:prstGeom>
          <a:noFill/>
        </p:spPr>
        <p:txBody>
          <a:bodyPr wrap="none" rtlCol="0">
            <a:spAutoFit/>
          </a:bodyPr>
          <a:lstStyle/>
          <a:p>
            <a:r>
              <a:rPr lang="en-US" altLang="zh-CN" b="1" dirty="0" smtClean="0">
                <a:solidFill>
                  <a:schemeClr val="bg1"/>
                </a:solidFill>
              </a:rPr>
              <a:t>Reporter</a:t>
            </a:r>
            <a:r>
              <a:rPr lang="zh-CN" altLang="en-US" b="1" dirty="0" smtClean="0">
                <a:solidFill>
                  <a:schemeClr val="bg1"/>
                </a:solidFill>
              </a:rPr>
              <a:t>：</a:t>
            </a:r>
            <a:r>
              <a:rPr lang="en-US" altLang="zh-CN" b="1" dirty="0">
                <a:solidFill>
                  <a:schemeClr val="bg1"/>
                </a:solidFill>
              </a:rPr>
              <a:t> </a:t>
            </a:r>
            <a:r>
              <a:rPr lang="zh-CN" altLang="en-US" b="1" dirty="0" smtClean="0">
                <a:solidFill>
                  <a:schemeClr val="bg1"/>
                </a:solidFill>
              </a:rPr>
              <a:t>王 兵</a:t>
            </a:r>
            <a:r>
              <a:rPr lang="en-US" altLang="zh-CN" b="1" dirty="0" smtClean="0">
                <a:solidFill>
                  <a:schemeClr val="bg1"/>
                </a:solidFill>
              </a:rPr>
              <a:t>               Date:  2019.11.01</a:t>
            </a:r>
            <a:endParaRPr lang="zh-CN" altLang="en-US" b="1" dirty="0">
              <a:solidFill>
                <a:schemeClr val="bg1"/>
              </a:solidFill>
            </a:endParaRPr>
          </a:p>
        </p:txBody>
      </p:sp>
      <p:sp>
        <p:nvSpPr>
          <p:cNvPr id="6" name="文本框 5"/>
          <p:cNvSpPr txBox="1"/>
          <p:nvPr/>
        </p:nvSpPr>
        <p:spPr>
          <a:xfrm>
            <a:off x="8414302" y="244516"/>
            <a:ext cx="3554178" cy="461665"/>
          </a:xfrm>
          <a:prstGeom prst="rect">
            <a:avLst/>
          </a:prstGeom>
          <a:noFill/>
        </p:spPr>
        <p:txBody>
          <a:bodyPr wrap="none" rtlCol="0">
            <a:spAutoFit/>
          </a:bodyPr>
          <a:lstStyle/>
          <a:p>
            <a:r>
              <a:rPr lang="en-US" altLang="zh-CN" sz="2400" b="1" dirty="0" smtClean="0">
                <a:solidFill>
                  <a:schemeClr val="bg1"/>
                </a:solidFill>
              </a:rPr>
              <a:t>COMSOL</a:t>
            </a:r>
            <a:r>
              <a:rPr lang="zh-CN" altLang="en-US" sz="2400" b="1" dirty="0" smtClean="0">
                <a:solidFill>
                  <a:schemeClr val="bg1"/>
                </a:solidFill>
              </a:rPr>
              <a:t>用户年会</a:t>
            </a:r>
            <a:r>
              <a:rPr lang="en-US" altLang="zh-CN" sz="2400" b="1" dirty="0" smtClean="0">
                <a:solidFill>
                  <a:schemeClr val="bg1"/>
                </a:solidFill>
              </a:rPr>
              <a:t>-2019</a:t>
            </a:r>
            <a:endParaRPr lang="zh-CN" altLang="en-US" sz="24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1015210317"/>
                  </p:ext>
                </p:extLst>
              </p:nvPr>
            </p:nvGraphicFramePr>
            <p:xfrm>
              <a:off x="172720" y="1137620"/>
              <a:ext cx="11907520" cy="5650079"/>
            </p:xfrm>
            <a:graphic>
              <a:graphicData uri="http://schemas.openxmlformats.org/drawingml/2006/table">
                <a:tbl>
                  <a:tblPr firstRow="1" firstCol="1" bandRow="1">
                    <a:tableStyleId>{5C22544A-7EE6-4342-B048-85BDC9FD1C3A}</a:tableStyleId>
                  </a:tblPr>
                  <a:tblGrid>
                    <a:gridCol w="2743200"/>
                    <a:gridCol w="5486400"/>
                    <a:gridCol w="3677920"/>
                  </a:tblGrid>
                  <a:tr h="323344">
                    <a:tc>
                      <a:txBody>
                        <a:bodyPr/>
                        <a:lstStyle/>
                        <a:p>
                          <a:pPr algn="ctr">
                            <a:lnSpc>
                              <a:spcPct val="130000"/>
                            </a:lnSpc>
                            <a:spcBef>
                              <a:spcPts val="780"/>
                            </a:spcBef>
                            <a:spcAft>
                              <a:spcPts val="0"/>
                            </a:spcAft>
                          </a:pPr>
                          <a:r>
                            <a:rPr lang="zh-CN" altLang="en-US" sz="1600" kern="100" dirty="0" smtClean="0">
                              <a:solidFill>
                                <a:schemeClr val="tx1"/>
                              </a:solidFill>
                              <a:effectLst/>
                              <a:latin typeface="+mn-lt"/>
                              <a:ea typeface="+mn-ea"/>
                              <a:cs typeface="+mn-cs"/>
                            </a:rPr>
                            <a:t>物理过程</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ctr">
                            <a:lnSpc>
                              <a:spcPct val="130000"/>
                            </a:lnSpc>
                            <a:spcBef>
                              <a:spcPts val="780"/>
                            </a:spcBef>
                            <a:spcAft>
                              <a:spcPts val="0"/>
                            </a:spcAft>
                          </a:pPr>
                          <a:r>
                            <a:rPr lang="zh-CN" altLang="en-US" sz="1600" kern="100" dirty="0" smtClean="0">
                              <a:solidFill>
                                <a:schemeClr val="tx1"/>
                              </a:solidFill>
                              <a:effectLst/>
                            </a:rPr>
                            <a:t>控制方程</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pPr>
                          <a:r>
                            <a:rPr lang="zh-CN" altLang="en-US" sz="1600" kern="100" dirty="0" smtClean="0">
                              <a:solidFill>
                                <a:schemeClr val="tx1"/>
                              </a:solidFill>
                              <a:effectLst/>
                            </a:rPr>
                            <a:t>边界条件</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511447">
                    <a:tc>
                      <a:txBody>
                        <a:bodyPr/>
                        <a:lstStyle/>
                        <a:p>
                          <a:pPr algn="just">
                            <a:lnSpc>
                              <a:spcPct val="130000"/>
                            </a:lnSpc>
                            <a:spcBef>
                              <a:spcPts val="780"/>
                            </a:spcBef>
                            <a:spcAft>
                              <a:spcPts val="0"/>
                            </a:spcAft>
                            <a:tabLst>
                              <a:tab pos="5334000" algn="r"/>
                            </a:tabLst>
                          </a:pPr>
                          <a:r>
                            <a:rPr lang="zh-CN" altLang="en-US" sz="1600" kern="100" dirty="0" smtClean="0">
                              <a:effectLst/>
                            </a:rPr>
                            <a:t>固相电荷守恒</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4133850" algn="r"/>
                            </a:tabLst>
                          </a:pPr>
                          <a14:m>
                            <m:oMath xmlns:m="http://schemas.openxmlformats.org/officeDocument/2006/math">
                              <m:r>
                                <a:rPr lang="en-US" sz="1600" kern="100">
                                  <a:effectLst/>
                                  <a:latin typeface="Cambria Math" panose="02040503050406030204" pitchFamily="18" charset="0"/>
                                </a:rPr>
                                <m:t>𝛻</m:t>
                              </m:r>
                              <m:d>
                                <m:dPr>
                                  <m:ctrlPr>
                                    <a:rPr lang="zh-CN" sz="1600" i="1" kern="100">
                                      <a:effectLst/>
                                      <a:latin typeface="Cambria Math" panose="02040503050406030204" pitchFamily="18" charset="0"/>
                                    </a:rPr>
                                  </m:ctrlPr>
                                </m:dPr>
                                <m:e>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sub>
                                  </m:sSub>
                                </m:e>
                              </m:d>
                              <m:r>
                                <a:rPr lang="en-US" sz="1600" kern="100">
                                  <a:effectLst/>
                                  <a:latin typeface="Cambria Math" panose="02040503050406030204" pitchFamily="18" charset="0"/>
                                </a:rPr>
                                <m:t>=</m:t>
                              </m:r>
                              <m:r>
                                <a:rPr lang="en-US" sz="1600" kern="100">
                                  <a:effectLst/>
                                  <a:latin typeface="Cambria Math" panose="02040503050406030204" pitchFamily="18" charset="0"/>
                                </a:rPr>
                                <m:t>𝑆</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r>
                                <a:rPr lang="en-US" sz="1600" kern="100">
                                  <a:effectLst/>
                                  <a:latin typeface="Cambria Math" panose="02040503050406030204" pitchFamily="18" charset="0"/>
                                </a:rPr>
                                <m:t>;</m:t>
                              </m:r>
                            </m:oMath>
                          </a14:m>
                          <a:r>
                            <a:rPr lang="en-US" sz="1600" kern="100" dirty="0">
                              <a:effectLst/>
                            </a:rPr>
                            <a:t> </a:t>
                          </a:r>
                          <a14:m>
                            <m:oMath xmlns:m="http://schemas.openxmlformats.org/officeDocument/2006/math">
                              <m:r>
                                <a:rPr lang="en-US" sz="1600" kern="100">
                                  <a:effectLst/>
                                  <a:latin typeface="Cambria Math" panose="02040503050406030204" pitchFamily="18" charset="0"/>
                                </a:rPr>
                                <m:t>𝑆</m:t>
                              </m:r>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3</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𝜀</m:t>
                                      </m:r>
                                    </m:e>
                                    <m:sub>
                                      <m:r>
                                        <a:rPr lang="en-US" sz="1600" kern="100">
                                          <a:effectLst/>
                                          <a:latin typeface="Cambria Math" panose="02040503050406030204" pitchFamily="18" charset="0"/>
                                        </a:rPr>
                                        <m:t>𝑠</m:t>
                                      </m:r>
                                    </m:sub>
                                  </m:sSub>
                                </m:num>
                                <m:den>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𝑠</m:t>
                                      </m:r>
                                    </m:sub>
                                  </m:sSub>
                                </m:den>
                              </m:f>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1733550" algn="r"/>
                            </a:tabLst>
                          </a:pPr>
                          <a14:m>
                            <m:oMath xmlns:m="http://schemas.openxmlformats.org/officeDocument/2006/math">
                              <m:sSub>
                                <m:sSubPr>
                                  <m:ctrlPr>
                                    <a:rPr lang="zh-CN" sz="1600" i="1" kern="100">
                                      <a:effectLst/>
                                      <a:latin typeface="Cambria Math" panose="02040503050406030204" pitchFamily="18" charset="0"/>
                                    </a:rPr>
                                  </m:ctrlPr>
                                </m:sSubPr>
                                <m:e>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𝑛</m:t>
                                      </m:r>
                                    </m:sub>
                                  </m:sSub>
                                  <m:r>
                                    <a:rPr lang="en-US" sz="1600" kern="100">
                                      <a:effectLst/>
                                      <a:latin typeface="Cambria Math" panose="02040503050406030204" pitchFamily="18" charset="0"/>
                                    </a:rPr>
                                    <m:t>|</m:t>
                                  </m:r>
                                </m:e>
                                <m:sub>
                                  <m:r>
                                    <a:rPr lang="en-US" sz="1600" kern="100">
                                      <a:effectLst/>
                                      <a:latin typeface="Cambria Math" panose="02040503050406030204" pitchFamily="18" charset="0"/>
                                    </a:rPr>
                                    <m:t>𝑡𝑜𝑝</m:t>
                                  </m:r>
                                </m:sub>
                              </m:sSub>
                              <m:r>
                                <a:rPr lang="en-US" sz="1600" kern="100">
                                  <a:effectLst/>
                                  <a:latin typeface="Cambria Math" panose="02040503050406030204" pitchFamily="18" charset="0"/>
                                </a:rPr>
                                <m:t>=0</m:t>
                              </m:r>
                            </m:oMath>
                          </a14:m>
                          <a:r>
                            <a:rPr lang="en-US" sz="1600" kern="100" dirty="0">
                              <a:effectLst/>
                            </a:rPr>
                            <a:t> </a:t>
                          </a:r>
                          <a14:m>
                            <m:oMath xmlns:m="http://schemas.openxmlformats.org/officeDocument/2006/math">
                              <m:r>
                                <a:rPr lang="zh-CN" altLang="en-US" sz="1600" i="1" kern="100" dirty="0" smtClean="0">
                                  <a:effectLst/>
                                  <a:latin typeface="Cambria Math" panose="02040503050406030204" pitchFamily="18" charset="0"/>
                                </a:rPr>
                                <m:t>；</m:t>
                              </m:r>
                              <m:sSub>
                                <m:sSubPr>
                                  <m:ctrlPr>
                                    <a:rPr lang="zh-CN" sz="1600" i="1" kern="100">
                                      <a:effectLst/>
                                      <a:latin typeface="Cambria Math" panose="02040503050406030204" pitchFamily="18" charset="0"/>
                                    </a:rPr>
                                  </m:ctrlPr>
                                </m:sSubPr>
                                <m:e>
                                  <m:sSub>
                                    <m:sSubPr>
                                      <m:ctrlPr>
                                        <a:rPr lang="zh-CN" sz="1600" i="1" kern="100">
                                          <a:effectLst/>
                                          <a:latin typeface="Cambria Math" panose="02040503050406030204" pitchFamily="18" charset="0"/>
                                        </a:rPr>
                                      </m:ctrlPr>
                                    </m:sSubPr>
                                    <m:e>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𝑝</m:t>
                                          </m:r>
                                        </m:sub>
                                      </m:sSub>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𝑝</m:t>
                                      </m:r>
                                    </m:sub>
                                  </m:sSub>
                                  <m:r>
                                    <a:rPr lang="en-US" sz="1600" kern="100">
                                      <a:effectLst/>
                                      <a:latin typeface="Cambria Math" panose="02040503050406030204" pitchFamily="18" charset="0"/>
                                    </a:rPr>
                                    <m:t>|</m:t>
                                  </m:r>
                                </m:e>
                                <m:sub>
                                  <m:r>
                                    <a:rPr lang="en-US" sz="1600" kern="100">
                                      <a:effectLst/>
                                      <a:latin typeface="Cambria Math" panose="02040503050406030204" pitchFamily="18" charset="0"/>
                                    </a:rPr>
                                    <m:t>𝑡𝑜𝑝</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𝑎𝑝𝑝</m:t>
                                  </m:r>
                                </m:sub>
                              </m:sSub>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569424">
                    <a:tc>
                      <a:txBody>
                        <a:bodyPr/>
                        <a:lstStyle/>
                        <a:p>
                          <a:pPr algn="just">
                            <a:lnSpc>
                              <a:spcPct val="100000"/>
                            </a:lnSpc>
                            <a:spcBef>
                              <a:spcPts val="0"/>
                            </a:spcBef>
                            <a:spcAft>
                              <a:spcPts val="0"/>
                            </a:spcAft>
                            <a:tabLst>
                              <a:tab pos="5334000" algn="r"/>
                            </a:tabLst>
                          </a:pPr>
                          <a:r>
                            <a:rPr lang="zh-CN" altLang="en-US" sz="1600" kern="100" dirty="0" smtClean="0">
                              <a:effectLst/>
                            </a:rPr>
                            <a:t>液相电荷守恒</a:t>
                          </a:r>
                          <a:endParaRPr lang="zh-CN" alt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00000"/>
                            </a:lnSpc>
                            <a:spcBef>
                              <a:spcPts val="0"/>
                            </a:spcBef>
                            <a:spcAft>
                              <a:spcPts val="0"/>
                            </a:spcAft>
                            <a:tabLst>
                              <a:tab pos="4133850" algn="r"/>
                            </a:tabLst>
                          </a:pPr>
                          <a14:m>
                            <m:oMathPara xmlns:m="http://schemas.openxmlformats.org/officeDocument/2006/math">
                              <m:oMathParaPr>
                                <m:jc m:val="left"/>
                              </m:oMathParaPr>
                              <m:oMath xmlns:m="http://schemas.openxmlformats.org/officeDocument/2006/math">
                                <m:r>
                                  <a:rPr lang="en-US" sz="1600" kern="100">
                                    <a:effectLst/>
                                    <a:latin typeface="Cambria Math" panose="02040503050406030204" pitchFamily="18" charset="0"/>
                                  </a:rPr>
                                  <m:t>𝛻</m:t>
                                </m:r>
                                <m:d>
                                  <m:dPr>
                                    <m:ctrlPr>
                                      <a:rPr lang="zh-CN" sz="1600" i="1" kern="100">
                                        <a:effectLst/>
                                        <a:latin typeface="Cambria Math" panose="02040503050406030204" pitchFamily="18" charset="0"/>
                                      </a:rPr>
                                    </m:ctrlPr>
                                  </m:dPr>
                                  <m:e>
                                    <m:sSubSup>
                                      <m:sSubSupPr>
                                        <m:ctrlPr>
                                          <a:rPr lang="zh-CN" sz="1600" i="1" kern="100">
                                            <a:effectLst/>
                                            <a:latin typeface="Cambria Math" panose="02040503050406030204" pitchFamily="18" charset="0"/>
                                          </a:rPr>
                                        </m:ctrlPr>
                                      </m:sSubSupPr>
                                      <m:e>
                                        <m:r>
                                          <m:rPr>
                                            <m:sty m:val="p"/>
                                          </m:rPr>
                                          <a:rPr lang="en-US" sz="1600" kern="100">
                                            <a:effectLst/>
                                            <a:latin typeface="Cambria Math" panose="02040503050406030204" pitchFamily="18" charset="0"/>
                                          </a:rPr>
                                          <m:t>σ</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𝑒</m:t>
                                        </m:r>
                                      </m:sub>
                                    </m:sSub>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2</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𝑔</m:t>
                                            </m:r>
                                          </m:sub>
                                        </m:sSub>
                                        <m:r>
                                          <a:rPr lang="en-US" sz="1600" kern="100">
                                            <a:effectLst/>
                                            <a:latin typeface="Cambria Math" panose="02040503050406030204" pitchFamily="18" charset="0"/>
                                          </a:rPr>
                                          <m:t>𝑇</m:t>
                                        </m:r>
                                        <m:sSubSup>
                                          <m:sSubSupPr>
                                            <m:ctrlPr>
                                              <a:rPr lang="zh-CN" sz="1600" i="1" kern="100">
                                                <a:effectLst/>
                                                <a:latin typeface="Cambria Math" panose="02040503050406030204" pitchFamily="18" charset="0"/>
                                              </a:rPr>
                                            </m:ctrlPr>
                                          </m:sSubSupPr>
                                          <m:e>
                                            <m:r>
                                              <m:rPr>
                                                <m:sty m:val="p"/>
                                              </m:rPr>
                                              <a:rPr lang="en-US" sz="1600" kern="100">
                                                <a:effectLst/>
                                                <a:latin typeface="Cambria Math" panose="02040503050406030204" pitchFamily="18" charset="0"/>
                                              </a:rPr>
                                              <m:t>σ</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num>
                                      <m:den>
                                        <m:r>
                                          <a:rPr lang="en-US" sz="1600" kern="100">
                                            <a:effectLst/>
                                            <a:latin typeface="Cambria Math" panose="02040503050406030204" pitchFamily="18" charset="0"/>
                                          </a:rPr>
                                          <m:t>𝐹</m:t>
                                        </m:r>
                                      </m:den>
                                    </m:f>
                                    <m:d>
                                      <m:dPr>
                                        <m:ctrlPr>
                                          <a:rPr lang="zh-CN" sz="1600" i="1" kern="100">
                                            <a:effectLst/>
                                            <a:latin typeface="Cambria Math" panose="02040503050406030204" pitchFamily="18" charset="0"/>
                                          </a:rPr>
                                        </m:ctrlPr>
                                      </m:dPr>
                                      <m:e>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𝑡</m:t>
                                            </m:r>
                                          </m:e>
                                          <m:sub>
                                            <m:r>
                                              <a:rPr lang="en-US" sz="1600" kern="100">
                                                <a:effectLst/>
                                                <a:latin typeface="Cambria Math" panose="02040503050406030204" pitchFamily="18" charset="0"/>
                                              </a:rPr>
                                              <m:t>+</m:t>
                                            </m:r>
                                          </m:sub>
                                        </m:sSub>
                                        <m:r>
                                          <a:rPr lang="en-US" sz="1600" kern="100">
                                            <a:effectLst/>
                                            <a:latin typeface="Cambria Math" panose="02040503050406030204" pitchFamily="18" charset="0"/>
                                          </a:rPr>
                                          <m:t>−1</m:t>
                                        </m:r>
                                      </m:e>
                                    </m:d>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1+</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ln</m:t>
                                            </m:r>
                                            <m:r>
                                              <a:rPr lang="en-US" sz="1600" kern="100">
                                                <a:effectLst/>
                                                <a:latin typeface="Cambria Math" panose="02040503050406030204" pitchFamily="18" charset="0"/>
                                              </a:rPr>
                                              <m:t>𝑣</m:t>
                                            </m:r>
                                          </m:num>
                                          <m:den>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ln</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den>
                                        </m:f>
                                      </m:e>
                                    </m:d>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ln</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e>
                                </m:d>
                                <m:r>
                                  <a:rPr lang="en-US" sz="1600" kern="100">
                                    <a:effectLst/>
                                    <a:latin typeface="Cambria Math" panose="02040503050406030204" pitchFamily="18" charset="0"/>
                                  </a:rPr>
                                  <m:t>=−</m:t>
                                </m:r>
                                <m:r>
                                  <a:rPr lang="en-US" sz="1600" kern="100">
                                    <a:effectLst/>
                                    <a:latin typeface="Cambria Math" panose="02040503050406030204" pitchFamily="18" charset="0"/>
                                  </a:rPr>
                                  <m:t>𝑆</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oMath>
                            </m:oMathPara>
                          </a14:m>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00000"/>
                            </a:lnSpc>
                            <a:spcBef>
                              <a:spcPts val="0"/>
                            </a:spcBef>
                            <a:spcAft>
                              <a:spcPts val="0"/>
                            </a:spcAft>
                            <a:tabLst>
                              <a:tab pos="5334000" algn="r"/>
                            </a:tabLst>
                          </a:pPr>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607055">
                    <a:tc>
                      <a:txBody>
                        <a:bodyPr/>
                        <a:lstStyle/>
                        <a:p>
                          <a:pPr algn="just">
                            <a:lnSpc>
                              <a:spcPct val="130000"/>
                            </a:lnSpc>
                            <a:spcBef>
                              <a:spcPts val="780"/>
                            </a:spcBef>
                            <a:spcAft>
                              <a:spcPts val="0"/>
                            </a:spcAft>
                            <a:tabLst>
                              <a:tab pos="5334000" algn="r"/>
                            </a:tabLst>
                          </a:pPr>
                          <a:r>
                            <a:rPr lang="zh-CN" altLang="en-US" sz="1600" kern="100" dirty="0" smtClean="0">
                              <a:effectLst/>
                            </a:rPr>
                            <a:t>固相传质</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3867150" algn="r"/>
                            </a:tabLst>
                          </a:pPr>
                          <a14:m>
                            <m:oMath xmlns:m="http://schemas.openxmlformats.org/officeDocument/2006/math">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num>
                                <m:den>
                                  <m:r>
                                    <a:rPr lang="en-US" sz="1600" kern="100">
                                      <a:effectLst/>
                                      <a:latin typeface="Cambria Math" panose="02040503050406030204" pitchFamily="18" charset="0"/>
                                    </a:rPr>
                                    <m:t>𝜏</m:t>
                                  </m:r>
                                </m:den>
                              </m:f>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𝐷</m:t>
                                  </m:r>
                                </m:e>
                                <m:sub>
                                  <m:r>
                                    <a:rPr lang="en-US" sz="1600" kern="100">
                                      <a:effectLst/>
                                      <a:latin typeface="Cambria Math" panose="02040503050406030204" pitchFamily="18" charset="0"/>
                                    </a:rPr>
                                    <m:t>𝑠</m:t>
                                  </m:r>
                                </m:sub>
                              </m:sSub>
                              <m:d>
                                <m:dPr>
                                  <m:ctrlPr>
                                    <a:rPr lang="zh-CN" sz="1600" i="1" kern="100">
                                      <a:effectLst/>
                                      <a:latin typeface="Cambria Math" panose="02040503050406030204" pitchFamily="18" charset="0"/>
                                    </a:rPr>
                                  </m:ctrlPr>
                                </m:dPr>
                                <m:e>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2</m:t>
                                      </m:r>
                                    </m:num>
                                    <m:den>
                                      <m:r>
                                        <a:rPr lang="en-US" sz="1600" kern="100">
                                          <a:effectLst/>
                                          <a:latin typeface="Cambria Math" panose="02040503050406030204" pitchFamily="18" charset="0"/>
                                        </a:rPr>
                                        <m:t>𝑅</m:t>
                                      </m:r>
                                    </m:den>
                                  </m:f>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num>
                                    <m:den>
                                      <m:r>
                                        <a:rPr lang="en-US" sz="1600" kern="100">
                                          <a:effectLst/>
                                          <a:latin typeface="Cambria Math" panose="02040503050406030204" pitchFamily="18" charset="0"/>
                                        </a:rPr>
                                        <m:t>𝑅</m:t>
                                      </m:r>
                                    </m:den>
                                  </m:f>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sSup>
                                        <m:sSupPr>
                                          <m:ctrlPr>
                                            <a:rPr lang="zh-CN" sz="1600" i="1" kern="100">
                                              <a:effectLst/>
                                              <a:latin typeface="Cambria Math" panose="02040503050406030204" pitchFamily="18" charset="0"/>
                                            </a:rPr>
                                          </m:ctrlPr>
                                        </m:sSupPr>
                                        <m:e>
                                          <m:r>
                                            <a:rPr lang="en-US" sz="1600" kern="100">
                                              <a:effectLst/>
                                              <a:latin typeface="Cambria Math" panose="02040503050406030204" pitchFamily="18" charset="0"/>
                                            </a:rPr>
                                            <m:t>𝜕</m:t>
                                          </m:r>
                                        </m:e>
                                        <m:sup>
                                          <m:r>
                                            <a:rPr lang="en-US" sz="1600" kern="100">
                                              <a:effectLst/>
                                              <a:latin typeface="Cambria Math" panose="02040503050406030204" pitchFamily="18" charset="0"/>
                                            </a:rPr>
                                            <m:t>2</m:t>
                                          </m:r>
                                        </m:sup>
                                      </m:sSup>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num>
                                    <m:den>
                                      <m:sSup>
                                        <m:sSupPr>
                                          <m:ctrlPr>
                                            <a:rPr lang="zh-CN" sz="1600" i="1" kern="100">
                                              <a:effectLst/>
                                              <a:latin typeface="Cambria Math" panose="02040503050406030204" pitchFamily="18" charset="0"/>
                                            </a:rPr>
                                          </m:ctrlPr>
                                        </m:sSupPr>
                                        <m:e>
                                          <m:r>
                                            <a:rPr lang="en-US" sz="1600" kern="100">
                                              <a:effectLst/>
                                              <a:latin typeface="Cambria Math" panose="02040503050406030204" pitchFamily="18" charset="0"/>
                                            </a:rPr>
                                            <m:t>𝑅</m:t>
                                          </m:r>
                                        </m:e>
                                        <m:sup>
                                          <m:r>
                                            <a:rPr lang="en-US" sz="1600" kern="100">
                                              <a:effectLst/>
                                              <a:latin typeface="Cambria Math" panose="02040503050406030204" pitchFamily="18" charset="0"/>
                                            </a:rPr>
                                            <m:t>2</m:t>
                                          </m:r>
                                        </m:sup>
                                      </m:sSup>
                                    </m:den>
                                  </m:f>
                                </m:e>
                              </m:d>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1733550" algn="r"/>
                            </a:tabLst>
                          </a:pPr>
                          <a14:m>
                            <m:oMathPara xmlns:m="http://schemas.openxmlformats.org/officeDocument/2006/math">
                              <m:oMathParaPr>
                                <m:jc m:val="left"/>
                              </m:oMathParaPr>
                              <m:oMath xmlns:m="http://schemas.openxmlformats.org/officeDocument/2006/math">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𝐷</m:t>
                                    </m:r>
                                  </m:e>
                                  <m:sub>
                                    <m:r>
                                      <a:rPr lang="en-US" sz="1600" kern="100">
                                        <a:effectLst/>
                                        <a:latin typeface="Cambria Math" panose="02040503050406030204" pitchFamily="18" charset="0"/>
                                      </a:rPr>
                                      <m:t>𝑠</m:t>
                                    </m:r>
                                  </m:sub>
                                </m:sSub>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num>
                                  <m:den>
                                    <m:r>
                                      <a:rPr lang="en-US" sz="1600" kern="100">
                                        <a:effectLst/>
                                        <a:latin typeface="Cambria Math" panose="02040503050406030204" pitchFamily="18" charset="0"/>
                                      </a:rPr>
                                      <m:t>𝜕</m:t>
                                    </m:r>
                                    <m:r>
                                      <a:rPr lang="en-US" sz="1600" kern="100">
                                        <a:effectLst/>
                                        <a:latin typeface="Cambria Math" panose="02040503050406030204" pitchFamily="18" charset="0"/>
                                      </a:rPr>
                                      <m:t>𝑅</m:t>
                                    </m:r>
                                  </m:den>
                                </m:f>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m:t>
                                    </m:r>
                                  </m:e>
                                  <m:sub>
                                    <m:r>
                                      <a:rPr lang="en-US" sz="1600" kern="100">
                                        <a:effectLst/>
                                        <a:latin typeface="Cambria Math" panose="02040503050406030204" pitchFamily="18" charset="0"/>
                                      </a:rPr>
                                      <m:t>𝑅</m:t>
                                    </m:r>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𝑠</m:t>
                                        </m:r>
                                      </m:sub>
                                    </m:sSub>
                                  </m:sub>
                                </m:sSub>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num>
                                  <m:den>
                                    <m:r>
                                      <a:rPr lang="en-US" sz="1600" kern="100">
                                        <a:effectLst/>
                                        <a:latin typeface="Cambria Math" panose="02040503050406030204" pitchFamily="18" charset="0"/>
                                      </a:rPr>
                                      <m:t>𝐹</m:t>
                                    </m:r>
                                  </m:den>
                                </m:f>
                              </m:oMath>
                            </m:oMathPara>
                          </a14:m>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448316">
                    <a:tc>
                      <a:txBody>
                        <a:bodyPr/>
                        <a:lstStyle/>
                        <a:p>
                          <a:pPr algn="just">
                            <a:lnSpc>
                              <a:spcPct val="130000"/>
                            </a:lnSpc>
                            <a:spcBef>
                              <a:spcPts val="780"/>
                            </a:spcBef>
                            <a:spcAft>
                              <a:spcPts val="0"/>
                            </a:spcAft>
                            <a:tabLst>
                              <a:tab pos="5334000" algn="r"/>
                            </a:tabLst>
                          </a:pPr>
                          <a:r>
                            <a:rPr lang="zh-CN" altLang="en-US" sz="1600" kern="100" dirty="0" smtClean="0">
                              <a:effectLst/>
                            </a:rPr>
                            <a:t>液相传质</a:t>
                          </a:r>
                          <a:endParaRPr lang="zh-CN" alt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4133850" algn="r"/>
                            </a:tabLst>
                          </a:pPr>
                          <a14:m>
                            <m:oMath xmlns:m="http://schemas.openxmlformats.org/officeDocument/2006/math">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𝜀</m:t>
                                  </m:r>
                                </m:e>
                                <m:sub>
                                  <m:r>
                                    <a:rPr lang="en-US" sz="1600" kern="100">
                                      <a:effectLst/>
                                      <a:latin typeface="Cambria Math" panose="02040503050406030204" pitchFamily="18" charset="0"/>
                                    </a:rPr>
                                    <m:t>𝑒</m:t>
                                  </m:r>
                                </m:sub>
                              </m:sSub>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𝑑</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num>
                                <m:den>
                                  <m:r>
                                    <a:rPr lang="en-US" sz="1600" kern="100">
                                      <a:effectLst/>
                                      <a:latin typeface="Cambria Math" panose="02040503050406030204" pitchFamily="18" charset="0"/>
                                    </a:rPr>
                                    <m:t>𝑑</m:t>
                                  </m:r>
                                  <m:r>
                                    <a:rPr lang="en-US" sz="1600" kern="100">
                                      <a:effectLst/>
                                      <a:latin typeface="Cambria Math" panose="02040503050406030204" pitchFamily="18" charset="0"/>
                                    </a:rPr>
                                    <m:t>𝜏</m:t>
                                  </m:r>
                                </m:den>
                              </m:f>
                              <m:r>
                                <a:rPr lang="en-US" sz="1600" kern="100">
                                  <a:effectLst/>
                                  <a:latin typeface="Cambria Math" panose="02040503050406030204" pitchFamily="18" charset="0"/>
                                </a:rPr>
                                <m:t>+</m:t>
                              </m:r>
                              <m:r>
                                <a:rPr lang="en-US" sz="1600" kern="100">
                                  <a:effectLst/>
                                  <a:latin typeface="Cambria Math" panose="02040503050406030204" pitchFamily="18" charset="0"/>
                                </a:rPr>
                                <m:t>𝛻</m:t>
                              </m:r>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m:t>
                                  </m:r>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𝐷</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e>
                              </m:d>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𝑆</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num>
                                <m:den>
                                  <m:r>
                                    <a:rPr lang="en-US" sz="1600" kern="100">
                                      <a:effectLst/>
                                      <a:latin typeface="Cambria Math" panose="02040503050406030204" pitchFamily="18" charset="0"/>
                                    </a:rPr>
                                    <m:t>𝐹</m:t>
                                  </m:r>
                                </m:den>
                              </m:f>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1−</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𝑡</m:t>
                                      </m:r>
                                    </m:e>
                                    <m:sub>
                                      <m:r>
                                        <a:rPr lang="en-US" sz="1600" kern="100">
                                          <a:effectLst/>
                                          <a:latin typeface="Cambria Math" panose="02040503050406030204" pitchFamily="18" charset="0"/>
                                        </a:rPr>
                                        <m:t>+</m:t>
                                      </m:r>
                                    </m:sub>
                                  </m:sSub>
                                </m:e>
                              </m:d>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1733550" algn="r"/>
                            </a:tabLst>
                          </a:pPr>
                          <a14:m>
                            <m:oMath xmlns:m="http://schemas.openxmlformats.org/officeDocument/2006/math">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m:t>
                                  </m:r>
                                  <m:r>
                                    <a:rPr lang="en-US" sz="1600" kern="100">
                                      <a:effectLst/>
                                      <a:latin typeface="Cambria Math" panose="02040503050406030204" pitchFamily="18" charset="0"/>
                                    </a:rPr>
                                    <m:t>(−</m:t>
                                  </m:r>
                                  <m:r>
                                    <a:rPr lang="en-US" sz="1600" kern="100">
                                      <a:effectLst/>
                                      <a:latin typeface="Cambria Math" panose="02040503050406030204" pitchFamily="18" charset="0"/>
                                    </a:rPr>
                                    <m:t>𝐷</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𝑒</m:t>
                                      </m:r>
                                    </m:sub>
                                  </m:sSub>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𝑡</m:t>
                                      </m:r>
                                    </m:e>
                                    <m:sub>
                                      <m:r>
                                        <a:rPr lang="en-US" sz="1600" kern="100">
                                          <a:effectLst/>
                                          <a:latin typeface="Cambria Math" panose="02040503050406030204" pitchFamily="18" charset="0"/>
                                        </a:rPr>
                                        <m:t>+</m:t>
                                      </m:r>
                                    </m:sub>
                                  </m:sSub>
                                </m:num>
                                <m:den>
                                  <m:r>
                                    <a:rPr lang="en-US" sz="1600" kern="100">
                                      <a:effectLst/>
                                      <a:latin typeface="Cambria Math" panose="02040503050406030204" pitchFamily="18" charset="0"/>
                                    </a:rPr>
                                    <m:t>𝐹</m:t>
                                  </m:r>
                                </m:den>
                              </m:f>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m:t>
                                  </m:r>
                                </m:e>
                                <m:sub>
                                  <m:r>
                                    <a:rPr lang="en-US" sz="1600" kern="100">
                                      <a:effectLst/>
                                      <a:latin typeface="Cambria Math" panose="02040503050406030204" pitchFamily="18" charset="0"/>
                                    </a:rPr>
                                    <m:t>𝑡𝑜𝑝</m:t>
                                  </m:r>
                                </m:sub>
                              </m:sSub>
                              <m:r>
                                <a:rPr lang="en-US" sz="1600" kern="100">
                                  <a:effectLst/>
                                  <a:latin typeface="Cambria Math" panose="02040503050406030204" pitchFamily="18" charset="0"/>
                                </a:rPr>
                                <m:t>=0</m:t>
                              </m:r>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587144">
                    <a:tc>
                      <a:txBody>
                        <a:bodyPr/>
                        <a:lstStyle/>
                        <a:p>
                          <a:pPr algn="l">
                            <a:lnSpc>
                              <a:spcPct val="130000"/>
                            </a:lnSpc>
                            <a:spcBef>
                              <a:spcPts val="780"/>
                            </a:spcBef>
                            <a:spcAft>
                              <a:spcPts val="0"/>
                            </a:spcAft>
                            <a:tabLst>
                              <a:tab pos="5334000" algn="r"/>
                            </a:tabLst>
                          </a:pPr>
                          <a:r>
                            <a:rPr lang="zh-CN" altLang="en-US" sz="1600" kern="100" dirty="0" smtClean="0">
                              <a:effectLst/>
                            </a:rPr>
                            <a:t>电极</a:t>
                          </a:r>
                          <a:r>
                            <a:rPr lang="en-US" altLang="zh-CN" sz="1600" kern="100" dirty="0" smtClean="0">
                              <a:effectLst/>
                            </a:rPr>
                            <a:t>-</a:t>
                          </a:r>
                          <a:r>
                            <a:rPr lang="zh-CN" altLang="en-US" sz="1600" kern="100" dirty="0" smtClean="0">
                              <a:effectLst/>
                            </a:rPr>
                            <a:t>电解质界面反应</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pPr algn="just">
                            <a:lnSpc>
                              <a:spcPct val="130000"/>
                            </a:lnSpc>
                            <a:spcBef>
                              <a:spcPts val="780"/>
                            </a:spcBef>
                            <a:spcAft>
                              <a:spcPts val="0"/>
                            </a:spcAft>
                            <a:tabLst>
                              <a:tab pos="4133850" algn="r"/>
                            </a:tabLst>
                          </a:pPr>
                          <a14:m>
                            <m:oMath xmlns:m="http://schemas.openxmlformats.org/officeDocument/2006/math">
                              <m:sSub>
                                <m:sSubPr>
                                  <m:ctrlPr>
                                    <a:rPr lang="zh-CN" sz="1600" i="1" kern="100" smtClean="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0</m:t>
                                  </m:r>
                                </m:sub>
                              </m:sSub>
                              <m:d>
                                <m:dPr>
                                  <m:begChr m:val="{"/>
                                  <m:endChr m:val="}"/>
                                  <m:ctrlPr>
                                    <a:rPr lang="zh-CN" sz="1600" i="1" kern="100">
                                      <a:effectLst/>
                                      <a:latin typeface="Cambria Math" panose="02040503050406030204" pitchFamily="18" charset="0"/>
                                    </a:rPr>
                                  </m:ctrlPr>
                                </m:dPr>
                                <m:e>
                                  <m:r>
                                    <a:rPr lang="en-US" sz="1600" kern="100">
                                      <a:effectLst/>
                                      <a:latin typeface="Cambria Math" panose="02040503050406030204" pitchFamily="18" charset="0"/>
                                    </a:rPr>
                                    <m:t>𝑒𝑥𝑝</m:t>
                                  </m:r>
                                  <m:d>
                                    <m:dPr>
                                      <m:begChr m:val="["/>
                                      <m:endChr m:val="]"/>
                                      <m:ctrlPr>
                                        <a:rPr lang="zh-CN" sz="1600" i="1" kern="100">
                                          <a:effectLst/>
                                          <a:latin typeface="Cambria Math" panose="02040503050406030204" pitchFamily="18" charset="0"/>
                                        </a:rPr>
                                      </m:ctrlPr>
                                    </m:dPr>
                                    <m:e>
                                      <m:f>
                                        <m:fPr>
                                          <m:ctrlPr>
                                            <a:rPr lang="zh-CN" sz="1600" i="1" kern="100">
                                              <a:effectLst/>
                                              <a:latin typeface="Cambria Math" panose="02040503050406030204" pitchFamily="18" charset="0"/>
                                            </a:rPr>
                                          </m:ctrlPr>
                                        </m:fPr>
                                        <m:num>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𝛼</m:t>
                                              </m:r>
                                            </m:e>
                                            <m:sub>
                                              <m:r>
                                                <a:rPr lang="en-US" sz="1600" kern="100">
                                                  <a:effectLst/>
                                                  <a:latin typeface="Cambria Math" panose="02040503050406030204" pitchFamily="18" charset="0"/>
                                                </a:rPr>
                                                <m:t>𝑝</m:t>
                                              </m:r>
                                            </m:sub>
                                          </m:sSub>
                                          <m:r>
                                            <a:rPr lang="en-US" sz="1600" kern="100">
                                              <a:effectLst/>
                                              <a:latin typeface="Cambria Math" panose="02040503050406030204" pitchFamily="18" charset="0"/>
                                            </a:rPr>
                                            <m:t>𝜂</m:t>
                                          </m:r>
                                          <m:r>
                                            <a:rPr lang="en-US" sz="1600" kern="100">
                                              <a:effectLst/>
                                              <a:latin typeface="Cambria Math" panose="02040503050406030204" pitchFamily="18" charset="0"/>
                                            </a:rPr>
                                            <m:t>𝐹</m:t>
                                          </m:r>
                                        </m:num>
                                        <m:den>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𝑔</m:t>
                                              </m:r>
                                            </m:sub>
                                          </m:sSub>
                                          <m:r>
                                            <a:rPr lang="en-US" sz="1600" kern="100">
                                              <a:effectLst/>
                                              <a:latin typeface="Cambria Math" panose="02040503050406030204" pitchFamily="18" charset="0"/>
                                            </a:rPr>
                                            <m:t>𝑇</m:t>
                                          </m:r>
                                        </m:den>
                                      </m:f>
                                    </m:e>
                                  </m:d>
                                  <m:r>
                                    <a:rPr lang="en-US" sz="1600" kern="100">
                                      <a:effectLst/>
                                      <a:latin typeface="Cambria Math" panose="02040503050406030204" pitchFamily="18" charset="0"/>
                                    </a:rPr>
                                    <m:t>−</m:t>
                                  </m:r>
                                  <m:r>
                                    <a:rPr lang="en-US" sz="1600" kern="100">
                                      <a:effectLst/>
                                      <a:latin typeface="Cambria Math" panose="02040503050406030204" pitchFamily="18" charset="0"/>
                                    </a:rPr>
                                    <m:t>𝑒𝑥𝑝</m:t>
                                  </m:r>
                                  <m:d>
                                    <m:dPr>
                                      <m:begChr m:val="["/>
                                      <m:endChr m:val="]"/>
                                      <m:ctrlPr>
                                        <a:rPr lang="zh-CN" sz="1600" i="1" kern="100">
                                          <a:effectLst/>
                                          <a:latin typeface="Cambria Math" panose="02040503050406030204" pitchFamily="18" charset="0"/>
                                        </a:rPr>
                                      </m:ctrlPr>
                                    </m:dPr>
                                    <m:e>
                                      <m:f>
                                        <m:fPr>
                                          <m:ctrlPr>
                                            <a:rPr lang="zh-CN" sz="1600" i="1" kern="100">
                                              <a:effectLst/>
                                              <a:latin typeface="Cambria Math" panose="02040503050406030204" pitchFamily="18" charset="0"/>
                                            </a:rPr>
                                          </m:ctrlPr>
                                        </m:fPr>
                                        <m:num>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𝛼</m:t>
                                              </m:r>
                                            </m:e>
                                            <m:sub>
                                              <m:r>
                                                <a:rPr lang="en-US" sz="1600" kern="100">
                                                  <a:effectLst/>
                                                  <a:latin typeface="Cambria Math" panose="02040503050406030204" pitchFamily="18" charset="0"/>
                                                </a:rPr>
                                                <m:t>𝑛</m:t>
                                              </m:r>
                                            </m:sub>
                                          </m:sSub>
                                          <m:r>
                                            <a:rPr lang="en-US" sz="1600" kern="100">
                                              <a:effectLst/>
                                              <a:latin typeface="Cambria Math" panose="02040503050406030204" pitchFamily="18" charset="0"/>
                                            </a:rPr>
                                            <m:t>𝜂</m:t>
                                          </m:r>
                                          <m:r>
                                            <a:rPr lang="en-US" sz="1600" kern="100">
                                              <a:effectLst/>
                                              <a:latin typeface="Cambria Math" panose="02040503050406030204" pitchFamily="18" charset="0"/>
                                            </a:rPr>
                                            <m:t>𝐹</m:t>
                                          </m:r>
                                        </m:num>
                                        <m:den>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𝑔</m:t>
                                              </m:r>
                                            </m:sub>
                                          </m:sSub>
                                          <m:r>
                                            <a:rPr lang="en-US" sz="1600" kern="100">
                                              <a:effectLst/>
                                              <a:latin typeface="Cambria Math" panose="02040503050406030204" pitchFamily="18" charset="0"/>
                                            </a:rPr>
                                            <m:t>𝑇</m:t>
                                          </m:r>
                                        </m:den>
                                      </m:f>
                                    </m:e>
                                  </m:d>
                                </m:e>
                              </m:d>
                              <m:r>
                                <a:rPr lang="zh-CN" altLang="en-US" sz="1600" i="1" kern="100" smtClean="0">
                                  <a:effectLst/>
                                  <a:latin typeface="Cambria Math" panose="02040503050406030204" pitchFamily="18" charset="0"/>
                                </a:rPr>
                                <m:t>；</m:t>
                              </m:r>
                              <m:r>
                                <a:rPr lang="en-US" sz="1600" b="0" i="0" kern="100" smtClean="0">
                                  <a:effectLst/>
                                  <a:latin typeface="Cambria Math" panose="02040503050406030204" pitchFamily="18" charset="0"/>
                                </a:rPr>
                                <m:t>     </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0</m:t>
                                  </m:r>
                                </m:sub>
                              </m:sSub>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F</m:t>
                              </m:r>
                              <m:r>
                                <a:rPr lang="en-US" sz="1600" kern="100">
                                  <a:effectLst/>
                                  <a:latin typeface="Cambria Math" panose="02040503050406030204" pitchFamily="18" charset="0"/>
                                </a:rPr>
                                <m:t>𝑘</m:t>
                              </m:r>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up>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𝛼</m:t>
                                      </m:r>
                                    </m:e>
                                    <m:sub>
                                      <m:r>
                                        <a:rPr lang="en-US" sz="1600" kern="100">
                                          <a:effectLst/>
                                          <a:latin typeface="Cambria Math" panose="02040503050406030204" pitchFamily="18" charset="0"/>
                                        </a:rPr>
                                        <m:t>𝑝</m:t>
                                      </m:r>
                                    </m:sub>
                                  </m:sSub>
                                </m:sup>
                              </m:sSubSup>
                              <m:sSup>
                                <m:sSupPr>
                                  <m:ctrlPr>
                                    <a:rPr lang="zh-CN" sz="1600" i="1" kern="100">
                                      <a:effectLst/>
                                      <a:latin typeface="Cambria Math" panose="02040503050406030204" pitchFamily="18" charset="0"/>
                                    </a:rPr>
                                  </m:ctrlPr>
                                </m:sSupPr>
                                <m:e>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𝑚𝑎𝑥</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𝑠𝑢𝑟</m:t>
                                      </m:r>
                                    </m:sub>
                                  </m:sSub>
                                  <m:r>
                                    <a:rPr lang="en-US" sz="1600" kern="100">
                                      <a:effectLst/>
                                      <a:latin typeface="Cambria Math" panose="02040503050406030204" pitchFamily="18" charset="0"/>
                                    </a:rPr>
                                    <m:t>)</m:t>
                                  </m:r>
                                </m:e>
                                <m:sup>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𝛼</m:t>
                                      </m:r>
                                    </m:e>
                                    <m:sub>
                                      <m:r>
                                        <a:rPr lang="en-US" sz="1600" kern="100">
                                          <a:effectLst/>
                                          <a:latin typeface="Cambria Math" panose="02040503050406030204" pitchFamily="18" charset="0"/>
                                        </a:rPr>
                                        <m:t>𝑝</m:t>
                                      </m:r>
                                    </m:sub>
                                  </m:sSub>
                                </m:sup>
                              </m:sSup>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r>
                                    <a:rPr lang="en-US" sz="1600" kern="100">
                                      <a:effectLst/>
                                      <a:latin typeface="Cambria Math" panose="02040503050406030204" pitchFamily="18" charset="0"/>
                                    </a:rPr>
                                    <m:t>𝑠𝑢𝑟</m:t>
                                  </m:r>
                                </m:sub>
                                <m:sup>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𝛼</m:t>
                                      </m:r>
                                    </m:e>
                                    <m:sub>
                                      <m:r>
                                        <a:rPr lang="en-US" sz="1600" kern="100">
                                          <a:effectLst/>
                                          <a:latin typeface="Cambria Math" panose="02040503050406030204" pitchFamily="18" charset="0"/>
                                        </a:rPr>
                                        <m:t>𝑛</m:t>
                                      </m:r>
                                    </m:sub>
                                  </m:sSub>
                                </m:sup>
                              </m:sSubSup>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pPr algn="just">
                            <a:lnSpc>
                              <a:spcPct val="130000"/>
                            </a:lnSpc>
                            <a:spcBef>
                              <a:spcPts val="780"/>
                            </a:spcBef>
                            <a:spcAft>
                              <a:spcPts val="0"/>
                            </a:spcAft>
                            <a:tabLst>
                              <a:tab pos="5334000" algn="r"/>
                            </a:tabLst>
                          </a:pP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322395">
                    <a:tc>
                      <a:txBody>
                        <a:bodyPr/>
                        <a:lstStyle/>
                        <a:p>
                          <a:pPr algn="just">
                            <a:lnSpc>
                              <a:spcPct val="130000"/>
                            </a:lnSpc>
                            <a:spcBef>
                              <a:spcPts val="780"/>
                            </a:spcBef>
                            <a:spcAft>
                              <a:spcPts val="0"/>
                            </a:spcAft>
                            <a:tabLst>
                              <a:tab pos="5334000" algn="r"/>
                            </a:tabLst>
                          </a:pPr>
                          <a:r>
                            <a:rPr lang="zh-CN" altLang="en-US" sz="1600" kern="100" dirty="0" smtClean="0">
                              <a:effectLst/>
                            </a:rPr>
                            <a:t>参数修正</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4133850" algn="r"/>
                            </a:tabLst>
                          </a:pPr>
                          <a14:m>
                            <m:oMath xmlns:m="http://schemas.openxmlformats.org/officeDocument/2006/math">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sub>
                              </m:sSub>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𝜀</m:t>
                                  </m:r>
                                </m:e>
                                <m:sub>
                                  <m:r>
                                    <a:rPr lang="en-US" sz="1600" kern="100">
                                      <a:effectLst/>
                                      <a:latin typeface="Cambria Math" panose="02040503050406030204" pitchFamily="18" charset="0"/>
                                    </a:rPr>
                                    <m:t>𝑠</m:t>
                                  </m:r>
                                </m:sub>
                                <m:sup>
                                  <m:r>
                                    <a:rPr lang="en-US" sz="1600" kern="100">
                                      <a:effectLst/>
                                      <a:latin typeface="Cambria Math" panose="02040503050406030204" pitchFamily="18" charset="0"/>
                                    </a:rPr>
                                    <m:t>1.5</m:t>
                                  </m:r>
                                </m:sup>
                              </m:sSubSup>
                              <m:r>
                                <a:rPr lang="en-US" sz="1600" kern="100">
                                  <a:effectLst/>
                                  <a:latin typeface="Cambria Math" panose="02040503050406030204" pitchFamily="18" charset="0"/>
                                </a:rPr>
                                <m:t>;</m:t>
                              </m:r>
                            </m:oMath>
                          </a14:m>
                          <a:r>
                            <a:rPr lang="en-US" sz="1600" kern="100" dirty="0">
                              <a:effectLst/>
                            </a:rPr>
                            <a:t> </a:t>
                          </a:r>
                          <a14:m>
                            <m:oMath xmlns:m="http://schemas.openxmlformats.org/officeDocument/2006/math">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𝑒</m:t>
                                  </m:r>
                                </m:sub>
                              </m:sSub>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𝜀</m:t>
                                  </m:r>
                                </m:e>
                                <m:sub>
                                  <m:r>
                                    <a:rPr lang="en-US" sz="1600" kern="100">
                                      <a:effectLst/>
                                      <a:latin typeface="Cambria Math" panose="02040503050406030204" pitchFamily="18" charset="0"/>
                                    </a:rPr>
                                    <m:t>𝑒</m:t>
                                  </m:r>
                                </m:sub>
                                <m:sup>
                                  <m:r>
                                    <a:rPr lang="en-US" sz="1600" kern="100">
                                      <a:effectLst/>
                                      <a:latin typeface="Cambria Math" panose="02040503050406030204" pitchFamily="18" charset="0"/>
                                    </a:rPr>
                                    <m:t>1.5</m:t>
                                  </m:r>
                                </m:sup>
                              </m:sSubSup>
                            </m:oMath>
                          </a14:m>
                          <a:r>
                            <a:rPr lang="en-US" sz="1600" kern="100" dirty="0">
                              <a:effectLst/>
                            </a:rPr>
                            <a:t> </a:t>
                          </a:r>
                          <a:r>
                            <a:rPr lang="en-US" sz="1600" kern="100" dirty="0" smtClean="0">
                              <a:effectLst/>
                            </a:rPr>
                            <a:t>     </a:t>
                          </a:r>
                          <a14:m>
                            <m:oMath xmlns:m="http://schemas.openxmlformats.org/officeDocument/2006/math">
                              <m:sSubSup>
                                <m:sSubSupPr>
                                  <m:ctrlPr>
                                    <a:rPr lang="zh-CN" altLang="zh-CN" sz="1600" i="1" kern="100" smtClean="0">
                                      <a:effectLst/>
                                      <a:latin typeface="Cambria Math" panose="02040503050406030204" pitchFamily="18" charset="0"/>
                                    </a:rPr>
                                  </m:ctrlPr>
                                </m:sSubSupPr>
                                <m:e>
                                  <m:r>
                                    <a:rPr lang="en-US" altLang="zh-CN" sz="1600" kern="100">
                                      <a:effectLst/>
                                      <a:latin typeface="Cambria Math" panose="02040503050406030204" pitchFamily="18" charset="0"/>
                                    </a:rPr>
                                    <m:t>𝐷</m:t>
                                  </m:r>
                                </m:e>
                                <m:sub>
                                  <m:r>
                                    <a:rPr lang="en-US" altLang="zh-CN" sz="1600" kern="100">
                                      <a:effectLst/>
                                      <a:latin typeface="Cambria Math" panose="02040503050406030204" pitchFamily="18" charset="0"/>
                                    </a:rPr>
                                    <m:t>𝑠</m:t>
                                  </m:r>
                                </m:sub>
                                <m:sup>
                                  <m:r>
                                    <m:rPr>
                                      <m:sty m:val="p"/>
                                    </m:rPr>
                                    <a:rPr lang="en-US" altLang="zh-CN" sz="1600" kern="100">
                                      <a:effectLst/>
                                      <a:latin typeface="Cambria Math" panose="02040503050406030204" pitchFamily="18" charset="0"/>
                                    </a:rPr>
                                    <m:t>eff</m:t>
                                  </m:r>
                                </m:sup>
                              </m:sSubSup>
                              <m:r>
                                <a:rPr lang="en-US" altLang="zh-CN" sz="1600" kern="100">
                                  <a:effectLst/>
                                  <a:latin typeface="Cambria Math" panose="02040503050406030204" pitchFamily="18" charset="0"/>
                                </a:rPr>
                                <m:t>=</m:t>
                              </m:r>
                              <m:sSub>
                                <m:sSubPr>
                                  <m:ctrlPr>
                                    <a:rPr lang="zh-CN" altLang="zh-CN" sz="1600" i="1" kern="100">
                                      <a:effectLst/>
                                      <a:latin typeface="Cambria Math" panose="02040503050406030204" pitchFamily="18" charset="0"/>
                                    </a:rPr>
                                  </m:ctrlPr>
                                </m:sSubPr>
                                <m:e>
                                  <m:r>
                                    <a:rPr lang="en-US" altLang="zh-CN" sz="1600" kern="100">
                                      <a:effectLst/>
                                      <a:latin typeface="Cambria Math" panose="02040503050406030204" pitchFamily="18" charset="0"/>
                                    </a:rPr>
                                    <m:t>𝐷</m:t>
                                  </m:r>
                                </m:e>
                                <m:sub>
                                  <m:r>
                                    <a:rPr lang="en-US" altLang="zh-CN" sz="1600" kern="100">
                                      <a:effectLst/>
                                      <a:latin typeface="Cambria Math" panose="02040503050406030204" pitchFamily="18" charset="0"/>
                                    </a:rPr>
                                    <m:t>𝑠</m:t>
                                  </m:r>
                                </m:sub>
                              </m:sSub>
                              <m:sSubSup>
                                <m:sSubSupPr>
                                  <m:ctrlPr>
                                    <a:rPr lang="zh-CN" altLang="zh-CN" sz="1600" i="1" kern="100">
                                      <a:effectLst/>
                                      <a:latin typeface="Cambria Math" panose="02040503050406030204" pitchFamily="18" charset="0"/>
                                    </a:rPr>
                                  </m:ctrlPr>
                                </m:sSubSupPr>
                                <m:e>
                                  <m:r>
                                    <a:rPr lang="en-US" altLang="zh-CN" sz="1600" kern="100">
                                      <a:effectLst/>
                                      <a:latin typeface="Cambria Math" panose="02040503050406030204" pitchFamily="18" charset="0"/>
                                    </a:rPr>
                                    <m:t>𝜀</m:t>
                                  </m:r>
                                </m:e>
                                <m:sub>
                                  <m:r>
                                    <a:rPr lang="en-US" altLang="zh-CN" sz="1600" kern="100">
                                      <a:effectLst/>
                                      <a:latin typeface="Cambria Math" panose="02040503050406030204" pitchFamily="18" charset="0"/>
                                    </a:rPr>
                                    <m:t>𝑠</m:t>
                                  </m:r>
                                </m:sub>
                                <m:sup>
                                  <m:r>
                                    <a:rPr lang="en-US" altLang="zh-CN" sz="1600" kern="100">
                                      <a:effectLst/>
                                      <a:latin typeface="Cambria Math" panose="02040503050406030204" pitchFamily="18" charset="0"/>
                                    </a:rPr>
                                    <m:t>1.5</m:t>
                                  </m:r>
                                </m:sup>
                              </m:sSubSup>
                              <m:r>
                                <a:rPr lang="en-US" altLang="zh-CN" sz="1600" kern="100">
                                  <a:effectLst/>
                                  <a:latin typeface="Cambria Math" panose="02040503050406030204" pitchFamily="18" charset="0"/>
                                </a:rPr>
                                <m:t>; </m:t>
                              </m:r>
                              <m:sSubSup>
                                <m:sSubSupPr>
                                  <m:ctrlPr>
                                    <a:rPr lang="zh-CN" altLang="zh-CN" sz="1600" i="1" kern="100">
                                      <a:effectLst/>
                                      <a:latin typeface="Cambria Math" panose="02040503050406030204" pitchFamily="18" charset="0"/>
                                    </a:rPr>
                                  </m:ctrlPr>
                                </m:sSubSupPr>
                                <m:e>
                                  <m:r>
                                    <a:rPr lang="en-US" altLang="zh-CN" sz="1600" kern="100">
                                      <a:effectLst/>
                                      <a:latin typeface="Cambria Math" panose="02040503050406030204" pitchFamily="18" charset="0"/>
                                    </a:rPr>
                                    <m:t>𝐷</m:t>
                                  </m:r>
                                </m:e>
                                <m:sub>
                                  <m:r>
                                    <a:rPr lang="en-US" altLang="zh-CN" sz="1600" kern="100">
                                      <a:effectLst/>
                                      <a:latin typeface="Cambria Math" panose="02040503050406030204" pitchFamily="18" charset="0"/>
                                    </a:rPr>
                                    <m:t>𝑒</m:t>
                                  </m:r>
                                </m:sub>
                                <m:sup>
                                  <m:r>
                                    <m:rPr>
                                      <m:sty m:val="p"/>
                                    </m:rPr>
                                    <a:rPr lang="en-US" altLang="zh-CN" sz="1600" kern="100">
                                      <a:effectLst/>
                                      <a:latin typeface="Cambria Math" panose="02040503050406030204" pitchFamily="18" charset="0"/>
                                    </a:rPr>
                                    <m:t>eff</m:t>
                                  </m:r>
                                </m:sup>
                              </m:sSubSup>
                              <m:r>
                                <a:rPr lang="en-US" altLang="zh-CN" sz="1600" kern="100">
                                  <a:effectLst/>
                                  <a:latin typeface="Cambria Math" panose="02040503050406030204" pitchFamily="18" charset="0"/>
                                </a:rPr>
                                <m:t>=</m:t>
                              </m:r>
                              <m:sSub>
                                <m:sSubPr>
                                  <m:ctrlPr>
                                    <a:rPr lang="zh-CN" altLang="zh-CN" sz="1600" i="1" kern="100">
                                      <a:effectLst/>
                                      <a:latin typeface="Cambria Math" panose="02040503050406030204" pitchFamily="18" charset="0"/>
                                    </a:rPr>
                                  </m:ctrlPr>
                                </m:sSubPr>
                                <m:e>
                                  <m:r>
                                    <a:rPr lang="en-US" altLang="zh-CN" sz="1600" kern="100">
                                      <a:effectLst/>
                                      <a:latin typeface="Cambria Math" panose="02040503050406030204" pitchFamily="18" charset="0"/>
                                    </a:rPr>
                                    <m:t>𝐷</m:t>
                                  </m:r>
                                </m:e>
                                <m:sub>
                                  <m:r>
                                    <a:rPr lang="en-US" altLang="zh-CN" sz="1600" kern="100">
                                      <a:effectLst/>
                                      <a:latin typeface="Cambria Math" panose="02040503050406030204" pitchFamily="18" charset="0"/>
                                    </a:rPr>
                                    <m:t>𝑒</m:t>
                                  </m:r>
                                </m:sub>
                              </m:sSub>
                              <m:sSubSup>
                                <m:sSubSupPr>
                                  <m:ctrlPr>
                                    <a:rPr lang="zh-CN" altLang="zh-CN" sz="1600" i="1" kern="100">
                                      <a:effectLst/>
                                      <a:latin typeface="Cambria Math" panose="02040503050406030204" pitchFamily="18" charset="0"/>
                                    </a:rPr>
                                  </m:ctrlPr>
                                </m:sSubSupPr>
                                <m:e>
                                  <m:r>
                                    <a:rPr lang="en-US" altLang="zh-CN" sz="1600" kern="100">
                                      <a:effectLst/>
                                      <a:latin typeface="Cambria Math" panose="02040503050406030204" pitchFamily="18" charset="0"/>
                                    </a:rPr>
                                    <m:t>𝜀</m:t>
                                  </m:r>
                                </m:e>
                                <m:sub>
                                  <m:r>
                                    <a:rPr lang="en-US" altLang="zh-CN" sz="1600" kern="100">
                                      <a:effectLst/>
                                      <a:latin typeface="Cambria Math" panose="02040503050406030204" pitchFamily="18" charset="0"/>
                                    </a:rPr>
                                    <m:t>𝑒</m:t>
                                  </m:r>
                                </m:sub>
                                <m:sup>
                                  <m:r>
                                    <a:rPr lang="en-US" altLang="zh-CN" sz="1600" kern="100">
                                      <a:effectLst/>
                                      <a:latin typeface="Cambria Math" panose="02040503050406030204" pitchFamily="18" charset="0"/>
                                    </a:rPr>
                                    <m:t>1.5</m:t>
                                  </m:r>
                                </m:sup>
                              </m:sSubSup>
                            </m:oMath>
                          </a14:m>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tabLst>
                              <a:tab pos="5334000" algn="r"/>
                            </a:tabLst>
                          </a:pPr>
                          <a:r>
                            <a:rPr lang="en-US" sz="1800" kern="100" dirty="0">
                              <a:effectLst/>
                            </a:rPr>
                            <a:t> </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287471">
                    <a:tc gridSpan="3">
                      <a:txBody>
                        <a:bodyPr/>
                        <a:lstStyle/>
                        <a:p>
                          <a:pPr algn="ctr">
                            <a:lnSpc>
                              <a:spcPct val="130000"/>
                            </a:lnSpc>
                            <a:spcBef>
                              <a:spcPts val="780"/>
                            </a:spcBef>
                            <a:spcAft>
                              <a:spcPts val="0"/>
                            </a:spcAft>
                            <a:tabLst>
                              <a:tab pos="5334000" algn="r"/>
                            </a:tabLst>
                          </a:pPr>
                          <a:r>
                            <a:rPr lang="zh-CN" altLang="en-US" sz="1600" kern="100" dirty="0" smtClean="0">
                              <a:solidFill>
                                <a:schemeClr val="tx1"/>
                              </a:solidFill>
                              <a:effectLst/>
                            </a:rPr>
                            <a:t>产热</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pPr algn="just">
                            <a:lnSpc>
                              <a:spcPct val="130000"/>
                            </a:lnSpc>
                            <a:spcBef>
                              <a:spcPts val="780"/>
                            </a:spcBef>
                            <a:spcAft>
                              <a:spcPts val="0"/>
                            </a:spcAft>
                            <a:tabLst>
                              <a:tab pos="4133850" algn="r"/>
                            </a:tabLst>
                          </a:pP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r h="457632">
                    <a:tc>
                      <a:txBody>
                        <a:bodyPr/>
                        <a:lstStyle/>
                        <a:p>
                          <a:pPr marL="0" algn="just" defTabSz="914400" rtl="0" eaLnBrk="1" latinLnBrk="0" hangingPunct="1">
                            <a:lnSpc>
                              <a:spcPct val="130000"/>
                            </a:lnSpc>
                            <a:spcBef>
                              <a:spcPts val="780"/>
                            </a:spcBef>
                            <a:spcAft>
                              <a:spcPts val="0"/>
                            </a:spcAft>
                            <a:tabLst>
                              <a:tab pos="5334000" algn="r"/>
                            </a:tabLst>
                          </a:pPr>
                          <a:r>
                            <a:rPr lang="zh-CN" altLang="en-US" sz="1600" b="1" kern="100" dirty="0" smtClean="0">
                              <a:solidFill>
                                <a:schemeClr val="lt1"/>
                              </a:solidFill>
                              <a:effectLst/>
                              <a:latin typeface="+mn-lt"/>
                              <a:ea typeface="+mn-ea"/>
                              <a:cs typeface="+mn-cs"/>
                            </a:rPr>
                            <a:t>可逆热</a:t>
                          </a:r>
                          <a:endParaRPr lang="zh-CN" sz="1600" b="1" kern="100" dirty="0">
                            <a:solidFill>
                              <a:schemeClr val="lt1"/>
                            </a:solidFill>
                            <a:effectLst/>
                            <a:latin typeface="+mn-lt"/>
                            <a:ea typeface="+mn-ea"/>
                            <a:cs typeface="+mn-cs"/>
                          </a:endParaRPr>
                        </a:p>
                      </a:txBody>
                      <a:tcPr marL="36759" marR="36759" marT="0" marB="0" anchor="ctr"/>
                    </a:tc>
                    <a:tc gridSpan="2">
                      <a:txBody>
                        <a:bodyPr/>
                        <a:lstStyle/>
                        <a:p>
                          <a:pPr algn="just">
                            <a:lnSpc>
                              <a:spcPct val="130000"/>
                            </a:lnSpc>
                            <a:spcBef>
                              <a:spcPts val="780"/>
                            </a:spcBef>
                            <a:spcAft>
                              <a:spcPts val="0"/>
                            </a:spcAft>
                            <a:tabLst>
                              <a:tab pos="5067300" algn="r"/>
                            </a:tabLst>
                          </a:pPr>
                          <a14:m>
                            <m:oMath xmlns:m="http://schemas.openxmlformats.org/officeDocument/2006/math">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𝑄</m:t>
                                  </m:r>
                                </m:e>
                                <m:sub>
                                  <m:r>
                                    <a:rPr lang="en-US" sz="1600" kern="100">
                                      <a:effectLst/>
                                      <a:latin typeface="Cambria Math" panose="02040503050406030204" pitchFamily="18" charset="0"/>
                                    </a:rPr>
                                    <m:t>𝑟𝑒</m:t>
                                  </m:r>
                                </m:sub>
                              </m:sSub>
                              <m:r>
                                <a:rPr lang="en-US" sz="1600" kern="100">
                                  <a:effectLst/>
                                  <a:latin typeface="Cambria Math" panose="02040503050406030204" pitchFamily="18" charset="0"/>
                                </a:rPr>
                                <m:t>=</m:t>
                              </m:r>
                              <m:r>
                                <a:rPr lang="en-US" sz="1600" kern="100">
                                  <a:effectLst/>
                                  <a:latin typeface="Cambria Math" panose="02040503050406030204" pitchFamily="18" charset="0"/>
                                </a:rPr>
                                <m:t>𝑆</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r>
                                <a:rPr lang="en-US" sz="1600" kern="100">
                                  <a:effectLst/>
                                  <a:latin typeface="Cambria Math" panose="02040503050406030204" pitchFamily="18" charset="0"/>
                                </a:rPr>
                                <m:t>𝑇</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𝑑</m:t>
                                  </m:r>
                                  <m:sSub>
                                    <m:sSubPr>
                                      <m:ctrlPr>
                                        <a:rPr lang="zh-CN" sz="1600" i="1" kern="100">
                                          <a:effectLst/>
                                          <a:latin typeface="Cambria Math" panose="02040503050406030204" pitchFamily="18" charset="0"/>
                                        </a:rPr>
                                      </m:ctrlPr>
                                    </m:sSubPr>
                                    <m:e>
                                      <m:r>
                                        <m:rPr>
                                          <m:sty m:val="p"/>
                                        </m:rPr>
                                        <a:rPr lang="en-US" sz="1600" kern="100">
                                          <a:effectLst/>
                                          <a:latin typeface="Cambria Math" panose="02040503050406030204" pitchFamily="18" charset="0"/>
                                        </a:rPr>
                                        <m:t>Φ</m:t>
                                      </m:r>
                                    </m:e>
                                    <m:sub>
                                      <m:r>
                                        <a:rPr lang="en-US" sz="1600" kern="100">
                                          <a:effectLst/>
                                          <a:latin typeface="Cambria Math" panose="02040503050406030204" pitchFamily="18" charset="0"/>
                                        </a:rPr>
                                        <m:t>𝑟𝑒𝑓</m:t>
                                      </m:r>
                                    </m:sub>
                                  </m:sSub>
                                </m:num>
                                <m:den>
                                  <m:r>
                                    <a:rPr lang="en-US" sz="1600" kern="100">
                                      <a:effectLst/>
                                      <a:latin typeface="Cambria Math" panose="02040503050406030204" pitchFamily="18" charset="0"/>
                                    </a:rPr>
                                    <m:t>𝑑𝑇</m:t>
                                  </m:r>
                                </m:den>
                              </m:f>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r h="331193">
                    <a:tc>
                      <a:txBody>
                        <a:bodyPr/>
                        <a:lstStyle/>
                        <a:p>
                          <a:pPr algn="just">
                            <a:lnSpc>
                              <a:spcPct val="130000"/>
                            </a:lnSpc>
                            <a:spcBef>
                              <a:spcPts val="780"/>
                            </a:spcBef>
                            <a:spcAft>
                              <a:spcPts val="0"/>
                            </a:spcAft>
                            <a:tabLst>
                              <a:tab pos="5334000" algn="r"/>
                            </a:tabLst>
                          </a:pPr>
                          <a:r>
                            <a:rPr lang="zh-CN" altLang="en-US" sz="1600" kern="100" dirty="0" smtClean="0">
                              <a:effectLst/>
                            </a:rPr>
                            <a:t>极化热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pPr algn="just">
                            <a:lnSpc>
                              <a:spcPct val="130000"/>
                            </a:lnSpc>
                            <a:spcBef>
                              <a:spcPts val="780"/>
                            </a:spcBef>
                            <a:spcAft>
                              <a:spcPts val="0"/>
                            </a:spcAft>
                            <a:tabLst>
                              <a:tab pos="5067300" algn="r"/>
                            </a:tabLst>
                          </a:pPr>
                          <a14:m>
                            <m:oMath xmlns:m="http://schemas.openxmlformats.org/officeDocument/2006/math">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𝑄</m:t>
                                  </m:r>
                                </m:e>
                                <m:sub>
                                  <m:r>
                                    <a:rPr lang="en-US" sz="1600" kern="100">
                                      <a:effectLst/>
                                      <a:latin typeface="Cambria Math" panose="02040503050406030204" pitchFamily="18" charset="0"/>
                                    </a:rPr>
                                    <m:t>𝑎𝑐</m:t>
                                  </m:r>
                                </m:sub>
                              </m:sSub>
                              <m:r>
                                <a:rPr lang="en-US" sz="1600" kern="100">
                                  <a:effectLst/>
                                  <a:latin typeface="Cambria Math" panose="02040503050406030204" pitchFamily="18" charset="0"/>
                                </a:rPr>
                                <m:t>=</m:t>
                              </m:r>
                              <m:r>
                                <a:rPr lang="en-US" sz="1600" kern="100">
                                  <a:effectLst/>
                                  <a:latin typeface="Cambria Math" panose="02040503050406030204" pitchFamily="18" charset="0"/>
                                </a:rPr>
                                <m:t>𝑆</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𝐽</m:t>
                                  </m:r>
                                </m:e>
                                <m:sub>
                                  <m:r>
                                    <a:rPr lang="en-US" sz="1600" kern="100">
                                      <a:effectLst/>
                                      <a:latin typeface="Cambria Math" panose="02040503050406030204" pitchFamily="18" charset="0"/>
                                    </a:rPr>
                                    <m:t>𝑙𝑜𝑐</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𝑒</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m:rPr>
                                      <m:sty m:val="p"/>
                                    </m:rPr>
                                    <a:rPr lang="en-US" sz="1600" kern="100">
                                      <a:effectLst/>
                                      <a:latin typeface="Cambria Math" panose="02040503050406030204" pitchFamily="18" charset="0"/>
                                    </a:rPr>
                                    <m:t>Φ</m:t>
                                  </m:r>
                                </m:e>
                                <m:sub>
                                  <m:r>
                                    <a:rPr lang="en-US" sz="1600" kern="100">
                                      <a:effectLst/>
                                      <a:latin typeface="Cambria Math" panose="02040503050406030204" pitchFamily="18" charset="0"/>
                                    </a:rPr>
                                    <m:t>𝑒𝑞</m:t>
                                  </m:r>
                                </m:sub>
                              </m:sSub>
                              <m:r>
                                <a:rPr lang="en-US" sz="1600" kern="100">
                                  <a:effectLst/>
                                  <a:latin typeface="Cambria Math" panose="02040503050406030204" pitchFamily="18" charset="0"/>
                                </a:rPr>
                                <m:t>)</m:t>
                              </m:r>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r h="538698">
                    <a:tc>
                      <a:txBody>
                        <a:bodyPr/>
                        <a:lstStyle/>
                        <a:p>
                          <a:pPr algn="just">
                            <a:lnSpc>
                              <a:spcPct val="130000"/>
                            </a:lnSpc>
                            <a:spcBef>
                              <a:spcPts val="780"/>
                            </a:spcBef>
                            <a:spcAft>
                              <a:spcPts val="0"/>
                            </a:spcAft>
                            <a:tabLst>
                              <a:tab pos="5334000" algn="r"/>
                            </a:tabLst>
                          </a:pPr>
                          <a:r>
                            <a:rPr lang="zh-CN" altLang="en-US" sz="1600" kern="100" dirty="0" smtClean="0">
                              <a:effectLst/>
                            </a:rPr>
                            <a:t>欧姆热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pPr algn="just">
                            <a:lnSpc>
                              <a:spcPct val="130000"/>
                            </a:lnSpc>
                            <a:spcBef>
                              <a:spcPts val="780"/>
                            </a:spcBef>
                            <a:spcAft>
                              <a:spcPts val="0"/>
                            </a:spcAft>
                            <a:tabLst>
                              <a:tab pos="5067300" algn="r"/>
                            </a:tabLst>
                          </a:pPr>
                          <a14:m>
                            <m:oMath xmlns:m="http://schemas.openxmlformats.org/officeDocument/2006/math">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𝑄</m:t>
                                  </m:r>
                                </m:e>
                                <m:sub>
                                  <m:r>
                                    <a:rPr lang="en-US" sz="1600" kern="100">
                                      <a:effectLst/>
                                      <a:latin typeface="Cambria Math" panose="02040503050406030204" pitchFamily="18" charset="0"/>
                                    </a:rPr>
                                    <m:t>𝑜h</m:t>
                                  </m:r>
                                </m:sub>
                              </m:sSub>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2</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𝑅</m:t>
                                      </m:r>
                                    </m:e>
                                    <m:sub>
                                      <m:r>
                                        <a:rPr lang="en-US" sz="1600" kern="100">
                                          <a:effectLst/>
                                          <a:latin typeface="Cambria Math" panose="02040503050406030204" pitchFamily="18" charset="0"/>
                                        </a:rPr>
                                        <m:t>𝑔</m:t>
                                      </m:r>
                                    </m:sub>
                                  </m:sSub>
                                  <m:r>
                                    <a:rPr lang="en-US" sz="1600" kern="100">
                                      <a:effectLst/>
                                      <a:latin typeface="Cambria Math" panose="02040503050406030204" pitchFamily="18" charset="0"/>
                                    </a:rPr>
                                    <m:t>𝑇</m:t>
                                  </m:r>
                                  <m:sSubSup>
                                    <m:sSubSupPr>
                                      <m:ctrlPr>
                                        <a:rPr lang="zh-CN" sz="1600" i="1" kern="100">
                                          <a:effectLst/>
                                          <a:latin typeface="Cambria Math" panose="02040503050406030204" pitchFamily="18" charset="0"/>
                                        </a:rPr>
                                      </m:ctrlPr>
                                    </m:sSubSupPr>
                                    <m:e>
                                      <m:r>
                                        <m:rPr>
                                          <m:sty m:val="p"/>
                                        </m:rPr>
                                        <a:rPr lang="en-US" sz="1600" kern="100">
                                          <a:effectLst/>
                                          <a:latin typeface="Cambria Math" panose="02040503050406030204" pitchFamily="18" charset="0"/>
                                        </a:rPr>
                                        <m:t>σ</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num>
                                <m:den>
                                  <m:r>
                                    <a:rPr lang="en-US" sz="1600" kern="100">
                                      <a:effectLst/>
                                      <a:latin typeface="Cambria Math" panose="02040503050406030204" pitchFamily="18" charset="0"/>
                                    </a:rPr>
                                    <m:t>𝐹</m:t>
                                  </m:r>
                                </m:den>
                              </m:f>
                              <m:d>
                                <m:dPr>
                                  <m:ctrlPr>
                                    <a:rPr lang="zh-CN" sz="1600" i="1" kern="100">
                                      <a:effectLst/>
                                      <a:latin typeface="Cambria Math" panose="02040503050406030204" pitchFamily="18" charset="0"/>
                                    </a:rPr>
                                  </m:ctrlPr>
                                </m:dPr>
                                <m:e>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𝑡</m:t>
                                      </m:r>
                                    </m:e>
                                    <m:sub>
                                      <m:r>
                                        <a:rPr lang="en-US" sz="1600" kern="100">
                                          <a:effectLst/>
                                          <a:latin typeface="Cambria Math" panose="02040503050406030204" pitchFamily="18" charset="0"/>
                                        </a:rPr>
                                        <m:t>+</m:t>
                                      </m:r>
                                    </m:sub>
                                  </m:sSub>
                                  <m:r>
                                    <a:rPr lang="en-US" sz="1600" kern="100">
                                      <a:effectLst/>
                                      <a:latin typeface="Cambria Math" panose="02040503050406030204" pitchFamily="18" charset="0"/>
                                    </a:rPr>
                                    <m:t>−1</m:t>
                                  </m:r>
                                </m:e>
                              </m:d>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1+</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ln</m:t>
                                      </m:r>
                                      <m:r>
                                        <a:rPr lang="en-US" sz="1600" kern="100">
                                          <a:effectLst/>
                                          <a:latin typeface="Cambria Math" panose="02040503050406030204" pitchFamily="18" charset="0"/>
                                        </a:rPr>
                                        <m:t>𝑣</m:t>
                                      </m:r>
                                    </m:num>
                                    <m:den>
                                      <m:r>
                                        <a:rPr lang="en-US" sz="1600" kern="100">
                                          <a:effectLst/>
                                          <a:latin typeface="Cambria Math" panose="02040503050406030204" pitchFamily="18" charset="0"/>
                                        </a:rPr>
                                        <m:t>𝜕</m:t>
                                      </m:r>
                                      <m:r>
                                        <m:rPr>
                                          <m:sty m:val="p"/>
                                        </m:rPr>
                                        <a:rPr lang="en-US" sz="1600" kern="100">
                                          <a:effectLst/>
                                          <a:latin typeface="Cambria Math" panose="02040503050406030204" pitchFamily="18" charset="0"/>
                                        </a:rPr>
                                        <m:t>ln</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den>
                                  </m:f>
                                </m:e>
                              </m:d>
                              <m:r>
                                <a:rPr lang="en-US" sz="1600" kern="100">
                                  <a:effectLst/>
                                  <a:latin typeface="Cambria Math" panose="02040503050406030204" pitchFamily="18" charset="0"/>
                                </a:rPr>
                                <m:t>𝛻</m:t>
                              </m:r>
                              <m:d>
                                <m:dPr>
                                  <m:ctrlPr>
                                    <a:rPr lang="zh-CN" sz="1600" i="1" kern="100">
                                      <a:effectLst/>
                                      <a:latin typeface="Cambria Math" panose="02040503050406030204" pitchFamily="18" charset="0"/>
                                    </a:rPr>
                                  </m:ctrlPr>
                                </m:dPr>
                                <m:e>
                                  <m:r>
                                    <m:rPr>
                                      <m:sty m:val="p"/>
                                    </m:rPr>
                                    <a:rPr lang="en-US" sz="1600" kern="100">
                                      <a:effectLst/>
                                      <a:latin typeface="Cambria Math" panose="02040503050406030204" pitchFamily="18" charset="0"/>
                                    </a:rPr>
                                    <m:t>ln</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𝑒</m:t>
                                      </m:r>
                                    </m:sub>
                                  </m:sSub>
                                </m:e>
                              </m:d>
                              <m:r>
                                <a:rPr lang="en-US" sz="1600" kern="100">
                                  <a:effectLst/>
                                  <a:latin typeface="Cambria Math" panose="02040503050406030204" pitchFamily="18" charset="0"/>
                                </a:rPr>
                                <m:t>∙</m:t>
                              </m:r>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𝑒</m:t>
                                  </m:r>
                                </m:sub>
                              </m:sSub>
                              <m:r>
                                <a:rPr lang="en-US" sz="1600" kern="100">
                                  <a:effectLst/>
                                  <a:latin typeface="Cambria Math" panose="02040503050406030204" pitchFamily="18" charset="0"/>
                                </a:rPr>
                                <m:t>+</m:t>
                              </m:r>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sub>
                                <m:sup>
                                  <m:r>
                                    <m:rPr>
                                      <m:sty m:val="p"/>
                                    </m:rPr>
                                    <a:rPr lang="en-US" sz="1600" kern="100">
                                      <a:effectLst/>
                                      <a:latin typeface="Cambria Math" panose="02040503050406030204" pitchFamily="18" charset="0"/>
                                    </a:rPr>
                                    <m:t>eff</m:t>
                                  </m:r>
                                </m:sup>
                              </m:sSubSup>
                              <m:sSup>
                                <m:sSupPr>
                                  <m:ctrlPr>
                                    <a:rPr lang="zh-CN" sz="1600" i="1" kern="100">
                                      <a:effectLst/>
                                      <a:latin typeface="Cambria Math" panose="02040503050406030204" pitchFamily="18" charset="0"/>
                                    </a:rPr>
                                  </m:ctrlPr>
                                </m:sSupPr>
                                <m:e>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sub>
                                      </m:sSub>
                                    </m:e>
                                  </m:d>
                                </m:e>
                                <m:sup>
                                  <m:r>
                                    <a:rPr lang="en-US" sz="1600" kern="100">
                                      <a:effectLst/>
                                      <a:latin typeface="Cambria Math" panose="02040503050406030204" pitchFamily="18" charset="0"/>
                                    </a:rPr>
                                    <m:t>2</m:t>
                                  </m:r>
                                </m:sup>
                              </m:sSup>
                              <m:r>
                                <a:rPr lang="en-US" sz="1600" kern="100">
                                  <a:effectLst/>
                                  <a:latin typeface="Cambria Math" panose="02040503050406030204" pitchFamily="18" charset="0"/>
                                </a:rPr>
                                <m:t>+</m:t>
                              </m:r>
                              <m:sSubSup>
                                <m:sSubSupPr>
                                  <m:ctrlPr>
                                    <a:rPr lang="zh-CN" sz="1600" i="1" kern="100">
                                      <a:effectLst/>
                                      <a:latin typeface="Cambria Math" panose="02040503050406030204" pitchFamily="18" charset="0"/>
                                    </a:rPr>
                                  </m:ctrlPr>
                                </m:sSubSup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𝑒</m:t>
                                  </m:r>
                                </m:sub>
                                <m:sup>
                                  <m:r>
                                    <m:rPr>
                                      <m:sty m:val="p"/>
                                    </m:rPr>
                                    <a:rPr lang="en-US" sz="1600" kern="100">
                                      <a:effectLst/>
                                      <a:latin typeface="Cambria Math" panose="02040503050406030204" pitchFamily="18" charset="0"/>
                                    </a:rPr>
                                    <m:t>eff</m:t>
                                  </m:r>
                                </m:sup>
                              </m:sSubSup>
                              <m:sSup>
                                <m:sSupPr>
                                  <m:ctrlPr>
                                    <a:rPr lang="zh-CN" sz="1600" i="1" kern="100">
                                      <a:effectLst/>
                                      <a:latin typeface="Cambria Math" panose="02040503050406030204" pitchFamily="18" charset="0"/>
                                    </a:rPr>
                                  </m:ctrlPr>
                                </m:sSupPr>
                                <m:e>
                                  <m:d>
                                    <m:dPr>
                                      <m:ctrlPr>
                                        <a:rPr lang="zh-CN" sz="1600" i="1" kern="100">
                                          <a:effectLst/>
                                          <a:latin typeface="Cambria Math" panose="02040503050406030204" pitchFamily="18" charset="0"/>
                                        </a:rPr>
                                      </m:ctrlPr>
                                    </m:dPr>
                                    <m:e>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𝑒</m:t>
                                          </m:r>
                                        </m:sub>
                                      </m:sSub>
                                    </m:e>
                                  </m:d>
                                </m:e>
                                <m:sup>
                                  <m:r>
                                    <a:rPr lang="en-US" sz="1600" kern="100">
                                      <a:effectLst/>
                                      <a:latin typeface="Cambria Math" panose="02040503050406030204" pitchFamily="18" charset="0"/>
                                    </a:rPr>
                                    <m:t>2</m:t>
                                  </m:r>
                                </m:sup>
                              </m:sSup>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𝜎</m:t>
                                  </m:r>
                                </m:e>
                                <m:sub>
                                  <m:r>
                                    <a:rPr lang="en-US" sz="1600" kern="100">
                                      <a:effectLst/>
                                      <a:latin typeface="Cambria Math" panose="02040503050406030204" pitchFamily="18" charset="0"/>
                                    </a:rPr>
                                    <m:t>𝑠</m:t>
                                  </m:r>
                                </m:sub>
                              </m:sSub>
                              <m:sSup>
                                <m:sSupPr>
                                  <m:ctrlPr>
                                    <a:rPr lang="zh-CN" sz="1600" i="1" kern="100">
                                      <a:effectLst/>
                                      <a:latin typeface="Cambria Math" panose="02040503050406030204" pitchFamily="18" charset="0"/>
                                    </a:rPr>
                                  </m:ctrlPr>
                                </m:sSupPr>
                                <m:e>
                                  <m:r>
                                    <a:rPr lang="en-US" sz="1600" kern="100">
                                      <a:effectLst/>
                                      <a:latin typeface="Cambria Math" panose="02040503050406030204" pitchFamily="18" charset="0"/>
                                    </a:rPr>
                                    <m:t>(</m:t>
                                  </m:r>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𝜑</m:t>
                                      </m:r>
                                    </m:e>
                                    <m:sub>
                                      <m:r>
                                        <a:rPr lang="en-US" sz="1600" kern="100">
                                          <a:effectLst/>
                                          <a:latin typeface="Cambria Math" panose="02040503050406030204" pitchFamily="18" charset="0"/>
                                        </a:rPr>
                                        <m:t>𝑠</m:t>
                                      </m:r>
                                    </m:sub>
                                  </m:sSub>
                                  <m:r>
                                    <a:rPr lang="en-US" sz="1600" kern="100">
                                      <a:effectLst/>
                                      <a:latin typeface="Cambria Math" panose="02040503050406030204" pitchFamily="18" charset="0"/>
                                    </a:rPr>
                                    <m:t>)</m:t>
                                  </m:r>
                                </m:e>
                                <m:sup>
                                  <m:r>
                                    <a:rPr lang="en-US" sz="1600" kern="100">
                                      <a:effectLst/>
                                      <a:latin typeface="Cambria Math" panose="02040503050406030204" pitchFamily="18" charset="0"/>
                                    </a:rPr>
                                    <m:t>2</m:t>
                                  </m:r>
                                </m:sup>
                              </m:sSup>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r h="523880">
                    <a:tc>
                      <a:txBody>
                        <a:bodyPr/>
                        <a:lstStyle/>
                        <a:p>
                          <a:pPr algn="just">
                            <a:lnSpc>
                              <a:spcPct val="130000"/>
                            </a:lnSpc>
                            <a:spcBef>
                              <a:spcPts val="780"/>
                            </a:spcBef>
                            <a:spcAft>
                              <a:spcPts val="0"/>
                            </a:spcAft>
                            <a:tabLst>
                              <a:tab pos="5334000" algn="r"/>
                            </a:tabLst>
                          </a:pPr>
                          <a:r>
                            <a:rPr lang="zh-CN" altLang="en-US" sz="1600" kern="100" dirty="0" smtClean="0">
                              <a:effectLst/>
                            </a:rPr>
                            <a:t>混合热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pPr algn="just">
                            <a:lnSpc>
                              <a:spcPct val="130000"/>
                            </a:lnSpc>
                            <a:spcBef>
                              <a:spcPts val="780"/>
                            </a:spcBef>
                            <a:spcAft>
                              <a:spcPts val="0"/>
                            </a:spcAft>
                            <a:tabLst>
                              <a:tab pos="5067300" algn="r"/>
                            </a:tabLst>
                          </a:pPr>
                          <a14:m>
                            <m:oMath xmlns:m="http://schemas.openxmlformats.org/officeDocument/2006/math">
                              <m:sSub>
                                <m:sSubPr>
                                  <m:ctrlPr>
                                    <a:rPr lang="zh-CN" sz="1600" i="1" kern="100">
                                      <a:effectLst/>
                                      <a:latin typeface="Cambria Math" panose="02040503050406030204" pitchFamily="18" charset="0"/>
                                    </a:rPr>
                                  </m:ctrlPr>
                                </m:sSubPr>
                                <m:e>
                                  <m:r>
                                    <m:rPr>
                                      <m:sty m:val="p"/>
                                    </m:rPr>
                                    <a:rPr lang="en-US" sz="1600" kern="100">
                                      <a:effectLst/>
                                      <a:latin typeface="Cambria Math" panose="02040503050406030204" pitchFamily="18" charset="0"/>
                                    </a:rPr>
                                    <m:t>Q</m:t>
                                  </m:r>
                                </m:e>
                                <m:sub>
                                  <m:r>
                                    <a:rPr lang="en-US" sz="1600" kern="100">
                                      <a:effectLst/>
                                      <a:latin typeface="Cambria Math" panose="02040503050406030204" pitchFamily="18" charset="0"/>
                                    </a:rPr>
                                    <m:t>𝑚𝑖𝑥</m:t>
                                  </m:r>
                                </m:sub>
                              </m:sSub>
                              <m:r>
                                <a:rPr lang="en-US" sz="1600" kern="100">
                                  <a:effectLst/>
                                  <a:latin typeface="Cambria Math" panose="02040503050406030204" pitchFamily="18" charset="0"/>
                                </a:rPr>
                                <m:t>=</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num>
                                <m:den>
                                  <m:r>
                                    <a:rPr lang="en-US" sz="1600" kern="100">
                                      <a:effectLst/>
                                      <a:latin typeface="Cambria Math" panose="02040503050406030204" pitchFamily="18" charset="0"/>
                                    </a:rPr>
                                    <m:t>𝜕𝜏</m:t>
                                  </m:r>
                                </m:den>
                              </m:f>
                              <m:d>
                                <m:dPr>
                                  <m:begChr m:val="["/>
                                  <m:endChr m:val="]"/>
                                  <m:ctrlPr>
                                    <a:rPr lang="zh-CN" sz="1600" i="1" kern="100">
                                      <a:effectLst/>
                                      <a:latin typeface="Cambria Math" panose="02040503050406030204" pitchFamily="18" charset="0"/>
                                    </a:rPr>
                                  </m:ctrlPr>
                                </m:dPr>
                                <m:e>
                                  <m:r>
                                    <a:rPr lang="en-US" sz="1600" kern="100">
                                      <a:effectLst/>
                                      <a:latin typeface="Cambria Math" panose="02040503050406030204" pitchFamily="18" charset="0"/>
                                    </a:rPr>
                                    <m:t>−0.5</m:t>
                                  </m:r>
                                  <m:r>
                                    <a:rPr lang="en-US" sz="1600" kern="100">
                                      <a:effectLst/>
                                      <a:latin typeface="Cambria Math" panose="02040503050406030204" pitchFamily="18" charset="0"/>
                                    </a:rPr>
                                    <m:t>𝐹</m:t>
                                  </m:r>
                                  <m:f>
                                    <m:fPr>
                                      <m:ctrlPr>
                                        <a:rPr lang="zh-CN" sz="1600" i="1" kern="100">
                                          <a:effectLst/>
                                          <a:latin typeface="Cambria Math" panose="02040503050406030204" pitchFamily="18" charset="0"/>
                                        </a:rPr>
                                      </m:ctrlPr>
                                    </m:fPr>
                                    <m:num>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m:rPr>
                                              <m:sty m:val="p"/>
                                            </m:rPr>
                                            <a:rPr lang="zh-CN" sz="1600" kern="100">
                                              <a:effectLst/>
                                              <a:latin typeface="Cambria Math" panose="02040503050406030204" pitchFamily="18" charset="0"/>
                                            </a:rPr>
                                            <m:t>Φ</m:t>
                                          </m:r>
                                        </m:e>
                                        <m:sub>
                                          <m:r>
                                            <a:rPr lang="en-US" sz="1600" kern="100">
                                              <a:effectLst/>
                                              <a:latin typeface="Cambria Math" panose="02040503050406030204" pitchFamily="18" charset="0"/>
                                            </a:rPr>
                                            <m:t>𝑒𝑞</m:t>
                                          </m:r>
                                        </m:sub>
                                      </m:sSub>
                                    </m:num>
                                    <m:den>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den>
                                  </m:f>
                                  <m:nary>
                                    <m:naryPr>
                                      <m:limLoc m:val="undOvr"/>
                                      <m:subHide m:val="on"/>
                                      <m:supHide m:val="on"/>
                                      <m:ctrlPr>
                                        <a:rPr lang="zh-CN" sz="1600" i="1" kern="100">
                                          <a:effectLst/>
                                          <a:latin typeface="Cambria Math" panose="02040503050406030204" pitchFamily="18" charset="0"/>
                                        </a:rPr>
                                      </m:ctrlPr>
                                    </m:naryPr>
                                    <m:sub/>
                                    <m:sup/>
                                    <m:e>
                                      <m:sSup>
                                        <m:sSupPr>
                                          <m:ctrlPr>
                                            <a:rPr lang="zh-CN" sz="1600" i="1" kern="100">
                                              <a:effectLst/>
                                              <a:latin typeface="Cambria Math" panose="02040503050406030204" pitchFamily="18" charset="0"/>
                                            </a:rPr>
                                          </m:ctrlPr>
                                        </m:sSupPr>
                                        <m:e>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sub>
                                          </m:sSub>
                                          <m:r>
                                            <a:rPr lang="en-US" sz="1600" kern="100">
                                              <a:effectLst/>
                                              <a:latin typeface="Cambria Math" panose="02040503050406030204" pitchFamily="18" charset="0"/>
                                            </a:rPr>
                                            <m:t>−</m:t>
                                          </m:r>
                                          <m:sSub>
                                            <m:sSubPr>
                                              <m:ctrlPr>
                                                <a:rPr lang="zh-CN" sz="1600" i="1" kern="100">
                                                  <a:effectLst/>
                                                  <a:latin typeface="Cambria Math" panose="02040503050406030204" pitchFamily="18" charset="0"/>
                                                </a:rPr>
                                              </m:ctrlPr>
                                            </m:sSubPr>
                                            <m:e>
                                              <m:r>
                                                <a:rPr lang="en-US" sz="1600" kern="100">
                                                  <a:effectLst/>
                                                  <a:latin typeface="Cambria Math" panose="02040503050406030204" pitchFamily="18" charset="0"/>
                                                </a:rPr>
                                                <m:t>𝑐</m:t>
                                              </m:r>
                                            </m:e>
                                            <m:sub>
                                              <m:r>
                                                <a:rPr lang="en-US" sz="1600" kern="100">
                                                  <a:effectLst/>
                                                  <a:latin typeface="Cambria Math" panose="02040503050406030204" pitchFamily="18" charset="0"/>
                                                </a:rPr>
                                                <m:t>𝑠</m:t>
                                              </m:r>
                                              <m:r>
                                                <a:rPr lang="en-US" sz="1600" kern="100">
                                                  <a:effectLst/>
                                                  <a:latin typeface="Cambria Math" panose="02040503050406030204" pitchFamily="18" charset="0"/>
                                                </a:rPr>
                                                <m:t>,∞</m:t>
                                              </m:r>
                                            </m:sub>
                                          </m:sSub>
                                          <m:r>
                                            <a:rPr lang="en-US" sz="1600" kern="100">
                                              <a:effectLst/>
                                              <a:latin typeface="Cambria Math" panose="02040503050406030204" pitchFamily="18" charset="0"/>
                                            </a:rPr>
                                            <m:t>)</m:t>
                                          </m:r>
                                        </m:e>
                                        <m:sup>
                                          <m:r>
                                            <a:rPr lang="en-US" sz="1600" kern="100">
                                              <a:effectLst/>
                                              <a:latin typeface="Cambria Math" panose="02040503050406030204" pitchFamily="18" charset="0"/>
                                            </a:rPr>
                                            <m:t>2</m:t>
                                          </m:r>
                                        </m:sup>
                                      </m:sSup>
                                      <m:r>
                                        <a:rPr lang="en-US" sz="1600" kern="100">
                                          <a:effectLst/>
                                          <a:latin typeface="Cambria Math" panose="02040503050406030204" pitchFamily="18" charset="0"/>
                                        </a:rPr>
                                        <m:t>𝑑𝑣</m:t>
                                      </m:r>
                                    </m:e>
                                  </m:nary>
                                </m:e>
                              </m:d>
                            </m:oMath>
                          </a14:m>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1015210317"/>
                  </p:ext>
                </p:extLst>
              </p:nvPr>
            </p:nvGraphicFramePr>
            <p:xfrm>
              <a:off x="172720" y="1137620"/>
              <a:ext cx="11907520" cy="5512107"/>
            </p:xfrm>
            <a:graphic>
              <a:graphicData uri="http://schemas.openxmlformats.org/drawingml/2006/table">
                <a:tbl>
                  <a:tblPr firstRow="1" firstCol="1" bandRow="1">
                    <a:tableStyleId>{5C22544A-7EE6-4342-B048-85BDC9FD1C3A}</a:tableStyleId>
                  </a:tblPr>
                  <a:tblGrid>
                    <a:gridCol w="2743200"/>
                    <a:gridCol w="5486400"/>
                    <a:gridCol w="3677920"/>
                  </a:tblGrid>
                  <a:tr h="323344">
                    <a:tc>
                      <a:txBody>
                        <a:bodyPr/>
                        <a:lstStyle/>
                        <a:p>
                          <a:pPr algn="ctr">
                            <a:lnSpc>
                              <a:spcPct val="130000"/>
                            </a:lnSpc>
                            <a:spcBef>
                              <a:spcPts val="780"/>
                            </a:spcBef>
                            <a:spcAft>
                              <a:spcPts val="0"/>
                            </a:spcAft>
                          </a:pPr>
                          <a:r>
                            <a:rPr lang="zh-CN" altLang="en-US" sz="1600" kern="100" dirty="0" smtClean="0">
                              <a:solidFill>
                                <a:schemeClr val="tx1"/>
                              </a:solidFill>
                              <a:effectLst/>
                              <a:latin typeface="+mn-lt"/>
                              <a:ea typeface="+mn-ea"/>
                              <a:cs typeface="+mn-cs"/>
                            </a:rPr>
                            <a:t>物理过程</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ctr">
                            <a:lnSpc>
                              <a:spcPct val="130000"/>
                            </a:lnSpc>
                            <a:spcBef>
                              <a:spcPts val="780"/>
                            </a:spcBef>
                            <a:spcAft>
                              <a:spcPts val="0"/>
                            </a:spcAft>
                          </a:pPr>
                          <a:r>
                            <a:rPr lang="zh-CN" altLang="en-US" sz="1600" kern="100" dirty="0" smtClean="0">
                              <a:solidFill>
                                <a:schemeClr val="tx1"/>
                              </a:solidFill>
                              <a:effectLst/>
                            </a:rPr>
                            <a:t>控制方程</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pPr algn="just">
                            <a:lnSpc>
                              <a:spcPct val="130000"/>
                            </a:lnSpc>
                            <a:spcBef>
                              <a:spcPts val="780"/>
                            </a:spcBef>
                            <a:spcAft>
                              <a:spcPts val="0"/>
                            </a:spcAft>
                          </a:pPr>
                          <a:r>
                            <a:rPr lang="zh-CN" altLang="en-US" sz="1600" kern="100" dirty="0" smtClean="0">
                              <a:solidFill>
                                <a:schemeClr val="tx1"/>
                              </a:solidFill>
                              <a:effectLst/>
                            </a:rPr>
                            <a:t>边界条件</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511447">
                    <a:tc>
                      <a:txBody>
                        <a:bodyPr/>
                        <a:lstStyle/>
                        <a:p>
                          <a:pPr algn="just">
                            <a:lnSpc>
                              <a:spcPct val="130000"/>
                            </a:lnSpc>
                            <a:spcBef>
                              <a:spcPts val="780"/>
                            </a:spcBef>
                            <a:spcAft>
                              <a:spcPts val="0"/>
                            </a:spcAft>
                            <a:tabLst>
                              <a:tab pos="5334000" algn="r"/>
                            </a:tabLst>
                          </a:pPr>
                          <a:r>
                            <a:rPr lang="zh-CN" altLang="en-US" sz="1600" kern="100" dirty="0" smtClean="0">
                              <a:effectLst/>
                            </a:rPr>
                            <a:t>固相电荷守恒</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endParaRPr lang="zh-CN"/>
                        </a:p>
                      </a:txBody>
                      <a:tcPr marL="36759" marR="36759" marT="0" marB="0" anchor="ctr">
                        <a:blipFill rotWithShape="0">
                          <a:blip r:embed="rId3"/>
                          <a:stretch>
                            <a:fillRect l="-50111" t="-64286" r="-67556" b="-1050000"/>
                          </a:stretch>
                        </a:blipFill>
                      </a:tcPr>
                    </a:tc>
                    <a:tc>
                      <a:txBody>
                        <a:bodyPr/>
                        <a:lstStyle/>
                        <a:p>
                          <a:endParaRPr lang="zh-CN"/>
                        </a:p>
                      </a:txBody>
                      <a:tcPr marL="36759" marR="36759" marT="0" marB="0" anchor="ctr">
                        <a:blipFill rotWithShape="0">
                          <a:blip r:embed="rId3"/>
                          <a:stretch>
                            <a:fillRect l="-223675" t="-64286" r="-662" b="-1050000"/>
                          </a:stretch>
                        </a:blipFill>
                      </a:tcPr>
                    </a:tc>
                  </a:tr>
                  <a:tr h="573532">
                    <a:tc>
                      <a:txBody>
                        <a:bodyPr/>
                        <a:lstStyle/>
                        <a:p>
                          <a:pPr algn="just">
                            <a:lnSpc>
                              <a:spcPct val="100000"/>
                            </a:lnSpc>
                            <a:spcBef>
                              <a:spcPts val="0"/>
                            </a:spcBef>
                            <a:spcAft>
                              <a:spcPts val="0"/>
                            </a:spcAft>
                            <a:tabLst>
                              <a:tab pos="5334000" algn="r"/>
                            </a:tabLst>
                          </a:pPr>
                          <a:r>
                            <a:rPr lang="zh-CN" altLang="en-US" sz="1600" kern="100" dirty="0" smtClean="0">
                              <a:effectLst/>
                            </a:rPr>
                            <a:t>液相电荷守恒</a:t>
                          </a:r>
                          <a:endParaRPr lang="zh-CN" alt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endParaRPr lang="zh-CN"/>
                        </a:p>
                      </a:txBody>
                      <a:tcPr marL="36759" marR="36759" marT="0" marB="0" anchor="ctr">
                        <a:blipFill rotWithShape="0">
                          <a:blip r:embed="rId3"/>
                          <a:stretch>
                            <a:fillRect l="-50111" t="-146809" r="-67556" b="-838298"/>
                          </a:stretch>
                        </a:blipFill>
                      </a:tcPr>
                    </a:tc>
                    <a:tc>
                      <a:txBody>
                        <a:bodyPr/>
                        <a:lstStyle/>
                        <a:p>
                          <a:pPr algn="just">
                            <a:lnSpc>
                              <a:spcPct val="100000"/>
                            </a:lnSpc>
                            <a:spcBef>
                              <a:spcPts val="0"/>
                            </a:spcBef>
                            <a:spcAft>
                              <a:spcPts val="0"/>
                            </a:spcAft>
                            <a:tabLst>
                              <a:tab pos="5334000" algn="r"/>
                            </a:tabLst>
                          </a:pPr>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607055">
                    <a:tc>
                      <a:txBody>
                        <a:bodyPr/>
                        <a:lstStyle/>
                        <a:p>
                          <a:pPr algn="just">
                            <a:lnSpc>
                              <a:spcPct val="130000"/>
                            </a:lnSpc>
                            <a:spcBef>
                              <a:spcPts val="780"/>
                            </a:spcBef>
                            <a:spcAft>
                              <a:spcPts val="0"/>
                            </a:spcAft>
                            <a:tabLst>
                              <a:tab pos="5334000" algn="r"/>
                            </a:tabLst>
                          </a:pPr>
                          <a:r>
                            <a:rPr lang="zh-CN" altLang="en-US" sz="1600" kern="100" dirty="0" smtClean="0">
                              <a:effectLst/>
                            </a:rPr>
                            <a:t>固相传质</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endParaRPr lang="zh-CN"/>
                        </a:p>
                      </a:txBody>
                      <a:tcPr marL="36759" marR="36759" marT="0" marB="0" anchor="ctr">
                        <a:blipFill rotWithShape="0">
                          <a:blip r:embed="rId3"/>
                          <a:stretch>
                            <a:fillRect l="-50111" t="-232000" r="-67556" b="-688000"/>
                          </a:stretch>
                        </a:blipFill>
                      </a:tcPr>
                    </a:tc>
                    <a:tc>
                      <a:txBody>
                        <a:bodyPr/>
                        <a:lstStyle/>
                        <a:p>
                          <a:endParaRPr lang="zh-CN"/>
                        </a:p>
                      </a:txBody>
                      <a:tcPr marL="36759" marR="36759" marT="0" marB="0" anchor="ctr">
                        <a:blipFill rotWithShape="0">
                          <a:blip r:embed="rId3"/>
                          <a:stretch>
                            <a:fillRect l="-223675" t="-232000" r="-662" b="-688000"/>
                          </a:stretch>
                        </a:blipFill>
                      </a:tcPr>
                    </a:tc>
                  </a:tr>
                  <a:tr h="448316">
                    <a:tc>
                      <a:txBody>
                        <a:bodyPr/>
                        <a:lstStyle/>
                        <a:p>
                          <a:pPr algn="just">
                            <a:lnSpc>
                              <a:spcPct val="130000"/>
                            </a:lnSpc>
                            <a:spcBef>
                              <a:spcPts val="780"/>
                            </a:spcBef>
                            <a:spcAft>
                              <a:spcPts val="0"/>
                            </a:spcAft>
                            <a:tabLst>
                              <a:tab pos="5334000" algn="r"/>
                            </a:tabLst>
                          </a:pPr>
                          <a:r>
                            <a:rPr lang="zh-CN" altLang="en-US" sz="1600" kern="100" dirty="0" smtClean="0">
                              <a:effectLst/>
                            </a:rPr>
                            <a:t>液相传质</a:t>
                          </a:r>
                          <a:endParaRPr lang="zh-CN" alt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endParaRPr lang="zh-CN"/>
                        </a:p>
                      </a:txBody>
                      <a:tcPr marL="36759" marR="36759" marT="0" marB="0" anchor="ctr">
                        <a:blipFill rotWithShape="0">
                          <a:blip r:embed="rId3"/>
                          <a:stretch>
                            <a:fillRect l="-50111" t="-454795" r="-67556" b="-842466"/>
                          </a:stretch>
                        </a:blipFill>
                      </a:tcPr>
                    </a:tc>
                    <a:tc>
                      <a:txBody>
                        <a:bodyPr/>
                        <a:lstStyle/>
                        <a:p>
                          <a:endParaRPr lang="zh-CN"/>
                        </a:p>
                      </a:txBody>
                      <a:tcPr marL="36759" marR="36759" marT="0" marB="0" anchor="ctr">
                        <a:blipFill rotWithShape="0">
                          <a:blip r:embed="rId3"/>
                          <a:stretch>
                            <a:fillRect l="-223675" t="-454795" r="-662" b="-842466"/>
                          </a:stretch>
                        </a:blipFill>
                      </a:tcPr>
                    </a:tc>
                  </a:tr>
                  <a:tr h="587144">
                    <a:tc>
                      <a:txBody>
                        <a:bodyPr/>
                        <a:lstStyle/>
                        <a:p>
                          <a:pPr algn="l">
                            <a:lnSpc>
                              <a:spcPct val="130000"/>
                            </a:lnSpc>
                            <a:spcBef>
                              <a:spcPts val="780"/>
                            </a:spcBef>
                            <a:spcAft>
                              <a:spcPts val="0"/>
                            </a:spcAft>
                            <a:tabLst>
                              <a:tab pos="5334000" algn="r"/>
                            </a:tabLst>
                          </a:pPr>
                          <a:r>
                            <a:rPr lang="zh-CN" altLang="en-US" sz="1600" kern="100" dirty="0" smtClean="0">
                              <a:effectLst/>
                            </a:rPr>
                            <a:t>电极</a:t>
                          </a:r>
                          <a:r>
                            <a:rPr lang="en-US" altLang="zh-CN" sz="1600" kern="100" dirty="0" smtClean="0">
                              <a:effectLst/>
                            </a:rPr>
                            <a:t>-</a:t>
                          </a:r>
                          <a:r>
                            <a:rPr lang="zh-CN" altLang="en-US" sz="1600" kern="100" dirty="0" smtClean="0">
                              <a:effectLst/>
                            </a:rPr>
                            <a:t>电解质界面反应</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endParaRPr lang="zh-CN"/>
                        </a:p>
                      </a:txBody>
                      <a:tcPr marL="36759" marR="36759" marT="0" marB="0" anchor="ctr">
                        <a:blipFill rotWithShape="0">
                          <a:blip r:embed="rId3"/>
                          <a:stretch>
                            <a:fillRect l="-29987" t="-417526" r="-266" b="-534021"/>
                          </a:stretch>
                        </a:blipFill>
                      </a:tcPr>
                    </a:tc>
                    <a:tc hMerge="1">
                      <a:txBody>
                        <a:bodyPr/>
                        <a:lstStyle/>
                        <a:p>
                          <a:pPr algn="just">
                            <a:lnSpc>
                              <a:spcPct val="130000"/>
                            </a:lnSpc>
                            <a:spcBef>
                              <a:spcPts val="780"/>
                            </a:spcBef>
                            <a:spcAft>
                              <a:spcPts val="0"/>
                            </a:spcAft>
                            <a:tabLst>
                              <a:tab pos="5334000" algn="r"/>
                            </a:tabLst>
                          </a:pP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322395">
                    <a:tc>
                      <a:txBody>
                        <a:bodyPr/>
                        <a:lstStyle/>
                        <a:p>
                          <a:pPr algn="just">
                            <a:lnSpc>
                              <a:spcPct val="130000"/>
                            </a:lnSpc>
                            <a:spcBef>
                              <a:spcPts val="780"/>
                            </a:spcBef>
                            <a:spcAft>
                              <a:spcPts val="0"/>
                            </a:spcAft>
                            <a:tabLst>
                              <a:tab pos="5334000" algn="r"/>
                            </a:tabLst>
                          </a:pPr>
                          <a:r>
                            <a:rPr lang="zh-CN" altLang="en-US" sz="1600" kern="100" dirty="0" smtClean="0">
                              <a:effectLst/>
                            </a:rPr>
                            <a:t>参数修正</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a:txBody>
                        <a:bodyPr/>
                        <a:lstStyle/>
                        <a:p>
                          <a:endParaRPr lang="zh-CN"/>
                        </a:p>
                      </a:txBody>
                      <a:tcPr marL="36759" marR="36759" marT="0" marB="0" anchor="ctr">
                        <a:blipFill rotWithShape="0">
                          <a:blip r:embed="rId3"/>
                          <a:stretch>
                            <a:fillRect l="-50111" t="-947170" r="-67556" b="-877358"/>
                          </a:stretch>
                        </a:blipFill>
                      </a:tcPr>
                    </a:tc>
                    <a:tc>
                      <a:txBody>
                        <a:bodyPr/>
                        <a:lstStyle/>
                        <a:p>
                          <a:pPr algn="just">
                            <a:lnSpc>
                              <a:spcPct val="130000"/>
                            </a:lnSpc>
                            <a:spcBef>
                              <a:spcPts val="780"/>
                            </a:spcBef>
                            <a:spcAft>
                              <a:spcPts val="0"/>
                            </a:spcAft>
                            <a:tabLst>
                              <a:tab pos="5334000" algn="r"/>
                            </a:tabLst>
                          </a:pPr>
                          <a:r>
                            <a:rPr lang="en-US" sz="1800" kern="100" dirty="0">
                              <a:effectLst/>
                            </a:rPr>
                            <a:t> </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r>
                  <a:tr h="287471">
                    <a:tc gridSpan="3">
                      <a:txBody>
                        <a:bodyPr/>
                        <a:lstStyle/>
                        <a:p>
                          <a:pPr algn="ctr">
                            <a:lnSpc>
                              <a:spcPct val="130000"/>
                            </a:lnSpc>
                            <a:spcBef>
                              <a:spcPts val="780"/>
                            </a:spcBef>
                            <a:spcAft>
                              <a:spcPts val="0"/>
                            </a:spcAft>
                            <a:tabLst>
                              <a:tab pos="5334000" algn="r"/>
                            </a:tabLst>
                          </a:pPr>
                          <a:r>
                            <a:rPr lang="zh-CN" altLang="en-US" sz="1600" kern="100" dirty="0" smtClean="0">
                              <a:solidFill>
                                <a:schemeClr val="tx1"/>
                              </a:solidFill>
                              <a:effectLst/>
                            </a:rPr>
                            <a:t>产热</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pPr algn="just">
                            <a:lnSpc>
                              <a:spcPct val="130000"/>
                            </a:lnSpc>
                            <a:spcBef>
                              <a:spcPts val="780"/>
                            </a:spcBef>
                            <a:spcAft>
                              <a:spcPts val="0"/>
                            </a:spcAft>
                            <a:tabLst>
                              <a:tab pos="4133850" algn="r"/>
                            </a:tabLst>
                          </a:pP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hMerge="1">
                      <a:txBody>
                        <a:bodyPr/>
                        <a:lstStyle/>
                        <a:p>
                          <a:endParaRPr lang="zh-CN" altLang="en-US"/>
                        </a:p>
                      </a:txBody>
                      <a:tcPr/>
                    </a:tc>
                  </a:tr>
                  <a:tr h="457632">
                    <a:tc>
                      <a:txBody>
                        <a:bodyPr/>
                        <a:lstStyle/>
                        <a:p>
                          <a:pPr marL="0" algn="just" defTabSz="914400" rtl="0" eaLnBrk="1" latinLnBrk="0" hangingPunct="1">
                            <a:lnSpc>
                              <a:spcPct val="130000"/>
                            </a:lnSpc>
                            <a:spcBef>
                              <a:spcPts val="780"/>
                            </a:spcBef>
                            <a:spcAft>
                              <a:spcPts val="0"/>
                            </a:spcAft>
                            <a:tabLst>
                              <a:tab pos="5334000" algn="r"/>
                            </a:tabLst>
                          </a:pPr>
                          <a:r>
                            <a:rPr lang="zh-CN" altLang="en-US" sz="1600" b="1" kern="100" dirty="0" smtClean="0">
                              <a:solidFill>
                                <a:schemeClr val="lt1"/>
                              </a:solidFill>
                              <a:effectLst/>
                              <a:latin typeface="+mn-lt"/>
                              <a:ea typeface="+mn-ea"/>
                              <a:cs typeface="+mn-cs"/>
                            </a:rPr>
                            <a:t>可逆热</a:t>
                          </a:r>
                          <a:endParaRPr lang="zh-CN" sz="1600" b="1" kern="100" dirty="0">
                            <a:solidFill>
                              <a:schemeClr val="lt1"/>
                            </a:solidFill>
                            <a:effectLst/>
                            <a:latin typeface="+mn-lt"/>
                            <a:ea typeface="+mn-ea"/>
                            <a:cs typeface="+mn-cs"/>
                          </a:endParaRPr>
                        </a:p>
                      </a:txBody>
                      <a:tcPr marL="36759" marR="36759" marT="0" marB="0" anchor="ctr"/>
                    </a:tc>
                    <a:tc gridSpan="2">
                      <a:txBody>
                        <a:bodyPr/>
                        <a:lstStyle/>
                        <a:p>
                          <a:endParaRPr lang="zh-CN"/>
                        </a:p>
                      </a:txBody>
                      <a:tcPr marL="36759" marR="36759" marT="0" marB="0" anchor="ctr">
                        <a:blipFill rotWithShape="0">
                          <a:blip r:embed="rId3"/>
                          <a:stretch>
                            <a:fillRect l="-29987" t="-802667" r="-266" b="-457333"/>
                          </a:stretch>
                        </a:blipFill>
                      </a:tcPr>
                    </a:tc>
                    <a:tc hMerge="1">
                      <a:txBody>
                        <a:bodyPr/>
                        <a:lstStyle/>
                        <a:p>
                          <a:endParaRPr lang="zh-CN" altLang="en-US"/>
                        </a:p>
                      </a:txBody>
                      <a:tcPr/>
                    </a:tc>
                  </a:tr>
                  <a:tr h="331193">
                    <a:tc>
                      <a:txBody>
                        <a:bodyPr/>
                        <a:lstStyle/>
                        <a:p>
                          <a:pPr algn="just">
                            <a:lnSpc>
                              <a:spcPct val="130000"/>
                            </a:lnSpc>
                            <a:spcBef>
                              <a:spcPts val="780"/>
                            </a:spcBef>
                            <a:spcAft>
                              <a:spcPts val="0"/>
                            </a:spcAft>
                            <a:tabLst>
                              <a:tab pos="5334000" algn="r"/>
                            </a:tabLst>
                          </a:pPr>
                          <a:r>
                            <a:rPr lang="zh-CN" altLang="en-US" sz="1600" kern="100" dirty="0" smtClean="0">
                              <a:effectLst/>
                            </a:rPr>
                            <a:t>极化热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endParaRPr lang="zh-CN"/>
                        </a:p>
                      </a:txBody>
                      <a:tcPr marL="36759" marR="36759" marT="0" marB="0" anchor="ctr">
                        <a:blipFill rotWithShape="0">
                          <a:blip r:embed="rId3"/>
                          <a:stretch>
                            <a:fillRect l="-29987" t="-1230909" r="-266" b="-523636"/>
                          </a:stretch>
                        </a:blipFill>
                      </a:tcPr>
                    </a:tc>
                    <a:tc hMerge="1">
                      <a:txBody>
                        <a:bodyPr/>
                        <a:lstStyle/>
                        <a:p>
                          <a:endParaRPr lang="zh-CN" altLang="en-US"/>
                        </a:p>
                      </a:txBody>
                      <a:tcPr/>
                    </a:tc>
                  </a:tr>
                  <a:tr h="538698">
                    <a:tc>
                      <a:txBody>
                        <a:bodyPr/>
                        <a:lstStyle/>
                        <a:p>
                          <a:pPr algn="just">
                            <a:lnSpc>
                              <a:spcPct val="130000"/>
                            </a:lnSpc>
                            <a:spcBef>
                              <a:spcPts val="780"/>
                            </a:spcBef>
                            <a:spcAft>
                              <a:spcPts val="0"/>
                            </a:spcAft>
                            <a:tabLst>
                              <a:tab pos="5334000" algn="r"/>
                            </a:tabLst>
                          </a:pPr>
                          <a:r>
                            <a:rPr lang="zh-CN" altLang="en-US" sz="1600" kern="100" dirty="0" smtClean="0">
                              <a:effectLst/>
                            </a:rPr>
                            <a:t>欧姆热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endParaRPr lang="zh-CN"/>
                        </a:p>
                      </a:txBody>
                      <a:tcPr marL="36759" marR="36759" marT="0" marB="0" anchor="ctr">
                        <a:blipFill rotWithShape="0">
                          <a:blip r:embed="rId3"/>
                          <a:stretch>
                            <a:fillRect l="-29987" t="-831818" r="-266" b="-227273"/>
                          </a:stretch>
                        </a:blipFill>
                      </a:tcPr>
                    </a:tc>
                    <a:tc hMerge="1">
                      <a:txBody>
                        <a:bodyPr/>
                        <a:lstStyle/>
                        <a:p>
                          <a:endParaRPr lang="zh-CN" altLang="en-US"/>
                        </a:p>
                      </a:txBody>
                      <a:tcPr/>
                    </a:tc>
                  </a:tr>
                  <a:tr h="523880">
                    <a:tc>
                      <a:txBody>
                        <a:bodyPr/>
                        <a:lstStyle/>
                        <a:p>
                          <a:pPr algn="just">
                            <a:lnSpc>
                              <a:spcPct val="130000"/>
                            </a:lnSpc>
                            <a:spcBef>
                              <a:spcPts val="780"/>
                            </a:spcBef>
                            <a:spcAft>
                              <a:spcPts val="0"/>
                            </a:spcAft>
                            <a:tabLst>
                              <a:tab pos="5334000" algn="r"/>
                            </a:tabLst>
                          </a:pPr>
                          <a:r>
                            <a:rPr lang="zh-CN" altLang="en-US" sz="1600" kern="100" dirty="0" smtClean="0">
                              <a:effectLst/>
                            </a:rPr>
                            <a:t>混合热</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36759" marR="36759" marT="0" marB="0" anchor="ctr"/>
                    </a:tc>
                    <a:tc gridSpan="2">
                      <a:txBody>
                        <a:bodyPr/>
                        <a:lstStyle/>
                        <a:p>
                          <a:endParaRPr lang="zh-CN"/>
                        </a:p>
                      </a:txBody>
                      <a:tcPr marL="36759" marR="36759" marT="0" marB="0" anchor="ctr">
                        <a:blipFill rotWithShape="0">
                          <a:blip r:embed="rId3"/>
                          <a:stretch>
                            <a:fillRect l="-29987" t="-953488" r="-266" b="-132558"/>
                          </a:stretch>
                        </a:blipFill>
                      </a:tcPr>
                    </a:tc>
                    <a:tc hMerge="1">
                      <a:txBody>
                        <a:bodyPr/>
                        <a:lstStyle/>
                        <a:p>
                          <a:endParaRPr lang="zh-CN" altLang="en-US"/>
                        </a:p>
                      </a:txBody>
                      <a:tcPr/>
                    </a:tc>
                  </a:tr>
                </a:tbl>
              </a:graphicData>
            </a:graphic>
          </p:graphicFrame>
        </mc:Fallback>
      </mc:AlternateContent>
      <p:sp>
        <p:nvSpPr>
          <p:cNvPr id="4" name="矩形 3"/>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p:spTree>
    <p:extLst>
      <p:ext uri="{BB962C8B-B14F-4D97-AF65-F5344CB8AC3E}">
        <p14:creationId xmlns:p14="http://schemas.microsoft.com/office/powerpoint/2010/main" val="27522294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mc:AlternateContent xmlns:mc="http://schemas.openxmlformats.org/markup-compatibility/2006">
        <mc:Choice xmlns:a14="http://schemas.microsoft.com/office/drawing/2010/main" Requires="a14">
          <p:sp>
            <p:nvSpPr>
              <p:cNvPr id="2" name="矩形 1"/>
              <p:cNvSpPr/>
              <p:nvPr/>
            </p:nvSpPr>
            <p:spPr>
              <a:xfrm>
                <a:off x="839328" y="1795294"/>
                <a:ext cx="10590671" cy="4500912"/>
              </a:xfrm>
              <a:prstGeom prst="rect">
                <a:avLst/>
              </a:prstGeom>
            </p:spPr>
            <p:txBody>
              <a:bodyPr wrap="square">
                <a:spAutoFit/>
              </a:bodyPr>
              <a:lstStyle/>
              <a:p>
                <a:pPr indent="63500">
                  <a:lnSpc>
                    <a:spcPct val="130000"/>
                  </a:lnSpc>
                  <a:spcBef>
                    <a:spcPts val="250"/>
                  </a:spcBef>
                  <a:tabLst>
                    <a:tab pos="5334000" algn="r"/>
                  </a:tabLst>
                </a:pPr>
                <a:r>
                  <a:rPr lang="zh-CN" altLang="en-US" sz="2800" b="1" dirty="0" smtClean="0">
                    <a:latin typeface="黑体" panose="02010609060101010101" pitchFamily="49" charset="-122"/>
                    <a:ea typeface="黑体" panose="02010609060101010101" pitchFamily="49" charset="-122"/>
                  </a:rPr>
                  <a:t>电路模型：</a:t>
                </a:r>
                <a:endParaRPr lang="en-US" altLang="zh-CN" sz="2800" b="1" dirty="0" smtClean="0">
                  <a:latin typeface="黑体" panose="02010609060101010101" pitchFamily="49" charset="-122"/>
                  <a:ea typeface="黑体" panose="02010609060101010101" pitchFamily="49" charset="-122"/>
                </a:endParaRPr>
              </a:p>
              <a:p>
                <a:pPr indent="63500">
                  <a:lnSpc>
                    <a:spcPct val="130000"/>
                  </a:lnSpc>
                  <a:spcBef>
                    <a:spcPts val="250"/>
                  </a:spcBef>
                  <a:tabLst>
                    <a:tab pos="5334000" algn="r"/>
                  </a:tabLst>
                </a:pPr>
                <a14:m>
                  <m:oMathPara xmlns:m="http://schemas.openxmlformats.org/officeDocument/2006/math">
                    <m:oMathParaPr>
                      <m:jc m:val="left"/>
                    </m:oMathParaPr>
                    <m:oMath xmlns:m="http://schemas.openxmlformats.org/officeDocument/2006/math">
                      <m:r>
                        <a:rPr lang="en-US" altLang="zh-CN" sz="2000" b="0" i="1" smtClean="0">
                          <a:latin typeface="Cambria Math" panose="02040503050406030204" pitchFamily="18" charset="0"/>
                        </a:rPr>
                        <m:t>         </m:t>
                      </m:r>
                      <m:sSub>
                        <m:sSubPr>
                          <m:ctrlPr>
                            <a:rPr lang="zh-CN" altLang="zh-CN" sz="2000" i="1" smtClean="0">
                              <a:latin typeface="Cambria Math" panose="02040503050406030204" pitchFamily="18" charset="0"/>
                            </a:rPr>
                          </m:ctrlPr>
                        </m:sSubPr>
                        <m:e>
                          <m:r>
                            <a:rPr lang="en-US" altLang="zh-CN" sz="2000" i="1">
                              <a:latin typeface="Cambria Math" panose="02040503050406030204" pitchFamily="18" charset="0"/>
                            </a:rPr>
                            <m:t>𝑉</m:t>
                          </m:r>
                        </m:e>
                        <m:sub>
                          <m:r>
                            <a:rPr lang="en-US" altLang="zh-CN" sz="2000" i="1">
                              <a:latin typeface="Cambria Math" panose="02040503050406030204" pitchFamily="18" charset="0"/>
                            </a:rPr>
                            <m:t>𝑐𝑒𝑙𝑙</m:t>
                          </m:r>
                          <m:r>
                            <a:rPr lang="en-US" altLang="zh-CN" sz="2000" i="1">
                              <a:latin typeface="Cambria Math" panose="02040503050406030204" pitchFamily="18" charset="0"/>
                            </a:rPr>
                            <m:t>,</m:t>
                          </m:r>
                          <m:r>
                            <m:rPr>
                              <m:sty m:val="p"/>
                            </m:rPr>
                            <a:rPr lang="en-US" altLang="zh-CN" sz="2000">
                              <a:latin typeface="Cambria Math" panose="02040503050406030204" pitchFamily="18" charset="0"/>
                            </a:rPr>
                            <m:t>I</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𝑉</m:t>
                          </m:r>
                        </m:e>
                        <m:sub>
                          <m:r>
                            <a:rPr lang="en-US" altLang="zh-CN" sz="2000" i="1">
                              <a:latin typeface="Cambria Math" panose="02040503050406030204" pitchFamily="18" charset="0"/>
                            </a:rPr>
                            <m:t>𝑐𝑒𝑙𝑙</m:t>
                          </m:r>
                          <m:r>
                            <a:rPr lang="en-US" altLang="zh-CN" sz="2000" i="1">
                              <a:latin typeface="Cambria Math" panose="02040503050406030204" pitchFamily="18" charset="0"/>
                            </a:rPr>
                            <m:t>,</m:t>
                          </m:r>
                          <m:r>
                            <m:rPr>
                              <m:sty m:val="p"/>
                            </m:rPr>
                            <a:rPr lang="en-US" altLang="zh-CN" sz="2000">
                              <a:latin typeface="Cambria Math" panose="02040503050406030204" pitchFamily="18" charset="0"/>
                            </a:rPr>
                            <m:t>II</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m:t>
                          </m:r>
                          <m:r>
                            <a:rPr lang="en-US" altLang="zh-CN" sz="2000" i="1" smtClean="0">
                              <a:latin typeface="Cambria Math" panose="02040503050406030204" pitchFamily="18" charset="0"/>
                            </a:rPr>
                            <m:t>=</m:t>
                          </m:r>
                          <m:r>
                            <a:rPr lang="en-US" altLang="zh-CN" sz="2000" i="1">
                              <a:latin typeface="Cambria Math" panose="02040503050406030204" pitchFamily="18" charset="0"/>
                            </a:rPr>
                            <m:t>𝑉</m:t>
                          </m:r>
                        </m:e>
                        <m:sub>
                          <m:r>
                            <a:rPr lang="en-US" altLang="zh-CN" sz="2000" i="1">
                              <a:latin typeface="Cambria Math" panose="02040503050406030204" pitchFamily="18" charset="0"/>
                            </a:rPr>
                            <m:t>𝑐𝑒𝑙𝑙</m:t>
                          </m:r>
                          <m:r>
                            <a:rPr lang="en-US" altLang="zh-CN" sz="2000" i="1">
                              <a:latin typeface="Cambria Math" panose="02040503050406030204" pitchFamily="18" charset="0"/>
                            </a:rPr>
                            <m:t>,Ⅹ</m:t>
                          </m:r>
                        </m:sub>
                      </m:sSub>
                    </m:oMath>
                  </m:oMathPara>
                </a14:m>
                <a:endParaRPr lang="en-US" altLang="zh-CN" sz="2000" i="1" kern="100" dirty="0" smtClean="0">
                  <a:latin typeface="Cambria Math" panose="02040503050406030204" pitchFamily="18" charset="0"/>
                  <a:ea typeface="Cambria Math" panose="02040503050406030204" pitchFamily="18" charset="0"/>
                  <a:cs typeface="Times New Roman" panose="02020603050405020304" pitchFamily="18" charset="0"/>
                </a:endParaRPr>
              </a:p>
              <a:p>
                <a:pPr indent="63500">
                  <a:lnSpc>
                    <a:spcPct val="130000"/>
                  </a:lnSpc>
                  <a:spcBef>
                    <a:spcPts val="250"/>
                  </a:spcBef>
                  <a:tabLst>
                    <a:tab pos="5334000" algn="r"/>
                  </a:tabLst>
                </a:pPr>
                <a:r>
                  <a:rPr lang="zh-CN" altLang="en-US" sz="2800" b="1" dirty="0">
                    <a:latin typeface="黑体" panose="02010609060101010101" pitchFamily="49" charset="-122"/>
                    <a:ea typeface="黑体" panose="02010609060101010101" pitchFamily="49" charset="-122"/>
                  </a:rPr>
                  <a:t>传热模型：</a:t>
                </a:r>
                <a:endParaRPr lang="en-US" altLang="zh-CN" sz="2800" b="1" dirty="0">
                  <a:latin typeface="黑体" panose="02010609060101010101" pitchFamily="49" charset="-122"/>
                  <a:ea typeface="黑体" panose="02010609060101010101" pitchFamily="49" charset="-122"/>
                </a:endParaRPr>
              </a:p>
              <a:p>
                <a:pPr indent="63500">
                  <a:lnSpc>
                    <a:spcPct val="130000"/>
                  </a:lnSpc>
                  <a:spcBef>
                    <a:spcPts val="250"/>
                  </a:spcBef>
                  <a:tabLst>
                    <a:tab pos="5334000" algn="r"/>
                  </a:tabLst>
                </a:pPr>
                <a:r>
                  <a:rPr lang="zh-CN" altLang="en-US" sz="2000" b="1" dirty="0" smtClean="0">
                    <a:latin typeface="黑体" panose="02010609060101010101" pitchFamily="49" charset="-122"/>
                    <a:ea typeface="黑体" panose="02010609060101010101" pitchFamily="49" charset="-122"/>
                  </a:rPr>
                  <a:t>    空气域：</a:t>
                </a:r>
                <a14:m>
                  <m:oMath xmlns:m="http://schemas.openxmlformats.org/officeDocument/2006/math">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𝜌</m:t>
                            </m:r>
                          </m:e>
                          <m:sub>
                            <m:r>
                              <a:rPr lang="en-US" altLang="zh-CN" sz="2000" i="1">
                                <a:latin typeface="Cambria Math" panose="02040503050406030204" pitchFamily="18" charset="0"/>
                              </a:rPr>
                              <m:t>𝑎</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𝐶</m:t>
                            </m:r>
                          </m:e>
                          <m:sub>
                            <m:r>
                              <a:rPr lang="en-US" altLang="zh-CN" sz="2000" i="1">
                                <a:latin typeface="Cambria Math" panose="02040503050406030204" pitchFamily="18" charset="0"/>
                              </a:rPr>
                              <m:t>𝑝</m:t>
                            </m:r>
                            <m:r>
                              <a:rPr lang="en-US" altLang="zh-CN" sz="2000" i="1">
                                <a:latin typeface="Cambria Math" panose="02040503050406030204" pitchFamily="18" charset="0"/>
                              </a:rPr>
                              <m:t>,</m:t>
                            </m:r>
                            <m:r>
                              <a:rPr lang="en-US" altLang="zh-CN" sz="2000" i="1">
                                <a:latin typeface="Cambria Math" panose="02040503050406030204" pitchFamily="18" charset="0"/>
                              </a:rPr>
                              <m:t>𝑎</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𝑎</m:t>
                            </m:r>
                          </m:sub>
                        </m:sSub>
                        <m:r>
                          <a:rPr lang="en-US" altLang="zh-CN" sz="2000" i="1">
                            <a:latin typeface="Cambria Math" panose="02040503050406030204" pitchFamily="18" charset="0"/>
                          </a:rPr>
                          <m:t>)</m:t>
                        </m:r>
                      </m:num>
                      <m:den>
                        <m:r>
                          <a:rPr lang="en-US" altLang="zh-CN" sz="2000" i="1">
                            <a:latin typeface="Cambria Math" panose="02040503050406030204" pitchFamily="18" charset="0"/>
                          </a:rPr>
                          <m:t>𝜕𝜏</m:t>
                        </m:r>
                      </m:den>
                    </m:f>
                    <m:r>
                      <a:rPr lang="en-US" altLang="zh-CN" sz="2000" i="1">
                        <a:latin typeface="Cambria Math" panose="02040503050406030204" pitchFamily="18" charset="0"/>
                      </a:rPr>
                      <m:t>+</m:t>
                    </m:r>
                    <m:r>
                      <a:rPr lang="en-US"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𝜌</m:t>
                            </m:r>
                          </m:e>
                          <m:sub>
                            <m:r>
                              <a:rPr lang="en-US" altLang="zh-CN" sz="2000" i="1">
                                <a:latin typeface="Cambria Math" panose="02040503050406030204" pitchFamily="18" charset="0"/>
                              </a:rPr>
                              <m:t>𝑎</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𝐶</m:t>
                            </m:r>
                          </m:e>
                          <m:sub>
                            <m:r>
                              <a:rPr lang="en-US" altLang="zh-CN" sz="2000" i="1">
                                <a:latin typeface="Cambria Math" panose="02040503050406030204" pitchFamily="18" charset="0"/>
                              </a:rPr>
                              <m:t>𝑝</m:t>
                            </m:r>
                            <m:r>
                              <a:rPr lang="en-US" altLang="zh-CN" sz="2000" i="1">
                                <a:latin typeface="Cambria Math" panose="02040503050406030204" pitchFamily="18" charset="0"/>
                              </a:rPr>
                              <m:t>,</m:t>
                            </m:r>
                            <m:r>
                              <a:rPr lang="en-US" altLang="zh-CN" sz="2000" i="1">
                                <a:latin typeface="Cambria Math" panose="02040503050406030204" pitchFamily="18" charset="0"/>
                              </a:rPr>
                              <m:t>𝑎</m:t>
                            </m:r>
                          </m:sub>
                        </m:sSub>
                        <m:acc>
                          <m:accPr>
                            <m:chr m:val="⃗"/>
                            <m:ctrlPr>
                              <a:rPr lang="zh-CN" altLang="zh-CN" sz="2000" i="1">
                                <a:latin typeface="Cambria Math" panose="02040503050406030204" pitchFamily="18" charset="0"/>
                              </a:rPr>
                            </m:ctrlPr>
                          </m:accPr>
                          <m:e>
                            <m:r>
                              <a:rPr lang="en-US" altLang="zh-CN" sz="2000" i="1">
                                <a:latin typeface="Cambria Math" panose="02040503050406030204" pitchFamily="18" charset="0"/>
                              </a:rPr>
                              <m:t>𝑢</m:t>
                            </m:r>
                          </m:e>
                        </m:acc>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𝑎</m:t>
                            </m:r>
                          </m:sub>
                        </m:sSub>
                      </m:e>
                    </m:d>
                    <m:r>
                      <a:rPr lang="en-US" altLang="zh-CN" sz="2000" i="1">
                        <a:latin typeface="Cambria Math" panose="02040503050406030204" pitchFamily="18" charset="0"/>
                      </a:rPr>
                      <m:t>=</m:t>
                    </m:r>
                    <m:r>
                      <a:rPr lang="en-US" altLang="zh-CN" sz="2000" i="1">
                        <a:latin typeface="Cambria Math" panose="02040503050406030204" pitchFamily="18" charset="0"/>
                      </a:rPr>
                      <m:t>𝛻</m:t>
                    </m:r>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𝜆</m:t>
                            </m:r>
                          </m:e>
                          <m:sub>
                            <m:r>
                              <a:rPr lang="en-US" altLang="zh-CN" sz="2000" i="1">
                                <a:latin typeface="Cambria Math" panose="02040503050406030204" pitchFamily="18" charset="0"/>
                              </a:rPr>
                              <m:t>𝑎</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𝑎</m:t>
                            </m:r>
                          </m:sub>
                        </m:sSub>
                      </m:e>
                    </m:d>
                  </m:oMath>
                </a14:m>
                <a:endParaRPr lang="en-US" altLang="zh-CN" sz="2000" i="1" dirty="0" smtClean="0"/>
              </a:p>
              <a:p>
                <a:pPr indent="63500">
                  <a:lnSpc>
                    <a:spcPct val="130000"/>
                  </a:lnSpc>
                  <a:spcBef>
                    <a:spcPts val="250"/>
                  </a:spcBef>
                  <a:tabLst>
                    <a:tab pos="5334000" algn="r"/>
                  </a:tabLst>
                </a:pPr>
                <a:r>
                  <a:rPr lang="zh-CN" altLang="en-US" sz="2000" b="1" dirty="0" smtClean="0">
                    <a:latin typeface="黑体" panose="02010609060101010101" pitchFamily="49" charset="-122"/>
                    <a:ea typeface="黑体" panose="02010609060101010101" pitchFamily="49" charset="-122"/>
                  </a:rPr>
                  <a:t>    电池</a:t>
                </a:r>
                <a:r>
                  <a:rPr lang="zh-CN" altLang="en-US" sz="2000" b="1" dirty="0">
                    <a:latin typeface="黑体" panose="02010609060101010101" pitchFamily="49" charset="-122"/>
                    <a:ea typeface="黑体" panose="02010609060101010101" pitchFamily="49" charset="-122"/>
                  </a:rPr>
                  <a:t>域：</a:t>
                </a:r>
                <a14:m>
                  <m:oMath xmlns:m="http://schemas.openxmlformats.org/officeDocument/2006/math">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𝜌</m:t>
                            </m:r>
                          </m:e>
                          <m:sub>
                            <m:r>
                              <a:rPr lang="en-US" altLang="zh-CN" sz="2000" i="1">
                                <a:latin typeface="Cambria Math" panose="02040503050406030204" pitchFamily="18" charset="0"/>
                              </a:rPr>
                              <m:t>𝑏𝑎𝑡</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𝐶</m:t>
                            </m:r>
                          </m:e>
                          <m:sub>
                            <m:r>
                              <a:rPr lang="en-US" altLang="zh-CN" sz="2000" i="1">
                                <a:latin typeface="Cambria Math" panose="02040503050406030204" pitchFamily="18" charset="0"/>
                              </a:rPr>
                              <m:t>𝑝</m:t>
                            </m:r>
                            <m:r>
                              <a:rPr lang="en-US" altLang="zh-CN" sz="2000" i="1">
                                <a:latin typeface="Cambria Math" panose="02040503050406030204" pitchFamily="18" charset="0"/>
                              </a:rPr>
                              <m:t>, </m:t>
                            </m:r>
                            <m:r>
                              <a:rPr lang="en-US" altLang="zh-CN" sz="2000" i="1">
                                <a:latin typeface="Cambria Math" panose="02040503050406030204" pitchFamily="18" charset="0"/>
                              </a:rPr>
                              <m:t>𝑏𝑎𝑡</m:t>
                            </m:r>
                          </m:sub>
                        </m:sSub>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𝑏𝑎𝑡</m:t>
                            </m:r>
                          </m:sub>
                        </m:sSub>
                        <m:r>
                          <a:rPr lang="en-US" altLang="zh-CN" sz="2000" i="1">
                            <a:latin typeface="Cambria Math" panose="02040503050406030204" pitchFamily="18" charset="0"/>
                          </a:rPr>
                          <m:t>)</m:t>
                        </m:r>
                      </m:num>
                      <m:den>
                        <m:r>
                          <a:rPr lang="en-US" altLang="zh-CN" sz="2000" i="1">
                            <a:latin typeface="Cambria Math" panose="02040503050406030204" pitchFamily="18" charset="0"/>
                          </a:rPr>
                          <m:t>𝜕𝜏</m:t>
                        </m:r>
                      </m:den>
                    </m:f>
                    <m:r>
                      <a:rPr lang="en-US" altLang="zh-CN" sz="2000" i="1">
                        <a:latin typeface="Cambria Math" panose="02040503050406030204" pitchFamily="18" charset="0"/>
                      </a:rPr>
                      <m:t>=</m:t>
                    </m:r>
                    <m:f>
                      <m:fPr>
                        <m:ctrlPr>
                          <a:rPr lang="zh-CN" altLang="zh-CN" sz="2000" i="1">
                            <a:latin typeface="Cambria Math" panose="02040503050406030204" pitchFamily="18" charset="0"/>
                          </a:rPr>
                        </m:ctrlPr>
                      </m:fPr>
                      <m:num>
                        <m:r>
                          <a:rPr lang="en-US" altLang="zh-CN" sz="2000" i="1">
                            <a:latin typeface="Cambria Math" panose="02040503050406030204" pitchFamily="18" charset="0"/>
                          </a:rPr>
                          <m:t>1</m:t>
                        </m:r>
                      </m:num>
                      <m:den>
                        <m:r>
                          <a:rPr lang="en-US" altLang="zh-CN" sz="2000" i="1">
                            <a:latin typeface="Cambria Math" panose="02040503050406030204" pitchFamily="18" charset="0"/>
                          </a:rPr>
                          <m:t>𝜔</m:t>
                        </m:r>
                      </m:den>
                    </m:f>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num>
                      <m:den>
                        <m:r>
                          <a:rPr lang="en-US" altLang="zh-CN" sz="2000" i="1">
                            <a:latin typeface="Cambria Math" panose="02040503050406030204" pitchFamily="18" charset="0"/>
                          </a:rPr>
                          <m:t>𝜕𝜔</m:t>
                        </m:r>
                      </m:den>
                    </m:f>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𝜆</m:t>
                            </m:r>
                          </m:e>
                          <m:sub>
                            <m:r>
                              <a:rPr lang="en-US" altLang="zh-CN" sz="2000" i="1">
                                <a:latin typeface="Cambria Math" panose="02040503050406030204" pitchFamily="18" charset="0"/>
                              </a:rPr>
                              <m:t>𝜔</m:t>
                            </m:r>
                          </m:sub>
                        </m:sSub>
                        <m:r>
                          <a:rPr lang="en-US" altLang="zh-CN" sz="2000" i="1">
                            <a:latin typeface="Cambria Math" panose="02040503050406030204" pitchFamily="18" charset="0"/>
                          </a:rPr>
                          <m:t>𝜔</m:t>
                        </m:r>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𝑏𝑎𝑡</m:t>
                                </m:r>
                              </m:sub>
                            </m:sSub>
                          </m:num>
                          <m:den>
                            <m:r>
                              <a:rPr lang="en-US" altLang="zh-CN" sz="2000" i="1">
                                <a:latin typeface="Cambria Math" panose="02040503050406030204" pitchFamily="18" charset="0"/>
                              </a:rPr>
                              <m:t>𝜕𝜔</m:t>
                            </m:r>
                          </m:den>
                        </m:f>
                      </m:e>
                    </m:d>
                    <m:r>
                      <a:rPr lang="en-US" altLang="zh-CN" sz="2000" i="1">
                        <a:latin typeface="Cambria Math" panose="02040503050406030204" pitchFamily="18" charset="0"/>
                      </a:rPr>
                      <m:t>+</m:t>
                    </m:r>
                    <m:f>
                      <m:fPr>
                        <m:ctrlPr>
                          <a:rPr lang="zh-CN" altLang="zh-CN" sz="2000" i="1">
                            <a:latin typeface="Cambria Math" panose="02040503050406030204" pitchFamily="18" charset="0"/>
                          </a:rPr>
                        </m:ctrlPr>
                      </m:fPr>
                      <m:num>
                        <m:r>
                          <a:rPr lang="en-US" altLang="zh-CN" sz="2000" i="1">
                            <a:latin typeface="Cambria Math" panose="02040503050406030204" pitchFamily="18" charset="0"/>
                          </a:rPr>
                          <m:t>1</m:t>
                        </m:r>
                      </m:num>
                      <m:den>
                        <m:sSup>
                          <m:sSupPr>
                            <m:ctrlPr>
                              <a:rPr lang="zh-CN" altLang="zh-CN" sz="2000" i="1">
                                <a:latin typeface="Cambria Math" panose="02040503050406030204" pitchFamily="18" charset="0"/>
                              </a:rPr>
                            </m:ctrlPr>
                          </m:sSupPr>
                          <m:e>
                            <m:r>
                              <a:rPr lang="en-US" altLang="zh-CN" sz="2000" i="1">
                                <a:latin typeface="Cambria Math" panose="02040503050406030204" pitchFamily="18" charset="0"/>
                              </a:rPr>
                              <m:t>𝜔</m:t>
                            </m:r>
                          </m:e>
                          <m:sup>
                            <m:r>
                              <a:rPr lang="en-US" altLang="zh-CN" sz="2000" i="1">
                                <a:latin typeface="Cambria Math" panose="02040503050406030204" pitchFamily="18" charset="0"/>
                              </a:rPr>
                              <m:t>2</m:t>
                            </m:r>
                          </m:sup>
                        </m:sSup>
                      </m:den>
                    </m:f>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num>
                      <m:den>
                        <m:r>
                          <a:rPr lang="en-US" altLang="zh-CN" sz="2000" i="1">
                            <a:latin typeface="Cambria Math" panose="02040503050406030204" pitchFamily="18" charset="0"/>
                          </a:rPr>
                          <m:t>𝜕𝜃</m:t>
                        </m:r>
                      </m:den>
                    </m:f>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𝜆</m:t>
                            </m:r>
                          </m:e>
                          <m:sub>
                            <m:r>
                              <a:rPr lang="en-US" altLang="zh-CN" sz="2000" i="1">
                                <a:latin typeface="Cambria Math" panose="02040503050406030204" pitchFamily="18" charset="0"/>
                              </a:rPr>
                              <m:t>𝜃</m:t>
                            </m:r>
                          </m:sub>
                        </m:sSub>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𝑏𝑎𝑡</m:t>
                                </m:r>
                              </m:sub>
                            </m:sSub>
                          </m:num>
                          <m:den>
                            <m:r>
                              <a:rPr lang="en-US" altLang="zh-CN" sz="2000" i="1">
                                <a:latin typeface="Cambria Math" panose="02040503050406030204" pitchFamily="18" charset="0"/>
                              </a:rPr>
                              <m:t>𝜕𝜃</m:t>
                            </m:r>
                          </m:den>
                        </m:f>
                      </m:e>
                    </m:d>
                    <m:r>
                      <a:rPr lang="en-US" altLang="zh-CN" sz="2000" i="1">
                        <a:latin typeface="Cambria Math" panose="02040503050406030204" pitchFamily="18" charset="0"/>
                      </a:rPr>
                      <m:t>+</m:t>
                    </m:r>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num>
                      <m:den>
                        <m:r>
                          <a:rPr lang="en-US" altLang="zh-CN" sz="2000" i="1">
                            <a:latin typeface="Cambria Math" panose="02040503050406030204" pitchFamily="18" charset="0"/>
                          </a:rPr>
                          <m:t>𝜕</m:t>
                        </m:r>
                        <m:r>
                          <a:rPr lang="en-US" altLang="zh-CN" sz="2000" i="1">
                            <a:latin typeface="Cambria Math" panose="02040503050406030204" pitchFamily="18" charset="0"/>
                          </a:rPr>
                          <m:t>𝑧</m:t>
                        </m:r>
                      </m:den>
                    </m:f>
                    <m:d>
                      <m:dPr>
                        <m:ctrlPr>
                          <a:rPr lang="zh-CN" altLang="zh-CN" sz="2000" i="1">
                            <a:latin typeface="Cambria Math" panose="02040503050406030204" pitchFamily="18" charset="0"/>
                          </a:rPr>
                        </m:ctrlPr>
                      </m:dPr>
                      <m:e>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𝜆</m:t>
                            </m:r>
                          </m:e>
                          <m:sub>
                            <m:r>
                              <a:rPr lang="en-US" altLang="zh-CN" sz="2000" i="1">
                                <a:latin typeface="Cambria Math" panose="02040503050406030204" pitchFamily="18" charset="0"/>
                              </a:rPr>
                              <m:t>𝑧</m:t>
                            </m:r>
                          </m:sub>
                        </m:sSub>
                        <m:f>
                          <m:fPr>
                            <m:ctrlPr>
                              <a:rPr lang="zh-CN" altLang="zh-CN" sz="2000" i="1">
                                <a:latin typeface="Cambria Math" panose="02040503050406030204" pitchFamily="18" charset="0"/>
                              </a:rPr>
                            </m:ctrlPr>
                          </m:fPr>
                          <m:num>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𝑏𝑎𝑡</m:t>
                                </m:r>
                              </m:sub>
                            </m:sSub>
                          </m:num>
                          <m:den>
                            <m:r>
                              <a:rPr lang="en-US" altLang="zh-CN" sz="2000" i="1">
                                <a:latin typeface="Cambria Math" panose="02040503050406030204" pitchFamily="18" charset="0"/>
                              </a:rPr>
                              <m:t>𝜕</m:t>
                            </m:r>
                            <m:r>
                              <a:rPr lang="en-US" altLang="zh-CN" sz="2000" i="1">
                                <a:latin typeface="Cambria Math" panose="02040503050406030204" pitchFamily="18" charset="0"/>
                              </a:rPr>
                              <m:t>𝑧</m:t>
                            </m:r>
                          </m:den>
                        </m:f>
                      </m:e>
                    </m:d>
                    <m:r>
                      <a:rPr lang="en-US" altLang="zh-CN" sz="2000">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𝑄</m:t>
                        </m:r>
                      </m:e>
                      <m:sub>
                        <m:r>
                          <a:rPr lang="en-US" altLang="zh-CN" sz="2000" i="1">
                            <a:latin typeface="Cambria Math" panose="02040503050406030204" pitchFamily="18" charset="0"/>
                          </a:rPr>
                          <m:t>𝑡𝑜𝑡</m:t>
                        </m:r>
                      </m:sub>
                    </m:sSub>
                  </m:oMath>
                </a14:m>
                <a:endParaRPr lang="en-US" altLang="zh-CN" sz="2000" dirty="0" smtClean="0"/>
              </a:p>
              <a:p>
                <a:pPr indent="63500">
                  <a:lnSpc>
                    <a:spcPct val="130000"/>
                  </a:lnSpc>
                  <a:spcBef>
                    <a:spcPts val="250"/>
                  </a:spcBef>
                  <a:tabLst>
                    <a:tab pos="5334000" algn="r"/>
                  </a:tabLst>
                </a:pPr>
                <a:r>
                  <a:rPr lang="zh-CN" altLang="en-US" sz="2800" b="1" dirty="0">
                    <a:latin typeface="黑体" panose="02010609060101010101" pitchFamily="49" charset="-122"/>
                    <a:ea typeface="黑体" panose="02010609060101010101" pitchFamily="49" charset="-122"/>
                  </a:rPr>
                  <a:t>边界条件：</a:t>
                </a:r>
                <a:endParaRPr lang="en-US" altLang="zh-CN" sz="2800" b="1" dirty="0">
                  <a:latin typeface="黑体" panose="02010609060101010101" pitchFamily="49" charset="-122"/>
                  <a:ea typeface="黑体" panose="02010609060101010101" pitchFamily="49" charset="-122"/>
                </a:endParaRPr>
              </a:p>
              <a:p>
                <a:pPr indent="63500">
                  <a:lnSpc>
                    <a:spcPct val="130000"/>
                  </a:lnSpc>
                  <a:spcBef>
                    <a:spcPts val="250"/>
                  </a:spcBef>
                  <a:tabLst>
                    <a:tab pos="5334000" algn="r"/>
                  </a:tabLst>
                </a:pPr>
                <a:r>
                  <a:rPr lang="zh-CN" altLang="en-US" sz="2000" b="1" dirty="0" smtClean="0">
                    <a:latin typeface="黑体" panose="02010609060101010101" pitchFamily="49" charset="-122"/>
                    <a:ea typeface="黑体" panose="02010609060101010101" pitchFamily="49" charset="-122"/>
                  </a:rPr>
                  <a:t>    对流</a:t>
                </a:r>
                <a:r>
                  <a:rPr lang="zh-CN" altLang="en-US" sz="2000" b="1" dirty="0">
                    <a:latin typeface="黑体" panose="02010609060101010101" pitchFamily="49" charset="-122"/>
                    <a:ea typeface="黑体" panose="02010609060101010101" pitchFamily="49" charset="-122"/>
                  </a:rPr>
                  <a:t>换热</a:t>
                </a:r>
                <a:r>
                  <a:rPr lang="zh-CN" altLang="en-US" sz="2400" b="1" dirty="0">
                    <a:latin typeface="黑体" panose="02010609060101010101" pitchFamily="49" charset="-122"/>
                    <a:ea typeface="黑体" panose="02010609060101010101" pitchFamily="49" charset="-122"/>
                  </a:rPr>
                  <a:t>：</a:t>
                </a:r>
                <a14:m>
                  <m:oMath xmlns:m="http://schemas.openxmlformats.org/officeDocument/2006/math">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𝑄</m:t>
                        </m:r>
                      </m:e>
                      <m:sub>
                        <m:r>
                          <a:rPr lang="en-US" altLang="zh-CN" sz="2000" i="1">
                            <a:latin typeface="Cambria Math" panose="02040503050406030204" pitchFamily="18" charset="0"/>
                          </a:rPr>
                          <m:t>𝑐𝑜𝑛</m:t>
                        </m:r>
                      </m:sub>
                    </m:sSub>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𝑆</m:t>
                        </m:r>
                      </m:e>
                      <m:sub>
                        <m:r>
                          <a:rPr lang="en-US" altLang="zh-CN" sz="2000" b="0" i="1" smtClean="0">
                            <a:latin typeface="Cambria Math" panose="02040503050406030204" pitchFamily="18" charset="0"/>
                          </a:rPr>
                          <m:t>𝑎𝑖𝑟</m:t>
                        </m:r>
                      </m:sub>
                    </m:sSub>
                    <m:r>
                      <a:rPr lang="en-US" altLang="zh-CN" sz="2000" i="1">
                        <a:latin typeface="Cambria Math" panose="02040503050406030204" pitchFamily="18" charset="0"/>
                      </a:rPr>
                      <m:t>h</m:t>
                    </m:r>
                    <m:d>
                      <m:dPr>
                        <m:ctrlPr>
                          <a:rPr lang="zh-CN" altLang="zh-CN" sz="2000" i="1">
                            <a:latin typeface="Cambria Math" panose="02040503050406030204" pitchFamily="18" charset="0"/>
                          </a:rPr>
                        </m:ctrlPr>
                      </m:dPr>
                      <m:e>
                        <m:r>
                          <a:rPr lang="en-US" altLang="zh-CN" sz="2000" i="1">
                            <a:latin typeface="Cambria Math" panose="02040503050406030204" pitchFamily="18" charset="0"/>
                          </a:rPr>
                          <m:t>𝑇</m:t>
                        </m:r>
                        <m:r>
                          <a:rPr lang="en-US" altLang="zh-CN" sz="2000" i="1">
                            <a:latin typeface="Cambria Math" panose="02040503050406030204" pitchFamily="18" charset="0"/>
                          </a:rPr>
                          <m:t>−</m:t>
                        </m:r>
                        <m:sSub>
                          <m:sSubPr>
                            <m:ctrlPr>
                              <a:rPr lang="zh-CN" altLang="zh-CN" sz="2000" i="1">
                                <a:latin typeface="Cambria Math" panose="02040503050406030204" pitchFamily="18" charset="0"/>
                              </a:rPr>
                            </m:ctrlPr>
                          </m:sSubPr>
                          <m:e>
                            <m:r>
                              <a:rPr lang="en-US" altLang="zh-CN" sz="2000" i="1">
                                <a:latin typeface="Cambria Math" panose="02040503050406030204" pitchFamily="18" charset="0"/>
                              </a:rPr>
                              <m:t>𝑇</m:t>
                            </m:r>
                          </m:e>
                          <m:sub>
                            <m:r>
                              <a:rPr lang="en-US" altLang="zh-CN" sz="2000" i="1">
                                <a:latin typeface="Cambria Math" panose="02040503050406030204" pitchFamily="18" charset="0"/>
                              </a:rPr>
                              <m:t>𝑎𝑚𝑏</m:t>
                            </m:r>
                          </m:sub>
                        </m:sSub>
                      </m:e>
                    </m:d>
                  </m:oMath>
                </a14:m>
                <a:endParaRPr lang="en-US" altLang="zh-CN" sz="2000" i="1" dirty="0" smtClean="0"/>
              </a:p>
              <a:p>
                <a:r>
                  <a:rPr lang="zh-CN" altLang="en-US" sz="2000" b="1" dirty="0" smtClean="0">
                    <a:latin typeface="黑体" panose="02010609060101010101" pitchFamily="49" charset="-122"/>
                    <a:ea typeface="黑体" panose="02010609060101010101" pitchFamily="49" charset="-122"/>
                  </a:rPr>
                  <a:t>    辐射</a:t>
                </a:r>
                <a:r>
                  <a:rPr lang="zh-CN" altLang="en-US" sz="2000" b="1" dirty="0">
                    <a:latin typeface="黑体" panose="02010609060101010101" pitchFamily="49" charset="-122"/>
                    <a:ea typeface="黑体" panose="02010609060101010101" pitchFamily="49" charset="-122"/>
                  </a:rPr>
                  <a:t>换热</a:t>
                </a:r>
                <a14:m>
                  <m:oMath xmlns:m="http://schemas.openxmlformats.org/officeDocument/2006/math">
                    <m:r>
                      <a:rPr lang="zh-CN" altLang="en-US" sz="2000" b="1" dirty="0">
                        <a:latin typeface="Cambria Math" panose="02040503050406030204" pitchFamily="18" charset="0"/>
                        <a:ea typeface="黑体" panose="02010609060101010101" pitchFamily="49" charset="-122"/>
                      </a:rPr>
                      <m:t>：</m:t>
                    </m:r>
                    <m:sSub>
                      <m:sSubPr>
                        <m:ctrlPr>
                          <a:rPr lang="zh-CN" altLang="zh-CN" sz="2000" b="1" i="1">
                            <a:latin typeface="Cambria Math" panose="02040503050406030204" pitchFamily="18" charset="0"/>
                            <a:ea typeface="黑体" panose="02010609060101010101" pitchFamily="49" charset="-122"/>
                          </a:rPr>
                        </m:ctrlPr>
                      </m:sSubPr>
                      <m:e>
                        <m:sSub>
                          <m:sSubPr>
                            <m:ctrlPr>
                              <a:rPr lang="zh-CN" altLang="zh-CN" sz="2000" b="1" i="1">
                                <a:latin typeface="Cambria Math" panose="02040503050406030204" pitchFamily="18" charset="0"/>
                                <a:ea typeface="黑体" panose="02010609060101010101" pitchFamily="49" charset="-122"/>
                              </a:rPr>
                            </m:ctrlPr>
                          </m:sSubPr>
                          <m:e>
                            <m:r>
                              <a:rPr lang="en-US" altLang="zh-CN" sz="2000" b="1">
                                <a:latin typeface="Cambria Math" panose="02040503050406030204" pitchFamily="18" charset="0"/>
                                <a:ea typeface="黑体" panose="02010609060101010101" pitchFamily="49" charset="-122"/>
                              </a:rPr>
                              <m:t>𝑄</m:t>
                            </m:r>
                          </m:e>
                          <m:sub>
                            <m:r>
                              <a:rPr lang="en-US" altLang="zh-CN" sz="2000" b="1">
                                <a:latin typeface="Cambria Math" panose="02040503050406030204" pitchFamily="18" charset="0"/>
                                <a:ea typeface="黑体" panose="02010609060101010101" pitchFamily="49" charset="-122"/>
                              </a:rPr>
                              <m:t>𝑟𝑎𝑑</m:t>
                            </m:r>
                          </m:sub>
                        </m:sSub>
                        <m:r>
                          <a:rPr lang="en-US" altLang="zh-CN" sz="2000" b="1">
                            <a:latin typeface="Cambria Math" panose="02040503050406030204" pitchFamily="18" charset="0"/>
                            <a:ea typeface="黑体" panose="02010609060101010101" pitchFamily="49" charset="-122"/>
                          </a:rPr>
                          <m:t>=</m:t>
                        </m:r>
                        <m:r>
                          <a:rPr lang="en-US" altLang="zh-CN" sz="2000" b="1">
                            <a:latin typeface="Cambria Math" panose="02040503050406030204" pitchFamily="18" charset="0"/>
                            <a:ea typeface="黑体" panose="02010609060101010101" pitchFamily="49" charset="-122"/>
                          </a:rPr>
                          <m:t>𝑆</m:t>
                        </m:r>
                      </m:e>
                      <m:sub>
                        <m:r>
                          <a:rPr lang="en-US" altLang="zh-CN" sz="2000" b="1">
                            <a:latin typeface="Cambria Math" panose="02040503050406030204" pitchFamily="18" charset="0"/>
                            <a:ea typeface="黑体" panose="02010609060101010101" pitchFamily="49" charset="-122"/>
                          </a:rPr>
                          <m:t>𝑐𝑒𝑙𝑙</m:t>
                        </m:r>
                      </m:sub>
                    </m:sSub>
                    <m:r>
                      <a:rPr lang="en-US" altLang="zh-CN" sz="2000" b="1">
                        <a:latin typeface="Cambria Math" panose="02040503050406030204" pitchFamily="18" charset="0"/>
                        <a:ea typeface="黑体" panose="02010609060101010101" pitchFamily="49" charset="-122"/>
                      </a:rPr>
                      <m:t>𝛿</m:t>
                    </m:r>
                    <m:r>
                      <a:rPr lang="en-US" altLang="zh-CN" sz="2000" b="1">
                        <a:latin typeface="Cambria Math" panose="02040503050406030204" pitchFamily="18" charset="0"/>
                        <a:ea typeface="黑体" panose="02010609060101010101" pitchFamily="49" charset="-122"/>
                      </a:rPr>
                      <m:t>(</m:t>
                    </m:r>
                    <m:sSup>
                      <m:sSupPr>
                        <m:ctrlPr>
                          <a:rPr lang="zh-CN" altLang="zh-CN" sz="2000" b="1" i="1">
                            <a:latin typeface="Cambria Math" panose="02040503050406030204" pitchFamily="18" charset="0"/>
                            <a:ea typeface="黑体" panose="02010609060101010101" pitchFamily="49" charset="-122"/>
                          </a:rPr>
                        </m:ctrlPr>
                      </m:sSupPr>
                      <m:e>
                        <m:r>
                          <a:rPr lang="en-US" altLang="zh-CN" sz="2000" b="1">
                            <a:latin typeface="Cambria Math" panose="02040503050406030204" pitchFamily="18" charset="0"/>
                            <a:ea typeface="黑体" panose="02010609060101010101" pitchFamily="49" charset="-122"/>
                          </a:rPr>
                          <m:t>𝑇</m:t>
                        </m:r>
                      </m:e>
                      <m:sup>
                        <m:r>
                          <a:rPr lang="en-US" altLang="zh-CN" sz="2000" b="1">
                            <a:latin typeface="Cambria Math" panose="02040503050406030204" pitchFamily="18" charset="0"/>
                            <a:ea typeface="黑体" panose="02010609060101010101" pitchFamily="49" charset="-122"/>
                          </a:rPr>
                          <m:t>4</m:t>
                        </m:r>
                      </m:sup>
                    </m:sSup>
                    <m:r>
                      <a:rPr lang="en-US" altLang="zh-CN" sz="2000" b="1">
                        <a:latin typeface="Cambria Math" panose="02040503050406030204" pitchFamily="18" charset="0"/>
                        <a:ea typeface="黑体" panose="02010609060101010101" pitchFamily="49" charset="-122"/>
                      </a:rPr>
                      <m:t>−</m:t>
                    </m:r>
                    <m:sSubSup>
                      <m:sSubSupPr>
                        <m:ctrlPr>
                          <a:rPr lang="zh-CN" altLang="zh-CN" sz="2000" b="1" i="1">
                            <a:latin typeface="Cambria Math" panose="02040503050406030204" pitchFamily="18" charset="0"/>
                            <a:ea typeface="黑体" panose="02010609060101010101" pitchFamily="49" charset="-122"/>
                          </a:rPr>
                        </m:ctrlPr>
                      </m:sSubSupPr>
                      <m:e>
                        <m:r>
                          <a:rPr lang="en-US" altLang="zh-CN" sz="2000" b="1">
                            <a:latin typeface="Cambria Math" panose="02040503050406030204" pitchFamily="18" charset="0"/>
                            <a:ea typeface="黑体" panose="02010609060101010101" pitchFamily="49" charset="-122"/>
                          </a:rPr>
                          <m:t>𝑇</m:t>
                        </m:r>
                      </m:e>
                      <m:sub>
                        <m:r>
                          <a:rPr lang="en-US" altLang="zh-CN" sz="2000" b="1">
                            <a:latin typeface="Cambria Math" panose="02040503050406030204" pitchFamily="18" charset="0"/>
                            <a:ea typeface="黑体" panose="02010609060101010101" pitchFamily="49" charset="-122"/>
                          </a:rPr>
                          <m:t>𝑎𝑚𝑏</m:t>
                        </m:r>
                      </m:sub>
                      <m:sup>
                        <m:r>
                          <a:rPr lang="en-US" altLang="zh-CN" sz="2000" b="1">
                            <a:latin typeface="Cambria Math" panose="02040503050406030204" pitchFamily="18" charset="0"/>
                            <a:ea typeface="黑体" panose="02010609060101010101" pitchFamily="49" charset="-122"/>
                          </a:rPr>
                          <m:t>4</m:t>
                        </m:r>
                      </m:sup>
                    </m:sSubSup>
                    <m:r>
                      <a:rPr lang="en-US" altLang="zh-CN" sz="2000" b="1">
                        <a:latin typeface="Cambria Math" panose="02040503050406030204" pitchFamily="18" charset="0"/>
                        <a:ea typeface="黑体" panose="02010609060101010101" pitchFamily="49" charset="-122"/>
                      </a:rPr>
                      <m:t>)</m:t>
                    </m:r>
                  </m:oMath>
                </a14:m>
                <a:endParaRPr lang="zh-CN" altLang="zh-CN" sz="2000" b="1" dirty="0">
                  <a:latin typeface="黑体" panose="02010609060101010101" pitchFamily="49" charset="-122"/>
                  <a:ea typeface="黑体" panose="02010609060101010101" pitchFamily="49" charset="-122"/>
                </a:endParaRPr>
              </a:p>
            </p:txBody>
          </p:sp>
        </mc:Choice>
        <mc:Fallback>
          <p:sp>
            <p:nvSpPr>
              <p:cNvPr id="2" name="矩形 1"/>
              <p:cNvSpPr>
                <a:spLocks noRot="1" noChangeAspect="1" noMove="1" noResize="1" noEditPoints="1" noAdjustHandles="1" noChangeArrowheads="1" noChangeShapeType="1" noTextEdit="1"/>
              </p:cNvSpPr>
              <p:nvPr/>
            </p:nvSpPr>
            <p:spPr>
              <a:xfrm>
                <a:off x="839328" y="1795294"/>
                <a:ext cx="10590671" cy="4500912"/>
              </a:xfrm>
              <a:prstGeom prst="rect">
                <a:avLst/>
              </a:prstGeom>
              <a:blipFill rotWithShape="0">
                <a:blip r:embed="rId3"/>
                <a:stretch>
                  <a:fillRect l="-633" t="-407"/>
                </a:stretch>
              </a:blipFill>
            </p:spPr>
            <p:txBody>
              <a:bodyPr/>
              <a:lstStyle/>
              <a:p>
                <a:r>
                  <a:rPr lang="zh-CN" altLang="en-US">
                    <a:noFill/>
                  </a:rPr>
                  <a:t> </a:t>
                </a:r>
              </a:p>
            </p:txBody>
          </p:sp>
        </mc:Fallback>
      </mc:AlternateContent>
      <p:sp>
        <p:nvSpPr>
          <p:cNvPr id="9" name="圆角矩形 8"/>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电池模组模型构建</a:t>
            </a:r>
            <a:endParaRPr lang="en-US" altLang="zh-CN" b="1" dirty="0">
              <a:solidFill>
                <a:schemeClr val="tx1"/>
              </a:solidFill>
              <a:latin typeface="+mn-ea"/>
            </a:endParaRPr>
          </a:p>
        </p:txBody>
      </p:sp>
    </p:spTree>
    <p:extLst>
      <p:ext uri="{BB962C8B-B14F-4D97-AF65-F5344CB8AC3E}">
        <p14:creationId xmlns:p14="http://schemas.microsoft.com/office/powerpoint/2010/main" val="1882226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流速分析</a:t>
            </a:r>
            <a:endParaRPr lang="en-US" altLang="zh-CN" b="1" dirty="0">
              <a:solidFill>
                <a:schemeClr val="tx1"/>
              </a:solidFill>
              <a:latin typeface="+mn-ea"/>
            </a:endParaRPr>
          </a:p>
        </p:txBody>
      </p:sp>
      <p:pic>
        <p:nvPicPr>
          <p:cNvPr id="5" name="图片 4" descr="C:\Users\WB\Desktop\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6275" y="2003268"/>
            <a:ext cx="5928380" cy="3960000"/>
          </a:xfrm>
          <a:prstGeom prst="rect">
            <a:avLst/>
          </a:prstGeom>
          <a:noFill/>
          <a:ln>
            <a:noFill/>
          </a:ln>
        </p:spPr>
      </p:pic>
      <p:pic>
        <p:nvPicPr>
          <p:cNvPr id="7" name="图片 6" descr="C:\Users\WB\Desktop\5.t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292" y="2003268"/>
            <a:ext cx="5188404" cy="3960000"/>
          </a:xfrm>
          <a:prstGeom prst="rect">
            <a:avLst/>
          </a:prstGeom>
          <a:noFill/>
          <a:ln>
            <a:noFill/>
          </a:ln>
        </p:spPr>
      </p:pic>
      <p:sp>
        <p:nvSpPr>
          <p:cNvPr id="8" name="矩形 7"/>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p:sp>
        <p:nvSpPr>
          <p:cNvPr id="2" name="文本框 1"/>
          <p:cNvSpPr txBox="1"/>
          <p:nvPr/>
        </p:nvSpPr>
        <p:spPr>
          <a:xfrm>
            <a:off x="1686560" y="6140106"/>
            <a:ext cx="3267241" cy="369332"/>
          </a:xfrm>
          <a:prstGeom prst="rect">
            <a:avLst/>
          </a:prstGeom>
          <a:noFill/>
        </p:spPr>
        <p:txBody>
          <a:bodyPr wrap="none" rtlCol="0">
            <a:spAutoFit/>
          </a:bodyPr>
          <a:lstStyle/>
          <a:p>
            <a:r>
              <a:rPr lang="en-US" altLang="zh-CN" b="1" dirty="0" smtClean="0"/>
              <a:t>0.6C</a:t>
            </a:r>
            <a:r>
              <a:rPr lang="zh-CN" altLang="en-US" b="1" dirty="0" smtClean="0"/>
              <a:t>放电条件下自然对流流速</a:t>
            </a:r>
            <a:endParaRPr lang="zh-CN" altLang="en-US" b="1" dirty="0"/>
          </a:p>
        </p:txBody>
      </p:sp>
      <p:sp>
        <p:nvSpPr>
          <p:cNvPr id="9" name="文本框 8"/>
          <p:cNvSpPr txBox="1"/>
          <p:nvPr/>
        </p:nvSpPr>
        <p:spPr>
          <a:xfrm>
            <a:off x="7203440" y="6140106"/>
            <a:ext cx="3185487" cy="369332"/>
          </a:xfrm>
          <a:prstGeom prst="rect">
            <a:avLst/>
          </a:prstGeom>
          <a:noFill/>
        </p:spPr>
        <p:txBody>
          <a:bodyPr wrap="none" rtlCol="0">
            <a:spAutoFit/>
          </a:bodyPr>
          <a:lstStyle/>
          <a:p>
            <a:r>
              <a:rPr lang="zh-CN" altLang="en-US" b="1" dirty="0" smtClean="0"/>
              <a:t>模组放电条件下自然对流分布</a:t>
            </a:r>
            <a:endParaRPr lang="zh-CN" altLang="en-US" b="1" dirty="0"/>
          </a:p>
        </p:txBody>
      </p:sp>
    </p:spTree>
    <p:extLst>
      <p:ext uri="{BB962C8B-B14F-4D97-AF65-F5344CB8AC3E}">
        <p14:creationId xmlns:p14="http://schemas.microsoft.com/office/powerpoint/2010/main" val="3496351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chemeClr val="tx1"/>
                </a:solidFill>
                <a:latin typeface="+mn-ea"/>
              </a:rPr>
              <a:t>MCp</a:t>
            </a:r>
            <a:r>
              <a:rPr lang="en-US" altLang="zh-CN" b="1" dirty="0">
                <a:solidFill>
                  <a:schemeClr val="tx1"/>
                </a:solidFill>
                <a:latin typeface="+mn-ea"/>
              </a:rPr>
              <a:t> measurement</a:t>
            </a:r>
          </a:p>
        </p:txBody>
      </p:sp>
      <p:sp>
        <p:nvSpPr>
          <p:cNvPr id="7" name="矩形 6"/>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354" y="1918970"/>
            <a:ext cx="5232000" cy="43200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2354" y="1702724"/>
            <a:ext cx="6480000" cy="4320000"/>
          </a:xfrm>
          <a:prstGeom prst="rect">
            <a:avLst/>
          </a:prstGeom>
        </p:spPr>
      </p:pic>
      <p:sp>
        <p:nvSpPr>
          <p:cNvPr id="8" name="文本框 7"/>
          <p:cNvSpPr txBox="1"/>
          <p:nvPr/>
        </p:nvSpPr>
        <p:spPr>
          <a:xfrm>
            <a:off x="1753651" y="6238970"/>
            <a:ext cx="3185487" cy="369332"/>
          </a:xfrm>
          <a:prstGeom prst="rect">
            <a:avLst/>
          </a:prstGeom>
          <a:noFill/>
        </p:spPr>
        <p:txBody>
          <a:bodyPr wrap="none" rtlCol="0">
            <a:spAutoFit/>
          </a:bodyPr>
          <a:lstStyle/>
          <a:p>
            <a:r>
              <a:rPr lang="zh-CN" altLang="en-US" b="1" dirty="0" smtClean="0"/>
              <a:t>锂离子电池模型额外维度网格</a:t>
            </a:r>
            <a:endParaRPr lang="zh-CN" altLang="en-US" b="1" dirty="0"/>
          </a:p>
        </p:txBody>
      </p:sp>
      <p:sp>
        <p:nvSpPr>
          <p:cNvPr id="9" name="文本框 8"/>
          <p:cNvSpPr txBox="1"/>
          <p:nvPr/>
        </p:nvSpPr>
        <p:spPr>
          <a:xfrm>
            <a:off x="8195091" y="6238970"/>
            <a:ext cx="2262158" cy="369332"/>
          </a:xfrm>
          <a:prstGeom prst="rect">
            <a:avLst/>
          </a:prstGeom>
          <a:noFill/>
        </p:spPr>
        <p:txBody>
          <a:bodyPr wrap="none" rtlCol="0">
            <a:spAutoFit/>
          </a:bodyPr>
          <a:lstStyle/>
          <a:p>
            <a:r>
              <a:rPr lang="zh-CN" altLang="en-US" b="1" dirty="0" smtClean="0"/>
              <a:t>锂离子电池模组网格</a:t>
            </a:r>
            <a:endParaRPr lang="zh-CN" altLang="en-US" b="1" dirty="0"/>
          </a:p>
        </p:txBody>
      </p:sp>
    </p:spTree>
    <p:extLst>
      <p:ext uri="{BB962C8B-B14F-4D97-AF65-F5344CB8AC3E}">
        <p14:creationId xmlns:p14="http://schemas.microsoft.com/office/powerpoint/2010/main" val="23845199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565" y="1891202"/>
            <a:ext cx="4205521" cy="3154710"/>
            <a:chOff x="4631982" y="1320357"/>
            <a:chExt cx="4205521" cy="3154710"/>
          </a:xfrm>
        </p:grpSpPr>
        <p:sp>
          <p:nvSpPr>
            <p:cNvPr id="69" name="文本框 68"/>
            <p:cNvSpPr txBox="1"/>
            <p:nvPr/>
          </p:nvSpPr>
          <p:spPr>
            <a:xfrm>
              <a:off x="4631982" y="1320357"/>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文本框 69"/>
            <p:cNvSpPr txBox="1"/>
            <p:nvPr/>
          </p:nvSpPr>
          <p:spPr>
            <a:xfrm>
              <a:off x="5059284" y="2574547"/>
              <a:ext cx="3230339" cy="646331"/>
            </a:xfrm>
            <a:prstGeom prst="rect">
              <a:avLst/>
            </a:prstGeom>
            <a:solidFill>
              <a:schemeClr val="bg1"/>
            </a:solidFill>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THREE</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grpSp>
      <p:sp>
        <p:nvSpPr>
          <p:cNvPr id="6" name="文本框 5"/>
          <p:cNvSpPr txBox="1"/>
          <p:nvPr>
            <p:custDataLst>
              <p:tags r:id="rId2"/>
            </p:custDataLst>
          </p:nvPr>
        </p:nvSpPr>
        <p:spPr>
          <a:xfrm>
            <a:off x="5438209" y="2621984"/>
            <a:ext cx="3705792" cy="1336173"/>
          </a:xfrm>
          <a:prstGeom prst="rect">
            <a:avLst/>
          </a:prstGeom>
          <a:noFill/>
        </p:spPr>
        <p:txBody>
          <a:bodyPr wrap="square" rtlCol="0" anchor="ctr" anchorCtr="0">
            <a:noAutofit/>
          </a:bodyPr>
          <a:lstStyle/>
          <a:p>
            <a:pPr algn="dist">
              <a:lnSpc>
                <a:spcPct val="120000"/>
              </a:lnSpc>
            </a:pPr>
            <a:r>
              <a:rPr lang="zh-CN" altLang="en-US" sz="6000" b="1" dirty="0" smtClean="0">
                <a:latin typeface="+mn-ea"/>
              </a:rPr>
              <a:t>实验标定</a:t>
            </a:r>
            <a:endParaRPr lang="da-DK" altLang="zh-CN" sz="6000" b="1" dirty="0">
              <a:latin typeface="+mn-ea"/>
            </a:endParaRPr>
          </a:p>
        </p:txBody>
      </p:sp>
    </p:spTree>
    <p:custDataLst>
      <p:tags r:id="rId1"/>
    </p:custDataLst>
    <p:extLst>
      <p:ext uri="{BB962C8B-B14F-4D97-AF65-F5344CB8AC3E}">
        <p14:creationId xmlns:p14="http://schemas.microsoft.com/office/powerpoint/2010/main" val="3037449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实验</a:t>
            </a:r>
            <a:r>
              <a:rPr lang="zh-CN" altLang="en-US" b="1" dirty="0">
                <a:solidFill>
                  <a:schemeClr val="tx1"/>
                </a:solidFill>
                <a:latin typeface="+mn-ea"/>
              </a:rPr>
              <a:t>设备</a:t>
            </a:r>
            <a:endParaRPr lang="en-US" altLang="zh-CN" b="1" dirty="0">
              <a:solidFill>
                <a:schemeClr val="tx1"/>
              </a:solidFill>
              <a:latin typeface="+mn-ea"/>
            </a:endParaRPr>
          </a:p>
        </p:txBody>
      </p:sp>
      <p:pic>
        <p:nvPicPr>
          <p:cNvPr id="4" name="图片 3" descr="C:\Users\WB\Desktop\设备图副本.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767" y="1790239"/>
            <a:ext cx="7585393" cy="4738780"/>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3</a:t>
            </a:r>
            <a:r>
              <a:rPr lang="da-DK" altLang="zh-CN" sz="2800" b="1" dirty="0" smtClean="0">
                <a:latin typeface="+mn-ea"/>
              </a:rPr>
              <a:t>. </a:t>
            </a:r>
            <a:r>
              <a:rPr lang="zh-CN" altLang="en-US" sz="2800" b="1" dirty="0" smtClean="0">
                <a:latin typeface="+mn-ea"/>
              </a:rPr>
              <a:t>实验标定</a:t>
            </a:r>
            <a:endParaRPr lang="da-DK" altLang="zh-CN" sz="2800" b="1" dirty="0">
              <a:latin typeface="+mn-ea"/>
            </a:endParaRPr>
          </a:p>
        </p:txBody>
      </p:sp>
      <p:sp>
        <p:nvSpPr>
          <p:cNvPr id="2" name="矩形 1"/>
          <p:cNvSpPr/>
          <p:nvPr/>
        </p:nvSpPr>
        <p:spPr>
          <a:xfrm>
            <a:off x="8351520" y="1790239"/>
            <a:ext cx="3566160" cy="4247317"/>
          </a:xfrm>
          <a:prstGeom prst="rect">
            <a:avLst/>
          </a:prstGeom>
        </p:spPr>
        <p:txBody>
          <a:bodyPr wrap="square">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新</a:t>
            </a:r>
            <a:r>
              <a:rPr lang="zh-CN" altLang="en-US" sz="2400" b="1" dirty="0" smtClean="0">
                <a:latin typeface="Times New Roman" panose="02020603050405020304" pitchFamily="18" charset="0"/>
                <a:ea typeface="黑体" panose="02010609060101010101" pitchFamily="49" charset="-122"/>
                <a:cs typeface="Times New Roman" panose="02020603050405020304" pitchFamily="18" charset="0"/>
              </a:rPr>
              <a:t>威电池测试系统：</a:t>
            </a:r>
            <a:endParaRPr lang="en-US" altLang="zh-CN" sz="2400" b="1" dirty="0" smtClean="0">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最大输出电流：</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100A</a:t>
            </a: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b="1" dirty="0" smtClean="0">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最大输出电压：</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30V</a:t>
            </a: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b="1" dirty="0" smtClean="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巨孚恒温恒湿箱：</a:t>
            </a:r>
            <a:endParaRPr lang="en-US" altLang="zh-CN" sz="2400" b="1" dirty="0">
              <a:latin typeface="Times New Roman" panose="02020603050405020304" pitchFamily="18" charset="0"/>
              <a:ea typeface="黑体" panose="02010609060101010101" pitchFamily="49" charset="-122"/>
              <a:cs typeface="Times New Roman" panose="02020603050405020304" pitchFamily="18" charset="0"/>
            </a:endParaRPr>
          </a:p>
          <a:p>
            <a:pPr marL="342900" indent="-34290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温度范围：</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-70°C~150°C</a:t>
            </a: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b="1" dirty="0" smtClean="0">
              <a:latin typeface="Times New Roman" panose="02020603050405020304" pitchFamily="18" charset="0"/>
              <a:ea typeface="黑体" panose="02010609060101010101" pitchFamily="49" charset="-122"/>
              <a:cs typeface="Times New Roman" panose="02020603050405020304" pitchFamily="18" charset="0"/>
            </a:endParaRPr>
          </a:p>
          <a:p>
            <a:pPr marL="342900" indent="-34290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湿度范围</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10%R.H.~98%R.H</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a:t>
            </a: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 </a:t>
            </a:r>
          </a:p>
          <a:p>
            <a:pPr>
              <a:lnSpc>
                <a:spcPct val="150000"/>
              </a:lnSpc>
            </a:pP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数据采集器</a:t>
            </a:r>
            <a:r>
              <a:rPr lang="zh-CN" altLang="en-US" sz="2400" b="1"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b="1" dirty="0" smtClean="0">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灵敏度</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 0.1°C</a:t>
            </a:r>
            <a:r>
              <a:rPr lang="zh-CN" altLang="en-US" b="1" dirty="0">
                <a:latin typeface="Times New Roman" panose="02020603050405020304" pitchFamily="18" charset="0"/>
                <a:ea typeface="黑体" panose="02010609060101010101" pitchFamily="49" charset="-122"/>
                <a:cs typeface="Times New Roman" panose="02020603050405020304" pitchFamily="18" charset="0"/>
              </a:rPr>
              <a:t>；</a:t>
            </a:r>
            <a:endParaRPr lang="en-US" altLang="zh-CN" b="1" dirty="0" smtClean="0">
              <a:latin typeface="Times New Roman" panose="02020603050405020304" pitchFamily="18" charset="0"/>
              <a:ea typeface="黑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精度：</a:t>
            </a:r>
            <a:r>
              <a:rPr lang="en-US" altLang="zh-CN" b="1" dirty="0" smtClean="0">
                <a:latin typeface="Times New Roman" panose="02020603050405020304" pitchFamily="18" charset="0"/>
                <a:ea typeface="黑体" panose="02010609060101010101" pitchFamily="49" charset="-122"/>
                <a:cs typeface="Times New Roman" panose="02020603050405020304" pitchFamily="18" charset="0"/>
              </a:rPr>
              <a:t> 1°C</a:t>
            </a:r>
            <a:r>
              <a:rPr lang="zh-CN" altLang="en-US" b="1" dirty="0" smtClean="0">
                <a:latin typeface="Times New Roman" panose="02020603050405020304" pitchFamily="18" charset="0"/>
                <a:ea typeface="黑体" panose="02010609060101010101" pitchFamily="49" charset="-122"/>
                <a:cs typeface="Times New Roman" panose="02020603050405020304" pitchFamily="18" charset="0"/>
              </a:rPr>
              <a:t>；</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10601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放电实验</a:t>
            </a:r>
            <a:endParaRPr lang="en-US" altLang="zh-CN" b="1" dirty="0">
              <a:solidFill>
                <a:schemeClr val="tx1"/>
              </a:solidFill>
              <a:latin typeface="+mn-ea"/>
            </a:endParaRPr>
          </a:p>
        </p:txBody>
      </p:sp>
      <p:pic>
        <p:nvPicPr>
          <p:cNvPr id="4" name="图片 3" descr="C:\Users\WB\Desktop\Fig4.tif"/>
          <p:cNvPicPr/>
          <p:nvPr/>
        </p:nvPicPr>
        <p:blipFill rotWithShape="1">
          <a:blip r:embed="rId3" cstate="print">
            <a:extLst>
              <a:ext uri="{28A0092B-C50C-407E-A947-70E740481C1C}">
                <a14:useLocalDpi xmlns:a14="http://schemas.microsoft.com/office/drawing/2010/main" val="0"/>
              </a:ext>
            </a:extLst>
          </a:blip>
          <a:srcRect r="1411" b="53093"/>
          <a:stretch/>
        </p:blipFill>
        <p:spPr bwMode="auto">
          <a:xfrm>
            <a:off x="277954" y="1823542"/>
            <a:ext cx="11084560" cy="4205276"/>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3</a:t>
            </a:r>
            <a:r>
              <a:rPr lang="da-DK" altLang="zh-CN" sz="2800" b="1" dirty="0" smtClean="0">
                <a:latin typeface="+mn-ea"/>
              </a:rPr>
              <a:t>. </a:t>
            </a:r>
            <a:r>
              <a:rPr lang="zh-CN" altLang="en-US" sz="2800" b="1" dirty="0" smtClean="0">
                <a:latin typeface="+mn-ea"/>
              </a:rPr>
              <a:t>实验标定</a:t>
            </a:r>
            <a:endParaRPr lang="da-DK" altLang="zh-CN" sz="2800" b="1" dirty="0">
              <a:latin typeface="+mn-ea"/>
            </a:endParaRPr>
          </a:p>
        </p:txBody>
      </p:sp>
      <p:sp>
        <p:nvSpPr>
          <p:cNvPr id="7" name="文本框 6"/>
          <p:cNvSpPr txBox="1"/>
          <p:nvPr/>
        </p:nvSpPr>
        <p:spPr>
          <a:xfrm>
            <a:off x="4214666" y="6139476"/>
            <a:ext cx="3211135" cy="369332"/>
          </a:xfrm>
          <a:prstGeom prst="rect">
            <a:avLst/>
          </a:prstGeom>
          <a:noFill/>
        </p:spPr>
        <p:txBody>
          <a:bodyPr wrap="none" rtlCol="0">
            <a:spAutoFit/>
          </a:bodyPr>
          <a:lstStyle/>
          <a:p>
            <a:r>
              <a:rPr lang="zh-CN" altLang="en-US" b="1" dirty="0" smtClean="0"/>
              <a:t>锂离子电池</a:t>
            </a:r>
            <a:r>
              <a:rPr lang="en-US" altLang="zh-CN" b="1" dirty="0" smtClean="0"/>
              <a:t>0.6C</a:t>
            </a:r>
            <a:r>
              <a:rPr lang="zh-CN" altLang="en-US" b="1" dirty="0" smtClean="0"/>
              <a:t>放电实验数据</a:t>
            </a:r>
            <a:endParaRPr lang="zh-CN" altLang="en-US" b="1" dirty="0"/>
          </a:p>
        </p:txBody>
      </p:sp>
    </p:spTree>
    <p:extLst>
      <p:ext uri="{BB962C8B-B14F-4D97-AF65-F5344CB8AC3E}">
        <p14:creationId xmlns:p14="http://schemas.microsoft.com/office/powerpoint/2010/main" val="3450606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充放电过程</a:t>
            </a:r>
            <a:endParaRPr lang="en-US" altLang="zh-CN" b="1" dirty="0">
              <a:solidFill>
                <a:schemeClr val="tx1"/>
              </a:solidFill>
              <a:latin typeface="+mn-ea"/>
            </a:endParaRPr>
          </a:p>
        </p:txBody>
      </p:sp>
      <p:pic>
        <p:nvPicPr>
          <p:cNvPr id="5" name="图片 4" descr="C:\Users\WB\Desktop\5.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4360" y="2260422"/>
            <a:ext cx="6244143" cy="3600000"/>
          </a:xfrm>
          <a:prstGeom prst="rect">
            <a:avLst/>
          </a:prstGeom>
          <a:noFill/>
          <a:ln>
            <a:noFill/>
          </a:ln>
        </p:spPr>
      </p:pic>
      <p:pic>
        <p:nvPicPr>
          <p:cNvPr id="7" name="图片 6" descr="C:\Users\WB\Desktop\5.t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260422"/>
            <a:ext cx="5682321" cy="3600000"/>
          </a:xfrm>
          <a:prstGeom prst="rect">
            <a:avLst/>
          </a:prstGeom>
          <a:noFill/>
          <a:ln>
            <a:noFill/>
          </a:ln>
        </p:spPr>
      </p:pic>
      <p:sp>
        <p:nvSpPr>
          <p:cNvPr id="8" name="矩形 7"/>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3</a:t>
            </a:r>
            <a:r>
              <a:rPr lang="da-DK" altLang="zh-CN" sz="2800" b="1" dirty="0" smtClean="0">
                <a:latin typeface="+mn-ea"/>
              </a:rPr>
              <a:t>. </a:t>
            </a:r>
            <a:r>
              <a:rPr lang="zh-CN" altLang="en-US" sz="2800" b="1" dirty="0" smtClean="0">
                <a:latin typeface="+mn-ea"/>
              </a:rPr>
              <a:t>实验标定</a:t>
            </a:r>
            <a:endParaRPr lang="da-DK" altLang="zh-CN" sz="2800" b="1" dirty="0">
              <a:latin typeface="+mn-ea"/>
            </a:endParaRPr>
          </a:p>
        </p:txBody>
      </p:sp>
      <p:sp>
        <p:nvSpPr>
          <p:cNvPr id="9" name="文本框 8"/>
          <p:cNvSpPr txBox="1"/>
          <p:nvPr/>
        </p:nvSpPr>
        <p:spPr>
          <a:xfrm>
            <a:off x="1115866" y="5936276"/>
            <a:ext cx="4240263" cy="369332"/>
          </a:xfrm>
          <a:prstGeom prst="rect">
            <a:avLst/>
          </a:prstGeom>
          <a:noFill/>
        </p:spPr>
        <p:txBody>
          <a:bodyPr wrap="none" rtlCol="0">
            <a:spAutoFit/>
          </a:bodyPr>
          <a:lstStyle/>
          <a:p>
            <a:r>
              <a:rPr lang="zh-CN" altLang="en-US" b="1" dirty="0" smtClean="0"/>
              <a:t>搁置时期锂离子电池电压及温度变化率</a:t>
            </a:r>
            <a:endParaRPr lang="zh-CN" altLang="en-US" b="1" dirty="0"/>
          </a:p>
        </p:txBody>
      </p:sp>
      <p:sp>
        <p:nvSpPr>
          <p:cNvPr id="10" name="文本框 9"/>
          <p:cNvSpPr txBox="1"/>
          <p:nvPr/>
        </p:nvSpPr>
        <p:spPr>
          <a:xfrm>
            <a:off x="7486186" y="5936276"/>
            <a:ext cx="2800767" cy="369332"/>
          </a:xfrm>
          <a:prstGeom prst="rect">
            <a:avLst/>
          </a:prstGeom>
          <a:noFill/>
        </p:spPr>
        <p:txBody>
          <a:bodyPr wrap="none" rtlCol="0">
            <a:spAutoFit/>
          </a:bodyPr>
          <a:lstStyle/>
          <a:p>
            <a:r>
              <a:rPr lang="zh-CN" altLang="en-US" b="1" dirty="0" smtClean="0"/>
              <a:t>锂离子电池充电</a:t>
            </a:r>
            <a:r>
              <a:rPr lang="en-US" altLang="zh-CN" b="1" dirty="0" smtClean="0"/>
              <a:t>-</a:t>
            </a:r>
            <a:r>
              <a:rPr lang="zh-CN" altLang="en-US" b="1" dirty="0" smtClean="0"/>
              <a:t>放电循环</a:t>
            </a:r>
            <a:endParaRPr lang="zh-CN" altLang="en-US" b="1" dirty="0"/>
          </a:p>
        </p:txBody>
      </p:sp>
    </p:spTree>
    <p:extLst>
      <p:ext uri="{BB962C8B-B14F-4D97-AF65-F5344CB8AC3E}">
        <p14:creationId xmlns:p14="http://schemas.microsoft.com/office/powerpoint/2010/main" val="1564214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模型标定</a:t>
            </a:r>
            <a:endParaRPr lang="en-US" altLang="zh-CN" b="1" dirty="0">
              <a:solidFill>
                <a:schemeClr val="tx1"/>
              </a:solidFill>
              <a:latin typeface="+mn-ea"/>
            </a:endParaRPr>
          </a:p>
        </p:txBody>
      </p:sp>
      <p:pic>
        <p:nvPicPr>
          <p:cNvPr id="4" name="图片 3" descr="D:\桌面文件\变间距电池模组设计\U盘里的\ATE投稿\Figures\Fig. 3.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175" y="1772742"/>
            <a:ext cx="11029783" cy="4359593"/>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3</a:t>
            </a:r>
            <a:r>
              <a:rPr lang="da-DK" altLang="zh-CN" sz="2800" b="1" dirty="0" smtClean="0">
                <a:latin typeface="+mn-ea"/>
              </a:rPr>
              <a:t>. </a:t>
            </a:r>
            <a:r>
              <a:rPr lang="zh-CN" altLang="en-US" sz="2800" b="1" dirty="0" smtClean="0">
                <a:latin typeface="+mn-ea"/>
              </a:rPr>
              <a:t>实验标定</a:t>
            </a:r>
            <a:endParaRPr lang="da-DK" altLang="zh-CN" sz="2800" b="1" dirty="0">
              <a:latin typeface="+mn-ea"/>
            </a:endParaRPr>
          </a:p>
        </p:txBody>
      </p:sp>
      <p:sp>
        <p:nvSpPr>
          <p:cNvPr id="7" name="文本框 6"/>
          <p:cNvSpPr txBox="1"/>
          <p:nvPr/>
        </p:nvSpPr>
        <p:spPr>
          <a:xfrm>
            <a:off x="2216887" y="6132335"/>
            <a:ext cx="2723823" cy="369332"/>
          </a:xfrm>
          <a:prstGeom prst="rect">
            <a:avLst/>
          </a:prstGeom>
          <a:noFill/>
        </p:spPr>
        <p:txBody>
          <a:bodyPr wrap="none" rtlCol="0">
            <a:spAutoFit/>
          </a:bodyPr>
          <a:lstStyle/>
          <a:p>
            <a:r>
              <a:rPr lang="zh-CN" altLang="en-US" b="1" dirty="0" smtClean="0"/>
              <a:t>不同倍率下电池放电温度</a:t>
            </a:r>
            <a:endParaRPr lang="zh-CN" altLang="en-US" b="1" dirty="0"/>
          </a:p>
        </p:txBody>
      </p:sp>
      <p:sp>
        <p:nvSpPr>
          <p:cNvPr id="8" name="文本框 7"/>
          <p:cNvSpPr txBox="1"/>
          <p:nvPr/>
        </p:nvSpPr>
        <p:spPr>
          <a:xfrm>
            <a:off x="7591527" y="6078647"/>
            <a:ext cx="2723823" cy="369332"/>
          </a:xfrm>
          <a:prstGeom prst="rect">
            <a:avLst/>
          </a:prstGeom>
          <a:noFill/>
        </p:spPr>
        <p:txBody>
          <a:bodyPr wrap="none" rtlCol="0">
            <a:spAutoFit/>
          </a:bodyPr>
          <a:lstStyle/>
          <a:p>
            <a:r>
              <a:rPr lang="zh-CN" altLang="en-US" b="1" dirty="0" smtClean="0"/>
              <a:t>不同倍率下电池放电电压</a:t>
            </a:r>
            <a:endParaRPr lang="zh-CN" altLang="en-US" b="1" dirty="0"/>
          </a:p>
        </p:txBody>
      </p:sp>
    </p:spTree>
    <p:extLst>
      <p:ext uri="{BB962C8B-B14F-4D97-AF65-F5344CB8AC3E}">
        <p14:creationId xmlns:p14="http://schemas.microsoft.com/office/powerpoint/2010/main" val="31683001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565" y="1891202"/>
            <a:ext cx="4205521" cy="3154710"/>
            <a:chOff x="4631982" y="1320357"/>
            <a:chExt cx="4205521" cy="3154710"/>
          </a:xfrm>
        </p:grpSpPr>
        <p:sp>
          <p:nvSpPr>
            <p:cNvPr id="69" name="文本框 68"/>
            <p:cNvSpPr txBox="1"/>
            <p:nvPr/>
          </p:nvSpPr>
          <p:spPr>
            <a:xfrm>
              <a:off x="4631982" y="1320357"/>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文本框 69"/>
            <p:cNvSpPr txBox="1"/>
            <p:nvPr/>
          </p:nvSpPr>
          <p:spPr>
            <a:xfrm>
              <a:off x="5059284" y="2574547"/>
              <a:ext cx="3230339" cy="646331"/>
            </a:xfrm>
            <a:prstGeom prst="rect">
              <a:avLst/>
            </a:prstGeom>
            <a:solidFill>
              <a:schemeClr val="bg1"/>
            </a:solidFill>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FOUR</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grpSp>
      <p:sp>
        <p:nvSpPr>
          <p:cNvPr id="6" name="文本框 5"/>
          <p:cNvSpPr txBox="1"/>
          <p:nvPr>
            <p:custDataLst>
              <p:tags r:id="rId2"/>
            </p:custDataLst>
          </p:nvPr>
        </p:nvSpPr>
        <p:spPr>
          <a:xfrm>
            <a:off x="5438209" y="2621984"/>
            <a:ext cx="3705792" cy="1336173"/>
          </a:xfrm>
          <a:prstGeom prst="rect">
            <a:avLst/>
          </a:prstGeom>
          <a:noFill/>
        </p:spPr>
        <p:txBody>
          <a:bodyPr wrap="square" rtlCol="0" anchor="ctr" anchorCtr="0">
            <a:noAutofit/>
          </a:bodyPr>
          <a:lstStyle/>
          <a:p>
            <a:pPr algn="dist">
              <a:lnSpc>
                <a:spcPct val="120000"/>
              </a:lnSpc>
            </a:pPr>
            <a:r>
              <a:rPr lang="zh-CN" altLang="en-US" sz="6000" b="1" dirty="0" smtClean="0">
                <a:latin typeface="+mn-ea"/>
              </a:rPr>
              <a:t>结果分析</a:t>
            </a:r>
            <a:endParaRPr lang="da-DK" altLang="zh-CN" sz="6000" b="1" dirty="0">
              <a:latin typeface="+mn-ea"/>
            </a:endParaRPr>
          </a:p>
        </p:txBody>
      </p:sp>
    </p:spTree>
    <p:custDataLst>
      <p:tags r:id="rId1"/>
    </p:custDataLst>
    <p:extLst>
      <p:ext uri="{BB962C8B-B14F-4D97-AF65-F5344CB8AC3E}">
        <p14:creationId xmlns:p14="http://schemas.microsoft.com/office/powerpoint/2010/main" val="3425481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custDataLst>
              <p:tags r:id="rId2"/>
            </p:custDataLst>
          </p:nvPr>
        </p:nvSpPr>
        <p:spPr>
          <a:xfrm>
            <a:off x="5234549" y="3824179"/>
            <a:ext cx="462218" cy="462218"/>
          </a:xfrm>
          <a:custGeom>
            <a:avLst/>
            <a:gdLst>
              <a:gd name="connsiteX0" fmla="*/ 560368 w 1120736"/>
              <a:gd name="connsiteY0" fmla="*/ 0 h 1120736"/>
              <a:gd name="connsiteX1" fmla="*/ 1120736 w 1120736"/>
              <a:gd name="connsiteY1" fmla="*/ 560368 h 1120736"/>
              <a:gd name="connsiteX2" fmla="*/ 560368 w 1120736"/>
              <a:gd name="connsiteY2" fmla="*/ 1120736 h 1120736"/>
              <a:gd name="connsiteX3" fmla="*/ 0 w 1120736"/>
              <a:gd name="connsiteY3" fmla="*/ 560368 h 1120736"/>
            </a:gdLst>
            <a:ahLst/>
            <a:cxnLst>
              <a:cxn ang="0">
                <a:pos x="connsiteX0" y="connsiteY0"/>
              </a:cxn>
              <a:cxn ang="0">
                <a:pos x="connsiteX1" y="connsiteY1"/>
              </a:cxn>
              <a:cxn ang="0">
                <a:pos x="connsiteX2" y="connsiteY2"/>
              </a:cxn>
              <a:cxn ang="0">
                <a:pos x="connsiteX3" y="connsiteY3"/>
              </a:cxn>
            </a:cxnLst>
            <a:rect l="l" t="t" r="r" b="b"/>
            <a:pathLst>
              <a:path w="1120736" h="1120736">
                <a:moveTo>
                  <a:pt x="560368" y="0"/>
                </a:moveTo>
                <a:lnTo>
                  <a:pt x="1120736" y="560368"/>
                </a:lnTo>
                <a:lnTo>
                  <a:pt x="560368" y="1120736"/>
                </a:lnTo>
                <a:lnTo>
                  <a:pt x="0" y="5603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92500" lnSpcReduction="10000"/>
          </a:bodyPr>
          <a:lstStyle/>
          <a:p>
            <a:pPr algn="ctr"/>
            <a:r>
              <a:rPr lang="en-US" altLang="zh-CN" sz="2800" b="1" dirty="0">
                <a:solidFill>
                  <a:schemeClr val="bg1"/>
                </a:solidFill>
              </a:rPr>
              <a:t>4</a:t>
            </a:r>
            <a:endParaRPr lang="zh-CN" altLang="en-US" sz="2800" b="1" dirty="0">
              <a:solidFill>
                <a:schemeClr val="bg1"/>
              </a:solidFill>
            </a:endParaRPr>
          </a:p>
        </p:txBody>
      </p:sp>
      <p:cxnSp>
        <p:nvCxnSpPr>
          <p:cNvPr id="34" name="直接连接符 33"/>
          <p:cNvCxnSpPr/>
          <p:nvPr>
            <p:custDataLst>
              <p:tags r:id="rId3"/>
            </p:custDataLst>
          </p:nvPr>
        </p:nvCxnSpPr>
        <p:spPr>
          <a:xfrm flipV="1">
            <a:off x="5350103" y="3824180"/>
            <a:ext cx="109090" cy="115555"/>
          </a:xfrm>
          <a:prstGeom prst="line">
            <a:avLst/>
          </a:prstGeom>
          <a:ln w="285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custDataLst>
              <p:tags r:id="rId4"/>
            </p:custDataLst>
          </p:nvPr>
        </p:nvCxnSpPr>
        <p:spPr>
          <a:xfrm flipV="1">
            <a:off x="5465658" y="4170844"/>
            <a:ext cx="109090" cy="115555"/>
          </a:xfrm>
          <a:prstGeom prst="line">
            <a:avLst/>
          </a:prstGeom>
          <a:ln w="285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custDataLst>
              <p:tags r:id="rId5"/>
            </p:custDataLst>
          </p:nvPr>
        </p:nvCxnSpPr>
        <p:spPr>
          <a:xfrm flipH="1" flipV="1">
            <a:off x="5581213" y="3939734"/>
            <a:ext cx="115555" cy="109090"/>
          </a:xfrm>
          <a:prstGeom prst="line">
            <a:avLst/>
          </a:prstGeom>
          <a:ln w="285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custDataLst>
              <p:tags r:id="rId6"/>
            </p:custDataLst>
          </p:nvPr>
        </p:nvCxnSpPr>
        <p:spPr>
          <a:xfrm rot="16200000" flipV="1">
            <a:off x="5237781" y="4058520"/>
            <a:ext cx="109090" cy="115555"/>
          </a:xfrm>
          <a:prstGeom prst="line">
            <a:avLst/>
          </a:prstGeom>
          <a:ln w="285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custDataLst>
              <p:tags r:id="rId7"/>
            </p:custDataLst>
          </p:nvPr>
        </p:nvSpPr>
        <p:spPr>
          <a:xfrm>
            <a:off x="5793331" y="3868219"/>
            <a:ext cx="4400843" cy="359189"/>
          </a:xfrm>
          <a:prstGeom prst="rect">
            <a:avLst/>
          </a:prstGeom>
          <a:noFill/>
        </p:spPr>
        <p:txBody>
          <a:bodyPr wrap="square" rtlCol="0" anchor="ctr" anchorCtr="0">
            <a:noAutofit/>
          </a:bodyPr>
          <a:lstStyle/>
          <a:p>
            <a:pPr>
              <a:lnSpc>
                <a:spcPct val="120000"/>
              </a:lnSpc>
            </a:pPr>
            <a:r>
              <a:rPr lang="zh-CN" altLang="en-US" sz="2800" b="1" dirty="0" smtClean="0">
                <a:latin typeface="+mn-ea"/>
              </a:rPr>
              <a:t>结果分析</a:t>
            </a:r>
            <a:endParaRPr lang="da-DK" altLang="zh-CN" sz="2800" b="1" dirty="0">
              <a:latin typeface="+mn-ea"/>
            </a:endParaRPr>
          </a:p>
        </p:txBody>
      </p:sp>
      <p:sp>
        <p:nvSpPr>
          <p:cNvPr id="39" name="任意多边形 38"/>
          <p:cNvSpPr/>
          <p:nvPr>
            <p:custDataLst>
              <p:tags r:id="rId8"/>
            </p:custDataLst>
          </p:nvPr>
        </p:nvSpPr>
        <p:spPr>
          <a:xfrm>
            <a:off x="5236857" y="4534087"/>
            <a:ext cx="462218" cy="462218"/>
          </a:xfrm>
          <a:custGeom>
            <a:avLst/>
            <a:gdLst>
              <a:gd name="connsiteX0" fmla="*/ 560368 w 1120736"/>
              <a:gd name="connsiteY0" fmla="*/ 0 h 1120736"/>
              <a:gd name="connsiteX1" fmla="*/ 1120736 w 1120736"/>
              <a:gd name="connsiteY1" fmla="*/ 560368 h 1120736"/>
              <a:gd name="connsiteX2" fmla="*/ 560368 w 1120736"/>
              <a:gd name="connsiteY2" fmla="*/ 1120736 h 1120736"/>
              <a:gd name="connsiteX3" fmla="*/ 0 w 1120736"/>
              <a:gd name="connsiteY3" fmla="*/ 560368 h 1120736"/>
            </a:gdLst>
            <a:ahLst/>
            <a:cxnLst>
              <a:cxn ang="0">
                <a:pos x="connsiteX0" y="connsiteY0"/>
              </a:cxn>
              <a:cxn ang="0">
                <a:pos x="connsiteX1" y="connsiteY1"/>
              </a:cxn>
              <a:cxn ang="0">
                <a:pos x="connsiteX2" y="connsiteY2"/>
              </a:cxn>
              <a:cxn ang="0">
                <a:pos x="connsiteX3" y="connsiteY3"/>
              </a:cxn>
            </a:cxnLst>
            <a:rect l="l" t="t" r="r" b="b"/>
            <a:pathLst>
              <a:path w="1120736" h="1120736">
                <a:moveTo>
                  <a:pt x="560368" y="0"/>
                </a:moveTo>
                <a:lnTo>
                  <a:pt x="1120736" y="560368"/>
                </a:lnTo>
                <a:lnTo>
                  <a:pt x="560368" y="1120736"/>
                </a:lnTo>
                <a:lnTo>
                  <a:pt x="0" y="560368"/>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92500" lnSpcReduction="10000"/>
          </a:bodyPr>
          <a:lstStyle/>
          <a:p>
            <a:pPr algn="ctr"/>
            <a:r>
              <a:rPr lang="en-US" altLang="zh-CN" sz="2800" b="1" dirty="0">
                <a:solidFill>
                  <a:schemeClr val="bg1"/>
                </a:solidFill>
              </a:rPr>
              <a:t>5</a:t>
            </a:r>
            <a:endParaRPr lang="zh-CN" altLang="en-US" sz="2800" b="1" dirty="0">
              <a:solidFill>
                <a:schemeClr val="bg1"/>
              </a:solidFill>
            </a:endParaRPr>
          </a:p>
        </p:txBody>
      </p:sp>
      <p:cxnSp>
        <p:nvCxnSpPr>
          <p:cNvPr id="40" name="直接连接符 39"/>
          <p:cNvCxnSpPr/>
          <p:nvPr>
            <p:custDataLst>
              <p:tags r:id="rId9"/>
            </p:custDataLst>
          </p:nvPr>
        </p:nvCxnSpPr>
        <p:spPr>
          <a:xfrm flipV="1">
            <a:off x="5352412" y="4534088"/>
            <a:ext cx="109090" cy="115555"/>
          </a:xfrm>
          <a:prstGeom prst="line">
            <a:avLst/>
          </a:prstGeom>
          <a:ln w="28575">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10"/>
            </p:custDataLst>
          </p:nvPr>
        </p:nvCxnSpPr>
        <p:spPr>
          <a:xfrm flipV="1">
            <a:off x="5467966" y="4880752"/>
            <a:ext cx="109090" cy="115555"/>
          </a:xfrm>
          <a:prstGeom prst="line">
            <a:avLst/>
          </a:prstGeom>
          <a:ln w="28575">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11"/>
            </p:custDataLst>
          </p:nvPr>
        </p:nvCxnSpPr>
        <p:spPr>
          <a:xfrm flipH="1" flipV="1">
            <a:off x="5583521" y="4649642"/>
            <a:ext cx="115555" cy="109090"/>
          </a:xfrm>
          <a:prstGeom prst="line">
            <a:avLst/>
          </a:prstGeom>
          <a:ln w="28575">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2"/>
            </p:custDataLst>
          </p:nvPr>
        </p:nvCxnSpPr>
        <p:spPr>
          <a:xfrm rot="16200000" flipV="1">
            <a:off x="5240089" y="4768429"/>
            <a:ext cx="109090" cy="115555"/>
          </a:xfrm>
          <a:prstGeom prst="line">
            <a:avLst/>
          </a:prstGeom>
          <a:ln w="28575">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custDataLst>
              <p:tags r:id="rId13"/>
            </p:custDataLst>
          </p:nvPr>
        </p:nvSpPr>
        <p:spPr>
          <a:xfrm>
            <a:off x="5795639" y="4578127"/>
            <a:ext cx="4400843" cy="359189"/>
          </a:xfrm>
          <a:prstGeom prst="rect">
            <a:avLst/>
          </a:prstGeom>
          <a:noFill/>
        </p:spPr>
        <p:txBody>
          <a:bodyPr wrap="square" rtlCol="0" anchor="ctr" anchorCtr="0">
            <a:noAutofit/>
          </a:bodyPr>
          <a:lstStyle/>
          <a:p>
            <a:pPr>
              <a:lnSpc>
                <a:spcPct val="120000"/>
              </a:lnSpc>
            </a:pPr>
            <a:r>
              <a:rPr lang="zh-CN" altLang="en-US" sz="2800" b="1" dirty="0" smtClean="0">
                <a:latin typeface="+mn-ea"/>
              </a:rPr>
              <a:t>结论与展望</a:t>
            </a:r>
            <a:endParaRPr lang="da-DK" altLang="zh-CN" sz="2800" b="1" dirty="0">
              <a:latin typeface="+mn-ea"/>
            </a:endParaRPr>
          </a:p>
        </p:txBody>
      </p:sp>
      <p:sp>
        <p:nvSpPr>
          <p:cNvPr id="46" name="任意多边形 45"/>
          <p:cNvSpPr/>
          <p:nvPr>
            <p:custDataLst>
              <p:tags r:id="rId14"/>
            </p:custDataLst>
          </p:nvPr>
        </p:nvSpPr>
        <p:spPr>
          <a:xfrm>
            <a:off x="5234548" y="1603555"/>
            <a:ext cx="462218" cy="462218"/>
          </a:xfrm>
          <a:custGeom>
            <a:avLst/>
            <a:gdLst>
              <a:gd name="connsiteX0" fmla="*/ 560368 w 1120736"/>
              <a:gd name="connsiteY0" fmla="*/ 0 h 1120736"/>
              <a:gd name="connsiteX1" fmla="*/ 1120736 w 1120736"/>
              <a:gd name="connsiteY1" fmla="*/ 560368 h 1120736"/>
              <a:gd name="connsiteX2" fmla="*/ 560368 w 1120736"/>
              <a:gd name="connsiteY2" fmla="*/ 1120736 h 1120736"/>
              <a:gd name="connsiteX3" fmla="*/ 0 w 1120736"/>
              <a:gd name="connsiteY3" fmla="*/ 560368 h 1120736"/>
            </a:gdLst>
            <a:ahLst/>
            <a:cxnLst>
              <a:cxn ang="0">
                <a:pos x="connsiteX0" y="connsiteY0"/>
              </a:cxn>
              <a:cxn ang="0">
                <a:pos x="connsiteX1" y="connsiteY1"/>
              </a:cxn>
              <a:cxn ang="0">
                <a:pos x="connsiteX2" y="connsiteY2"/>
              </a:cxn>
              <a:cxn ang="0">
                <a:pos x="connsiteX3" y="connsiteY3"/>
              </a:cxn>
            </a:cxnLst>
            <a:rect l="l" t="t" r="r" b="b"/>
            <a:pathLst>
              <a:path w="1120736" h="1120736">
                <a:moveTo>
                  <a:pt x="560368" y="0"/>
                </a:moveTo>
                <a:lnTo>
                  <a:pt x="1120736" y="560368"/>
                </a:lnTo>
                <a:lnTo>
                  <a:pt x="560368" y="1120736"/>
                </a:lnTo>
                <a:lnTo>
                  <a:pt x="0" y="56036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92500" lnSpcReduction="10000"/>
          </a:bodyPr>
          <a:lstStyle/>
          <a:p>
            <a:pPr algn="ctr"/>
            <a:r>
              <a:rPr lang="en-US" altLang="zh-CN" sz="2800" b="1" dirty="0">
                <a:solidFill>
                  <a:schemeClr val="bg1"/>
                </a:solidFill>
              </a:rPr>
              <a:t>1</a:t>
            </a:r>
            <a:endParaRPr lang="zh-CN" altLang="en-US" sz="2800" b="1" dirty="0">
              <a:solidFill>
                <a:schemeClr val="bg1"/>
              </a:solidFill>
            </a:endParaRPr>
          </a:p>
        </p:txBody>
      </p:sp>
      <p:cxnSp>
        <p:nvCxnSpPr>
          <p:cNvPr id="47" name="直接连接符 46"/>
          <p:cNvCxnSpPr/>
          <p:nvPr>
            <p:custDataLst>
              <p:tags r:id="rId15"/>
            </p:custDataLst>
          </p:nvPr>
        </p:nvCxnSpPr>
        <p:spPr>
          <a:xfrm flipV="1">
            <a:off x="5350103" y="1603556"/>
            <a:ext cx="109090" cy="115555"/>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custDataLst>
              <p:tags r:id="rId16"/>
            </p:custDataLst>
          </p:nvPr>
        </p:nvCxnSpPr>
        <p:spPr>
          <a:xfrm flipV="1">
            <a:off x="5465658" y="1950220"/>
            <a:ext cx="109090" cy="115555"/>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custDataLst>
              <p:tags r:id="rId17"/>
            </p:custDataLst>
          </p:nvPr>
        </p:nvCxnSpPr>
        <p:spPr>
          <a:xfrm flipH="1" flipV="1">
            <a:off x="5581213" y="1719110"/>
            <a:ext cx="115555" cy="109090"/>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custDataLst>
              <p:tags r:id="rId18"/>
            </p:custDataLst>
          </p:nvPr>
        </p:nvCxnSpPr>
        <p:spPr>
          <a:xfrm rot="16200000" flipV="1">
            <a:off x="5237781" y="1837896"/>
            <a:ext cx="109090" cy="115555"/>
          </a:xfrm>
          <a:prstGeom prst="line">
            <a:avLst/>
          </a:prstGeom>
          <a:ln w="2857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custDataLst>
              <p:tags r:id="rId19"/>
            </p:custDataLst>
          </p:nvPr>
        </p:nvSpPr>
        <p:spPr>
          <a:xfrm>
            <a:off x="5793331" y="1647595"/>
            <a:ext cx="4400843" cy="359189"/>
          </a:xfrm>
          <a:prstGeom prst="rect">
            <a:avLst/>
          </a:prstGeom>
          <a:noFill/>
        </p:spPr>
        <p:txBody>
          <a:bodyPr wrap="square" rtlCol="0" anchor="ctr" anchorCtr="0">
            <a:noAutofit/>
          </a:bodyPr>
          <a:lstStyle/>
          <a:p>
            <a:pPr>
              <a:lnSpc>
                <a:spcPct val="120000"/>
              </a:lnSpc>
            </a:pPr>
            <a:r>
              <a:rPr lang="zh-CN" altLang="en-US" sz="2800" b="1" dirty="0" smtClean="0">
                <a:latin typeface="+mn-ea"/>
              </a:rPr>
              <a:t>研究背景</a:t>
            </a:r>
            <a:endParaRPr lang="da-DK" altLang="zh-CN" sz="2800" b="1" dirty="0">
              <a:latin typeface="+mn-ea"/>
            </a:endParaRPr>
          </a:p>
        </p:txBody>
      </p:sp>
      <p:sp>
        <p:nvSpPr>
          <p:cNvPr id="53" name="任意多边形 52"/>
          <p:cNvSpPr/>
          <p:nvPr>
            <p:custDataLst>
              <p:tags r:id="rId20"/>
            </p:custDataLst>
          </p:nvPr>
        </p:nvSpPr>
        <p:spPr>
          <a:xfrm>
            <a:off x="5226467" y="2346057"/>
            <a:ext cx="462218" cy="462218"/>
          </a:xfrm>
          <a:custGeom>
            <a:avLst/>
            <a:gdLst>
              <a:gd name="connsiteX0" fmla="*/ 560368 w 1120736"/>
              <a:gd name="connsiteY0" fmla="*/ 0 h 1120736"/>
              <a:gd name="connsiteX1" fmla="*/ 1120736 w 1120736"/>
              <a:gd name="connsiteY1" fmla="*/ 560368 h 1120736"/>
              <a:gd name="connsiteX2" fmla="*/ 560368 w 1120736"/>
              <a:gd name="connsiteY2" fmla="*/ 1120736 h 1120736"/>
              <a:gd name="connsiteX3" fmla="*/ 0 w 1120736"/>
              <a:gd name="connsiteY3" fmla="*/ 560368 h 1120736"/>
            </a:gdLst>
            <a:ahLst/>
            <a:cxnLst>
              <a:cxn ang="0">
                <a:pos x="connsiteX0" y="connsiteY0"/>
              </a:cxn>
              <a:cxn ang="0">
                <a:pos x="connsiteX1" y="connsiteY1"/>
              </a:cxn>
              <a:cxn ang="0">
                <a:pos x="connsiteX2" y="connsiteY2"/>
              </a:cxn>
              <a:cxn ang="0">
                <a:pos x="connsiteX3" y="connsiteY3"/>
              </a:cxn>
            </a:cxnLst>
            <a:rect l="l" t="t" r="r" b="b"/>
            <a:pathLst>
              <a:path w="1120736" h="1120736">
                <a:moveTo>
                  <a:pt x="560368" y="0"/>
                </a:moveTo>
                <a:lnTo>
                  <a:pt x="1120736" y="560368"/>
                </a:lnTo>
                <a:lnTo>
                  <a:pt x="560368" y="1120736"/>
                </a:lnTo>
                <a:lnTo>
                  <a:pt x="0" y="560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92500" lnSpcReduction="10000"/>
          </a:bodyPr>
          <a:lstStyle/>
          <a:p>
            <a:pPr algn="ctr"/>
            <a:r>
              <a:rPr lang="en-US" altLang="zh-CN" sz="2800" b="1" dirty="0">
                <a:solidFill>
                  <a:schemeClr val="bg1"/>
                </a:solidFill>
              </a:rPr>
              <a:t>2</a:t>
            </a:r>
            <a:endParaRPr lang="zh-CN" altLang="en-US" sz="2800" b="1" dirty="0">
              <a:solidFill>
                <a:schemeClr val="bg1"/>
              </a:solidFill>
            </a:endParaRPr>
          </a:p>
        </p:txBody>
      </p:sp>
      <p:cxnSp>
        <p:nvCxnSpPr>
          <p:cNvPr id="54" name="直接连接符 53"/>
          <p:cNvCxnSpPr/>
          <p:nvPr>
            <p:custDataLst>
              <p:tags r:id="rId21"/>
            </p:custDataLst>
          </p:nvPr>
        </p:nvCxnSpPr>
        <p:spPr>
          <a:xfrm flipV="1">
            <a:off x="5293059" y="2407067"/>
            <a:ext cx="109090" cy="115555"/>
          </a:xfrm>
          <a:prstGeom prst="line">
            <a:avLst/>
          </a:prstGeom>
          <a:ln w="28575">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custDataLst>
              <p:tags r:id="rId22"/>
            </p:custDataLst>
          </p:nvPr>
        </p:nvCxnSpPr>
        <p:spPr>
          <a:xfrm flipV="1">
            <a:off x="5457576" y="2692722"/>
            <a:ext cx="109090" cy="115555"/>
          </a:xfrm>
          <a:prstGeom prst="line">
            <a:avLst/>
          </a:prstGeom>
          <a:ln w="28575">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custDataLst>
              <p:tags r:id="rId23"/>
            </p:custDataLst>
          </p:nvPr>
        </p:nvCxnSpPr>
        <p:spPr>
          <a:xfrm flipH="1" flipV="1">
            <a:off x="5573131" y="2461613"/>
            <a:ext cx="115555" cy="109090"/>
          </a:xfrm>
          <a:prstGeom prst="line">
            <a:avLst/>
          </a:prstGeom>
          <a:ln w="28575">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custDataLst>
              <p:tags r:id="rId24"/>
            </p:custDataLst>
          </p:nvPr>
        </p:nvCxnSpPr>
        <p:spPr>
          <a:xfrm rot="16200000" flipV="1">
            <a:off x="5229699" y="2580399"/>
            <a:ext cx="109090" cy="115555"/>
          </a:xfrm>
          <a:prstGeom prst="line">
            <a:avLst/>
          </a:prstGeom>
          <a:ln w="28575">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8" name="文本框 57"/>
          <p:cNvSpPr txBox="1"/>
          <p:nvPr>
            <p:custDataLst>
              <p:tags r:id="rId25"/>
            </p:custDataLst>
          </p:nvPr>
        </p:nvSpPr>
        <p:spPr>
          <a:xfrm>
            <a:off x="5785249" y="2390097"/>
            <a:ext cx="4400843" cy="359189"/>
          </a:xfrm>
          <a:prstGeom prst="rect">
            <a:avLst/>
          </a:prstGeom>
          <a:noFill/>
        </p:spPr>
        <p:txBody>
          <a:bodyPr wrap="square" rtlCol="0" anchor="ctr" anchorCtr="0">
            <a:noAutofit/>
          </a:bodyPr>
          <a:lstStyle/>
          <a:p>
            <a:pPr>
              <a:lnSpc>
                <a:spcPct val="120000"/>
              </a:lnSpc>
            </a:pPr>
            <a:r>
              <a:rPr lang="zh-CN" altLang="en-US" sz="2800" b="1" dirty="0" smtClean="0">
                <a:latin typeface="+mn-ea"/>
              </a:rPr>
              <a:t>模型构建</a:t>
            </a:r>
            <a:endParaRPr lang="da-DK" altLang="zh-CN" sz="2800" b="1" dirty="0">
              <a:latin typeface="+mn-ea"/>
            </a:endParaRPr>
          </a:p>
        </p:txBody>
      </p:sp>
      <p:sp>
        <p:nvSpPr>
          <p:cNvPr id="60" name="任意多边形 59"/>
          <p:cNvSpPr/>
          <p:nvPr>
            <p:custDataLst>
              <p:tags r:id="rId26"/>
            </p:custDataLst>
          </p:nvPr>
        </p:nvSpPr>
        <p:spPr>
          <a:xfrm>
            <a:off x="5234549" y="3073974"/>
            <a:ext cx="462218" cy="462218"/>
          </a:xfrm>
          <a:custGeom>
            <a:avLst/>
            <a:gdLst>
              <a:gd name="connsiteX0" fmla="*/ 560368 w 1120736"/>
              <a:gd name="connsiteY0" fmla="*/ 0 h 1120736"/>
              <a:gd name="connsiteX1" fmla="*/ 1120736 w 1120736"/>
              <a:gd name="connsiteY1" fmla="*/ 560368 h 1120736"/>
              <a:gd name="connsiteX2" fmla="*/ 560368 w 1120736"/>
              <a:gd name="connsiteY2" fmla="*/ 1120736 h 1120736"/>
              <a:gd name="connsiteX3" fmla="*/ 0 w 1120736"/>
              <a:gd name="connsiteY3" fmla="*/ 560368 h 1120736"/>
            </a:gdLst>
            <a:ahLst/>
            <a:cxnLst>
              <a:cxn ang="0">
                <a:pos x="connsiteX0" y="connsiteY0"/>
              </a:cxn>
              <a:cxn ang="0">
                <a:pos x="connsiteX1" y="connsiteY1"/>
              </a:cxn>
              <a:cxn ang="0">
                <a:pos x="connsiteX2" y="connsiteY2"/>
              </a:cxn>
              <a:cxn ang="0">
                <a:pos x="connsiteX3" y="connsiteY3"/>
              </a:cxn>
            </a:cxnLst>
            <a:rect l="l" t="t" r="r" b="b"/>
            <a:pathLst>
              <a:path w="1120736" h="1120736">
                <a:moveTo>
                  <a:pt x="560368" y="0"/>
                </a:moveTo>
                <a:lnTo>
                  <a:pt x="1120736" y="560368"/>
                </a:lnTo>
                <a:lnTo>
                  <a:pt x="560368" y="1120736"/>
                </a:lnTo>
                <a:lnTo>
                  <a:pt x="0" y="560368"/>
                </a:lnTo>
                <a:close/>
              </a:path>
            </a:pathLst>
          </a:cu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92500" lnSpcReduction="10000"/>
          </a:bodyPr>
          <a:lstStyle/>
          <a:p>
            <a:pPr algn="ctr"/>
            <a:r>
              <a:rPr lang="en-US" altLang="zh-CN" sz="2800" b="1" dirty="0">
                <a:solidFill>
                  <a:schemeClr val="bg1"/>
                </a:solidFill>
              </a:rPr>
              <a:t>3</a:t>
            </a:r>
            <a:endParaRPr lang="zh-CN" altLang="en-US" sz="2800" b="1" dirty="0">
              <a:solidFill>
                <a:schemeClr val="bg1"/>
              </a:solidFill>
            </a:endParaRPr>
          </a:p>
        </p:txBody>
      </p:sp>
      <p:cxnSp>
        <p:nvCxnSpPr>
          <p:cNvPr id="61" name="直接连接符 60"/>
          <p:cNvCxnSpPr/>
          <p:nvPr>
            <p:custDataLst>
              <p:tags r:id="rId27"/>
            </p:custDataLst>
          </p:nvPr>
        </p:nvCxnSpPr>
        <p:spPr>
          <a:xfrm flipV="1">
            <a:off x="5350103" y="3136675"/>
            <a:ext cx="109090" cy="115555"/>
          </a:xfrm>
          <a:prstGeom prst="line">
            <a:avLst/>
          </a:prstGeom>
          <a:ln w="28575">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custDataLst>
              <p:tags r:id="rId28"/>
            </p:custDataLst>
          </p:nvPr>
        </p:nvCxnSpPr>
        <p:spPr>
          <a:xfrm flipV="1">
            <a:off x="5465658" y="3483338"/>
            <a:ext cx="109090" cy="115555"/>
          </a:xfrm>
          <a:prstGeom prst="line">
            <a:avLst/>
          </a:prstGeom>
          <a:ln w="28575">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custDataLst>
              <p:tags r:id="rId29"/>
            </p:custDataLst>
          </p:nvPr>
        </p:nvCxnSpPr>
        <p:spPr>
          <a:xfrm flipH="1" flipV="1">
            <a:off x="5581213" y="3252229"/>
            <a:ext cx="115555" cy="109090"/>
          </a:xfrm>
          <a:prstGeom prst="line">
            <a:avLst/>
          </a:prstGeom>
          <a:ln w="28575">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custDataLst>
              <p:tags r:id="rId30"/>
            </p:custDataLst>
          </p:nvPr>
        </p:nvCxnSpPr>
        <p:spPr>
          <a:xfrm rot="16200000" flipV="1">
            <a:off x="5237781" y="3371015"/>
            <a:ext cx="109090" cy="115555"/>
          </a:xfrm>
          <a:prstGeom prst="line">
            <a:avLst/>
          </a:prstGeom>
          <a:ln w="28575">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5" name="文本框 64"/>
          <p:cNvSpPr txBox="1"/>
          <p:nvPr>
            <p:custDataLst>
              <p:tags r:id="rId31"/>
            </p:custDataLst>
          </p:nvPr>
        </p:nvSpPr>
        <p:spPr>
          <a:xfrm>
            <a:off x="5793331" y="3118014"/>
            <a:ext cx="4400843" cy="359189"/>
          </a:xfrm>
          <a:prstGeom prst="rect">
            <a:avLst/>
          </a:prstGeom>
          <a:noFill/>
        </p:spPr>
        <p:txBody>
          <a:bodyPr wrap="square" rtlCol="0" anchor="ctr" anchorCtr="0">
            <a:noAutofit/>
          </a:bodyPr>
          <a:lstStyle/>
          <a:p>
            <a:pPr>
              <a:lnSpc>
                <a:spcPct val="120000"/>
              </a:lnSpc>
            </a:pPr>
            <a:r>
              <a:rPr lang="zh-CN" altLang="en-US" sz="2800" b="1" dirty="0" smtClean="0">
                <a:latin typeface="+mn-ea"/>
              </a:rPr>
              <a:t>实验标定</a:t>
            </a:r>
            <a:endParaRPr lang="da-DK" altLang="zh-CN" sz="2800" b="1" dirty="0">
              <a:latin typeface="+mn-ea"/>
            </a:endParaRP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分布策略</a:t>
            </a:r>
            <a:endParaRPr lang="en-US" altLang="zh-CN" b="1" dirty="0">
              <a:solidFill>
                <a:schemeClr val="tx1"/>
              </a:solidFill>
              <a:latin typeface="+mn-ea"/>
            </a:endParaRPr>
          </a:p>
        </p:txBody>
      </p:sp>
      <p:pic>
        <p:nvPicPr>
          <p:cNvPr id="4" name="图片 3" descr="D:\桌面文件\变间距电池模组设计\U盘里的\ATE投稿\Figures\Fig. 4.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135" y="1713460"/>
            <a:ext cx="4886238" cy="4418875"/>
          </a:xfrm>
          <a:prstGeom prst="rect">
            <a:avLst/>
          </a:prstGeom>
          <a:noFill/>
          <a:ln>
            <a:noFill/>
          </a:ln>
        </p:spPr>
      </p:pic>
      <p:pic>
        <p:nvPicPr>
          <p:cNvPr id="5" name="图片 4" descr="D:\桌面文件\变间距电池模组设计\U盘里的\ATE投稿\Figures\Fig. 5.ti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6035" y="1713460"/>
            <a:ext cx="4860926" cy="4385504"/>
          </a:xfrm>
          <a:prstGeom prst="rect">
            <a:avLst/>
          </a:prstGeom>
          <a:noFill/>
          <a:ln>
            <a:noFill/>
          </a:ln>
        </p:spPr>
      </p:pic>
      <p:sp>
        <p:nvSpPr>
          <p:cNvPr id="7" name="矩形 6"/>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1968759" y="6204031"/>
            <a:ext cx="2492990" cy="369332"/>
          </a:xfrm>
          <a:prstGeom prst="rect">
            <a:avLst/>
          </a:prstGeom>
          <a:noFill/>
        </p:spPr>
        <p:txBody>
          <a:bodyPr wrap="none" rtlCol="0">
            <a:spAutoFit/>
          </a:bodyPr>
          <a:lstStyle/>
          <a:p>
            <a:r>
              <a:rPr lang="zh-CN" altLang="en-US" b="1" dirty="0" smtClean="0"/>
              <a:t>等差数列电芯间距分布</a:t>
            </a:r>
            <a:endParaRPr lang="zh-CN" altLang="en-US" b="1" dirty="0"/>
          </a:p>
        </p:txBody>
      </p:sp>
      <p:sp>
        <p:nvSpPr>
          <p:cNvPr id="8" name="文本框 7"/>
          <p:cNvSpPr txBox="1"/>
          <p:nvPr/>
        </p:nvSpPr>
        <p:spPr>
          <a:xfrm>
            <a:off x="7560003" y="6204031"/>
            <a:ext cx="2492990" cy="369332"/>
          </a:xfrm>
          <a:prstGeom prst="rect">
            <a:avLst/>
          </a:prstGeom>
          <a:noFill/>
        </p:spPr>
        <p:txBody>
          <a:bodyPr wrap="none" rtlCol="0">
            <a:spAutoFit/>
          </a:bodyPr>
          <a:lstStyle/>
          <a:p>
            <a:r>
              <a:rPr lang="zh-CN" altLang="en-US" b="1" dirty="0" smtClean="0"/>
              <a:t>等比数列电芯间距分布</a:t>
            </a:r>
            <a:endParaRPr lang="zh-CN" altLang="en-US" b="1" dirty="0"/>
          </a:p>
        </p:txBody>
      </p:sp>
    </p:spTree>
    <p:extLst>
      <p:ext uri="{BB962C8B-B14F-4D97-AF65-F5344CB8AC3E}">
        <p14:creationId xmlns:p14="http://schemas.microsoft.com/office/powerpoint/2010/main" val="1889583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温度云图</a:t>
            </a:r>
            <a:endParaRPr lang="en-US" altLang="zh-CN" b="1" dirty="0">
              <a:solidFill>
                <a:schemeClr val="tx1"/>
              </a:solidFill>
              <a:latin typeface="+mn-ea"/>
            </a:endParaRPr>
          </a:p>
        </p:txBody>
      </p:sp>
      <p:pic>
        <p:nvPicPr>
          <p:cNvPr id="4" name="图片 3" descr="D:\桌面文件\变间距电池模组设计\U盘里的\ATE投稿\Figures\Fig. 7.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761" y="1849121"/>
            <a:ext cx="11150919" cy="4413374"/>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3655319" y="6262495"/>
            <a:ext cx="5493812" cy="369332"/>
          </a:xfrm>
          <a:prstGeom prst="rect">
            <a:avLst/>
          </a:prstGeom>
          <a:noFill/>
        </p:spPr>
        <p:txBody>
          <a:bodyPr wrap="none" rtlCol="0">
            <a:spAutoFit/>
          </a:bodyPr>
          <a:lstStyle/>
          <a:p>
            <a:r>
              <a:rPr lang="zh-CN" altLang="en-US" b="1" dirty="0" smtClean="0"/>
              <a:t>两种分布下不同电池间距放电末期模组中心温度分布</a:t>
            </a:r>
            <a:endParaRPr lang="zh-CN" altLang="en-US" b="1" dirty="0"/>
          </a:p>
        </p:txBody>
      </p:sp>
    </p:spTree>
    <p:extLst>
      <p:ext uri="{BB962C8B-B14F-4D97-AF65-F5344CB8AC3E}">
        <p14:creationId xmlns:p14="http://schemas.microsoft.com/office/powerpoint/2010/main" val="154351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温度、电压查变化规律</a:t>
            </a:r>
            <a:endParaRPr lang="en-US" altLang="zh-CN" b="1" dirty="0">
              <a:solidFill>
                <a:schemeClr val="tx1"/>
              </a:solidFill>
              <a:latin typeface="+mn-ea"/>
            </a:endParaRPr>
          </a:p>
        </p:txBody>
      </p:sp>
      <p:pic>
        <p:nvPicPr>
          <p:cNvPr id="4" name="图片 3" descr="C:\Users\WB\Desktop\回稿\回稿修复内容\Figures\Fig. 10.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250" y="1920240"/>
            <a:ext cx="5132480" cy="4429760"/>
          </a:xfrm>
          <a:prstGeom prst="rect">
            <a:avLst/>
          </a:prstGeom>
          <a:noFill/>
          <a:ln>
            <a:noFill/>
          </a:ln>
        </p:spPr>
      </p:pic>
      <p:pic>
        <p:nvPicPr>
          <p:cNvPr id="5" name="图片 4" descr="C:\Users\WB\Desktop\回稿\回稿修复内容\Figures\Fig. 11.t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09944" y="1920240"/>
            <a:ext cx="5219841" cy="4395601"/>
          </a:xfrm>
          <a:prstGeom prst="rect">
            <a:avLst/>
          </a:prstGeom>
          <a:noFill/>
          <a:ln>
            <a:noFill/>
          </a:ln>
        </p:spPr>
      </p:pic>
      <p:sp>
        <p:nvSpPr>
          <p:cNvPr id="7" name="矩形 6"/>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1239855" y="6326001"/>
            <a:ext cx="4570482" cy="369332"/>
          </a:xfrm>
          <a:prstGeom prst="rect">
            <a:avLst/>
          </a:prstGeom>
          <a:noFill/>
        </p:spPr>
        <p:txBody>
          <a:bodyPr wrap="none" rtlCol="0">
            <a:spAutoFit/>
          </a:bodyPr>
          <a:lstStyle/>
          <a:p>
            <a:r>
              <a:rPr lang="zh-CN" altLang="en-US" b="1" dirty="0"/>
              <a:t>两种分布下</a:t>
            </a:r>
            <a:r>
              <a:rPr lang="zh-CN" altLang="en-US" b="1" dirty="0" smtClean="0"/>
              <a:t>模组内最大温度差随间距的变化</a:t>
            </a:r>
            <a:endParaRPr lang="zh-CN" altLang="en-US" b="1" dirty="0"/>
          </a:p>
        </p:txBody>
      </p:sp>
      <p:sp>
        <p:nvSpPr>
          <p:cNvPr id="8" name="文本框 7"/>
          <p:cNvSpPr txBox="1"/>
          <p:nvPr/>
        </p:nvSpPr>
        <p:spPr>
          <a:xfrm>
            <a:off x="6776119" y="6326001"/>
            <a:ext cx="4570482" cy="369332"/>
          </a:xfrm>
          <a:prstGeom prst="rect">
            <a:avLst/>
          </a:prstGeom>
          <a:noFill/>
        </p:spPr>
        <p:txBody>
          <a:bodyPr wrap="none" rtlCol="0">
            <a:spAutoFit/>
          </a:bodyPr>
          <a:lstStyle/>
          <a:p>
            <a:r>
              <a:rPr lang="zh-CN" altLang="en-US" b="1" dirty="0"/>
              <a:t>两种分布下</a:t>
            </a:r>
            <a:r>
              <a:rPr lang="zh-CN" altLang="en-US" b="1" dirty="0" smtClean="0"/>
              <a:t>模组内最大电压差随间距的变化</a:t>
            </a:r>
            <a:endParaRPr lang="zh-CN" altLang="en-US" b="1" dirty="0"/>
          </a:p>
        </p:txBody>
      </p:sp>
    </p:spTree>
    <p:extLst>
      <p:ext uri="{BB962C8B-B14F-4D97-AF65-F5344CB8AC3E}">
        <p14:creationId xmlns:p14="http://schemas.microsoft.com/office/powerpoint/2010/main" val="379964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最高温度电芯编号变化规律</a:t>
            </a:r>
            <a:endParaRPr lang="en-US" altLang="zh-CN" b="1" dirty="0">
              <a:solidFill>
                <a:schemeClr val="tx1"/>
              </a:solidFill>
              <a:latin typeface="+mn-ea"/>
            </a:endParaRPr>
          </a:p>
        </p:txBody>
      </p:sp>
      <p:pic>
        <p:nvPicPr>
          <p:cNvPr id="4" name="图片 3" descr="D:\桌面文件\变间距电池模组设计\U盘里的\ATE投稿\Figures\Fig. 10.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354" y="1808480"/>
            <a:ext cx="10898846" cy="4307839"/>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839329" y="6088208"/>
            <a:ext cx="5493812" cy="369332"/>
          </a:xfrm>
          <a:prstGeom prst="rect">
            <a:avLst/>
          </a:prstGeom>
          <a:noFill/>
        </p:spPr>
        <p:txBody>
          <a:bodyPr wrap="none" rtlCol="0">
            <a:spAutoFit/>
          </a:bodyPr>
          <a:lstStyle/>
          <a:p>
            <a:r>
              <a:rPr lang="zh-CN" altLang="en-US" b="1" dirty="0" smtClean="0"/>
              <a:t>等差分布</a:t>
            </a:r>
            <a:r>
              <a:rPr lang="zh-CN" altLang="en-US" b="1" dirty="0"/>
              <a:t>下</a:t>
            </a:r>
            <a:r>
              <a:rPr lang="zh-CN" altLang="en-US" b="1" dirty="0" smtClean="0"/>
              <a:t>模组内最大温度电芯</a:t>
            </a:r>
            <a:r>
              <a:rPr lang="zh-CN" altLang="en-US" b="1" smtClean="0"/>
              <a:t>编号</a:t>
            </a:r>
            <a:r>
              <a:rPr lang="zh-CN" altLang="en-US" b="1" smtClean="0"/>
              <a:t>随时间变化</a:t>
            </a:r>
            <a:r>
              <a:rPr lang="zh-CN" altLang="en-US" b="1" dirty="0" smtClean="0"/>
              <a:t>规律</a:t>
            </a:r>
            <a:endParaRPr lang="zh-CN" altLang="en-US" b="1" dirty="0"/>
          </a:p>
        </p:txBody>
      </p:sp>
      <p:sp>
        <p:nvSpPr>
          <p:cNvPr id="7" name="文本框 6"/>
          <p:cNvSpPr txBox="1"/>
          <p:nvPr/>
        </p:nvSpPr>
        <p:spPr>
          <a:xfrm>
            <a:off x="6418707" y="6088208"/>
            <a:ext cx="5493812" cy="369332"/>
          </a:xfrm>
          <a:prstGeom prst="rect">
            <a:avLst/>
          </a:prstGeom>
          <a:noFill/>
        </p:spPr>
        <p:txBody>
          <a:bodyPr wrap="none" rtlCol="0">
            <a:spAutoFit/>
          </a:bodyPr>
          <a:lstStyle/>
          <a:p>
            <a:r>
              <a:rPr lang="zh-CN" altLang="en-US" b="1" dirty="0" smtClean="0"/>
              <a:t>等比分布</a:t>
            </a:r>
            <a:r>
              <a:rPr lang="zh-CN" altLang="en-US" b="1" dirty="0"/>
              <a:t>下</a:t>
            </a:r>
            <a:r>
              <a:rPr lang="zh-CN" altLang="en-US" b="1" dirty="0" smtClean="0"/>
              <a:t>模组内最大温度电芯</a:t>
            </a:r>
            <a:r>
              <a:rPr lang="zh-CN" altLang="en-US" b="1" smtClean="0"/>
              <a:t>编号</a:t>
            </a:r>
            <a:r>
              <a:rPr lang="zh-CN" altLang="en-US" b="1" smtClean="0"/>
              <a:t>随时间变化</a:t>
            </a:r>
            <a:r>
              <a:rPr lang="zh-CN" altLang="en-US" b="1" dirty="0" smtClean="0"/>
              <a:t>规律</a:t>
            </a:r>
            <a:endParaRPr lang="zh-CN" altLang="en-US" b="1" dirty="0"/>
          </a:p>
        </p:txBody>
      </p:sp>
    </p:spTree>
    <p:extLst>
      <p:ext uri="{BB962C8B-B14F-4D97-AF65-F5344CB8AC3E}">
        <p14:creationId xmlns:p14="http://schemas.microsoft.com/office/powerpoint/2010/main" val="30351254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模组电芯升、降温电芯分布</a:t>
            </a:r>
            <a:endParaRPr lang="en-US" altLang="zh-CN" b="1" dirty="0">
              <a:solidFill>
                <a:schemeClr val="tx1"/>
              </a:solidFill>
              <a:latin typeface="+mn-ea"/>
            </a:endParaRPr>
          </a:p>
        </p:txBody>
      </p:sp>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2004576" y="6088208"/>
            <a:ext cx="2262158" cy="369332"/>
          </a:xfrm>
          <a:prstGeom prst="rect">
            <a:avLst/>
          </a:prstGeom>
          <a:noFill/>
        </p:spPr>
        <p:txBody>
          <a:bodyPr wrap="none" rtlCol="0">
            <a:spAutoFit/>
          </a:bodyPr>
          <a:lstStyle/>
          <a:p>
            <a:r>
              <a:rPr lang="zh-CN" altLang="en-US" b="1" dirty="0" smtClean="0"/>
              <a:t>模组内降温电芯分布</a:t>
            </a:r>
            <a:endParaRPr lang="zh-CN" altLang="en-US" b="1" dirty="0"/>
          </a:p>
        </p:txBody>
      </p:sp>
      <p:grpSp>
        <p:nvGrpSpPr>
          <p:cNvPr id="10" name="组合 9"/>
          <p:cNvGrpSpPr>
            <a:grpSpLocks noChangeAspect="1"/>
          </p:cNvGrpSpPr>
          <p:nvPr/>
        </p:nvGrpSpPr>
        <p:grpSpPr>
          <a:xfrm>
            <a:off x="7032766" y="1802201"/>
            <a:ext cx="4397234" cy="4286007"/>
            <a:chOff x="2606698" y="2636694"/>
            <a:chExt cx="3355798" cy="3270913"/>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698" y="2636694"/>
              <a:ext cx="3355798" cy="3270913"/>
            </a:xfrm>
            <a:prstGeom prst="rect">
              <a:avLst/>
            </a:prstGeom>
          </p:spPr>
        </p:pic>
        <p:sp>
          <p:nvSpPr>
            <p:cNvPr id="12" name="矩形 11"/>
            <p:cNvSpPr/>
            <p:nvPr/>
          </p:nvSpPr>
          <p:spPr>
            <a:xfrm>
              <a:off x="2885958" y="2954059"/>
              <a:ext cx="2802323" cy="751042"/>
            </a:xfrm>
            <a:prstGeom prst="rect">
              <a:avLst/>
            </a:prstGeom>
            <a:solidFill>
              <a:schemeClr val="accent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3981274" y="3910026"/>
              <a:ext cx="2662972" cy="751042"/>
            </a:xfrm>
            <a:prstGeom prst="rect">
              <a:avLst/>
            </a:prstGeom>
            <a:solidFill>
              <a:schemeClr val="accent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a:grpSpLocks noChangeAspect="1"/>
          </p:cNvGrpSpPr>
          <p:nvPr/>
        </p:nvGrpSpPr>
        <p:grpSpPr>
          <a:xfrm>
            <a:off x="1093011" y="1749417"/>
            <a:ext cx="4451389" cy="4338791"/>
            <a:chOff x="2606698" y="2636694"/>
            <a:chExt cx="3355798" cy="3270913"/>
          </a:xfrm>
        </p:grpSpPr>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698" y="2636694"/>
              <a:ext cx="3355798" cy="3270913"/>
            </a:xfrm>
            <a:prstGeom prst="rect">
              <a:avLst/>
            </a:prstGeom>
          </p:spPr>
        </p:pic>
        <p:sp>
          <p:nvSpPr>
            <p:cNvPr id="17" name="矩形 16"/>
            <p:cNvSpPr/>
            <p:nvPr/>
          </p:nvSpPr>
          <p:spPr>
            <a:xfrm>
              <a:off x="2889720" y="3702205"/>
              <a:ext cx="2005665" cy="1891192"/>
            </a:xfrm>
            <a:prstGeom prst="rect">
              <a:avLst/>
            </a:prstGeom>
            <a:solidFill>
              <a:schemeClr val="accent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8100304" y="6076309"/>
            <a:ext cx="2262158" cy="369332"/>
          </a:xfrm>
          <a:prstGeom prst="rect">
            <a:avLst/>
          </a:prstGeom>
          <a:noFill/>
        </p:spPr>
        <p:txBody>
          <a:bodyPr wrap="none" rtlCol="0">
            <a:spAutoFit/>
          </a:bodyPr>
          <a:lstStyle/>
          <a:p>
            <a:r>
              <a:rPr lang="zh-CN" altLang="en-US" b="1" dirty="0" smtClean="0"/>
              <a:t>模组内升温电芯分布</a:t>
            </a:r>
            <a:endParaRPr lang="zh-CN" altLang="en-US" b="1" dirty="0"/>
          </a:p>
        </p:txBody>
      </p:sp>
    </p:spTree>
    <p:extLst>
      <p:ext uri="{BB962C8B-B14F-4D97-AF65-F5344CB8AC3E}">
        <p14:creationId xmlns:p14="http://schemas.microsoft.com/office/powerpoint/2010/main" val="4283919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降温电芯温度随间距变化</a:t>
            </a:r>
            <a:endParaRPr lang="en-US" altLang="zh-CN" b="1" dirty="0">
              <a:solidFill>
                <a:schemeClr val="tx1"/>
              </a:solidFill>
              <a:latin typeface="+mn-ea"/>
            </a:endParaRPr>
          </a:p>
        </p:txBody>
      </p:sp>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961611" y="6088208"/>
            <a:ext cx="5032147" cy="369332"/>
          </a:xfrm>
          <a:prstGeom prst="rect">
            <a:avLst/>
          </a:prstGeom>
          <a:noFill/>
        </p:spPr>
        <p:txBody>
          <a:bodyPr wrap="none" rtlCol="0">
            <a:spAutoFit/>
          </a:bodyPr>
          <a:lstStyle/>
          <a:p>
            <a:r>
              <a:rPr lang="zh-CN" altLang="en-US" b="1" dirty="0" smtClean="0"/>
              <a:t>等差分布</a:t>
            </a:r>
            <a:r>
              <a:rPr lang="zh-CN" altLang="en-US" b="1" dirty="0"/>
              <a:t>下</a:t>
            </a:r>
            <a:r>
              <a:rPr lang="zh-CN" altLang="en-US" b="1" dirty="0" smtClean="0"/>
              <a:t>模组内降温电芯温度随间距变化规律</a:t>
            </a:r>
            <a:endParaRPr lang="zh-CN" altLang="en-US" b="1" dirty="0"/>
          </a:p>
        </p:txBody>
      </p:sp>
      <p:sp>
        <p:nvSpPr>
          <p:cNvPr id="7" name="文本框 6"/>
          <p:cNvSpPr txBox="1"/>
          <p:nvPr/>
        </p:nvSpPr>
        <p:spPr>
          <a:xfrm>
            <a:off x="6621907" y="6088208"/>
            <a:ext cx="5032147" cy="369332"/>
          </a:xfrm>
          <a:prstGeom prst="rect">
            <a:avLst/>
          </a:prstGeom>
          <a:noFill/>
        </p:spPr>
        <p:txBody>
          <a:bodyPr wrap="none" rtlCol="0">
            <a:spAutoFit/>
          </a:bodyPr>
          <a:lstStyle/>
          <a:p>
            <a:r>
              <a:rPr lang="zh-CN" altLang="en-US" b="1" dirty="0" smtClean="0"/>
              <a:t>等比分布</a:t>
            </a:r>
            <a:r>
              <a:rPr lang="zh-CN" altLang="en-US" b="1" dirty="0"/>
              <a:t>下</a:t>
            </a:r>
            <a:r>
              <a:rPr lang="zh-CN" altLang="en-US" b="1" dirty="0" smtClean="0"/>
              <a:t>模组内降温</a:t>
            </a:r>
            <a:r>
              <a:rPr lang="zh-CN" altLang="en-US" b="1" dirty="0"/>
              <a:t>电芯温度</a:t>
            </a:r>
            <a:r>
              <a:rPr lang="zh-CN" altLang="en-US" b="1" dirty="0" smtClean="0"/>
              <a:t>随间距变化规律</a:t>
            </a:r>
            <a:endParaRPr lang="zh-CN" altLang="en-US" b="1" dirty="0"/>
          </a:p>
        </p:txBody>
      </p:sp>
      <p:pic>
        <p:nvPicPr>
          <p:cNvPr id="8" name="图片 7" descr="D:\桌面文件\变间距电池模组设计\U盘里的\ATE投稿\Figures\Fig. 11.tif"/>
          <p:cNvPicPr/>
          <p:nvPr/>
        </p:nvPicPr>
        <p:blipFill rotWithShape="1">
          <a:blip r:embed="rId3" cstate="print">
            <a:extLst>
              <a:ext uri="{28A0092B-C50C-407E-A947-70E740481C1C}">
                <a14:useLocalDpi xmlns:a14="http://schemas.microsoft.com/office/drawing/2010/main" val="0"/>
              </a:ext>
            </a:extLst>
          </a:blip>
          <a:srcRect b="52074"/>
          <a:stretch/>
        </p:blipFill>
        <p:spPr bwMode="auto">
          <a:xfrm>
            <a:off x="430354" y="1877811"/>
            <a:ext cx="11126808" cy="4210397"/>
          </a:xfrm>
          <a:prstGeom prst="rect">
            <a:avLst/>
          </a:prstGeom>
          <a:noFill/>
          <a:ln>
            <a:noFill/>
          </a:ln>
        </p:spPr>
      </p:pic>
    </p:spTree>
    <p:extLst>
      <p:ext uri="{BB962C8B-B14F-4D97-AF65-F5344CB8AC3E}">
        <p14:creationId xmlns:p14="http://schemas.microsoft.com/office/powerpoint/2010/main" val="18900013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升温</a:t>
            </a:r>
            <a:r>
              <a:rPr lang="zh-CN" altLang="en-US" b="1" dirty="0">
                <a:solidFill>
                  <a:schemeClr val="tx1"/>
                </a:solidFill>
                <a:latin typeface="+mn-ea"/>
              </a:rPr>
              <a:t>电芯温度随间距变化</a:t>
            </a:r>
            <a:endParaRPr lang="en-US" altLang="zh-CN" b="1" dirty="0">
              <a:solidFill>
                <a:schemeClr val="tx1"/>
              </a:solidFill>
              <a:latin typeface="+mn-ea"/>
            </a:endParaRPr>
          </a:p>
        </p:txBody>
      </p:sp>
      <p:sp>
        <p:nvSpPr>
          <p:cNvPr id="5" name="矩形 4"/>
          <p:cNvSpPr/>
          <p:nvPr/>
        </p:nvSpPr>
        <p:spPr>
          <a:xfrm>
            <a:off x="839329" y="182489"/>
            <a:ext cx="2052165" cy="609398"/>
          </a:xfrm>
          <a:prstGeom prst="rect">
            <a:avLst/>
          </a:prstGeom>
        </p:spPr>
        <p:txBody>
          <a:bodyPr wrap="none">
            <a:spAutoFit/>
          </a:bodyPr>
          <a:lstStyle/>
          <a:p>
            <a:pPr>
              <a:lnSpc>
                <a:spcPct val="120000"/>
              </a:lnSpc>
            </a:pPr>
            <a:r>
              <a:rPr lang="en-US" altLang="zh-CN" sz="2800" b="1" dirty="0" smtClean="0">
                <a:latin typeface="+mn-ea"/>
              </a:rPr>
              <a:t>4</a:t>
            </a:r>
            <a:r>
              <a:rPr lang="da-DK" altLang="zh-CN" sz="2800" b="1" dirty="0" smtClean="0">
                <a:latin typeface="+mn-ea"/>
              </a:rPr>
              <a:t>. </a:t>
            </a:r>
            <a:r>
              <a:rPr lang="zh-CN" altLang="en-US" sz="2800" b="1" dirty="0" smtClean="0">
                <a:latin typeface="+mn-ea"/>
              </a:rPr>
              <a:t>结果分析</a:t>
            </a:r>
            <a:endParaRPr lang="da-DK" altLang="zh-CN" sz="2800" b="1" dirty="0">
              <a:latin typeface="+mn-ea"/>
            </a:endParaRPr>
          </a:p>
        </p:txBody>
      </p:sp>
      <p:sp>
        <p:nvSpPr>
          <p:cNvPr id="6" name="文本框 5"/>
          <p:cNvSpPr txBox="1"/>
          <p:nvPr/>
        </p:nvSpPr>
        <p:spPr>
          <a:xfrm>
            <a:off x="1001684" y="6161956"/>
            <a:ext cx="5032147" cy="369332"/>
          </a:xfrm>
          <a:prstGeom prst="rect">
            <a:avLst/>
          </a:prstGeom>
          <a:noFill/>
        </p:spPr>
        <p:txBody>
          <a:bodyPr wrap="none" rtlCol="0">
            <a:spAutoFit/>
          </a:bodyPr>
          <a:lstStyle/>
          <a:p>
            <a:r>
              <a:rPr lang="zh-CN" altLang="en-US" b="1" dirty="0" smtClean="0"/>
              <a:t>等差分布</a:t>
            </a:r>
            <a:r>
              <a:rPr lang="zh-CN" altLang="en-US" b="1" dirty="0"/>
              <a:t>下</a:t>
            </a:r>
            <a:r>
              <a:rPr lang="zh-CN" altLang="en-US" b="1" dirty="0" smtClean="0"/>
              <a:t>模组内升温</a:t>
            </a:r>
            <a:r>
              <a:rPr lang="zh-CN" altLang="en-US" b="1" dirty="0"/>
              <a:t>电芯温度</a:t>
            </a:r>
            <a:r>
              <a:rPr lang="zh-CN" altLang="en-US" b="1" dirty="0" smtClean="0"/>
              <a:t>随间距变化规律</a:t>
            </a:r>
            <a:endParaRPr lang="zh-CN" altLang="en-US" b="1" dirty="0"/>
          </a:p>
        </p:txBody>
      </p:sp>
      <p:sp>
        <p:nvSpPr>
          <p:cNvPr id="7" name="文本框 6"/>
          <p:cNvSpPr txBox="1"/>
          <p:nvPr/>
        </p:nvSpPr>
        <p:spPr>
          <a:xfrm>
            <a:off x="6523881" y="6161956"/>
            <a:ext cx="5032147" cy="369332"/>
          </a:xfrm>
          <a:prstGeom prst="rect">
            <a:avLst/>
          </a:prstGeom>
          <a:noFill/>
        </p:spPr>
        <p:txBody>
          <a:bodyPr wrap="none" rtlCol="0">
            <a:spAutoFit/>
          </a:bodyPr>
          <a:lstStyle/>
          <a:p>
            <a:r>
              <a:rPr lang="zh-CN" altLang="en-US" b="1" dirty="0" smtClean="0"/>
              <a:t>等比分布</a:t>
            </a:r>
            <a:r>
              <a:rPr lang="zh-CN" altLang="en-US" b="1" dirty="0"/>
              <a:t>下</a:t>
            </a:r>
            <a:r>
              <a:rPr lang="zh-CN" altLang="en-US" b="1" dirty="0" smtClean="0"/>
              <a:t>模组内升温</a:t>
            </a:r>
            <a:r>
              <a:rPr lang="zh-CN" altLang="en-US" b="1" dirty="0"/>
              <a:t>电芯温度</a:t>
            </a:r>
            <a:r>
              <a:rPr lang="zh-CN" altLang="en-US" b="1" dirty="0" smtClean="0"/>
              <a:t>随间距变化规律</a:t>
            </a:r>
            <a:endParaRPr lang="zh-CN" altLang="en-US" b="1" dirty="0"/>
          </a:p>
        </p:txBody>
      </p:sp>
      <p:pic>
        <p:nvPicPr>
          <p:cNvPr id="8" name="图片 7" descr="D:\桌面文件\变间距电池模组设计\U盘里的\ATE投稿\Figures\Fig. 11.tif"/>
          <p:cNvPicPr/>
          <p:nvPr/>
        </p:nvPicPr>
        <p:blipFill rotWithShape="1">
          <a:blip r:embed="rId3" cstate="print">
            <a:extLst>
              <a:ext uri="{28A0092B-C50C-407E-A947-70E740481C1C}">
                <a14:useLocalDpi xmlns:a14="http://schemas.microsoft.com/office/drawing/2010/main" val="0"/>
              </a:ext>
            </a:extLst>
          </a:blip>
          <a:srcRect t="48110" b="752"/>
          <a:stretch/>
        </p:blipFill>
        <p:spPr bwMode="auto">
          <a:xfrm>
            <a:off x="511634" y="1790526"/>
            <a:ext cx="10826926" cy="4371430"/>
          </a:xfrm>
          <a:prstGeom prst="rect">
            <a:avLst/>
          </a:prstGeom>
          <a:noFill/>
          <a:ln>
            <a:noFill/>
          </a:ln>
        </p:spPr>
      </p:pic>
    </p:spTree>
    <p:extLst>
      <p:ext uri="{BB962C8B-B14F-4D97-AF65-F5344CB8AC3E}">
        <p14:creationId xmlns:p14="http://schemas.microsoft.com/office/powerpoint/2010/main" val="33915600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565" y="1891202"/>
            <a:ext cx="4205521" cy="3154710"/>
            <a:chOff x="4631982" y="1320357"/>
            <a:chExt cx="4205521" cy="3154710"/>
          </a:xfrm>
        </p:grpSpPr>
        <p:sp>
          <p:nvSpPr>
            <p:cNvPr id="69" name="文本框 68"/>
            <p:cNvSpPr txBox="1"/>
            <p:nvPr/>
          </p:nvSpPr>
          <p:spPr>
            <a:xfrm>
              <a:off x="4631982" y="1320357"/>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05</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文本框 69"/>
            <p:cNvSpPr txBox="1"/>
            <p:nvPr/>
          </p:nvSpPr>
          <p:spPr>
            <a:xfrm>
              <a:off x="5059284" y="2574547"/>
              <a:ext cx="3230339" cy="646331"/>
            </a:xfrm>
            <a:prstGeom prst="rect">
              <a:avLst/>
            </a:prstGeom>
            <a:solidFill>
              <a:schemeClr val="bg1"/>
            </a:solidFill>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FIVE</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grpSp>
      <p:sp>
        <p:nvSpPr>
          <p:cNvPr id="6" name="文本框 5"/>
          <p:cNvSpPr txBox="1"/>
          <p:nvPr>
            <p:custDataLst>
              <p:tags r:id="rId2"/>
            </p:custDataLst>
          </p:nvPr>
        </p:nvSpPr>
        <p:spPr>
          <a:xfrm>
            <a:off x="5255328" y="2611824"/>
            <a:ext cx="4518591" cy="1336173"/>
          </a:xfrm>
          <a:prstGeom prst="rect">
            <a:avLst/>
          </a:prstGeom>
          <a:noFill/>
        </p:spPr>
        <p:txBody>
          <a:bodyPr wrap="square" rtlCol="0" anchor="ctr" anchorCtr="0">
            <a:noAutofit/>
          </a:bodyPr>
          <a:lstStyle/>
          <a:p>
            <a:pPr algn="dist">
              <a:lnSpc>
                <a:spcPct val="120000"/>
              </a:lnSpc>
            </a:pPr>
            <a:r>
              <a:rPr lang="zh-CN" altLang="en-US" sz="6000" b="1" dirty="0" smtClean="0">
                <a:latin typeface="+mn-ea"/>
              </a:rPr>
              <a:t>结论与展望</a:t>
            </a:r>
            <a:endParaRPr lang="da-DK" altLang="zh-CN" sz="6000" b="1" dirty="0">
              <a:latin typeface="+mn-ea"/>
            </a:endParaRPr>
          </a:p>
        </p:txBody>
      </p:sp>
    </p:spTree>
    <p:custDataLst>
      <p:tags r:id="rId1"/>
    </p:custDataLst>
    <p:extLst>
      <p:ext uri="{BB962C8B-B14F-4D97-AF65-F5344CB8AC3E}">
        <p14:creationId xmlns:p14="http://schemas.microsoft.com/office/powerpoint/2010/main" val="800462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624" y="1331330"/>
            <a:ext cx="11959936" cy="4939814"/>
          </a:xfrm>
          <a:prstGeom prst="rect">
            <a:avLst/>
          </a:prstGeom>
        </p:spPr>
        <p:txBody>
          <a:bodyPr wrap="square">
            <a:spAutoFit/>
          </a:bodyPr>
          <a:lstStyle/>
          <a:p>
            <a:pPr algn="just">
              <a:lnSpc>
                <a:spcPct val="150000"/>
              </a:lnSpc>
              <a:spcAft>
                <a:spcPts val="0"/>
              </a:spcAft>
            </a:pPr>
            <a:r>
              <a:rPr lang="zh-CN" altLang="en-US" sz="2800" b="1" kern="100" dirty="0" smtClean="0">
                <a:latin typeface="Arial" panose="020B0604020202020204" pitchFamily="34" charset="0"/>
                <a:ea typeface="宋体" panose="02010600030101010101" pitchFamily="2" charset="-122"/>
                <a:cs typeface="Times New Roman" panose="02020603050405020304" pitchFamily="18" charset="0"/>
              </a:rPr>
              <a:t>主要结论：</a:t>
            </a:r>
            <a:endParaRPr lang="en-US" altLang="zh-CN" sz="2800" b="1" kern="100" dirty="0" smtClean="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通过</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改变电池间隔可以有效改善电池模组的</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均匀性；</a:t>
            </a:r>
            <a:endPar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等差数列排布的</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电池模</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组能够更好的提升温度</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和放电的</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均匀性； </a:t>
            </a:r>
            <a:endParaRPr lang="en-US" altLang="zh-CN" sz="2200" b="1" kern="100" dirty="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电池</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模组的最大温差</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随着间距的</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增加</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而减小</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。当</a:t>
            </a:r>
            <a:r>
              <a:rPr lang="en-US" altLang="zh-CN" sz="2200" b="1" kern="100" dirty="0">
                <a:latin typeface="Arial" panose="020B0604020202020204" pitchFamily="34" charset="0"/>
                <a:ea typeface="宋体" panose="02010600030101010101" pitchFamily="2" charset="-122"/>
                <a:cs typeface="Times New Roman" panose="02020603050405020304" pitchFamily="18" charset="0"/>
              </a:rPr>
              <a:t>d</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达到</a:t>
            </a:r>
            <a:r>
              <a:rPr lang="en-US" altLang="zh-CN" sz="2200" b="1" kern="100" dirty="0">
                <a:latin typeface="Arial" panose="020B0604020202020204" pitchFamily="34" charset="0"/>
                <a:ea typeface="宋体" panose="02010600030101010101" pitchFamily="2" charset="-122"/>
                <a:cs typeface="Times New Roman" panose="02020603050405020304" pitchFamily="18" charset="0"/>
              </a:rPr>
              <a:t>5.5mm</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时，等比数列</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排布电池</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模组的</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最大温差</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可以减小</a:t>
            </a:r>
            <a:r>
              <a:rPr lang="en-US" altLang="zh-CN" sz="2200" b="1" kern="100" dirty="0">
                <a:latin typeface="Arial" panose="020B0604020202020204" pitchFamily="34" charset="0"/>
                <a:ea typeface="宋体" panose="02010600030101010101" pitchFamily="2" charset="-122"/>
                <a:cs typeface="Times New Roman" panose="02020603050405020304" pitchFamily="18" charset="0"/>
              </a:rPr>
              <a:t>13</a:t>
            </a: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％，并且放电终止时刻电压差可以减小到 </a:t>
            </a:r>
            <a:r>
              <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rPr>
              <a:t>2.5mV</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a:t>
            </a:r>
            <a:endPar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endParaRPr>
          </a:p>
          <a:p>
            <a:pPr algn="just">
              <a:lnSpc>
                <a:spcPct val="150000"/>
              </a:lnSpc>
              <a:spcAft>
                <a:spcPts val="0"/>
              </a:spcAft>
            </a:pPr>
            <a:r>
              <a:rPr lang="zh-CN" altLang="en-US" sz="2800" b="1" kern="100" dirty="0" smtClean="0">
                <a:latin typeface="Arial" panose="020B0604020202020204" pitchFamily="34" charset="0"/>
                <a:ea typeface="宋体" panose="02010600030101010101" pitchFamily="2" charset="-122"/>
                <a:cs typeface="Times New Roman" panose="02020603050405020304" pitchFamily="18" charset="0"/>
              </a:rPr>
              <a:t>存在不足：</a:t>
            </a:r>
            <a:endParaRPr lang="en-US" altLang="zh-CN" sz="2800" b="1" kern="100" dirty="0" smtClean="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a:latin typeface="Arial" panose="020B0604020202020204" pitchFamily="34" charset="0"/>
                <a:ea typeface="宋体" panose="02010600030101010101" pitchFamily="2" charset="-122"/>
                <a:cs typeface="Times New Roman" panose="02020603050405020304" pitchFamily="18" charset="0"/>
              </a:rPr>
              <a:t>模型</a:t>
            </a: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忽略的电芯本身的不均匀性；</a:t>
            </a:r>
            <a:endPar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电连接处存在不同的温度分布；</a:t>
            </a:r>
            <a:endPar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endParaRPr>
          </a:p>
          <a:p>
            <a:pPr marL="342900" indent="-342900" algn="just">
              <a:lnSpc>
                <a:spcPct val="150000"/>
              </a:lnSpc>
              <a:spcAft>
                <a:spcPts val="0"/>
              </a:spcAft>
              <a:buFont typeface="Wingdings" panose="05000000000000000000" pitchFamily="2" charset="2"/>
              <a:buChar char="Ø"/>
            </a:pPr>
            <a:r>
              <a:rPr lang="zh-CN" altLang="en-US" sz="2200" b="1" kern="100" dirty="0" smtClean="0">
                <a:latin typeface="Arial" panose="020B0604020202020204" pitchFamily="34" charset="0"/>
                <a:ea typeface="宋体" panose="02010600030101010101" pitchFamily="2" charset="-122"/>
                <a:cs typeface="Times New Roman" panose="02020603050405020304" pitchFamily="18" charset="0"/>
              </a:rPr>
              <a:t>串并联的电连接排布会有所不同；</a:t>
            </a:r>
            <a:endParaRPr lang="en-US" altLang="zh-CN" sz="2200" b="1" kern="100" dirty="0" smtClean="0">
              <a:latin typeface="Arial" panose="020B060402020202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839329" y="182489"/>
            <a:ext cx="2411238" cy="609398"/>
          </a:xfrm>
          <a:prstGeom prst="rect">
            <a:avLst/>
          </a:prstGeom>
        </p:spPr>
        <p:txBody>
          <a:bodyPr wrap="none">
            <a:spAutoFit/>
          </a:bodyPr>
          <a:lstStyle/>
          <a:p>
            <a:pPr>
              <a:lnSpc>
                <a:spcPct val="120000"/>
              </a:lnSpc>
            </a:pPr>
            <a:r>
              <a:rPr lang="en-US" altLang="zh-CN" sz="2800" b="1" dirty="0" smtClean="0">
                <a:latin typeface="+mn-ea"/>
              </a:rPr>
              <a:t>5</a:t>
            </a:r>
            <a:r>
              <a:rPr lang="da-DK" altLang="zh-CN" sz="2800" b="1" dirty="0" smtClean="0">
                <a:latin typeface="+mn-ea"/>
              </a:rPr>
              <a:t>. </a:t>
            </a:r>
            <a:r>
              <a:rPr lang="zh-CN" altLang="en-US" sz="2800" b="1" dirty="0" smtClean="0">
                <a:latin typeface="+mn-ea"/>
              </a:rPr>
              <a:t>结论与展望</a:t>
            </a:r>
            <a:endParaRPr lang="da-DK" altLang="zh-CN" sz="2800" b="1" dirty="0">
              <a:latin typeface="+mn-ea"/>
            </a:endParaRPr>
          </a:p>
        </p:txBody>
      </p:sp>
    </p:spTree>
    <p:extLst>
      <p:ext uri="{BB962C8B-B14F-4D97-AF65-F5344CB8AC3E}">
        <p14:creationId xmlns:p14="http://schemas.microsoft.com/office/powerpoint/2010/main" val="35656686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39329" y="182489"/>
            <a:ext cx="902811" cy="565604"/>
          </a:xfrm>
          <a:prstGeom prst="rect">
            <a:avLst/>
          </a:prstGeom>
        </p:spPr>
        <p:txBody>
          <a:bodyPr wrap="none">
            <a:spAutoFit/>
          </a:bodyPr>
          <a:lstStyle/>
          <a:p>
            <a:pPr>
              <a:lnSpc>
                <a:spcPct val="120000"/>
              </a:lnSpc>
            </a:pPr>
            <a:r>
              <a:rPr lang="zh-CN" altLang="en-US" sz="2800" b="1" dirty="0" smtClean="0">
                <a:latin typeface="+mn-ea"/>
              </a:rPr>
              <a:t>致谢</a:t>
            </a:r>
            <a:endParaRPr lang="da-DK" altLang="zh-CN" sz="2800" b="1" dirty="0">
              <a:latin typeface="+mn-ea"/>
            </a:endParaRPr>
          </a:p>
        </p:txBody>
      </p:sp>
      <p:sp>
        <p:nvSpPr>
          <p:cNvPr id="2" name="矩形 1"/>
          <p:cNvSpPr/>
          <p:nvPr/>
        </p:nvSpPr>
        <p:spPr>
          <a:xfrm>
            <a:off x="2247898" y="2669416"/>
            <a:ext cx="7124701" cy="2062103"/>
          </a:xfrm>
          <a:prstGeom prst="rect">
            <a:avLst/>
          </a:prstGeom>
        </p:spPr>
        <p:txBody>
          <a:bodyPr wrap="square">
            <a:spAutoFit/>
          </a:bodyPr>
          <a:lstStyle/>
          <a:p>
            <a:pPr algn="ctr">
              <a:lnSpc>
                <a:spcPct val="200000"/>
              </a:lnSpc>
            </a:pPr>
            <a:r>
              <a:rPr lang="en-US" altLang="zh-CN" sz="4000" dirty="0" smtClean="0">
                <a:solidFill>
                  <a:schemeClr val="accent2"/>
                </a:solidFill>
                <a:latin typeface="Tekton Pro Ext" panose="020F0605020208020904" pitchFamily="34" charset="0"/>
              </a:rPr>
              <a:t>THE END</a:t>
            </a:r>
          </a:p>
          <a:p>
            <a:pPr algn="ctr">
              <a:lnSpc>
                <a:spcPct val="200000"/>
              </a:lnSpc>
            </a:pPr>
            <a:r>
              <a:rPr lang="en-US" altLang="zh-CN" sz="2400" dirty="0" smtClean="0">
                <a:solidFill>
                  <a:schemeClr val="accent2"/>
                </a:solidFill>
                <a:latin typeface="Tekton Pro Ext" panose="020F0605020208020904" pitchFamily="34" charset="0"/>
              </a:rPr>
              <a:t>Thanks for your watching and listening.</a:t>
            </a:r>
            <a:endParaRPr lang="zh-CN" altLang="en-US" sz="2400" dirty="0">
              <a:solidFill>
                <a:schemeClr val="accent2"/>
              </a:solidFill>
              <a:latin typeface="Tekton Pro Ext" panose="020F0605020208020904" pitchFamily="34" charset="0"/>
            </a:endParaRPr>
          </a:p>
        </p:txBody>
      </p:sp>
    </p:spTree>
    <p:extLst>
      <p:ext uri="{BB962C8B-B14F-4D97-AF65-F5344CB8AC3E}">
        <p14:creationId xmlns:p14="http://schemas.microsoft.com/office/powerpoint/2010/main" val="300811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50"/>
          <p:cNvSpPr txBox="1"/>
          <p:nvPr>
            <p:custDataLst>
              <p:tags r:id="rId2"/>
            </p:custDataLst>
          </p:nvPr>
        </p:nvSpPr>
        <p:spPr>
          <a:xfrm>
            <a:off x="5438209" y="2621984"/>
            <a:ext cx="3705792" cy="1336173"/>
          </a:xfrm>
          <a:prstGeom prst="rect">
            <a:avLst/>
          </a:prstGeom>
          <a:noFill/>
        </p:spPr>
        <p:txBody>
          <a:bodyPr wrap="square" rtlCol="0" anchor="ctr" anchorCtr="0">
            <a:noAutofit/>
          </a:bodyPr>
          <a:lstStyle/>
          <a:p>
            <a:pPr algn="dist">
              <a:lnSpc>
                <a:spcPct val="120000"/>
              </a:lnSpc>
            </a:pPr>
            <a:r>
              <a:rPr lang="zh-CN" altLang="en-US" sz="6000" b="1" dirty="0" smtClean="0">
                <a:latin typeface="+mn-ea"/>
              </a:rPr>
              <a:t>研究背景</a:t>
            </a:r>
            <a:endParaRPr lang="da-DK" altLang="zh-CN" sz="6000" b="1" dirty="0">
              <a:latin typeface="+mn-ea"/>
            </a:endParaRPr>
          </a:p>
        </p:txBody>
      </p:sp>
      <p:grpSp>
        <p:nvGrpSpPr>
          <p:cNvPr id="2" name="组合 1"/>
          <p:cNvGrpSpPr/>
          <p:nvPr/>
        </p:nvGrpSpPr>
        <p:grpSpPr>
          <a:xfrm>
            <a:off x="-334565" y="1891202"/>
            <a:ext cx="4205521" cy="3154710"/>
            <a:chOff x="4631982" y="1320357"/>
            <a:chExt cx="4205521" cy="3154710"/>
          </a:xfrm>
        </p:grpSpPr>
        <p:sp>
          <p:nvSpPr>
            <p:cNvPr id="69" name="文本框 68"/>
            <p:cNvSpPr txBox="1"/>
            <p:nvPr/>
          </p:nvSpPr>
          <p:spPr>
            <a:xfrm>
              <a:off x="4631982" y="1320357"/>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文本框 69"/>
            <p:cNvSpPr txBox="1"/>
            <p:nvPr/>
          </p:nvSpPr>
          <p:spPr>
            <a:xfrm>
              <a:off x="5059284" y="2574547"/>
              <a:ext cx="3230339" cy="646331"/>
            </a:xfrm>
            <a:prstGeom prst="rect">
              <a:avLst/>
            </a:prstGeom>
            <a:solidFill>
              <a:schemeClr val="bg1"/>
            </a:solidFill>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ONE</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grpSp>
    </p:spTree>
    <p:custDataLst>
      <p:tags r:id="rId1"/>
    </p:custDataLst>
    <p:extLst>
      <p:ext uri="{BB962C8B-B14F-4D97-AF65-F5344CB8AC3E}">
        <p14:creationId xmlns:p14="http://schemas.microsoft.com/office/powerpoint/2010/main" val="1157316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1. </a:t>
            </a:r>
            <a:r>
              <a:rPr lang="zh-CN" altLang="en-US" sz="2800" b="1" dirty="0" smtClean="0">
                <a:latin typeface="+mn-ea"/>
              </a:rPr>
              <a:t>研究背景</a:t>
            </a:r>
            <a:endParaRPr lang="da-DK" altLang="zh-CN" sz="2800" b="1" dirty="0">
              <a:latin typeface="+mn-ea"/>
            </a:endParaRPr>
          </a:p>
        </p:txBody>
      </p:sp>
      <p:sp>
        <p:nvSpPr>
          <p:cNvPr id="6" name="矩形 5"/>
          <p:cNvSpPr/>
          <p:nvPr/>
        </p:nvSpPr>
        <p:spPr>
          <a:xfrm>
            <a:off x="373389" y="1544612"/>
            <a:ext cx="5150781" cy="1754326"/>
          </a:xfrm>
          <a:prstGeom prst="rect">
            <a:avLst/>
          </a:prstGeom>
        </p:spPr>
        <p:txBody>
          <a:bodyPr wrap="square">
            <a:spAutoFit/>
          </a:bodyPr>
          <a:lstStyle/>
          <a:p>
            <a:pPr algn="just">
              <a:lnSpc>
                <a:spcPct val="150000"/>
              </a:lnSpc>
            </a:pPr>
            <a:r>
              <a:rPr lang="zh-CN" altLang="en-US" b="1" dirty="0" smtClean="0"/>
              <a:t>       随着</a:t>
            </a:r>
            <a:r>
              <a:rPr lang="zh-CN" altLang="en-US" b="1" dirty="0"/>
              <a:t>世界环境的逐渐恶化，新能源汽车作为传统</a:t>
            </a:r>
            <a:r>
              <a:rPr lang="zh-CN" altLang="en-US" b="1" dirty="0" smtClean="0"/>
              <a:t>汽油车</a:t>
            </a:r>
            <a:r>
              <a:rPr lang="zh-CN" altLang="en-US" b="1" dirty="0"/>
              <a:t>的替代品逐渐发展起来。锂离子电池由于其高比能量， 无记忆性，环境友好等优点，逐渐成为了电动汽车</a:t>
            </a:r>
            <a:r>
              <a:rPr lang="zh-CN" altLang="en-US" b="1" dirty="0" smtClean="0"/>
              <a:t>动力系统</a:t>
            </a:r>
            <a:r>
              <a:rPr lang="zh-CN" altLang="en-US" b="1" dirty="0"/>
              <a:t>的最佳选择。</a:t>
            </a:r>
          </a:p>
        </p:txBody>
      </p:sp>
      <p:sp>
        <p:nvSpPr>
          <p:cNvPr id="7" name="矩形 6"/>
          <p:cNvSpPr/>
          <p:nvPr/>
        </p:nvSpPr>
        <p:spPr>
          <a:xfrm>
            <a:off x="6454140" y="4470699"/>
            <a:ext cx="5360324" cy="1338828"/>
          </a:xfrm>
          <a:prstGeom prst="rect">
            <a:avLst/>
          </a:prstGeom>
        </p:spPr>
        <p:txBody>
          <a:bodyPr wrap="square">
            <a:spAutoFit/>
          </a:bodyPr>
          <a:lstStyle/>
          <a:p>
            <a:pPr algn="just">
              <a:lnSpc>
                <a:spcPct val="150000"/>
              </a:lnSpc>
            </a:pPr>
            <a:r>
              <a:rPr lang="zh-CN" altLang="en-US" b="1" dirty="0" smtClean="0"/>
              <a:t>        为了</a:t>
            </a:r>
            <a:r>
              <a:rPr lang="zh-CN" altLang="en-US" b="1" dirty="0"/>
              <a:t>保证电池可以输出足够的能量</a:t>
            </a:r>
            <a:r>
              <a:rPr lang="zh-CN" altLang="en-US" b="1" dirty="0" smtClean="0"/>
              <a:t>，需要</a:t>
            </a:r>
            <a:r>
              <a:rPr lang="zh-CN" altLang="en-US" b="1" dirty="0"/>
              <a:t>将各个单体电池串联或并联组合起来，而这也导致</a:t>
            </a:r>
            <a:r>
              <a:rPr lang="zh-CN" altLang="en-US" b="1" dirty="0" smtClean="0"/>
              <a:t>了电池</a:t>
            </a:r>
            <a:r>
              <a:rPr lang="zh-CN" altLang="en-US" b="1" dirty="0"/>
              <a:t>之间存在一定的</a:t>
            </a:r>
            <a:r>
              <a:rPr lang="zh-CN" altLang="en-US" b="1" dirty="0" smtClean="0"/>
              <a:t>不一致性。</a:t>
            </a:r>
            <a:endParaRPr lang="zh-CN" altLang="en-US" b="1"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6601" y="1146316"/>
            <a:ext cx="5757863" cy="2810260"/>
          </a:xfrm>
          <a:prstGeom prst="rect">
            <a:avLst/>
          </a:prstGeom>
        </p:spPr>
      </p:pic>
      <p:pic>
        <p:nvPicPr>
          <p:cNvPr id="3" name="图片 2"/>
          <p:cNvPicPr>
            <a:picLocks noChangeAspect="1"/>
          </p:cNvPicPr>
          <p:nvPr/>
        </p:nvPicPr>
        <p:blipFill rotWithShape="1">
          <a:blip r:embed="rId4"/>
          <a:srcRect l="6416" t="27599" r="3400" b="17714"/>
          <a:stretch/>
        </p:blipFill>
        <p:spPr>
          <a:xfrm>
            <a:off x="0" y="4095457"/>
            <a:ext cx="6252548" cy="227486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1. </a:t>
            </a:r>
            <a:r>
              <a:rPr lang="zh-CN" altLang="en-US" sz="2800" b="1" dirty="0" smtClean="0">
                <a:latin typeface="+mn-ea"/>
              </a:rPr>
              <a:t>研究背景</a:t>
            </a:r>
            <a:endParaRPr lang="da-DK" altLang="zh-CN" sz="2800" b="1" dirty="0">
              <a:latin typeface="+mn-ea"/>
            </a:endParaRPr>
          </a:p>
        </p:txBody>
      </p:sp>
      <p:sp>
        <p:nvSpPr>
          <p:cNvPr id="6" name="矩形 5"/>
          <p:cNvSpPr/>
          <p:nvPr/>
        </p:nvSpPr>
        <p:spPr>
          <a:xfrm>
            <a:off x="1003309" y="4872075"/>
            <a:ext cx="5150781" cy="458459"/>
          </a:xfrm>
          <a:prstGeom prst="rect">
            <a:avLst/>
          </a:prstGeom>
        </p:spPr>
        <p:txBody>
          <a:bodyPr wrap="square">
            <a:spAutoFit/>
          </a:bodyPr>
          <a:lstStyle/>
          <a:p>
            <a:pPr algn="just">
              <a:lnSpc>
                <a:spcPct val="150000"/>
              </a:lnSpc>
            </a:pPr>
            <a:r>
              <a:rPr lang="zh-CN" altLang="en-US" b="1" dirty="0" smtClean="0"/>
              <a:t>串联模组在放电末期存在电压差</a:t>
            </a:r>
            <a:endParaRPr lang="zh-CN" altLang="en-US" b="1" dirty="0"/>
          </a:p>
        </p:txBody>
      </p:sp>
      <p:sp>
        <p:nvSpPr>
          <p:cNvPr id="7" name="矩形 6"/>
          <p:cNvSpPr/>
          <p:nvPr/>
        </p:nvSpPr>
        <p:spPr>
          <a:xfrm>
            <a:off x="7414528" y="4744720"/>
            <a:ext cx="4525611" cy="507831"/>
          </a:xfrm>
          <a:prstGeom prst="rect">
            <a:avLst/>
          </a:prstGeom>
        </p:spPr>
        <p:txBody>
          <a:bodyPr wrap="square">
            <a:spAutoFit/>
          </a:bodyPr>
          <a:lstStyle/>
          <a:p>
            <a:pPr algn="just">
              <a:lnSpc>
                <a:spcPct val="150000"/>
              </a:lnSpc>
            </a:pPr>
            <a:r>
              <a:rPr lang="zh-CN" altLang="en-US" b="1" dirty="0" smtClean="0"/>
              <a:t>        并联模组在放电期间会存在电流差。</a:t>
            </a:r>
            <a:endParaRPr lang="zh-CN" altLang="en-US" b="1"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507" y="1225339"/>
            <a:ext cx="4497959" cy="3623973"/>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32" y="1383902"/>
            <a:ext cx="4991907" cy="3360818"/>
          </a:xfrm>
          <a:prstGeom prst="rect">
            <a:avLst/>
          </a:prstGeom>
        </p:spPr>
      </p:pic>
      <p:pic>
        <p:nvPicPr>
          <p:cNvPr id="9" name="图片 8"/>
          <p:cNvPicPr>
            <a:picLocks noChangeAspect="1"/>
          </p:cNvPicPr>
          <p:nvPr/>
        </p:nvPicPr>
        <p:blipFill rotWithShape="1">
          <a:blip r:embed="rId5">
            <a:extLst>
              <a:ext uri="{28A0092B-C50C-407E-A947-70E740481C1C}">
                <a14:useLocalDpi xmlns:a14="http://schemas.microsoft.com/office/drawing/2010/main" val="0"/>
              </a:ext>
            </a:extLst>
          </a:blip>
          <a:srcRect l="26829" b="4963"/>
          <a:stretch/>
        </p:blipFill>
        <p:spPr>
          <a:xfrm>
            <a:off x="4884090" y="2628518"/>
            <a:ext cx="1930400" cy="3429285"/>
          </a:xfrm>
          <a:prstGeom prst="rect">
            <a:avLst/>
          </a:prstGeom>
        </p:spPr>
      </p:pic>
      <p:sp>
        <p:nvSpPr>
          <p:cNvPr id="10" name="矩形 9"/>
          <p:cNvSpPr/>
          <p:nvPr/>
        </p:nvSpPr>
        <p:spPr>
          <a:xfrm>
            <a:off x="1550374" y="5952818"/>
            <a:ext cx="9046506" cy="600164"/>
          </a:xfrm>
          <a:prstGeom prst="rect">
            <a:avLst/>
          </a:prstGeom>
        </p:spPr>
        <p:txBody>
          <a:bodyPr wrap="square">
            <a:spAutoFit/>
          </a:bodyPr>
          <a:lstStyle/>
          <a:p>
            <a:pPr algn="just">
              <a:lnSpc>
                <a:spcPct val="150000"/>
              </a:lnSpc>
            </a:pPr>
            <a:r>
              <a:rPr lang="zh-CN" altLang="en-US" sz="2200" b="1" dirty="0" smtClean="0">
                <a:solidFill>
                  <a:srgbClr val="0070C0"/>
                </a:solidFill>
              </a:rPr>
              <a:t>在以前的研究中发现模组内电芯的温度差异会导致各电芯的不均匀放电</a:t>
            </a:r>
            <a:endParaRPr lang="zh-CN" altLang="en-US" sz="2200" b="1" dirty="0">
              <a:solidFill>
                <a:srgbClr val="0070C0"/>
              </a:solidFill>
            </a:endParaRPr>
          </a:p>
        </p:txBody>
      </p:sp>
    </p:spTree>
    <p:extLst>
      <p:ext uri="{BB962C8B-B14F-4D97-AF65-F5344CB8AC3E}">
        <p14:creationId xmlns:p14="http://schemas.microsoft.com/office/powerpoint/2010/main" val="1914943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1. </a:t>
            </a:r>
            <a:r>
              <a:rPr lang="zh-CN" altLang="en-US" sz="2800" b="1" dirty="0" smtClean="0">
                <a:latin typeface="+mn-ea"/>
              </a:rPr>
              <a:t>研究背景</a:t>
            </a:r>
            <a:endParaRPr lang="da-DK" altLang="zh-CN" sz="2800" b="1" dirty="0">
              <a:latin typeface="+mn-ea"/>
            </a:endParaRPr>
          </a:p>
        </p:txBody>
      </p:sp>
      <p:sp>
        <p:nvSpPr>
          <p:cNvPr id="8" name="圆角矩形 7"/>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研究概述</a:t>
            </a:r>
            <a:endParaRPr lang="zh-CN" altLang="en-US" b="1" dirty="0">
              <a:solidFill>
                <a:schemeClr val="tx1"/>
              </a:solidFill>
              <a:latin typeface="+mn-ea"/>
            </a:endParaRPr>
          </a:p>
        </p:txBody>
      </p:sp>
      <p:sp>
        <p:nvSpPr>
          <p:cNvPr id="3" name="矩形 2"/>
          <p:cNvSpPr/>
          <p:nvPr/>
        </p:nvSpPr>
        <p:spPr>
          <a:xfrm>
            <a:off x="839329" y="2436732"/>
            <a:ext cx="10133470" cy="3323987"/>
          </a:xfrm>
          <a:prstGeom prst="rect">
            <a:avLst/>
          </a:prstGeom>
        </p:spPr>
        <p:txBody>
          <a:bodyPr wrap="square">
            <a:spAutoFit/>
          </a:bodyPr>
          <a:lstStyle/>
          <a:p>
            <a:pPr marL="285750" indent="-285750">
              <a:lnSpc>
                <a:spcPct val="200000"/>
              </a:lnSpc>
              <a:spcBef>
                <a:spcPts val="1000"/>
              </a:spcBef>
              <a:spcAft>
                <a:spcPts val="1000"/>
              </a:spcAft>
              <a:buFont typeface="Wingdings" panose="05000000000000000000" pitchFamily="2" charset="2"/>
              <a:buChar char="Ø"/>
            </a:pPr>
            <a:r>
              <a:rPr lang="zh-CN" altLang="en-US" sz="2000" b="1" dirty="0" smtClean="0">
                <a:latin typeface="+mn-ea"/>
              </a:rPr>
              <a:t>建立了</a:t>
            </a:r>
            <a:r>
              <a:rPr lang="en-US" altLang="zh-CN" sz="2000" b="1" dirty="0" smtClean="0">
                <a:latin typeface="+mn-ea"/>
              </a:rPr>
              <a:t>1</a:t>
            </a:r>
            <a:r>
              <a:rPr lang="zh-CN" altLang="en-US" sz="2000" b="1" dirty="0" smtClean="0">
                <a:latin typeface="+mn-ea"/>
              </a:rPr>
              <a:t>维电化学耦合</a:t>
            </a:r>
            <a:r>
              <a:rPr lang="en-US" altLang="zh-CN" sz="2000" b="1" dirty="0" smtClean="0">
                <a:latin typeface="+mn-ea"/>
              </a:rPr>
              <a:t>3</a:t>
            </a:r>
            <a:r>
              <a:rPr lang="zh-CN" altLang="en-US" sz="2000" b="1" dirty="0" smtClean="0">
                <a:latin typeface="+mn-ea"/>
              </a:rPr>
              <a:t>维传热的电池模组放电模型；</a:t>
            </a:r>
            <a:endParaRPr lang="en-US" altLang="zh-CN" sz="2000" b="1" dirty="0" smtClean="0">
              <a:latin typeface="+mn-ea"/>
            </a:endParaRPr>
          </a:p>
          <a:p>
            <a:pPr marL="285750" indent="-285750">
              <a:lnSpc>
                <a:spcPct val="200000"/>
              </a:lnSpc>
              <a:spcBef>
                <a:spcPts val="1000"/>
              </a:spcBef>
              <a:spcAft>
                <a:spcPts val="1000"/>
              </a:spcAft>
              <a:buFont typeface="Wingdings" panose="05000000000000000000" pitchFamily="2" charset="2"/>
              <a:buChar char="Ø"/>
            </a:pPr>
            <a:r>
              <a:rPr lang="zh-CN" altLang="en-US" sz="2000" b="1" dirty="0" smtClean="0">
                <a:latin typeface="+mn-ea"/>
              </a:rPr>
              <a:t>采用单体热特性实验进行模型标定</a:t>
            </a:r>
            <a:r>
              <a:rPr lang="en-US" altLang="zh-CN" sz="2000" b="1" dirty="0" smtClean="0">
                <a:latin typeface="+mn-ea"/>
              </a:rPr>
              <a:t> </a:t>
            </a:r>
            <a:r>
              <a:rPr lang="zh-CN" altLang="en-US" sz="2000" b="1" dirty="0" smtClean="0">
                <a:latin typeface="+mn-ea"/>
              </a:rPr>
              <a:t>；</a:t>
            </a:r>
            <a:endParaRPr lang="en-US" altLang="zh-CN" sz="2000" b="1" dirty="0" smtClean="0">
              <a:latin typeface="+mn-ea"/>
            </a:endParaRPr>
          </a:p>
          <a:p>
            <a:pPr marL="285750" indent="-285750">
              <a:lnSpc>
                <a:spcPct val="200000"/>
              </a:lnSpc>
              <a:spcBef>
                <a:spcPts val="1000"/>
              </a:spcBef>
              <a:spcAft>
                <a:spcPts val="1000"/>
              </a:spcAft>
              <a:buFont typeface="Wingdings" panose="05000000000000000000" pitchFamily="2" charset="2"/>
              <a:buChar char="Ø"/>
            </a:pPr>
            <a:r>
              <a:rPr lang="zh-CN" altLang="en-US" sz="2000" b="1" dirty="0" smtClean="0">
                <a:latin typeface="+mn-ea"/>
              </a:rPr>
              <a:t>设计了两种电芯排布方式以提升模组的温度均匀性；</a:t>
            </a:r>
            <a:endParaRPr lang="en-US" altLang="zh-CN" sz="2000" b="1" dirty="0" smtClean="0">
              <a:latin typeface="+mn-ea"/>
            </a:endParaRPr>
          </a:p>
          <a:p>
            <a:pPr marL="285750" indent="-285750">
              <a:lnSpc>
                <a:spcPct val="200000"/>
              </a:lnSpc>
              <a:spcBef>
                <a:spcPts val="1000"/>
              </a:spcBef>
              <a:spcAft>
                <a:spcPts val="1000"/>
              </a:spcAft>
              <a:buFont typeface="Wingdings" panose="05000000000000000000" pitchFamily="2" charset="2"/>
              <a:buChar char="Ø"/>
            </a:pPr>
            <a:r>
              <a:rPr lang="zh-CN" altLang="en-US" sz="2000" b="1" dirty="0" smtClean="0">
                <a:latin typeface="+mn-ea"/>
              </a:rPr>
              <a:t>改变模组内电芯间距分布，分析温度分布变化规律；</a:t>
            </a:r>
            <a:endParaRPr lang="zh-CN" altLang="en-US" sz="2000" b="1" dirty="0">
              <a:latin typeface="+mn-ea"/>
            </a:endParaRPr>
          </a:p>
        </p:txBody>
      </p:sp>
      <p:sp>
        <p:nvSpPr>
          <p:cNvPr id="9" name="矩形 8"/>
          <p:cNvSpPr/>
          <p:nvPr/>
        </p:nvSpPr>
        <p:spPr>
          <a:xfrm>
            <a:off x="332032" y="1971416"/>
            <a:ext cx="3262432" cy="400110"/>
          </a:xfrm>
          <a:prstGeom prst="rect">
            <a:avLst/>
          </a:prstGeom>
        </p:spPr>
        <p:txBody>
          <a:bodyPr wrap="none">
            <a:spAutoFit/>
          </a:bodyPr>
          <a:lstStyle/>
          <a:p>
            <a:r>
              <a:rPr lang="zh-CN" altLang="en-US" sz="2000" b="1" dirty="0" smtClean="0">
                <a:solidFill>
                  <a:srgbClr val="FF0000"/>
                </a:solidFill>
                <a:latin typeface="+mn-ea"/>
              </a:rPr>
              <a:t>本文主要进行了以下工作：</a:t>
            </a:r>
            <a:endParaRPr lang="zh-CN" altLang="en-US" sz="2000" b="1" dirty="0">
              <a:solidFill>
                <a:srgbClr val="FF0000"/>
              </a:solidFill>
              <a:latin typeface="+mn-ea"/>
            </a:endParaRPr>
          </a:p>
        </p:txBody>
      </p:sp>
    </p:spTree>
    <p:extLst>
      <p:ext uri="{BB962C8B-B14F-4D97-AF65-F5344CB8AC3E}">
        <p14:creationId xmlns:p14="http://schemas.microsoft.com/office/powerpoint/2010/main" val="1860102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565" y="1891202"/>
            <a:ext cx="4205521" cy="3154710"/>
            <a:chOff x="4631982" y="1320357"/>
            <a:chExt cx="4205521" cy="3154710"/>
          </a:xfrm>
        </p:grpSpPr>
        <p:sp>
          <p:nvSpPr>
            <p:cNvPr id="69" name="文本框 68"/>
            <p:cNvSpPr txBox="1"/>
            <p:nvPr/>
          </p:nvSpPr>
          <p:spPr>
            <a:xfrm>
              <a:off x="4631982" y="1320357"/>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文本框 69"/>
            <p:cNvSpPr txBox="1"/>
            <p:nvPr/>
          </p:nvSpPr>
          <p:spPr>
            <a:xfrm>
              <a:off x="5059284" y="2574547"/>
              <a:ext cx="3230339" cy="646331"/>
            </a:xfrm>
            <a:prstGeom prst="rect">
              <a:avLst/>
            </a:prstGeom>
            <a:solidFill>
              <a:schemeClr val="bg1"/>
            </a:solidFill>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TWO</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grpSp>
      <p:sp>
        <p:nvSpPr>
          <p:cNvPr id="6" name="文本框 5"/>
          <p:cNvSpPr txBox="1"/>
          <p:nvPr>
            <p:custDataLst>
              <p:tags r:id="rId2"/>
            </p:custDataLst>
          </p:nvPr>
        </p:nvSpPr>
        <p:spPr>
          <a:xfrm>
            <a:off x="5438209" y="2621984"/>
            <a:ext cx="3705792" cy="1336173"/>
          </a:xfrm>
          <a:prstGeom prst="rect">
            <a:avLst/>
          </a:prstGeom>
          <a:noFill/>
        </p:spPr>
        <p:txBody>
          <a:bodyPr wrap="square" rtlCol="0" anchor="ctr" anchorCtr="0">
            <a:noAutofit/>
          </a:bodyPr>
          <a:lstStyle/>
          <a:p>
            <a:pPr algn="dist">
              <a:lnSpc>
                <a:spcPct val="120000"/>
              </a:lnSpc>
            </a:pPr>
            <a:r>
              <a:rPr lang="zh-CN" altLang="en-US" sz="6000" b="1" dirty="0" smtClean="0">
                <a:latin typeface="+mn-ea"/>
              </a:rPr>
              <a:t>模型构建</a:t>
            </a:r>
            <a:endParaRPr lang="da-DK" altLang="zh-CN" sz="6000" b="1" dirty="0">
              <a:latin typeface="+mn-ea"/>
            </a:endParaRPr>
          </a:p>
        </p:txBody>
      </p:sp>
    </p:spTree>
    <p:custDataLst>
      <p:tags r:id="rId1"/>
    </p:custDataLst>
    <p:extLst>
      <p:ext uri="{BB962C8B-B14F-4D97-AF65-F5344CB8AC3E}">
        <p14:creationId xmlns:p14="http://schemas.microsoft.com/office/powerpoint/2010/main" val="2048544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p:graphicFrame>
        <p:nvGraphicFramePr>
          <p:cNvPr id="2" name="表格 1"/>
          <p:cNvGraphicFramePr>
            <a:graphicFrameLocks noGrp="1"/>
          </p:cNvGraphicFramePr>
          <p:nvPr>
            <p:extLst>
              <p:ext uri="{D42A27DB-BD31-4B8C-83A1-F6EECF244321}">
                <p14:modId xmlns:p14="http://schemas.microsoft.com/office/powerpoint/2010/main" val="2732477013"/>
              </p:ext>
            </p:extLst>
          </p:nvPr>
        </p:nvGraphicFramePr>
        <p:xfrm>
          <a:off x="430354" y="1931426"/>
          <a:ext cx="6832311" cy="4114355"/>
        </p:xfrm>
        <a:graphic>
          <a:graphicData uri="http://schemas.openxmlformats.org/drawingml/2006/table">
            <a:tbl>
              <a:tblPr firstRow="1" firstCol="1" bandRow="1">
                <a:tableStyleId>{21E4AEA4-8DFA-4A89-87EB-49C32662AFE0}</a:tableStyleId>
              </a:tblPr>
              <a:tblGrid>
                <a:gridCol w="4951557"/>
                <a:gridCol w="1880754"/>
              </a:tblGrid>
              <a:tr h="110104">
                <a:tc>
                  <a:txBody>
                    <a:bodyPr/>
                    <a:lstStyle/>
                    <a:p>
                      <a:pPr algn="ctr">
                        <a:spcAft>
                          <a:spcPts val="0"/>
                        </a:spcAft>
                      </a:pPr>
                      <a:r>
                        <a:rPr lang="en-US" sz="1800" kern="100" dirty="0">
                          <a:effectLst/>
                        </a:rPr>
                        <a:t>Items</a:t>
                      </a:r>
                      <a:endParaRPr lang="zh-CN" sz="1800" b="1" kern="100" dirty="0">
                        <a:effectLst/>
                        <a:latin typeface="+mn-ea"/>
                        <a:ea typeface="+mn-ea"/>
                        <a:cs typeface="Times New Roman" panose="02020603050405020304" pitchFamily="18" charset="0"/>
                      </a:endParaRPr>
                    </a:p>
                  </a:txBody>
                  <a:tcPr marL="68580" marR="68580" marT="0" marB="0"/>
                </a:tc>
                <a:tc>
                  <a:txBody>
                    <a:bodyPr/>
                    <a:lstStyle/>
                    <a:p>
                      <a:pPr algn="ctr">
                        <a:spcAft>
                          <a:spcPts val="0"/>
                        </a:spcAft>
                      </a:pPr>
                      <a:r>
                        <a:rPr lang="en-US" sz="1800" kern="100" dirty="0">
                          <a:effectLst/>
                        </a:rPr>
                        <a:t>Descriptions</a:t>
                      </a:r>
                      <a:endParaRPr lang="zh-CN" sz="1800" b="1" kern="100" dirty="0">
                        <a:effectLst/>
                        <a:latin typeface="+mn-ea"/>
                        <a:ea typeface="+mn-ea"/>
                        <a:cs typeface="Times New Roman" panose="02020603050405020304" pitchFamily="18" charset="0"/>
                      </a:endParaRPr>
                    </a:p>
                  </a:txBody>
                  <a:tcPr marL="68580" marR="68580" marT="0" marB="0"/>
                </a:tc>
              </a:tr>
              <a:tr h="349094">
                <a:tc>
                  <a:txBody>
                    <a:bodyPr/>
                    <a:lstStyle/>
                    <a:p>
                      <a:pPr algn="ctr">
                        <a:spcAft>
                          <a:spcPts val="0"/>
                        </a:spcAft>
                      </a:pPr>
                      <a:r>
                        <a:rPr lang="en-US" sz="1800" kern="100" dirty="0">
                          <a:effectLst/>
                        </a:rPr>
                        <a:t>Typical capacity</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marL="0" algn="ctr" defTabSz="914400" rtl="0" eaLnBrk="1" latinLnBrk="0" hangingPunct="1">
                        <a:spcAft>
                          <a:spcPts val="0"/>
                        </a:spcAft>
                      </a:pPr>
                      <a:r>
                        <a:rPr lang="en-US" sz="1800" b="1" u="none" kern="100" dirty="0" smtClean="0">
                          <a:effectLst/>
                        </a:rPr>
                        <a:t>2.6Ah</a:t>
                      </a:r>
                      <a:endParaRPr lang="zh-CN" sz="1800" b="1" u="none" kern="100" dirty="0">
                        <a:solidFill>
                          <a:schemeClr val="dk1"/>
                        </a:solidFill>
                        <a:effectLst/>
                        <a:latin typeface="+mn-ea"/>
                        <a:ea typeface="+mn-ea"/>
                        <a:cs typeface="+mn-cs"/>
                      </a:endParaRPr>
                    </a:p>
                  </a:txBody>
                  <a:tcPr marL="68580" marR="68580" marT="0" marB="0" anchor="ctr"/>
                </a:tc>
              </a:tr>
              <a:tr h="349094">
                <a:tc>
                  <a:txBody>
                    <a:bodyPr/>
                    <a:lstStyle/>
                    <a:p>
                      <a:pPr algn="ctr">
                        <a:spcAft>
                          <a:spcPts val="0"/>
                        </a:spcAft>
                      </a:pPr>
                      <a:r>
                        <a:rPr lang="en-US" sz="1800" kern="100" dirty="0">
                          <a:effectLst/>
                        </a:rPr>
                        <a:t>Nominal voltage</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smtClean="0">
                          <a:effectLst/>
                        </a:rPr>
                        <a:t>3.6V</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dirty="0">
                          <a:effectLst/>
                        </a:rPr>
                        <a:t>mass</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altLang="zh-CN" sz="1800" b="1" u="none" kern="100" dirty="0" smtClean="0">
                          <a:solidFill>
                            <a:schemeClr val="dk1"/>
                          </a:solidFill>
                          <a:effectLst/>
                          <a:latin typeface="+mn-lt"/>
                          <a:ea typeface="+mn-ea"/>
                          <a:cs typeface="+mn-cs"/>
                        </a:rPr>
                        <a:t>46.7</a:t>
                      </a:r>
                      <a:r>
                        <a:rPr lang="en-US" sz="1800" b="1" u="none" kern="100" dirty="0" smtClean="0">
                          <a:solidFill>
                            <a:schemeClr val="dk1"/>
                          </a:solidFill>
                          <a:effectLst/>
                          <a:latin typeface="+mn-lt"/>
                          <a:ea typeface="+mn-ea"/>
                          <a:cs typeface="+mn-cs"/>
                        </a:rPr>
                        <a:t>g</a:t>
                      </a:r>
                      <a:endParaRPr lang="zh-CN" sz="1800" b="1" u="none" kern="100" dirty="0">
                        <a:solidFill>
                          <a:schemeClr val="dk1"/>
                        </a:solidFill>
                        <a:effectLst/>
                        <a:latin typeface="+mn-lt"/>
                        <a:ea typeface="+mn-ea"/>
                        <a:cs typeface="+mn-cs"/>
                      </a:endParaRPr>
                    </a:p>
                  </a:txBody>
                  <a:tcPr marL="68580" marR="68580" marT="0" marB="0" anchor="ctr"/>
                </a:tc>
              </a:tr>
              <a:tr h="349094">
                <a:tc>
                  <a:txBody>
                    <a:bodyPr/>
                    <a:lstStyle/>
                    <a:p>
                      <a:pPr algn="ctr">
                        <a:spcAft>
                          <a:spcPts val="0"/>
                        </a:spcAft>
                      </a:pPr>
                      <a:r>
                        <a:rPr lang="en-US" sz="1800" kern="100" dirty="0">
                          <a:effectLst/>
                        </a:rPr>
                        <a:t>diameter</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altLang="zh-CN" sz="1800" b="1" kern="100" dirty="0" smtClean="0">
                          <a:effectLst/>
                        </a:rPr>
                        <a:t>18 </a:t>
                      </a:r>
                      <a:r>
                        <a:rPr lang="en-US" sz="1800" b="1" kern="100" dirty="0" smtClean="0">
                          <a:effectLst/>
                        </a:rPr>
                        <a:t>mm</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dirty="0">
                          <a:effectLst/>
                        </a:rPr>
                        <a:t>height</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smtClean="0">
                          <a:effectLst/>
                        </a:rPr>
                        <a:t>65 mm</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dirty="0">
                          <a:effectLst/>
                        </a:rPr>
                        <a:t>Charging method</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a:effectLst/>
                        </a:rPr>
                        <a:t>CC-CV</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dirty="0">
                          <a:effectLst/>
                        </a:rPr>
                        <a:t>Maximum continuous charging rate</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a:effectLst/>
                        </a:rPr>
                        <a:t>2</a:t>
                      </a:r>
                      <a:r>
                        <a:rPr lang="en-US" sz="1800" b="1" kern="100" dirty="0" smtClean="0">
                          <a:effectLst/>
                        </a:rPr>
                        <a:t>C</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dirty="0">
                          <a:effectLst/>
                        </a:rPr>
                        <a:t>Continuous charging voltage</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smtClean="0">
                          <a:effectLst/>
                        </a:rPr>
                        <a:t>4.2V</a:t>
                      </a:r>
                      <a:endParaRPr lang="zh-CN" sz="1800" b="1" kern="100" dirty="0">
                        <a:effectLst/>
                        <a:latin typeface="+mn-ea"/>
                        <a:ea typeface="+mn-ea"/>
                        <a:cs typeface="Times New Roman" panose="02020603050405020304" pitchFamily="18" charset="0"/>
                      </a:endParaRPr>
                    </a:p>
                  </a:txBody>
                  <a:tcPr marL="68580" marR="68580" marT="0" marB="0" anchor="ctr"/>
                </a:tc>
              </a:tr>
              <a:tr h="698189">
                <a:tc>
                  <a:txBody>
                    <a:bodyPr/>
                    <a:lstStyle/>
                    <a:p>
                      <a:pPr algn="ctr">
                        <a:spcAft>
                          <a:spcPts val="0"/>
                        </a:spcAft>
                      </a:pPr>
                      <a:r>
                        <a:rPr lang="en-US" sz="1800" kern="100" dirty="0">
                          <a:effectLst/>
                        </a:rPr>
                        <a:t>Continuous charging cut-off current (rate)</a:t>
                      </a:r>
                      <a:endParaRPr lang="zh-CN" sz="1800" b="1" kern="100" dirty="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a:effectLst/>
                        </a:rPr>
                        <a:t>0.1C</a:t>
                      </a:r>
                      <a:endParaRPr lang="zh-CN" sz="1800" b="1" kern="100" dirty="0">
                        <a:effectLst/>
                        <a:latin typeface="+mn-ea"/>
                        <a:ea typeface="+mn-ea"/>
                        <a:cs typeface="Times New Roman" panose="02020603050405020304" pitchFamily="18" charset="0"/>
                      </a:endParaRPr>
                    </a:p>
                  </a:txBody>
                  <a:tcPr marL="68580" marR="68580" marT="0" marB="0" anchor="ctr"/>
                </a:tc>
              </a:tr>
              <a:tr h="349094">
                <a:tc>
                  <a:txBody>
                    <a:bodyPr/>
                    <a:lstStyle/>
                    <a:p>
                      <a:pPr algn="ctr">
                        <a:spcAft>
                          <a:spcPts val="0"/>
                        </a:spcAft>
                      </a:pPr>
                      <a:r>
                        <a:rPr lang="en-US" sz="1800" kern="100">
                          <a:effectLst/>
                        </a:rPr>
                        <a:t>Maximum continuous discharging rate</a:t>
                      </a:r>
                      <a:endParaRPr lang="zh-CN" sz="1800" b="1" kern="100">
                        <a:effectLst/>
                        <a:latin typeface="+mn-ea"/>
                        <a:ea typeface="+mn-ea"/>
                        <a:cs typeface="Times New Roman" panose="02020603050405020304" pitchFamily="18" charset="0"/>
                      </a:endParaRPr>
                    </a:p>
                  </a:txBody>
                  <a:tcPr marL="68580" marR="68580" marT="0" marB="0" anchor="ctr"/>
                </a:tc>
                <a:tc>
                  <a:txBody>
                    <a:bodyPr/>
                    <a:lstStyle/>
                    <a:p>
                      <a:pPr algn="ctr">
                        <a:spcAft>
                          <a:spcPts val="0"/>
                        </a:spcAft>
                      </a:pPr>
                      <a:r>
                        <a:rPr lang="en-US" sz="1800" b="1" kern="100" dirty="0">
                          <a:effectLst/>
                        </a:rPr>
                        <a:t>3C</a:t>
                      </a:r>
                      <a:endParaRPr lang="zh-CN" sz="1800" b="1" kern="100" dirty="0">
                        <a:effectLst/>
                        <a:latin typeface="+mn-ea"/>
                        <a:ea typeface="+mn-ea"/>
                        <a:cs typeface="Times New Roman" panose="02020603050405020304" pitchFamily="18" charset="0"/>
                      </a:endParaRPr>
                    </a:p>
                  </a:txBody>
                  <a:tcPr marL="68580" marR="68580" marT="0" marB="0" anchor="ctr"/>
                </a:tc>
              </a:tr>
            </a:tbl>
          </a:graphicData>
        </a:graphic>
      </p:graphicFrame>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t="3851" r="4086" b="8751"/>
          <a:stretch/>
        </p:blipFill>
        <p:spPr bwMode="auto">
          <a:xfrm>
            <a:off x="8493939" y="1931426"/>
            <a:ext cx="2658824" cy="32303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3" name="圆角矩形 2"/>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研究样品</a:t>
            </a:r>
            <a:endParaRPr lang="zh-CN" altLang="en-US" b="1" dirty="0">
              <a:solidFill>
                <a:schemeClr val="tx1"/>
              </a:solidFill>
              <a:latin typeface="+mn-ea"/>
            </a:endParaRPr>
          </a:p>
        </p:txBody>
      </p:sp>
      <p:sp>
        <p:nvSpPr>
          <p:cNvPr id="8" name="文本框 7"/>
          <p:cNvSpPr txBox="1"/>
          <p:nvPr/>
        </p:nvSpPr>
        <p:spPr>
          <a:xfrm>
            <a:off x="8349236" y="5527064"/>
            <a:ext cx="2894967" cy="369332"/>
          </a:xfrm>
          <a:prstGeom prst="rect">
            <a:avLst/>
          </a:prstGeom>
          <a:noFill/>
        </p:spPr>
        <p:txBody>
          <a:bodyPr wrap="square" rtlCol="0">
            <a:spAutoFit/>
          </a:bodyPr>
          <a:lstStyle/>
          <a:p>
            <a:pPr algn="ctr"/>
            <a:r>
              <a:rPr lang="en-US" altLang="zh-CN" b="1" dirty="0">
                <a:latin typeface="+mn-ea"/>
              </a:rPr>
              <a:t> </a:t>
            </a:r>
            <a:r>
              <a:rPr lang="en-US" altLang="zh-CN" b="1" dirty="0" smtClean="0">
                <a:latin typeface="+mn-ea"/>
              </a:rPr>
              <a:t>NCM</a:t>
            </a:r>
            <a:r>
              <a:rPr lang="zh-CN" altLang="en-US" b="1" dirty="0">
                <a:latin typeface="+mn-ea"/>
              </a:rPr>
              <a:t>电芯</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30354" y="1153391"/>
            <a:ext cx="3148445" cy="488373"/>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mn-ea"/>
              </a:rPr>
              <a:t>电池模组模型构建</a:t>
            </a:r>
            <a:endParaRPr lang="en-US" altLang="zh-CN" b="1" dirty="0">
              <a:solidFill>
                <a:schemeClr val="tx1"/>
              </a:solidFill>
              <a:latin typeface="+mn-ea"/>
            </a:endParaRPr>
          </a:p>
        </p:txBody>
      </p:sp>
      <p:pic>
        <p:nvPicPr>
          <p:cNvPr id="12" name="图片 11" descr="D:\桌面文件\变间距电池模组设计\U盘里的\ATE投稿\Figures\Fig. 1.t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055" y="1871188"/>
            <a:ext cx="7708385" cy="4462647"/>
          </a:xfrm>
          <a:prstGeom prst="rect">
            <a:avLst/>
          </a:prstGeom>
          <a:noFill/>
          <a:ln>
            <a:noFill/>
          </a:ln>
        </p:spPr>
      </p:pic>
      <p:sp>
        <p:nvSpPr>
          <p:cNvPr id="5" name="矩形 4"/>
          <p:cNvSpPr/>
          <p:nvPr/>
        </p:nvSpPr>
        <p:spPr>
          <a:xfrm>
            <a:off x="839329" y="182489"/>
            <a:ext cx="2052165" cy="609398"/>
          </a:xfrm>
          <a:prstGeom prst="rect">
            <a:avLst/>
          </a:prstGeom>
        </p:spPr>
        <p:txBody>
          <a:bodyPr wrap="none">
            <a:spAutoFit/>
          </a:bodyPr>
          <a:lstStyle/>
          <a:p>
            <a:pPr>
              <a:lnSpc>
                <a:spcPct val="120000"/>
              </a:lnSpc>
            </a:pPr>
            <a:r>
              <a:rPr lang="da-DK" altLang="zh-CN" sz="2800" b="1" dirty="0" smtClean="0">
                <a:latin typeface="+mn-ea"/>
              </a:rPr>
              <a:t>2</a:t>
            </a:r>
            <a:r>
              <a:rPr lang="da-DK" altLang="zh-CN" sz="2800" b="1" dirty="0">
                <a:latin typeface="+mn-ea"/>
              </a:rPr>
              <a:t>. </a:t>
            </a:r>
            <a:r>
              <a:rPr lang="zh-CN" altLang="en-US" sz="2800" b="1" dirty="0" smtClean="0">
                <a:latin typeface="+mn-ea"/>
              </a:rPr>
              <a:t>模型构建</a:t>
            </a:r>
            <a:endParaRPr lang="da-DK" altLang="zh-CN" sz="2800" b="1" dirty="0">
              <a:latin typeface="+mn-ea"/>
            </a:endParaRPr>
          </a:p>
        </p:txBody>
      </p:sp>
      <p:sp>
        <p:nvSpPr>
          <p:cNvPr id="2" name="文本框 1"/>
          <p:cNvSpPr txBox="1"/>
          <p:nvPr/>
        </p:nvSpPr>
        <p:spPr>
          <a:xfrm>
            <a:off x="8361680" y="2318228"/>
            <a:ext cx="3743332" cy="3416320"/>
          </a:xfrm>
          <a:prstGeom prst="rect">
            <a:avLst/>
          </a:prstGeom>
          <a:noFill/>
        </p:spPr>
        <p:txBody>
          <a:bodyPr wrap="none" rtlCol="0">
            <a:spAutoFit/>
          </a:bodyPr>
          <a:lstStyle/>
          <a:p>
            <a:pPr marL="285750" indent="-285750">
              <a:lnSpc>
                <a:spcPct val="200000"/>
              </a:lnSpc>
              <a:buFont typeface="Wingdings" panose="05000000000000000000" pitchFamily="2" charset="2"/>
              <a:buChar char="l"/>
            </a:pPr>
            <a:r>
              <a:rPr lang="en-US" altLang="zh-CN" b="1" dirty="0" smtClean="0"/>
              <a:t>1</a:t>
            </a:r>
            <a:r>
              <a:rPr lang="zh-CN" altLang="en-US" b="1" dirty="0" smtClean="0"/>
              <a:t>维锂离子电池模型</a:t>
            </a:r>
            <a:endParaRPr lang="en-US" altLang="zh-CN" b="1" dirty="0" smtClean="0"/>
          </a:p>
          <a:p>
            <a:pPr marL="285750" indent="-285750">
              <a:lnSpc>
                <a:spcPct val="200000"/>
              </a:lnSpc>
              <a:buFont typeface="Wingdings" panose="05000000000000000000" pitchFamily="2" charset="2"/>
              <a:buChar char="l"/>
            </a:pPr>
            <a:r>
              <a:rPr lang="en-US" altLang="zh-CN" b="1" dirty="0" smtClean="0"/>
              <a:t>3</a:t>
            </a:r>
            <a:r>
              <a:rPr lang="zh-CN" altLang="en-US" b="1" dirty="0" smtClean="0"/>
              <a:t>维传热模型</a:t>
            </a:r>
            <a:endParaRPr lang="en-US" altLang="zh-CN" b="1" dirty="0" smtClean="0"/>
          </a:p>
          <a:p>
            <a:pPr marL="285750" indent="-285750">
              <a:lnSpc>
                <a:spcPct val="200000"/>
              </a:lnSpc>
              <a:buFont typeface="Wingdings" panose="05000000000000000000" pitchFamily="2" charset="2"/>
              <a:buChar char="l"/>
            </a:pPr>
            <a:r>
              <a:rPr lang="zh-CN" altLang="en-US" b="1" dirty="0" smtClean="0"/>
              <a:t>模组几何结构为四分之一模型</a:t>
            </a:r>
            <a:endParaRPr lang="en-US" altLang="zh-CN" b="1" dirty="0" smtClean="0"/>
          </a:p>
          <a:p>
            <a:pPr marL="285750" indent="-285750">
              <a:lnSpc>
                <a:spcPct val="200000"/>
              </a:lnSpc>
              <a:buFont typeface="Wingdings" panose="05000000000000000000" pitchFamily="2" charset="2"/>
              <a:buChar char="l"/>
            </a:pPr>
            <a:r>
              <a:rPr lang="zh-CN" altLang="en-US" b="1" dirty="0" smtClean="0"/>
              <a:t>串联电芯采用</a:t>
            </a:r>
            <a:r>
              <a:rPr lang="en-US" altLang="zh-CN" b="1" dirty="0" smtClean="0"/>
              <a:t>10</a:t>
            </a:r>
            <a:r>
              <a:rPr lang="zh-CN" altLang="en-US" b="1" dirty="0" smtClean="0"/>
              <a:t>个</a:t>
            </a:r>
            <a:r>
              <a:rPr lang="en-US" altLang="zh-CN" b="1" dirty="0" smtClean="0"/>
              <a:t>1</a:t>
            </a:r>
            <a:r>
              <a:rPr lang="zh-CN" altLang="en-US" b="1" dirty="0" smtClean="0"/>
              <a:t>维模型代替</a:t>
            </a:r>
            <a:endParaRPr lang="en-US" altLang="zh-CN" b="1" dirty="0" smtClean="0"/>
          </a:p>
          <a:p>
            <a:pPr marL="285750" indent="-285750">
              <a:lnSpc>
                <a:spcPct val="200000"/>
              </a:lnSpc>
              <a:buFont typeface="Wingdings" panose="05000000000000000000" pitchFamily="2" charset="2"/>
              <a:buChar char="l"/>
            </a:pPr>
            <a:r>
              <a:rPr lang="zh-CN" altLang="en-US" b="1" dirty="0" smtClean="0"/>
              <a:t>温度与热量双向耦合</a:t>
            </a:r>
            <a:endParaRPr lang="en-US" altLang="zh-CN" b="1" dirty="0" smtClean="0"/>
          </a:p>
          <a:p>
            <a:pPr marL="285750" indent="-285750">
              <a:lnSpc>
                <a:spcPct val="200000"/>
              </a:lnSpc>
              <a:buFont typeface="Wingdings" panose="05000000000000000000" pitchFamily="2" charset="2"/>
              <a:buChar char="l"/>
            </a:pPr>
            <a:r>
              <a:rPr lang="zh-CN" altLang="en-US" b="1" dirty="0" smtClean="0"/>
              <a:t>考虑辐射及稳定流场的自然对流</a:t>
            </a:r>
            <a:endParaRPr lang="zh-CN" altLang="en-US" b="1" dirty="0"/>
          </a:p>
        </p:txBody>
      </p:sp>
    </p:spTree>
    <p:extLst>
      <p:ext uri="{BB962C8B-B14F-4D97-AF65-F5344CB8AC3E}">
        <p14:creationId xmlns:p14="http://schemas.microsoft.com/office/powerpoint/2010/main" val="17358227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df4d5827-d77c-4317-9168-b68554ac8ebb}"/>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6"/>
  <p:tag name="KSO_WM_UNIT_ID" val="diagram160431_5*m_i*1_16"/>
  <p:tag name="KSO_WM_UNIT_CLEAR" val="1"/>
  <p:tag name="KSO_WM_UNIT_LAYERLEVEL" val="1_1"/>
  <p:tag name="KSO_WM_DIAGRAM_GROUP_CODE" val="m1-1"/>
  <p:tag name="KSO_WM_UNIT_FILL_FORE_SCHEMECOLOR_INDEX" val="8"/>
  <p:tag name="KSO_WM_UNIT_FILL_TYPE" val="1"/>
  <p:tag name="KSO_WM_UNIT_TEXT_FILL_FORE_SCHEMECOLOR_INDEX" val="14"/>
  <p:tag name="KSO_WM_UNIT_TEXT_FILL_TYPE" val="1"/>
  <p:tag name="KSO_WM_UNIT_USESOURCEFORMAT_APPLY" val="0"/>
</p:tagLst>
</file>

<file path=ppt/tags/tag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7"/>
  <p:tag name="KSO_WM_UNIT_ID" val="diagram160431_5*m_i*1_17"/>
  <p:tag name="KSO_WM_UNIT_CLEAR" val="1"/>
  <p:tag name="KSO_WM_UNIT_LAYERLEVEL" val="1_1"/>
  <p:tag name="KSO_WM_DIAGRAM_GROUP_CODE" val="m1-1"/>
  <p:tag name="KSO_WM_UNIT_LINE_FORE_SCHEMECOLOR_INDEX" val="8"/>
  <p:tag name="KSO_WM_UNIT_LINE_FILL_TYPE" val="2"/>
  <p:tag name="KSO_WM_UNIT_USESOURCEFORMAT_APPLY" val="0"/>
</p:tagLst>
</file>

<file path=ppt/tags/tag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8"/>
  <p:tag name="KSO_WM_UNIT_ID" val="diagram160431_5*m_i*1_18"/>
  <p:tag name="KSO_WM_UNIT_CLEAR" val="1"/>
  <p:tag name="KSO_WM_UNIT_LAYERLEVEL" val="1_1"/>
  <p:tag name="KSO_WM_DIAGRAM_GROUP_CODE" val="m1-1"/>
  <p:tag name="KSO_WM_UNIT_LINE_FORE_SCHEMECOLOR_INDEX" val="8"/>
  <p:tag name="KSO_WM_UNIT_LINE_FILL_TYPE" val="2"/>
  <p:tag name="KSO_WM_UNIT_USESOURCEFORMAT_APPLY" val="0"/>
</p:tagLst>
</file>

<file path=ppt/tags/tag5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9"/>
  <p:tag name="KSO_WM_UNIT_ID" val="diagram160431_5*m_i*1_19"/>
  <p:tag name="KSO_WM_UNIT_CLEAR" val="1"/>
  <p:tag name="KSO_WM_UNIT_LAYERLEVEL" val="1_1"/>
  <p:tag name="KSO_WM_DIAGRAM_GROUP_CODE" val="m1-1"/>
  <p:tag name="KSO_WM_UNIT_LINE_FORE_SCHEMECOLOR_INDEX" val="8"/>
  <p:tag name="KSO_WM_UNIT_LINE_FILL_TYPE" val="2"/>
  <p:tag name="KSO_WM_UNIT_USESOURCEFORMAT_APPLY" val="0"/>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0"/>
  <p:tag name="KSO_WM_UNIT_ID" val="diagram160431_5*m_i*1_20"/>
  <p:tag name="KSO_WM_UNIT_CLEAR" val="1"/>
  <p:tag name="KSO_WM_UNIT_LAYERLEVEL" val="1_1"/>
  <p:tag name="KSO_WM_DIAGRAM_GROUP_CODE" val="m1-1"/>
  <p:tag name="KSO_WM_UNIT_LINE_FORE_SCHEMECOLOR_INDEX" val="8"/>
  <p:tag name="KSO_WM_UNIT_LINE_FILL_TYPE" val="2"/>
  <p:tag name="KSO_WM_UNIT_USESOURCEFORMAT_APPLY" val="0"/>
</p:tagLst>
</file>

<file path=ppt/tags/tag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4_1"/>
  <p:tag name="KSO_WM_UNIT_ID" val="diagram160431_5*m_h_f*1_4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1"/>
  <p:tag name="KSO_WM_UNIT_ID" val="diagram160431_5*m_i*1_21"/>
  <p:tag name="KSO_WM_UNIT_CLEAR" val="1"/>
  <p:tag name="KSO_WM_UNIT_LAYERLEVEL" val="1_1"/>
  <p:tag name="KSO_WM_DIAGRAM_GROUP_CODE" val="m1-1"/>
  <p:tag name="KSO_WM_UNIT_FILL_FORE_SCHEMECOLOR_INDEX" val="9"/>
  <p:tag name="KSO_WM_UNIT_FILL_TYPE" val="1"/>
  <p:tag name="KSO_WM_UNIT_TEXT_FILL_FORE_SCHEMECOLOR_INDEX" val="14"/>
  <p:tag name="KSO_WM_UNIT_TEXT_FILL_TYPE" val="1"/>
  <p:tag name="KSO_WM_UNIT_USESOURCEFORMAT_APPLY" val="0"/>
</p:tagLst>
</file>

<file path=ppt/tags/tag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2"/>
  <p:tag name="KSO_WM_UNIT_ID" val="diagram160431_5*m_i*1_22"/>
  <p:tag name="KSO_WM_UNIT_CLEAR" val="1"/>
  <p:tag name="KSO_WM_UNIT_LAYERLEVEL" val="1_1"/>
  <p:tag name="KSO_WM_DIAGRAM_GROUP_CODE" val="m1-1"/>
  <p:tag name="KSO_WM_UNIT_LINE_FORE_SCHEMECOLOR_INDEX" val="9"/>
  <p:tag name="KSO_WM_UNIT_LINE_FILL_TYPE" val="2"/>
  <p:tag name="KSO_WM_UNIT_USESOURCEFORMAT_APPLY" val="0"/>
</p:tagLst>
</file>

<file path=ppt/tags/tag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3"/>
  <p:tag name="KSO_WM_UNIT_ID" val="diagram160431_5*m_i*1_23"/>
  <p:tag name="KSO_WM_UNIT_CLEAR" val="1"/>
  <p:tag name="KSO_WM_UNIT_LAYERLEVEL" val="1_1"/>
  <p:tag name="KSO_WM_DIAGRAM_GROUP_CODE" val="m1-1"/>
  <p:tag name="KSO_WM_UNIT_LINE_FORE_SCHEMECOLOR_INDEX" val="9"/>
  <p:tag name="KSO_WM_UNIT_LINE_FILL_TYPE" val="2"/>
  <p:tag name="KSO_WM_UNIT_USESOURCEFORMAT_APPLY" val="0"/>
</p:tagLst>
</file>

<file path=ppt/tags/tag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4"/>
  <p:tag name="KSO_WM_UNIT_ID" val="diagram160431_5*m_i*1_24"/>
  <p:tag name="KSO_WM_UNIT_CLEAR" val="1"/>
  <p:tag name="KSO_WM_UNIT_LAYERLEVEL" val="1_1"/>
  <p:tag name="KSO_WM_DIAGRAM_GROUP_CODE" val="m1-1"/>
  <p:tag name="KSO_WM_UNIT_LINE_FORE_SCHEMECOLOR_INDEX" val="9"/>
  <p:tag name="KSO_WM_UNIT_LINE_FILL_TYPE" val="2"/>
  <p:tag name="KSO_WM_UNIT_USESOURCEFORMAT_APPLY" val="0"/>
</p:tagLst>
</file>

<file path=ppt/tags/tag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5"/>
  <p:tag name="KSO_WM_UNIT_ID" val="diagram160431_5*m_i*1_25"/>
  <p:tag name="KSO_WM_UNIT_CLEAR" val="1"/>
  <p:tag name="KSO_WM_UNIT_LAYERLEVEL" val="1_1"/>
  <p:tag name="KSO_WM_DIAGRAM_GROUP_CODE" val="m1-1"/>
  <p:tag name="KSO_WM_UNIT_LINE_FORE_SCHEMECOLOR_INDEX" val="9"/>
  <p:tag name="KSO_WM_UNIT_LINE_FILL_TYPE" val="2"/>
  <p:tag name="KSO_WM_UNIT_USESOURCEFORMAT_APPLY" val="0"/>
</p:tagLst>
</file>

<file path=ppt/tags/tag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5_1"/>
  <p:tag name="KSO_WM_UNIT_ID" val="diagram160431_5*m_h_f*1_5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
  <p:tag name="KSO_WM_UNIT_ID" val="diagram160431_5*m_i*1_1"/>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0"/>
</p:tagLst>
</file>

<file path=ppt/tags/tag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2"/>
  <p:tag name="KSO_WM_UNIT_ID" val="diagram160431_5*m_i*1_2"/>
  <p:tag name="KSO_WM_UNIT_CLEAR" val="1"/>
  <p:tag name="KSO_WM_UNIT_LAYERLEVEL" val="1_1"/>
  <p:tag name="KSO_WM_DIAGRAM_GROUP_CODE" val="m1-1"/>
  <p:tag name="KSO_WM_UNIT_LINE_FORE_SCHEMECOLOR_INDEX" val="5"/>
  <p:tag name="KSO_WM_UNIT_LINE_FILL_TYPE" val="2"/>
  <p:tag name="KSO_WM_UNIT_USESOURCEFORMAT_APPLY" val="0"/>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3"/>
  <p:tag name="KSO_WM_UNIT_ID" val="diagram160431_5*m_i*1_3"/>
  <p:tag name="KSO_WM_UNIT_CLEAR" val="1"/>
  <p:tag name="KSO_WM_UNIT_LAYERLEVEL" val="1_1"/>
  <p:tag name="KSO_WM_DIAGRAM_GROUP_CODE" val="m1-1"/>
  <p:tag name="KSO_WM_UNIT_LINE_FORE_SCHEMECOLOR_INDEX" val="5"/>
  <p:tag name="KSO_WM_UNIT_LINE_FILL_TYPE" val="2"/>
  <p:tag name="KSO_WM_UNIT_USESOURCEFORMAT_APPLY" val="0"/>
</p:tagLst>
</file>

<file path=ppt/tags/tag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4"/>
  <p:tag name="KSO_WM_UNIT_ID" val="diagram160431_5*m_i*1_4"/>
  <p:tag name="KSO_WM_UNIT_CLEAR" val="1"/>
  <p:tag name="KSO_WM_UNIT_LAYERLEVEL" val="1_1"/>
  <p:tag name="KSO_WM_DIAGRAM_GROUP_CODE" val="m1-1"/>
  <p:tag name="KSO_WM_UNIT_LINE_FORE_SCHEMECOLOR_INDEX" val="5"/>
  <p:tag name="KSO_WM_UNIT_LINE_FILL_TYPE" val="2"/>
  <p:tag name="KSO_WM_UNIT_USESOURCEFORMAT_APPLY" val="0"/>
</p:tagLst>
</file>

<file path=ppt/tags/tag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5"/>
  <p:tag name="KSO_WM_UNIT_ID" val="diagram160431_5*m_i*1_5"/>
  <p:tag name="KSO_WM_UNIT_CLEAR" val="1"/>
  <p:tag name="KSO_WM_UNIT_LAYERLEVEL" val="1_1"/>
  <p:tag name="KSO_WM_DIAGRAM_GROUP_CODE" val="m1-1"/>
  <p:tag name="KSO_WM_UNIT_LINE_FORE_SCHEMECOLOR_INDEX" val="5"/>
  <p:tag name="KSO_WM_UNIT_LINE_FILL_TYPE" val="2"/>
  <p:tag name="KSO_WM_UNIT_USESOURCEFORMAT_APPLY" val="0"/>
</p:tagLst>
</file>

<file path=ppt/tags/tag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6"/>
  <p:tag name="KSO_WM_UNIT_ID" val="diagram160431_5*m_i*1_6"/>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0"/>
</p:tagLst>
</file>

<file path=ppt/tags/tag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7"/>
  <p:tag name="KSO_WM_UNIT_ID" val="diagram160431_5*m_i*1_7"/>
  <p:tag name="KSO_WM_UNIT_CLEAR" val="1"/>
  <p:tag name="KSO_WM_UNIT_LAYERLEVEL" val="1_1"/>
  <p:tag name="KSO_WM_DIAGRAM_GROUP_CODE" val="m1-1"/>
  <p:tag name="KSO_WM_UNIT_LINE_FORE_SCHEMECOLOR_INDEX" val="6"/>
  <p:tag name="KSO_WM_UNIT_LINE_FILL_TYPE" val="2"/>
  <p:tag name="KSO_WM_UNIT_USESOURCEFORMAT_APPLY" val="0"/>
</p:tagLst>
</file>

<file path=ppt/tags/tag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8"/>
  <p:tag name="KSO_WM_UNIT_ID" val="diagram160431_5*m_i*1_8"/>
  <p:tag name="KSO_WM_UNIT_CLEAR" val="1"/>
  <p:tag name="KSO_WM_UNIT_LAYERLEVEL" val="1_1"/>
  <p:tag name="KSO_WM_DIAGRAM_GROUP_CODE" val="m1-1"/>
  <p:tag name="KSO_WM_UNIT_LINE_FORE_SCHEMECOLOR_INDEX" val="6"/>
  <p:tag name="KSO_WM_UNIT_LINE_FILL_TYPE" val="2"/>
  <p:tag name="KSO_WM_UNIT_USESOURCEFORMAT_APPLY" val="0"/>
</p:tagLst>
</file>

<file path=ppt/tags/tag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9"/>
  <p:tag name="KSO_WM_UNIT_ID" val="diagram160431_5*m_i*1_9"/>
  <p:tag name="KSO_WM_UNIT_CLEAR" val="1"/>
  <p:tag name="KSO_WM_UNIT_LAYERLEVEL" val="1_1"/>
  <p:tag name="KSO_WM_DIAGRAM_GROUP_CODE" val="m1-1"/>
  <p:tag name="KSO_WM_UNIT_LINE_FORE_SCHEMECOLOR_INDEX" val="6"/>
  <p:tag name="KSO_WM_UNIT_LINE_FILL_TYPE" val="2"/>
  <p:tag name="KSO_WM_UNIT_USESOURCEFORMAT_APPLY" val="0"/>
</p:tagLst>
</file>

<file path=ppt/tags/tag7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0"/>
  <p:tag name="KSO_WM_UNIT_ID" val="diagram160431_5*m_i*1_10"/>
  <p:tag name="KSO_WM_UNIT_CLEAR" val="1"/>
  <p:tag name="KSO_WM_UNIT_LAYERLEVEL" val="1_1"/>
  <p:tag name="KSO_WM_DIAGRAM_GROUP_CODE" val="m1-1"/>
  <p:tag name="KSO_WM_UNIT_LINE_FORE_SCHEMECOLOR_INDEX" val="6"/>
  <p:tag name="KSO_WM_UNIT_LINE_FILL_TYPE" val="2"/>
  <p:tag name="KSO_WM_UNIT_USESOURCEFORMAT_APPLY" val="0"/>
</p:tagLst>
</file>

<file path=ppt/tags/tag7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2_1"/>
  <p:tag name="KSO_WM_UNIT_ID" val="diagram160431_5*m_h_f*1_2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1"/>
  <p:tag name="KSO_WM_UNIT_ID" val="diagram160431_5*m_i*1_11"/>
  <p:tag name="KSO_WM_UNIT_CLEAR" val="1"/>
  <p:tag name="KSO_WM_UNIT_LAYERLEVEL" val="1_1"/>
  <p:tag name="KSO_WM_DIAGRAM_GROUP_CODE" val="m1-1"/>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 name="KSO_WM_UNIT_USESOURCEFORMAT_APPLY" val="0"/>
</p:tagLst>
</file>

<file path=ppt/tags/tag8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2"/>
  <p:tag name="KSO_WM_UNIT_ID" val="diagram160431_5*m_i*1_12"/>
  <p:tag name="KSO_WM_UNIT_CLEAR" val="1"/>
  <p:tag name="KSO_WM_UNIT_LAYERLEVEL" val="1_1"/>
  <p:tag name="KSO_WM_DIAGRAM_GROUP_CODE" val="m1-1"/>
  <p:tag name="KSO_WM_UNIT_LINE_FORE_SCHEMECOLOR_INDEX" val="7"/>
  <p:tag name="KSO_WM_UNIT_LINE_FILL_TYPE" val="2"/>
  <p:tag name="KSO_WM_UNIT_USESOURCEFORMAT_APPLY" val="0"/>
</p:tagLst>
</file>

<file path=ppt/tags/tag8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3"/>
  <p:tag name="KSO_WM_UNIT_ID" val="diagram160431_5*m_i*1_13"/>
  <p:tag name="KSO_WM_UNIT_CLEAR" val="1"/>
  <p:tag name="KSO_WM_UNIT_LAYERLEVEL" val="1_1"/>
  <p:tag name="KSO_WM_DIAGRAM_GROUP_CODE" val="m1-1"/>
  <p:tag name="KSO_WM_UNIT_LINE_FORE_SCHEMECOLOR_INDEX" val="7"/>
  <p:tag name="KSO_WM_UNIT_LINE_FILL_TYPE" val="2"/>
  <p:tag name="KSO_WM_UNIT_USESOURCEFORMAT_APPLY" val="0"/>
</p:tagLst>
</file>

<file path=ppt/tags/tag8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4"/>
  <p:tag name="KSO_WM_UNIT_ID" val="diagram160431_5*m_i*1_14"/>
  <p:tag name="KSO_WM_UNIT_CLEAR" val="1"/>
  <p:tag name="KSO_WM_UNIT_LAYERLEVEL" val="1_1"/>
  <p:tag name="KSO_WM_DIAGRAM_GROUP_CODE" val="m1-1"/>
  <p:tag name="KSO_WM_UNIT_LINE_FORE_SCHEMECOLOR_INDEX" val="7"/>
  <p:tag name="KSO_WM_UNIT_LINE_FILL_TYPE" val="2"/>
  <p:tag name="KSO_WM_UNIT_USESOURCEFORMAT_APPLY" val="0"/>
</p:tagLst>
</file>

<file path=ppt/tags/tag8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i"/>
  <p:tag name="KSO_WM_UNIT_INDEX" val="1_15"/>
  <p:tag name="KSO_WM_UNIT_ID" val="diagram160431_5*m_i*1_15"/>
  <p:tag name="KSO_WM_UNIT_CLEAR" val="1"/>
  <p:tag name="KSO_WM_UNIT_LAYERLEVEL" val="1_1"/>
  <p:tag name="KSO_WM_DIAGRAM_GROUP_CODE" val="m1-1"/>
  <p:tag name="KSO_WM_UNIT_LINE_FORE_SCHEMECOLOR_INDEX" val="7"/>
  <p:tag name="KSO_WM_UNIT_LINE_FILL_TYPE" val="2"/>
  <p:tag name="KSO_WM_UNIT_USESOURCEFORMAT_APPLY" val="0"/>
</p:tagLst>
</file>

<file path=ppt/tags/tag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3_1"/>
  <p:tag name="KSO_WM_UNIT_ID" val="diagram160431_5*m_h_f*1_3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8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8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9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ags/tag9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5"/>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431"/>
  <p:tag name="KSO_WM_TAG_VERSION" val="1.0"/>
  <p:tag name="KSO_WM_BEAUTIFY_FLAG" val="#wm#"/>
  <p:tag name="KSO_WM_UNIT_TYPE" val="m_h_f"/>
  <p:tag name="KSO_WM_UNIT_INDEX" val="1_1_1"/>
  <p:tag name="KSO_WM_UNIT_ID" val="diagram160431_5*m_h_f*1_1_1"/>
  <p:tag name="KSO_WM_UNIT_CLEAR" val="1"/>
  <p:tag name="KSO_WM_UNIT_LAYERLEVEL" val="1_1_1"/>
  <p:tag name="KSO_WM_UNIT_VALUE" val="19"/>
  <p:tag name="KSO_WM_UNIT_HIGHLIGHT" val="0"/>
  <p:tag name="KSO_WM_UNIT_COMPATIBLE" val="0"/>
  <p:tag name="KSO_WM_DIAGRAM_GROUP_CODE" val="m1-1"/>
  <p:tag name="KSO_WM_UNIT_PRESET_TEXT" val="LOREM IPSUM DOLOR SIT AMET"/>
  <p:tag name="KSO_WM_UNIT_TEXT_FILL_FORE_SCHEMECOLOR_INDEX" val="13"/>
  <p:tag name="KSO_WM_UNIT_TEXT_FILL_TYPE" val="1"/>
  <p:tag name="KSO_WM_UNIT_USESOURCEFORMAT_APPLY"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7226</TotalTime>
  <Words>968</Words>
  <Application>Microsoft Office PowerPoint</Application>
  <PresentationFormat>宽屏</PresentationFormat>
  <Paragraphs>211</Paragraphs>
  <Slides>29</Slides>
  <Notes>26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29</vt:i4>
      </vt:variant>
    </vt:vector>
  </HeadingPairs>
  <TitlesOfParts>
    <vt:vector size="38" baseType="lpstr">
      <vt:lpstr>黑体</vt:lpstr>
      <vt:lpstr>宋体</vt:lpstr>
      <vt:lpstr>微软雅黑</vt:lpstr>
      <vt:lpstr>Arial</vt:lpstr>
      <vt:lpstr>Cambria Math</vt:lpstr>
      <vt:lpstr>Tekton Pro Ext</vt:lpstr>
      <vt:lpstr>Times New Roman</vt:lpstr>
      <vt:lpstr>Wingdings</vt:lpstr>
      <vt:lpstr>Office 主题​​</vt:lpstr>
      <vt:lpstr>不同布置策略对圆柱形锂离子电池模组均匀性的优化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on the progress of thermal runaway for 32650 power lithium-ion battery</dc:title>
  <dc:creator>WB</dc:creator>
  <cp:lastModifiedBy>WB</cp:lastModifiedBy>
  <cp:revision>124</cp:revision>
  <dcterms:created xsi:type="dcterms:W3CDTF">2019-04-08T04:37:00Z</dcterms:created>
  <dcterms:modified xsi:type="dcterms:W3CDTF">2019-10-21T02:58:05Z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