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vml" ContentType="application/vnd.openxmlformats-officedocument.vmlDrawing"/>
  <Default Extension="vsdx" ContentType="application/vnd.ms-visio.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7" r:id="rId2"/>
    <p:sldId id="258" r:id="rId3"/>
    <p:sldId id="284" r:id="rId4"/>
    <p:sldId id="285" r:id="rId5"/>
    <p:sldId id="280" r:id="rId6"/>
    <p:sldId id="269" r:id="rId7"/>
    <p:sldId id="259" r:id="rId8"/>
    <p:sldId id="260" r:id="rId9"/>
    <p:sldId id="270" r:id="rId10"/>
    <p:sldId id="275" r:id="rId11"/>
    <p:sldId id="271" r:id="rId12"/>
    <p:sldId id="272" r:id="rId13"/>
    <p:sldId id="287" r:id="rId14"/>
    <p:sldId id="281" r:id="rId15"/>
    <p:sldId id="282" r:id="rId16"/>
    <p:sldId id="276" r:id="rId17"/>
    <p:sldId id="283" r:id="rId18"/>
    <p:sldId id="278" r:id="rId19"/>
    <p:sldId id="277" r:id="rId20"/>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rthur Cantarel" initials="" lastIdx="3" clrIdx="0"/>
  <p:cmAuthor id="1" name="李晨" initials="李晨" lastIdx="1" clrIdx="1">
    <p:extLst>
      <p:ext uri="{19B8F6BF-5375-455C-9EA6-DF929625EA0E}">
        <p15:presenceInfo xmlns:p15="http://schemas.microsoft.com/office/powerpoint/2012/main" userId="21225889ae965e8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A06"/>
    <a:srgbClr val="4DA3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203" autoAdjust="0"/>
  </p:normalViewPr>
  <p:slideViewPr>
    <p:cSldViewPr>
      <p:cViewPr varScale="1">
        <p:scale>
          <a:sx n="65" d="100"/>
          <a:sy n="65" d="100"/>
        </p:scale>
        <p:origin x="1536" y="72"/>
      </p:cViewPr>
      <p:guideLst>
        <p:guide orient="horz" pos="2160"/>
        <p:guide pos="2880"/>
      </p:guideLst>
    </p:cSldViewPr>
  </p:slideViewPr>
  <p:notesTextViewPr>
    <p:cViewPr>
      <p:scale>
        <a:sx n="1" d="1"/>
        <a:sy n="1" d="1"/>
      </p:scale>
      <p:origin x="0" y="0"/>
    </p:cViewPr>
  </p:notesTextViewPr>
  <p:sorterViewPr>
    <p:cViewPr>
      <p:scale>
        <a:sx n="100" d="100"/>
        <a:sy n="100" d="100"/>
      </p:scale>
      <p:origin x="0" y="-24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image" Target="../media/image42.emf"/><Relationship Id="rId4" Type="http://schemas.openxmlformats.org/officeDocument/2006/relationships/image" Target="../media/image4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782D86C-9814-41B8-A0F3-9AB5FADEFB4D}"/>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cs typeface="Arial" charset="0"/>
              </a:defRPr>
            </a:lvl1pPr>
          </a:lstStyle>
          <a:p>
            <a:endParaRPr lang="fr-FR" altLang="zh-CN"/>
          </a:p>
        </p:txBody>
      </p:sp>
      <p:sp>
        <p:nvSpPr>
          <p:cNvPr id="3" name="Espace réservé de la date 2">
            <a:extLst>
              <a:ext uri="{FF2B5EF4-FFF2-40B4-BE49-F238E27FC236}">
                <a16:creationId xmlns:a16="http://schemas.microsoft.com/office/drawing/2014/main" id="{FB77E41C-0BCF-47FF-8D30-9E806DB35EE1}"/>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464CE025-97DA-4448-97A6-22A7B4F558C1}" type="datetimeFigureOut">
              <a:rPr lang="fr-FR" altLang="zh-CN"/>
              <a:pPr/>
              <a:t>14/10/2019</a:t>
            </a:fld>
            <a:endParaRPr lang="fr-FR" altLang="zh-CN"/>
          </a:p>
        </p:txBody>
      </p:sp>
      <p:sp>
        <p:nvSpPr>
          <p:cNvPr id="4" name="Espace réservé du pied de page 3">
            <a:extLst>
              <a:ext uri="{FF2B5EF4-FFF2-40B4-BE49-F238E27FC236}">
                <a16:creationId xmlns:a16="http://schemas.microsoft.com/office/drawing/2014/main" id="{65AAB9CB-EE79-46AA-AAB1-374062D50C8F}"/>
              </a:ext>
            </a:extLst>
          </p:cNvPr>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cs typeface="Arial" charset="0"/>
              </a:defRPr>
            </a:lvl1pPr>
          </a:lstStyle>
          <a:p>
            <a:endParaRPr lang="fr-FR" altLang="zh-CN"/>
          </a:p>
        </p:txBody>
      </p:sp>
      <p:sp>
        <p:nvSpPr>
          <p:cNvPr id="5" name="Espace réservé du numéro de diapositive 4">
            <a:extLst>
              <a:ext uri="{FF2B5EF4-FFF2-40B4-BE49-F238E27FC236}">
                <a16:creationId xmlns:a16="http://schemas.microsoft.com/office/drawing/2014/main" id="{510A4AF5-52D8-46C6-8FF7-A1C55EA55542}"/>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B9F7DA5A-C2DA-4E4D-A4FE-1254B97FC1DA}" type="slidenum">
              <a:rPr lang="fr-FR" altLang="zh-CN"/>
              <a:pPr/>
              <a:t>‹#›</a:t>
            </a:fld>
            <a:endParaRPr lang="fr-FR" altLang="zh-CN"/>
          </a:p>
        </p:txBody>
      </p:sp>
    </p:spTree>
    <p:extLst>
      <p:ext uri="{BB962C8B-B14F-4D97-AF65-F5344CB8AC3E}">
        <p14:creationId xmlns:p14="http://schemas.microsoft.com/office/powerpoint/2010/main" val="482753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41D8D4B-EC8C-4260-8C43-7DCE3E1D36E0}"/>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ea typeface="宋体" charset="0"/>
                <a:cs typeface="宋体" charset="0"/>
              </a:defRPr>
            </a:lvl1pPr>
          </a:lstStyle>
          <a:p>
            <a:endParaRPr lang="en-US" altLang="zh-CN"/>
          </a:p>
        </p:txBody>
      </p:sp>
      <p:sp>
        <p:nvSpPr>
          <p:cNvPr id="3" name="Date Placeholder 2">
            <a:extLst>
              <a:ext uri="{FF2B5EF4-FFF2-40B4-BE49-F238E27FC236}">
                <a16:creationId xmlns:a16="http://schemas.microsoft.com/office/drawing/2014/main" id="{E8A1E399-D3EB-482E-83A7-15C45517ACF2}"/>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ea typeface="宋体" charset="0"/>
                <a:cs typeface="宋体" charset="0"/>
              </a:defRPr>
            </a:lvl1pPr>
          </a:lstStyle>
          <a:p>
            <a:fld id="{FB084C43-DE05-184C-85D2-704D5F32C3E1}" type="datetimeFigureOut">
              <a:rPr lang="en-US" altLang="zh-CN"/>
              <a:pPr/>
              <a:t>10/14/2019</a:t>
            </a:fld>
            <a:endParaRPr lang="en-US" altLang="zh-CN"/>
          </a:p>
        </p:txBody>
      </p:sp>
      <p:sp>
        <p:nvSpPr>
          <p:cNvPr id="4" name="Slide Image Placeholder 3">
            <a:extLst>
              <a:ext uri="{FF2B5EF4-FFF2-40B4-BE49-F238E27FC236}">
                <a16:creationId xmlns:a16="http://schemas.microsoft.com/office/drawing/2014/main" id="{E0446326-CF1F-4872-A9D1-3CF7E8E4BD04}"/>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560B839C-48C9-4AD6-9B75-951304244452}"/>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20EC59E-3FF6-4F57-A05C-AE312C9D951C}"/>
              </a:ext>
            </a:extLst>
          </p:cNvPr>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ea typeface="宋体" charset="0"/>
                <a:cs typeface="宋体" charset="0"/>
              </a:defRPr>
            </a:lvl1pPr>
          </a:lstStyle>
          <a:p>
            <a:endParaRPr lang="en-US" altLang="zh-CN"/>
          </a:p>
        </p:txBody>
      </p:sp>
      <p:sp>
        <p:nvSpPr>
          <p:cNvPr id="7" name="Slide Number Placeholder 6">
            <a:extLst>
              <a:ext uri="{FF2B5EF4-FFF2-40B4-BE49-F238E27FC236}">
                <a16:creationId xmlns:a16="http://schemas.microsoft.com/office/drawing/2014/main" id="{AF8423F3-D15C-4ED6-B434-0594BAB76FBA}"/>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宋体" charset="0"/>
                <a:cs typeface="宋体" charset="0"/>
              </a:defRPr>
            </a:lvl1pPr>
          </a:lstStyle>
          <a:p>
            <a:fld id="{762F1BB3-2A6B-114D-B984-9755204E6403}" type="slidenum">
              <a:rPr lang="en-US" altLang="zh-CN"/>
              <a:pPr/>
              <a:t>‹#›</a:t>
            </a:fld>
            <a:endParaRPr lang="en-US" altLang="zh-CN"/>
          </a:p>
        </p:txBody>
      </p:sp>
    </p:spTree>
    <p:extLst>
      <p:ext uri="{BB962C8B-B14F-4D97-AF65-F5344CB8AC3E}">
        <p14:creationId xmlns:p14="http://schemas.microsoft.com/office/powerpoint/2010/main" val="11304911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921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zh-CN">
              <a:latin typeface="Calibri" charset="0"/>
              <a:ea typeface="宋体" charset="0"/>
              <a:cs typeface="宋体" charset="0"/>
            </a:endParaRPr>
          </a:p>
        </p:txBody>
      </p:sp>
      <p:sp>
        <p:nvSpPr>
          <p:cNvPr id="922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fld id="{1432288A-B309-AB4E-92D4-CEC459640E2E}" type="slidenum">
              <a:rPr lang="en-US" altLang="zh-CN">
                <a:ea typeface="宋体" charset="0"/>
                <a:cs typeface="宋体" charset="0"/>
              </a:rPr>
              <a:pPr/>
              <a:t>6</a:t>
            </a:fld>
            <a:endParaRPr lang="en-US" altLang="zh-CN">
              <a:ea typeface="宋体" charset="0"/>
              <a:cs typeface="宋体"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435" name="备注占位符 2"/>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zh-CN">
                <a:latin typeface="Calibri" charset="0"/>
                <a:ea typeface="MS PGothic" charset="0"/>
              </a:rPr>
              <a:t>Saltelli pointed out that when P=4, r=10, it can meet the requirement of the effectiveness of the morris method.</a:t>
            </a:r>
            <a:endParaRPr lang="zh-CN" altLang="en-US">
              <a:latin typeface="Calibri" charset="0"/>
              <a:ea typeface="MS PGothic" charset="0"/>
            </a:endParaRPr>
          </a:p>
        </p:txBody>
      </p:sp>
      <p:sp>
        <p:nvSpPr>
          <p:cNvPr id="18436" name="灯片编号占位符 3"/>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fld id="{91FF10DF-A323-A34F-AE86-2ED8D36C1E2F}" type="slidenum">
              <a:rPr lang="en-US" altLang="zh-CN">
                <a:ea typeface="宋体" charset="0"/>
                <a:cs typeface="宋体" charset="0"/>
              </a:rPr>
              <a:pPr/>
              <a:t>15</a:t>
            </a:fld>
            <a:endParaRPr lang="en-US" altLang="zh-CN">
              <a:ea typeface="宋体" charset="0"/>
              <a:cs typeface="宋体"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0" i="0" kern="1200" dirty="0">
                <a:solidFill>
                  <a:schemeClr val="tx1"/>
                </a:solidFill>
                <a:effectLst/>
                <a:latin typeface="+mn-lt"/>
                <a:ea typeface="MS PGothic" panose="020B0600070205080204" pitchFamily="34" charset="-128"/>
                <a:cs typeface="MS PGothic" charset="0"/>
              </a:rPr>
              <a:t>since the higher the value of mu* or mu is, the more influence of the factor on the final results will have. And at the same time, the higher the sigma is, the more interaction of this factor with other factors is, or this factor has a nonlinearity relationship with the final results. </a:t>
            </a:r>
            <a:endParaRPr lang="zh-CN" altLang="en-US" dirty="0"/>
          </a:p>
        </p:txBody>
      </p:sp>
      <p:sp>
        <p:nvSpPr>
          <p:cNvPr id="4" name="灯片编号占位符 3"/>
          <p:cNvSpPr>
            <a:spLocks noGrp="1"/>
          </p:cNvSpPr>
          <p:nvPr>
            <p:ph type="sldNum" sz="quarter" idx="10"/>
          </p:nvPr>
        </p:nvSpPr>
        <p:spPr/>
        <p:txBody>
          <a:bodyPr/>
          <a:lstStyle/>
          <a:p>
            <a:fld id="{762F1BB3-2A6B-114D-B984-9755204E6403}" type="slidenum">
              <a:rPr lang="en-US" altLang="zh-CN" smtClean="0"/>
              <a:pPr/>
              <a:t>16</a:t>
            </a:fld>
            <a:endParaRPr lang="en-US" altLang="zh-CN"/>
          </a:p>
        </p:txBody>
      </p:sp>
    </p:spTree>
    <p:extLst>
      <p:ext uri="{BB962C8B-B14F-4D97-AF65-F5344CB8AC3E}">
        <p14:creationId xmlns:p14="http://schemas.microsoft.com/office/powerpoint/2010/main" val="1400728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0705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195736" y="116632"/>
            <a:ext cx="5976664" cy="1143000"/>
          </a:xfrm>
          <a:prstGeom prst="rect">
            <a:avLst/>
          </a:prstGeom>
        </p:spPr>
        <p:txBody>
          <a:bodyPr anchor="ctr"/>
          <a:lstStyle>
            <a:lvl1pPr>
              <a:defRPr sz="3200">
                <a:latin typeface="Arial" panose="020B0604020202020204" pitchFamily="34" charset="0"/>
                <a:cs typeface="Arial" panose="020B0604020202020204" pitchFamily="34" charset="0"/>
              </a:defRPr>
            </a:lvl1pPr>
          </a:lstStyle>
          <a:p>
            <a:r>
              <a:rPr lang="fr-FR" dirty="0"/>
              <a:t>Modifiez le style du titre</a:t>
            </a:r>
            <a:endParaRPr lang="en-GB" dirty="0"/>
          </a:p>
        </p:txBody>
      </p:sp>
      <p:sp>
        <p:nvSpPr>
          <p:cNvPr id="3" name="Espace réservé du contenu 2"/>
          <p:cNvSpPr>
            <a:spLocks noGrp="1"/>
          </p:cNvSpPr>
          <p:nvPr>
            <p:ph idx="1"/>
          </p:nvPr>
        </p:nvSpPr>
        <p:spPr>
          <a:xfrm>
            <a:off x="457200" y="1600200"/>
            <a:ext cx="8229600" cy="4525963"/>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Tree>
    <p:extLst>
      <p:ext uri="{BB962C8B-B14F-4D97-AF65-F5344CB8AC3E}">
        <p14:creationId xmlns:p14="http://schemas.microsoft.com/office/powerpoint/2010/main" val="13383093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descr="C:\Documents and Settings\334034\桌面\天空.jpg">
            <a:extLst>
              <a:ext uri="{FF2B5EF4-FFF2-40B4-BE49-F238E27FC236}">
                <a16:creationId xmlns:a16="http://schemas.microsoft.com/office/drawing/2014/main" id="{1556EEC6-FB94-4BE5-AA8D-80598CD3C81D}"/>
              </a:ext>
            </a:extLst>
          </p:cNvPr>
          <p:cNvPicPr>
            <a:picLocks noChangeArrowheads="1"/>
          </p:cNvPicPr>
          <p:nvPr userDrawn="1"/>
        </p:nvPicPr>
        <p:blipFill rotWithShape="1">
          <a:blip r:embed="rId4"/>
          <a:srcRect r="25000"/>
          <a:stretch/>
        </p:blipFill>
        <p:spPr bwMode="auto">
          <a:xfrm>
            <a:off x="1" y="-6000"/>
            <a:ext cx="9144000" cy="6864000"/>
          </a:xfrm>
          <a:prstGeom prst="rect">
            <a:avLst/>
          </a:prstGeom>
          <a:noFill/>
        </p:spPr>
      </p:pic>
      <p:sp>
        <p:nvSpPr>
          <p:cNvPr id="7" name="Espace réservé du numéro de diapositive 5">
            <a:extLst>
              <a:ext uri="{FF2B5EF4-FFF2-40B4-BE49-F238E27FC236}">
                <a16:creationId xmlns:a16="http://schemas.microsoft.com/office/drawing/2014/main" id="{1EABD94E-73D5-444A-89D0-B9C6F9D26887}"/>
              </a:ext>
            </a:extLst>
          </p:cNvPr>
          <p:cNvSpPr txBox="1">
            <a:spLocks/>
          </p:cNvSpPr>
          <p:nvPr userDrawn="1"/>
        </p:nvSpPr>
        <p:spPr>
          <a:xfrm>
            <a:off x="8316913" y="6165850"/>
            <a:ext cx="704850" cy="642938"/>
          </a:xfrm>
          <a:prstGeom prst="rect">
            <a:avLst/>
          </a:prstGeom>
          <a:noFill/>
        </p:spPr>
        <p:txBody>
          <a:bodyPr anchor="ct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r" eaLnBrk="1" hangingPunct="1"/>
            <a:fld id="{40EAB648-FE3C-BF46-AFEF-E244D0B3A8FC}" type="slidenum">
              <a:rPr lang="en-GB" altLang="zh-CN" b="1">
                <a:latin typeface="Arial" charset="0"/>
                <a:ea typeface="宋体" charset="0"/>
                <a:cs typeface="宋体" charset="0"/>
              </a:rPr>
              <a:pPr algn="r" eaLnBrk="1" hangingPunct="1"/>
              <a:t>‹#›</a:t>
            </a:fld>
            <a:endParaRPr lang="en-GB" altLang="zh-CN" b="1">
              <a:latin typeface="Arial" charset="0"/>
              <a:ea typeface="宋体" charset="0"/>
              <a:cs typeface="宋体" charset="0"/>
            </a:endParaRPr>
          </a:p>
        </p:txBody>
      </p:sp>
      <p:cxnSp>
        <p:nvCxnSpPr>
          <p:cNvPr id="11" name="Connecteur droit 10"/>
          <p:cNvCxnSpPr>
            <a:cxnSpLocks noChangeShapeType="1"/>
          </p:cNvCxnSpPr>
          <p:nvPr userDrawn="1"/>
        </p:nvCxnSpPr>
        <p:spPr bwMode="auto">
          <a:xfrm>
            <a:off x="1285875" y="1214438"/>
            <a:ext cx="6858000" cy="1587"/>
          </a:xfrm>
          <a:prstGeom prst="line">
            <a:avLst/>
          </a:prstGeom>
          <a:noFill/>
          <a:ln w="25400">
            <a:solidFill>
              <a:srgbClr val="4A7EBB"/>
            </a:solidFill>
            <a:round/>
            <a:headEnd/>
            <a:tailEnd/>
          </a:ln>
          <a:effectLst>
            <a:outerShdw blurRad="12700" dist="38100" dir="5400000" sx="130000" sy="130000" algn="t" rotWithShape="0">
              <a:srgbClr val="17375E">
                <a:alpha val="39998"/>
              </a:srgbClr>
            </a:outerShdw>
          </a:effectLst>
          <a:extLst>
            <a:ext uri="{909E8E84-426E-40dd-AFC4-6F175D3DCCD1}">
              <a14:hiddenFill xmlns="" xmlns:a14="http://schemas.microsoft.com/office/drawing/2010/main">
                <a:noFill/>
              </a14:hiddenFill>
            </a:ext>
          </a:extLst>
        </p:spPr>
      </p:cxn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anose="020B0600070205080204"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anose="020B0600070205080204"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6.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35.wmf"/><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package" Target="../embeddings/Microsoft_Visio_Drawing.vsdx"/><Relationship Id="rId7" Type="http://schemas.openxmlformats.org/officeDocument/2006/relationships/package" Target="../embeddings/Microsoft_Visio_Drawing2.vsdx"/><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43.emf"/><Relationship Id="rId5" Type="http://schemas.openxmlformats.org/officeDocument/2006/relationships/package" Target="../embeddings/Microsoft_Visio_Drawing1.vsdx"/><Relationship Id="rId10" Type="http://schemas.openxmlformats.org/officeDocument/2006/relationships/image" Target="../media/image45.emf"/><Relationship Id="rId4" Type="http://schemas.openxmlformats.org/officeDocument/2006/relationships/image" Target="../media/image42.emf"/><Relationship Id="rId9" Type="http://schemas.openxmlformats.org/officeDocument/2006/relationships/package" Target="../embeddings/Microsoft_Visio_Drawing3.vsdx"/></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7.jpeg"/><Relationship Id="rId9" Type="http://schemas.openxmlformats.org/officeDocument/2006/relationships/image" Target="../media/image12.jpe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2.xml"/><Relationship Id="rId7" Type="http://schemas.openxmlformats.org/officeDocument/2006/relationships/image" Target="../media/image1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png"/><Relationship Id="rId7" Type="http://schemas.openxmlformats.org/officeDocument/2006/relationships/image" Target="../media/image22.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emf"/><Relationship Id="rId4" Type="http://schemas.openxmlformats.org/officeDocument/2006/relationships/image" Target="../media/image19.jpeg"/><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7.jpeg"/><Relationship Id="rId7" Type="http://schemas.openxmlformats.org/officeDocument/2006/relationships/image" Target="../media/image26.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5.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Documents and Settings\334034\桌面\天空.jpg">
            <a:extLst>
              <a:ext uri="{FF2B5EF4-FFF2-40B4-BE49-F238E27FC236}">
                <a16:creationId xmlns:a16="http://schemas.microsoft.com/office/drawing/2014/main" id="{6CDD6FCE-68AB-4250-A230-438FB9365711}"/>
              </a:ext>
            </a:extLst>
          </p:cNvPr>
          <p:cNvPicPr>
            <a:picLocks noChangeArrowheads="1"/>
          </p:cNvPicPr>
          <p:nvPr/>
        </p:nvPicPr>
        <p:blipFill rotWithShape="1">
          <a:blip r:embed="rId2"/>
          <a:srcRect r="25000"/>
          <a:stretch/>
        </p:blipFill>
        <p:spPr bwMode="auto">
          <a:xfrm>
            <a:off x="1" y="-6000"/>
            <a:ext cx="9144000" cy="6864000"/>
          </a:xfrm>
          <a:prstGeom prst="rect">
            <a:avLst/>
          </a:prstGeom>
          <a:noFill/>
        </p:spPr>
      </p:pic>
      <p:sp>
        <p:nvSpPr>
          <p:cNvPr id="4098" name="Espace réservé du contenu 2"/>
          <p:cNvSpPr>
            <a:spLocks noGrp="1"/>
          </p:cNvSpPr>
          <p:nvPr>
            <p:ph idx="1"/>
          </p:nvPr>
        </p:nvSpPr>
        <p:spPr bwMode="auto">
          <a:xfrm>
            <a:off x="359532" y="1484784"/>
            <a:ext cx="8424936" cy="3528169"/>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eaLnBrk="1" hangingPunct="1">
              <a:buNone/>
            </a:pPr>
            <a:r>
              <a:rPr lang="zh-CN" altLang="en-US" sz="4000" b="1" dirty="0">
                <a:latin typeface="微软雅黑" panose="020B0503020204020204" pitchFamily="34" charset="-122"/>
                <a:ea typeface="微软雅黑" panose="020B0503020204020204" pitchFamily="34" charset="-122"/>
              </a:rPr>
              <a:t>复合材料纤维微观尺度建模及渗透率预报研究</a:t>
            </a:r>
            <a:endParaRPr lang="en-US" altLang="zh-CN" sz="4000" b="1" dirty="0">
              <a:latin typeface="微软雅黑" panose="020B0503020204020204" pitchFamily="34" charset="-122"/>
              <a:ea typeface="微软雅黑" panose="020B0503020204020204" pitchFamily="34" charset="-122"/>
            </a:endParaRPr>
          </a:p>
          <a:p>
            <a:pPr marL="0" indent="0" algn="ctr" eaLnBrk="1" hangingPunct="1">
              <a:buNone/>
            </a:pPr>
            <a:endParaRPr lang="en-US" altLang="zh-CN" sz="3600" b="1" dirty="0">
              <a:latin typeface="微软雅黑" panose="020B0503020204020204" pitchFamily="34" charset="-122"/>
              <a:ea typeface="微软雅黑" panose="020B0503020204020204" pitchFamily="34" charset="-122"/>
            </a:endParaRPr>
          </a:p>
          <a:p>
            <a:pPr marL="0" indent="0" algn="ctr" eaLnBrk="1" hangingPunct="1">
              <a:buNone/>
            </a:pPr>
            <a:endParaRPr lang="en-US" altLang="zh-CN" sz="3600" b="1" dirty="0">
              <a:latin typeface="微软雅黑" panose="020B0503020204020204" pitchFamily="34" charset="-122"/>
              <a:ea typeface="微软雅黑" panose="020B0503020204020204" pitchFamily="34" charset="-122"/>
            </a:endParaRPr>
          </a:p>
          <a:p>
            <a:pPr marL="0" indent="0" algn="ctr" eaLnBrk="1" hangingPunct="1">
              <a:buNone/>
            </a:pPr>
            <a:endParaRPr lang="en-US" altLang="zh-CN" sz="3600" b="1" dirty="0">
              <a:latin typeface="微软雅黑" panose="020B0503020204020204" pitchFamily="34" charset="-122"/>
              <a:ea typeface="微软雅黑" panose="020B0503020204020204" pitchFamily="34" charset="-122"/>
            </a:endParaRPr>
          </a:p>
          <a:p>
            <a:pPr marL="0" indent="0" algn="ctr" eaLnBrk="1" hangingPunct="1">
              <a:buNone/>
            </a:pPr>
            <a:r>
              <a:rPr lang="zh-CN" altLang="en-US" sz="2800" b="1" dirty="0">
                <a:latin typeface="微软雅黑" panose="020B0503020204020204" pitchFamily="34" charset="-122"/>
                <a:ea typeface="微软雅黑" panose="020B0503020204020204" pitchFamily="34" charset="-122"/>
              </a:rPr>
              <a:t>李晨 陈程 高丽敏</a:t>
            </a:r>
            <a:endParaRPr lang="en-US" altLang="zh-CN" sz="2800" b="1" dirty="0">
              <a:latin typeface="微软雅黑" panose="020B0503020204020204" pitchFamily="34" charset="-122"/>
              <a:ea typeface="微软雅黑" panose="020B0503020204020204" pitchFamily="34" charset="-122"/>
            </a:endParaRPr>
          </a:p>
          <a:p>
            <a:pPr marL="0" indent="0" algn="ctr" eaLnBrk="1" hangingPunct="1">
              <a:buNone/>
            </a:pPr>
            <a:endParaRPr lang="en-US" altLang="zh-CN" sz="2400" b="1" dirty="0">
              <a:latin typeface="微软雅黑" panose="020B0503020204020204" pitchFamily="34" charset="-122"/>
              <a:ea typeface="微软雅黑" panose="020B0503020204020204" pitchFamily="34" charset="-122"/>
            </a:endParaRPr>
          </a:p>
        </p:txBody>
      </p:sp>
      <p:pic>
        <p:nvPicPr>
          <p:cNvPr id="13314" name="Picture 2">
            <a:extLst>
              <a:ext uri="{FF2B5EF4-FFF2-40B4-BE49-F238E27FC236}">
                <a16:creationId xmlns:a16="http://schemas.microsoft.com/office/drawing/2014/main" id="{8B746643-F596-461F-8CC5-374E62EF071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71700" y="5373216"/>
            <a:ext cx="480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noChangeArrowheads="1"/>
          </p:cNvSpPr>
          <p:nvPr>
            <p:ph type="title"/>
          </p:nvPr>
        </p:nvSpPr>
        <p:spPr bwMode="auto">
          <a:xfrm>
            <a:off x="1583531" y="15592"/>
            <a:ext cx="5976937"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研究方法：控制方程</a:t>
            </a:r>
          </a:p>
        </p:txBody>
      </p:sp>
      <p:sp>
        <p:nvSpPr>
          <p:cNvPr id="12292" name="文本框 4"/>
          <p:cNvSpPr txBox="1">
            <a:spLocks noChangeArrowheads="1"/>
          </p:cNvSpPr>
          <p:nvPr/>
        </p:nvSpPr>
        <p:spPr bwMode="auto">
          <a:xfrm>
            <a:off x="1116013" y="1628775"/>
            <a:ext cx="5832475"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r>
              <a:rPr lang="zh-CN" altLang="en-US" sz="2400" b="1" dirty="0">
                <a:latin typeface="微软雅黑" panose="020B0503020204020204" pitchFamily="34" charset="-122"/>
                <a:ea typeface="微软雅黑" panose="020B0503020204020204" pitchFamily="34" charset="-122"/>
                <a:cs typeface="宋体" charset="0"/>
              </a:rPr>
              <a:t>速度场</a:t>
            </a:r>
            <a:endParaRPr lang="en-US" altLang="zh-CN" sz="2400" b="1" dirty="0">
              <a:latin typeface="微软雅黑" panose="020B0503020204020204" pitchFamily="34" charset="-122"/>
              <a:ea typeface="微软雅黑" panose="020B0503020204020204" pitchFamily="34" charset="-122"/>
              <a:cs typeface="宋体" charset="0"/>
            </a:endParaRPr>
          </a:p>
          <a:p>
            <a:r>
              <a:rPr lang="en-US" altLang="zh-CN" b="1" dirty="0" err="1">
                <a:latin typeface="微软雅黑" panose="020B0503020204020204" pitchFamily="34" charset="-122"/>
                <a:ea typeface="微软雅黑" panose="020B0503020204020204" pitchFamily="34" charset="-122"/>
                <a:cs typeface="宋体" charset="0"/>
              </a:rPr>
              <a:t>Navier</a:t>
            </a:r>
            <a:r>
              <a:rPr lang="en-US" altLang="zh-CN" b="1" dirty="0">
                <a:latin typeface="微软雅黑" panose="020B0503020204020204" pitchFamily="34" charset="-122"/>
                <a:ea typeface="微软雅黑" panose="020B0503020204020204" pitchFamily="34" charset="-122"/>
                <a:cs typeface="宋体" charset="0"/>
              </a:rPr>
              <a:t>-stokes </a:t>
            </a:r>
            <a:r>
              <a:rPr lang="zh-CN" altLang="en-US" b="1" dirty="0">
                <a:latin typeface="微软雅黑" panose="020B0503020204020204" pitchFamily="34" charset="-122"/>
                <a:ea typeface="微软雅黑" panose="020B0503020204020204" pitchFamily="34" charset="-122"/>
                <a:cs typeface="宋体" charset="0"/>
              </a:rPr>
              <a:t>方程与连续性方程联立耦合</a:t>
            </a:r>
            <a:r>
              <a:rPr lang="en-US" altLang="zh-CN" b="1" dirty="0">
                <a:latin typeface="微软雅黑" panose="020B0503020204020204" pitchFamily="34" charset="-122"/>
                <a:ea typeface="微软雅黑" panose="020B0503020204020204" pitchFamily="34" charset="-122"/>
                <a:cs typeface="宋体" charset="0"/>
              </a:rPr>
              <a:t>:</a:t>
            </a:r>
            <a:endParaRPr lang="zh-CN" altLang="en-US" b="1" dirty="0">
              <a:latin typeface="微软雅黑" panose="020B0503020204020204" pitchFamily="34" charset="-122"/>
              <a:ea typeface="微软雅黑" panose="020B0503020204020204" pitchFamily="34" charset="-122"/>
              <a:cs typeface="宋体" charset="0"/>
            </a:endParaRPr>
          </a:p>
        </p:txBody>
      </p:sp>
      <p:sp>
        <p:nvSpPr>
          <p:cNvPr id="12293" name="文本框 5"/>
          <p:cNvSpPr txBox="1">
            <a:spLocks noChangeArrowheads="1"/>
          </p:cNvSpPr>
          <p:nvPr/>
        </p:nvSpPr>
        <p:spPr bwMode="auto">
          <a:xfrm>
            <a:off x="1116013" y="3800382"/>
            <a:ext cx="5832475"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r>
              <a:rPr lang="zh-CN" altLang="en-US" sz="2400" b="1" dirty="0">
                <a:latin typeface="微软雅黑" panose="020B0503020204020204" pitchFamily="34" charset="-122"/>
                <a:ea typeface="微软雅黑" panose="020B0503020204020204" pitchFamily="34" charset="-122"/>
                <a:cs typeface="宋体" charset="0"/>
              </a:rPr>
              <a:t>渗透率预报</a:t>
            </a:r>
            <a:endParaRPr lang="en-US" altLang="zh-CN" sz="2400" b="1" dirty="0">
              <a:latin typeface="微软雅黑" panose="020B0503020204020204" pitchFamily="34" charset="-122"/>
              <a:ea typeface="微软雅黑" panose="020B0503020204020204" pitchFamily="34" charset="-122"/>
              <a:cs typeface="宋体" charset="0"/>
            </a:endParaRPr>
          </a:p>
          <a:p>
            <a:r>
              <a:rPr lang="en-US" altLang="zh-CN" b="1" dirty="0">
                <a:latin typeface="微软雅黑" panose="020B0503020204020204" pitchFamily="34" charset="-122"/>
                <a:ea typeface="微软雅黑" panose="020B0503020204020204" pitchFamily="34" charset="-122"/>
                <a:cs typeface="宋体" charset="0"/>
              </a:rPr>
              <a:t>Darcy</a:t>
            </a:r>
            <a:r>
              <a:rPr lang="zh-CN" altLang="en-US" b="1" dirty="0">
                <a:latin typeface="微软雅黑" panose="020B0503020204020204" pitchFamily="34" charset="-122"/>
                <a:ea typeface="微软雅黑" panose="020B0503020204020204" pitchFamily="34" charset="-122"/>
                <a:cs typeface="宋体" charset="0"/>
              </a:rPr>
              <a:t>定理变形形式：</a:t>
            </a:r>
            <a:endParaRPr lang="en-US" altLang="zh-CN" b="1" dirty="0">
              <a:latin typeface="微软雅黑" panose="020B0503020204020204" pitchFamily="34" charset="-122"/>
              <a:ea typeface="微软雅黑" panose="020B0503020204020204" pitchFamily="34" charset="-122"/>
              <a:cs typeface="宋体" charset="0"/>
            </a:endParaRPr>
          </a:p>
          <a:p>
            <a:endParaRPr lang="en-US" altLang="zh-CN" dirty="0">
              <a:ea typeface="宋体" charset="0"/>
              <a:cs typeface="宋体" charset="0"/>
            </a:endParaRPr>
          </a:p>
        </p:txBody>
      </p:sp>
      <p:pic>
        <p:nvPicPr>
          <p:cNvPr id="12294" name="图片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5751" y="4635194"/>
            <a:ext cx="3702050" cy="717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12295" name="Object 34"/>
          <p:cNvGraphicFramePr>
            <a:graphicFrameLocks noChangeAspect="1"/>
          </p:cNvGraphicFramePr>
          <p:nvPr>
            <p:extLst>
              <p:ext uri="{D42A27DB-BD31-4B8C-83A1-F6EECF244321}">
                <p14:modId xmlns:p14="http://schemas.microsoft.com/office/powerpoint/2010/main" val="1656142678"/>
              </p:ext>
            </p:extLst>
          </p:nvPr>
        </p:nvGraphicFramePr>
        <p:xfrm>
          <a:off x="1547664" y="4528831"/>
          <a:ext cx="1692275" cy="928688"/>
        </p:xfrm>
        <a:graphic>
          <a:graphicData uri="http://schemas.openxmlformats.org/presentationml/2006/ole">
            <mc:AlternateContent xmlns:mc="http://schemas.openxmlformats.org/markup-compatibility/2006">
              <mc:Choice xmlns:v="urn:schemas-microsoft-com:vml" Requires="v">
                <p:oleObj spid="_x0000_s12329" name="公式" r:id="rId4" imgW="876240" imgH="431640" progId="Equation.3">
                  <p:embed/>
                </p:oleObj>
              </mc:Choice>
              <mc:Fallback>
                <p:oleObj name="公式" r:id="rId4" imgW="876240" imgH="431640" progId="Equation.3">
                  <p:embed/>
                  <p:pic>
                    <p:nvPicPr>
                      <p:cNvPr id="0" name="Object 3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664" y="4528831"/>
                        <a:ext cx="1692275" cy="928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2" name="箭头: 右 1">
            <a:extLst>
              <a:ext uri="{FF2B5EF4-FFF2-40B4-BE49-F238E27FC236}">
                <a16:creationId xmlns:a16="http://schemas.microsoft.com/office/drawing/2014/main" id="{6C4C2F86-096A-4D9C-9753-54718CE150A8}"/>
              </a:ext>
            </a:extLst>
          </p:cNvPr>
          <p:cNvSpPr/>
          <p:nvPr/>
        </p:nvSpPr>
        <p:spPr>
          <a:xfrm>
            <a:off x="3347582" y="4816045"/>
            <a:ext cx="681211" cy="216024"/>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graphicFrame>
        <p:nvGraphicFramePr>
          <p:cNvPr id="5" name="对象 4">
            <a:extLst>
              <a:ext uri="{FF2B5EF4-FFF2-40B4-BE49-F238E27FC236}">
                <a16:creationId xmlns:a16="http://schemas.microsoft.com/office/drawing/2014/main" id="{EE8E305C-8381-43F3-95C3-893E8357ABBB}"/>
              </a:ext>
            </a:extLst>
          </p:cNvPr>
          <p:cNvGraphicFramePr>
            <a:graphicFrameLocks noChangeAspect="1"/>
          </p:cNvGraphicFramePr>
          <p:nvPr>
            <p:extLst>
              <p:ext uri="{D42A27DB-BD31-4B8C-83A1-F6EECF244321}">
                <p14:modId xmlns:p14="http://schemas.microsoft.com/office/powerpoint/2010/main" val="929455390"/>
              </p:ext>
            </p:extLst>
          </p:nvPr>
        </p:nvGraphicFramePr>
        <p:xfrm>
          <a:off x="1403648" y="2329169"/>
          <a:ext cx="6096000" cy="1100137"/>
        </p:xfrm>
        <a:graphic>
          <a:graphicData uri="http://schemas.openxmlformats.org/presentationml/2006/ole">
            <mc:AlternateContent xmlns:mc="http://schemas.openxmlformats.org/markup-compatibility/2006">
              <mc:Choice xmlns:v="urn:schemas-microsoft-com:vml" Requires="v">
                <p:oleObj spid="_x0000_s12330" name="Equation" r:id="rId6" imgW="11077584" imgH="2000329" progId="Equation.DSMT4">
                  <p:embed/>
                </p:oleObj>
              </mc:Choice>
              <mc:Fallback>
                <p:oleObj name="Equation" r:id="rId6" imgW="11077584" imgH="2000329" progId="Equation.DSMT4">
                  <p:embed/>
                  <p:pic>
                    <p:nvPicPr>
                      <p:cNvPr id="0" name=""/>
                      <p:cNvPicPr/>
                      <p:nvPr/>
                    </p:nvPicPr>
                    <p:blipFill>
                      <a:blip r:embed="rId7"/>
                      <a:stretch>
                        <a:fillRect/>
                      </a:stretch>
                    </p:blipFill>
                    <p:spPr>
                      <a:xfrm>
                        <a:off x="1403648" y="2329169"/>
                        <a:ext cx="6096000" cy="1100137"/>
                      </a:xfrm>
                      <a:prstGeom prst="rect">
                        <a:avLst/>
                      </a:prstGeom>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noChangeArrowheads="1"/>
          </p:cNvSpPr>
          <p:nvPr>
            <p:ph type="title"/>
          </p:nvPr>
        </p:nvSpPr>
        <p:spPr bwMode="auto">
          <a:xfrm>
            <a:off x="1835336" y="0"/>
            <a:ext cx="5904656"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研究方法：边界条件</a:t>
            </a:r>
            <a:r>
              <a:rPr lang="en-US" altLang="zh-CN" b="1" dirty="0">
                <a:latin typeface="微软雅黑" panose="020B0503020204020204" pitchFamily="34" charset="-122"/>
                <a:ea typeface="微软雅黑" panose="020B0503020204020204" pitchFamily="34" charset="-122"/>
                <a:cs typeface="Arial" charset="0"/>
              </a:rPr>
              <a:t>&amp;</a:t>
            </a:r>
            <a:r>
              <a:rPr lang="zh-CN" altLang="en-US" b="1" dirty="0">
                <a:latin typeface="微软雅黑" panose="020B0503020204020204" pitchFamily="34" charset="-122"/>
                <a:ea typeface="微软雅黑" panose="020B0503020204020204" pitchFamily="34" charset="-122"/>
                <a:cs typeface="Arial" charset="0"/>
              </a:rPr>
              <a:t>初始值</a:t>
            </a:r>
            <a:endParaRPr lang="zh-CN" altLang="en-US" sz="3600" b="1" dirty="0">
              <a:latin typeface="微软雅黑" panose="020B0503020204020204" pitchFamily="34" charset="-122"/>
              <a:ea typeface="微软雅黑" panose="020B0503020204020204" pitchFamily="34" charset="-122"/>
              <a:cs typeface="Arial" charset="0"/>
            </a:endParaRPr>
          </a:p>
        </p:txBody>
      </p:sp>
      <p:pic>
        <p:nvPicPr>
          <p:cNvPr id="13315" name="内容占位符 3" descr="Image 2"/>
          <p:cNvPicPr>
            <a:picLocks noGrp="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1331640" y="1268760"/>
            <a:ext cx="6912049" cy="497740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noChangeArrowheads="1"/>
          </p:cNvSpPr>
          <p:nvPr>
            <p:ph type="title"/>
          </p:nvPr>
        </p:nvSpPr>
        <p:spPr bwMode="auto">
          <a:xfrm>
            <a:off x="1654969" y="0"/>
            <a:ext cx="5976937"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研究方法：对比验证</a:t>
            </a:r>
          </a:p>
        </p:txBody>
      </p:sp>
      <p:pic>
        <p:nvPicPr>
          <p:cNvPr id="14339" name="图片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50900" y="1988840"/>
            <a:ext cx="3505200" cy="3236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0" name="内容占位符 4" descr="Image 12"/>
          <p:cNvPicPr>
            <a:picLocks noGrp="1" noChangeArrowheads="1"/>
          </p:cNvPicPr>
          <p:nvPr>
            <p:ph idx="1"/>
          </p:nvPr>
        </p:nvPicPr>
        <p:blipFill>
          <a:blip r:embed="rId3" cstate="email">
            <a:extLst>
              <a:ext uri="{28A0092B-C50C-407E-A947-70E740481C1C}">
                <a14:useLocalDpi xmlns:a14="http://schemas.microsoft.com/office/drawing/2010/main" val="0"/>
              </a:ext>
            </a:extLst>
          </a:blip>
          <a:srcRect/>
          <a:stretch>
            <a:fillRect/>
          </a:stretch>
        </p:blipFill>
        <p:spPr bwMode="auto">
          <a:xfrm>
            <a:off x="4643438" y="1996778"/>
            <a:ext cx="3744912" cy="322897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5EFDB1C9-BDAB-43ED-8583-8A3B1800D56A}"/>
              </a:ext>
            </a:extLst>
          </p:cNvPr>
          <p:cNvSpPr>
            <a:spLocks noRot="1" noChangeAspect="1" noMove="1" noResize="1" noEditPoints="1" noAdjustHandles="1" noChangeArrowheads="1" noChangeShapeType="1" noTextEdit="1"/>
          </p:cNvSpPr>
          <p:nvPr/>
        </p:nvSpPr>
        <p:spPr>
          <a:xfrm>
            <a:off x="12824" y="5298678"/>
            <a:ext cx="5573960" cy="338554"/>
          </a:xfrm>
          <a:prstGeom prst="rect">
            <a:avLst/>
          </a:prstGeom>
          <a:blipFill>
            <a:blip r:embed="rId4" cstate="print"/>
            <a:stretch>
              <a:fillRect t="-5357" b="-21429"/>
            </a:stretch>
          </a:blipFill>
        </p:spPr>
        <p:txBody>
          <a:bodyPr/>
          <a:lstStyle/>
          <a:p>
            <a:pPr>
              <a:defRPr/>
            </a:pPr>
            <a:r>
              <a:rPr lang="zh-CN" altLang="en-US">
                <a:noFill/>
                <a:latin typeface="Calibri" panose="020F0502020204030204" pitchFamily="34" charset="0"/>
                <a:ea typeface="+mn-ea"/>
                <a:cs typeface="Arial" panose="020B0604020202020204" pitchFamily="34" charset="0"/>
              </a:rPr>
              <a:t> </a:t>
            </a:r>
          </a:p>
        </p:txBody>
      </p:sp>
      <p:sp>
        <p:nvSpPr>
          <p:cNvPr id="14342" name="文本框 6"/>
          <p:cNvSpPr txBox="1">
            <a:spLocks noChangeArrowheads="1"/>
          </p:cNvSpPr>
          <p:nvPr/>
        </p:nvSpPr>
        <p:spPr bwMode="auto">
          <a:xfrm>
            <a:off x="647700" y="1348400"/>
            <a:ext cx="644458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r>
              <a:rPr lang="zh-CN" altLang="en-US" b="1" dirty="0">
                <a:latin typeface="微软雅黑" panose="020B0503020204020204" pitchFamily="34" charset="-122"/>
                <a:ea typeface="微软雅黑" panose="020B0503020204020204" pitchFamily="34" charset="-122"/>
              </a:rPr>
              <a:t>通过对比验证</a:t>
            </a:r>
            <a:r>
              <a:rPr lang="en-US" altLang="zh-CN" b="1" dirty="0">
                <a:latin typeface="微软雅黑" panose="020B0503020204020204" pitchFamily="34" charset="-122"/>
                <a:ea typeface="微软雅黑" panose="020B0503020204020204" pitchFamily="34" charset="-122"/>
              </a:rPr>
              <a:t>Chen </a:t>
            </a:r>
            <a:r>
              <a:rPr lang="en-US" altLang="zh-CN" b="1" dirty="0">
                <a:latin typeface="微软雅黑" panose="020B0503020204020204" pitchFamily="34" charset="-122"/>
                <a:ea typeface="微软雅黑" panose="020B0503020204020204" pitchFamily="34" charset="-122"/>
                <a:cs typeface="宋体" charset="0"/>
              </a:rPr>
              <a:t>et al. [7] &amp; </a:t>
            </a:r>
            <a:r>
              <a:rPr lang="en-US" altLang="zh-CN" b="1" dirty="0" err="1">
                <a:latin typeface="微软雅黑" panose="020B0503020204020204" pitchFamily="34" charset="-122"/>
                <a:ea typeface="微软雅黑" panose="020B0503020204020204" pitchFamily="34" charset="-122"/>
                <a:cs typeface="宋体" charset="0"/>
              </a:rPr>
              <a:t>Sangani</a:t>
            </a:r>
            <a:r>
              <a:rPr lang="en-US" altLang="zh-CN" b="1" dirty="0">
                <a:latin typeface="微软雅黑" panose="020B0503020204020204" pitchFamily="34" charset="-122"/>
                <a:ea typeface="微软雅黑" panose="020B0503020204020204" pitchFamily="34" charset="-122"/>
                <a:cs typeface="宋体" charset="0"/>
              </a:rPr>
              <a:t> et al. [12]</a:t>
            </a:r>
            <a:endParaRPr lang="zh-CN" altLang="en-US" b="1" dirty="0">
              <a:latin typeface="微软雅黑" panose="020B0503020204020204" pitchFamily="34" charset="-122"/>
              <a:ea typeface="微软雅黑" panose="020B0503020204020204" pitchFamily="34" charset="-122"/>
              <a:cs typeface="宋体"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9FB7BD-5716-4E3B-B00F-D66037B477BB}"/>
              </a:ext>
            </a:extLst>
          </p:cNvPr>
          <p:cNvSpPr>
            <a:spLocks noGrp="1"/>
          </p:cNvSpPr>
          <p:nvPr>
            <p:ph type="title"/>
          </p:nvPr>
        </p:nvSpPr>
        <p:spPr>
          <a:xfrm>
            <a:off x="1407946" y="39291"/>
            <a:ext cx="6722752" cy="1143000"/>
          </a:xfrm>
        </p:spPr>
        <p:txBody>
          <a:bodyPr/>
          <a:lstStyle/>
          <a:p>
            <a:r>
              <a:rPr lang="zh-CN" altLang="en-US" b="1" dirty="0">
                <a:latin typeface="微软雅黑" panose="020B0503020204020204" pitchFamily="34" charset="-122"/>
                <a:ea typeface="微软雅黑" panose="020B0503020204020204" pitchFamily="34" charset="-122"/>
                <a:cs typeface="Arial" charset="0"/>
              </a:rPr>
              <a:t>研究方法：结构参数对渗透率的影响</a:t>
            </a:r>
          </a:p>
        </p:txBody>
      </p:sp>
      <p:graphicFrame>
        <p:nvGraphicFramePr>
          <p:cNvPr id="14" name="对象 13">
            <a:extLst>
              <a:ext uri="{FF2B5EF4-FFF2-40B4-BE49-F238E27FC236}">
                <a16:creationId xmlns:a16="http://schemas.microsoft.com/office/drawing/2014/main" id="{704FDF47-B3BE-4CAC-B0BE-F34D98A7AD2A}"/>
              </a:ext>
            </a:extLst>
          </p:cNvPr>
          <p:cNvGraphicFramePr>
            <a:graphicFrameLocks noChangeAspect="1"/>
          </p:cNvGraphicFramePr>
          <p:nvPr>
            <p:extLst>
              <p:ext uri="{D42A27DB-BD31-4B8C-83A1-F6EECF244321}">
                <p14:modId xmlns:p14="http://schemas.microsoft.com/office/powerpoint/2010/main" val="3321319038"/>
              </p:ext>
            </p:extLst>
          </p:nvPr>
        </p:nvGraphicFramePr>
        <p:xfrm>
          <a:off x="927093" y="1266129"/>
          <a:ext cx="2746388" cy="2676535"/>
        </p:xfrm>
        <a:graphic>
          <a:graphicData uri="http://schemas.openxmlformats.org/presentationml/2006/ole">
            <mc:AlternateContent xmlns:mc="http://schemas.openxmlformats.org/markup-compatibility/2006">
              <mc:Choice xmlns:v="urn:schemas-microsoft-com:vml" Requires="v">
                <p:oleObj spid="_x0000_s18452" name="Visio" r:id="rId3" imgW="7572367" imgH="10706040" progId="Visio.Drawing.15">
                  <p:embed/>
                </p:oleObj>
              </mc:Choice>
              <mc:Fallback>
                <p:oleObj name="Visio" r:id="rId3" imgW="7572367" imgH="10706040" progId="Visio.Drawing.15">
                  <p:embed/>
                  <p:pic>
                    <p:nvPicPr>
                      <p:cNvPr id="76" name="对象 75">
                        <a:extLst>
                          <a:ext uri="{FF2B5EF4-FFF2-40B4-BE49-F238E27FC236}">
                            <a16:creationId xmlns:a16="http://schemas.microsoft.com/office/drawing/2014/main" id="{93EB0668-E61D-458A-8757-D1BE66566C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6490" t="28807" r="14554" b="32913"/>
                      <a:stretch>
                        <a:fillRect/>
                      </a:stretch>
                    </p:blipFill>
                    <p:spPr bwMode="auto">
                      <a:xfrm>
                        <a:off x="927093" y="1266129"/>
                        <a:ext cx="2746388" cy="2676535"/>
                      </a:xfrm>
                      <a:prstGeom prst="rect">
                        <a:avLst/>
                      </a:prstGeom>
                      <a:noFill/>
                    </p:spPr>
                  </p:pic>
                </p:oleObj>
              </mc:Fallback>
            </mc:AlternateContent>
          </a:graphicData>
        </a:graphic>
      </p:graphicFrame>
      <p:graphicFrame>
        <p:nvGraphicFramePr>
          <p:cNvPr id="15" name="对象 14">
            <a:extLst>
              <a:ext uri="{FF2B5EF4-FFF2-40B4-BE49-F238E27FC236}">
                <a16:creationId xmlns:a16="http://schemas.microsoft.com/office/drawing/2014/main" id="{CF750D56-99F1-4095-9E69-542A2D529524}"/>
              </a:ext>
            </a:extLst>
          </p:cNvPr>
          <p:cNvGraphicFramePr>
            <a:graphicFrameLocks noChangeAspect="1"/>
          </p:cNvGraphicFramePr>
          <p:nvPr>
            <p:extLst>
              <p:ext uri="{D42A27DB-BD31-4B8C-83A1-F6EECF244321}">
                <p14:modId xmlns:p14="http://schemas.microsoft.com/office/powerpoint/2010/main" val="3537133750"/>
              </p:ext>
            </p:extLst>
          </p:nvPr>
        </p:nvGraphicFramePr>
        <p:xfrm>
          <a:off x="5004048" y="1266129"/>
          <a:ext cx="3168352" cy="2592288"/>
        </p:xfrm>
        <a:graphic>
          <a:graphicData uri="http://schemas.openxmlformats.org/presentationml/2006/ole">
            <mc:AlternateContent xmlns:mc="http://schemas.openxmlformats.org/markup-compatibility/2006">
              <mc:Choice xmlns:v="urn:schemas-microsoft-com:vml" Requires="v">
                <p:oleObj spid="_x0000_s18453" name="Visio" r:id="rId5" imgW="7572367" imgH="10706040" progId="Visio.Drawing.15">
                  <p:embed/>
                </p:oleObj>
              </mc:Choice>
              <mc:Fallback>
                <p:oleObj name="Visio" r:id="rId5" imgW="7572367" imgH="10706040" progId="Visio.Drawing.15">
                  <p:embed/>
                  <p:pic>
                    <p:nvPicPr>
                      <p:cNvPr id="13" name="对象 12">
                        <a:extLst>
                          <a:ext uri="{FF2B5EF4-FFF2-40B4-BE49-F238E27FC236}">
                            <a16:creationId xmlns:a16="http://schemas.microsoft.com/office/drawing/2014/main" id="{90262FE9-5283-4ECD-9CA5-8EA1B9C5B5F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8213" t="32188" r="15112" b="28883"/>
                      <a:stretch>
                        <a:fillRect/>
                      </a:stretch>
                    </p:blipFill>
                    <p:spPr bwMode="auto">
                      <a:xfrm>
                        <a:off x="5004048" y="1266129"/>
                        <a:ext cx="3168352" cy="2592288"/>
                      </a:xfrm>
                      <a:prstGeom prst="rect">
                        <a:avLst/>
                      </a:prstGeom>
                      <a:noFill/>
                    </p:spPr>
                  </p:pic>
                </p:oleObj>
              </mc:Fallback>
            </mc:AlternateContent>
          </a:graphicData>
        </a:graphic>
      </p:graphicFrame>
      <p:sp>
        <p:nvSpPr>
          <p:cNvPr id="16" name="TextBox 25">
            <a:extLst>
              <a:ext uri="{FF2B5EF4-FFF2-40B4-BE49-F238E27FC236}">
                <a16:creationId xmlns:a16="http://schemas.microsoft.com/office/drawing/2014/main" id="{881FFEF2-A473-4860-9F8C-B407C205835F}"/>
              </a:ext>
            </a:extLst>
          </p:cNvPr>
          <p:cNvSpPr txBox="1">
            <a:spLocks noChangeArrowheads="1"/>
          </p:cNvSpPr>
          <p:nvPr/>
        </p:nvSpPr>
        <p:spPr bwMode="auto">
          <a:xfrm>
            <a:off x="5377171" y="3691441"/>
            <a:ext cx="2231674" cy="400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None/>
            </a:pPr>
            <a:r>
              <a:rPr lang="zh-CN" altLang="en-US" sz="2000" b="1" dirty="0">
                <a:latin typeface="微软雅黑" panose="020B0503020204020204" pitchFamily="34" charset="-122"/>
                <a:ea typeface="微软雅黑" panose="020B0503020204020204" pitchFamily="34" charset="-122"/>
              </a:rPr>
              <a:t>△</a:t>
            </a:r>
            <a:r>
              <a:rPr lang="en-US" altLang="zh-CN" sz="2000" b="1" dirty="0">
                <a:latin typeface="微软雅黑" panose="020B0503020204020204" pitchFamily="34" charset="-122"/>
                <a:ea typeface="微软雅黑" panose="020B0503020204020204" pitchFamily="34" charset="-122"/>
              </a:rPr>
              <a:t>r</a:t>
            </a:r>
            <a:r>
              <a:rPr lang="zh-CN" altLang="en-US" sz="2000" b="1" dirty="0">
                <a:latin typeface="微软雅黑" panose="020B0503020204020204" pitchFamily="34" charset="-122"/>
                <a:ea typeface="微软雅黑" panose="020B0503020204020204" pitchFamily="34" charset="-122"/>
              </a:rPr>
              <a:t>对渗透率的影响</a:t>
            </a:r>
            <a:endParaRPr lang="en-US" altLang="en-US" sz="2000" b="1" dirty="0">
              <a:latin typeface="微软雅黑" panose="020B0503020204020204" pitchFamily="34" charset="-122"/>
              <a:ea typeface="微软雅黑" panose="020B0503020204020204" pitchFamily="34" charset="-122"/>
            </a:endParaRPr>
          </a:p>
        </p:txBody>
      </p:sp>
      <p:sp>
        <p:nvSpPr>
          <p:cNvPr id="17" name="TextBox 26">
            <a:extLst>
              <a:ext uri="{FF2B5EF4-FFF2-40B4-BE49-F238E27FC236}">
                <a16:creationId xmlns:a16="http://schemas.microsoft.com/office/drawing/2014/main" id="{286CD8A7-B58E-4F71-B185-47986C98CD49}"/>
              </a:ext>
            </a:extLst>
          </p:cNvPr>
          <p:cNvSpPr txBox="1">
            <a:spLocks noChangeArrowheads="1"/>
          </p:cNvSpPr>
          <p:nvPr/>
        </p:nvSpPr>
        <p:spPr bwMode="auto">
          <a:xfrm>
            <a:off x="1449648" y="3837150"/>
            <a:ext cx="2121068" cy="400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defPPr>
              <a:defRPr lang="fr-FR"/>
            </a:defPPr>
            <a:lvl1pPr algn="ctr" eaLnBrk="1" hangingPunct="1">
              <a:buFont typeface="Arial" panose="020B0604020202020204" pitchFamily="34" charset="0"/>
              <a:buNone/>
              <a:defRPr sz="2000" b="1">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13500">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latin typeface="Calibri" panose="020F0502020204030204" pitchFamily="34" charset="0"/>
                <a:ea typeface="ＭＳ Ｐゴシック" panose="020B0600070205080204" pitchFamily="34" charset="-128"/>
              </a:defRPr>
            </a:lvl9pPr>
          </a:lstStyle>
          <a:p>
            <a:r>
              <a:rPr lang="en-US" altLang="zh-CN" dirty="0"/>
              <a:t>L</a:t>
            </a:r>
            <a:r>
              <a:rPr lang="zh-CN" altLang="en-US" dirty="0"/>
              <a:t>对渗透率的影响</a:t>
            </a:r>
            <a:endParaRPr lang="en-US" altLang="en-US" dirty="0"/>
          </a:p>
        </p:txBody>
      </p:sp>
      <p:graphicFrame>
        <p:nvGraphicFramePr>
          <p:cNvPr id="18" name="对象 17">
            <a:extLst>
              <a:ext uri="{FF2B5EF4-FFF2-40B4-BE49-F238E27FC236}">
                <a16:creationId xmlns:a16="http://schemas.microsoft.com/office/drawing/2014/main" id="{18E253B8-BB2A-4C9A-99AE-DB21CAA612A9}"/>
              </a:ext>
            </a:extLst>
          </p:cNvPr>
          <p:cNvGraphicFramePr>
            <a:graphicFrameLocks noChangeAspect="1"/>
          </p:cNvGraphicFramePr>
          <p:nvPr>
            <p:extLst>
              <p:ext uri="{D42A27DB-BD31-4B8C-83A1-F6EECF244321}">
                <p14:modId xmlns:p14="http://schemas.microsoft.com/office/powerpoint/2010/main" val="3712721181"/>
              </p:ext>
            </p:extLst>
          </p:nvPr>
        </p:nvGraphicFramePr>
        <p:xfrm>
          <a:off x="967440" y="4167465"/>
          <a:ext cx="2803662" cy="2308312"/>
        </p:xfrm>
        <a:graphic>
          <a:graphicData uri="http://schemas.openxmlformats.org/presentationml/2006/ole">
            <mc:AlternateContent xmlns:mc="http://schemas.openxmlformats.org/markup-compatibility/2006">
              <mc:Choice xmlns:v="urn:schemas-microsoft-com:vml" Requires="v">
                <p:oleObj spid="_x0000_s18454" name="Visio" r:id="rId7" imgW="7572367" imgH="10706040" progId="Visio.Drawing.15">
                  <p:embed/>
                </p:oleObj>
              </mc:Choice>
              <mc:Fallback>
                <p:oleObj name="Visio" r:id="rId7" imgW="7572367" imgH="10706040" progId="Visio.Drawing.15">
                  <p:embed/>
                  <p:pic>
                    <p:nvPicPr>
                      <p:cNvPr id="26" name="对象 25">
                        <a:extLst>
                          <a:ext uri="{FF2B5EF4-FFF2-40B4-BE49-F238E27FC236}">
                            <a16:creationId xmlns:a16="http://schemas.microsoft.com/office/drawing/2014/main" id="{D11E645D-548E-442B-8A5F-C16478978F0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28976" t="36504" r="22025" b="29453"/>
                      <a:stretch>
                        <a:fillRect/>
                      </a:stretch>
                    </p:blipFill>
                    <p:spPr bwMode="auto">
                      <a:xfrm>
                        <a:off x="967440" y="4167465"/>
                        <a:ext cx="2803662" cy="2308312"/>
                      </a:xfrm>
                      <a:prstGeom prst="rect">
                        <a:avLst/>
                      </a:prstGeom>
                      <a:noFill/>
                    </p:spPr>
                  </p:pic>
                </p:oleObj>
              </mc:Fallback>
            </mc:AlternateContent>
          </a:graphicData>
        </a:graphic>
      </p:graphicFrame>
      <p:sp>
        <p:nvSpPr>
          <p:cNvPr id="19" name="TextBox 25">
            <a:extLst>
              <a:ext uri="{FF2B5EF4-FFF2-40B4-BE49-F238E27FC236}">
                <a16:creationId xmlns:a16="http://schemas.microsoft.com/office/drawing/2014/main" id="{6C8B143D-7CF3-4A84-81CF-8E11BC7B9A36}"/>
              </a:ext>
            </a:extLst>
          </p:cNvPr>
          <p:cNvSpPr txBox="1">
            <a:spLocks noChangeArrowheads="1"/>
          </p:cNvSpPr>
          <p:nvPr/>
        </p:nvSpPr>
        <p:spPr bwMode="auto">
          <a:xfrm>
            <a:off x="967440" y="6443407"/>
            <a:ext cx="3139789" cy="400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None/>
            </a:pPr>
            <a:r>
              <a:rPr lang="en-US" altLang="en-US" sz="2000" dirty="0">
                <a:latin typeface="等线" panose="02010600030101010101" pitchFamily="2" charset="-122"/>
                <a:ea typeface="等线" panose="02010600030101010101" pitchFamily="2" charset="-122"/>
              </a:rPr>
              <a:t> </a:t>
            </a:r>
            <a:r>
              <a:rPr lang="en-US" altLang="zh-CN" sz="2000" b="1" dirty="0">
                <a:latin typeface="微软雅黑" panose="020B0503020204020204" pitchFamily="34" charset="-122"/>
                <a:ea typeface="微软雅黑" panose="020B0503020204020204" pitchFamily="34" charset="-122"/>
              </a:rPr>
              <a:t>δ</a:t>
            </a:r>
            <a:r>
              <a:rPr lang="en-US" altLang="zh-CN" sz="1600" b="1" dirty="0">
                <a:latin typeface="微软雅黑" panose="020B0503020204020204" pitchFamily="34" charset="-122"/>
                <a:ea typeface="微软雅黑" panose="020B0503020204020204" pitchFamily="34" charset="-122"/>
              </a:rPr>
              <a:t>min</a:t>
            </a:r>
            <a:r>
              <a:rPr lang="zh-CN" altLang="en-US" sz="2000" b="1" dirty="0">
                <a:latin typeface="微软雅黑" panose="020B0503020204020204" pitchFamily="34" charset="-122"/>
                <a:ea typeface="微软雅黑" panose="020B0503020204020204" pitchFamily="34" charset="-122"/>
              </a:rPr>
              <a:t>对渗透率影响</a:t>
            </a:r>
            <a:endParaRPr lang="en-US" altLang="en-US" sz="2000" b="1" dirty="0">
              <a:latin typeface="微软雅黑" panose="020B0503020204020204" pitchFamily="34" charset="-122"/>
              <a:ea typeface="微软雅黑" panose="020B0503020204020204" pitchFamily="34" charset="-122"/>
            </a:endParaRPr>
          </a:p>
        </p:txBody>
      </p:sp>
      <p:graphicFrame>
        <p:nvGraphicFramePr>
          <p:cNvPr id="20" name="对象 19">
            <a:extLst>
              <a:ext uri="{FF2B5EF4-FFF2-40B4-BE49-F238E27FC236}">
                <a16:creationId xmlns:a16="http://schemas.microsoft.com/office/drawing/2014/main" id="{3DF858D2-5DF5-42CA-BFAB-9BA06E1065C9}"/>
              </a:ext>
            </a:extLst>
          </p:cNvPr>
          <p:cNvGraphicFramePr>
            <a:graphicFrameLocks noChangeAspect="1"/>
          </p:cNvGraphicFramePr>
          <p:nvPr>
            <p:extLst>
              <p:ext uri="{D42A27DB-BD31-4B8C-83A1-F6EECF244321}">
                <p14:modId xmlns:p14="http://schemas.microsoft.com/office/powerpoint/2010/main" val="656209030"/>
              </p:ext>
            </p:extLst>
          </p:nvPr>
        </p:nvGraphicFramePr>
        <p:xfrm>
          <a:off x="4852926" y="4026094"/>
          <a:ext cx="3319473" cy="2453675"/>
        </p:xfrm>
        <a:graphic>
          <a:graphicData uri="http://schemas.openxmlformats.org/presentationml/2006/ole">
            <mc:AlternateContent xmlns:mc="http://schemas.openxmlformats.org/markup-compatibility/2006">
              <mc:Choice xmlns:v="urn:schemas-microsoft-com:vml" Requires="v">
                <p:oleObj spid="_x0000_s18455" name="Visio" r:id="rId9" imgW="7572367" imgH="10706040" progId="Visio.Drawing.15">
                  <p:embed/>
                </p:oleObj>
              </mc:Choice>
              <mc:Fallback>
                <p:oleObj name="Visio" r:id="rId9" imgW="7572367" imgH="10706040" progId="Visio.Drawing.15">
                  <p:embed/>
                  <p:pic>
                    <p:nvPicPr>
                      <p:cNvPr id="34" name="对象 33">
                        <a:extLst>
                          <a:ext uri="{FF2B5EF4-FFF2-40B4-BE49-F238E27FC236}">
                            <a16:creationId xmlns:a16="http://schemas.microsoft.com/office/drawing/2014/main" id="{98390FCF-3606-4729-933D-B09CCB26E70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11961" t="32236" r="15227" b="31125"/>
                      <a:stretch>
                        <a:fillRect/>
                      </a:stretch>
                    </p:blipFill>
                    <p:spPr bwMode="auto">
                      <a:xfrm>
                        <a:off x="4852926" y="4026094"/>
                        <a:ext cx="3319473" cy="2453675"/>
                      </a:xfrm>
                      <a:prstGeom prst="rect">
                        <a:avLst/>
                      </a:prstGeom>
                      <a:noFill/>
                    </p:spPr>
                  </p:pic>
                </p:oleObj>
              </mc:Fallback>
            </mc:AlternateContent>
          </a:graphicData>
        </a:graphic>
      </p:graphicFrame>
      <p:sp>
        <p:nvSpPr>
          <p:cNvPr id="21" name="TextBox 25">
            <a:extLst>
              <a:ext uri="{FF2B5EF4-FFF2-40B4-BE49-F238E27FC236}">
                <a16:creationId xmlns:a16="http://schemas.microsoft.com/office/drawing/2014/main" id="{76D4FD7C-0E40-4571-8E2C-8DAF6A5CDBA1}"/>
              </a:ext>
            </a:extLst>
          </p:cNvPr>
          <p:cNvSpPr txBox="1">
            <a:spLocks noChangeArrowheads="1"/>
          </p:cNvSpPr>
          <p:nvPr/>
        </p:nvSpPr>
        <p:spPr bwMode="auto">
          <a:xfrm>
            <a:off x="4769322" y="6443406"/>
            <a:ext cx="3486680" cy="400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None/>
            </a:pPr>
            <a:r>
              <a:rPr lang="en-US" altLang="zh-CN" sz="2000" b="1" dirty="0">
                <a:latin typeface="微软雅黑" panose="020B0503020204020204" pitchFamily="34" charset="-122"/>
                <a:ea typeface="微软雅黑" panose="020B0503020204020204" pitchFamily="34" charset="-122"/>
              </a:rPr>
              <a:t>ε</a:t>
            </a:r>
            <a:r>
              <a:rPr lang="zh-CN" altLang="en-US" sz="2000" b="1" dirty="0">
                <a:latin typeface="微软雅黑" panose="020B0503020204020204" pitchFamily="34" charset="-122"/>
                <a:ea typeface="微软雅黑" panose="020B0503020204020204" pitchFamily="34" charset="-122"/>
              </a:rPr>
              <a:t>对渗透率影响</a:t>
            </a:r>
            <a:endParaRPr lang="en-US"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14419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noChangeArrowheads="1"/>
          </p:cNvSpPr>
          <p:nvPr>
            <p:ph type="title"/>
          </p:nvPr>
        </p:nvSpPr>
        <p:spPr bwMode="auto">
          <a:xfrm>
            <a:off x="1673795" y="0"/>
            <a:ext cx="5976937"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研究方法：灵敏度分析</a:t>
            </a:r>
          </a:p>
        </p:txBody>
      </p:sp>
      <p:sp>
        <p:nvSpPr>
          <p:cNvPr id="16387" name="文本框 1">
            <a:extLst>
              <a:ext uri="{FF2B5EF4-FFF2-40B4-BE49-F238E27FC236}">
                <a16:creationId xmlns:a16="http://schemas.microsoft.com/office/drawing/2014/main" id="{A723B0C0-986E-4833-A70F-3D84738F62C3}"/>
              </a:ext>
            </a:extLst>
          </p:cNvPr>
          <p:cNvSpPr txBox="1">
            <a:spLocks noGrp="1" noRot="1" noChangeAspect="1" noMove="1" noResize="1" noEditPoints="1" noAdjustHandles="1" noChangeArrowheads="1" noChangeShapeType="1" noTextEdit="1"/>
          </p:cNvSpPr>
          <p:nvPr>
            <p:ph idx="1"/>
          </p:nvPr>
        </p:nvSpPr>
        <p:spPr bwMode="auto">
          <a:xfrm>
            <a:off x="0" y="1258888"/>
            <a:ext cx="9324528" cy="4814331"/>
          </a:xfrm>
          <a:blipFill>
            <a:blip r:embed="rId2"/>
            <a:stretch>
              <a:fillRect l="-654" t="-1014"/>
            </a:stretch>
          </a:blipFill>
          <a:extLst>
            <a:ext uri="{91240B29-F687-4f45-9708-019B960494DF}">
              <a14:hiddenLine xmlns="" xmlns:a14="http://schemas.microsoft.com/office/drawing/2010/main" w="9525">
                <a:solidFill>
                  <a:srgbClr val="000000"/>
                </a:solidFill>
                <a:miter lim="800000"/>
                <a:headEnd/>
                <a:tailEnd/>
              </a14:hiddenLine>
            </a:ext>
          </a:extLst>
        </p:spPr>
        <p:txBody>
          <a:bodyPr/>
          <a:lstStyle/>
          <a:p>
            <a:pPr>
              <a:buFont typeface="Arial" panose="020B0604020202020204" pitchFamily="34" charset="0"/>
              <a:buChar char="•"/>
              <a:defRPr/>
            </a:pPr>
            <a:r>
              <a:rPr lang="zh-CN" altLang="en-US" dirty="0">
                <a:noFill/>
              </a:rPr>
              <a:t> </a:t>
            </a:r>
          </a:p>
        </p:txBody>
      </p:sp>
      <mc:AlternateContent xmlns:mc="http://schemas.openxmlformats.org/markup-compatibility/2006">
        <mc:Choice xmlns:a14="http://schemas.microsoft.com/office/drawing/2010/main" Requires="a14">
          <p:sp>
            <p:nvSpPr>
              <p:cNvPr id="2" name="文本框 1">
                <a:extLst>
                  <a:ext uri="{FF2B5EF4-FFF2-40B4-BE49-F238E27FC236}">
                    <a16:creationId xmlns:a16="http://schemas.microsoft.com/office/drawing/2014/main" id="{B9E36DF7-A776-4CB8-88DF-70370DA7F44C}"/>
                  </a:ext>
                </a:extLst>
              </p:cNvPr>
              <p:cNvSpPr txBox="1"/>
              <p:nvPr/>
            </p:nvSpPr>
            <p:spPr>
              <a:xfrm>
                <a:off x="89756" y="5385454"/>
                <a:ext cx="8964488" cy="830997"/>
              </a:xfrm>
              <a:prstGeom prst="rect">
                <a:avLst/>
              </a:prstGeom>
              <a:noFill/>
            </p:spPr>
            <p:txBody>
              <a:bodyPr wrap="square" rtlCol="0">
                <a:spAutoFit/>
              </a:bodyPr>
              <a:lstStyle/>
              <a:p>
                <a:r>
                  <a:rPr lang="en-US" altLang="zh-CN" sz="1600" b="1" i="1" dirty="0">
                    <a:latin typeface="Times New Roman" panose="02020603050405020304" pitchFamily="18" charset="0"/>
                    <a:cs typeface="Times New Roman" panose="02020603050405020304" pitchFamily="18" charset="0"/>
                  </a:rPr>
                  <a:t>J</a:t>
                </a:r>
                <a:r>
                  <a:rPr lang="en-US" altLang="zh-CN" sz="1600" i="1"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is also a (</a:t>
                </a:r>
                <a:r>
                  <a:rPr lang="en-US" altLang="zh-CN" sz="1600" i="1" dirty="0">
                    <a:latin typeface="Times New Roman" panose="02020603050405020304" pitchFamily="18" charset="0"/>
                    <a:cs typeface="Times New Roman" panose="02020603050405020304" pitchFamily="18" charset="0"/>
                  </a:rPr>
                  <a:t>k+</a:t>
                </a:r>
                <a:r>
                  <a:rPr lang="en-US" altLang="zh-CN" sz="1600" dirty="0">
                    <a:latin typeface="Times New Roman" panose="02020603050405020304" pitchFamily="18" charset="0"/>
                    <a:cs typeface="Times New Roman" panose="02020603050405020304" pitchFamily="18" charset="0"/>
                  </a:rPr>
                  <a:t>1)</a:t>
                </a:r>
                <a:r>
                  <a:rPr lang="en-US" altLang="zh-CN" sz="1600" i="1" dirty="0">
                    <a:latin typeface="Times New Roman" panose="02020603050405020304" pitchFamily="18" charset="0"/>
                    <a:cs typeface="Times New Roman" panose="02020603050405020304" pitchFamily="18" charset="0"/>
                  </a:rPr>
                  <a:t>*k</a:t>
                </a:r>
                <a:r>
                  <a:rPr lang="en-US" altLang="zh-CN" sz="1600" dirty="0">
                    <a:latin typeface="Times New Roman" panose="02020603050405020304" pitchFamily="18" charset="0"/>
                    <a:cs typeface="Times New Roman" panose="02020603050405020304" pitchFamily="18" charset="0"/>
                  </a:rPr>
                  <a:t> dimensions matrix with all the elements defined as 1. </a:t>
                </a:r>
                <a14:m>
                  <m:oMath xmlns:m="http://schemas.openxmlformats.org/officeDocument/2006/math">
                    <m:sSup>
                      <m:sSupPr>
                        <m:ctrlPr>
                          <a:rPr lang="zh-CN" altLang="zh-CN" sz="1600" i="1">
                            <a:latin typeface="Cambria Math" panose="02040503050406030204" pitchFamily="18" charset="0"/>
                          </a:rPr>
                        </m:ctrlPr>
                      </m:sSupPr>
                      <m:e>
                        <m:r>
                          <a:rPr lang="en-US" altLang="zh-CN" sz="1600" b="1" i="1">
                            <a:latin typeface="Cambria Math" panose="02040503050406030204" pitchFamily="18" charset="0"/>
                          </a:rPr>
                          <m:t>𝑫</m:t>
                        </m:r>
                      </m:e>
                      <m:sup>
                        <m:r>
                          <a:rPr lang="en-US" altLang="zh-CN" sz="1600" i="1">
                            <a:latin typeface="Cambria Math" panose="02040503050406030204" pitchFamily="18" charset="0"/>
                          </a:rPr>
                          <m:t>∗</m:t>
                        </m:r>
                      </m:sup>
                    </m:sSup>
                  </m:oMath>
                </a14:m>
                <a:r>
                  <a:rPr lang="en-US" altLang="zh-CN" sz="1600" dirty="0">
                    <a:latin typeface="Times New Roman" panose="02020603050405020304" pitchFamily="18" charset="0"/>
                    <a:cs typeface="Times New Roman" panose="02020603050405020304" pitchFamily="18" charset="0"/>
                  </a:rPr>
                  <a:t> is a k dimensions diagonal matrix, in which all the diagonal elements are set as 1 or -1 with equal probability. </a:t>
                </a:r>
                <a14:m>
                  <m:oMath xmlns:m="http://schemas.openxmlformats.org/officeDocument/2006/math">
                    <m:sSup>
                      <m:sSupPr>
                        <m:ctrlPr>
                          <a:rPr lang="zh-CN" altLang="zh-CN" sz="1600" i="1">
                            <a:latin typeface="Cambria Math" panose="02040503050406030204" pitchFamily="18" charset="0"/>
                          </a:rPr>
                        </m:ctrlPr>
                      </m:sSupPr>
                      <m:e>
                        <m:r>
                          <a:rPr lang="en-US" altLang="zh-CN" sz="1600" b="1" i="1">
                            <a:latin typeface="Cambria Math" panose="02040503050406030204" pitchFamily="18" charset="0"/>
                          </a:rPr>
                          <m:t>𝑷</m:t>
                        </m:r>
                      </m:e>
                      <m:sup>
                        <m:r>
                          <a:rPr lang="en-US" altLang="zh-CN" sz="1600" i="1">
                            <a:latin typeface="Cambria Math" panose="02040503050406030204" pitchFamily="18" charset="0"/>
                          </a:rPr>
                          <m:t>∗</m:t>
                        </m:r>
                      </m:sup>
                    </m:sSup>
                  </m:oMath>
                </a14:m>
                <a:r>
                  <a:rPr lang="en-US" altLang="zh-CN" sz="1600" dirty="0">
                    <a:latin typeface="Times New Roman" panose="02020603050405020304" pitchFamily="18" charset="0"/>
                    <a:cs typeface="Times New Roman" panose="02020603050405020304" pitchFamily="18" charset="0"/>
                  </a:rPr>
                  <a:t> is a singular matrix, in which each line has only one element with the value 1, and all others are 0</a:t>
                </a:r>
                <a:endParaRPr lang="zh-CN" altLang="en-US" sz="1600" dirty="0">
                  <a:latin typeface="Times New Roman" panose="02020603050405020304" pitchFamily="18" charset="0"/>
                  <a:cs typeface="Times New Roman" panose="02020603050405020304" pitchFamily="18" charset="0"/>
                </a:endParaRPr>
              </a:p>
            </p:txBody>
          </p:sp>
        </mc:Choice>
        <mc:Fallback>
          <p:sp>
            <p:nvSpPr>
              <p:cNvPr id="2" name="文本框 1">
                <a:extLst>
                  <a:ext uri="{FF2B5EF4-FFF2-40B4-BE49-F238E27FC236}">
                    <a16:creationId xmlns:a16="http://schemas.microsoft.com/office/drawing/2014/main" id="{B9E36DF7-A776-4CB8-88DF-70370DA7F44C}"/>
                  </a:ext>
                </a:extLst>
              </p:cNvPr>
              <p:cNvSpPr txBox="1">
                <a:spLocks noRot="1" noChangeAspect="1" noMove="1" noResize="1" noEditPoints="1" noAdjustHandles="1" noChangeArrowheads="1" noChangeShapeType="1" noTextEdit="1"/>
              </p:cNvSpPr>
              <p:nvPr/>
            </p:nvSpPr>
            <p:spPr>
              <a:xfrm>
                <a:off x="89756" y="5385454"/>
                <a:ext cx="8964488" cy="830997"/>
              </a:xfrm>
              <a:prstGeom prst="rect">
                <a:avLst/>
              </a:prstGeom>
              <a:blipFill>
                <a:blip r:embed="rId3"/>
                <a:stretch>
                  <a:fillRect l="-408" t="-2190" b="-8029"/>
                </a:stretch>
              </a:blipFill>
            </p:spPr>
            <p:txBody>
              <a:bodyPr/>
              <a:lstStyle/>
              <a:p>
                <a:r>
                  <a:rPr lang="zh-CN" altLang="en-US">
                    <a:noFill/>
                  </a:rPr>
                  <a:t> </a:t>
                </a:r>
              </a:p>
            </p:txBody>
          </p:sp>
        </mc:Fallback>
      </mc:AlternateContent>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noChangeArrowheads="1"/>
          </p:cNvSpPr>
          <p:nvPr>
            <p:ph type="title"/>
          </p:nvPr>
        </p:nvSpPr>
        <p:spPr bwMode="auto">
          <a:xfrm>
            <a:off x="2195511" y="0"/>
            <a:ext cx="5976937"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研究方法：抽样矩阵</a:t>
            </a:r>
          </a:p>
        </p:txBody>
      </p:sp>
      <p:pic>
        <p:nvPicPr>
          <p:cNvPr id="17411" name="图片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79090" y="1694430"/>
            <a:ext cx="5785820" cy="1863684"/>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12" name="矩形 4"/>
          <p:cNvSpPr>
            <a:spLocks noChangeArrowheads="1"/>
          </p:cNvSpPr>
          <p:nvPr/>
        </p:nvSpPr>
        <p:spPr bwMode="auto">
          <a:xfrm>
            <a:off x="1679090" y="1368199"/>
            <a:ext cx="617537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zh-CN" altLang="en-US" sz="2000" b="1" dirty="0">
                <a:latin typeface="微软雅黑" panose="020B0503020204020204" pitchFamily="34" charset="-122"/>
                <a:ea typeface="微软雅黑" panose="020B0503020204020204" pitchFamily="34" charset="-122"/>
                <a:cs typeface="Times New Roman" charset="0"/>
              </a:rPr>
              <a:t>用于计算灵敏度的影响因子和关联等级</a:t>
            </a:r>
          </a:p>
        </p:txBody>
      </p:sp>
      <p:sp>
        <p:nvSpPr>
          <p:cNvPr id="17413" name="矩形 8"/>
          <p:cNvSpPr>
            <a:spLocks noChangeArrowheads="1"/>
          </p:cNvSpPr>
          <p:nvPr/>
        </p:nvSpPr>
        <p:spPr bwMode="auto">
          <a:xfrm>
            <a:off x="2555874" y="3558114"/>
            <a:ext cx="525621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zh-CN" altLang="en-US" sz="2000" b="1" dirty="0">
                <a:latin typeface="微软雅黑" panose="020B0503020204020204" pitchFamily="34" charset="-122"/>
                <a:ea typeface="微软雅黑" panose="020B0503020204020204" pitchFamily="34" charset="-122"/>
                <a:cs typeface="Times New Roman" charset="0"/>
              </a:rPr>
              <a:t>由程序产生的</a:t>
            </a:r>
            <a:r>
              <a:rPr lang="en-US" altLang="zh-CN" sz="2000" b="1" dirty="0">
                <a:latin typeface="微软雅黑" panose="020B0503020204020204" pitchFamily="34" charset="-122"/>
                <a:ea typeface="微软雅黑" panose="020B0503020204020204" pitchFamily="34" charset="-122"/>
                <a:cs typeface="Times New Roman" charset="0"/>
              </a:rPr>
              <a:t>50</a:t>
            </a:r>
            <a:r>
              <a:rPr lang="zh-CN" altLang="en-US" sz="2000" b="1" dirty="0">
                <a:latin typeface="微软雅黑" panose="020B0503020204020204" pitchFamily="34" charset="-122"/>
                <a:ea typeface="微软雅黑" panose="020B0503020204020204" pitchFamily="34" charset="-122"/>
                <a:cs typeface="Times New Roman" charset="0"/>
              </a:rPr>
              <a:t>个抽样矩阵之一</a:t>
            </a:r>
          </a:p>
        </p:txBody>
      </p:sp>
      <p:sp>
        <p:nvSpPr>
          <p:cNvPr id="13" name="矩形 12">
            <a:extLst>
              <a:ext uri="{FF2B5EF4-FFF2-40B4-BE49-F238E27FC236}">
                <a16:creationId xmlns:a16="http://schemas.microsoft.com/office/drawing/2014/main" id="{944F6BED-21B7-4D54-B7B6-2EEFD8CD5E50}"/>
              </a:ext>
            </a:extLst>
          </p:cNvPr>
          <p:cNvSpPr>
            <a:spLocks noRot="1" noChangeAspect="1" noMove="1" noResize="1" noEditPoints="1" noAdjustHandles="1" noChangeArrowheads="1" noChangeShapeType="1" noTextEdit="1"/>
          </p:cNvSpPr>
          <p:nvPr/>
        </p:nvSpPr>
        <p:spPr>
          <a:xfrm>
            <a:off x="3223603" y="3858196"/>
            <a:ext cx="2796535" cy="1650388"/>
          </a:xfrm>
          <a:prstGeom prst="rect">
            <a:avLst/>
          </a:prstGeom>
          <a:blipFill>
            <a:blip r:embed="rId4"/>
            <a:stretch>
              <a:fillRect/>
            </a:stretch>
          </a:blipFill>
        </p:spPr>
        <p:txBody>
          <a:bodyPr/>
          <a:lstStyle/>
          <a:p>
            <a:r>
              <a:rPr lang="zh-CN" altLang="en-US">
                <a:noFill/>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noChangeArrowheads="1"/>
          </p:cNvSpPr>
          <p:nvPr>
            <p:ph type="title"/>
          </p:nvPr>
        </p:nvSpPr>
        <p:spPr bwMode="auto">
          <a:xfrm>
            <a:off x="1828006" y="0"/>
            <a:ext cx="5976937"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分析</a:t>
            </a:r>
            <a:r>
              <a:rPr lang="en-US" altLang="zh-CN" b="1" dirty="0">
                <a:latin typeface="微软雅黑" panose="020B0503020204020204" pitchFamily="34" charset="-122"/>
                <a:ea typeface="微软雅黑" panose="020B0503020204020204" pitchFamily="34" charset="-122"/>
                <a:cs typeface="Arial" charset="0"/>
              </a:rPr>
              <a:t>&amp;</a:t>
            </a:r>
            <a:r>
              <a:rPr lang="zh-CN" altLang="en-US" b="1" dirty="0">
                <a:latin typeface="微软雅黑" panose="020B0503020204020204" pitchFamily="34" charset="-122"/>
                <a:ea typeface="微软雅黑" panose="020B0503020204020204" pitchFamily="34" charset="-122"/>
                <a:cs typeface="Arial" charset="0"/>
              </a:rPr>
              <a:t>结论</a:t>
            </a:r>
          </a:p>
        </p:txBody>
      </p:sp>
      <p:pic>
        <p:nvPicPr>
          <p:cNvPr id="19459" name="内容占位符 3"/>
          <p:cNvPicPr>
            <a:picLocks noGrp="1" noChangeArrowheads="1"/>
          </p:cNvPicPr>
          <p:nvPr>
            <p:ph idx="1"/>
          </p:nvPr>
        </p:nvPicPr>
        <p:blipFill>
          <a:blip r:embed="rId3" cstate="email">
            <a:extLst>
              <a:ext uri="{28A0092B-C50C-407E-A947-70E740481C1C}">
                <a14:useLocalDpi xmlns:a14="http://schemas.microsoft.com/office/drawing/2010/main" val="0"/>
              </a:ext>
            </a:extLst>
          </a:blip>
          <a:srcRect/>
          <a:stretch>
            <a:fillRect/>
          </a:stretch>
        </p:blipFill>
        <p:spPr bwMode="auto">
          <a:xfrm>
            <a:off x="2528909" y="1562100"/>
            <a:ext cx="5496857" cy="22320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60" name="图片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55776" y="4117290"/>
            <a:ext cx="5496857" cy="24343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9461" name="矩形 5"/>
              <p:cNvSpPr>
                <a:spLocks noChangeArrowheads="1"/>
              </p:cNvSpPr>
              <p:nvPr/>
            </p:nvSpPr>
            <p:spPr bwMode="auto">
              <a:xfrm>
                <a:off x="900113" y="1258888"/>
                <a:ext cx="5111750" cy="923925"/>
              </a:xfrm>
              <a:prstGeom prst="rect">
                <a:avLst/>
              </a:prstGeom>
              <a:noFill/>
              <a:ln>
                <a:no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Lst>
            </p:spPr>
            <p:txBody>
              <a:bodyPr>
                <a:spAutoFit/>
              </a:bodyPr>
              <a:lstStyle/>
              <a:p>
                <a:r>
                  <a:rPr lang="zh-CN" altLang="en-US" b="1" dirty="0">
                    <a:latin typeface="微软雅黑" panose="020B0503020204020204" pitchFamily="34" charset="-122"/>
                    <a:ea typeface="微软雅黑" panose="020B0503020204020204" pitchFamily="34" charset="-122"/>
                    <a:cs typeface="宋体" charset="0"/>
                  </a:rPr>
                  <a:t>渗透率的影响</a:t>
                </a:r>
                <a:r>
                  <a:rPr lang="en-US" altLang="zh-CN" b="1" dirty="0">
                    <a:latin typeface="微软雅黑" panose="020B0503020204020204" pitchFamily="34" charset="-122"/>
                    <a:ea typeface="微软雅黑" panose="020B0503020204020204" pitchFamily="34" charset="-122"/>
                    <a:cs typeface="宋体" charset="0"/>
                  </a:rPr>
                  <a:t>(</a:t>
                </a:r>
                <a14:m>
                  <m:oMath xmlns:m="http://schemas.openxmlformats.org/officeDocument/2006/math">
                    <m:sSup>
                      <m:sSupPr>
                        <m:ctrlPr>
                          <a:rPr lang="zh-CN" altLang="zh-CN" b="1" i="1" kern="0">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kern="0">
                            <a:latin typeface="Cambria Math" panose="02040503050406030204" pitchFamily="18" charset="0"/>
                            <a:ea typeface="宋体" panose="02010600030101010101" pitchFamily="2" charset="-122"/>
                            <a:cs typeface="Times New Roman" panose="02020603050405020304" pitchFamily="18" charset="0"/>
                          </a:rPr>
                          <m:t>𝝁</m:t>
                        </m:r>
                      </m:e>
                      <m:sup>
                        <m:r>
                          <a:rPr lang="en-US" altLang="zh-CN" b="1" i="1" kern="0">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dirty="0">
                        <a:latin typeface="微软雅黑" panose="020B0503020204020204" pitchFamily="34" charset="-122"/>
                        <a:ea typeface="微软雅黑" panose="020B0503020204020204" pitchFamily="34" charset="-122"/>
                        <a:cs typeface="宋体" charset="0"/>
                      </a:rPr>
                      <m:t>−</m:t>
                    </m:r>
                    <m:r>
                      <a:rPr lang="en-US" altLang="zh-CN" b="1" i="1" dirty="0" smtClean="0">
                        <a:latin typeface="Cambria Math" panose="02040503050406030204" pitchFamily="18" charset="0"/>
                        <a:ea typeface="宋体" charset="0"/>
                        <a:cs typeface="宋体" charset="0"/>
                      </a:rPr>
                      <m:t> </m:t>
                    </m:r>
                    <m:r>
                      <a:rPr lang="en-US" altLang="zh-CN" b="1" i="1" kern="0">
                        <a:latin typeface="Cambria Math" panose="02040503050406030204" pitchFamily="18" charset="0"/>
                        <a:ea typeface="宋体" panose="02010600030101010101" pitchFamily="2" charset="-122"/>
                        <a:cs typeface="Times New Roman" panose="02020603050405020304" pitchFamily="18" charset="0"/>
                      </a:rPr>
                      <m:t>𝝈</m:t>
                    </m:r>
                  </m:oMath>
                </a14:m>
                <a:r>
                  <a:rPr lang="en-US" altLang="zh-CN" b="1" dirty="0">
                    <a:latin typeface="微软雅黑" panose="020B0503020204020204" pitchFamily="34" charset="-122"/>
                    <a:ea typeface="微软雅黑" panose="020B0503020204020204" pitchFamily="34" charset="-122"/>
                    <a:cs typeface="宋体" charset="0"/>
                  </a:rPr>
                  <a:t>, </a:t>
                </a:r>
                <a14:m>
                  <m:oMath xmlns:m="http://schemas.openxmlformats.org/officeDocument/2006/math">
                    <m:r>
                      <a:rPr lang="en-US" altLang="zh-CN" b="1" i="1" kern="0">
                        <a:latin typeface="Cambria Math" panose="02040503050406030204" pitchFamily="18" charset="0"/>
                        <a:ea typeface="宋体" panose="02010600030101010101" pitchFamily="2" charset="-122"/>
                        <a:cs typeface="Times New Roman" panose="02020603050405020304" pitchFamily="18" charset="0"/>
                      </a:rPr>
                      <m:t>𝝁</m:t>
                    </m:r>
                  </m:oMath>
                </a14:m>
                <a:r>
                  <a:rPr lang="en-US" altLang="zh-CN" b="1" dirty="0">
                    <a:latin typeface="微软雅黑" panose="020B0503020204020204" pitchFamily="34" charset="-122"/>
                    <a:ea typeface="微软雅黑" panose="020B0503020204020204" pitchFamily="34" charset="-122"/>
                    <a:cs typeface="宋体" charset="0"/>
                  </a:rPr>
                  <a:t> -</a:t>
                </a:r>
                <a:r>
                  <a:rPr lang="en-US" altLang="zh-CN" b="1" kern="0" dirty="0">
                    <a:latin typeface="微软雅黑" panose="020B0503020204020204" pitchFamily="34" charset="-122"/>
                    <a:ea typeface="微软雅黑" panose="020B0503020204020204" pitchFamily="34" charset="-122"/>
                    <a:cs typeface="Times New Roman" panose="02020603050405020304" pitchFamily="18" charset="0"/>
                  </a:rPr>
                  <a:t> </a:t>
                </a:r>
                <a14:m>
                  <m:oMath xmlns:m="http://schemas.openxmlformats.org/officeDocument/2006/math">
                    <m:r>
                      <a:rPr lang="en-US" altLang="zh-CN" b="1" i="1" kern="0">
                        <a:latin typeface="Cambria Math" panose="02040503050406030204" pitchFamily="18" charset="0"/>
                        <a:ea typeface="宋体" panose="02010600030101010101" pitchFamily="2" charset="-122"/>
                        <a:cs typeface="Times New Roman" panose="02020603050405020304" pitchFamily="18" charset="0"/>
                      </a:rPr>
                      <m:t>𝝈</m:t>
                    </m:r>
                  </m:oMath>
                </a14:m>
                <a:r>
                  <a:rPr lang="en-US" altLang="zh-CN" b="1" dirty="0">
                    <a:latin typeface="微软雅黑" panose="020B0503020204020204" pitchFamily="34" charset="-122"/>
                    <a:ea typeface="微软雅黑" panose="020B0503020204020204" pitchFamily="34" charset="-122"/>
                    <a:cs typeface="宋体" charset="0"/>
                  </a:rPr>
                  <a:t>)</a:t>
                </a:r>
                <a:r>
                  <a:rPr lang="zh-CN" altLang="en-US" b="1" dirty="0">
                    <a:latin typeface="微软雅黑" panose="020B0503020204020204" pitchFamily="34" charset="-122"/>
                    <a:ea typeface="微软雅黑" panose="020B0503020204020204" pitchFamily="34" charset="-122"/>
                    <a:cs typeface="宋体" charset="0"/>
                  </a:rPr>
                  <a:t> </a:t>
                </a:r>
                <a:r>
                  <a:rPr lang="en-US" altLang="zh-CN" b="1" dirty="0">
                    <a:latin typeface="微软雅黑" panose="020B0503020204020204" pitchFamily="34" charset="-122"/>
                    <a:ea typeface="微软雅黑" panose="020B0503020204020204" pitchFamily="34" charset="-122"/>
                    <a:cs typeface="宋体" charset="0"/>
                  </a:rPr>
                  <a:t>:</a:t>
                </a:r>
              </a:p>
              <a:p>
                <a:r>
                  <a:rPr lang="en-US" altLang="zh-CN" i="1" dirty="0">
                    <a:latin typeface="Arial Rounded MT Bold" charset="0"/>
                    <a:ea typeface="宋体" charset="0"/>
                    <a:cs typeface="Times New Roman" charset="0"/>
                  </a:rPr>
                  <a:t>ε</a:t>
                </a:r>
                <a:r>
                  <a:rPr lang="en-US" altLang="zh-CN" dirty="0">
                    <a:latin typeface="Arial Rounded MT Bold" charset="0"/>
                    <a:ea typeface="宋体" charset="0"/>
                    <a:cs typeface="宋体" charset="0"/>
                  </a:rPr>
                  <a:t>&gt;</a:t>
                </a:r>
                <a:r>
                  <a:rPr lang="en-US" altLang="zh-CN" i="1" dirty="0">
                    <a:latin typeface="Arial Rounded MT Bold" charset="0"/>
                    <a:ea typeface="宋体" charset="0"/>
                    <a:cs typeface="宋体" charset="0"/>
                  </a:rPr>
                  <a:t>L</a:t>
                </a:r>
                <a:r>
                  <a:rPr lang="en-US" altLang="zh-CN" dirty="0">
                    <a:latin typeface="Arial Rounded MT Bold" charset="0"/>
                    <a:ea typeface="宋体" charset="0"/>
                    <a:cs typeface="宋体" charset="0"/>
                  </a:rPr>
                  <a:t>&gt;△</a:t>
                </a:r>
                <a:r>
                  <a:rPr lang="en-US" altLang="zh-CN" i="1" dirty="0">
                    <a:latin typeface="Arial Rounded MT Bold" charset="0"/>
                    <a:ea typeface="宋体" charset="0"/>
                    <a:cs typeface="宋体" charset="0"/>
                  </a:rPr>
                  <a:t>r</a:t>
                </a:r>
                <a:r>
                  <a:rPr lang="en-US" altLang="zh-CN" dirty="0">
                    <a:latin typeface="Arial Rounded MT Bold" charset="0"/>
                    <a:ea typeface="宋体" charset="0"/>
                    <a:cs typeface="宋体" charset="0"/>
                  </a:rPr>
                  <a:t>&gt;</a:t>
                </a:r>
                <a:r>
                  <a:rPr lang="en-US" altLang="zh-CN" i="1" dirty="0" err="1">
                    <a:latin typeface="Arial Rounded MT Bold" charset="0"/>
                    <a:ea typeface="宋体" charset="0"/>
                    <a:cs typeface="宋体" charset="0"/>
                  </a:rPr>
                  <a:t>δ</a:t>
                </a:r>
                <a:r>
                  <a:rPr lang="en-US" altLang="zh-CN" i="1" baseline="-25000" dirty="0" err="1">
                    <a:latin typeface="Arial Rounded MT Bold" charset="0"/>
                    <a:ea typeface="宋体" charset="0"/>
                    <a:cs typeface="宋体" charset="0"/>
                  </a:rPr>
                  <a:t>min</a:t>
                </a:r>
                <a:endParaRPr lang="zh-CN" altLang="en-US" dirty="0">
                  <a:latin typeface="Arial Rounded MT Bold" charset="0"/>
                  <a:ea typeface="宋体" charset="0"/>
                  <a:cs typeface="宋体" charset="0"/>
                </a:endParaRPr>
              </a:p>
              <a:p>
                <a:endParaRPr lang="en-US" altLang="zh-CN" dirty="0">
                  <a:latin typeface="Times New Roman" charset="0"/>
                  <a:ea typeface="宋体" charset="0"/>
                  <a:cs typeface="宋体" charset="0"/>
                </a:endParaRPr>
              </a:p>
            </p:txBody>
          </p:sp>
        </mc:Choice>
        <mc:Fallback xmlns="">
          <p:sp>
            <p:nvSpPr>
              <p:cNvPr id="19461" name="矩形 5"/>
              <p:cNvSpPr>
                <a:spLocks noRot="1" noChangeAspect="1" noMove="1" noResize="1" noEditPoints="1" noAdjustHandles="1" noChangeArrowheads="1" noChangeShapeType="1" noTextEdit="1"/>
              </p:cNvSpPr>
              <p:nvPr/>
            </p:nvSpPr>
            <p:spPr bwMode="auto">
              <a:xfrm>
                <a:off x="900113" y="1258888"/>
                <a:ext cx="5111750" cy="923925"/>
              </a:xfrm>
              <a:prstGeom prst="rect">
                <a:avLst/>
              </a:prstGeom>
              <a:blipFill>
                <a:blip r:embed="rId5"/>
                <a:stretch>
                  <a:fillRect l="-1074" t="-3974"/>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9462" name="矩形 6"/>
              <p:cNvSpPr>
                <a:spLocks noChangeArrowheads="1"/>
              </p:cNvSpPr>
              <p:nvPr/>
            </p:nvSpPr>
            <p:spPr bwMode="auto">
              <a:xfrm>
                <a:off x="900112" y="3794125"/>
                <a:ext cx="6984256" cy="646331"/>
              </a:xfrm>
              <a:prstGeom prst="rect">
                <a:avLst/>
              </a:prstGeom>
              <a:noFill/>
              <a:ln>
                <a:no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Lst>
            </p:spPr>
            <p:txBody>
              <a:bodyPr wrap="square">
                <a:spAutoFit/>
              </a:bodyPr>
              <a:lstStyle/>
              <a:p>
                <a:r>
                  <a:rPr lang="zh-CN" altLang="en-US" b="1" dirty="0">
                    <a:latin typeface="微软雅黑" panose="020B0503020204020204" pitchFamily="34" charset="-122"/>
                    <a:ea typeface="微软雅黑" panose="020B0503020204020204" pitchFamily="34" charset="-122"/>
                    <a:cs typeface="宋体" charset="0"/>
                  </a:rPr>
                  <a:t>平均流速的影响</a:t>
                </a:r>
                <a:r>
                  <a:rPr lang="en-US" altLang="zh-CN" b="1" dirty="0">
                    <a:latin typeface="微软雅黑" panose="020B0503020204020204" pitchFamily="34" charset="-122"/>
                    <a:ea typeface="微软雅黑" panose="020B0503020204020204" pitchFamily="34" charset="-122"/>
                    <a:cs typeface="宋体" charset="0"/>
                  </a:rPr>
                  <a:t> (</a:t>
                </a:r>
                <a14:m>
                  <m:oMath xmlns:m="http://schemas.openxmlformats.org/officeDocument/2006/math">
                    <m:sSup>
                      <m:sSupPr>
                        <m:ctrlPr>
                          <a:rPr lang="zh-CN" altLang="zh-CN" b="1" i="1" kern="0">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kern="0">
                            <a:latin typeface="Cambria Math" panose="02040503050406030204" pitchFamily="18" charset="0"/>
                            <a:ea typeface="宋体" panose="02010600030101010101" pitchFamily="2" charset="-122"/>
                            <a:cs typeface="Times New Roman" panose="02020603050405020304" pitchFamily="18" charset="0"/>
                          </a:rPr>
                          <m:t>𝝁</m:t>
                        </m:r>
                      </m:e>
                      <m:sup>
                        <m:r>
                          <a:rPr lang="en-US" altLang="zh-CN" b="1" i="1" kern="0">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dirty="0">
                        <a:latin typeface="微软雅黑" panose="020B0503020204020204" pitchFamily="34" charset="-122"/>
                        <a:ea typeface="微软雅黑" panose="020B0503020204020204" pitchFamily="34" charset="-122"/>
                        <a:cs typeface="宋体" charset="0"/>
                      </a:rPr>
                      <m:t>−</m:t>
                    </m:r>
                    <m:r>
                      <a:rPr lang="en-US" altLang="zh-CN" b="1" i="1" dirty="0">
                        <a:latin typeface="Cambria Math" panose="02040503050406030204" pitchFamily="18" charset="0"/>
                        <a:ea typeface="宋体" charset="0"/>
                        <a:cs typeface="宋体" charset="0"/>
                      </a:rPr>
                      <m:t> </m:t>
                    </m:r>
                    <m:r>
                      <a:rPr lang="en-US" altLang="zh-CN" b="1" i="1" kern="0">
                        <a:latin typeface="Cambria Math" panose="02040503050406030204" pitchFamily="18" charset="0"/>
                        <a:ea typeface="宋体" panose="02010600030101010101" pitchFamily="2" charset="-122"/>
                        <a:cs typeface="Times New Roman" panose="02020603050405020304" pitchFamily="18" charset="0"/>
                      </a:rPr>
                      <m:t>𝝈</m:t>
                    </m:r>
                  </m:oMath>
                </a14:m>
                <a:r>
                  <a:rPr lang="en-US" altLang="zh-CN" b="1" dirty="0">
                    <a:latin typeface="微软雅黑" panose="020B0503020204020204" pitchFamily="34" charset="-122"/>
                    <a:ea typeface="微软雅黑" panose="020B0503020204020204" pitchFamily="34" charset="-122"/>
                    <a:cs typeface="宋体" charset="0"/>
                  </a:rPr>
                  <a:t>, </a:t>
                </a:r>
                <a14:m>
                  <m:oMath xmlns:m="http://schemas.openxmlformats.org/officeDocument/2006/math">
                    <m:r>
                      <a:rPr lang="en-US" altLang="zh-CN" b="1" i="1" kern="0">
                        <a:latin typeface="Cambria Math" panose="02040503050406030204" pitchFamily="18" charset="0"/>
                        <a:ea typeface="宋体" panose="02010600030101010101" pitchFamily="2" charset="-122"/>
                        <a:cs typeface="Times New Roman" panose="02020603050405020304" pitchFamily="18" charset="0"/>
                      </a:rPr>
                      <m:t>𝝁</m:t>
                    </m:r>
                  </m:oMath>
                </a14:m>
                <a:r>
                  <a:rPr lang="en-US" altLang="zh-CN" b="1" dirty="0">
                    <a:latin typeface="微软雅黑" panose="020B0503020204020204" pitchFamily="34" charset="-122"/>
                    <a:ea typeface="微软雅黑" panose="020B0503020204020204" pitchFamily="34" charset="-122"/>
                    <a:cs typeface="宋体" charset="0"/>
                  </a:rPr>
                  <a:t> -</a:t>
                </a:r>
                <a:r>
                  <a:rPr lang="en-US" altLang="zh-CN" b="1" kern="0" dirty="0">
                    <a:latin typeface="微软雅黑" panose="020B0503020204020204" pitchFamily="34" charset="-122"/>
                    <a:ea typeface="微软雅黑" panose="020B0503020204020204" pitchFamily="34" charset="-122"/>
                    <a:cs typeface="Times New Roman" panose="02020603050405020304" pitchFamily="18" charset="0"/>
                  </a:rPr>
                  <a:t> </a:t>
                </a:r>
                <a14:m>
                  <m:oMath xmlns:m="http://schemas.openxmlformats.org/officeDocument/2006/math">
                    <m:r>
                      <a:rPr lang="en-US" altLang="zh-CN" b="1" i="1" kern="0">
                        <a:latin typeface="Cambria Math" panose="02040503050406030204" pitchFamily="18" charset="0"/>
                        <a:ea typeface="宋体" panose="02010600030101010101" pitchFamily="2" charset="-122"/>
                        <a:cs typeface="Times New Roman" panose="02020603050405020304" pitchFamily="18" charset="0"/>
                      </a:rPr>
                      <m:t>𝝈</m:t>
                    </m:r>
                  </m:oMath>
                </a14:m>
                <a:r>
                  <a:rPr lang="en-US" altLang="zh-CN" b="1" dirty="0">
                    <a:latin typeface="微软雅黑" panose="020B0503020204020204" pitchFamily="34" charset="-122"/>
                    <a:ea typeface="微软雅黑" panose="020B0503020204020204" pitchFamily="34" charset="-122"/>
                    <a:cs typeface="宋体" charset="0"/>
                  </a:rPr>
                  <a:t>)</a:t>
                </a:r>
                <a:r>
                  <a:rPr lang="zh-CN" altLang="en-US" b="1" dirty="0">
                    <a:latin typeface="微软雅黑" panose="020B0503020204020204" pitchFamily="34" charset="-122"/>
                    <a:ea typeface="微软雅黑" panose="020B0503020204020204" pitchFamily="34" charset="-122"/>
                    <a:cs typeface="宋体" charset="0"/>
                  </a:rPr>
                  <a:t> </a:t>
                </a:r>
                <a:r>
                  <a:rPr lang="en-US" altLang="zh-CN" b="1" dirty="0">
                    <a:latin typeface="微软雅黑" panose="020B0503020204020204" pitchFamily="34" charset="-122"/>
                    <a:ea typeface="微软雅黑" panose="020B0503020204020204" pitchFamily="34" charset="-122"/>
                    <a:cs typeface="宋体" charset="0"/>
                  </a:rPr>
                  <a:t>:</a:t>
                </a:r>
              </a:p>
              <a:p>
                <a:r>
                  <a:rPr lang="en-US" altLang="zh-CN" i="1" dirty="0">
                    <a:latin typeface="Arial Rounded MT Bold" charset="0"/>
                    <a:ea typeface="宋体" charset="0"/>
                    <a:cs typeface="宋体" charset="0"/>
                  </a:rPr>
                  <a:t>L&gt;</a:t>
                </a:r>
                <a:r>
                  <a:rPr lang="en-US" altLang="zh-CN" i="1" dirty="0">
                    <a:latin typeface="Arial Rounded MT Bold" charset="0"/>
                    <a:ea typeface="宋体" charset="0"/>
                    <a:cs typeface="Times New Roman" charset="0"/>
                  </a:rPr>
                  <a:t>ε</a:t>
                </a:r>
                <a:r>
                  <a:rPr lang="en-US" altLang="zh-CN" i="1" dirty="0">
                    <a:latin typeface="Arial Rounded MT Bold" charset="0"/>
                    <a:ea typeface="宋体" charset="0"/>
                    <a:cs typeface="宋体" charset="0"/>
                  </a:rPr>
                  <a:t>&gt;</a:t>
                </a:r>
                <a:r>
                  <a:rPr lang="en-US" altLang="zh-CN" dirty="0">
                    <a:latin typeface="Arial Rounded MT Bold" charset="0"/>
                    <a:ea typeface="宋体" charset="0"/>
                    <a:cs typeface="宋体" charset="0"/>
                  </a:rPr>
                  <a:t>△</a:t>
                </a:r>
                <a:r>
                  <a:rPr lang="en-US" altLang="zh-CN" i="1" dirty="0">
                    <a:latin typeface="Arial Rounded MT Bold" charset="0"/>
                    <a:ea typeface="宋体" charset="0"/>
                    <a:cs typeface="宋体" charset="0"/>
                  </a:rPr>
                  <a:t>r &gt;</a:t>
                </a:r>
                <a:r>
                  <a:rPr lang="en-US" altLang="zh-CN" i="1" dirty="0" err="1">
                    <a:latin typeface="Arial Rounded MT Bold" charset="0"/>
                    <a:ea typeface="宋体" charset="0"/>
                    <a:cs typeface="宋体" charset="0"/>
                  </a:rPr>
                  <a:t>δ</a:t>
                </a:r>
                <a:r>
                  <a:rPr lang="en-US" altLang="zh-CN" i="1" baseline="-25000" dirty="0" err="1">
                    <a:latin typeface="Arial Rounded MT Bold" charset="0"/>
                    <a:ea typeface="宋体" charset="0"/>
                    <a:cs typeface="宋体" charset="0"/>
                  </a:rPr>
                  <a:t>min</a:t>
                </a:r>
                <a:r>
                  <a:rPr lang="en-US" altLang="zh-CN" i="1" dirty="0">
                    <a:latin typeface="Arial Rounded MT Bold" charset="0"/>
                    <a:ea typeface="宋体" charset="0"/>
                    <a:cs typeface="宋体" charset="0"/>
                  </a:rPr>
                  <a:t>.</a:t>
                </a:r>
                <a:r>
                  <a:rPr lang="en-US" altLang="zh-CN" dirty="0">
                    <a:latin typeface="Arial Rounded MT Bold" charset="0"/>
                    <a:ea typeface="宋体" charset="0"/>
                    <a:cs typeface="宋体" charset="0"/>
                  </a:rPr>
                  <a:t> </a:t>
                </a:r>
                <a:endParaRPr lang="zh-CN" altLang="en-US" dirty="0">
                  <a:latin typeface="Arial Rounded MT Bold" charset="0"/>
                  <a:ea typeface="宋体" charset="0"/>
                  <a:cs typeface="宋体" charset="0"/>
                </a:endParaRPr>
              </a:p>
            </p:txBody>
          </p:sp>
        </mc:Choice>
        <mc:Fallback xmlns="">
          <p:sp>
            <p:nvSpPr>
              <p:cNvPr id="19462" name="矩形 6"/>
              <p:cNvSpPr>
                <a:spLocks noRot="1" noChangeAspect="1" noMove="1" noResize="1" noEditPoints="1" noAdjustHandles="1" noChangeArrowheads="1" noChangeShapeType="1" noTextEdit="1"/>
              </p:cNvSpPr>
              <p:nvPr/>
            </p:nvSpPr>
            <p:spPr bwMode="auto">
              <a:xfrm>
                <a:off x="900112" y="3794125"/>
                <a:ext cx="6984256" cy="646331"/>
              </a:xfrm>
              <a:prstGeom prst="rect">
                <a:avLst/>
              </a:prstGeom>
              <a:blipFill>
                <a:blip r:embed="rId6"/>
                <a:stretch>
                  <a:fillRect l="-786" t="-4717" b="-15094"/>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矩形 2">
                <a:extLst>
                  <a:ext uri="{FF2B5EF4-FFF2-40B4-BE49-F238E27FC236}">
                    <a16:creationId xmlns:a16="http://schemas.microsoft.com/office/drawing/2014/main" id="{5E7625D4-14E7-47E1-9E82-7720538D1A53}"/>
                  </a:ext>
                </a:extLst>
              </p:cNvPr>
              <p:cNvSpPr/>
              <p:nvPr/>
            </p:nvSpPr>
            <p:spPr>
              <a:xfrm>
                <a:off x="0" y="4853414"/>
                <a:ext cx="2339975" cy="963341"/>
              </a:xfrm>
              <a:prstGeom prst="rect">
                <a:avLst/>
              </a:prstGeom>
            </p:spPr>
            <p:txBody>
              <a:bodyPr wrap="square">
                <a:spAutoFit/>
              </a:bodyPr>
              <a:lstStyle/>
              <a:p>
                <a:pPr algn="ctr">
                  <a:spcAft>
                    <a:spcPts val="0"/>
                  </a:spcAft>
                </a:pPr>
                <a:r>
                  <a:rPr lang="en-US" altLang="zh-CN" sz="1400" b="1" kern="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b="1" kern="0" dirty="0">
                    <a:latin typeface="微软雅黑" panose="020B0503020204020204" pitchFamily="34" charset="-122"/>
                    <a:ea typeface="微软雅黑" panose="020B0503020204020204" pitchFamily="34" charset="-122"/>
                    <a:cs typeface="Times New Roman" panose="02020603050405020304" pitchFamily="18" charset="0"/>
                  </a:rPr>
                  <a:t>左侧红线</a:t>
                </a:r>
                <a:r>
                  <a:rPr lang="en-US" altLang="zh-CN" sz="1400" b="1" kern="0" dirty="0">
                    <a:latin typeface="微软雅黑" panose="020B0503020204020204" pitchFamily="34" charset="-122"/>
                    <a:ea typeface="微软雅黑" panose="020B0503020204020204" pitchFamily="34" charset="-122"/>
                    <a:cs typeface="Times New Roman" panose="02020603050405020304" pitchFamily="18" charset="0"/>
                  </a:rPr>
                  <a:t>:</a:t>
                </a:r>
              </a:p>
              <a:p>
                <a:pPr algn="ctr">
                  <a:spcAft>
                    <a:spcPts val="0"/>
                  </a:spcAft>
                </a:pPr>
                <a14:m>
                  <m:oMath xmlns:m="http://schemas.openxmlformats.org/officeDocument/2006/math">
                    <m:sSup>
                      <m:sSupPr>
                        <m:ctrlPr>
                          <a:rPr lang="zh-CN" altLang="zh-CN" sz="1400" b="1" i="1" kern="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𝝁</m:t>
                        </m:r>
                      </m:e>
                      <m:sup>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m:t>
                        </m:r>
                      </m:sup>
                    </m:sSup>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𝝈</m:t>
                    </m:r>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1400" b="1" i="1" kern="0">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𝒓</m:t>
                        </m:r>
                      </m:e>
                    </m:rad>
                  </m:oMath>
                </a14:m>
                <a:r>
                  <a:rPr lang="en-US" altLang="zh-CN" sz="1400" b="1" kern="0" dirty="0">
                    <a:effectLst/>
                    <a:latin typeface="微软雅黑" panose="020B0503020204020204" pitchFamily="34" charset="-122"/>
                    <a:ea typeface="微软雅黑" panose="020B0503020204020204" pitchFamily="34" charset="-122"/>
                    <a:cs typeface="Times New Roman" panose="02020603050405020304" pitchFamily="18" charset="0"/>
                  </a:rPr>
                  <a:t>, </a:t>
                </a:r>
              </a:p>
              <a:p>
                <a:pPr algn="ctr">
                  <a:spcAft>
                    <a:spcPts val="0"/>
                  </a:spcAft>
                </a:pPr>
                <a:r>
                  <a:rPr lang="zh-CN" altLang="en-US" sz="1400" b="1" kern="0" dirty="0">
                    <a:effectLst/>
                    <a:latin typeface="微软雅黑" panose="020B0503020204020204" pitchFamily="34" charset="-122"/>
                    <a:ea typeface="微软雅黑" panose="020B0503020204020204" pitchFamily="34" charset="-122"/>
                    <a:cs typeface="Times New Roman" panose="02020603050405020304" pitchFamily="18" charset="0"/>
                  </a:rPr>
                  <a:t>蓝线</a:t>
                </a:r>
                <a:r>
                  <a:rPr lang="en-US" altLang="zh-CN" sz="1400" b="1" kern="0" dirty="0">
                    <a:effectLst/>
                    <a:latin typeface="微软雅黑" panose="020B0503020204020204" pitchFamily="34" charset="-122"/>
                    <a:ea typeface="微软雅黑" panose="020B0503020204020204" pitchFamily="34" charset="-122"/>
                    <a:cs typeface="Times New Roman" panose="02020603050405020304" pitchFamily="18" charset="0"/>
                  </a:rPr>
                  <a:t>: </a:t>
                </a:r>
                <a14:m>
                  <m:oMath xmlns:m="http://schemas.openxmlformats.org/officeDocument/2006/math">
                    <m:sSup>
                      <m:sSupPr>
                        <m:ctrlPr>
                          <a:rPr lang="zh-CN" altLang="zh-CN" sz="1400" b="1" i="1" kern="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𝝁</m:t>
                        </m:r>
                      </m:e>
                      <m:sup>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m:t>
                        </m:r>
                      </m:sup>
                    </m:sSup>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𝝈</m:t>
                    </m:r>
                  </m:oMath>
                </a14:m>
                <a:endPar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algn="ctr">
                  <a:spcAft>
                    <a:spcPts val="1100"/>
                  </a:spcAft>
                </a:pPr>
                <a:r>
                  <a:rPr lang="zh-CN" altLang="en-US" sz="1400" b="1" kern="0" dirty="0">
                    <a:effectLst/>
                    <a:latin typeface="微软雅黑" panose="020B0503020204020204" pitchFamily="34" charset="-122"/>
                    <a:ea typeface="微软雅黑" panose="020B0503020204020204" pitchFamily="34" charset="-122"/>
                    <a:cs typeface="Times New Roman" panose="02020603050405020304" pitchFamily="18" charset="0"/>
                  </a:rPr>
                  <a:t>右侧红线</a:t>
                </a:r>
                <a:r>
                  <a:rPr lang="en-US" altLang="zh-CN" sz="1400" b="1" kern="0" dirty="0">
                    <a:effectLst/>
                    <a:latin typeface="微软雅黑" panose="020B0503020204020204" pitchFamily="34" charset="-122"/>
                    <a:ea typeface="微软雅黑" panose="020B0503020204020204" pitchFamily="34" charset="-122"/>
                    <a:cs typeface="Times New Roman" panose="02020603050405020304" pitchFamily="18" charset="0"/>
                  </a:rPr>
                  <a:t>: </a:t>
                </a:r>
                <a14:m>
                  <m:oMath xmlns:m="http://schemas.openxmlformats.org/officeDocument/2006/math">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𝝁</m:t>
                    </m:r>
                    <m:r>
                      <a:rPr lang="en-US" altLang="zh-CN" sz="1400" b="1" kern="0"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𝝈</m:t>
                    </m:r>
                    <m:r>
                      <a:rPr lang="en-US" altLang="zh-CN" sz="1400" b="1" kern="0" smtClean="0">
                        <a:effectLst/>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1400" b="1" i="1" kern="0">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1400" b="1" i="1" kern="0" smtClean="0">
                            <a:effectLst/>
                            <a:latin typeface="Cambria Math" panose="02040503050406030204" pitchFamily="18" charset="0"/>
                            <a:ea typeface="宋体" panose="02010600030101010101" pitchFamily="2" charset="-122"/>
                            <a:cs typeface="Times New Roman" panose="02020603050405020304" pitchFamily="18" charset="0"/>
                          </a:rPr>
                          <m:t>𝒓</m:t>
                        </m:r>
                      </m:e>
                    </m:rad>
                  </m:oMath>
                </a14:m>
                <a:r>
                  <a:rPr lang="en-US" altLang="zh-CN" sz="1400" b="1" kern="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400"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mc:Choice>
        <mc:Fallback xmlns="">
          <p:sp>
            <p:nvSpPr>
              <p:cNvPr id="3" name="矩形 2">
                <a:extLst>
                  <a:ext uri="{FF2B5EF4-FFF2-40B4-BE49-F238E27FC236}">
                    <a16:creationId xmlns:a16="http://schemas.microsoft.com/office/drawing/2014/main" id="{5E7625D4-14E7-47E1-9E82-7720538D1A53}"/>
                  </a:ext>
                </a:extLst>
              </p:cNvPr>
              <p:cNvSpPr>
                <a:spLocks noRot="1" noChangeAspect="1" noMove="1" noResize="1" noEditPoints="1" noAdjustHandles="1" noChangeArrowheads="1" noChangeShapeType="1" noTextEdit="1"/>
              </p:cNvSpPr>
              <p:nvPr/>
            </p:nvSpPr>
            <p:spPr>
              <a:xfrm>
                <a:off x="0" y="4853414"/>
                <a:ext cx="2339975" cy="963341"/>
              </a:xfrm>
              <a:prstGeom prst="rect">
                <a:avLst/>
              </a:prstGeom>
              <a:blipFill>
                <a:blip r:embed="rId7"/>
                <a:stretch>
                  <a:fillRect t="-1266" b="-6329"/>
                </a:stretch>
              </a:blipFill>
            </p:spPr>
            <p:txBody>
              <a:bodyPr/>
              <a:lstStyle/>
              <a:p>
                <a:r>
                  <a:rPr lang="zh-CN" altLang="en-US">
                    <a:noFill/>
                  </a:rPr>
                  <a:t> </a:t>
                </a:r>
              </a:p>
            </p:txBody>
          </p:sp>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noChangeArrowheads="1"/>
          </p:cNvSpPr>
          <p:nvPr>
            <p:ph type="title"/>
          </p:nvPr>
        </p:nvSpPr>
        <p:spPr bwMode="auto">
          <a:xfrm>
            <a:off x="2051720" y="0"/>
            <a:ext cx="5976937"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展望</a:t>
            </a:r>
          </a:p>
        </p:txBody>
      </p:sp>
      <p:sp>
        <p:nvSpPr>
          <p:cNvPr id="20483" name="内容占位符 2"/>
          <p:cNvSpPr>
            <a:spLocks noGrp="1" noChangeArrowheads="1"/>
          </p:cNvSpPr>
          <p:nvPr>
            <p:ph idx="1"/>
          </p:nvPr>
        </p:nvSpPr>
        <p:spPr bwMode="auto">
          <a:xfrm>
            <a:off x="462372" y="1988840"/>
            <a:ext cx="8219256" cy="3096344"/>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zh-CN" altLang="en-US" sz="2400" b="1" dirty="0">
                <a:latin typeface="微软雅黑" panose="020B0503020204020204" pitchFamily="34" charset="-122"/>
                <a:ea typeface="微软雅黑" panose="020B0503020204020204" pitchFamily="34" charset="-122"/>
                <a:cs typeface="Times New Roman" charset="0"/>
              </a:rPr>
              <a:t>本文中已对稳态流动进行了研究，后续可以继续进行瞬态研究</a:t>
            </a:r>
            <a:endParaRPr lang="en-US" altLang="zh-CN" sz="2400" b="1" dirty="0">
              <a:latin typeface="微软雅黑" panose="020B0503020204020204" pitchFamily="34" charset="-122"/>
              <a:ea typeface="微软雅黑" panose="020B0503020204020204" pitchFamily="34" charset="-122"/>
              <a:cs typeface="Times New Roman" charset="0"/>
            </a:endParaRPr>
          </a:p>
          <a:p>
            <a:r>
              <a:rPr lang="zh-CN" altLang="en-US" sz="2400" b="1" dirty="0">
                <a:latin typeface="微软雅黑" panose="020B0503020204020204" pitchFamily="34" charset="-122"/>
                <a:ea typeface="微软雅黑" panose="020B0503020204020204" pitchFamily="34" charset="-122"/>
                <a:cs typeface="Times New Roman" charset="0"/>
              </a:rPr>
              <a:t>对不饱和渗透率的研究可以基于本文模型开展</a:t>
            </a:r>
            <a:endParaRPr lang="en-US" altLang="zh-CN" sz="2400" b="1" dirty="0">
              <a:latin typeface="微软雅黑" panose="020B0503020204020204" pitchFamily="34" charset="-122"/>
              <a:ea typeface="微软雅黑" panose="020B0503020204020204" pitchFamily="34" charset="-122"/>
              <a:cs typeface="Times New Roman" charset="0"/>
            </a:endParaRPr>
          </a:p>
          <a:p>
            <a:r>
              <a:rPr lang="zh-CN" altLang="en-US" sz="2400" b="1" dirty="0">
                <a:latin typeface="微软雅黑" panose="020B0503020204020204" pitchFamily="34" charset="-122"/>
                <a:ea typeface="微软雅黑" panose="020B0503020204020204" pitchFamily="34" charset="-122"/>
                <a:cs typeface="Times New Roman" charset="0"/>
              </a:rPr>
              <a:t>在未来研究中表面张力需要被考虑</a:t>
            </a:r>
            <a:endParaRPr lang="en-US" altLang="zh-CN" sz="2400" b="1" dirty="0">
              <a:latin typeface="微软雅黑" panose="020B0503020204020204" pitchFamily="34" charset="-122"/>
              <a:ea typeface="微软雅黑" panose="020B0503020204020204" pitchFamily="34" charset="-122"/>
              <a:cs typeface="Times New Roman" charset="0"/>
            </a:endParaRPr>
          </a:p>
        </p:txBody>
      </p:sp>
    </p:spTree>
    <p:extLst>
      <p:ext uri="{BB962C8B-B14F-4D97-AF65-F5344CB8AC3E}">
        <p14:creationId xmlns:p14="http://schemas.microsoft.com/office/powerpoint/2010/main" val="2184553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noChangeArrowheads="1"/>
          </p:cNvSpPr>
          <p:nvPr>
            <p:ph type="title"/>
          </p:nvPr>
        </p:nvSpPr>
        <p:spPr bwMode="auto">
          <a:xfrm>
            <a:off x="1583531" y="0"/>
            <a:ext cx="5976937"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参考文献</a:t>
            </a:r>
          </a:p>
        </p:txBody>
      </p:sp>
      <p:sp>
        <p:nvSpPr>
          <p:cNvPr id="21507" name="内容占位符 2"/>
          <p:cNvSpPr>
            <a:spLocks noGrp="1" noChangeArrowheads="1"/>
          </p:cNvSpPr>
          <p:nvPr>
            <p:ph idx="1"/>
          </p:nvPr>
        </p:nvSpPr>
        <p:spPr bwMode="auto">
          <a:xfrm>
            <a:off x="251520" y="1268760"/>
            <a:ext cx="8362950" cy="49974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zh-CN" sz="1100" dirty="0">
                <a:latin typeface="Times New Roman" charset="0"/>
                <a:ea typeface="宋体" charset="0"/>
                <a:cs typeface="Times New Roman" charset="0"/>
              </a:rPr>
              <a:t>[1] </a:t>
            </a:r>
            <a:r>
              <a:rPr lang="en-US" altLang="zh-CN" sz="1100" dirty="0" err="1">
                <a:latin typeface="Times New Roman" charset="0"/>
                <a:ea typeface="宋体" charset="0"/>
                <a:cs typeface="Times New Roman" charset="0"/>
              </a:rPr>
              <a:t>Ouagne</a:t>
            </a:r>
            <a:r>
              <a:rPr lang="en-US" altLang="zh-CN" sz="1100" dirty="0">
                <a:latin typeface="Times New Roman" charset="0"/>
                <a:ea typeface="宋体" charset="0"/>
                <a:cs typeface="Times New Roman" charset="0"/>
              </a:rPr>
              <a:t> P, </a:t>
            </a:r>
            <a:r>
              <a:rPr lang="en-US" altLang="zh-CN" sz="1100" dirty="0" err="1">
                <a:latin typeface="Times New Roman" charset="0"/>
                <a:ea typeface="宋体" charset="0"/>
                <a:cs typeface="Times New Roman" charset="0"/>
              </a:rPr>
              <a:t>Ouahbi</a:t>
            </a:r>
            <a:r>
              <a:rPr lang="en-US" altLang="zh-CN" sz="1100" dirty="0">
                <a:latin typeface="Times New Roman" charset="0"/>
                <a:ea typeface="宋体" charset="0"/>
                <a:cs typeface="Times New Roman" charset="0"/>
              </a:rPr>
              <a:t> T, Park CH, </a:t>
            </a:r>
            <a:r>
              <a:rPr lang="en-US" altLang="zh-CN" sz="1100" dirty="0" err="1">
                <a:latin typeface="Times New Roman" charset="0"/>
                <a:ea typeface="宋体" charset="0"/>
                <a:cs typeface="Times New Roman" charset="0"/>
              </a:rPr>
              <a:t>Bréard</a:t>
            </a:r>
            <a:r>
              <a:rPr lang="en-US" altLang="zh-CN" sz="1100" dirty="0">
                <a:latin typeface="Times New Roman" charset="0"/>
                <a:ea typeface="宋体" charset="0"/>
                <a:cs typeface="Times New Roman" charset="0"/>
              </a:rPr>
              <a:t> J, </a:t>
            </a:r>
            <a:r>
              <a:rPr lang="en-US" altLang="zh-CN" sz="1100" dirty="0" err="1">
                <a:latin typeface="Times New Roman" charset="0"/>
                <a:ea typeface="宋体" charset="0"/>
                <a:cs typeface="Times New Roman" charset="0"/>
              </a:rPr>
              <a:t>Saouab</a:t>
            </a:r>
            <a:r>
              <a:rPr lang="en-US" altLang="zh-CN" sz="1100" dirty="0">
                <a:latin typeface="Times New Roman" charset="0"/>
                <a:ea typeface="宋体" charset="0"/>
                <a:cs typeface="Times New Roman" charset="0"/>
              </a:rPr>
              <a:t> A. Continuous measurement of fiber reinforcement permeability in the thickness direction: Experimental technique and validation. Composites Part B: Engineering. 2013;45(1):609-618.</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[2] Zhang F, </a:t>
            </a:r>
            <a:r>
              <a:rPr lang="en-US" altLang="zh-CN" sz="1100" dirty="0" err="1">
                <a:latin typeface="Times New Roman" charset="0"/>
                <a:ea typeface="宋体" charset="0"/>
                <a:cs typeface="Times New Roman" charset="0"/>
              </a:rPr>
              <a:t>Cosson</a:t>
            </a:r>
            <a:r>
              <a:rPr lang="en-US" altLang="zh-CN" sz="1100" dirty="0">
                <a:latin typeface="Times New Roman" charset="0"/>
                <a:ea typeface="宋体" charset="0"/>
                <a:cs typeface="Times New Roman" charset="0"/>
              </a:rPr>
              <a:t> B, Comas-Cardona S, </a:t>
            </a:r>
            <a:r>
              <a:rPr lang="en-US" altLang="zh-CN" sz="1100" dirty="0" err="1">
                <a:latin typeface="Times New Roman" charset="0"/>
                <a:ea typeface="宋体" charset="0"/>
                <a:cs typeface="Times New Roman" charset="0"/>
              </a:rPr>
              <a:t>Binetruy</a:t>
            </a:r>
            <a:r>
              <a:rPr lang="en-US" altLang="zh-CN" sz="1100" dirty="0">
                <a:latin typeface="Times New Roman" charset="0"/>
                <a:ea typeface="宋体" charset="0"/>
                <a:cs typeface="Times New Roman" charset="0"/>
              </a:rPr>
              <a:t> C. Efficient stochastic simulation approach for RTM process with random fibrous permeability. Composites Science and Technology. 2011;71(12):1478-1485.</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[3] L. D, F. BJ. Analysis of the Brinkman equation as a model for flow in porous media. Woodbury, NY, ETATS-UNIS: American Institute of Physics; 1987.</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[4] Chen ZR, Lin Y, Meng L. Permeability Predictions for Woven Fabric Preforms. Journal of Composite Materials. 2009;44(13):1569-1586.</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[5] </a:t>
            </a:r>
            <a:r>
              <a:rPr lang="en-US" altLang="zh-CN" sz="1100" dirty="0" err="1">
                <a:latin typeface="Times New Roman" charset="0"/>
                <a:ea typeface="宋体" charset="0"/>
                <a:cs typeface="Times New Roman" charset="0"/>
              </a:rPr>
              <a:t>Gebart</a:t>
            </a:r>
            <a:r>
              <a:rPr lang="en-US" altLang="zh-CN" sz="1100" dirty="0">
                <a:latin typeface="Times New Roman" charset="0"/>
                <a:ea typeface="宋体" charset="0"/>
                <a:cs typeface="Times New Roman" charset="0"/>
              </a:rPr>
              <a:t> BR. Permeability of Unidirectional Reinforcements for RTM. Journal of Composite Materials 1992;26.</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[6] Lundström TS, </a:t>
            </a:r>
            <a:r>
              <a:rPr lang="en-US" altLang="zh-CN" sz="1100" dirty="0" err="1">
                <a:latin typeface="Times New Roman" charset="0"/>
                <a:ea typeface="宋体" charset="0"/>
                <a:cs typeface="Times New Roman" charset="0"/>
              </a:rPr>
              <a:t>Gebart</a:t>
            </a:r>
            <a:r>
              <a:rPr lang="en-US" altLang="zh-CN" sz="1100" dirty="0">
                <a:latin typeface="Times New Roman" charset="0"/>
                <a:ea typeface="宋体" charset="0"/>
                <a:cs typeface="Times New Roman" charset="0"/>
              </a:rPr>
              <a:t> BR. Effect of Perturbation of </a:t>
            </a:r>
            <a:r>
              <a:rPr lang="en-US" altLang="zh-CN" sz="1100" dirty="0" err="1">
                <a:latin typeface="Times New Roman" charset="0"/>
                <a:ea typeface="宋体" charset="0"/>
                <a:cs typeface="Times New Roman" charset="0"/>
              </a:rPr>
              <a:t>Fibre</a:t>
            </a:r>
            <a:r>
              <a:rPr lang="en-US" altLang="zh-CN" sz="1100" dirty="0">
                <a:latin typeface="Times New Roman" charset="0"/>
                <a:ea typeface="宋体" charset="0"/>
                <a:cs typeface="Times New Roman" charset="0"/>
              </a:rPr>
              <a:t> Architecture on Permeability Inside </a:t>
            </a:r>
            <a:r>
              <a:rPr lang="en-US" altLang="zh-CN" sz="1100" dirty="0" err="1">
                <a:latin typeface="Times New Roman" charset="0"/>
                <a:ea typeface="宋体" charset="0"/>
                <a:cs typeface="Times New Roman" charset="0"/>
              </a:rPr>
              <a:t>Fibre</a:t>
            </a:r>
            <a:r>
              <a:rPr lang="en-US" altLang="zh-CN" sz="1100" dirty="0">
                <a:latin typeface="Times New Roman" charset="0"/>
                <a:ea typeface="宋体" charset="0"/>
                <a:cs typeface="Times New Roman" charset="0"/>
              </a:rPr>
              <a:t> Tows. Journal of Composite Materials. 1995;29(4):424-443.</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[7] Chen X, </a:t>
            </a:r>
            <a:r>
              <a:rPr lang="en-US" altLang="zh-CN" sz="1100" dirty="0" err="1">
                <a:latin typeface="Times New Roman" charset="0"/>
                <a:ea typeface="宋体" charset="0"/>
                <a:cs typeface="Times New Roman" charset="0"/>
              </a:rPr>
              <a:t>Papathanasiou</a:t>
            </a:r>
            <a:r>
              <a:rPr lang="en-US" altLang="zh-CN" sz="1100" dirty="0">
                <a:latin typeface="Times New Roman" charset="0"/>
                <a:ea typeface="宋体" charset="0"/>
                <a:cs typeface="Times New Roman" charset="0"/>
              </a:rPr>
              <a:t> TD. The transverse permeability of disordered fiber arrays: a statistical correlation in terms of the mean nearest </a:t>
            </a:r>
            <a:r>
              <a:rPr lang="en-US" altLang="zh-CN" sz="1100" dirty="0" err="1">
                <a:latin typeface="Times New Roman" charset="0"/>
                <a:ea typeface="宋体" charset="0"/>
                <a:cs typeface="Times New Roman" charset="0"/>
              </a:rPr>
              <a:t>interfiber</a:t>
            </a:r>
            <a:r>
              <a:rPr lang="en-US" altLang="zh-CN" sz="1100" dirty="0">
                <a:latin typeface="Times New Roman" charset="0"/>
                <a:ea typeface="宋体" charset="0"/>
                <a:cs typeface="Times New Roman" charset="0"/>
              </a:rPr>
              <a:t> spacing. Transport in Porous Media. 2007;71(2):233-251.</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[8] Thai MQ, Schmidt F, </a:t>
            </a:r>
            <a:r>
              <a:rPr lang="en-US" altLang="zh-CN" sz="1100" dirty="0" err="1">
                <a:latin typeface="Times New Roman" charset="0"/>
                <a:ea typeface="宋体" charset="0"/>
                <a:cs typeface="Times New Roman" charset="0"/>
              </a:rPr>
              <a:t>Dusserre</a:t>
            </a:r>
            <a:r>
              <a:rPr lang="en-US" altLang="zh-CN" sz="1100" dirty="0">
                <a:latin typeface="Times New Roman" charset="0"/>
                <a:ea typeface="宋体" charset="0"/>
                <a:cs typeface="Times New Roman" charset="0"/>
              </a:rPr>
              <a:t> G, </a:t>
            </a:r>
            <a:r>
              <a:rPr lang="en-US" altLang="zh-CN" sz="1100" dirty="0" err="1">
                <a:latin typeface="Times New Roman" charset="0"/>
                <a:ea typeface="宋体" charset="0"/>
                <a:cs typeface="Times New Roman" charset="0"/>
              </a:rPr>
              <a:t>Cantarel</a:t>
            </a:r>
            <a:r>
              <a:rPr lang="en-US" altLang="zh-CN" sz="1100" dirty="0">
                <a:latin typeface="Times New Roman" charset="0"/>
                <a:ea typeface="宋体" charset="0"/>
                <a:cs typeface="Times New Roman" charset="0"/>
              </a:rPr>
              <a:t> A, Silva L. BEM computation of 3D Stokes flow including moving front. International Journal of Material Forming. 2016.</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[9] </a:t>
            </a:r>
            <a:r>
              <a:rPr lang="en-US" altLang="zh-CN" sz="1100" dirty="0" err="1">
                <a:latin typeface="Times New Roman" charset="0"/>
                <a:ea typeface="宋体" charset="0"/>
                <a:cs typeface="Times New Roman" charset="0"/>
              </a:rPr>
              <a:t>Yazdchi</a:t>
            </a:r>
            <a:r>
              <a:rPr lang="en-US" altLang="zh-CN" sz="1100" dirty="0">
                <a:latin typeface="Times New Roman" charset="0"/>
                <a:ea typeface="宋体" charset="0"/>
                <a:cs typeface="Times New Roman" charset="0"/>
              </a:rPr>
              <a:t> K, Srivastava S, </a:t>
            </a:r>
            <a:r>
              <a:rPr lang="en-US" altLang="zh-CN" sz="1100" dirty="0" err="1">
                <a:latin typeface="Times New Roman" charset="0"/>
                <a:ea typeface="宋体" charset="0"/>
                <a:cs typeface="Times New Roman" charset="0"/>
              </a:rPr>
              <a:t>Luding</a:t>
            </a:r>
            <a:r>
              <a:rPr lang="en-US" altLang="zh-CN" sz="1100" dirty="0">
                <a:latin typeface="Times New Roman" charset="0"/>
                <a:ea typeface="宋体" charset="0"/>
                <a:cs typeface="Times New Roman" charset="0"/>
              </a:rPr>
              <a:t> S. Micro–macro relations for flow through random arrays of cylinders. Composites Part A: Applied Science and Manufacturing. 2012;43(11):2007-2020.</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[10] </a:t>
            </a:r>
            <a:r>
              <a:rPr lang="en-US" altLang="zh-CN" sz="1100" dirty="0" err="1">
                <a:latin typeface="Times New Roman" charset="0"/>
                <a:ea typeface="宋体" charset="0"/>
                <a:cs typeface="Times New Roman" charset="0"/>
              </a:rPr>
              <a:t>Hinrichsen</a:t>
            </a:r>
            <a:r>
              <a:rPr lang="en-US" altLang="zh-CN" sz="1100" dirty="0">
                <a:latin typeface="Times New Roman" charset="0"/>
                <a:ea typeface="宋体" charset="0"/>
                <a:cs typeface="Times New Roman" charset="0"/>
              </a:rPr>
              <a:t> EL, Feder J, </a:t>
            </a:r>
            <a:r>
              <a:rPr lang="en-US" altLang="zh-CN" sz="1100" dirty="0" err="1">
                <a:latin typeface="Times New Roman" charset="0"/>
                <a:ea typeface="宋体" charset="0"/>
                <a:cs typeface="Times New Roman" charset="0"/>
              </a:rPr>
              <a:t>Jøssang</a:t>
            </a:r>
            <a:r>
              <a:rPr lang="en-US" altLang="zh-CN" sz="1100" dirty="0">
                <a:latin typeface="Times New Roman" charset="0"/>
                <a:ea typeface="宋体" charset="0"/>
                <a:cs typeface="Times New Roman" charset="0"/>
              </a:rPr>
              <a:t> T. Geometry of random sequential adsorption. Journal of Statistical Physics. 1986;44(5):793-827.</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[11] </a:t>
            </a:r>
            <a:r>
              <a:rPr lang="en-US" altLang="zh-CN" sz="1100" dirty="0" err="1">
                <a:latin typeface="Times New Roman" charset="0"/>
                <a:ea typeface="宋体" charset="0"/>
                <a:cs typeface="Times New Roman" charset="0"/>
              </a:rPr>
              <a:t>Gantois</a:t>
            </a:r>
            <a:r>
              <a:rPr lang="en-US" altLang="zh-CN" sz="1100" dirty="0">
                <a:latin typeface="Times New Roman" charset="0"/>
                <a:ea typeface="宋体" charset="0"/>
                <a:cs typeface="Times New Roman" charset="0"/>
              </a:rPr>
              <a:t> R, </a:t>
            </a:r>
            <a:r>
              <a:rPr lang="en-US" altLang="zh-CN" sz="1100" dirty="0" err="1">
                <a:latin typeface="Times New Roman" charset="0"/>
                <a:ea typeface="宋体" charset="0"/>
                <a:cs typeface="Times New Roman" charset="0"/>
              </a:rPr>
              <a:t>Cantarel</a:t>
            </a:r>
            <a:r>
              <a:rPr lang="en-US" altLang="zh-CN" sz="1100" dirty="0">
                <a:latin typeface="Times New Roman" charset="0"/>
                <a:ea typeface="宋体" charset="0"/>
                <a:cs typeface="Times New Roman" charset="0"/>
              </a:rPr>
              <a:t> A, </a:t>
            </a:r>
            <a:r>
              <a:rPr lang="en-US" altLang="zh-CN" sz="1100" dirty="0" err="1">
                <a:latin typeface="Times New Roman" charset="0"/>
                <a:ea typeface="宋体" charset="0"/>
                <a:cs typeface="Times New Roman" charset="0"/>
              </a:rPr>
              <a:t>Cosson</a:t>
            </a:r>
            <a:r>
              <a:rPr lang="en-US" altLang="zh-CN" sz="1100" dirty="0">
                <a:latin typeface="Times New Roman" charset="0"/>
                <a:ea typeface="宋体" charset="0"/>
                <a:cs typeface="Times New Roman" charset="0"/>
              </a:rPr>
              <a:t> B, </a:t>
            </a:r>
            <a:r>
              <a:rPr lang="en-US" altLang="zh-CN" sz="1100" dirty="0" err="1">
                <a:latin typeface="Times New Roman" charset="0"/>
                <a:ea typeface="宋体" charset="0"/>
                <a:cs typeface="Times New Roman" charset="0"/>
              </a:rPr>
              <a:t>Dusserre</a:t>
            </a:r>
            <a:r>
              <a:rPr lang="en-US" altLang="zh-CN" sz="1100" dirty="0">
                <a:latin typeface="Times New Roman" charset="0"/>
                <a:ea typeface="宋体" charset="0"/>
                <a:cs typeface="Times New Roman" charset="0"/>
              </a:rPr>
              <a:t> G, </a:t>
            </a:r>
            <a:r>
              <a:rPr lang="en-US" altLang="zh-CN" sz="1100" dirty="0" err="1">
                <a:latin typeface="Times New Roman" charset="0"/>
                <a:ea typeface="宋体" charset="0"/>
                <a:cs typeface="Times New Roman" charset="0"/>
              </a:rPr>
              <a:t>Felices</a:t>
            </a:r>
            <a:r>
              <a:rPr lang="en-US" altLang="zh-CN" sz="1100" dirty="0">
                <a:latin typeface="Times New Roman" charset="0"/>
                <a:ea typeface="宋体" charset="0"/>
                <a:cs typeface="Times New Roman" charset="0"/>
              </a:rPr>
              <a:t> J-N, Schmidt F. BEM-based models to simulate the resin flow at macroscale and microscale in LCM processes. Polymer Composites. 2013;34(8):1235-1244.</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[12] </a:t>
            </a:r>
            <a:r>
              <a:rPr lang="en-US" altLang="zh-CN" sz="1100" dirty="0" err="1">
                <a:latin typeface="Times New Roman" charset="0"/>
                <a:ea typeface="宋体" charset="0"/>
                <a:cs typeface="Times New Roman" charset="0"/>
              </a:rPr>
              <a:t>Sangani</a:t>
            </a:r>
            <a:r>
              <a:rPr lang="en-US" altLang="zh-CN" sz="1100" dirty="0">
                <a:latin typeface="Times New Roman" charset="0"/>
                <a:ea typeface="宋体" charset="0"/>
                <a:cs typeface="Times New Roman" charset="0"/>
              </a:rPr>
              <a:t> AS, Yao C. Transport processes in random arrays of cylinders. I. Thermal conduction. Physics of Fluids. 1988;31(9):2426-2434.</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[13] Wagner HM. Global Sensitivity Analysis. Operations Research. 1995;43(6):948-969.</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[14] Morris MD. Factorial Sampling Plans for Preliminary Computational Experiments. </a:t>
            </a:r>
            <a:r>
              <a:rPr lang="en-US" altLang="zh-CN" sz="1100" dirty="0" err="1">
                <a:latin typeface="Times New Roman" charset="0"/>
                <a:ea typeface="宋体" charset="0"/>
                <a:cs typeface="Times New Roman" charset="0"/>
              </a:rPr>
              <a:t>Technometrics</a:t>
            </a:r>
            <a:r>
              <a:rPr lang="en-US" altLang="zh-CN" sz="1100" dirty="0">
                <a:latin typeface="Times New Roman" charset="0"/>
                <a:ea typeface="宋体" charset="0"/>
                <a:cs typeface="Times New Roman" charset="0"/>
              </a:rPr>
              <a:t>. 1991;33(2):161-174.</a:t>
            </a:r>
            <a:endParaRPr lang="zh-CN" sz="1100" dirty="0">
              <a:latin typeface="Times New Roman" charset="0"/>
              <a:ea typeface="宋体" charset="0"/>
              <a:cs typeface="Arial" charset="0"/>
            </a:endParaRPr>
          </a:p>
          <a:p>
            <a:r>
              <a:rPr lang="en-US" altLang="zh-CN" sz="1100" dirty="0">
                <a:latin typeface="Times New Roman" charset="0"/>
                <a:ea typeface="宋体" charset="0"/>
                <a:cs typeface="Times New Roman" charset="0"/>
              </a:rPr>
              <a:t>[15] </a:t>
            </a:r>
            <a:r>
              <a:rPr lang="en-US" altLang="zh-CN" sz="1100" dirty="0" err="1">
                <a:latin typeface="Times New Roman" charset="0"/>
                <a:ea typeface="宋体" charset="0"/>
                <a:cs typeface="Times New Roman" charset="0"/>
              </a:rPr>
              <a:t>Khare</a:t>
            </a:r>
            <a:r>
              <a:rPr lang="en-US" altLang="zh-CN" sz="1100" dirty="0">
                <a:latin typeface="Times New Roman" charset="0"/>
                <a:ea typeface="宋体" charset="0"/>
                <a:cs typeface="Times New Roman" charset="0"/>
              </a:rPr>
              <a:t> YP, Muñoz-</a:t>
            </a:r>
            <a:r>
              <a:rPr lang="en-US" altLang="zh-CN" sz="1100" dirty="0" err="1">
                <a:latin typeface="Times New Roman" charset="0"/>
                <a:ea typeface="宋体" charset="0"/>
                <a:cs typeface="Times New Roman" charset="0"/>
              </a:rPr>
              <a:t>Carpena</a:t>
            </a:r>
            <a:r>
              <a:rPr lang="en-US" altLang="zh-CN" sz="1100" dirty="0">
                <a:latin typeface="Times New Roman" charset="0"/>
                <a:ea typeface="宋体" charset="0"/>
                <a:cs typeface="Times New Roman" charset="0"/>
              </a:rPr>
              <a:t> R, Rooney RW, Martinez CJ. A multi-criteria trajectory-based parameter sampling strategy for the screening method of elementary effects. Environmental Modelling &amp; Software. 2015;64:230-239.</a:t>
            </a:r>
            <a:endParaRPr lang="zh-CN" sz="1100" dirty="0">
              <a:latin typeface="Times New Roman" charset="0"/>
              <a:ea typeface="宋体" charset="0"/>
              <a:cs typeface="Arial" charset="0"/>
            </a:endParaRPr>
          </a:p>
          <a:p>
            <a:r>
              <a:rPr lang="en-US" altLang="zh-CN" sz="1100" b="1" dirty="0">
                <a:latin typeface="Times New Roman" charset="0"/>
                <a:ea typeface="宋体" charset="0"/>
                <a:cs typeface="Times New Roman" charset="0"/>
              </a:rPr>
              <a:t>[16] Li, Chen,</a:t>
            </a:r>
            <a:r>
              <a:rPr lang="zh-CN" altLang="en-US" sz="1100" b="1" dirty="0">
                <a:latin typeface="Times New Roman" charset="0"/>
                <a:ea typeface="宋体" charset="0"/>
                <a:cs typeface="Times New Roman" charset="0"/>
              </a:rPr>
              <a:t> </a:t>
            </a:r>
            <a:r>
              <a:rPr lang="en-US" altLang="zh-CN" sz="1100" b="1" dirty="0" err="1">
                <a:latin typeface="Times New Roman" charset="0"/>
                <a:ea typeface="宋体" charset="0"/>
                <a:cs typeface="Times New Roman" charset="0"/>
              </a:rPr>
              <a:t>Cantarel</a:t>
            </a:r>
            <a:r>
              <a:rPr lang="en-US" altLang="zh-CN" sz="1100" b="1" dirty="0">
                <a:latin typeface="Times New Roman" charset="0"/>
                <a:ea typeface="宋体" charset="0"/>
                <a:cs typeface="Times New Roman" charset="0"/>
              </a:rPr>
              <a:t>, Arthur, Gong, </a:t>
            </a:r>
            <a:r>
              <a:rPr lang="en-US" altLang="zh-CN" sz="1100" b="1" dirty="0" err="1">
                <a:latin typeface="Times New Roman" charset="0"/>
                <a:ea typeface="宋体" charset="0"/>
                <a:cs typeface="Times New Roman" charset="0"/>
              </a:rPr>
              <a:t>Xiaojing</a:t>
            </a:r>
            <a:r>
              <a:rPr lang="zh-CN" altLang="en-US" sz="1100" b="1" dirty="0">
                <a:latin typeface="Times New Roman" charset="0"/>
                <a:ea typeface="宋体" charset="0"/>
                <a:cs typeface="Times New Roman" charset="0"/>
              </a:rPr>
              <a:t>，</a:t>
            </a:r>
            <a:r>
              <a:rPr lang="en-US" altLang="zh-CN" sz="1100" b="1" dirty="0">
                <a:latin typeface="Times New Roman" charset="0"/>
                <a:ea typeface="宋体" charset="0"/>
                <a:cs typeface="Times New Roman" charset="0"/>
              </a:rPr>
              <a:t>Influence of structural parameters at microscale on the fiber reinforcement</a:t>
            </a:r>
            <a:r>
              <a:rPr lang="zh-CN" altLang="en-US" sz="1100" b="1" dirty="0">
                <a:latin typeface="Times New Roman" charset="0"/>
                <a:ea typeface="宋体" charset="0"/>
                <a:cs typeface="Times New Roman" charset="0"/>
              </a:rPr>
              <a:t>，</a:t>
            </a:r>
            <a:r>
              <a:rPr lang="en-US" altLang="zh-CN" sz="1100" b="1" dirty="0">
                <a:latin typeface="Times New Roman" charset="0"/>
                <a:ea typeface="宋体" charset="0"/>
                <a:cs typeface="Times New Roman" charset="0"/>
              </a:rPr>
              <a:t>Journal of Composite Materials.</a:t>
            </a:r>
            <a:r>
              <a:rPr lang="zh-CN" altLang="en-US" sz="1100" b="1" dirty="0">
                <a:latin typeface="Times New Roman" charset="0"/>
                <a:ea typeface="宋体" charset="0"/>
                <a:cs typeface="Times New Roman" charset="0"/>
              </a:rPr>
              <a:t>（</a:t>
            </a:r>
            <a:r>
              <a:rPr lang="en-US" altLang="zh-CN" sz="1100" b="1" dirty="0">
                <a:latin typeface="Times New Roman" charset="0"/>
                <a:ea typeface="宋体" charset="0"/>
                <a:cs typeface="Times New Roman" charset="0"/>
              </a:rPr>
              <a:t>2018</a:t>
            </a:r>
            <a:r>
              <a:rPr lang="zh-CN" altLang="en-US" sz="1100" b="1" dirty="0">
                <a:latin typeface="Times New Roman" charset="0"/>
                <a:ea typeface="宋体" charset="0"/>
                <a:cs typeface="Times New Roman" charset="0"/>
              </a:rPr>
              <a:t>）</a:t>
            </a:r>
            <a:endParaRPr lang="en-US" altLang="zh-CN" sz="1100" b="1" dirty="0">
              <a:latin typeface="Times New Roman" charset="0"/>
              <a:ea typeface="宋体" charset="0"/>
              <a:cs typeface="Times New Roman" charset="0"/>
            </a:endParaRPr>
          </a:p>
          <a:p>
            <a:endParaRPr lang="zh-CN" altLang="en-US" sz="1100" dirty="0">
              <a:latin typeface="Times New Roman" charset="0"/>
              <a:ea typeface="宋体" charset="0"/>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a:extLst>
              <a:ext uri="{FF2B5EF4-FFF2-40B4-BE49-F238E27FC236}">
                <a16:creationId xmlns:a16="http://schemas.microsoft.com/office/drawing/2014/main" id="{73DC5ED8-407D-4E53-87F8-900BC9AE8AA0}"/>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15669" y="-30024"/>
            <a:ext cx="9159669" cy="6873276"/>
          </a:xfrm>
          <a:prstGeom prst="rect">
            <a:avLst/>
          </a:prstGeom>
        </p:spPr>
      </p:pic>
      <p:sp>
        <p:nvSpPr>
          <p:cNvPr id="30" name="矩形 29">
            <a:extLst>
              <a:ext uri="{FF2B5EF4-FFF2-40B4-BE49-F238E27FC236}">
                <a16:creationId xmlns:a16="http://schemas.microsoft.com/office/drawing/2014/main" id="{FBBC5C24-0155-4E44-94E4-164FA7FE90DA}"/>
              </a:ext>
            </a:extLst>
          </p:cNvPr>
          <p:cNvSpPr/>
          <p:nvPr/>
        </p:nvSpPr>
        <p:spPr>
          <a:xfrm>
            <a:off x="-15670" y="-8817"/>
            <a:ext cx="9159669" cy="6866817"/>
          </a:xfrm>
          <a:prstGeom prst="rect">
            <a:avLst/>
          </a:prstGeom>
          <a:solidFill>
            <a:srgbClr val="17375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9" name="矩形 28">
            <a:extLst>
              <a:ext uri="{FF2B5EF4-FFF2-40B4-BE49-F238E27FC236}">
                <a16:creationId xmlns:a16="http://schemas.microsoft.com/office/drawing/2014/main" id="{DA112902-BCB7-4B69-9A48-414ECF3FBEE6}"/>
              </a:ext>
            </a:extLst>
          </p:cNvPr>
          <p:cNvSpPr/>
          <p:nvPr/>
        </p:nvSpPr>
        <p:spPr>
          <a:xfrm>
            <a:off x="1961125" y="2972496"/>
            <a:ext cx="5221750" cy="913007"/>
          </a:xfrm>
          <a:prstGeom prst="rect">
            <a:avLst/>
          </a:prstGeom>
        </p:spPr>
        <p:txBody>
          <a:bodyPr wrap="none">
            <a:spAutoFit/>
          </a:bodyPr>
          <a:lstStyle/>
          <a:p>
            <a:pPr algn="ctr"/>
            <a:r>
              <a:rPr lang="en-US" altLang="zh-CN" sz="5333" b="1" spc="400" dirty="0">
                <a:solidFill>
                  <a:srgbClr val="00B0F0"/>
                </a:solidFill>
                <a:latin typeface="Arial" panose="020B0604020202020204" pitchFamily="34" charset="0"/>
                <a:cs typeface="Arial" panose="020B0604020202020204" pitchFamily="34" charset="0"/>
              </a:rPr>
              <a:t>THANK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
          <p:cNvSpPr>
            <a:spLocks noGrp="1"/>
          </p:cNvSpPr>
          <p:nvPr>
            <p:ph type="title"/>
          </p:nvPr>
        </p:nvSpPr>
        <p:spPr bwMode="auto">
          <a:xfrm>
            <a:off x="1737891" y="14748"/>
            <a:ext cx="5976937"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zh-CN" altLang="en-US" b="1" dirty="0">
                <a:latin typeface="微软雅黑" panose="020B0503020204020204" pitchFamily="34" charset="-122"/>
                <a:ea typeface="微软雅黑" panose="020B0503020204020204" pitchFamily="34" charset="-122"/>
                <a:cs typeface="Arial" charset="0"/>
              </a:rPr>
              <a:t>主要内容</a:t>
            </a:r>
            <a:endParaRPr lang="fr-FR" altLang="zh-CN" b="1" dirty="0">
              <a:latin typeface="微软雅黑" panose="020B0503020204020204" pitchFamily="34" charset="-122"/>
              <a:ea typeface="微软雅黑" panose="020B0503020204020204" pitchFamily="34" charset="-122"/>
              <a:cs typeface="Arial" charset="0"/>
            </a:endParaRPr>
          </a:p>
        </p:txBody>
      </p:sp>
      <p:sp>
        <p:nvSpPr>
          <p:cNvPr id="5123" name="Espace réservé du contenu 2"/>
          <p:cNvSpPr>
            <a:spLocks noGrp="1"/>
          </p:cNvSpPr>
          <p:nvPr>
            <p:ph idx="1"/>
          </p:nvPr>
        </p:nvSpPr>
        <p:spPr bwMode="auto">
          <a:xfrm>
            <a:off x="611560" y="1556792"/>
            <a:ext cx="8229600" cy="45259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zh-CN" altLang="en-US" sz="2800" b="1" dirty="0">
                <a:latin typeface="微软雅黑" panose="020B0503020204020204" pitchFamily="34" charset="-122"/>
                <a:ea typeface="微软雅黑" panose="020B0503020204020204" pitchFamily="34" charset="-122"/>
                <a:cs typeface="Arial" charset="0"/>
              </a:rPr>
              <a:t>中国商飞北研中心</a:t>
            </a:r>
            <a:r>
              <a:rPr lang="en-US" altLang="zh-CN" sz="2800" b="1" dirty="0">
                <a:latin typeface="微软雅黑" panose="020B0503020204020204" pitchFamily="34" charset="-122"/>
                <a:ea typeface="微软雅黑" panose="020B0503020204020204" pitchFamily="34" charset="-122"/>
                <a:cs typeface="Arial" charset="0"/>
              </a:rPr>
              <a:t>&amp;</a:t>
            </a:r>
            <a:r>
              <a:rPr lang="zh-CN" altLang="en-US" sz="2800" b="1" dirty="0">
                <a:latin typeface="微软雅黑" panose="020B0503020204020204" pitchFamily="34" charset="-122"/>
                <a:ea typeface="微软雅黑" panose="020B0503020204020204" pitchFamily="34" charset="-122"/>
                <a:cs typeface="Arial" charset="0"/>
              </a:rPr>
              <a:t>个人简介</a:t>
            </a:r>
            <a:endParaRPr lang="en-US" altLang="zh-CN" sz="2800" b="1" dirty="0">
              <a:latin typeface="微软雅黑" panose="020B0503020204020204" pitchFamily="34" charset="-122"/>
              <a:ea typeface="微软雅黑" panose="020B0503020204020204" pitchFamily="34" charset="-122"/>
              <a:cs typeface="Arial" charset="0"/>
            </a:endParaRPr>
          </a:p>
          <a:p>
            <a:r>
              <a:rPr lang="zh-CN" altLang="en-US" sz="2800" b="1" dirty="0">
                <a:latin typeface="微软雅黑" panose="020B0503020204020204" pitchFamily="34" charset="-122"/>
                <a:ea typeface="微软雅黑" panose="020B0503020204020204" pitchFamily="34" charset="-122"/>
                <a:cs typeface="Arial" charset="0"/>
              </a:rPr>
              <a:t>研究背景</a:t>
            </a:r>
            <a:endParaRPr lang="en-US" altLang="zh-CN" sz="2800" b="1" dirty="0">
              <a:latin typeface="微软雅黑" panose="020B0503020204020204" pitchFamily="34" charset="-122"/>
              <a:ea typeface="微软雅黑" panose="020B0503020204020204" pitchFamily="34" charset="-122"/>
              <a:cs typeface="Arial" charset="0"/>
            </a:endParaRPr>
          </a:p>
          <a:p>
            <a:r>
              <a:rPr lang="zh-CN" altLang="en-US" sz="2000" dirty="0">
                <a:latin typeface="微软雅黑" panose="020B0503020204020204" pitchFamily="34" charset="-122"/>
                <a:ea typeface="微软雅黑" panose="020B0503020204020204" pitchFamily="34" charset="-122"/>
                <a:cs typeface="Arial" charset="0"/>
              </a:rPr>
              <a:t>液体成型工艺应用及数值模拟的意义</a:t>
            </a:r>
            <a:endParaRPr lang="en-US" altLang="zh-CN" sz="2000" dirty="0">
              <a:latin typeface="微软雅黑" panose="020B0503020204020204" pitchFamily="34" charset="-122"/>
              <a:ea typeface="微软雅黑" panose="020B0503020204020204" pitchFamily="34" charset="-122"/>
              <a:cs typeface="Arial" charset="0"/>
            </a:endParaRPr>
          </a:p>
          <a:p>
            <a:r>
              <a:rPr lang="zh-CN" altLang="en-US" sz="2000" dirty="0">
                <a:latin typeface="微软雅黑" panose="020B0503020204020204" pitchFamily="34" charset="-122"/>
                <a:ea typeface="微软雅黑" panose="020B0503020204020204" pitchFamily="34" charset="-122"/>
                <a:cs typeface="Arial" charset="0"/>
              </a:rPr>
              <a:t>纤维预成型体多尺度研究</a:t>
            </a:r>
            <a:endParaRPr lang="en-US" altLang="zh-CN" sz="2000" dirty="0">
              <a:latin typeface="微软雅黑" panose="020B0503020204020204" pitchFamily="34" charset="-122"/>
              <a:ea typeface="微软雅黑" panose="020B0503020204020204" pitchFamily="34" charset="-122"/>
              <a:cs typeface="Arial" charset="0"/>
            </a:endParaRPr>
          </a:p>
          <a:p>
            <a:r>
              <a:rPr lang="zh-CN" altLang="en-US" sz="2000" dirty="0">
                <a:latin typeface="微软雅黑" panose="020B0503020204020204" pitchFamily="34" charset="-122"/>
                <a:ea typeface="微软雅黑" panose="020B0503020204020204" pitchFamily="34" charset="-122"/>
                <a:cs typeface="Arial" charset="0"/>
              </a:rPr>
              <a:t>关键参数</a:t>
            </a:r>
            <a:endParaRPr lang="en-US" altLang="zh-CN" sz="2000" dirty="0">
              <a:latin typeface="微软雅黑" panose="020B0503020204020204" pitchFamily="34" charset="-122"/>
              <a:ea typeface="微软雅黑" panose="020B0503020204020204" pitchFamily="34" charset="-122"/>
              <a:cs typeface="Arial" charset="0"/>
            </a:endParaRPr>
          </a:p>
          <a:p>
            <a:r>
              <a:rPr lang="zh-CN" altLang="en-US" sz="2800" b="1" dirty="0">
                <a:latin typeface="微软雅黑" panose="020B0503020204020204" pitchFamily="34" charset="-122"/>
                <a:ea typeface="微软雅黑" panose="020B0503020204020204" pitchFamily="34" charset="-122"/>
                <a:cs typeface="Arial" charset="0"/>
              </a:rPr>
              <a:t>研究方法</a:t>
            </a:r>
            <a:endParaRPr lang="en-US" altLang="zh-CN" sz="2800" b="1" dirty="0">
              <a:latin typeface="微软雅黑" panose="020B0503020204020204" pitchFamily="34" charset="-122"/>
              <a:ea typeface="微软雅黑" panose="020B0503020204020204" pitchFamily="34" charset="-122"/>
              <a:cs typeface="Arial" charset="0"/>
            </a:endParaRPr>
          </a:p>
          <a:p>
            <a:r>
              <a:rPr lang="zh-CN" altLang="en-US" sz="2000" dirty="0">
                <a:latin typeface="微软雅黑" panose="020B0503020204020204" pitchFamily="34" charset="-122"/>
                <a:ea typeface="微软雅黑" panose="020B0503020204020204" pitchFamily="34" charset="-122"/>
                <a:cs typeface="Arial" charset="0"/>
              </a:rPr>
              <a:t>几何模型建立</a:t>
            </a:r>
            <a:endParaRPr lang="en-US" altLang="zh-CN" sz="2000" dirty="0">
              <a:latin typeface="微软雅黑" panose="020B0503020204020204" pitchFamily="34" charset="-122"/>
              <a:ea typeface="微软雅黑" panose="020B0503020204020204" pitchFamily="34" charset="-122"/>
              <a:cs typeface="Arial" charset="0"/>
            </a:endParaRPr>
          </a:p>
          <a:p>
            <a:r>
              <a:rPr lang="zh-CN" altLang="en-US" sz="2000" dirty="0">
                <a:latin typeface="微软雅黑" panose="020B0503020204020204" pitchFamily="34" charset="-122"/>
                <a:ea typeface="微软雅黑" panose="020B0503020204020204" pitchFamily="34" charset="-122"/>
                <a:cs typeface="Arial" charset="0"/>
              </a:rPr>
              <a:t>二维纤维束内渗透率预报</a:t>
            </a:r>
            <a:endParaRPr lang="en-US" altLang="zh-CN" sz="2000" dirty="0">
              <a:latin typeface="微软雅黑" panose="020B0503020204020204" pitchFamily="34" charset="-122"/>
              <a:ea typeface="微软雅黑" panose="020B0503020204020204" pitchFamily="34" charset="-122"/>
              <a:cs typeface="Arial" charset="0"/>
            </a:endParaRPr>
          </a:p>
          <a:p>
            <a:r>
              <a:rPr lang="zh-CN" altLang="en-US" sz="2000" dirty="0">
                <a:latin typeface="微软雅黑" panose="020B0503020204020204" pitchFamily="34" charset="-122"/>
                <a:ea typeface="微软雅黑" panose="020B0503020204020204" pitchFamily="34" charset="-122"/>
                <a:cs typeface="Arial" charset="0"/>
              </a:rPr>
              <a:t>结构参数定义和比较</a:t>
            </a:r>
            <a:endParaRPr lang="en-US" altLang="zh-CN" sz="2000" dirty="0">
              <a:latin typeface="微软雅黑" panose="020B0503020204020204" pitchFamily="34" charset="-122"/>
              <a:ea typeface="微软雅黑" panose="020B0503020204020204" pitchFamily="34" charset="-122"/>
              <a:cs typeface="Arial" charset="0"/>
            </a:endParaRPr>
          </a:p>
          <a:p>
            <a:r>
              <a:rPr lang="zh-CN" altLang="en-US" sz="2800" b="1" dirty="0">
                <a:latin typeface="微软雅黑" panose="020B0503020204020204" pitchFamily="34" charset="-122"/>
                <a:ea typeface="微软雅黑" panose="020B0503020204020204" pitchFamily="34" charset="-122"/>
                <a:cs typeface="Arial" charset="0"/>
              </a:rPr>
              <a:t>结论</a:t>
            </a:r>
            <a:r>
              <a:rPr lang="en-US" altLang="zh-CN" sz="2800" b="1" dirty="0">
                <a:latin typeface="微软雅黑" panose="020B0503020204020204" pitchFamily="34" charset="-122"/>
                <a:ea typeface="微软雅黑" panose="020B0503020204020204" pitchFamily="34" charset="-122"/>
                <a:cs typeface="Arial" charset="0"/>
              </a:rPr>
              <a:t>&amp;</a:t>
            </a:r>
            <a:r>
              <a:rPr lang="zh-CN" altLang="en-US" sz="2800" b="1" dirty="0">
                <a:latin typeface="微软雅黑" panose="020B0503020204020204" pitchFamily="34" charset="-122"/>
                <a:ea typeface="微软雅黑" panose="020B0503020204020204" pitchFamily="34" charset="-122"/>
                <a:cs typeface="Arial" charset="0"/>
              </a:rPr>
              <a:t>展望</a:t>
            </a:r>
            <a:endParaRPr lang="fr-FR" altLang="zh-CN" sz="2800" b="1" dirty="0">
              <a:latin typeface="微软雅黑" panose="020B0503020204020204" pitchFamily="34" charset="-122"/>
              <a:ea typeface="微软雅黑" panose="020B0503020204020204" pitchFamily="34" charset="-122"/>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4E0A6B-F0EA-4313-87E5-4F00911BB836}"/>
              </a:ext>
            </a:extLst>
          </p:cNvPr>
          <p:cNvSpPr>
            <a:spLocks noGrp="1"/>
          </p:cNvSpPr>
          <p:nvPr>
            <p:ph type="title"/>
          </p:nvPr>
        </p:nvSpPr>
        <p:spPr>
          <a:xfrm>
            <a:off x="1583668" y="12838"/>
            <a:ext cx="5976664" cy="1143000"/>
          </a:xfrm>
        </p:spPr>
        <p:txBody>
          <a:bodyPr/>
          <a:lstStyle/>
          <a:p>
            <a:r>
              <a:rPr lang="zh-CN" altLang="en-US" b="1" dirty="0">
                <a:latin typeface="微软雅黑" panose="020B0503020204020204" pitchFamily="34" charset="-122"/>
                <a:ea typeface="微软雅黑" panose="020B0503020204020204" pitchFamily="34" charset="-122"/>
              </a:rPr>
              <a:t>中国商飞北研中心</a:t>
            </a:r>
            <a:r>
              <a:rPr lang="en-US" altLang="zh-CN" b="1" dirty="0">
                <a:latin typeface="微软雅黑" panose="020B0503020204020204" pitchFamily="34" charset="-122"/>
                <a:ea typeface="微软雅黑" panose="020B0503020204020204" pitchFamily="34" charset="-122"/>
              </a:rPr>
              <a:t>&amp;</a:t>
            </a:r>
            <a:r>
              <a:rPr lang="zh-CN" altLang="en-US" b="1" dirty="0">
                <a:latin typeface="微软雅黑" panose="020B0503020204020204" pitchFamily="34" charset="-122"/>
                <a:ea typeface="微软雅黑" panose="020B0503020204020204" pitchFamily="34" charset="-122"/>
              </a:rPr>
              <a:t>个人简介</a:t>
            </a:r>
          </a:p>
        </p:txBody>
      </p:sp>
      <p:sp>
        <p:nvSpPr>
          <p:cNvPr id="3" name="内容占位符 2">
            <a:extLst>
              <a:ext uri="{FF2B5EF4-FFF2-40B4-BE49-F238E27FC236}">
                <a16:creationId xmlns:a16="http://schemas.microsoft.com/office/drawing/2014/main" id="{A467765D-4815-4A14-9E7F-929F9204E30A}"/>
              </a:ext>
            </a:extLst>
          </p:cNvPr>
          <p:cNvSpPr>
            <a:spLocks noGrp="1"/>
          </p:cNvSpPr>
          <p:nvPr>
            <p:ph idx="1"/>
          </p:nvPr>
        </p:nvSpPr>
        <p:spPr>
          <a:xfrm>
            <a:off x="4903263" y="1287852"/>
            <a:ext cx="4160318" cy="5570148"/>
          </a:xfrm>
        </p:spPr>
        <p:txBody>
          <a:bodyPr/>
          <a:lstStyle/>
          <a:p>
            <a:pPr marL="0" indent="0" algn="ctr">
              <a:buNone/>
            </a:pPr>
            <a:r>
              <a:rPr lang="zh-CN" altLang="en-US" sz="2800" b="1" dirty="0">
                <a:latin typeface="微软雅黑" panose="020B0503020204020204" pitchFamily="34" charset="-122"/>
                <a:ea typeface="微软雅黑" panose="020B0503020204020204" pitchFamily="34" charset="-122"/>
              </a:rPr>
              <a:t>李晨</a:t>
            </a:r>
            <a:endParaRPr lang="en-US" altLang="zh-CN" sz="2800" b="1" dirty="0">
              <a:latin typeface="微软雅黑" panose="020B0503020204020204" pitchFamily="34" charset="-122"/>
              <a:ea typeface="微软雅黑" panose="020B0503020204020204" pitchFamily="34" charset="-122"/>
            </a:endParaRPr>
          </a:p>
          <a:p>
            <a:pPr marL="0" indent="0" algn="ctr">
              <a:buNone/>
            </a:pPr>
            <a:r>
              <a:rPr lang="zh-CN" altLang="en-US" sz="2400" dirty="0">
                <a:latin typeface="微软雅黑" panose="020B0503020204020204" pitchFamily="34" charset="-122"/>
                <a:ea typeface="微软雅黑" panose="020B0503020204020204" pitchFamily="34" charset="-122"/>
              </a:rPr>
              <a:t>               主管研发工程师</a:t>
            </a:r>
            <a:endParaRPr lang="en-US" altLang="zh-CN" sz="2400" dirty="0">
              <a:latin typeface="微软雅黑" panose="020B0503020204020204" pitchFamily="34" charset="-122"/>
              <a:ea typeface="微软雅黑" panose="020B0503020204020204" pitchFamily="34" charset="-122"/>
            </a:endParaRPr>
          </a:p>
          <a:p>
            <a:pPr marL="0" indent="0" algn="ctr">
              <a:buNone/>
            </a:pPr>
            <a:endParaRPr lang="en-US" altLang="zh-CN" sz="2400" b="1" dirty="0">
              <a:latin typeface="微软雅黑" panose="020B0503020204020204" pitchFamily="34" charset="-122"/>
              <a:ea typeface="微软雅黑" panose="020B0503020204020204" pitchFamily="34" charset="-122"/>
            </a:endParaRPr>
          </a:p>
          <a:p>
            <a:pPr marL="0" indent="0">
              <a:buNone/>
            </a:pPr>
            <a:r>
              <a:rPr lang="zh-CN" altLang="en-US" sz="2400" b="1" dirty="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rPr>
              <a:t>2018</a:t>
            </a:r>
            <a:r>
              <a:rPr lang="zh-CN" altLang="en-US" sz="2400" dirty="0">
                <a:latin typeface="微软雅黑" panose="020B0503020204020204" pitchFamily="34" charset="-122"/>
                <a:ea typeface="微软雅黑" panose="020B0503020204020204" pitchFamily="34" charset="-122"/>
              </a:rPr>
              <a:t>年博士毕业于法国图卢兹大学，研究方向：先进复合材料液体成型数值模拟；硕士毕业于北京航空航天大学，复合材料数字化辅助设计</a:t>
            </a:r>
            <a:r>
              <a:rPr lang="en-US" altLang="zh-CN" sz="2400" dirty="0">
                <a:latin typeface="微软雅黑" panose="020B0503020204020204" pitchFamily="34" charset="-122"/>
                <a:ea typeface="微软雅黑" panose="020B0503020204020204" pitchFamily="34" charset="-122"/>
              </a:rPr>
              <a:t>&amp;</a:t>
            </a:r>
            <a:r>
              <a:rPr lang="zh-CN" altLang="en-US" sz="2400" dirty="0">
                <a:latin typeface="微软雅黑" panose="020B0503020204020204" pitchFamily="34" charset="-122"/>
                <a:ea typeface="微软雅黑" panose="020B0503020204020204" pitchFamily="34" charset="-122"/>
              </a:rPr>
              <a:t>制造研究。</a:t>
            </a:r>
            <a:endParaRPr lang="en-US" altLang="zh-CN" sz="2400" dirty="0">
              <a:latin typeface="微软雅黑" panose="020B0503020204020204" pitchFamily="34" charset="-122"/>
              <a:ea typeface="微软雅黑" panose="020B0503020204020204" pitchFamily="34" charset="-122"/>
            </a:endParaRPr>
          </a:p>
          <a:p>
            <a:pPr marL="0" indent="0" algn="ctr">
              <a:buNone/>
            </a:pPr>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联系方式：</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2400" b="1" dirty="0">
                <a:latin typeface="微软雅黑" panose="020B0503020204020204" pitchFamily="34" charset="-122"/>
                <a:ea typeface="微软雅黑" panose="020B0503020204020204" pitchFamily="34" charset="-122"/>
              </a:rPr>
              <a:t>手机：</a:t>
            </a:r>
            <a:r>
              <a:rPr lang="en-US" altLang="zh-CN" sz="2400" b="1" dirty="0">
                <a:latin typeface="微软雅黑" panose="020B0503020204020204" pitchFamily="34" charset="-122"/>
                <a:ea typeface="微软雅黑" panose="020B0503020204020204" pitchFamily="34" charset="-122"/>
              </a:rPr>
              <a:t>15011376828</a:t>
            </a:r>
          </a:p>
          <a:p>
            <a:r>
              <a:rPr lang="zh-CN" altLang="en-US" sz="2400" b="1" dirty="0">
                <a:latin typeface="微软雅黑" panose="020B0503020204020204" pitchFamily="34" charset="-122"/>
                <a:ea typeface="微软雅黑" panose="020B0503020204020204" pitchFamily="34" charset="-122"/>
              </a:rPr>
              <a:t>邮箱</a:t>
            </a:r>
            <a:r>
              <a:rPr lang="zh-CN" altLang="en-US" sz="2400" dirty="0">
                <a:latin typeface="微软雅黑" panose="020B0503020204020204" pitchFamily="34" charset="-122"/>
                <a:ea typeface="微软雅黑" panose="020B0503020204020204" pitchFamily="34" charset="-122"/>
              </a:rPr>
              <a:t>：</a:t>
            </a:r>
            <a:r>
              <a:rPr lang="en-US" altLang="zh-CN" sz="2400" dirty="0"/>
              <a:t> lichen2@comac.cc</a:t>
            </a:r>
          </a:p>
          <a:p>
            <a:r>
              <a:rPr lang="zh-CN" altLang="en-US" sz="2300" b="1" dirty="0">
                <a:latin typeface="微软雅黑" panose="020B0503020204020204" pitchFamily="34" charset="-122"/>
                <a:ea typeface="微软雅黑" panose="020B0503020204020204" pitchFamily="34" charset="-122"/>
              </a:rPr>
              <a:t>微信公众号：复材成型小博</a:t>
            </a:r>
            <a:endParaRPr lang="en-US" altLang="zh-CN" sz="2300" b="1" dirty="0">
              <a:latin typeface="微软雅黑" panose="020B0503020204020204" pitchFamily="34" charset="-122"/>
              <a:ea typeface="微软雅黑" panose="020B0503020204020204" pitchFamily="34" charset="-122"/>
            </a:endParaRPr>
          </a:p>
        </p:txBody>
      </p:sp>
      <p:pic>
        <p:nvPicPr>
          <p:cNvPr id="4" name="Picture 3" descr="C:\Users\fh\Desktop\3.冲刺准备\底图.jpg">
            <a:extLst>
              <a:ext uri="{FF2B5EF4-FFF2-40B4-BE49-F238E27FC236}">
                <a16:creationId xmlns:a16="http://schemas.microsoft.com/office/drawing/2014/main" id="{ACB074BF-0698-41F4-ABE1-A65B22D17391}"/>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67615" y="4193704"/>
            <a:ext cx="4735648" cy="2664296"/>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a16="http://schemas.microsoft.com/office/drawing/2014/main" id="{FC8DDFE0-7A2B-4C0E-ABFB-4BFD2EB9040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76056" y="1287852"/>
            <a:ext cx="1261560" cy="1793508"/>
          </a:xfrm>
          <a:prstGeom prst="rect">
            <a:avLst/>
          </a:prstGeom>
        </p:spPr>
      </p:pic>
      <p:sp>
        <p:nvSpPr>
          <p:cNvPr id="6" name="文本框 5">
            <a:extLst>
              <a:ext uri="{FF2B5EF4-FFF2-40B4-BE49-F238E27FC236}">
                <a16:creationId xmlns:a16="http://schemas.microsoft.com/office/drawing/2014/main" id="{450E79F6-45B4-4033-A713-A4DC315E3B23}"/>
              </a:ext>
            </a:extLst>
          </p:cNvPr>
          <p:cNvSpPr txBox="1"/>
          <p:nvPr/>
        </p:nvSpPr>
        <p:spPr>
          <a:xfrm>
            <a:off x="143709" y="1229580"/>
            <a:ext cx="4826979" cy="3046988"/>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cs typeface="Arial" panose="020B0604020202020204" pitchFamily="34" charset="0"/>
              </a:rPr>
              <a:t>中国商飞北研中心</a:t>
            </a:r>
            <a:endParaRPr lang="en-US" altLang="zh-CN" sz="2400" b="1" dirty="0">
              <a:latin typeface="微软雅黑" panose="020B0503020204020204" pitchFamily="34" charset="-122"/>
              <a:ea typeface="微软雅黑" panose="020B0503020204020204" pitchFamily="34" charset="-122"/>
              <a:cs typeface="Arial" panose="020B0604020202020204" pitchFamily="34" charset="0"/>
            </a:endParaRPr>
          </a:p>
          <a:p>
            <a:r>
              <a:rPr lang="zh-CN" altLang="en-US" sz="2400" dirty="0">
                <a:latin typeface="微软雅黑" panose="020B0503020204020204" pitchFamily="34" charset="-122"/>
                <a:ea typeface="微软雅黑" panose="020B0503020204020204" pitchFamily="34" charset="-122"/>
                <a:cs typeface="Arial" panose="020B0604020202020204" pitchFamily="34" charset="0"/>
              </a:rPr>
              <a:t>中国商飞公司重点建设的高层次海外人才创新创业基地，是开展民机产业发展战略研究，背景型号总体论证，民机</a:t>
            </a:r>
            <a:r>
              <a:rPr lang="zh-CN" altLang="en-US"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战略性、前瞻性、关键性</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rPr>
              <a:t>和</a:t>
            </a:r>
            <a:r>
              <a:rPr lang="zh-CN" altLang="en-US"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基础性</a:t>
            </a:r>
            <a:r>
              <a:rPr lang="zh-CN" altLang="en-US" sz="2400" dirty="0">
                <a:latin typeface="微软雅黑" panose="020B0503020204020204" pitchFamily="34" charset="-122"/>
                <a:ea typeface="微软雅黑" panose="020B0503020204020204" pitchFamily="34" charset="-122"/>
                <a:cs typeface="Arial" panose="020B0604020202020204" pitchFamily="34" charset="0"/>
              </a:rPr>
              <a:t>技术研究，提供民机设计规范、标准、手册、数据库和软件的技术研究机构。</a:t>
            </a:r>
          </a:p>
        </p:txBody>
      </p:sp>
    </p:spTree>
    <p:extLst>
      <p:ext uri="{BB962C8B-B14F-4D97-AF65-F5344CB8AC3E}">
        <p14:creationId xmlns:p14="http://schemas.microsoft.com/office/powerpoint/2010/main" val="644529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9234E0-43F9-41B1-B695-8EE7F721C4C8}"/>
              </a:ext>
            </a:extLst>
          </p:cNvPr>
          <p:cNvSpPr>
            <a:spLocks noGrp="1"/>
          </p:cNvSpPr>
          <p:nvPr>
            <p:ph type="title"/>
          </p:nvPr>
        </p:nvSpPr>
        <p:spPr>
          <a:xfrm>
            <a:off x="1583668" y="0"/>
            <a:ext cx="5976664" cy="1143000"/>
          </a:xfrm>
        </p:spPr>
        <p:txBody>
          <a:bodyPr/>
          <a:lstStyle/>
          <a:p>
            <a:r>
              <a:rPr lang="zh-CN" altLang="en-US" b="1" dirty="0">
                <a:latin typeface="微软雅黑" panose="020B0503020204020204" pitchFamily="34" charset="-122"/>
                <a:ea typeface="微软雅黑" panose="020B0503020204020204" pitchFamily="34" charset="-122"/>
              </a:rPr>
              <a:t>研究背景：复合材料的广泛应用</a:t>
            </a:r>
          </a:p>
        </p:txBody>
      </p:sp>
      <p:pic>
        <p:nvPicPr>
          <p:cNvPr id="5" name="图片 6">
            <a:extLst>
              <a:ext uri="{FF2B5EF4-FFF2-40B4-BE49-F238E27FC236}">
                <a16:creationId xmlns:a16="http://schemas.microsoft.com/office/drawing/2014/main" id="{A2BBDC93-C24E-484D-BFC3-78F6EE8B0BD4}"/>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7504" y="1259632"/>
            <a:ext cx="3730480" cy="2072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a:extLst>
              <a:ext uri="{FF2B5EF4-FFF2-40B4-BE49-F238E27FC236}">
                <a16:creationId xmlns:a16="http://schemas.microsoft.com/office/drawing/2014/main" id="{5068AC13-9146-488E-ABF0-52A52395154A}"/>
              </a:ext>
            </a:extLst>
          </p:cNvPr>
          <p:cNvSpPr>
            <a:spLocks noChangeArrowheads="1"/>
          </p:cNvSpPr>
          <p:nvPr/>
        </p:nvSpPr>
        <p:spPr bwMode="auto">
          <a:xfrm>
            <a:off x="118765" y="1338392"/>
            <a:ext cx="25176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b="1" dirty="0">
                <a:latin typeface="微软雅黑" panose="020B0503020204020204" pitchFamily="34" charset="-122"/>
                <a:ea typeface="微软雅黑" panose="020B0503020204020204" pitchFamily="34" charset="-122"/>
                <a:cs typeface="Arial" panose="020B0604020202020204" pitchFamily="34" charset="0"/>
              </a:rPr>
              <a:t>航空：</a:t>
            </a:r>
            <a:r>
              <a:rPr lang="en-US" altLang="zh-CN" b="1" dirty="0">
                <a:latin typeface="微软雅黑" panose="020B0503020204020204" pitchFamily="34" charset="-122"/>
                <a:ea typeface="微软雅黑" panose="020B0503020204020204" pitchFamily="34" charset="-122"/>
                <a:cs typeface="Arial" panose="020B0604020202020204" pitchFamily="34" charset="0"/>
              </a:rPr>
              <a:t>A350XWB</a:t>
            </a:r>
            <a:endParaRPr lang="zh-CN" altLang="en-US" b="1"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18" name="图片 17" descr="">
            <a:extLst>
              <a:ext uri="{FF2B5EF4-FFF2-40B4-BE49-F238E27FC236}">
                <a16:creationId xmlns:a16="http://schemas.microsoft.com/office/drawing/2014/main" id="{EB1E3B70-D1DA-4323-B400-8E8E3BAE30F5}"/>
              </a:ext>
            </a:extLst>
          </p:cNvPr>
          <p:cNvPicPr/>
          <p:nvPr/>
        </p:nvPicPr>
        <p:blipFill rotWithShape="1">
          <a:blip r:embed="rId3" cstate="email">
            <a:extLst>
              <a:ext uri="{28A0092B-C50C-407E-A947-70E740481C1C}">
                <a14:useLocalDpi xmlns:a14="http://schemas.microsoft.com/office/drawing/2010/main" val="0"/>
              </a:ext>
            </a:extLst>
          </a:blip>
          <a:srcRect t="6397" r="632" b="7885"/>
          <a:stretch/>
        </p:blipFill>
        <p:spPr bwMode="auto">
          <a:xfrm>
            <a:off x="94471" y="3411223"/>
            <a:ext cx="2517636" cy="1745969"/>
          </a:xfrm>
          <a:prstGeom prst="rect">
            <a:avLst/>
          </a:prstGeom>
          <a:noFill/>
          <a:ln>
            <a:noFill/>
          </a:ln>
          <a:extLst>
            <a:ext uri="{53640926-AAD7-44D8-BBD7-CCE9431645EC}">
              <a14:shadowObscured xmlns:a14="http://schemas.microsoft.com/office/drawing/2010/main"/>
            </a:ext>
          </a:extLst>
        </p:spPr>
      </p:pic>
      <p:pic>
        <p:nvPicPr>
          <p:cNvPr id="19" name="图片 18">
            <a:extLst>
              <a:ext uri="{FF2B5EF4-FFF2-40B4-BE49-F238E27FC236}">
                <a16:creationId xmlns:a16="http://schemas.microsoft.com/office/drawing/2014/main" id="{DBD1ADF8-F7C8-4C7E-970C-60884AC1BE12}"/>
              </a:ext>
            </a:extLst>
          </p:cNvPr>
          <p:cNvPicPr/>
          <p:nvPr/>
        </p:nvPicPr>
        <p:blipFill>
          <a:blip r:embed="rId4" cstate="print"/>
          <a:srcRect/>
          <a:stretch>
            <a:fillRect/>
          </a:stretch>
        </p:blipFill>
        <p:spPr bwMode="auto">
          <a:xfrm>
            <a:off x="2743500" y="3411223"/>
            <a:ext cx="2477244" cy="1745969"/>
          </a:xfrm>
          <a:prstGeom prst="rect">
            <a:avLst/>
          </a:prstGeom>
          <a:noFill/>
          <a:ln w="9525">
            <a:noFill/>
            <a:miter lim="800000"/>
            <a:headEnd/>
            <a:tailEnd/>
          </a:ln>
        </p:spPr>
      </p:pic>
      <p:pic>
        <p:nvPicPr>
          <p:cNvPr id="20" name="Picture 4" descr="">
            <a:extLst>
              <a:ext uri="{FF2B5EF4-FFF2-40B4-BE49-F238E27FC236}">
                <a16:creationId xmlns:a16="http://schemas.microsoft.com/office/drawing/2014/main" id="{71F2221A-E069-4D75-BE38-3F5D63F0E11F}"/>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914341" y="1259632"/>
            <a:ext cx="2849052" cy="2022599"/>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a:extLst>
              <a:ext uri="{FF2B5EF4-FFF2-40B4-BE49-F238E27FC236}">
                <a16:creationId xmlns:a16="http://schemas.microsoft.com/office/drawing/2014/main" id="{8C81AE9F-E839-4A68-97EA-19BC083E9A58}"/>
              </a:ext>
            </a:extLst>
          </p:cNvPr>
          <p:cNvSpPr>
            <a:spLocks noChangeArrowheads="1"/>
          </p:cNvSpPr>
          <p:nvPr/>
        </p:nvSpPr>
        <p:spPr bwMode="auto">
          <a:xfrm>
            <a:off x="4067056" y="1316269"/>
            <a:ext cx="25176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清洁能源</a:t>
            </a:r>
          </a:p>
        </p:txBody>
      </p:sp>
      <p:sp>
        <p:nvSpPr>
          <p:cNvPr id="22" name="矩形 21">
            <a:extLst>
              <a:ext uri="{FF2B5EF4-FFF2-40B4-BE49-F238E27FC236}">
                <a16:creationId xmlns:a16="http://schemas.microsoft.com/office/drawing/2014/main" id="{BD95B516-AF4F-4943-BDB3-77FCE6BC89BB}"/>
              </a:ext>
            </a:extLst>
          </p:cNvPr>
          <p:cNvSpPr>
            <a:spLocks noChangeArrowheads="1"/>
          </p:cNvSpPr>
          <p:nvPr/>
        </p:nvSpPr>
        <p:spPr bwMode="auto">
          <a:xfrm>
            <a:off x="94470" y="3566616"/>
            <a:ext cx="25176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车辆工程</a:t>
            </a:r>
          </a:p>
        </p:txBody>
      </p:sp>
      <p:sp>
        <p:nvSpPr>
          <p:cNvPr id="23" name="矩形 22">
            <a:extLst>
              <a:ext uri="{FF2B5EF4-FFF2-40B4-BE49-F238E27FC236}">
                <a16:creationId xmlns:a16="http://schemas.microsoft.com/office/drawing/2014/main" id="{33D96CBB-4608-4EFB-B135-3BB15EB47412}"/>
              </a:ext>
            </a:extLst>
          </p:cNvPr>
          <p:cNvSpPr>
            <a:spLocks noChangeArrowheads="1"/>
          </p:cNvSpPr>
          <p:nvPr/>
        </p:nvSpPr>
        <p:spPr bwMode="auto">
          <a:xfrm>
            <a:off x="2922897" y="3505190"/>
            <a:ext cx="25176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航海</a:t>
            </a:r>
          </a:p>
        </p:txBody>
      </p:sp>
      <p:pic>
        <p:nvPicPr>
          <p:cNvPr id="24" name="图片 23">
            <a:extLst>
              <a:ext uri="{FF2B5EF4-FFF2-40B4-BE49-F238E27FC236}">
                <a16:creationId xmlns:a16="http://schemas.microsoft.com/office/drawing/2014/main" id="{6D63A903-ACCE-4617-9105-053B2BC1525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203" y="3431801"/>
            <a:ext cx="3723889" cy="2949527"/>
          </a:xfrm>
          <a:prstGeom prst="rect">
            <a:avLst/>
          </a:prstGeom>
        </p:spPr>
      </p:pic>
      <p:pic>
        <p:nvPicPr>
          <p:cNvPr id="14338" name="Picture 2">
            <a:extLst>
              <a:ext uri="{FF2B5EF4-FFF2-40B4-BE49-F238E27FC236}">
                <a16:creationId xmlns:a16="http://schemas.microsoft.com/office/drawing/2014/main" id="{CD109870-9963-4FB1-95EA-6272476890E0}"/>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812942" y="1254894"/>
            <a:ext cx="2099519" cy="2022599"/>
          </a:xfrm>
          <a:prstGeom prst="rect">
            <a:avLst/>
          </a:prstGeom>
          <a:noFill/>
          <a:extLst>
            <a:ext uri="{909E8E84-426E-40DD-AFC4-6F175D3DCCD1}">
              <a14:hiddenFill xmlns:a14="http://schemas.microsoft.com/office/drawing/2010/main">
                <a:solidFill>
                  <a:srgbClr val="FFFFFF"/>
                </a:solidFill>
              </a14:hiddenFill>
            </a:ext>
          </a:extLst>
        </p:spPr>
      </p:pic>
      <p:sp>
        <p:nvSpPr>
          <p:cNvPr id="14336" name="矩形 14335">
            <a:extLst>
              <a:ext uri="{FF2B5EF4-FFF2-40B4-BE49-F238E27FC236}">
                <a16:creationId xmlns:a16="http://schemas.microsoft.com/office/drawing/2014/main" id="{29EF4DB5-1823-43E1-8600-C2963BA0479B}"/>
              </a:ext>
            </a:extLst>
          </p:cNvPr>
          <p:cNvSpPr/>
          <p:nvPr/>
        </p:nvSpPr>
        <p:spPr>
          <a:xfrm>
            <a:off x="6791586" y="1338392"/>
            <a:ext cx="2031326"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复材用量持续攀升</a:t>
            </a:r>
          </a:p>
        </p:txBody>
      </p:sp>
      <p:pic>
        <p:nvPicPr>
          <p:cNvPr id="14340" name="Picture 4">
            <a:extLst>
              <a:ext uri="{FF2B5EF4-FFF2-40B4-BE49-F238E27FC236}">
                <a16:creationId xmlns:a16="http://schemas.microsoft.com/office/drawing/2014/main" id="{9AFA0FBD-8D68-4E6C-A452-63244210756A}"/>
              </a:ext>
            </a:extLst>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02908" y="5249445"/>
            <a:ext cx="2517636" cy="1622048"/>
          </a:xfrm>
          <a:prstGeom prst="rect">
            <a:avLst/>
          </a:prstGeom>
          <a:noFill/>
          <a:extLst>
            <a:ext uri="{909E8E84-426E-40DD-AFC4-6F175D3DCCD1}">
              <a14:hiddenFill xmlns:a14="http://schemas.microsoft.com/office/drawing/2010/main">
                <a:solidFill>
                  <a:srgbClr val="FFFFFF"/>
                </a:solidFill>
              </a14:hiddenFill>
            </a:ext>
          </a:extLst>
        </p:spPr>
      </p:pic>
      <p:sp>
        <p:nvSpPr>
          <p:cNvPr id="36" name="矩形 35">
            <a:extLst>
              <a:ext uri="{FF2B5EF4-FFF2-40B4-BE49-F238E27FC236}">
                <a16:creationId xmlns:a16="http://schemas.microsoft.com/office/drawing/2014/main" id="{B1F78831-C1DD-4DA8-809E-162EA42471A4}"/>
              </a:ext>
            </a:extLst>
          </p:cNvPr>
          <p:cNvSpPr>
            <a:spLocks noChangeArrowheads="1"/>
          </p:cNvSpPr>
          <p:nvPr/>
        </p:nvSpPr>
        <p:spPr bwMode="auto">
          <a:xfrm>
            <a:off x="161178" y="5323467"/>
            <a:ext cx="13864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体育器械</a:t>
            </a:r>
          </a:p>
        </p:txBody>
      </p:sp>
      <p:pic>
        <p:nvPicPr>
          <p:cNvPr id="14339" name="图片 14338">
            <a:extLst>
              <a:ext uri="{FF2B5EF4-FFF2-40B4-BE49-F238E27FC236}">
                <a16:creationId xmlns:a16="http://schemas.microsoft.com/office/drawing/2014/main" id="{3A286424-DB82-4944-A204-7BD6FE27B3F6}"/>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t="9354" b="14855"/>
          <a:stretch/>
        </p:blipFill>
        <p:spPr>
          <a:xfrm>
            <a:off x="2775273" y="5230581"/>
            <a:ext cx="2445471" cy="1627419"/>
          </a:xfrm>
          <a:prstGeom prst="rect">
            <a:avLst/>
          </a:prstGeom>
        </p:spPr>
      </p:pic>
      <p:sp>
        <p:nvSpPr>
          <p:cNvPr id="39" name="矩形 38">
            <a:extLst>
              <a:ext uri="{FF2B5EF4-FFF2-40B4-BE49-F238E27FC236}">
                <a16:creationId xmlns:a16="http://schemas.microsoft.com/office/drawing/2014/main" id="{BF19466B-0978-45DD-891B-B1DF86A2FFA8}"/>
              </a:ext>
            </a:extLst>
          </p:cNvPr>
          <p:cNvSpPr>
            <a:spLocks noChangeArrowheads="1"/>
          </p:cNvSpPr>
          <p:nvPr/>
        </p:nvSpPr>
        <p:spPr bwMode="auto">
          <a:xfrm>
            <a:off x="2898322" y="5323467"/>
            <a:ext cx="13864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日常用品</a:t>
            </a:r>
          </a:p>
        </p:txBody>
      </p:sp>
    </p:spTree>
    <p:extLst>
      <p:ext uri="{BB962C8B-B14F-4D97-AF65-F5344CB8AC3E}">
        <p14:creationId xmlns:p14="http://schemas.microsoft.com/office/powerpoint/2010/main" val="1579286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a:extLst>
              <a:ext uri="{FF2B5EF4-FFF2-40B4-BE49-F238E27FC236}">
                <a16:creationId xmlns:a16="http://schemas.microsoft.com/office/drawing/2014/main" id="{079C1398-7B3A-45BB-9B1D-85A9537AA4EE}"/>
              </a:ext>
            </a:extLst>
          </p:cNvPr>
          <p:cNvSpPr>
            <a:spLocks noGrp="1"/>
          </p:cNvSpPr>
          <p:nvPr>
            <p:ph type="title"/>
          </p:nvPr>
        </p:nvSpPr>
        <p:spPr bwMode="auto">
          <a:xfrm>
            <a:off x="2159793" y="27398"/>
            <a:ext cx="4824413" cy="1071562"/>
          </a:xfrm>
        </p:spPr>
        <p:txBody>
          <a:bodyPr vert="horz" wrap="square" lIns="91440" tIns="45720" rIns="91440" bIns="45720" numCol="1" anchorCtr="0" compatLnSpc="1">
            <a:prstTxWarp prst="textNoShape">
              <a:avLst/>
            </a:prstTxWarp>
          </a:bodyPr>
          <a:lstStyle/>
          <a:p>
            <a:pPr>
              <a:spcBef>
                <a:spcPct val="20000"/>
              </a:spcBef>
              <a:defRPr/>
            </a:pPr>
            <a:r>
              <a:rPr lang="zh-CN" altLang="en-US" b="1" dirty="0">
                <a:latin typeface="微软雅黑" panose="020B0503020204020204" pitchFamily="34" charset="-122"/>
                <a:ea typeface="微软雅黑" panose="020B0503020204020204" pitchFamily="34" charset="-122"/>
              </a:rPr>
              <a:t>研究背景：</a:t>
            </a:r>
            <a:r>
              <a:rPr lang="en-US" altLang="zh-CN" b="1" dirty="0">
                <a:latin typeface="微软雅黑" panose="020B0503020204020204" pitchFamily="34" charset="-122"/>
                <a:ea typeface="微软雅黑" panose="020B0503020204020204" pitchFamily="34" charset="-122"/>
              </a:rPr>
              <a:t>LCM</a:t>
            </a:r>
            <a:endParaRPr lang="en-US" altLang="fr-FR" b="1" dirty="0">
              <a:latin typeface="微软雅黑" panose="020B0503020204020204" pitchFamily="34" charset="-122"/>
              <a:ea typeface="微软雅黑" panose="020B0503020204020204" pitchFamily="34" charset="-122"/>
            </a:endParaRPr>
          </a:p>
        </p:txBody>
      </p:sp>
      <p:sp>
        <p:nvSpPr>
          <p:cNvPr id="6147" name="Espace réservé du contenu 2"/>
          <p:cNvSpPr>
            <a:spLocks noGrp="1"/>
          </p:cNvSpPr>
          <p:nvPr>
            <p:ph idx="1"/>
          </p:nvPr>
        </p:nvSpPr>
        <p:spPr bwMode="auto">
          <a:xfrm>
            <a:off x="457200" y="1341439"/>
            <a:ext cx="8229600" cy="504699"/>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CN" altLang="en-US" sz="2400" b="1" dirty="0">
                <a:latin typeface="微软雅黑" panose="020B0503020204020204" pitchFamily="34" charset="-122"/>
                <a:ea typeface="微软雅黑" panose="020B0503020204020204" pitchFamily="34" charset="-122"/>
                <a:cs typeface="Times New Roman" charset="0"/>
              </a:rPr>
              <a:t>液体成型工艺</a:t>
            </a:r>
            <a:r>
              <a:rPr lang="en-US" altLang="zh-CN" sz="2400" b="1" dirty="0">
                <a:latin typeface="微软雅黑" panose="020B0503020204020204" pitchFamily="34" charset="-122"/>
                <a:ea typeface="微软雅黑" panose="020B0503020204020204" pitchFamily="34" charset="-122"/>
                <a:cs typeface="Times New Roman" charset="0"/>
              </a:rPr>
              <a:t>LCM (Liquid Composite Molding)</a:t>
            </a:r>
          </a:p>
        </p:txBody>
      </p:sp>
      <p:grpSp>
        <p:nvGrpSpPr>
          <p:cNvPr id="43" name="Grouper 1">
            <a:extLst>
              <a:ext uri="{FF2B5EF4-FFF2-40B4-BE49-F238E27FC236}">
                <a16:creationId xmlns:a16="http://schemas.microsoft.com/office/drawing/2014/main" id="{52052888-5045-4AD2-9B09-239A0C54E582}"/>
              </a:ext>
            </a:extLst>
          </p:cNvPr>
          <p:cNvGrpSpPr/>
          <p:nvPr/>
        </p:nvGrpSpPr>
        <p:grpSpPr bwMode="auto">
          <a:xfrm>
            <a:off x="3131840" y="1846138"/>
            <a:ext cx="3443682" cy="2398402"/>
            <a:chOff x="362743" y="2122341"/>
            <a:chExt cx="3443504" cy="2398405"/>
          </a:xfrm>
        </p:grpSpPr>
        <p:sp>
          <p:nvSpPr>
            <p:cNvPr id="44" name="Sous-titre 24">
              <a:extLst>
                <a:ext uri="{FF2B5EF4-FFF2-40B4-BE49-F238E27FC236}">
                  <a16:creationId xmlns:a16="http://schemas.microsoft.com/office/drawing/2014/main" id="{DC9DD133-0198-47C4-A96E-498DDA40DF23}"/>
                </a:ext>
              </a:extLst>
            </p:cNvPr>
            <p:cNvSpPr txBox="1">
              <a:spLocks noChangeArrowheads="1"/>
            </p:cNvSpPr>
            <p:nvPr/>
          </p:nvSpPr>
          <p:spPr bwMode="auto">
            <a:xfrm>
              <a:off x="362743" y="4045647"/>
              <a:ext cx="3443504" cy="475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14350" indent="-514350">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spcBef>
                  <a:spcPct val="20000"/>
                </a:spcBef>
              </a:pPr>
              <a:r>
                <a:rPr lang="zh-CN" altLang="en-US" sz="2400" b="1" dirty="0">
                  <a:solidFill>
                    <a:srgbClr val="3333FF"/>
                  </a:solidFill>
                  <a:latin typeface="黑体" panose="02010609060101010101" pitchFamily="49" charset="-122"/>
                  <a:ea typeface="黑体" panose="02010609060101010101" pitchFamily="49" charset="-122"/>
                  <a:cs typeface="DejaVu Sans"/>
                </a:rPr>
                <a:t>第一步</a:t>
              </a:r>
              <a:r>
                <a:rPr lang="en-US" altLang="zh-CN" sz="2400" b="1" dirty="0">
                  <a:solidFill>
                    <a:srgbClr val="3333FF"/>
                  </a:solidFill>
                  <a:latin typeface="黑体" panose="02010609060101010101" pitchFamily="49" charset="-122"/>
                  <a:ea typeface="黑体" panose="02010609060101010101" pitchFamily="49" charset="-122"/>
                  <a:cs typeface="DejaVu Sans"/>
                </a:rPr>
                <a:t>: </a:t>
              </a:r>
              <a:r>
                <a:rPr lang="zh-CN" altLang="en-US" sz="2400" b="1" dirty="0">
                  <a:solidFill>
                    <a:srgbClr val="3333FF"/>
                  </a:solidFill>
                  <a:latin typeface="黑体" panose="02010609060101010101" pitchFamily="49" charset="-122"/>
                  <a:ea typeface="黑体" panose="02010609060101010101" pitchFamily="49" charset="-122"/>
                  <a:cs typeface="DejaVu Sans"/>
                </a:rPr>
                <a:t>预成型体铺放</a:t>
              </a:r>
              <a:endParaRPr lang="en-US" altLang="zh-CN" sz="2400" b="1" dirty="0">
                <a:solidFill>
                  <a:srgbClr val="2F2B20"/>
                </a:solidFill>
                <a:latin typeface="黑体" panose="02010609060101010101" pitchFamily="49" charset="-122"/>
                <a:ea typeface="黑体" panose="02010609060101010101" pitchFamily="49" charset="-122"/>
                <a:cs typeface="DejaVu Sans"/>
              </a:endParaRPr>
            </a:p>
          </p:txBody>
        </p:sp>
        <p:grpSp>
          <p:nvGrpSpPr>
            <p:cNvPr id="45" name="Groupe 52">
              <a:extLst>
                <a:ext uri="{FF2B5EF4-FFF2-40B4-BE49-F238E27FC236}">
                  <a16:creationId xmlns:a16="http://schemas.microsoft.com/office/drawing/2014/main" id="{10E95E11-13BE-4BBE-A22A-A61DFA622C99}"/>
                </a:ext>
              </a:extLst>
            </p:cNvPr>
            <p:cNvGrpSpPr/>
            <p:nvPr/>
          </p:nvGrpSpPr>
          <p:grpSpPr bwMode="auto">
            <a:xfrm>
              <a:off x="838052" y="2122341"/>
              <a:ext cx="2968194" cy="1954731"/>
              <a:chOff x="639318" y="1220947"/>
              <a:chExt cx="3598976" cy="2370137"/>
            </a:xfrm>
          </p:grpSpPr>
          <p:pic>
            <p:nvPicPr>
              <p:cNvPr id="46" name="Picture 2" descr="C:\Documents and Settings\gantois\Bureau\etape1.PNG">
                <a:extLst>
                  <a:ext uri="{FF2B5EF4-FFF2-40B4-BE49-F238E27FC236}">
                    <a16:creationId xmlns:a16="http://schemas.microsoft.com/office/drawing/2014/main" id="{2624279E-06CB-4C12-86E3-B278B53B9F93}"/>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63181" y="1220947"/>
                <a:ext cx="2424113" cy="237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ZoneTexte 24">
                <a:extLst>
                  <a:ext uri="{FF2B5EF4-FFF2-40B4-BE49-F238E27FC236}">
                    <a16:creationId xmlns:a16="http://schemas.microsoft.com/office/drawing/2014/main" id="{394ED375-BD6D-4CA4-BE86-F034E5C1D38B}"/>
                  </a:ext>
                </a:extLst>
              </p:cNvPr>
              <p:cNvSpPr txBox="1">
                <a:spLocks noChangeArrowheads="1"/>
              </p:cNvSpPr>
              <p:nvPr/>
            </p:nvSpPr>
            <p:spPr bwMode="auto">
              <a:xfrm>
                <a:off x="2699792" y="2329135"/>
                <a:ext cx="1538502" cy="410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r>
                  <a:rPr lang="zh-CN" altLang="en-US" sz="1600" b="1" dirty="0">
                    <a:latin typeface="黑体" panose="02010609060101010101" pitchFamily="49" charset="-122"/>
                    <a:ea typeface="黑体" panose="02010609060101010101" pitchFamily="49" charset="-122"/>
                  </a:rPr>
                  <a:t>增强体</a:t>
                </a:r>
                <a:endParaRPr lang="en-US" altLang="zh-CN" sz="1600" b="1" dirty="0">
                  <a:latin typeface="黑体" panose="02010609060101010101" pitchFamily="49" charset="-122"/>
                  <a:ea typeface="黑体" panose="02010609060101010101" pitchFamily="49" charset="-122"/>
                </a:endParaRPr>
              </a:p>
            </p:txBody>
          </p:sp>
          <p:sp>
            <p:nvSpPr>
              <p:cNvPr id="48" name="ZoneTexte 25">
                <a:extLst>
                  <a:ext uri="{FF2B5EF4-FFF2-40B4-BE49-F238E27FC236}">
                    <a16:creationId xmlns:a16="http://schemas.microsoft.com/office/drawing/2014/main" id="{188C1994-92D4-4EF5-8F1B-28608BF76E2E}"/>
                  </a:ext>
                </a:extLst>
              </p:cNvPr>
              <p:cNvSpPr txBox="1">
                <a:spLocks noChangeArrowheads="1"/>
              </p:cNvSpPr>
              <p:nvPr/>
            </p:nvSpPr>
            <p:spPr bwMode="auto">
              <a:xfrm>
                <a:off x="2699792" y="2924944"/>
                <a:ext cx="1538502" cy="410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r>
                  <a:rPr lang="zh-CN" altLang="en-US" sz="1600" b="1" dirty="0">
                    <a:latin typeface="黑体" panose="02010609060101010101" pitchFamily="49" charset="-122"/>
                    <a:ea typeface="黑体" panose="02010609060101010101" pitchFamily="49" charset="-122"/>
                  </a:rPr>
                  <a:t>模具</a:t>
                </a:r>
                <a:endParaRPr lang="en-US" altLang="zh-CN" sz="1600" b="1" dirty="0">
                  <a:latin typeface="黑体" panose="02010609060101010101" pitchFamily="49" charset="-122"/>
                  <a:ea typeface="黑体" panose="02010609060101010101" pitchFamily="49" charset="-122"/>
                </a:endParaRPr>
              </a:p>
            </p:txBody>
          </p:sp>
          <p:cxnSp>
            <p:nvCxnSpPr>
              <p:cNvPr id="49" name="Connecteur droit avec flèche 26">
                <a:extLst>
                  <a:ext uri="{FF2B5EF4-FFF2-40B4-BE49-F238E27FC236}">
                    <a16:creationId xmlns:a16="http://schemas.microsoft.com/office/drawing/2014/main" id="{69A4E42E-4490-41A0-8A50-756D0BE9B3B1}"/>
                  </a:ext>
                </a:extLst>
              </p:cNvPr>
              <p:cNvCxnSpPr/>
              <p:nvPr/>
            </p:nvCxnSpPr>
            <p:spPr>
              <a:xfrm>
                <a:off x="1259014" y="2733893"/>
                <a:ext cx="288715" cy="28680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0" name="ZoneTexte 27">
                <a:extLst>
                  <a:ext uri="{FF2B5EF4-FFF2-40B4-BE49-F238E27FC236}">
                    <a16:creationId xmlns:a16="http://schemas.microsoft.com/office/drawing/2014/main" id="{9636A34A-D81D-48B9-9E8C-372ACAEE6B7C}"/>
                  </a:ext>
                </a:extLst>
              </p:cNvPr>
              <p:cNvSpPr txBox="1">
                <a:spLocks noChangeArrowheads="1"/>
              </p:cNvSpPr>
              <p:nvPr/>
            </p:nvSpPr>
            <p:spPr bwMode="auto">
              <a:xfrm>
                <a:off x="639318" y="2366611"/>
                <a:ext cx="1538502" cy="410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r>
                  <a:rPr lang="zh-CN" altLang="en-US" sz="1600" b="1" dirty="0">
                    <a:latin typeface="黑体" panose="02010609060101010101" pitchFamily="49" charset="-122"/>
                    <a:ea typeface="黑体" panose="02010609060101010101" pitchFamily="49" charset="-122"/>
                  </a:rPr>
                  <a:t>密封垫</a:t>
                </a:r>
                <a:endParaRPr lang="en-US" altLang="zh-CN" sz="1600" b="1" dirty="0">
                  <a:latin typeface="黑体" panose="02010609060101010101" pitchFamily="49" charset="-122"/>
                  <a:ea typeface="黑体" panose="02010609060101010101" pitchFamily="49" charset="-122"/>
                </a:endParaRPr>
              </a:p>
            </p:txBody>
          </p:sp>
        </p:grpSp>
      </p:grpSp>
      <p:sp>
        <p:nvSpPr>
          <p:cNvPr id="51" name="Titre 1">
            <a:extLst>
              <a:ext uri="{FF2B5EF4-FFF2-40B4-BE49-F238E27FC236}">
                <a16:creationId xmlns:a16="http://schemas.microsoft.com/office/drawing/2014/main" id="{D5E4373F-A9BA-4EAC-A16E-1937FD433C6A}"/>
              </a:ext>
            </a:extLst>
          </p:cNvPr>
          <p:cNvSpPr txBox="1">
            <a:spLocks/>
          </p:cNvSpPr>
          <p:nvPr/>
        </p:nvSpPr>
        <p:spPr bwMode="auto">
          <a:xfrm>
            <a:off x="-169292" y="2377673"/>
            <a:ext cx="3910804" cy="971709"/>
          </a:xfrm>
          <a:prstGeom prst="rect">
            <a:avLst/>
          </a:prstGeom>
        </p:spPr>
        <p:txBody>
          <a:bodyPr vert="horz" wrap="square" lIns="91440" tIns="45720" rIns="91440" bIns="45720" numCol="1" anchorCtr="0" compatLnSpc="1"/>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spcBef>
                <a:spcPct val="20000"/>
              </a:spcBef>
              <a:defRPr/>
            </a:pPr>
            <a:r>
              <a:rPr lang="en-US" altLang="zh-CN" sz="2000" b="1" dirty="0">
                <a:latin typeface="微软雅黑" panose="020B0503020204020204" pitchFamily="34" charset="-122"/>
                <a:ea typeface="微软雅黑" panose="020B0503020204020204" pitchFamily="34" charset="-122"/>
              </a:rPr>
              <a:t>RTM</a:t>
            </a:r>
          </a:p>
          <a:p>
            <a:pPr>
              <a:spcBef>
                <a:spcPct val="20000"/>
              </a:spcBef>
              <a:defRPr/>
            </a:pPr>
            <a:r>
              <a:rPr lang="zh-CN" altLang="en-US" sz="2000" b="1" dirty="0">
                <a:latin typeface="微软雅黑" panose="020B0503020204020204" pitchFamily="34" charset="-122"/>
                <a:ea typeface="微软雅黑" panose="020B0503020204020204" pitchFamily="34" charset="-122"/>
              </a:rPr>
              <a:t>（</a:t>
            </a:r>
            <a:r>
              <a:rPr lang="en-US" altLang="zh-CN" sz="2000" b="1" dirty="0">
                <a:latin typeface="微软雅黑" panose="020B0503020204020204" pitchFamily="34" charset="-122"/>
                <a:ea typeface="微软雅黑" panose="020B0503020204020204" pitchFamily="34" charset="-122"/>
              </a:rPr>
              <a:t>Resin Transfer Molding</a:t>
            </a:r>
            <a:r>
              <a:rPr lang="zh-CN" altLang="en-US" sz="2000" b="1" dirty="0">
                <a:latin typeface="微软雅黑" panose="020B0503020204020204" pitchFamily="34" charset="-122"/>
                <a:ea typeface="微软雅黑" panose="020B0503020204020204" pitchFamily="34" charset="-122"/>
              </a:rPr>
              <a:t>）</a:t>
            </a:r>
            <a:endParaRPr lang="en-US" altLang="zh-CN" sz="2000" b="1" dirty="0">
              <a:latin typeface="微软雅黑" panose="020B0503020204020204" pitchFamily="34" charset="-122"/>
              <a:ea typeface="微软雅黑" panose="020B0503020204020204" pitchFamily="34" charset="-122"/>
            </a:endParaRPr>
          </a:p>
          <a:p>
            <a:pPr>
              <a:spcBef>
                <a:spcPct val="20000"/>
              </a:spcBef>
              <a:defRPr/>
            </a:pPr>
            <a:r>
              <a:rPr lang="zh-CN" altLang="en-US" sz="2000" b="1" dirty="0">
                <a:latin typeface="微软雅黑" panose="020B0503020204020204" pitchFamily="34" charset="-122"/>
                <a:ea typeface="微软雅黑" panose="020B0503020204020204" pitchFamily="34" charset="-122"/>
              </a:rPr>
              <a:t>工艺主要步骤</a:t>
            </a:r>
            <a:endParaRPr lang="en-US" altLang="fr-FR" sz="2000" b="1" dirty="0">
              <a:latin typeface="微软雅黑" panose="020B0503020204020204" pitchFamily="34" charset="-122"/>
              <a:ea typeface="微软雅黑" panose="020B0503020204020204" pitchFamily="34" charset="-122"/>
            </a:endParaRPr>
          </a:p>
        </p:txBody>
      </p:sp>
      <p:grpSp>
        <p:nvGrpSpPr>
          <p:cNvPr id="52" name="Grouper 2">
            <a:extLst>
              <a:ext uri="{FF2B5EF4-FFF2-40B4-BE49-F238E27FC236}">
                <a16:creationId xmlns:a16="http://schemas.microsoft.com/office/drawing/2014/main" id="{A1ABE9D0-C233-4B09-AC85-146D108A4F95}"/>
              </a:ext>
            </a:extLst>
          </p:cNvPr>
          <p:cNvGrpSpPr/>
          <p:nvPr/>
        </p:nvGrpSpPr>
        <p:grpSpPr bwMode="auto">
          <a:xfrm>
            <a:off x="6316814" y="2343536"/>
            <a:ext cx="3042461" cy="1906588"/>
            <a:chOff x="4738344" y="2385681"/>
            <a:chExt cx="3042913" cy="1907415"/>
          </a:xfrm>
        </p:grpSpPr>
        <p:pic>
          <p:nvPicPr>
            <p:cNvPr id="53" name="Picture 1" descr="C:\Documents and Settings\gantois\Bureau\remplissage.PNG">
              <a:extLst>
                <a:ext uri="{FF2B5EF4-FFF2-40B4-BE49-F238E27FC236}">
                  <a16:creationId xmlns:a16="http://schemas.microsoft.com/office/drawing/2014/main" id="{2C506964-7691-4709-9C09-68405AC4D707}"/>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440540" y="2803486"/>
              <a:ext cx="2000556" cy="1108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Sous-titre 24">
              <a:extLst>
                <a:ext uri="{FF2B5EF4-FFF2-40B4-BE49-F238E27FC236}">
                  <a16:creationId xmlns:a16="http://schemas.microsoft.com/office/drawing/2014/main" id="{B0C53A8A-74DE-4807-B375-87A3895CE313}"/>
                </a:ext>
              </a:extLst>
            </p:cNvPr>
            <p:cNvSpPr txBox="1"/>
            <p:nvPr/>
          </p:nvSpPr>
          <p:spPr>
            <a:xfrm>
              <a:off x="4738344" y="3818227"/>
              <a:ext cx="3042913" cy="474869"/>
            </a:xfrm>
            <a:prstGeom prst="rect">
              <a:avLst/>
            </a:prstGeom>
          </p:spPr>
          <p:txBody>
            <a:bodyPr/>
            <a:lstStyle/>
            <a:p>
              <a:pPr marL="514350" indent="-514350" eaLnBrk="1" fontAlgn="auto" hangingPunct="1">
                <a:spcBef>
                  <a:spcPct val="20000"/>
                </a:spcBef>
                <a:spcAft>
                  <a:spcPts val="0"/>
                </a:spcAft>
                <a:defRPr/>
              </a:pPr>
              <a:r>
                <a:rPr lang="zh-CN" altLang="en-US" sz="2400" b="1" dirty="0">
                  <a:solidFill>
                    <a:srgbClr val="FF0000"/>
                  </a:solidFill>
                  <a:latin typeface="黑体" panose="02010609060101010101" pitchFamily="49" charset="-122"/>
                  <a:ea typeface="黑体" panose="02010609060101010101" pitchFamily="49" charset="-122"/>
                  <a:cs typeface="DejaVu Sans" pitchFamily="34" charset="2"/>
                </a:rPr>
                <a:t>第二步</a:t>
              </a:r>
              <a:r>
                <a:rPr lang="en-US" sz="2400" b="1" dirty="0">
                  <a:solidFill>
                    <a:srgbClr val="FF0000"/>
                  </a:solidFill>
                  <a:latin typeface="黑体" panose="02010609060101010101" pitchFamily="49" charset="-122"/>
                  <a:ea typeface="黑体" panose="02010609060101010101" pitchFamily="49" charset="-122"/>
                  <a:cs typeface="DejaVu Sans" pitchFamily="34" charset="2"/>
                </a:rPr>
                <a:t> : </a:t>
              </a:r>
              <a:r>
                <a:rPr lang="zh-CN" altLang="en-US" sz="2400" b="1" dirty="0">
                  <a:solidFill>
                    <a:srgbClr val="FF0000"/>
                  </a:solidFill>
                  <a:latin typeface="黑体" panose="02010609060101010101" pitchFamily="49" charset="-122"/>
                  <a:ea typeface="黑体" panose="02010609060101010101" pitchFamily="49" charset="-122"/>
                  <a:cs typeface="DejaVu Sans" pitchFamily="34" charset="2"/>
                </a:rPr>
                <a:t>树脂注射</a:t>
              </a:r>
              <a:endParaRPr lang="en-US" sz="2400" b="1" dirty="0">
                <a:solidFill>
                  <a:srgbClr val="FF0000"/>
                </a:solidFill>
                <a:latin typeface="黑体" panose="02010609060101010101" pitchFamily="49" charset="-122"/>
                <a:ea typeface="黑体" panose="02010609060101010101" pitchFamily="49" charset="-122"/>
                <a:cs typeface="DejaVu Sans" pitchFamily="34" charset="2"/>
              </a:endParaRPr>
            </a:p>
          </p:txBody>
        </p:sp>
        <p:grpSp>
          <p:nvGrpSpPr>
            <p:cNvPr id="55" name="Groupe 54">
              <a:extLst>
                <a:ext uri="{FF2B5EF4-FFF2-40B4-BE49-F238E27FC236}">
                  <a16:creationId xmlns:a16="http://schemas.microsoft.com/office/drawing/2014/main" id="{0804DEA3-7BAD-4D21-9437-F5F3429BF00A}"/>
                </a:ext>
              </a:extLst>
            </p:cNvPr>
            <p:cNvGrpSpPr/>
            <p:nvPr/>
          </p:nvGrpSpPr>
          <p:grpSpPr bwMode="auto">
            <a:xfrm>
              <a:off x="5702933" y="2385681"/>
              <a:ext cx="1330498" cy="701980"/>
              <a:chOff x="5866756" y="1710262"/>
              <a:chExt cx="1613246" cy="851159"/>
            </a:xfrm>
          </p:grpSpPr>
          <p:cxnSp>
            <p:nvCxnSpPr>
              <p:cNvPr id="56" name="Connecteur droit avec flèche 18">
                <a:extLst>
                  <a:ext uri="{FF2B5EF4-FFF2-40B4-BE49-F238E27FC236}">
                    <a16:creationId xmlns:a16="http://schemas.microsoft.com/office/drawing/2014/main" id="{A6BAE959-654C-4AF3-9256-CD564AA4B0D0}"/>
                  </a:ext>
                </a:extLst>
              </p:cNvPr>
              <p:cNvCxnSpPr/>
              <p:nvPr/>
            </p:nvCxnSpPr>
            <p:spPr>
              <a:xfrm flipH="1">
                <a:off x="6656974" y="2060739"/>
                <a:ext cx="3850" cy="5006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7" name="ZoneTexte 19">
                <a:extLst>
                  <a:ext uri="{FF2B5EF4-FFF2-40B4-BE49-F238E27FC236}">
                    <a16:creationId xmlns:a16="http://schemas.microsoft.com/office/drawing/2014/main" id="{279F04FE-FEF3-46C6-99DB-D2F8AFCD5CBD}"/>
                  </a:ext>
                </a:extLst>
              </p:cNvPr>
              <p:cNvSpPr txBox="1">
                <a:spLocks noChangeArrowheads="1"/>
              </p:cNvSpPr>
              <p:nvPr/>
            </p:nvSpPr>
            <p:spPr bwMode="auto">
              <a:xfrm>
                <a:off x="5866756" y="1710262"/>
                <a:ext cx="1613246" cy="44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zh-CN" altLang="en-US" b="1" dirty="0">
                    <a:latin typeface="黑体" panose="02010609060101010101" pitchFamily="49" charset="-122"/>
                    <a:ea typeface="黑体" panose="02010609060101010101" pitchFamily="49" charset="-122"/>
                  </a:rPr>
                  <a:t>液态树脂</a:t>
                </a:r>
                <a:endParaRPr lang="en-US" altLang="zh-CN" b="1" dirty="0">
                  <a:latin typeface="黑体" panose="02010609060101010101" pitchFamily="49" charset="-122"/>
                  <a:ea typeface="黑体" panose="02010609060101010101" pitchFamily="49" charset="-122"/>
                </a:endParaRPr>
              </a:p>
            </p:txBody>
          </p:sp>
        </p:grpSp>
      </p:grpSp>
      <p:grpSp>
        <p:nvGrpSpPr>
          <p:cNvPr id="58" name="Grouper 3">
            <a:extLst>
              <a:ext uri="{FF2B5EF4-FFF2-40B4-BE49-F238E27FC236}">
                <a16:creationId xmlns:a16="http://schemas.microsoft.com/office/drawing/2014/main" id="{2F27B0CE-43EA-4A1E-BB39-5C04B6E3A1A9}"/>
              </a:ext>
            </a:extLst>
          </p:cNvPr>
          <p:cNvGrpSpPr/>
          <p:nvPr/>
        </p:nvGrpSpPr>
        <p:grpSpPr bwMode="auto">
          <a:xfrm>
            <a:off x="3190496" y="4849168"/>
            <a:ext cx="3758275" cy="1729925"/>
            <a:chOff x="1169126" y="4644694"/>
            <a:chExt cx="2787260" cy="1730501"/>
          </a:xfrm>
        </p:grpSpPr>
        <p:sp>
          <p:nvSpPr>
            <p:cNvPr id="59" name="Sous-titre 24">
              <a:extLst>
                <a:ext uri="{FF2B5EF4-FFF2-40B4-BE49-F238E27FC236}">
                  <a16:creationId xmlns:a16="http://schemas.microsoft.com/office/drawing/2014/main" id="{C763D31B-A52A-4F4A-8F7A-07A9A39919DF}"/>
                </a:ext>
              </a:extLst>
            </p:cNvPr>
            <p:cNvSpPr txBox="1"/>
            <p:nvPr/>
          </p:nvSpPr>
          <p:spPr>
            <a:xfrm>
              <a:off x="1199281" y="5900375"/>
              <a:ext cx="2757105" cy="474820"/>
            </a:xfrm>
            <a:prstGeom prst="rect">
              <a:avLst/>
            </a:prstGeom>
          </p:spPr>
          <p:txBody>
            <a:bodyPr/>
            <a:lstStyle/>
            <a:p>
              <a:pPr marL="514350" indent="-514350" eaLnBrk="1" fontAlgn="auto" hangingPunct="1">
                <a:spcBef>
                  <a:spcPct val="20000"/>
                </a:spcBef>
                <a:spcAft>
                  <a:spcPts val="0"/>
                </a:spcAft>
                <a:defRPr/>
              </a:pPr>
              <a:r>
                <a:rPr lang="zh-CN" altLang="en-US" sz="2400" b="1" dirty="0">
                  <a:solidFill>
                    <a:srgbClr val="3333FF"/>
                  </a:solidFill>
                  <a:latin typeface="黑体" panose="02010609060101010101" pitchFamily="49" charset="-122"/>
                  <a:ea typeface="黑体" panose="02010609060101010101" pitchFamily="49" charset="-122"/>
                  <a:cs typeface="DejaVu Sans" pitchFamily="34" charset="2"/>
                </a:rPr>
                <a:t>第三步</a:t>
              </a:r>
              <a:r>
                <a:rPr lang="en-US" sz="2400" b="1" dirty="0">
                  <a:solidFill>
                    <a:srgbClr val="3333FF"/>
                  </a:solidFill>
                  <a:latin typeface="黑体" panose="02010609060101010101" pitchFamily="49" charset="-122"/>
                  <a:ea typeface="黑体" panose="02010609060101010101" pitchFamily="49" charset="-122"/>
                  <a:cs typeface="DejaVu Sans" pitchFamily="34" charset="2"/>
                </a:rPr>
                <a:t> </a:t>
              </a:r>
              <a:r>
                <a:rPr lang="en-US" sz="2400" b="1" dirty="0">
                  <a:solidFill>
                    <a:srgbClr val="0000FF"/>
                  </a:solidFill>
                  <a:latin typeface="黑体" panose="02010609060101010101" pitchFamily="49" charset="-122"/>
                  <a:ea typeface="黑体" panose="02010609060101010101" pitchFamily="49" charset="-122"/>
                  <a:cs typeface="DejaVu Sans" pitchFamily="34" charset="2"/>
                </a:rPr>
                <a:t>: </a:t>
              </a:r>
              <a:r>
                <a:rPr lang="zh-CN" altLang="en-US" sz="2400" b="1" dirty="0">
                  <a:solidFill>
                    <a:srgbClr val="0000FF"/>
                  </a:solidFill>
                  <a:latin typeface="黑体" panose="02010609060101010101" pitchFamily="49" charset="-122"/>
                  <a:ea typeface="黑体" panose="02010609060101010101" pitchFamily="49" charset="-122"/>
                  <a:cs typeface="DejaVu Sans" pitchFamily="34" charset="2"/>
                </a:rPr>
                <a:t>模具内固化</a:t>
              </a:r>
              <a:endParaRPr lang="en-US" sz="2400" b="1" dirty="0">
                <a:solidFill>
                  <a:srgbClr val="0000FF"/>
                </a:solidFill>
                <a:latin typeface="黑体" panose="02010609060101010101" pitchFamily="49" charset="-122"/>
                <a:ea typeface="黑体" panose="02010609060101010101" pitchFamily="49" charset="-122"/>
                <a:cs typeface="DejaVu Sans" pitchFamily="34" charset="2"/>
              </a:endParaRPr>
            </a:p>
          </p:txBody>
        </p:sp>
        <p:grpSp>
          <p:nvGrpSpPr>
            <p:cNvPr id="60" name="Groupe 52">
              <a:extLst>
                <a:ext uri="{FF2B5EF4-FFF2-40B4-BE49-F238E27FC236}">
                  <a16:creationId xmlns:a16="http://schemas.microsoft.com/office/drawing/2014/main" id="{B556A2CA-6370-44C7-8D1F-D5E475ACA09E}"/>
                </a:ext>
              </a:extLst>
            </p:cNvPr>
            <p:cNvGrpSpPr/>
            <p:nvPr/>
          </p:nvGrpSpPr>
          <p:grpSpPr bwMode="auto">
            <a:xfrm>
              <a:off x="1169126" y="4644694"/>
              <a:ext cx="2000556" cy="1248980"/>
              <a:chOff x="1246200" y="4389871"/>
              <a:chExt cx="2425700" cy="1514404"/>
            </a:xfrm>
          </p:grpSpPr>
          <p:pic>
            <p:nvPicPr>
              <p:cNvPr id="61" name="Picture 3" descr="C:\Documents and Settings\gantois\Bureau\cuisson.PNG">
                <a:extLst>
                  <a:ext uri="{FF2B5EF4-FFF2-40B4-BE49-F238E27FC236}">
                    <a16:creationId xmlns:a16="http://schemas.microsoft.com/office/drawing/2014/main" id="{3A8B7D42-110D-4934-8B07-9F7ABCA14D10}"/>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246200" y="4726350"/>
                <a:ext cx="2425700"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2" name="Connecteur en arc 33">
                <a:extLst>
                  <a:ext uri="{FF2B5EF4-FFF2-40B4-BE49-F238E27FC236}">
                    <a16:creationId xmlns:a16="http://schemas.microsoft.com/office/drawing/2014/main" id="{3B144603-F90B-4D12-AB62-8956AC7F0F1A}"/>
                  </a:ext>
                </a:extLst>
              </p:cNvPr>
              <p:cNvCxnSpPr/>
              <p:nvPr/>
            </p:nvCxnSpPr>
            <p:spPr>
              <a:xfrm rot="16200000" flipH="1">
                <a:off x="2524172" y="4593033"/>
                <a:ext cx="450568" cy="44246"/>
              </a:xfrm>
              <a:prstGeom prst="curvedConnector3">
                <a:avLst>
                  <a:gd name="adj1" fmla="val 50000"/>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3" name="Connecteur en arc 34">
                <a:extLst>
                  <a:ext uri="{FF2B5EF4-FFF2-40B4-BE49-F238E27FC236}">
                    <a16:creationId xmlns:a16="http://schemas.microsoft.com/office/drawing/2014/main" id="{201B9520-C8E0-442E-A291-BDE3118E7466}"/>
                  </a:ext>
                </a:extLst>
              </p:cNvPr>
              <p:cNvCxnSpPr/>
              <p:nvPr/>
            </p:nvCxnSpPr>
            <p:spPr>
              <a:xfrm rot="16200000" flipH="1">
                <a:off x="1317995" y="5143808"/>
                <a:ext cx="404356" cy="225079"/>
              </a:xfrm>
              <a:prstGeom prst="curvedConnector3">
                <a:avLst>
                  <a:gd name="adj1" fmla="val 50000"/>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4" name="Connecteur en arc 35">
                <a:extLst>
                  <a:ext uri="{FF2B5EF4-FFF2-40B4-BE49-F238E27FC236}">
                    <a16:creationId xmlns:a16="http://schemas.microsoft.com/office/drawing/2014/main" id="{CC0339CD-7F08-4CEC-8DB1-881AC6A495F8}"/>
                  </a:ext>
                </a:extLst>
              </p:cNvPr>
              <p:cNvCxnSpPr/>
              <p:nvPr/>
            </p:nvCxnSpPr>
            <p:spPr>
              <a:xfrm rot="16200000" flipH="1">
                <a:off x="2052872" y="4733676"/>
                <a:ext cx="404356" cy="225079"/>
              </a:xfrm>
              <a:prstGeom prst="curvedConnector3">
                <a:avLst>
                  <a:gd name="adj1" fmla="val 50000"/>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5" name="Connecteur en arc 36">
                <a:extLst>
                  <a:ext uri="{FF2B5EF4-FFF2-40B4-BE49-F238E27FC236}">
                    <a16:creationId xmlns:a16="http://schemas.microsoft.com/office/drawing/2014/main" id="{C895C11D-B41D-4984-B893-9F5845452F3C}"/>
                  </a:ext>
                </a:extLst>
              </p:cNvPr>
              <p:cNvCxnSpPr/>
              <p:nvPr/>
            </p:nvCxnSpPr>
            <p:spPr>
              <a:xfrm rot="5400000">
                <a:off x="3086894" y="4688468"/>
                <a:ext cx="404356" cy="315497"/>
              </a:xfrm>
              <a:prstGeom prst="curvedConnector3">
                <a:avLst>
                  <a:gd name="adj1" fmla="val 50000"/>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6" name="Connecteur en arc 37">
                <a:extLst>
                  <a:ext uri="{FF2B5EF4-FFF2-40B4-BE49-F238E27FC236}">
                    <a16:creationId xmlns:a16="http://schemas.microsoft.com/office/drawing/2014/main" id="{762B43FF-012D-4718-9E3D-D33C2E239AA1}"/>
                  </a:ext>
                </a:extLst>
              </p:cNvPr>
              <p:cNvCxnSpPr/>
              <p:nvPr/>
            </p:nvCxnSpPr>
            <p:spPr>
              <a:xfrm rot="5400000">
                <a:off x="2861813" y="5139035"/>
                <a:ext cx="404356" cy="315497"/>
              </a:xfrm>
              <a:prstGeom prst="curvedConnector3">
                <a:avLst>
                  <a:gd name="adj1" fmla="val 50000"/>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grpSp>
      <p:grpSp>
        <p:nvGrpSpPr>
          <p:cNvPr id="67" name="组合 66">
            <a:extLst>
              <a:ext uri="{FF2B5EF4-FFF2-40B4-BE49-F238E27FC236}">
                <a16:creationId xmlns:a16="http://schemas.microsoft.com/office/drawing/2014/main" id="{A32C945B-902C-4471-81AF-ABE92D6DD10F}"/>
              </a:ext>
            </a:extLst>
          </p:cNvPr>
          <p:cNvGrpSpPr/>
          <p:nvPr/>
        </p:nvGrpSpPr>
        <p:grpSpPr>
          <a:xfrm>
            <a:off x="5520257" y="4379139"/>
            <a:ext cx="3779234" cy="2466034"/>
            <a:chOff x="5340648" y="3688704"/>
            <a:chExt cx="3779234" cy="2466034"/>
          </a:xfrm>
        </p:grpSpPr>
        <p:grpSp>
          <p:nvGrpSpPr>
            <p:cNvPr id="68" name="Grouper 4">
              <a:extLst>
                <a:ext uri="{FF2B5EF4-FFF2-40B4-BE49-F238E27FC236}">
                  <a16:creationId xmlns:a16="http://schemas.microsoft.com/office/drawing/2014/main" id="{F027D725-DA8A-4FB1-9E2A-DDF9DB5DB490}"/>
                </a:ext>
              </a:extLst>
            </p:cNvPr>
            <p:cNvGrpSpPr/>
            <p:nvPr/>
          </p:nvGrpSpPr>
          <p:grpSpPr bwMode="auto">
            <a:xfrm>
              <a:off x="5340648" y="3688704"/>
              <a:ext cx="3779234" cy="2141467"/>
              <a:chOff x="4642172" y="4318249"/>
              <a:chExt cx="3778186" cy="2142153"/>
            </a:xfrm>
          </p:grpSpPr>
          <p:pic>
            <p:nvPicPr>
              <p:cNvPr id="70" name="Picture 4" descr="C:\Documents and Settings\gantois\Bureau\demoulage.PNG">
                <a:extLst>
                  <a:ext uri="{FF2B5EF4-FFF2-40B4-BE49-F238E27FC236}">
                    <a16:creationId xmlns:a16="http://schemas.microsoft.com/office/drawing/2014/main" id="{467E306D-9514-47C4-9839-3F7E1FF7BEDB}"/>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508104" y="4318249"/>
                <a:ext cx="1757033" cy="170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Sous-titre 24">
                <a:extLst>
                  <a:ext uri="{FF2B5EF4-FFF2-40B4-BE49-F238E27FC236}">
                    <a16:creationId xmlns:a16="http://schemas.microsoft.com/office/drawing/2014/main" id="{F641AA8C-CF13-49A2-A706-DFBAFDC356D9}"/>
                  </a:ext>
                </a:extLst>
              </p:cNvPr>
              <p:cNvSpPr txBox="1"/>
              <p:nvPr/>
            </p:nvSpPr>
            <p:spPr>
              <a:xfrm>
                <a:off x="5508104" y="5985587"/>
                <a:ext cx="2912254" cy="474815"/>
              </a:xfrm>
              <a:prstGeom prst="rect">
                <a:avLst/>
              </a:prstGeom>
            </p:spPr>
            <p:txBody>
              <a:bodyPr/>
              <a:lstStyle/>
              <a:p>
                <a:pPr marL="514350" indent="-514350" eaLnBrk="1" fontAlgn="auto" hangingPunct="1">
                  <a:spcBef>
                    <a:spcPct val="20000"/>
                  </a:spcBef>
                  <a:spcAft>
                    <a:spcPts val="0"/>
                  </a:spcAft>
                  <a:defRPr/>
                </a:pPr>
                <a:r>
                  <a:rPr lang="zh-CN" altLang="en-US" sz="2400" b="1" dirty="0">
                    <a:solidFill>
                      <a:srgbClr val="0000FF"/>
                    </a:solidFill>
                    <a:latin typeface="黑体" panose="02010609060101010101" pitchFamily="49" charset="-122"/>
                    <a:ea typeface="黑体" panose="02010609060101010101" pitchFamily="49" charset="-122"/>
                    <a:cs typeface="DejaVu Sans" pitchFamily="34" charset="2"/>
                  </a:rPr>
                  <a:t>第四步</a:t>
                </a:r>
                <a:r>
                  <a:rPr lang="en-US" sz="2400" b="1" dirty="0">
                    <a:solidFill>
                      <a:srgbClr val="0000FF"/>
                    </a:solidFill>
                    <a:latin typeface="黑体" panose="02010609060101010101" pitchFamily="49" charset="-122"/>
                    <a:ea typeface="黑体" panose="02010609060101010101" pitchFamily="49" charset="-122"/>
                    <a:cs typeface="DejaVu Sans" pitchFamily="34" charset="2"/>
                  </a:rPr>
                  <a:t> : </a:t>
                </a:r>
                <a:r>
                  <a:rPr lang="zh-CN" altLang="en-US" sz="2400" b="1" dirty="0">
                    <a:solidFill>
                      <a:srgbClr val="0000FF"/>
                    </a:solidFill>
                    <a:latin typeface="黑体" panose="02010609060101010101" pitchFamily="49" charset="-122"/>
                    <a:ea typeface="黑体" panose="02010609060101010101" pitchFamily="49" charset="-122"/>
                    <a:cs typeface="DejaVu Sans" pitchFamily="34" charset="2"/>
                  </a:rPr>
                  <a:t>脱模</a:t>
                </a:r>
                <a:endParaRPr lang="en-US" sz="2400" b="1" dirty="0">
                  <a:solidFill>
                    <a:srgbClr val="0000FF"/>
                  </a:solidFill>
                  <a:latin typeface="黑体" panose="02010609060101010101" pitchFamily="49" charset="-122"/>
                  <a:ea typeface="黑体" panose="02010609060101010101" pitchFamily="49" charset="-122"/>
                  <a:cs typeface="DejaVu Sans" pitchFamily="34" charset="2"/>
                </a:endParaRPr>
              </a:p>
            </p:txBody>
          </p:sp>
          <p:grpSp>
            <p:nvGrpSpPr>
              <p:cNvPr id="72" name="Groupe 58">
                <a:extLst>
                  <a:ext uri="{FF2B5EF4-FFF2-40B4-BE49-F238E27FC236}">
                    <a16:creationId xmlns:a16="http://schemas.microsoft.com/office/drawing/2014/main" id="{5AC2015E-6F82-4D6E-9062-7F9A454E76EA}"/>
                  </a:ext>
                </a:extLst>
              </p:cNvPr>
              <p:cNvGrpSpPr/>
              <p:nvPr/>
            </p:nvGrpSpPr>
            <p:grpSpPr bwMode="auto">
              <a:xfrm>
                <a:off x="4642172" y="4514827"/>
                <a:ext cx="1153793" cy="642694"/>
                <a:chOff x="4756978" y="4311201"/>
                <a:chExt cx="1398989" cy="779275"/>
              </a:xfrm>
            </p:grpSpPr>
            <p:cxnSp>
              <p:nvCxnSpPr>
                <p:cNvPr id="73" name="Connecteur droit avec flèche 29">
                  <a:extLst>
                    <a:ext uri="{FF2B5EF4-FFF2-40B4-BE49-F238E27FC236}">
                      <a16:creationId xmlns:a16="http://schemas.microsoft.com/office/drawing/2014/main" id="{007691FF-4A72-4B38-92B8-E0D27FD895C4}"/>
                    </a:ext>
                  </a:extLst>
                </p:cNvPr>
                <p:cNvCxnSpPr/>
                <p:nvPr/>
              </p:nvCxnSpPr>
              <p:spPr>
                <a:xfrm>
                  <a:off x="5724917" y="4724634"/>
                  <a:ext cx="431050" cy="36584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74" name="ZoneTexte 30">
                  <a:extLst>
                    <a:ext uri="{FF2B5EF4-FFF2-40B4-BE49-F238E27FC236}">
                      <a16:creationId xmlns:a16="http://schemas.microsoft.com/office/drawing/2014/main" id="{0AA8AECC-0889-4AC8-9A8C-CAC6BB514E9F}"/>
                    </a:ext>
                  </a:extLst>
                </p:cNvPr>
                <p:cNvSpPr txBox="1">
                  <a:spLocks noChangeArrowheads="1"/>
                </p:cNvSpPr>
                <p:nvPr/>
              </p:nvSpPr>
              <p:spPr bwMode="auto">
                <a:xfrm>
                  <a:off x="4756978" y="4311201"/>
                  <a:ext cx="1250471" cy="410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zh-CN" altLang="en-US" sz="1600" b="1" dirty="0">
                      <a:latin typeface="黑体" panose="02010609060101010101" pitchFamily="49" charset="-122"/>
                      <a:ea typeface="黑体" panose="02010609060101010101" pitchFamily="49" charset="-122"/>
                    </a:rPr>
                    <a:t>复材部件</a:t>
                  </a:r>
                  <a:endParaRPr lang="en-US" altLang="zh-CN" sz="1600" b="1" dirty="0">
                    <a:latin typeface="黑体" panose="02010609060101010101" pitchFamily="49" charset="-122"/>
                    <a:ea typeface="黑体" panose="02010609060101010101" pitchFamily="49" charset="-122"/>
                  </a:endParaRPr>
                </a:p>
              </p:txBody>
            </p:sp>
          </p:grpSp>
        </p:grpSp>
        <p:sp>
          <p:nvSpPr>
            <p:cNvPr id="69" name="ZoneTexte 38">
              <a:extLst>
                <a:ext uri="{FF2B5EF4-FFF2-40B4-BE49-F238E27FC236}">
                  <a16:creationId xmlns:a16="http://schemas.microsoft.com/office/drawing/2014/main" id="{C9F4EE68-3B73-43D0-8983-75208BD6A50A}"/>
                </a:ext>
              </a:extLst>
            </p:cNvPr>
            <p:cNvSpPr txBox="1">
              <a:spLocks noChangeArrowheads="1"/>
            </p:cNvSpPr>
            <p:nvPr/>
          </p:nvSpPr>
          <p:spPr bwMode="auto">
            <a:xfrm>
              <a:off x="7380288" y="5876925"/>
              <a:ext cx="13684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r>
                <a:rPr lang="fr-FR" altLang="zh-CN" sz="1200" dirty="0"/>
                <a:t>[Gantois 2012]</a:t>
              </a:r>
            </a:p>
          </p:txBody>
        </p:sp>
      </p:grpSp>
      <p:pic>
        <p:nvPicPr>
          <p:cNvPr id="75" name="c31bff24a6779e1d644d81b6f6fa5da2">
            <a:hlinkClick r:id="" action="ppaction://media"/>
            <a:extLst>
              <a:ext uri="{FF2B5EF4-FFF2-40B4-BE49-F238E27FC236}">
                <a16:creationId xmlns:a16="http://schemas.microsoft.com/office/drawing/2014/main" id="{D9B28316-4185-4E93-BC44-2CDCC1C89148}"/>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81421" y="3937480"/>
            <a:ext cx="3037247" cy="2194851"/>
          </a:xfrm>
          <a:prstGeom prst="rect">
            <a:avLst/>
          </a:prstGeom>
        </p:spPr>
      </p:pic>
    </p:spTree>
  </p:cSld>
  <p:clrMapOvr>
    <a:masterClrMapping/>
  </p:clrMapOvr>
  <p:timing>
    <p:tnLst>
      <p:par>
        <p:cTn id="1" dur="indefinite" restart="never" nodeType="tmRoot">
          <p:childTnLst>
            <p:video>
              <p:cMediaNode vol="80000" mute="1">
                <p:cTn id="2" fill="hold" display="0">
                  <p:stCondLst>
                    <p:cond delay="indefinite"/>
                  </p:stCondLst>
                </p:cTn>
                <p:tgtEl>
                  <p:spTgt spid="7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a:extLst>
              <a:ext uri="{FF2B5EF4-FFF2-40B4-BE49-F238E27FC236}">
                <a16:creationId xmlns:a16="http://schemas.microsoft.com/office/drawing/2014/main" id="{07FAB6DD-6B70-4194-A0E4-EA990C0E41EB}"/>
              </a:ext>
            </a:extLst>
          </p:cNvPr>
          <p:cNvSpPr txBox="1">
            <a:spLocks/>
          </p:cNvSpPr>
          <p:nvPr/>
        </p:nvSpPr>
        <p:spPr bwMode="auto">
          <a:xfrm>
            <a:off x="2304416" y="25845"/>
            <a:ext cx="5184477" cy="1071562"/>
          </a:xfrm>
          <a:prstGeom prst="rect">
            <a:avLst/>
          </a:prstGeom>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kern="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spcBef>
                <a:spcPct val="20000"/>
              </a:spcBef>
              <a:defRPr/>
            </a:pPr>
            <a:r>
              <a:rPr lang="zh-CN" altLang="en-US" b="1" dirty="0">
                <a:latin typeface="微软雅黑" panose="020B0503020204020204" pitchFamily="34" charset="-122"/>
                <a:ea typeface="微软雅黑" panose="020B0503020204020204" pitchFamily="34" charset="-122"/>
              </a:rPr>
              <a:t>研究背景：结构多尺度</a:t>
            </a:r>
            <a:endParaRPr lang="en-US" altLang="fr-FR" b="1" dirty="0">
              <a:latin typeface="微软雅黑" panose="020B0503020204020204" pitchFamily="34" charset="-122"/>
              <a:ea typeface="微软雅黑" panose="020B0503020204020204" pitchFamily="34" charset="-122"/>
            </a:endParaRPr>
          </a:p>
        </p:txBody>
      </p:sp>
      <p:grpSp>
        <p:nvGrpSpPr>
          <p:cNvPr id="14" name="组合 13">
            <a:extLst>
              <a:ext uri="{FF2B5EF4-FFF2-40B4-BE49-F238E27FC236}">
                <a16:creationId xmlns:a16="http://schemas.microsoft.com/office/drawing/2014/main" id="{06DAB72D-5E87-47D8-A547-2CA45AABF048}"/>
              </a:ext>
            </a:extLst>
          </p:cNvPr>
          <p:cNvGrpSpPr/>
          <p:nvPr/>
        </p:nvGrpSpPr>
        <p:grpSpPr>
          <a:xfrm>
            <a:off x="56864" y="4233175"/>
            <a:ext cx="3303522" cy="2067654"/>
            <a:chOff x="3659779" y="2262895"/>
            <a:chExt cx="2788242" cy="1411495"/>
          </a:xfrm>
        </p:grpSpPr>
        <p:sp>
          <p:nvSpPr>
            <p:cNvPr id="25" name="矩形: 圆角 24">
              <a:extLst>
                <a:ext uri="{FF2B5EF4-FFF2-40B4-BE49-F238E27FC236}">
                  <a16:creationId xmlns:a16="http://schemas.microsoft.com/office/drawing/2014/main" id="{3A11EC92-05AF-49F2-8D9E-B99C5341F5CB}"/>
                </a:ext>
              </a:extLst>
            </p:cNvPr>
            <p:cNvSpPr/>
            <p:nvPr/>
          </p:nvSpPr>
          <p:spPr>
            <a:xfrm>
              <a:off x="3659779" y="2262895"/>
              <a:ext cx="2788242" cy="1175993"/>
            </a:xfrm>
            <a:prstGeom prst="roundRect">
              <a:avLst>
                <a:gd name="adj" fmla="val 7661"/>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914126">
                <a:defRPr/>
              </a:pPr>
              <a:endParaRPr lang="zh-CN" altLang="en-US" sz="1799">
                <a:solidFill>
                  <a:prstClr val="black"/>
                </a:solidFill>
                <a:latin typeface="Calibri"/>
                <a:ea typeface="宋体" panose="02010600030101010101" pitchFamily="2" charset="-122"/>
              </a:endParaRPr>
            </a:p>
          </p:txBody>
        </p:sp>
        <p:pic>
          <p:nvPicPr>
            <p:cNvPr id="26" name="内容占位符 4">
              <a:extLst>
                <a:ext uri="{FF2B5EF4-FFF2-40B4-BE49-F238E27FC236}">
                  <a16:creationId xmlns:a16="http://schemas.microsoft.com/office/drawing/2014/main" id="{10E0C206-58E8-494B-AAAA-0AC9856DFF1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900540" y="2325932"/>
              <a:ext cx="1490560" cy="1076050"/>
            </a:xfrm>
            <a:prstGeom prst="rect">
              <a:avLst/>
            </a:prstGeom>
          </p:spPr>
        </p:pic>
        <p:pic>
          <p:nvPicPr>
            <p:cNvPr id="27" name="图片 26">
              <a:extLst>
                <a:ext uri="{FF2B5EF4-FFF2-40B4-BE49-F238E27FC236}">
                  <a16:creationId xmlns:a16="http://schemas.microsoft.com/office/drawing/2014/main" id="{A33024BF-60D5-4872-8781-215F354A4638}"/>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735421" y="2325730"/>
              <a:ext cx="1149432" cy="862074"/>
            </a:xfrm>
            <a:prstGeom prst="rect">
              <a:avLst/>
            </a:prstGeom>
          </p:spPr>
        </p:pic>
        <p:sp>
          <p:nvSpPr>
            <p:cNvPr id="28" name="文本框 27">
              <a:extLst>
                <a:ext uri="{FF2B5EF4-FFF2-40B4-BE49-F238E27FC236}">
                  <a16:creationId xmlns:a16="http://schemas.microsoft.com/office/drawing/2014/main" id="{340F5603-D24E-4C56-9A05-00B5BFC1B79B}"/>
                </a:ext>
              </a:extLst>
            </p:cNvPr>
            <p:cNvSpPr txBox="1"/>
            <p:nvPr/>
          </p:nvSpPr>
          <p:spPr>
            <a:xfrm>
              <a:off x="4119492" y="3397391"/>
              <a:ext cx="1872208" cy="276999"/>
            </a:xfrm>
            <a:prstGeom prst="rect">
              <a:avLst/>
            </a:prstGeom>
            <a:noFill/>
          </p:spPr>
          <p:txBody>
            <a:bodyPr wrap="square" rtlCol="0">
              <a:spAutoFit/>
            </a:bodyPr>
            <a:lstStyle/>
            <a:p>
              <a:pPr lvl="0">
                <a:defRPr/>
              </a:pPr>
              <a:r>
                <a:rPr lang="en-US" altLang="zh-CN" sz="1200" b="1" dirty="0">
                  <a:latin typeface="Arial" panose="020B0604020202020204" pitchFamily="34" charset="0"/>
                  <a:cs typeface="Arial" panose="020B0604020202020204" pitchFamily="34" charset="0"/>
                </a:rPr>
                <a:t> Fibers (Micro-scale)</a:t>
              </a:r>
              <a:endParaRPr lang="zh-CN" altLang="en-US" sz="1200" b="1" dirty="0">
                <a:latin typeface="Arial" panose="020B0604020202020204" pitchFamily="34" charset="0"/>
                <a:cs typeface="Arial" panose="020B0604020202020204" pitchFamily="34" charset="0"/>
              </a:endParaRPr>
            </a:p>
          </p:txBody>
        </p:sp>
      </p:grpSp>
      <p:grpSp>
        <p:nvGrpSpPr>
          <p:cNvPr id="15" name="组合 14">
            <a:extLst>
              <a:ext uri="{FF2B5EF4-FFF2-40B4-BE49-F238E27FC236}">
                <a16:creationId xmlns:a16="http://schemas.microsoft.com/office/drawing/2014/main" id="{6044C811-0515-4A4F-A4C9-BAD735229595}"/>
              </a:ext>
            </a:extLst>
          </p:cNvPr>
          <p:cNvGrpSpPr/>
          <p:nvPr/>
        </p:nvGrpSpPr>
        <p:grpSpPr>
          <a:xfrm>
            <a:off x="3166719" y="2677491"/>
            <a:ext cx="3327451" cy="1878896"/>
            <a:chOff x="6625478" y="2229959"/>
            <a:chExt cx="3039884" cy="1396847"/>
          </a:xfrm>
        </p:grpSpPr>
        <p:pic>
          <p:nvPicPr>
            <p:cNvPr id="22" name="图片 21">
              <a:extLst>
                <a:ext uri="{FF2B5EF4-FFF2-40B4-BE49-F238E27FC236}">
                  <a16:creationId xmlns:a16="http://schemas.microsoft.com/office/drawing/2014/main" id="{F72FDD21-E7DE-4BF4-A195-E4164FBB4F2A}"/>
                </a:ext>
              </a:extLst>
            </p:cNvPr>
            <p:cNvPicPr>
              <a:picLocks noChangeAspect="1"/>
            </p:cNvPicPr>
            <p:nvPr/>
          </p:nvPicPr>
          <p:blipFill rotWithShape="1">
            <a:blip r:embed="rId5"/>
            <a:srcRect l="-1" t="-1" r="-1466" b="-1"/>
            <a:stretch/>
          </p:blipFill>
          <p:spPr>
            <a:xfrm>
              <a:off x="6625478" y="2265669"/>
              <a:ext cx="1918327" cy="1227978"/>
            </a:xfrm>
            <a:prstGeom prst="rect">
              <a:avLst/>
            </a:prstGeom>
          </p:spPr>
        </p:pic>
        <p:pic>
          <p:nvPicPr>
            <p:cNvPr id="23" name="图片 22">
              <a:extLst>
                <a:ext uri="{FF2B5EF4-FFF2-40B4-BE49-F238E27FC236}">
                  <a16:creationId xmlns:a16="http://schemas.microsoft.com/office/drawing/2014/main" id="{C5588249-C640-4939-8B11-F2106B6DB753}"/>
                </a:ext>
              </a:extLst>
            </p:cNvPr>
            <p:cNvPicPr/>
            <p:nvPr/>
          </p:nvPicPr>
          <p:blipFill rotWithShape="1">
            <a:blip r:embed="rId6" cstate="print"/>
            <a:srcRect l="21828" t="20065" r="22114" b="23931"/>
            <a:stretch/>
          </p:blipFill>
          <p:spPr bwMode="auto">
            <a:xfrm>
              <a:off x="8372927" y="2229959"/>
              <a:ext cx="1292435" cy="1036469"/>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lc="http://schemas.openxmlformats.org/drawingml/2006/lockedCanvas"/>
              </a:ext>
            </a:extLst>
          </p:spPr>
        </p:pic>
        <p:sp>
          <p:nvSpPr>
            <p:cNvPr id="24" name="文本框 23">
              <a:extLst>
                <a:ext uri="{FF2B5EF4-FFF2-40B4-BE49-F238E27FC236}">
                  <a16:creationId xmlns:a16="http://schemas.microsoft.com/office/drawing/2014/main" id="{DD4A7C63-EA5A-4DFB-8259-7FEAEEDA64AA}"/>
                </a:ext>
              </a:extLst>
            </p:cNvPr>
            <p:cNvSpPr txBox="1"/>
            <p:nvPr/>
          </p:nvSpPr>
          <p:spPr>
            <a:xfrm>
              <a:off x="7792864" y="3349807"/>
              <a:ext cx="1685538" cy="276999"/>
            </a:xfrm>
            <a:prstGeom prst="rect">
              <a:avLst/>
            </a:prstGeom>
            <a:noFill/>
          </p:spPr>
          <p:txBody>
            <a:bodyPr wrap="square" rtlCol="0">
              <a:spAutoFit/>
            </a:bodyPr>
            <a:lstStyle/>
            <a:p>
              <a:pPr lvl="0">
                <a:defRPr/>
              </a:pPr>
              <a:r>
                <a:rPr lang="en-US" altLang="zh-CN" sz="1200" b="1" dirty="0">
                  <a:solidFill>
                    <a:prstClr val="black"/>
                  </a:solidFill>
                  <a:latin typeface="Arial" panose="020B0604020202020204" pitchFamily="34" charset="0"/>
                  <a:cs typeface="Arial" panose="020B0604020202020204" pitchFamily="34" charset="0"/>
                </a:rPr>
                <a:t> Tows (Meso-scale)</a:t>
              </a:r>
              <a:endParaRPr lang="zh-CN" altLang="en-US" sz="1200" b="1" dirty="0">
                <a:solidFill>
                  <a:prstClr val="black"/>
                </a:solidFill>
                <a:latin typeface="Arial" panose="020B0604020202020204" pitchFamily="34" charset="0"/>
                <a:cs typeface="Arial" panose="020B0604020202020204" pitchFamily="34" charset="0"/>
              </a:endParaRPr>
            </a:p>
          </p:txBody>
        </p:sp>
      </p:grpSp>
      <p:grpSp>
        <p:nvGrpSpPr>
          <p:cNvPr id="16" name="组合 15">
            <a:extLst>
              <a:ext uri="{FF2B5EF4-FFF2-40B4-BE49-F238E27FC236}">
                <a16:creationId xmlns:a16="http://schemas.microsoft.com/office/drawing/2014/main" id="{FC971FAD-6501-4573-AF63-367B2BAB6EA2}"/>
              </a:ext>
            </a:extLst>
          </p:cNvPr>
          <p:cNvGrpSpPr/>
          <p:nvPr/>
        </p:nvGrpSpPr>
        <p:grpSpPr>
          <a:xfrm>
            <a:off x="6436377" y="1255856"/>
            <a:ext cx="2973734" cy="1836315"/>
            <a:chOff x="9844705" y="2393022"/>
            <a:chExt cx="2535251" cy="1226490"/>
          </a:xfrm>
        </p:grpSpPr>
        <p:pic>
          <p:nvPicPr>
            <p:cNvPr id="19" name="图片 18">
              <a:extLst>
                <a:ext uri="{FF2B5EF4-FFF2-40B4-BE49-F238E27FC236}">
                  <a16:creationId xmlns:a16="http://schemas.microsoft.com/office/drawing/2014/main" id="{2369B523-73FB-4629-A2CD-A5DFE25EECAD}"/>
                </a:ext>
              </a:extLst>
            </p:cNvPr>
            <p:cNvPicPr>
              <a:picLocks noChangeAspect="1"/>
            </p:cNvPicPr>
            <p:nvPr/>
          </p:nvPicPr>
          <p:blipFill rotWithShape="1">
            <a:blip r:embed="rId7"/>
            <a:srcRect t="3123"/>
            <a:stretch/>
          </p:blipFill>
          <p:spPr>
            <a:xfrm>
              <a:off x="9976359" y="2393022"/>
              <a:ext cx="1227064" cy="843662"/>
            </a:xfrm>
            <a:prstGeom prst="rect">
              <a:avLst/>
            </a:prstGeom>
          </p:spPr>
        </p:pic>
        <p:pic>
          <p:nvPicPr>
            <p:cNvPr id="20" name="图片 19" descr="âcarbon fiber car partâçå¾çæç´¢ç»æ">
              <a:extLst>
                <a:ext uri="{FF2B5EF4-FFF2-40B4-BE49-F238E27FC236}">
                  <a16:creationId xmlns:a16="http://schemas.microsoft.com/office/drawing/2014/main" id="{F7B4053A-9F28-4E34-BB1A-FEB57243DAFB}"/>
                </a:ext>
              </a:extLst>
            </p:cNvPr>
            <p:cNvPicPr/>
            <p:nvPr/>
          </p:nvPicPr>
          <p:blipFill rotWithShape="1">
            <a:blip r:embed="rId8" cstate="email">
              <a:extLst>
                <a:ext uri="{28A0092B-C50C-407E-A947-70E740481C1C}">
                  <a14:useLocalDpi xmlns:a14="http://schemas.microsoft.com/office/drawing/2010/main" val="0"/>
                </a:ext>
              </a:extLst>
            </a:blip>
            <a:srcRect t="6397" r="632" b="7885"/>
            <a:stretch/>
          </p:blipFill>
          <p:spPr bwMode="auto">
            <a:xfrm>
              <a:off x="11176205" y="2393022"/>
              <a:ext cx="973419" cy="616137"/>
            </a:xfrm>
            <a:prstGeom prst="rect">
              <a:avLst/>
            </a:prstGeom>
            <a:noFill/>
            <a:ln>
              <a:noFill/>
            </a:ln>
            <a:extLst>
              <a:ext uri="{53640926-AAD7-44D8-BBD7-CCE9431645EC}">
                <a14:shadowObscured xmlns:a14="http://schemas.microsoft.com/office/drawing/2010/main"/>
              </a:ext>
            </a:extLst>
          </p:spPr>
        </p:pic>
        <p:sp>
          <p:nvSpPr>
            <p:cNvPr id="21" name="文本框 20">
              <a:extLst>
                <a:ext uri="{FF2B5EF4-FFF2-40B4-BE49-F238E27FC236}">
                  <a16:creationId xmlns:a16="http://schemas.microsoft.com/office/drawing/2014/main" id="{E481E4E1-E8FB-4661-88DA-B659E20A5AC9}"/>
                </a:ext>
              </a:extLst>
            </p:cNvPr>
            <p:cNvSpPr txBox="1"/>
            <p:nvPr/>
          </p:nvSpPr>
          <p:spPr>
            <a:xfrm>
              <a:off x="9844705" y="3342513"/>
              <a:ext cx="2535251" cy="276999"/>
            </a:xfrm>
            <a:prstGeom prst="rect">
              <a:avLst/>
            </a:prstGeom>
            <a:noFill/>
          </p:spPr>
          <p:txBody>
            <a:bodyPr wrap="square" rtlCol="0">
              <a:spAutoFit/>
            </a:bodyPr>
            <a:lstStyle/>
            <a:p>
              <a:pPr lvl="0">
                <a:defRPr/>
              </a:pPr>
              <a:r>
                <a:rPr lang="en-US" altLang="zh-CN" sz="1200" b="1" dirty="0">
                  <a:solidFill>
                    <a:prstClr val="black"/>
                  </a:solidFill>
                  <a:latin typeface="Arial" panose="020B0604020202020204" pitchFamily="34" charset="0"/>
                  <a:cs typeface="Arial" panose="020B0604020202020204" pitchFamily="34" charset="0"/>
                </a:rPr>
                <a:t>Composites Part (Macro-scale)</a:t>
              </a:r>
              <a:endParaRPr lang="zh-CN" altLang="en-US" sz="1200" b="1" dirty="0">
                <a:solidFill>
                  <a:prstClr val="black"/>
                </a:solidFill>
                <a:latin typeface="Arial" panose="020B0604020202020204" pitchFamily="34" charset="0"/>
                <a:cs typeface="Arial" panose="020B0604020202020204" pitchFamily="34" charset="0"/>
              </a:endParaRPr>
            </a:p>
          </p:txBody>
        </p:sp>
      </p:grpSp>
      <p:sp>
        <p:nvSpPr>
          <p:cNvPr id="17" name="箭头: 右 16">
            <a:extLst>
              <a:ext uri="{FF2B5EF4-FFF2-40B4-BE49-F238E27FC236}">
                <a16:creationId xmlns:a16="http://schemas.microsoft.com/office/drawing/2014/main" id="{1D77364C-E255-4D66-9DF3-95D64AE977C7}"/>
              </a:ext>
            </a:extLst>
          </p:cNvPr>
          <p:cNvSpPr/>
          <p:nvPr/>
        </p:nvSpPr>
        <p:spPr>
          <a:xfrm rot="19309047">
            <a:off x="2923412" y="3966090"/>
            <a:ext cx="486612" cy="34580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箭头: 右 17">
            <a:extLst>
              <a:ext uri="{FF2B5EF4-FFF2-40B4-BE49-F238E27FC236}">
                <a16:creationId xmlns:a16="http://schemas.microsoft.com/office/drawing/2014/main" id="{D96A515E-C77B-4009-94C9-20E0EB615CDB}"/>
              </a:ext>
            </a:extLst>
          </p:cNvPr>
          <p:cNvSpPr/>
          <p:nvPr/>
        </p:nvSpPr>
        <p:spPr>
          <a:xfrm rot="19203383">
            <a:off x="6325763" y="2392388"/>
            <a:ext cx="486612" cy="34580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id="{2DA48CBC-C1FD-4720-BA8B-202EFABEAF5A}"/>
              </a:ext>
            </a:extLst>
          </p:cNvPr>
          <p:cNvSpPr txBox="1"/>
          <p:nvPr/>
        </p:nvSpPr>
        <p:spPr>
          <a:xfrm>
            <a:off x="274528" y="6157507"/>
            <a:ext cx="2868193" cy="369332"/>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rPr>
              <a:t>微观尺度：纤维束内单丝</a:t>
            </a:r>
          </a:p>
        </p:txBody>
      </p:sp>
      <p:sp>
        <p:nvSpPr>
          <p:cNvPr id="30" name="文本框 29">
            <a:extLst>
              <a:ext uri="{FF2B5EF4-FFF2-40B4-BE49-F238E27FC236}">
                <a16:creationId xmlns:a16="http://schemas.microsoft.com/office/drawing/2014/main" id="{8D1F9401-C934-4D53-BAE7-8A0A29298C84}"/>
              </a:ext>
            </a:extLst>
          </p:cNvPr>
          <p:cNvSpPr txBox="1"/>
          <p:nvPr/>
        </p:nvSpPr>
        <p:spPr>
          <a:xfrm>
            <a:off x="3356933" y="4392139"/>
            <a:ext cx="3079444" cy="369332"/>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rPr>
              <a:t>介观尺度：纤维束内和束间</a:t>
            </a:r>
          </a:p>
        </p:txBody>
      </p:sp>
      <p:sp>
        <p:nvSpPr>
          <p:cNvPr id="31" name="文本框 30">
            <a:extLst>
              <a:ext uri="{FF2B5EF4-FFF2-40B4-BE49-F238E27FC236}">
                <a16:creationId xmlns:a16="http://schemas.microsoft.com/office/drawing/2014/main" id="{1E35AC11-7B9B-47BE-BE35-D3847C63CE02}"/>
              </a:ext>
            </a:extLst>
          </p:cNvPr>
          <p:cNvSpPr txBox="1"/>
          <p:nvPr/>
        </p:nvSpPr>
        <p:spPr>
          <a:xfrm>
            <a:off x="6569069" y="2980325"/>
            <a:ext cx="2467427" cy="646331"/>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rPr>
              <a:t>宏观尺度：实际尺寸</a:t>
            </a:r>
            <a:endParaRPr lang="en-US" altLang="zh-CN" b="1" dirty="0">
              <a:latin typeface="微软雅黑" panose="020B0503020204020204" pitchFamily="34" charset="-122"/>
              <a:ea typeface="微软雅黑" panose="020B0503020204020204" pitchFamily="34" charset="-122"/>
            </a:endParaRPr>
          </a:p>
          <a:p>
            <a:r>
              <a:rPr lang="zh-CN" altLang="en-US" b="1" dirty="0">
                <a:latin typeface="微软雅黑" panose="020B0503020204020204" pitchFamily="34" charset="-122"/>
                <a:ea typeface="微软雅黑" panose="020B0503020204020204" pitchFamily="34" charset="-122"/>
              </a:rPr>
              <a:t>           （零部件级）</a:t>
            </a:r>
          </a:p>
        </p:txBody>
      </p:sp>
      <p:sp>
        <p:nvSpPr>
          <p:cNvPr id="5" name="箭头: 右 4">
            <a:extLst>
              <a:ext uri="{FF2B5EF4-FFF2-40B4-BE49-F238E27FC236}">
                <a16:creationId xmlns:a16="http://schemas.microsoft.com/office/drawing/2014/main" id="{C9CE0692-A0C0-4610-8200-EECD30AF0175}"/>
              </a:ext>
            </a:extLst>
          </p:cNvPr>
          <p:cNvSpPr/>
          <p:nvPr/>
        </p:nvSpPr>
        <p:spPr>
          <a:xfrm rot="19345576">
            <a:off x="4062517" y="4972916"/>
            <a:ext cx="4392488" cy="649506"/>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尺度升级</a:t>
            </a:r>
          </a:p>
        </p:txBody>
      </p:sp>
      <p:sp>
        <p:nvSpPr>
          <p:cNvPr id="8" name="文本框 7">
            <a:extLst>
              <a:ext uri="{FF2B5EF4-FFF2-40B4-BE49-F238E27FC236}">
                <a16:creationId xmlns:a16="http://schemas.microsoft.com/office/drawing/2014/main" id="{ED2541FD-B559-4EEB-8ECA-F12F597198A3}"/>
              </a:ext>
            </a:extLst>
          </p:cNvPr>
          <p:cNvSpPr txBox="1"/>
          <p:nvPr/>
        </p:nvSpPr>
        <p:spPr>
          <a:xfrm>
            <a:off x="250891" y="2332696"/>
            <a:ext cx="6339910" cy="369332"/>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rPr>
              <a:t>本研究采用</a:t>
            </a:r>
            <a:r>
              <a:rPr lang="en-US" altLang="zh-CN" b="1" dirty="0">
                <a:latin typeface="微软雅黑" panose="020B0503020204020204" pitchFamily="34" charset="-122"/>
                <a:ea typeface="微软雅黑" panose="020B0503020204020204" pitchFamily="34" charset="-122"/>
              </a:rPr>
              <a:t>CFD</a:t>
            </a:r>
            <a:r>
              <a:rPr lang="zh-CN" altLang="en-US" b="1" dirty="0">
                <a:latin typeface="微软雅黑" panose="020B0503020204020204" pitchFamily="34" charset="-122"/>
                <a:ea typeface="微软雅黑" panose="020B0503020204020204" pitchFamily="34" charset="-122"/>
              </a:rPr>
              <a:t>模块和</a:t>
            </a:r>
            <a:r>
              <a:rPr lang="en-US" altLang="en-US" b="1" dirty="0">
                <a:latin typeface="微软雅黑" panose="020B0503020204020204" pitchFamily="34" charset="-122"/>
                <a:ea typeface="微软雅黑" panose="020B0503020204020204" pitchFamily="34" charset="-122"/>
              </a:rPr>
              <a:t>Livelink™ for MATLAB®</a:t>
            </a:r>
            <a:r>
              <a:rPr lang="zh-CN" altLang="en-US" b="1" dirty="0">
                <a:latin typeface="微软雅黑" panose="020B0503020204020204" pitchFamily="34" charset="-122"/>
                <a:ea typeface="微软雅黑" panose="020B0503020204020204" pitchFamily="34" charset="-122"/>
              </a:rPr>
              <a:t>模块</a:t>
            </a:r>
          </a:p>
        </p:txBody>
      </p:sp>
      <p:pic>
        <p:nvPicPr>
          <p:cNvPr id="19458" name="Picture 2">
            <a:extLst>
              <a:ext uri="{FF2B5EF4-FFF2-40B4-BE49-F238E27FC236}">
                <a16:creationId xmlns:a16="http://schemas.microsoft.com/office/drawing/2014/main" id="{5F4A9E67-CB17-4111-9AFA-A39F6BF3D719}"/>
              </a:ext>
            </a:extLst>
          </p:cNvPr>
          <p:cNvPicPr>
            <a:picLocks noChangeAspect="1" noChangeArrowheads="1"/>
          </p:cNvPicPr>
          <p:nvPr/>
        </p:nvPicPr>
        <p:blipFill rotWithShape="1">
          <a:blip r:embed="rId9" cstate="email">
            <a:extLst>
              <a:ext uri="{28A0092B-C50C-407E-A947-70E740481C1C}">
                <a14:useLocalDpi xmlns:a14="http://schemas.microsoft.com/office/drawing/2010/main" val="0"/>
              </a:ext>
            </a:extLst>
          </a:blip>
          <a:srcRect l="18536" t="31765" r="17416" b="38010"/>
          <a:stretch/>
        </p:blipFill>
        <p:spPr bwMode="auto">
          <a:xfrm>
            <a:off x="419338" y="1374851"/>
            <a:ext cx="3566454" cy="963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a:extLst>
              <a:ext uri="{FF2B5EF4-FFF2-40B4-BE49-F238E27FC236}">
                <a16:creationId xmlns:a16="http://schemas.microsoft.com/office/drawing/2014/main" id="{07FAB6DD-6B70-4194-A0E4-EA990C0E41EB}"/>
              </a:ext>
            </a:extLst>
          </p:cNvPr>
          <p:cNvSpPr>
            <a:spLocks noGrp="1"/>
          </p:cNvSpPr>
          <p:nvPr>
            <p:ph type="title"/>
          </p:nvPr>
        </p:nvSpPr>
        <p:spPr bwMode="auto">
          <a:xfrm>
            <a:off x="1696901" y="43231"/>
            <a:ext cx="5688533" cy="1071562"/>
          </a:xfrm>
        </p:spPr>
        <p:txBody>
          <a:bodyPr vert="horz" wrap="square" lIns="91440" tIns="45720" rIns="91440" bIns="45720" numCol="1" anchorCtr="0" compatLnSpc="1">
            <a:prstTxWarp prst="textNoShape">
              <a:avLst/>
            </a:prstTxWarp>
          </a:bodyPr>
          <a:lstStyle/>
          <a:p>
            <a:pPr>
              <a:spcBef>
                <a:spcPct val="20000"/>
              </a:spcBef>
              <a:defRPr/>
            </a:pPr>
            <a:r>
              <a:rPr lang="zh-CN" altLang="en-US" b="1" dirty="0">
                <a:latin typeface="微软雅黑" panose="020B0503020204020204" pitchFamily="34" charset="-122"/>
                <a:ea typeface="微软雅黑" panose="020B0503020204020204" pitchFamily="34" charset="-122"/>
              </a:rPr>
              <a:t>研究背景</a:t>
            </a:r>
            <a:r>
              <a:rPr lang="en-US" altLang="fr-FR" b="1" dirty="0">
                <a:latin typeface="微软雅黑" panose="020B0503020204020204" pitchFamily="34" charset="-122"/>
                <a:ea typeface="微软雅黑" panose="020B0503020204020204" pitchFamily="34" charset="-122"/>
              </a:rPr>
              <a:t> </a:t>
            </a:r>
            <a:r>
              <a:rPr lang="zh-CN" altLang="en-US" b="1" dirty="0">
                <a:latin typeface="微软雅黑" panose="020B0503020204020204" pitchFamily="34" charset="-122"/>
                <a:ea typeface="微软雅黑" panose="020B0503020204020204" pitchFamily="34" charset="-122"/>
              </a:rPr>
              <a:t>：关键参数渗透率</a:t>
            </a:r>
            <a:endParaRPr lang="en-US" altLang="fr-FR" b="1" dirty="0">
              <a:latin typeface="微软雅黑" panose="020B0503020204020204" pitchFamily="34" charset="-122"/>
              <a:ea typeface="微软雅黑" panose="020B0503020204020204" pitchFamily="34" charset="-122"/>
            </a:endParaRPr>
          </a:p>
        </p:txBody>
      </p:sp>
      <p:sp>
        <p:nvSpPr>
          <p:cNvPr id="7171" name="Espace réservé du contenu 2"/>
          <p:cNvSpPr>
            <a:spLocks noGrp="1"/>
          </p:cNvSpPr>
          <p:nvPr>
            <p:ph idx="1"/>
          </p:nvPr>
        </p:nvSpPr>
        <p:spPr bwMode="auto">
          <a:xfrm>
            <a:off x="457200" y="1268760"/>
            <a:ext cx="8229600" cy="57539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None/>
            </a:pPr>
            <a:r>
              <a:rPr lang="zh-CN" altLang="en-US" sz="2400" b="1" dirty="0">
                <a:latin typeface="微软雅黑" panose="020B0503020204020204" pitchFamily="34" charset="-122"/>
                <a:ea typeface="微软雅黑" panose="020B0503020204020204" pitchFamily="34" charset="-122"/>
                <a:cs typeface="Times New Roman" charset="0"/>
              </a:rPr>
              <a:t>树脂注射过程是液体成型工艺的关键</a:t>
            </a:r>
            <a:endParaRPr lang="en-US" altLang="zh-CN" sz="2400" b="1" dirty="0">
              <a:latin typeface="微软雅黑" panose="020B0503020204020204" pitchFamily="34" charset="-122"/>
              <a:ea typeface="微软雅黑" panose="020B0503020204020204" pitchFamily="34" charset="-122"/>
              <a:cs typeface="Times New Roman" charset="0"/>
            </a:endParaRPr>
          </a:p>
        </p:txBody>
      </p:sp>
      <p:pic>
        <p:nvPicPr>
          <p:cNvPr id="7173" name="图片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47481" y="4371184"/>
            <a:ext cx="2188815" cy="163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Espace réservé du contenu 2"/>
          <p:cNvSpPr txBox="1">
            <a:spLocks/>
          </p:cNvSpPr>
          <p:nvPr/>
        </p:nvSpPr>
        <p:spPr bwMode="auto">
          <a:xfrm>
            <a:off x="426368" y="3281143"/>
            <a:ext cx="8229600" cy="1152128"/>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anose="020B0604020202020204" pitchFamily="34" charset="0"/>
                <a:ea typeface="MS PGothic" panose="020B0600070205080204" pitchFamily="34" charset="-128"/>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anose="020B0604020202020204" pitchFamily="34" charset="0"/>
                <a:ea typeface="MS PGothic" panose="020B0600070205080204" pitchFamily="34" charset="-128"/>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S PGothic" panose="020B0600070205080204" pitchFamily="34" charset="-128"/>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S PGothic" panose="020B0600070205080204" pitchFamily="34" charset="-128"/>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eaLnBrk="1" hangingPunct="1"/>
            <a:r>
              <a:rPr lang="zh-CN" altLang="en-US" sz="2000" dirty="0">
                <a:latin typeface="微软雅黑" panose="020B0503020204020204" pitchFamily="34" charset="-122"/>
                <a:ea typeface="微软雅黑" panose="020B0503020204020204" pitchFamily="34" charset="-122"/>
                <a:cs typeface="Times New Roman" charset="0"/>
              </a:rPr>
              <a:t>渗透率决定了浸渍程度</a:t>
            </a:r>
            <a:endParaRPr lang="en-US" altLang="zh-CN" sz="2000" dirty="0">
              <a:latin typeface="微软雅黑" panose="020B0503020204020204" pitchFamily="34" charset="-122"/>
              <a:ea typeface="微软雅黑" panose="020B0503020204020204" pitchFamily="34" charset="-122"/>
              <a:cs typeface="Times New Roman" charset="0"/>
            </a:endParaRPr>
          </a:p>
          <a:p>
            <a:pPr lvl="1" eaLnBrk="1" hangingPunct="1"/>
            <a:r>
              <a:rPr lang="zh-CN" altLang="en-US" sz="2000" dirty="0">
                <a:latin typeface="微软雅黑" panose="020B0503020204020204" pitchFamily="34" charset="-122"/>
                <a:ea typeface="微软雅黑" panose="020B0503020204020204" pitchFamily="34" charset="-122"/>
                <a:cs typeface="Times New Roman" charset="0"/>
              </a:rPr>
              <a:t>增强体的结构会影响渗透率</a:t>
            </a:r>
            <a:endParaRPr lang="en-US" altLang="zh-CN" sz="2000" dirty="0">
              <a:latin typeface="微软雅黑" panose="020B0503020204020204" pitchFamily="34" charset="-122"/>
              <a:ea typeface="微软雅黑" panose="020B0503020204020204" pitchFamily="34" charset="-122"/>
              <a:cs typeface="Times New Roman" charset="0"/>
            </a:endParaRPr>
          </a:p>
        </p:txBody>
      </p:sp>
      <p:sp>
        <p:nvSpPr>
          <p:cNvPr id="8" name="Espace réservé du contenu 2"/>
          <p:cNvSpPr txBox="1">
            <a:spLocks/>
          </p:cNvSpPr>
          <p:nvPr/>
        </p:nvSpPr>
        <p:spPr bwMode="auto">
          <a:xfrm>
            <a:off x="395536" y="1701478"/>
            <a:ext cx="8229600" cy="2015554"/>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anose="020B0604020202020204" pitchFamily="34" charset="0"/>
                <a:ea typeface="MS PGothic" panose="020B0600070205080204" pitchFamily="34" charset="-128"/>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anose="020B0604020202020204" pitchFamily="34" charset="0"/>
                <a:ea typeface="MS PGothic" panose="020B0600070205080204" pitchFamily="34" charset="-128"/>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S PGothic" panose="020B0600070205080204" pitchFamily="34" charset="-128"/>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anose="020B0604020202020204" pitchFamily="34" charset="0"/>
                <a:ea typeface="MS PGothic" panose="020B0600070205080204" pitchFamily="34" charset="-128"/>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eaLnBrk="1" hangingPunct="1">
              <a:buFont typeface="Arial" charset="0"/>
              <a:buNone/>
            </a:pPr>
            <a:r>
              <a:rPr lang="zh-CN" altLang="en-US" sz="2000" dirty="0">
                <a:latin typeface="微软雅黑" panose="020B0503020204020204" pitchFamily="34" charset="-122"/>
                <a:ea typeface="微软雅黑" panose="020B0503020204020204" pitchFamily="34" charset="-122"/>
                <a:cs typeface="Times New Roman" charset="0"/>
              </a:rPr>
              <a:t>树脂在宏观层面的流动可以用</a:t>
            </a:r>
            <a:r>
              <a:rPr lang="en-US" altLang="zh-CN" sz="2000" dirty="0">
                <a:latin typeface="微软雅黑" panose="020B0503020204020204" pitchFamily="34" charset="-122"/>
                <a:ea typeface="微软雅黑" panose="020B0503020204020204" pitchFamily="34" charset="-122"/>
                <a:cs typeface="Times New Roman" charset="0"/>
              </a:rPr>
              <a:t> Darcy</a:t>
            </a:r>
            <a:r>
              <a:rPr lang="zh-CN" altLang="en-US" sz="2000" dirty="0">
                <a:latin typeface="微软雅黑" panose="020B0503020204020204" pitchFamily="34" charset="-122"/>
                <a:ea typeface="微软雅黑" panose="020B0503020204020204" pitchFamily="34" charset="-122"/>
                <a:cs typeface="Times New Roman" charset="0"/>
              </a:rPr>
              <a:t>定理描述</a:t>
            </a:r>
            <a:r>
              <a:rPr lang="en-US" altLang="zh-CN" sz="2000" dirty="0">
                <a:latin typeface="微软雅黑" panose="020B0503020204020204" pitchFamily="34" charset="-122"/>
                <a:ea typeface="微软雅黑" panose="020B0503020204020204" pitchFamily="34" charset="-122"/>
                <a:cs typeface="Times New Roman" charset="0"/>
              </a:rPr>
              <a:t>:</a:t>
            </a:r>
          </a:p>
          <a:p>
            <a:pPr marL="457200" lvl="1" indent="0" eaLnBrk="1" hangingPunct="1">
              <a:buFont typeface="Arial" charset="0"/>
              <a:buNone/>
            </a:pPr>
            <a:endParaRPr lang="en-US" altLang="zh-CN" sz="2000" dirty="0">
              <a:latin typeface="Arial Rounded MT Bold" charset="0"/>
              <a:ea typeface="ＭＳ Ｐゴシック" charset="0"/>
              <a:cs typeface="Times New Roman" charset="0"/>
            </a:endParaRPr>
          </a:p>
          <a:p>
            <a:pPr marL="457200" lvl="1" indent="0" eaLnBrk="1" hangingPunct="1">
              <a:buFont typeface="Arial" charset="0"/>
              <a:buNone/>
            </a:pPr>
            <a:endParaRPr lang="en-US" altLang="zh-CN" sz="2000" dirty="0">
              <a:latin typeface="Arial Rounded MT Bold" charset="0"/>
              <a:ea typeface="ＭＳ Ｐゴシック" charset="0"/>
              <a:cs typeface="Times New Roman" charset="0"/>
            </a:endParaRPr>
          </a:p>
          <a:p>
            <a:pPr marL="457200" lvl="1" indent="0" eaLnBrk="1" hangingPunct="1">
              <a:buFont typeface="Arial" charset="0"/>
              <a:buNone/>
            </a:pPr>
            <a:r>
              <a:rPr lang="zh-CN" altLang="en-US" sz="2000" dirty="0">
                <a:latin typeface="微软雅黑" panose="020B0503020204020204" pitchFamily="34" charset="-122"/>
                <a:ea typeface="微软雅黑" panose="020B0503020204020204" pitchFamily="34" charset="-122"/>
                <a:cs typeface="Times New Roman" charset="0"/>
              </a:rPr>
              <a:t>这里</a:t>
            </a:r>
            <a:r>
              <a:rPr lang="en-US" altLang="zh-CN" sz="2000" dirty="0">
                <a:latin typeface="微软雅黑" panose="020B0503020204020204" pitchFamily="34" charset="-122"/>
                <a:ea typeface="微软雅黑" panose="020B0503020204020204" pitchFamily="34" charset="-122"/>
                <a:cs typeface="Times New Roman" charset="0"/>
              </a:rPr>
              <a:t> K </a:t>
            </a:r>
            <a:r>
              <a:rPr lang="zh-CN" altLang="en-US" sz="2000" dirty="0">
                <a:latin typeface="微软雅黑" panose="020B0503020204020204" pitchFamily="34" charset="-122"/>
                <a:ea typeface="微软雅黑" panose="020B0503020204020204" pitchFamily="34" charset="-122"/>
                <a:cs typeface="Times New Roman" charset="0"/>
              </a:rPr>
              <a:t>是渗透率</a:t>
            </a:r>
            <a:r>
              <a:rPr lang="en-US" altLang="zh-CN" sz="2000" dirty="0">
                <a:latin typeface="微软雅黑" panose="020B0503020204020204" pitchFamily="34" charset="-122"/>
                <a:ea typeface="微软雅黑" panose="020B0503020204020204" pitchFamily="34" charset="-122"/>
                <a:cs typeface="Times New Roman" charset="0"/>
              </a:rPr>
              <a:t>     </a:t>
            </a:r>
            <a:r>
              <a:rPr lang="zh-CN" altLang="en-US" sz="2000" dirty="0">
                <a:latin typeface="微软雅黑" panose="020B0503020204020204" pitchFamily="34" charset="-122"/>
                <a:ea typeface="微软雅黑" panose="020B0503020204020204" pitchFamily="34" charset="-122"/>
                <a:cs typeface="Times New Roman" charset="0"/>
              </a:rPr>
              <a:t>是流体粘度。</a:t>
            </a:r>
            <a:endParaRPr lang="en-US" altLang="zh-CN" sz="2000" dirty="0">
              <a:latin typeface="微软雅黑" panose="020B0503020204020204" pitchFamily="34" charset="-122"/>
              <a:ea typeface="微软雅黑" panose="020B0503020204020204" pitchFamily="34" charset="-122"/>
              <a:cs typeface="Times New Roman" charset="0"/>
            </a:endParaRPr>
          </a:p>
        </p:txBody>
      </p:sp>
      <p:graphicFrame>
        <p:nvGraphicFramePr>
          <p:cNvPr id="9" name="Object 34"/>
          <p:cNvGraphicFramePr>
            <a:graphicFrameLocks noChangeAspect="1"/>
          </p:cNvGraphicFramePr>
          <p:nvPr>
            <p:extLst>
              <p:ext uri="{D42A27DB-BD31-4B8C-83A1-F6EECF244321}">
                <p14:modId xmlns:p14="http://schemas.microsoft.com/office/powerpoint/2010/main" val="2372809534"/>
              </p:ext>
            </p:extLst>
          </p:nvPr>
        </p:nvGraphicFramePr>
        <p:xfrm>
          <a:off x="3794387" y="2065319"/>
          <a:ext cx="1463067" cy="936501"/>
        </p:xfrm>
        <a:graphic>
          <a:graphicData uri="http://schemas.openxmlformats.org/presentationml/2006/ole">
            <mc:AlternateContent xmlns:mc="http://schemas.openxmlformats.org/markup-compatibility/2006">
              <mc:Choice xmlns:v="urn:schemas-microsoft-com:vml" Requires="v">
                <p:oleObj spid="_x0000_s7235" name="…quation" r:id="rId4" imgW="749300" imgH="431800" progId="Equation.3">
                  <p:embed/>
                </p:oleObj>
              </mc:Choice>
              <mc:Fallback>
                <p:oleObj name="…quation" r:id="rId4" imgW="7493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4387" y="2065319"/>
                        <a:ext cx="1463067" cy="936501"/>
                      </a:xfrm>
                      <a:prstGeom prst="rect">
                        <a:avLst/>
                      </a:prstGeom>
                      <a:noFill/>
                      <a:ln>
                        <a:noFill/>
                      </a:ln>
                    </p:spPr>
                  </p:pic>
                </p:oleObj>
              </mc:Fallback>
            </mc:AlternateContent>
          </a:graphicData>
        </a:graphic>
      </p:graphicFrame>
      <p:graphicFrame>
        <p:nvGraphicFramePr>
          <p:cNvPr id="10" name="Objet 1"/>
          <p:cNvGraphicFramePr>
            <a:graphicFrameLocks noChangeAspect="1"/>
          </p:cNvGraphicFramePr>
          <p:nvPr>
            <p:extLst>
              <p:ext uri="{D42A27DB-BD31-4B8C-83A1-F6EECF244321}">
                <p14:modId xmlns:p14="http://schemas.microsoft.com/office/powerpoint/2010/main" val="2622137787"/>
              </p:ext>
            </p:extLst>
          </p:nvPr>
        </p:nvGraphicFramePr>
        <p:xfrm>
          <a:off x="2752353" y="2824691"/>
          <a:ext cx="298882" cy="354644"/>
        </p:xfrm>
        <a:graphic>
          <a:graphicData uri="http://schemas.openxmlformats.org/presentationml/2006/ole">
            <mc:AlternateContent xmlns:mc="http://schemas.openxmlformats.org/markup-compatibility/2006">
              <mc:Choice xmlns:v="urn:schemas-microsoft-com:vml" Requires="v">
                <p:oleObj spid="_x0000_s7236" name="…quation" r:id="rId6" imgW="139700" imgH="165100" progId="Equation.3">
                  <p:embed/>
                </p:oleObj>
              </mc:Choice>
              <mc:Fallback>
                <p:oleObj name="…quation" r:id="rId6" imgW="139700" imgH="1651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2353" y="2824691"/>
                        <a:ext cx="298882" cy="354644"/>
                      </a:xfrm>
                      <a:prstGeom prst="rect">
                        <a:avLst/>
                      </a:prstGeom>
                      <a:noFill/>
                      <a:ln>
                        <a:noFill/>
                      </a:ln>
                    </p:spPr>
                  </p:pic>
                </p:oleObj>
              </mc:Fallback>
            </mc:AlternateContent>
          </a:graphicData>
        </a:graphic>
      </p:graphicFrame>
      <p:pic>
        <p:nvPicPr>
          <p:cNvPr id="6" name="图片 5">
            <a:extLst>
              <a:ext uri="{FF2B5EF4-FFF2-40B4-BE49-F238E27FC236}">
                <a16:creationId xmlns:a16="http://schemas.microsoft.com/office/drawing/2014/main" id="{8428791F-A947-4F78-81F5-A733B84231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80778" y="4371183"/>
            <a:ext cx="2333297" cy="1631411"/>
          </a:xfrm>
          <a:prstGeom prst="rect">
            <a:avLst/>
          </a:prstGeom>
        </p:spPr>
      </p:pic>
      <p:sp>
        <p:nvSpPr>
          <p:cNvPr id="2" name="箭头: 右 1">
            <a:extLst>
              <a:ext uri="{FF2B5EF4-FFF2-40B4-BE49-F238E27FC236}">
                <a16:creationId xmlns:a16="http://schemas.microsoft.com/office/drawing/2014/main" id="{DC27200E-D634-462B-AC02-B2529D29C77D}"/>
              </a:ext>
            </a:extLst>
          </p:cNvPr>
          <p:cNvSpPr/>
          <p:nvPr/>
        </p:nvSpPr>
        <p:spPr>
          <a:xfrm>
            <a:off x="4160709" y="5078445"/>
            <a:ext cx="730424" cy="216024"/>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bwMode="auto">
          <a:xfrm>
            <a:off x="1818481" y="-9997"/>
            <a:ext cx="5976937" cy="1133941"/>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研究方法：几何模型建立</a:t>
            </a:r>
            <a:endParaRPr lang="en-US" altLang="zh-CN" b="1" dirty="0">
              <a:latin typeface="微软雅黑" panose="020B0503020204020204" pitchFamily="34" charset="-122"/>
              <a:ea typeface="微软雅黑" panose="020B0503020204020204" pitchFamily="34" charset="-122"/>
              <a:cs typeface="Arial" charset="0"/>
            </a:endParaRPr>
          </a:p>
        </p:txBody>
      </p:sp>
      <p:sp>
        <p:nvSpPr>
          <p:cNvPr id="10243" name="Espace réservé du contenu 2"/>
          <p:cNvSpPr>
            <a:spLocks noGrp="1"/>
          </p:cNvSpPr>
          <p:nvPr>
            <p:ph idx="1"/>
          </p:nvPr>
        </p:nvSpPr>
        <p:spPr bwMode="auto">
          <a:xfrm>
            <a:off x="611188" y="1258888"/>
            <a:ext cx="8301037" cy="4826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None/>
            </a:pPr>
            <a:r>
              <a:rPr lang="zh-CN" altLang="en-US" sz="2000" b="1" dirty="0">
                <a:latin typeface="微软雅黑" panose="020B0503020204020204" pitchFamily="34" charset="-122"/>
                <a:ea typeface="微软雅黑" panose="020B0503020204020204" pitchFamily="34" charset="-122"/>
                <a:cs typeface="Arial" charset="0"/>
              </a:rPr>
              <a:t>随机纤维单丝半径和随机</a:t>
            </a:r>
            <a:endParaRPr lang="fr-FR" altLang="zh-CN" sz="2000" b="1" dirty="0">
              <a:latin typeface="微软雅黑" panose="020B0503020204020204" pitchFamily="34" charset="-122"/>
              <a:ea typeface="微软雅黑" panose="020B0503020204020204" pitchFamily="34" charset="-122"/>
              <a:cs typeface="Arial" charset="0"/>
            </a:endParaRPr>
          </a:p>
        </p:txBody>
      </p:sp>
      <p:pic>
        <p:nvPicPr>
          <p:cNvPr id="10244" name="图片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74" y="1779588"/>
            <a:ext cx="4049713" cy="417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5" name="Rectangle 8"/>
          <p:cNvSpPr>
            <a:spLocks noChangeArrowheads="1"/>
          </p:cNvSpPr>
          <p:nvPr/>
        </p:nvSpPr>
        <p:spPr bwMode="auto">
          <a:xfrm>
            <a:off x="82550" y="28575"/>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endParaRPr lang="zh-CN" altLang="en-US">
              <a:ea typeface="宋体" charset="0"/>
              <a:cs typeface="宋体" charset="0"/>
            </a:endParaRPr>
          </a:p>
        </p:txBody>
      </p:sp>
      <p:sp>
        <p:nvSpPr>
          <p:cNvPr id="10246" name="Rectangle 9"/>
          <p:cNvSpPr>
            <a:spLocks noChangeArrowheads="1"/>
          </p:cNvSpPr>
          <p:nvPr/>
        </p:nvSpPr>
        <p:spPr bwMode="auto">
          <a:xfrm>
            <a:off x="234950" y="180975"/>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endParaRPr lang="zh-CN" altLang="en-US">
              <a:ea typeface="宋体" charset="0"/>
              <a:cs typeface="宋体" charset="0"/>
            </a:endParaRPr>
          </a:p>
        </p:txBody>
      </p:sp>
      <p:pic>
        <p:nvPicPr>
          <p:cNvPr id="10247"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0901" y="1343598"/>
            <a:ext cx="4132723" cy="4706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8" name="文本框 4"/>
          <p:cNvSpPr txBox="1">
            <a:spLocks noChangeArrowheads="1"/>
          </p:cNvSpPr>
          <p:nvPr/>
        </p:nvSpPr>
        <p:spPr bwMode="auto">
          <a:xfrm>
            <a:off x="684213" y="6084888"/>
            <a:ext cx="3189287"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ctr" eaLnBrk="1" hangingPunct="1">
              <a:spcBef>
                <a:spcPct val="20000"/>
              </a:spcBef>
            </a:pPr>
            <a:r>
              <a:rPr lang="zh-CN" altLang="en-US" sz="1600" b="1" dirty="0">
                <a:latin typeface="微软雅黑" panose="020B0503020204020204" pitchFamily="34" charset="-122"/>
                <a:ea typeface="微软雅黑" panose="020B0503020204020204" pitchFamily="34" charset="-122"/>
                <a:cs typeface="Arial" charset="0"/>
              </a:rPr>
              <a:t>结构参数定义</a:t>
            </a:r>
          </a:p>
        </p:txBody>
      </p:sp>
      <p:sp>
        <p:nvSpPr>
          <p:cNvPr id="10249" name="文本框 12"/>
          <p:cNvSpPr txBox="1">
            <a:spLocks noChangeArrowheads="1"/>
          </p:cNvSpPr>
          <p:nvPr/>
        </p:nvSpPr>
        <p:spPr bwMode="auto">
          <a:xfrm>
            <a:off x="4777776" y="6063987"/>
            <a:ext cx="3887787"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ctr"/>
            <a:r>
              <a:rPr lang="zh-CN" altLang="en-US" sz="1600" b="1" dirty="0">
                <a:latin typeface="微软雅黑" panose="020B0503020204020204" pitchFamily="34" charset="-122"/>
                <a:ea typeface="微软雅黑" panose="020B0503020204020204" pitchFamily="34" charset="-122"/>
                <a:cs typeface="Times New Roman" charset="0"/>
              </a:rPr>
              <a:t>随机排布纤维生成代码流程</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noChangeArrowheads="1"/>
          </p:cNvSpPr>
          <p:nvPr>
            <p:ph type="title"/>
          </p:nvPr>
        </p:nvSpPr>
        <p:spPr bwMode="auto">
          <a:xfrm>
            <a:off x="1764110" y="42862"/>
            <a:ext cx="5904706" cy="1143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zh-CN" altLang="en-US" b="1" dirty="0">
                <a:latin typeface="微软雅黑" panose="020B0503020204020204" pitchFamily="34" charset="-122"/>
                <a:ea typeface="微软雅黑" panose="020B0503020204020204" pitchFamily="34" charset="-122"/>
                <a:cs typeface="Arial" charset="0"/>
              </a:rPr>
              <a:t>研究方法： </a:t>
            </a:r>
            <a:r>
              <a:rPr lang="en-US" altLang="zh-CN" b="1" dirty="0">
                <a:latin typeface="微软雅黑" panose="020B0503020204020204" pitchFamily="34" charset="-122"/>
                <a:ea typeface="微软雅黑" panose="020B0503020204020204" pitchFamily="34" charset="-122"/>
                <a:cs typeface="Arial" charset="0"/>
              </a:rPr>
              <a:t>2D </a:t>
            </a:r>
            <a:r>
              <a:rPr lang="zh-CN" altLang="en-US" b="1" dirty="0">
                <a:latin typeface="微软雅黑" panose="020B0503020204020204" pitchFamily="34" charset="-122"/>
                <a:ea typeface="微软雅黑" panose="020B0503020204020204" pitchFamily="34" charset="-122"/>
                <a:cs typeface="Arial" charset="0"/>
              </a:rPr>
              <a:t>截面模型</a:t>
            </a:r>
          </a:p>
        </p:txBody>
      </p:sp>
      <p:pic>
        <p:nvPicPr>
          <p:cNvPr id="11267" name="内容占位符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850" y="1866900"/>
            <a:ext cx="4103688" cy="21891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68" name="图片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1866900"/>
            <a:ext cx="4191000" cy="2189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69" name="图片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4056063"/>
            <a:ext cx="4103688" cy="2122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70" name="图片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463" y="4056063"/>
            <a:ext cx="4191000" cy="2187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71" name="文本框 7"/>
          <p:cNvSpPr txBox="1">
            <a:spLocks noChangeArrowheads="1"/>
          </p:cNvSpPr>
          <p:nvPr/>
        </p:nvSpPr>
        <p:spPr bwMode="auto">
          <a:xfrm>
            <a:off x="468313" y="1341438"/>
            <a:ext cx="820737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r>
              <a:rPr lang="zh-CN" altLang="en-US" sz="2000" b="1" dirty="0">
                <a:latin typeface="微软雅黑" panose="020B0503020204020204" pitchFamily="34" charset="-122"/>
                <a:ea typeface="微软雅黑" panose="020B0503020204020204" pitchFamily="34" charset="-122"/>
                <a:cs typeface="Times New Roman" charset="0"/>
              </a:rPr>
              <a:t>不同孔隙率下的</a:t>
            </a:r>
            <a:r>
              <a:rPr lang="en-US" altLang="zh-CN" sz="2000" b="1" dirty="0">
                <a:latin typeface="微软雅黑" panose="020B0503020204020204" pitchFamily="34" charset="-122"/>
                <a:ea typeface="微软雅黑" panose="020B0503020204020204" pitchFamily="34" charset="-122"/>
                <a:cs typeface="Times New Roman" charset="0"/>
              </a:rPr>
              <a:t>2D</a:t>
            </a:r>
            <a:r>
              <a:rPr lang="zh-CN" altLang="en-US" sz="2000" b="1" dirty="0">
                <a:latin typeface="微软雅黑" panose="020B0503020204020204" pitchFamily="34" charset="-122"/>
                <a:ea typeface="微软雅黑" panose="020B0503020204020204" pitchFamily="34" charset="-122"/>
                <a:cs typeface="Times New Roman" charset="0"/>
              </a:rPr>
              <a:t>纤维束内截面几何模型</a:t>
            </a:r>
            <a:r>
              <a:rPr lang="en-US" altLang="zh-CN" sz="2000" b="1" dirty="0">
                <a:latin typeface="微软雅黑" panose="020B0503020204020204" pitchFamily="34" charset="-122"/>
                <a:ea typeface="微软雅黑" panose="020B0503020204020204" pitchFamily="34" charset="-122"/>
                <a:cs typeface="Times New Roman" charset="0"/>
              </a:rPr>
              <a:t> </a:t>
            </a:r>
            <a:endParaRPr lang="zh-CN" altLang="en-US" sz="2000" b="1" dirty="0">
              <a:latin typeface="微软雅黑" panose="020B0503020204020204" pitchFamily="34" charset="-122"/>
              <a:ea typeface="微软雅黑" panose="020B0503020204020204" pitchFamily="34" charset="-122"/>
              <a:cs typeface="Times New Roman" charset="0"/>
            </a:endParaRP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19755</TotalTime>
  <Words>1259</Words>
  <Application>Microsoft Office PowerPoint</Application>
  <PresentationFormat>全屏显示(4:3)</PresentationFormat>
  <Paragraphs>131</Paragraphs>
  <Slides>19</Slides>
  <Notes>3</Notes>
  <HiddenSlides>0</HiddenSlides>
  <MMClips>1</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4</vt:i4>
      </vt:variant>
      <vt:variant>
        <vt:lpstr>幻灯片标题</vt:lpstr>
      </vt:variant>
      <vt:variant>
        <vt:i4>19</vt:i4>
      </vt:variant>
    </vt:vector>
  </HeadingPairs>
  <TitlesOfParts>
    <vt:vector size="32" baseType="lpstr">
      <vt:lpstr>等线</vt:lpstr>
      <vt:lpstr>黑体</vt:lpstr>
      <vt:lpstr>微软雅黑</vt:lpstr>
      <vt:lpstr>Arial</vt:lpstr>
      <vt:lpstr>Arial Rounded MT Bold</vt:lpstr>
      <vt:lpstr>Calibri</vt:lpstr>
      <vt:lpstr>Cambria Math</vt:lpstr>
      <vt:lpstr>Times New Roman</vt:lpstr>
      <vt:lpstr>Thème Office</vt:lpstr>
      <vt:lpstr>…quation</vt:lpstr>
      <vt:lpstr>公式</vt:lpstr>
      <vt:lpstr>Equation</vt:lpstr>
      <vt:lpstr>Visio</vt:lpstr>
      <vt:lpstr>PowerPoint 演示文稿</vt:lpstr>
      <vt:lpstr>主要内容</vt:lpstr>
      <vt:lpstr>中国商飞北研中心&amp;个人简介</vt:lpstr>
      <vt:lpstr>研究背景：复合材料的广泛应用</vt:lpstr>
      <vt:lpstr>研究背景：LCM</vt:lpstr>
      <vt:lpstr>PowerPoint 演示文稿</vt:lpstr>
      <vt:lpstr>研究背景 ：关键参数渗透率</vt:lpstr>
      <vt:lpstr>研究方法：几何模型建立</vt:lpstr>
      <vt:lpstr>研究方法： 2D 截面模型</vt:lpstr>
      <vt:lpstr>研究方法：控制方程</vt:lpstr>
      <vt:lpstr>研究方法：边界条件&amp;初始值</vt:lpstr>
      <vt:lpstr>研究方法：对比验证</vt:lpstr>
      <vt:lpstr>研究方法：结构参数对渗透率的影响</vt:lpstr>
      <vt:lpstr>研究方法：灵敏度分析</vt:lpstr>
      <vt:lpstr>研究方法：抽样矩阵</vt:lpstr>
      <vt:lpstr>分析&amp;结论</vt:lpstr>
      <vt:lpstr>展望</vt:lpstr>
      <vt:lpstr>参考文献</vt:lpstr>
      <vt:lpstr>PowerPoint 演示文稿</vt:lpstr>
    </vt:vector>
  </TitlesOfParts>
  <Company>INSA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admin-olivier</dc:creator>
  <cp:lastModifiedBy>李 晨</cp:lastModifiedBy>
  <cp:revision>141</cp:revision>
  <dcterms:created xsi:type="dcterms:W3CDTF">2014-04-10T16:59:02Z</dcterms:created>
  <dcterms:modified xsi:type="dcterms:W3CDTF">2019-10-14T12:11:31Z</dcterms:modified>
</cp:coreProperties>
</file>