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74" r:id="rId7"/>
    <p:sldId id="263" r:id="rId8"/>
    <p:sldId id="275" r:id="rId9"/>
    <p:sldId id="267" r:id="rId10"/>
    <p:sldId id="273" r:id="rId11"/>
    <p:sldId id="271" r:id="rId12"/>
    <p:sldId id="272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6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2" d="100"/>
          <a:sy n="112" d="100"/>
        </p:scale>
        <p:origin x="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2334-60F8-4025-A2EA-6FED97439775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74997-D5DC-410C-809A-1E2CE39DF1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496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59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71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94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36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15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72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943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69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187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03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8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0">
              <a:schemeClr val="accent1">
                <a:lumMod val="45000"/>
                <a:lumOff val="55000"/>
              </a:schemeClr>
            </a:gs>
            <a:gs pos="38000">
              <a:srgbClr val="E7F0F9"/>
            </a:gs>
            <a:gs pos="65000">
              <a:srgbClr val="D6E6F5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26735-C0EA-4959-864F-99DEABD50A52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1719A-20D2-477F-9B96-FA745BFC48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88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6.wmf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06669" y="1067438"/>
            <a:ext cx="7913077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extrusionClr>
                <a:schemeClr val="accent1">
                  <a:lumMod val="20000"/>
                  <a:lumOff val="80000"/>
                </a:schemeClr>
              </a:extrusionClr>
            </a:sp3d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viscosity on dynamics of Electrowetting droplet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3915" y="4210702"/>
            <a:ext cx="8036170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extrusionClr>
                <a:schemeClr val="accent1">
                  <a:lumMod val="20000"/>
                  <a:lumOff val="80000"/>
                </a:schemeClr>
              </a:extrusionClr>
            </a:sp3d>
          </a:bodyPr>
          <a:lstStyle/>
          <a:p>
            <a:pPr algn="ctr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Ning </a:t>
            </a:r>
            <a:r>
              <a:rPr lang="en-US" altLang="zh-CN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Weng</a:t>
            </a:r>
            <a:endParaRPr lang="en-US" altLang="zh-C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Qian </a:t>
            </a:r>
            <a:r>
              <a:rPr lang="en-US" altLang="zh-C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Xuesen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Laboratory</a:t>
            </a:r>
          </a:p>
        </p:txBody>
      </p:sp>
    </p:spTree>
    <p:extLst>
      <p:ext uri="{BB962C8B-B14F-4D97-AF65-F5344CB8AC3E}">
        <p14:creationId xmlns:p14="http://schemas.microsoft.com/office/powerpoint/2010/main" val="41420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6B4C5FE-2500-4BC5-8E80-0EBEA57D1A95}"/>
              </a:ext>
            </a:extLst>
          </p:cNvPr>
          <p:cNvSpPr txBox="1"/>
          <p:nvPr/>
        </p:nvSpPr>
        <p:spPr>
          <a:xfrm>
            <a:off x="-3" y="-1"/>
            <a:ext cx="365760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516" y="1199584"/>
            <a:ext cx="3424801" cy="26164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887" y="1240324"/>
            <a:ext cx="3375785" cy="25349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916" y="4036124"/>
            <a:ext cx="450308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AdvGulliv-R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Time evolution of contact line velocity of droplet with different viscosity in DC (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=120V)</a:t>
            </a:r>
            <a:endParaRPr lang="zh-CN" altLang="zh-CN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0" y="40361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7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Time evolution of contact angle of droplet with different viscosity in DC (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=120V)</a:t>
            </a:r>
            <a:endParaRPr lang="zh-CN" altLang="zh-CN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4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3" y="-1"/>
            <a:ext cx="203200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74071" y="1233623"/>
            <a:ext cx="75958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Times New Roman" panose="02020603050405020304" pitchFamily="18" charset="0"/>
              <a:buChar char="□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dynamic process of electrowetting droplet on solid substrates were simulated using Moving Mesh. 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Times New Roman" panose="02020603050405020304" pitchFamily="18" charset="0"/>
              <a:buChar char="□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Times New Roman" panose="02020603050405020304" pitchFamily="18" charset="0"/>
              <a:buChar char="□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Times New Roman" panose="02020603050405020304" pitchFamily="18" charset="0"/>
              <a:buChar char="□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MKT based dynamic contact angle model can be successfully used to numerical analysis of droplet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dynamics.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Times New Roman" panose="02020603050405020304" pitchFamily="18" charset="0"/>
              <a:buChar char="□"/>
            </a:pP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Times New Roman" panose="02020603050405020304" pitchFamily="18" charset="0"/>
              <a:buChar char="□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Times New Roman" panose="02020603050405020304" pitchFamily="18" charset="0"/>
              <a:buChar char="□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droplet’s viscosity is low, it recoils and undergoes damped oscillations under DC Electro-wetting. When droplet’s viscosity is high, oscillations don’t occurs.</a:t>
            </a:r>
          </a:p>
        </p:txBody>
      </p:sp>
    </p:spTree>
    <p:extLst>
      <p:ext uri="{BB962C8B-B14F-4D97-AF65-F5344CB8AC3E}">
        <p14:creationId xmlns:p14="http://schemas.microsoft.com/office/powerpoint/2010/main" val="59425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35226" y="3244334"/>
            <a:ext cx="40735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altLang="zh-CN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you</a:t>
            </a:r>
            <a:endParaRPr lang="zh-CN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65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0"/>
            <a:ext cx="1318846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6477" y="1230923"/>
            <a:ext cx="74734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Times New Roman" panose="02020603050405020304" pitchFamily="18" charset="0"/>
              <a:buChar char="□"/>
            </a:pP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Times New Roman" panose="02020603050405020304" pitchFamily="18" charset="0"/>
              <a:buChar char="□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</a:p>
          <a:p>
            <a:pPr marL="514350" indent="-514350">
              <a:buFont typeface="Times New Roman" panose="02020603050405020304" pitchFamily="18" charset="0"/>
              <a:buChar char="□"/>
            </a:pP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Times New Roman" panose="02020603050405020304" pitchFamily="18" charset="0"/>
              <a:buChar char="□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</a:p>
          <a:p>
            <a:pPr marL="514350" indent="-514350">
              <a:buFont typeface="Times New Roman" panose="02020603050405020304" pitchFamily="18" charset="0"/>
              <a:buChar char="□"/>
            </a:pP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Times New Roman" panose="02020603050405020304" pitchFamily="18" charset="0"/>
              <a:buChar char="□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33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-2" y="0"/>
            <a:ext cx="211851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3385" y="1424354"/>
            <a:ext cx="74734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Digital microfluidics</a:t>
            </a: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Liquid lens</a:t>
            </a: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 switches</a:t>
            </a: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valves and mirrors </a:t>
            </a: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Reflective displays</a:t>
            </a:r>
          </a:p>
        </p:txBody>
      </p:sp>
    </p:spTree>
    <p:extLst>
      <p:ext uri="{BB962C8B-B14F-4D97-AF65-F5344CB8AC3E}">
        <p14:creationId xmlns:p14="http://schemas.microsoft.com/office/powerpoint/2010/main" val="37417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3" y="-1"/>
            <a:ext cx="342221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Models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1706" y="737097"/>
            <a:ext cx="5035296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 properties and simulation conditions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543514"/>
              </p:ext>
            </p:extLst>
          </p:nvPr>
        </p:nvGraphicFramePr>
        <p:xfrm>
          <a:off x="407030" y="1320308"/>
          <a:ext cx="8329940" cy="5340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125">
                  <a:extLst>
                    <a:ext uri="{9D8B030D-6E8A-4147-A177-3AD203B41FA5}">
                      <a16:colId xmlns:a16="http://schemas.microsoft.com/office/drawing/2014/main" val="3954662468"/>
                    </a:ext>
                  </a:extLst>
                </a:gridCol>
                <a:gridCol w="1771133">
                  <a:extLst>
                    <a:ext uri="{9D8B030D-6E8A-4147-A177-3AD203B41FA5}">
                      <a16:colId xmlns:a16="http://schemas.microsoft.com/office/drawing/2014/main" val="762243538"/>
                    </a:ext>
                  </a:extLst>
                </a:gridCol>
                <a:gridCol w="2558088">
                  <a:extLst>
                    <a:ext uri="{9D8B030D-6E8A-4147-A177-3AD203B41FA5}">
                      <a16:colId xmlns:a16="http://schemas.microsoft.com/office/drawing/2014/main" val="3081649469"/>
                    </a:ext>
                  </a:extLst>
                </a:gridCol>
                <a:gridCol w="1222594">
                  <a:extLst>
                    <a:ext uri="{9D8B030D-6E8A-4147-A177-3AD203B41FA5}">
                      <a16:colId xmlns:a16="http://schemas.microsoft.com/office/drawing/2014/main" val="258576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zh-CN" altLang="en-US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zh-CN" altLang="en-US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zh-CN" altLang="en-US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zh-CN" altLang="en-US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393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Density of liquid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altLang="zh-CN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18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Kg/m</a:t>
                      </a:r>
                      <a:r>
                        <a:rPr lang="en-US" altLang="zh-CN" sz="1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604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Dynamics viscosity of liquid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zh-CN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18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0.0001,0.001,0.01,0.1,0.8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Pa·s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5031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Density of air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altLang="zh-CN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1.204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Kg/m</a:t>
                      </a:r>
                      <a:r>
                        <a:rPr lang="en-US" altLang="zh-CN" sz="1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054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Dynamics viscosity of air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zh-CN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zh-CN" altLang="en-US" sz="18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1.814*10</a:t>
                      </a:r>
                      <a:r>
                        <a:rPr lang="en-US" altLang="zh-CN" sz="1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zh-CN" alt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Pa·s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851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 tension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0.0712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N/m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882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Droplet diameter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1.016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0770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Voltage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74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contact Angle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en-US" altLang="zh-CN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altLang="en-US" sz="18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241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of dielectric layer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877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Relative permittivity of the insulating dielectric layer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altLang="zh-CN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zh-CN" altLang="en-US" sz="18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678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Hydrophobic layer(PTFE)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nm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861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92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2" y="-1"/>
            <a:ext cx="3295464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Models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5270" y="835270"/>
            <a:ext cx="74734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Navier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-Stokes equations for fluid flow:</a:t>
            </a: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Times New Roman" panose="02020603050405020304" pitchFamily="18" charset="0"/>
              <a:buChar char="□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Moving mesh for interface</a:t>
            </a:r>
          </a:p>
          <a:p>
            <a:pPr marL="457200" indent="-457200">
              <a:buFont typeface="Times New Roman" panose="02020603050405020304" pitchFamily="18" charset="0"/>
              <a:buChar char="□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813322"/>
              </p:ext>
            </p:extLst>
          </p:nvPr>
        </p:nvGraphicFramePr>
        <p:xfrm>
          <a:off x="1220788" y="1785938"/>
          <a:ext cx="5208587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" name="Equation" r:id="rId3" imgW="3263760" imgH="431640" progId="Equation.DSMT4">
                  <p:embed/>
                </p:oleObj>
              </mc:Choice>
              <mc:Fallback>
                <p:oleObj name="Equation" r:id="rId3" imgW="3263760" imgH="4316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0788" y="1785938"/>
                        <a:ext cx="5208587" cy="7191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691328"/>
              </p:ext>
            </p:extLst>
          </p:nvPr>
        </p:nvGraphicFramePr>
        <p:xfrm>
          <a:off x="1436688" y="1360488"/>
          <a:ext cx="74930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" name="Equation" r:id="rId5" imgW="469800" imgH="177480" progId="Equation.DSMT4">
                  <p:embed/>
                </p:oleObj>
              </mc:Choice>
              <mc:Fallback>
                <p:oleObj name="Equation" r:id="rId5" imgW="469800" imgH="177480" progId="Equation.DSMT4">
                  <p:embed/>
                  <p:pic>
                    <p:nvPicPr>
                      <p:cNvPr id="5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688" y="1360488"/>
                        <a:ext cx="749300" cy="295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B6A4503A-4232-4A4B-B294-0F8C8B63A4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446084"/>
              </p:ext>
            </p:extLst>
          </p:nvPr>
        </p:nvGraphicFramePr>
        <p:xfrm>
          <a:off x="1420813" y="3267075"/>
          <a:ext cx="370205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3" name="Equation" r:id="rId7" imgW="1841400" imgH="253800" progId="Equation.DSMT4">
                  <p:embed/>
                </p:oleObj>
              </mc:Choice>
              <mc:Fallback>
                <p:oleObj name="Equation" r:id="rId7" imgW="1841400" imgH="253800" progId="Equation.DSMT4">
                  <p:embed/>
                  <p:pic>
                    <p:nvPicPr>
                      <p:cNvPr id="0" name="Object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3267075"/>
                        <a:ext cx="3702050" cy="455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3F5DE5EA-0CB1-4B3F-84CD-09D3E38CAF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925695"/>
              </p:ext>
            </p:extLst>
          </p:nvPr>
        </p:nvGraphicFramePr>
        <p:xfrm>
          <a:off x="1349548" y="4332662"/>
          <a:ext cx="4246562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4" name="Equation" r:id="rId9" imgW="2095200" imgH="355320" progId="Equation.DSMT4">
                  <p:embed/>
                </p:oleObj>
              </mc:Choice>
              <mc:Fallback>
                <p:oleObj name="Equation" r:id="rId9" imgW="2095200" imgH="355320" progId="Equation.DSMT4">
                  <p:embed/>
                  <p:pic>
                    <p:nvPicPr>
                      <p:cNvPr id="0" name="Object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548" y="4332662"/>
                        <a:ext cx="4246562" cy="654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728FC945-45AB-48B8-AF34-C15B77CDE1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0416319"/>
              </p:ext>
            </p:extLst>
          </p:nvPr>
        </p:nvGraphicFramePr>
        <p:xfrm>
          <a:off x="1436688" y="5674806"/>
          <a:ext cx="953427" cy="498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5" name="Equation" r:id="rId11" imgW="457200" imgH="228600" progId="Equation.DSMT4">
                  <p:embed/>
                </p:oleObj>
              </mc:Choice>
              <mc:Fallback>
                <p:oleObj name="Equation" r:id="rId11" imgW="457200" imgH="228600" progId="Equation.DSMT4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688" y="5674806"/>
                        <a:ext cx="953427" cy="498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5">
            <a:extLst>
              <a:ext uri="{FF2B5EF4-FFF2-40B4-BE49-F238E27FC236}">
                <a16:creationId xmlns:a16="http://schemas.microsoft.com/office/drawing/2014/main" id="{7C4DEA88-1A28-4C6E-8858-9E62214C9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980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7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3" y="-1"/>
            <a:ext cx="3494641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Models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/>
          </p:nvPr>
        </p:nvGraphicFramePr>
        <p:xfrm>
          <a:off x="511175" y="4346575"/>
          <a:ext cx="51816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5117760" imgH="634680" progId="Equation.DSMT4">
                  <p:embed/>
                </p:oleObj>
              </mc:Choice>
              <mc:Fallback>
                <p:oleObj name="Equation" r:id="rId3" imgW="5117760" imgH="634680" progId="Equation.DSMT4">
                  <p:embed/>
                  <p:pic>
                    <p:nvPicPr>
                      <p:cNvPr id="4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4346575"/>
                        <a:ext cx="5181600" cy="698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5486400" y="2442464"/>
            <a:ext cx="3230880" cy="121920"/>
          </a:xfrm>
          <a:prstGeom prst="rect">
            <a:avLst/>
          </a:prstGeom>
          <a:solidFill>
            <a:srgbClr val="C5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5486400" y="2442464"/>
            <a:ext cx="3230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/>
          <a:srcRect b="24697"/>
          <a:stretch/>
        </p:blipFill>
        <p:spPr>
          <a:xfrm>
            <a:off x="6717029" y="1676364"/>
            <a:ext cx="1024217" cy="752900"/>
          </a:xfrm>
          <a:prstGeom prst="rect">
            <a:avLst/>
          </a:prstGeom>
        </p:spPr>
      </p:pic>
      <p:cxnSp>
        <p:nvCxnSpPr>
          <p:cNvPr id="18" name="直接箭头连接符 17"/>
          <p:cNvCxnSpPr/>
          <p:nvPr/>
        </p:nvCxnSpPr>
        <p:spPr>
          <a:xfrm flipV="1">
            <a:off x="7654067" y="1800843"/>
            <a:ext cx="505608" cy="64162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弧形 19"/>
          <p:cNvSpPr/>
          <p:nvPr/>
        </p:nvSpPr>
        <p:spPr>
          <a:xfrm rot="17238233">
            <a:off x="7408895" y="2215275"/>
            <a:ext cx="674580" cy="635288"/>
          </a:xfrm>
          <a:prstGeom prst="arc">
            <a:avLst/>
          </a:prstGeom>
          <a:noFill/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590977" y="1700784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/>
          </p:nvPr>
        </p:nvGraphicFramePr>
        <p:xfrm>
          <a:off x="527050" y="1855788"/>
          <a:ext cx="23526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6" imgW="1562040" imgH="241200" progId="Equation.DSMT4">
                  <p:embed/>
                </p:oleObj>
              </mc:Choice>
              <mc:Fallback>
                <p:oleObj name="Equation" r:id="rId6" imgW="1562040" imgH="241200" progId="Equation.DSMT4">
                  <p:embed/>
                  <p:pic>
                    <p:nvPicPr>
                      <p:cNvPr id="23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1855788"/>
                        <a:ext cx="2352675" cy="349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/>
          </p:nvPr>
        </p:nvGraphicFramePr>
        <p:xfrm>
          <a:off x="537035" y="3444720"/>
          <a:ext cx="2714537" cy="529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8" imgW="3149600" imgH="609600" progId="Equation.DSMT4">
                  <p:embed/>
                </p:oleObj>
              </mc:Choice>
              <mc:Fallback>
                <p:oleObj name="Equation" r:id="rId8" imgW="3149600" imgH="609600" progId="Equation.DSMT4">
                  <p:embed/>
                  <p:pic>
                    <p:nvPicPr>
                      <p:cNvPr id="25" name="对象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035" y="3444720"/>
                        <a:ext cx="2714537" cy="5296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>
            <p:extLst/>
          </p:nvPr>
        </p:nvGraphicFramePr>
        <p:xfrm>
          <a:off x="547688" y="2781300"/>
          <a:ext cx="11715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10" imgW="927000" imgH="228600" progId="Equation.DSMT4">
                  <p:embed/>
                </p:oleObj>
              </mc:Choice>
              <mc:Fallback>
                <p:oleObj name="Equation" r:id="rId10" imgW="927000" imgH="228600" progId="Equation.DSMT4">
                  <p:embed/>
                  <p:pic>
                    <p:nvPicPr>
                      <p:cNvPr id="27" name="对象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8" y="2781300"/>
                        <a:ext cx="1171575" cy="285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7229475" y="1181100"/>
            <a:ext cx="0" cy="2276475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16" idx="0"/>
          </p:cNvCxnSpPr>
          <p:nvPr/>
        </p:nvCxnSpPr>
        <p:spPr>
          <a:xfrm>
            <a:off x="7229138" y="1676364"/>
            <a:ext cx="148814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8401050" y="1676364"/>
            <a:ext cx="0" cy="75290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8400713" y="1810986"/>
            <a:ext cx="367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CN" alt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7654067" y="2442464"/>
            <a:ext cx="0" cy="6668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229137" y="2429264"/>
            <a:ext cx="0" cy="6800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>
            <a:off x="7229137" y="2766795"/>
            <a:ext cx="42493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7264439" y="2737360"/>
            <a:ext cx="367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zh-CN" alt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344431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1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electro-wetting droplet on a surface</a:t>
            </a:r>
            <a:endParaRPr lang="zh-CN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2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2" y="-1"/>
            <a:ext cx="3547092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Models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8430" y="1272558"/>
            <a:ext cx="3523490" cy="27066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838429" y="715454"/>
            <a:ext cx="0" cy="3633216"/>
          </a:xfrm>
          <a:prstGeom prst="line">
            <a:avLst/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2838429" y="2948958"/>
            <a:ext cx="0" cy="10424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2838429" y="3966990"/>
            <a:ext cx="99974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/>
          <a:srcRect l="50909" r="-1814" b="18189"/>
          <a:stretch/>
        </p:blipFill>
        <p:spPr>
          <a:xfrm>
            <a:off x="2875006" y="3418350"/>
            <a:ext cx="341377" cy="54864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838430" y="2116330"/>
            <a:ext cx="1853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 droplet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04390" y="1741729"/>
            <a:ext cx="38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4804390" y="1475291"/>
            <a:ext cx="0" cy="11582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612107" y="2604616"/>
            <a:ext cx="512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61262" y="863381"/>
            <a:ext cx="2407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flow boundary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206466" y="1987200"/>
            <a:ext cx="1542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flow </a:t>
            </a:r>
          </a:p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boundary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875006" y="2922264"/>
            <a:ext cx="512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47090" y="3597658"/>
            <a:ext cx="33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53998" y="4033670"/>
            <a:ext cx="2407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Wetted wall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32942" y="4905774"/>
            <a:ext cx="413446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2.</a:t>
            </a:r>
            <a:r>
              <a:rPr lang="en-US" altLang="zh-CN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computational domain</a:t>
            </a:r>
            <a:endParaRPr lang="zh-CN" altLang="zh-CN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6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3" y="-1"/>
            <a:ext cx="365760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588" y="628333"/>
            <a:ext cx="8492151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of Electro-wetting droplet(</a:t>
            </a:r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=0.001Pa·s  voltage=120v)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332" y="1380083"/>
            <a:ext cx="1254546" cy="12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2000" y="1380083"/>
            <a:ext cx="1260000" cy="12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122" y="1380083"/>
            <a:ext cx="1260000" cy="126000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214138" y="4248379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20ms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118661" y="4248379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50ms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1309615" y="4248379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10ms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405955" y="1004208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1ms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4345663" y="997665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3ms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7210918" y="1010751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5ms</a:t>
            </a: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4345663" y="2565818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7ms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1337588" y="2577019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6ms</a:t>
            </a:r>
            <a:endParaRPr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7157910" y="2577019"/>
            <a:ext cx="7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9ms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328" y="2985839"/>
            <a:ext cx="1265550" cy="126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4567" y="2985839"/>
            <a:ext cx="1254684" cy="12600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0388" y="2985839"/>
            <a:ext cx="1270769" cy="12600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2238" y="4602619"/>
            <a:ext cx="1265550" cy="126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27803" y="4602619"/>
            <a:ext cx="1260000" cy="12600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85772" y="4617711"/>
            <a:ext cx="1260000" cy="1260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401653" y="6016000"/>
            <a:ext cx="8190086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Electro-wetting process of droplet on the substrate (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=120V, </a:t>
            </a:r>
            <a:r>
              <a:rPr lang="el-GR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l,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l-GR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=0.001</a:t>
            </a:r>
            <a:r>
              <a:rPr lang="el-GR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Pa·s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45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6B4C5FE-2500-4BC5-8E80-0EBEA57D1A95}"/>
              </a:ext>
            </a:extLst>
          </p:cNvPr>
          <p:cNvSpPr txBox="1"/>
          <p:nvPr/>
        </p:nvSpPr>
        <p:spPr>
          <a:xfrm>
            <a:off x="-3" y="-1"/>
            <a:ext cx="365760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6538" y="1547428"/>
            <a:ext cx="3702923" cy="27953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079" y="1547429"/>
            <a:ext cx="3723835" cy="2795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051" y="4579332"/>
            <a:ext cx="45629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 evolution of contact radius of droplet with different viscosity in DC (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=120V)</a:t>
            </a:r>
            <a:endParaRPr lang="zh-CN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72000" y="45793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evolution of height of droplet with different viscosity in DC (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=120V)</a:t>
            </a:r>
            <a:endParaRPr lang="zh-CN" altLang="zh-CN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84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359</Words>
  <Application>Microsoft Office PowerPoint</Application>
  <PresentationFormat>全屏显示(4:3)</PresentationFormat>
  <Paragraphs>119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AdvGulliv-R</vt:lpstr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主题​​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cast</dc:creator>
  <cp:lastModifiedBy>cast</cp:lastModifiedBy>
  <cp:revision>94</cp:revision>
  <dcterms:created xsi:type="dcterms:W3CDTF">2019-10-14T01:01:42Z</dcterms:created>
  <dcterms:modified xsi:type="dcterms:W3CDTF">2019-10-30T01:59:34Z</dcterms:modified>
</cp:coreProperties>
</file>