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4" r:id="rId5"/>
    <p:sldId id="291" r:id="rId6"/>
    <p:sldId id="259" r:id="rId7"/>
    <p:sldId id="292" r:id="rId8"/>
    <p:sldId id="296" r:id="rId9"/>
    <p:sldId id="295" r:id="rId10"/>
    <p:sldId id="303" r:id="rId11"/>
    <p:sldId id="260" r:id="rId12"/>
    <p:sldId id="293" r:id="rId13"/>
    <p:sldId id="297" r:id="rId14"/>
    <p:sldId id="300" r:id="rId15"/>
    <p:sldId id="302" r:id="rId16"/>
    <p:sldId id="298" r:id="rId17"/>
    <p:sldId id="261" r:id="rId18"/>
    <p:sldId id="299" r:id="rId19"/>
    <p:sldId id="264" r:id="rId20"/>
  </p:sldIdLst>
  <p:sldSz cx="11557000" cy="650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96685" autoAdjust="0"/>
  </p:normalViewPr>
  <p:slideViewPr>
    <p:cSldViewPr>
      <p:cViewPr varScale="1">
        <p:scale>
          <a:sx n="123" d="100"/>
          <a:sy n="123" d="100"/>
        </p:scale>
        <p:origin x="4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3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0124" y="393065"/>
            <a:ext cx="5778500" cy="56911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1004" y="2209336"/>
            <a:ext cx="6403721" cy="771800"/>
          </a:xfrm>
          <a:prstGeom prst="rect">
            <a:avLst/>
          </a:prstGeom>
        </p:spPr>
        <p:txBody>
          <a:bodyPr wrap="square" lIns="127000" tIns="28600" rIns="127000" bIns="286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4000" b="1" dirty="0">
                <a:solidFill>
                  <a:srgbClr val="FFFFFF"/>
                </a:solidFill>
                <a:latin typeface="Microsoft YaHei"/>
                <a:ea typeface="Microsoft YaHei"/>
              </a:rPr>
              <a:t>电池包散热装置及热分析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3079164" y="2991760"/>
            <a:ext cx="5867400" cy="249940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sz="1400" b="1" dirty="0">
                <a:solidFill>
                  <a:srgbClr val="FFFFFF"/>
                </a:solidFill>
                <a:latin typeface="Microsoft YaHei"/>
                <a:ea typeface="Microsoft YaHei"/>
              </a:rPr>
              <a:t>Heat </a:t>
            </a:r>
            <a:r>
              <a:rPr lang="en-US" sz="1400" b="1" dirty="0" smtClean="0">
                <a:solidFill>
                  <a:srgbClr val="FFFFFF"/>
                </a:solidFill>
                <a:latin typeface="Microsoft YaHei"/>
                <a:ea typeface="Microsoft YaHei"/>
              </a:rPr>
              <a:t>Dissipation Device </a:t>
            </a:r>
            <a:r>
              <a:rPr lang="en-US" sz="1400" b="1" dirty="0">
                <a:solidFill>
                  <a:srgbClr val="FFFFFF"/>
                </a:solidFill>
                <a:latin typeface="Microsoft YaHei"/>
                <a:ea typeface="Microsoft YaHei"/>
              </a:rPr>
              <a:t>and </a:t>
            </a:r>
            <a:r>
              <a:rPr lang="en-US" sz="1400" b="1" dirty="0" smtClean="0">
                <a:solidFill>
                  <a:srgbClr val="FFFFFF"/>
                </a:solidFill>
                <a:latin typeface="Microsoft YaHei"/>
                <a:ea typeface="Microsoft YaHei"/>
              </a:rPr>
              <a:t>Thermal Analysis </a:t>
            </a:r>
            <a:r>
              <a:rPr lang="en-US" sz="1400" b="1" dirty="0">
                <a:solidFill>
                  <a:srgbClr val="FFFFFF"/>
                </a:solidFill>
                <a:latin typeface="Microsoft YaHei"/>
                <a:ea typeface="Microsoft YaHei"/>
              </a:rPr>
              <a:t>of </a:t>
            </a:r>
            <a:r>
              <a:rPr lang="en-US" sz="1400" b="1" dirty="0" smtClean="0">
                <a:solidFill>
                  <a:srgbClr val="FFFFFF"/>
                </a:solidFill>
                <a:latin typeface="Microsoft YaHei"/>
                <a:ea typeface="Microsoft YaHei"/>
              </a:rPr>
              <a:t>Battery Pack</a:t>
            </a:r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5573" y="3477641"/>
            <a:ext cx="4286854" cy="12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223" y="4158742"/>
            <a:ext cx="1174065" cy="748305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296164" y="6098667"/>
            <a:ext cx="10982433" cy="0"/>
          </a:xfrm>
          <a:custGeom>
            <a:avLst/>
            <a:gdLst/>
            <a:ahLst/>
            <a:cxnLst/>
            <a:rect l="l" t="t" r="r" b="b"/>
            <a:pathLst>
              <a:path w="10982433">
                <a:moveTo>
                  <a:pt x="0" y="0"/>
                </a:moveTo>
                <a:lnTo>
                  <a:pt x="10982433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6843" y="5047615"/>
            <a:ext cx="1687382" cy="6007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88895" y="5158916"/>
            <a:ext cx="1503277" cy="378180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400" u="none" dirty="0" smtClean="0">
                <a:solidFill>
                  <a:srgbClr val="FFFFFF"/>
                </a:solidFill>
                <a:latin typeface="Microsoft YaHei"/>
                <a:ea typeface="Microsoft YaHei"/>
              </a:rPr>
              <a:t>汇报人</a:t>
            </a:r>
            <a:r>
              <a:rPr lang="en-US" sz="1400" u="none" dirty="0" smtClean="0">
                <a:solidFill>
                  <a:srgbClr val="FFFFFF"/>
                </a:solidFill>
                <a:latin typeface="Microsoft YaHei"/>
                <a:ea typeface="Microsoft YaHei"/>
              </a:rPr>
              <a:t>：</a:t>
            </a:r>
            <a:r>
              <a:rPr lang="zh-CN" altLang="en-US" sz="1400" u="none" dirty="0" smtClean="0">
                <a:solidFill>
                  <a:srgbClr val="FFFFFF"/>
                </a:solidFill>
                <a:latin typeface="Microsoft YaHei"/>
                <a:ea typeface="Microsoft YaHei"/>
              </a:rPr>
              <a:t>孙浩瀚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5392" y="5067681"/>
            <a:ext cx="1687382" cy="6007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22252" y="5176837"/>
            <a:ext cx="1784310" cy="378180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sz="1400" dirty="0" err="1">
                <a:solidFill>
                  <a:srgbClr val="FFFFFF"/>
                </a:solidFill>
                <a:latin typeface="Microsoft YaHei"/>
                <a:ea typeface="Microsoft YaHei"/>
              </a:rPr>
              <a:t>指导老师</a:t>
            </a:r>
            <a:r>
              <a:rPr lang="en-US" sz="1400" dirty="0">
                <a:solidFill>
                  <a:srgbClr val="FFFFFF"/>
                </a:solidFill>
                <a:latin typeface="Microsoft YaHei"/>
                <a:ea typeface="Microsoft YaHei"/>
              </a:rPr>
              <a:t>：</a:t>
            </a:r>
            <a:r>
              <a:rPr lang="zh-CN" altLang="en-US" sz="1400" dirty="0">
                <a:solidFill>
                  <a:srgbClr val="FFFFFF"/>
                </a:solidFill>
                <a:latin typeface="Microsoft YaHei"/>
                <a:ea typeface="Microsoft YaHei"/>
              </a:rPr>
              <a:t>栗欢欢</a:t>
            </a:r>
            <a:endParaRPr lang="en-US" sz="1400" dirty="0">
              <a:solidFill>
                <a:srgbClr val="FFFFFF"/>
              </a:solidFill>
              <a:latin typeface="Microsoft YaHei"/>
              <a:ea typeface="Microsoft YaHe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8825" y="5191887"/>
            <a:ext cx="348081" cy="3480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00" y="2171700"/>
            <a:ext cx="4286854" cy="127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10" name="TextBox 6"/>
          <p:cNvSpPr txBox="1"/>
          <p:nvPr/>
        </p:nvSpPr>
        <p:spPr>
          <a:xfrm>
            <a:off x="632856" y="206128"/>
            <a:ext cx="2935188" cy="41383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电化学</a:t>
            </a:r>
            <a:r>
              <a:rPr lang="en-US" altLang="zh-CN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热耦合模型</a:t>
            </a:r>
            <a:endParaRPr lang="en-US" sz="11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700" y="1041400"/>
            <a:ext cx="9144000" cy="4873230"/>
          </a:xfrm>
          <a:prstGeom prst="rect">
            <a:avLst/>
          </a:prstGeom>
        </p:spPr>
      </p:pic>
      <p:sp>
        <p:nvSpPr>
          <p:cNvPr id="17" name="矩形: 圆角 23"/>
          <p:cNvSpPr/>
          <p:nvPr/>
        </p:nvSpPr>
        <p:spPr>
          <a:xfrm>
            <a:off x="1759778" y="2668427"/>
            <a:ext cx="636105" cy="143124"/>
          </a:xfrm>
          <a:prstGeom prst="roundRect">
            <a:avLst/>
          </a:prstGeom>
          <a:noFill/>
          <a:ln w="28575">
            <a:solidFill>
              <a:srgbClr val="0174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24"/>
          <p:cNvSpPr/>
          <p:nvPr/>
        </p:nvSpPr>
        <p:spPr>
          <a:xfrm>
            <a:off x="3338916" y="2721031"/>
            <a:ext cx="1864640" cy="2219576"/>
          </a:xfrm>
          <a:prstGeom prst="roundRect">
            <a:avLst>
              <a:gd name="adj" fmla="val 6433"/>
            </a:avLst>
          </a:prstGeom>
          <a:noFill/>
          <a:ln w="28575">
            <a:solidFill>
              <a:srgbClr val="0174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箭头: 右 25"/>
          <p:cNvSpPr/>
          <p:nvPr/>
        </p:nvSpPr>
        <p:spPr>
          <a:xfrm>
            <a:off x="2516907" y="2691119"/>
            <a:ext cx="749584" cy="45719"/>
          </a:xfrm>
          <a:prstGeom prst="rightArrow">
            <a:avLst/>
          </a:prstGeom>
          <a:solidFill>
            <a:srgbClr val="0174AB"/>
          </a:solidFill>
          <a:ln>
            <a:solidFill>
              <a:srgbClr val="0174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467199" y="3621422"/>
            <a:ext cx="157435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电池参数输入</a:t>
            </a:r>
          </a:p>
        </p:txBody>
      </p:sp>
      <p:sp>
        <p:nvSpPr>
          <p:cNvPr id="21" name="矩形: 圆角 27"/>
          <p:cNvSpPr/>
          <p:nvPr/>
        </p:nvSpPr>
        <p:spPr>
          <a:xfrm>
            <a:off x="1401851" y="3050089"/>
            <a:ext cx="1864640" cy="889765"/>
          </a:xfrm>
          <a:prstGeom prst="roundRect">
            <a:avLst>
              <a:gd name="adj" fmla="val 6837"/>
            </a:avLst>
          </a:prstGeom>
          <a:noFill/>
          <a:ln w="28575">
            <a:solidFill>
              <a:srgbClr val="0174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40836" y="3293349"/>
            <a:ext cx="18386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三维电化学模型</a:t>
            </a:r>
          </a:p>
        </p:txBody>
      </p:sp>
      <p:sp>
        <p:nvSpPr>
          <p:cNvPr id="23" name="矩形: 圆角 29"/>
          <p:cNvSpPr/>
          <p:nvPr/>
        </p:nvSpPr>
        <p:spPr>
          <a:xfrm>
            <a:off x="1401851" y="3990754"/>
            <a:ext cx="1864640" cy="815052"/>
          </a:xfrm>
          <a:prstGeom prst="roundRect">
            <a:avLst>
              <a:gd name="adj" fmla="val 4960"/>
            </a:avLst>
          </a:prstGeom>
          <a:noFill/>
          <a:ln w="28575">
            <a:solidFill>
              <a:srgbClr val="0174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663699" y="4153336"/>
            <a:ext cx="14133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三维热模型</a:t>
            </a:r>
          </a:p>
        </p:txBody>
      </p:sp>
      <p:sp>
        <p:nvSpPr>
          <p:cNvPr id="25" name="矩形: 圆角 32"/>
          <p:cNvSpPr/>
          <p:nvPr/>
        </p:nvSpPr>
        <p:spPr>
          <a:xfrm>
            <a:off x="5404264" y="2385183"/>
            <a:ext cx="4916280" cy="2891272"/>
          </a:xfrm>
          <a:prstGeom prst="roundRect">
            <a:avLst>
              <a:gd name="adj" fmla="val 3467"/>
            </a:avLst>
          </a:prstGeom>
          <a:noFill/>
          <a:ln w="28575">
            <a:solidFill>
              <a:srgbClr val="0174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490090" y="3494971"/>
            <a:ext cx="116081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后处理图</a:t>
            </a:r>
          </a:p>
        </p:txBody>
      </p:sp>
    </p:spTree>
    <p:extLst>
      <p:ext uri="{BB962C8B-B14F-4D97-AF65-F5344CB8AC3E}">
        <p14:creationId xmlns:p14="http://schemas.microsoft.com/office/powerpoint/2010/main" val="3554704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2" r="-1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99643" y="6098616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sp>
        <p:nvSpPr>
          <p:cNvPr id="6" name="Freeform 5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1770324" y="229985"/>
            <a:ext cx="2470751" cy="4789069"/>
          </a:xfrm>
          <a:custGeom>
            <a:avLst/>
            <a:gdLst/>
            <a:ahLst/>
            <a:cxnLst/>
            <a:rect l="l" t="t" r="r" b="b"/>
            <a:pathLst>
              <a:path w="2470751" h="4789069">
                <a:moveTo>
                  <a:pt x="0" y="0"/>
                </a:moveTo>
                <a:lnTo>
                  <a:pt x="2470751" y="0"/>
                </a:lnTo>
                <a:lnTo>
                  <a:pt x="2470751" y="4789068"/>
                </a:lnTo>
                <a:lnTo>
                  <a:pt x="0" y="4789068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9" name="Freeform 8"/>
          <p:cNvSpPr/>
          <p:nvPr/>
        </p:nvSpPr>
        <p:spPr>
          <a:xfrm>
            <a:off x="1765198" y="3983955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8" y="0"/>
                </a:lnTo>
                <a:lnTo>
                  <a:pt x="2476498" y="75084"/>
                </a:lnTo>
                <a:lnTo>
                  <a:pt x="0" y="750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10" name="Freeform 9"/>
          <p:cNvSpPr/>
          <p:nvPr/>
        </p:nvSpPr>
        <p:spPr>
          <a:xfrm>
            <a:off x="1763885" y="3845366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7" y="0"/>
                </a:lnTo>
                <a:lnTo>
                  <a:pt x="2476497" y="75084"/>
                </a:lnTo>
                <a:lnTo>
                  <a:pt x="0" y="750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11" name="TextBox 10"/>
          <p:cNvSpPr txBox="1"/>
          <p:nvPr/>
        </p:nvSpPr>
        <p:spPr>
          <a:xfrm>
            <a:off x="2224456" y="1689157"/>
            <a:ext cx="1794570" cy="1701800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9600" b="1" u="none">
                <a:solidFill>
                  <a:srgbClr val="FFFFFF"/>
                </a:solidFill>
                <a:latin typeface="Microsoft YaHei"/>
                <a:ea typeface="Microsoft YaHei"/>
              </a:rPr>
              <a:t>03</a:t>
            </a:r>
            <a:endParaRPr lang="en-US" sz="1100"/>
          </a:p>
        </p:txBody>
      </p:sp>
      <p:sp>
        <p:nvSpPr>
          <p:cNvPr id="12" name="Freeform 11"/>
          <p:cNvSpPr/>
          <p:nvPr/>
        </p:nvSpPr>
        <p:spPr>
          <a:xfrm>
            <a:off x="1765052" y="2647571"/>
            <a:ext cx="2476498" cy="460863"/>
          </a:xfrm>
          <a:custGeom>
            <a:avLst/>
            <a:gdLst/>
            <a:ahLst/>
            <a:cxnLst/>
            <a:rect l="l" t="t" r="r" b="b"/>
            <a:pathLst>
              <a:path w="2476498" h="460863">
                <a:moveTo>
                  <a:pt x="0" y="0"/>
                </a:moveTo>
                <a:lnTo>
                  <a:pt x="2476498" y="0"/>
                </a:lnTo>
                <a:lnTo>
                  <a:pt x="2476498" y="460863"/>
                </a:lnTo>
                <a:lnTo>
                  <a:pt x="0" y="460863"/>
                </a:lnTo>
                <a:lnTo>
                  <a:pt x="0" y="0"/>
                </a:lnTo>
                <a:close/>
              </a:path>
            </a:pathLst>
          </a:custGeom>
          <a:solidFill>
            <a:srgbClr val="006871">
              <a:alpha val="12156"/>
            </a:srgbClr>
          </a:solidFill>
        </p:spPr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823" y="2878526"/>
            <a:ext cx="2533176" cy="12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52197" y="1616582"/>
            <a:ext cx="2857798" cy="683146"/>
          </a:xfrm>
          <a:prstGeom prst="rect">
            <a:avLst/>
          </a:prstGeom>
        </p:spPr>
        <p:txBody>
          <a:bodyPr lIns="127000" tIns="7466" rIns="127000" bIns="7466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40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4650629" y="2503932"/>
            <a:ext cx="2476996" cy="26718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altLang="zh-CN" sz="1600" dirty="0">
                <a:solidFill>
                  <a:srgbClr val="A5A5A5"/>
                </a:solidFill>
                <a:latin typeface="Microsoft YaHei"/>
                <a:ea typeface="Microsoft YaHei"/>
              </a:rPr>
              <a:t>The </a:t>
            </a:r>
            <a:r>
              <a:rPr lang="en-US" altLang="zh-CN" sz="1600" dirty="0" smtClean="0">
                <a:solidFill>
                  <a:srgbClr val="A5A5A5"/>
                </a:solidFill>
                <a:latin typeface="Microsoft YaHei"/>
                <a:ea typeface="Microsoft YaHei"/>
              </a:rPr>
              <a:t>Simulation Results</a:t>
            </a:r>
            <a:endParaRPr lang="en-US" altLang="zh-CN" sz="14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5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smtClean="0">
                <a:solidFill>
                  <a:srgbClr val="42464B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77" y="1071079"/>
            <a:ext cx="4848225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648" y="1042504"/>
            <a:ext cx="47625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6"/>
          <p:cNvSpPr/>
          <p:nvPr/>
        </p:nvSpPr>
        <p:spPr>
          <a:xfrm rot="5400000" flipV="1">
            <a:off x="2971195" y="3395165"/>
            <a:ext cx="5595327" cy="45719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sp>
        <p:nvSpPr>
          <p:cNvPr id="9" name="TextBox 17"/>
          <p:cNvSpPr txBox="1"/>
          <p:nvPr/>
        </p:nvSpPr>
        <p:spPr>
          <a:xfrm>
            <a:off x="1820676" y="5557557"/>
            <a:ext cx="2967224" cy="413831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图：仿真与实验放电曲线对比</a:t>
            </a:r>
            <a:endParaRPr lang="en-US" sz="1400" dirty="0"/>
          </a:p>
        </p:txBody>
      </p:sp>
      <p:sp>
        <p:nvSpPr>
          <p:cNvPr id="10" name="TextBox 17"/>
          <p:cNvSpPr txBox="1"/>
          <p:nvPr/>
        </p:nvSpPr>
        <p:spPr>
          <a:xfrm>
            <a:off x="7298598" y="5548355"/>
            <a:ext cx="3038912" cy="413831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16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图：仿真</a:t>
            </a:r>
            <a:r>
              <a:rPr lang="zh-CN" altLang="en-US" sz="1600" dirty="0">
                <a:solidFill>
                  <a:srgbClr val="42464B"/>
                </a:solidFill>
                <a:latin typeface="Microsoft YaHei"/>
                <a:ea typeface="Microsoft YaHei"/>
              </a:rPr>
              <a:t>与</a:t>
            </a:r>
            <a:r>
              <a:rPr lang="zh-CN" altLang="en-US" sz="16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实验温升曲线</a:t>
            </a:r>
            <a:r>
              <a:rPr lang="zh-CN" altLang="en-US" sz="1600" dirty="0">
                <a:solidFill>
                  <a:srgbClr val="42464B"/>
                </a:solidFill>
                <a:latin typeface="Microsoft YaHei"/>
                <a:ea typeface="Microsoft YaHei"/>
              </a:rPr>
              <a:t>对比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3399197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0" y="1727200"/>
            <a:ext cx="7913687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smtClean="0">
                <a:solidFill>
                  <a:srgbClr val="42464B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sp>
        <p:nvSpPr>
          <p:cNvPr id="10" name="TextBox 17"/>
          <p:cNvSpPr txBox="1"/>
          <p:nvPr/>
        </p:nvSpPr>
        <p:spPr>
          <a:xfrm>
            <a:off x="4394200" y="1134056"/>
            <a:ext cx="2362200" cy="413831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表：各类冷却方式对比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9643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8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smtClean="0">
                <a:solidFill>
                  <a:srgbClr val="42464B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022" y="1157673"/>
            <a:ext cx="2962014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036" y="1157673"/>
            <a:ext cx="2962015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022" y="3098800"/>
            <a:ext cx="2962014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3036" y="3098800"/>
            <a:ext cx="2962015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3688722" y="5142131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图：基于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zh-CN" altLang="en-US" sz="1400" dirty="0"/>
              <a:t>倍率的极片发热功率在不同风速下的发热状况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100" y="1568752"/>
            <a:ext cx="2476500" cy="31623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矩形 18"/>
          <p:cNvSpPr/>
          <p:nvPr/>
        </p:nvSpPr>
        <p:spPr>
          <a:xfrm>
            <a:off x="920486" y="3570680"/>
            <a:ext cx="1521857" cy="34394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840046" y="3216137"/>
            <a:ext cx="136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传热模块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840046" y="3973594"/>
            <a:ext cx="136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</a:rPr>
              <a:t>层流模块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20684" y="2128236"/>
            <a:ext cx="2146381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325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8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smtClean="0">
                <a:solidFill>
                  <a:srgbClr val="42464B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900" y="3211125"/>
            <a:ext cx="2962014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885" y="1270000"/>
            <a:ext cx="2962014" cy="19411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5900" y="1270000"/>
            <a:ext cx="2962014" cy="19411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884" y="3211125"/>
            <a:ext cx="2962014" cy="19411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1739900" y="5484211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图：基于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1C</a:t>
            </a:r>
            <a:r>
              <a:rPr lang="zh-CN" altLang="en-US" sz="1400" dirty="0"/>
              <a:t>倍率的极片发热功率在不同风速下的发热状况</a:t>
            </a:r>
          </a:p>
        </p:txBody>
      </p:sp>
      <p:sp>
        <p:nvSpPr>
          <p:cNvPr id="16" name="Freeform 1"/>
          <p:cNvSpPr/>
          <p:nvPr/>
        </p:nvSpPr>
        <p:spPr>
          <a:xfrm rot="16200000">
            <a:off x="8459287" y="152741"/>
            <a:ext cx="1728256" cy="3737031"/>
          </a:xfrm>
          <a:custGeom>
            <a:avLst/>
            <a:gdLst/>
            <a:ahLst/>
            <a:cxnLst/>
            <a:rect l="l" t="t" r="r" b="b"/>
            <a:pathLst>
              <a:path w="1417573" h="3555999">
                <a:moveTo>
                  <a:pt x="0" y="0"/>
                </a:moveTo>
                <a:lnTo>
                  <a:pt x="1417573" y="0"/>
                </a:lnTo>
                <a:lnTo>
                  <a:pt x="1417573" y="3555998"/>
                </a:lnTo>
                <a:lnTo>
                  <a:pt x="0" y="3555998"/>
                </a:lnTo>
                <a:lnTo>
                  <a:pt x="0" y="0"/>
                </a:lnTo>
                <a:close/>
              </a:path>
            </a:pathLst>
          </a:custGeom>
          <a:solidFill>
            <a:srgbClr val="D8D8D8">
              <a:alpha val="18823"/>
            </a:srgbClr>
          </a:solidFill>
        </p:spPr>
      </p:sp>
      <p:sp>
        <p:nvSpPr>
          <p:cNvPr id="17" name="Freeform 2"/>
          <p:cNvSpPr/>
          <p:nvPr/>
        </p:nvSpPr>
        <p:spPr>
          <a:xfrm rot="10800000">
            <a:off x="7433541" y="1155708"/>
            <a:ext cx="45719" cy="1645899"/>
          </a:xfrm>
          <a:custGeom>
            <a:avLst/>
            <a:gdLst/>
            <a:ahLst/>
            <a:cxnLst/>
            <a:rect l="l" t="t" r="r" b="b"/>
            <a:pathLst>
              <a:path w="39408" h="1418701">
                <a:moveTo>
                  <a:pt x="788" y="0"/>
                </a:moveTo>
                <a:lnTo>
                  <a:pt x="38620" y="0"/>
                </a:lnTo>
                <a:cubicBezTo>
                  <a:pt x="39055" y="0"/>
                  <a:pt x="39408" y="12697"/>
                  <a:pt x="39408" y="28372"/>
                </a:cubicBezTo>
                <a:lnTo>
                  <a:pt x="39408" y="1390331"/>
                </a:lnTo>
                <a:cubicBezTo>
                  <a:pt x="39408" y="1405992"/>
                  <a:pt x="39055" y="1418702"/>
                  <a:pt x="38620" y="1418702"/>
                </a:cubicBezTo>
                <a:lnTo>
                  <a:pt x="788" y="1418702"/>
                </a:lnTo>
                <a:cubicBezTo>
                  <a:pt x="352" y="1418702"/>
                  <a:pt x="0" y="1405992"/>
                  <a:pt x="0" y="1390331"/>
                </a:cubicBezTo>
                <a:lnTo>
                  <a:pt x="0" y="28372"/>
                </a:lnTo>
                <a:cubicBezTo>
                  <a:pt x="0" y="12697"/>
                  <a:pt x="352" y="0"/>
                  <a:pt x="788" y="0"/>
                </a:cubicBezTo>
                <a:close/>
              </a:path>
            </a:pathLst>
          </a:custGeom>
          <a:solidFill>
            <a:srgbClr val="006871"/>
          </a:solidFill>
        </p:spPr>
      </p:sp>
      <p:sp>
        <p:nvSpPr>
          <p:cNvPr id="18" name="TextBox 9"/>
          <p:cNvSpPr txBox="1"/>
          <p:nvPr/>
        </p:nvSpPr>
        <p:spPr>
          <a:xfrm>
            <a:off x="7542933" y="1286249"/>
            <a:ext cx="1090414" cy="359078"/>
          </a:xfrm>
          <a:prstGeom prst="rect">
            <a:avLst/>
          </a:prstGeom>
        </p:spPr>
        <p:txBody>
          <a:bodyPr lIns="127000" tIns="18703" rIns="127000" bIns="18703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b="1" dirty="0" smtClean="0">
                <a:solidFill>
                  <a:srgbClr val="006871"/>
                </a:solidFill>
                <a:latin typeface="Microsoft YaHei"/>
                <a:ea typeface="Microsoft YaHei"/>
              </a:rPr>
              <a:t>小结</a:t>
            </a:r>
            <a:r>
              <a:rPr lang="zh-CN" altLang="en-US" b="1" dirty="0">
                <a:solidFill>
                  <a:srgbClr val="006871"/>
                </a:solidFill>
                <a:latin typeface="Microsoft YaHei"/>
                <a:ea typeface="Microsoft YaHei"/>
              </a:rPr>
              <a:t>：</a:t>
            </a:r>
            <a:endParaRPr lang="en-US" sz="1100" dirty="0"/>
          </a:p>
        </p:txBody>
      </p:sp>
      <p:sp>
        <p:nvSpPr>
          <p:cNvPr id="19" name="TextBox 10"/>
          <p:cNvSpPr txBox="1"/>
          <p:nvPr/>
        </p:nvSpPr>
        <p:spPr>
          <a:xfrm>
            <a:off x="7549411" y="1699804"/>
            <a:ext cx="3642519" cy="968214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此</a:t>
            </a:r>
            <a:r>
              <a:rPr lang="en-US" altLang="zh-CN" sz="1200" dirty="0">
                <a:solidFill>
                  <a:srgbClr val="42464B"/>
                </a:solidFill>
                <a:latin typeface="Microsoft YaHei"/>
                <a:ea typeface="Microsoft YaHei"/>
              </a:rPr>
              <a:t>3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并电池在三维极片模型</a:t>
            </a:r>
            <a:r>
              <a:rPr lang="en-US" altLang="zh-CN" sz="1200" dirty="0">
                <a:solidFill>
                  <a:srgbClr val="42464B"/>
                </a:solidFill>
                <a:latin typeface="Microsoft YaHei"/>
                <a:ea typeface="Microsoft YaHei"/>
              </a:rPr>
              <a:t>1C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发热功率下的稳态模型可以看出风速</a:t>
            </a:r>
            <a:r>
              <a:rPr lang="en-US" altLang="zh-CN" sz="1200" dirty="0">
                <a:solidFill>
                  <a:srgbClr val="42464B"/>
                </a:solidFill>
                <a:latin typeface="Microsoft YaHei"/>
                <a:ea typeface="Microsoft YaHei"/>
              </a:rPr>
              <a:t>12m/s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以下时冷却效果明显，高于</a:t>
            </a:r>
            <a:r>
              <a:rPr lang="en-US" altLang="zh-CN" sz="1200" dirty="0">
                <a:solidFill>
                  <a:srgbClr val="42464B"/>
                </a:solidFill>
                <a:latin typeface="Microsoft YaHei"/>
                <a:ea typeface="Microsoft YaHei"/>
              </a:rPr>
              <a:t>12m/s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时冷却效果趋于一致，因此电池风冷时的风速应当适当</a:t>
            </a:r>
            <a:r>
              <a:rPr lang="zh-CN" altLang="en-US" sz="12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控制，已达到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节能效果。</a:t>
            </a:r>
          </a:p>
        </p:txBody>
      </p:sp>
      <p:sp>
        <p:nvSpPr>
          <p:cNvPr id="20" name="Freeform 1"/>
          <p:cNvSpPr/>
          <p:nvPr/>
        </p:nvSpPr>
        <p:spPr>
          <a:xfrm rot="16200000">
            <a:off x="8667744" y="2800357"/>
            <a:ext cx="1311344" cy="3737031"/>
          </a:xfrm>
          <a:custGeom>
            <a:avLst/>
            <a:gdLst/>
            <a:ahLst/>
            <a:cxnLst/>
            <a:rect l="l" t="t" r="r" b="b"/>
            <a:pathLst>
              <a:path w="1417573" h="3555999">
                <a:moveTo>
                  <a:pt x="0" y="0"/>
                </a:moveTo>
                <a:lnTo>
                  <a:pt x="1417573" y="0"/>
                </a:lnTo>
                <a:lnTo>
                  <a:pt x="1417573" y="3555998"/>
                </a:lnTo>
                <a:lnTo>
                  <a:pt x="0" y="3555998"/>
                </a:lnTo>
                <a:lnTo>
                  <a:pt x="0" y="0"/>
                </a:lnTo>
                <a:close/>
              </a:path>
            </a:pathLst>
          </a:custGeom>
          <a:solidFill>
            <a:srgbClr val="D8D8D8">
              <a:alpha val="18823"/>
            </a:srgbClr>
          </a:solidFill>
        </p:spPr>
      </p:sp>
      <p:sp>
        <p:nvSpPr>
          <p:cNvPr id="21" name="Freeform 2"/>
          <p:cNvSpPr/>
          <p:nvPr/>
        </p:nvSpPr>
        <p:spPr>
          <a:xfrm rot="10800000">
            <a:off x="7433540" y="4011779"/>
            <a:ext cx="45719" cy="1312765"/>
          </a:xfrm>
          <a:custGeom>
            <a:avLst/>
            <a:gdLst/>
            <a:ahLst/>
            <a:cxnLst/>
            <a:rect l="l" t="t" r="r" b="b"/>
            <a:pathLst>
              <a:path w="39408" h="1418701">
                <a:moveTo>
                  <a:pt x="788" y="0"/>
                </a:moveTo>
                <a:lnTo>
                  <a:pt x="38620" y="0"/>
                </a:lnTo>
                <a:cubicBezTo>
                  <a:pt x="39055" y="0"/>
                  <a:pt x="39408" y="12697"/>
                  <a:pt x="39408" y="28372"/>
                </a:cubicBezTo>
                <a:lnTo>
                  <a:pt x="39408" y="1390331"/>
                </a:lnTo>
                <a:cubicBezTo>
                  <a:pt x="39408" y="1405992"/>
                  <a:pt x="39055" y="1418702"/>
                  <a:pt x="38620" y="1418702"/>
                </a:cubicBezTo>
                <a:lnTo>
                  <a:pt x="788" y="1418702"/>
                </a:lnTo>
                <a:cubicBezTo>
                  <a:pt x="352" y="1418702"/>
                  <a:pt x="0" y="1405992"/>
                  <a:pt x="0" y="1390331"/>
                </a:cubicBezTo>
                <a:lnTo>
                  <a:pt x="0" y="28372"/>
                </a:lnTo>
                <a:cubicBezTo>
                  <a:pt x="0" y="12697"/>
                  <a:pt x="352" y="0"/>
                  <a:pt x="788" y="0"/>
                </a:cubicBezTo>
                <a:close/>
              </a:path>
            </a:pathLst>
          </a:custGeom>
          <a:solidFill>
            <a:srgbClr val="006871"/>
          </a:solidFill>
        </p:spPr>
      </p:sp>
      <p:sp>
        <p:nvSpPr>
          <p:cNvPr id="22" name="TextBox 9"/>
          <p:cNvSpPr txBox="1"/>
          <p:nvPr/>
        </p:nvSpPr>
        <p:spPr>
          <a:xfrm>
            <a:off x="7542933" y="4142321"/>
            <a:ext cx="1090414" cy="338431"/>
          </a:xfrm>
          <a:prstGeom prst="rect">
            <a:avLst/>
          </a:prstGeom>
        </p:spPr>
        <p:txBody>
          <a:bodyPr lIns="127000" tIns="18703" rIns="127000" bIns="18703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b="1" dirty="0" smtClean="0">
                <a:solidFill>
                  <a:srgbClr val="006871"/>
                </a:solidFill>
                <a:latin typeface="Microsoft YaHei"/>
                <a:ea typeface="Microsoft YaHei"/>
              </a:rPr>
              <a:t>启发：</a:t>
            </a:r>
            <a:endParaRPr lang="en-US" sz="1100" dirty="0"/>
          </a:p>
        </p:txBody>
      </p:sp>
      <p:sp>
        <p:nvSpPr>
          <p:cNvPr id="23" name="TextBox 10"/>
          <p:cNvSpPr txBox="1"/>
          <p:nvPr/>
        </p:nvSpPr>
        <p:spPr>
          <a:xfrm>
            <a:off x="7549411" y="4555876"/>
            <a:ext cx="3642519" cy="55669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12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在上述情况下，是否可以依靠简单方便的设计，去优化电池散热的一致性？</a:t>
            </a:r>
            <a:endParaRPr lang="zh-CN" altLang="en-US" sz="1200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9152656" y="3014506"/>
            <a:ext cx="381000" cy="786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446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7683500" y="3424244"/>
            <a:ext cx="2371725" cy="248602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smtClean="0">
                <a:solidFill>
                  <a:srgbClr val="42464B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pic>
        <p:nvPicPr>
          <p:cNvPr id="1026" name="Picture 2" descr="6ZG$30P~)`MHOQ%IY3_7A}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627156"/>
            <a:ext cx="2790292" cy="2790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N$]@}X2)A6@63`1I(KAWPK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817495"/>
            <a:ext cx="5800497" cy="2722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RNBN7WL0XGM~UC)Q2~%CYB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3540118"/>
            <a:ext cx="5685892" cy="2728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7"/>
          <p:cNvSpPr txBox="1"/>
          <p:nvPr/>
        </p:nvSpPr>
        <p:spPr>
          <a:xfrm>
            <a:off x="7454900" y="5917065"/>
            <a:ext cx="3029895" cy="378180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400" dirty="0" smtClean="0"/>
              <a:t>图：散热后空冷下的电池热分布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7858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2" r="-1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99643" y="6098616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sp>
        <p:nvSpPr>
          <p:cNvPr id="6" name="Freeform 5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1770324" y="229985"/>
            <a:ext cx="2470751" cy="4789069"/>
          </a:xfrm>
          <a:custGeom>
            <a:avLst/>
            <a:gdLst/>
            <a:ahLst/>
            <a:cxnLst/>
            <a:rect l="l" t="t" r="r" b="b"/>
            <a:pathLst>
              <a:path w="2470751" h="4789069">
                <a:moveTo>
                  <a:pt x="0" y="0"/>
                </a:moveTo>
                <a:lnTo>
                  <a:pt x="2470751" y="0"/>
                </a:lnTo>
                <a:lnTo>
                  <a:pt x="2470751" y="4789068"/>
                </a:lnTo>
                <a:lnTo>
                  <a:pt x="0" y="4789068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9" name="Freeform 8"/>
          <p:cNvSpPr/>
          <p:nvPr/>
        </p:nvSpPr>
        <p:spPr>
          <a:xfrm>
            <a:off x="1765198" y="3983955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8" y="0"/>
                </a:lnTo>
                <a:lnTo>
                  <a:pt x="2476498" y="75084"/>
                </a:lnTo>
                <a:lnTo>
                  <a:pt x="0" y="750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10" name="Freeform 9"/>
          <p:cNvSpPr/>
          <p:nvPr/>
        </p:nvSpPr>
        <p:spPr>
          <a:xfrm>
            <a:off x="1763885" y="3845366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7" y="0"/>
                </a:lnTo>
                <a:lnTo>
                  <a:pt x="2476497" y="75084"/>
                </a:lnTo>
                <a:lnTo>
                  <a:pt x="0" y="750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</p:sp>
      <p:sp>
        <p:nvSpPr>
          <p:cNvPr id="11" name="TextBox 10"/>
          <p:cNvSpPr txBox="1"/>
          <p:nvPr/>
        </p:nvSpPr>
        <p:spPr>
          <a:xfrm>
            <a:off x="2224456" y="1689157"/>
            <a:ext cx="1794570" cy="1701800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9600" b="1" u="none">
                <a:solidFill>
                  <a:srgbClr val="FFFFFF"/>
                </a:solidFill>
                <a:latin typeface="Microsoft YaHei"/>
                <a:ea typeface="Microsoft YaHei"/>
              </a:rPr>
              <a:t>04</a:t>
            </a:r>
            <a:endParaRPr lang="en-US" sz="1100"/>
          </a:p>
        </p:txBody>
      </p:sp>
      <p:sp>
        <p:nvSpPr>
          <p:cNvPr id="12" name="Freeform 11"/>
          <p:cNvSpPr/>
          <p:nvPr/>
        </p:nvSpPr>
        <p:spPr>
          <a:xfrm>
            <a:off x="1765052" y="2647571"/>
            <a:ext cx="2476498" cy="460863"/>
          </a:xfrm>
          <a:custGeom>
            <a:avLst/>
            <a:gdLst/>
            <a:ahLst/>
            <a:cxnLst/>
            <a:rect l="l" t="t" r="r" b="b"/>
            <a:pathLst>
              <a:path w="2476498" h="460863">
                <a:moveTo>
                  <a:pt x="0" y="0"/>
                </a:moveTo>
                <a:lnTo>
                  <a:pt x="2476498" y="0"/>
                </a:lnTo>
                <a:lnTo>
                  <a:pt x="2476498" y="460863"/>
                </a:lnTo>
                <a:lnTo>
                  <a:pt x="0" y="460863"/>
                </a:lnTo>
                <a:lnTo>
                  <a:pt x="0" y="0"/>
                </a:lnTo>
                <a:close/>
              </a:path>
            </a:pathLst>
          </a:custGeom>
          <a:solidFill>
            <a:srgbClr val="006871">
              <a:alpha val="12156"/>
            </a:srgbClr>
          </a:solidFill>
        </p:spPr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823" y="2878526"/>
            <a:ext cx="2533176" cy="127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52197" y="1616582"/>
            <a:ext cx="2857798" cy="683146"/>
          </a:xfrm>
          <a:prstGeom prst="rect">
            <a:avLst/>
          </a:prstGeom>
        </p:spPr>
        <p:txBody>
          <a:bodyPr lIns="127000" tIns="7466" rIns="127000" bIns="7466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40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总结展望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2498879"/>
            <a:ext cx="3048992" cy="26718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altLang="zh-CN" sz="1600" dirty="0">
                <a:solidFill>
                  <a:srgbClr val="A5A5A5"/>
                </a:solidFill>
                <a:latin typeface="Microsoft YaHei"/>
                <a:ea typeface="Microsoft YaHei"/>
              </a:rPr>
              <a:t>Conclusion </a:t>
            </a:r>
            <a:r>
              <a:rPr lang="en-US" altLang="zh-CN" sz="1600" dirty="0" smtClean="0">
                <a:solidFill>
                  <a:srgbClr val="A5A5A5"/>
                </a:solidFill>
                <a:latin typeface="Microsoft YaHei"/>
                <a:ea typeface="Microsoft YaHei"/>
              </a:rPr>
              <a:t>Outlook</a:t>
            </a:r>
            <a:endParaRPr lang="en-US" altLang="zh-CN" sz="14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5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总结展望</a:t>
            </a:r>
            <a:endParaRPr lang="en-US" sz="1100" dirty="0"/>
          </a:p>
        </p:txBody>
      </p:sp>
      <p:sp>
        <p:nvSpPr>
          <p:cNvPr id="6" name="Freeform 9"/>
          <p:cNvSpPr/>
          <p:nvPr/>
        </p:nvSpPr>
        <p:spPr>
          <a:xfrm>
            <a:off x="914403" y="1266980"/>
            <a:ext cx="9728161" cy="3785019"/>
          </a:xfrm>
          <a:custGeom>
            <a:avLst/>
            <a:gdLst/>
            <a:ahLst/>
            <a:cxnLst/>
            <a:rect l="l" t="t" r="r" b="b"/>
            <a:pathLst>
              <a:path w="9728161" h="3785019">
                <a:moveTo>
                  <a:pt x="9343239" y="3785019"/>
                </a:moveTo>
                <a:lnTo>
                  <a:pt x="9420217" y="3502539"/>
                </a:lnTo>
                <a:lnTo>
                  <a:pt x="9728161" y="3431923"/>
                </a:lnTo>
                <a:lnTo>
                  <a:pt x="9343239" y="3785019"/>
                </a:lnTo>
                <a:lnTo>
                  <a:pt x="0" y="3785019"/>
                </a:lnTo>
                <a:lnTo>
                  <a:pt x="0" y="0"/>
                </a:lnTo>
                <a:lnTo>
                  <a:pt x="9728161" y="0"/>
                </a:lnTo>
                <a:lnTo>
                  <a:pt x="9728161" y="3431923"/>
                </a:lnTo>
              </a:path>
            </a:pathLst>
          </a:custGeom>
          <a:solidFill>
            <a:srgbClr val="FFFFFF"/>
          </a:solidFill>
          <a:ln w="12700">
            <a:solidFill>
              <a:srgbClr val="D8D8D8"/>
            </a:solidFill>
            <a:prstDash val="solid"/>
            <a:miter/>
          </a:ln>
        </p:spPr>
      </p:sp>
      <p:sp>
        <p:nvSpPr>
          <p:cNvPr id="7" name="Freeform 10"/>
          <p:cNvSpPr/>
          <p:nvPr/>
        </p:nvSpPr>
        <p:spPr>
          <a:xfrm>
            <a:off x="1487637" y="1267083"/>
            <a:ext cx="736600" cy="41856"/>
          </a:xfrm>
          <a:custGeom>
            <a:avLst/>
            <a:gdLst/>
            <a:ahLst/>
            <a:cxnLst/>
            <a:rect l="l" t="t" r="r" b="b"/>
            <a:pathLst>
              <a:path w="736600" h="41856">
                <a:moveTo>
                  <a:pt x="0" y="0"/>
                </a:moveTo>
                <a:lnTo>
                  <a:pt x="736600" y="0"/>
                </a:lnTo>
                <a:lnTo>
                  <a:pt x="736600" y="41856"/>
                </a:lnTo>
                <a:lnTo>
                  <a:pt x="0" y="41856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8" name="TextBox 7"/>
          <p:cNvSpPr txBox="1"/>
          <p:nvPr/>
        </p:nvSpPr>
        <p:spPr>
          <a:xfrm>
            <a:off x="1394850" y="1639188"/>
            <a:ext cx="8762504" cy="3984104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 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   通过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将 </a:t>
            </a:r>
            <a:r>
              <a:rPr lang="en-US" altLang="zh-CN" sz="2000" dirty="0">
                <a:solidFill>
                  <a:srgbClr val="42464B"/>
                </a:solidFill>
                <a:latin typeface="Microsoft YaHei"/>
                <a:ea typeface="Microsoft YaHei"/>
              </a:rPr>
              <a:t>P2D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电化学模型与传热模型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在</a:t>
            </a:r>
            <a:r>
              <a:rPr lang="en-US" altLang="zh-CN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COMSOL </a:t>
            </a:r>
            <a:r>
              <a:rPr lang="en-US" altLang="zh-CN" sz="2000" dirty="0">
                <a:solidFill>
                  <a:srgbClr val="42464B"/>
                </a:solidFill>
                <a:latin typeface="Microsoft YaHei"/>
                <a:ea typeface="Microsoft YaHei"/>
              </a:rPr>
              <a:t>Multiphysics</a:t>
            </a:r>
            <a:r>
              <a:rPr lang="en-US" altLang="zh-CN" sz="2000" baseline="30000" dirty="0">
                <a:solidFill>
                  <a:srgbClr val="42464B"/>
                </a:solidFill>
                <a:latin typeface="Microsoft YaHei"/>
                <a:ea typeface="Microsoft YaHei"/>
              </a:rPr>
              <a:t>®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中进行耦合，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利用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真实的材料与结构参数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建立</a:t>
            </a:r>
            <a:r>
              <a:rPr lang="en-US" altLang="zh-CN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3D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电化学</a:t>
            </a:r>
            <a:r>
              <a:rPr lang="en-US" altLang="zh-CN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热平均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耦合有限元模型。并通过上述模型对电池散热结构做了简单设计。</a:t>
            </a:r>
            <a:endParaRPr lang="en-US" altLang="zh-CN" sz="2000" dirty="0" smtClean="0">
              <a:solidFill>
                <a:srgbClr val="42464B"/>
              </a:solidFill>
              <a:latin typeface="Microsoft YaHei"/>
              <a:ea typeface="Microsoft YaHei"/>
            </a:endParaRPr>
          </a:p>
          <a:p>
            <a:pPr>
              <a:lnSpc>
                <a:spcPct val="116199"/>
              </a:lnSpc>
            </a:pP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    仅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对模组进行了发热验证，若以电化学 </a:t>
            </a:r>
            <a:r>
              <a:rPr lang="en-US" altLang="zh-CN" sz="2000" dirty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热耦合模型的发热数据或实验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数据建立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模组或电池包的模型并加入散热系统进行优化，可进一步指导对电池管理系统的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设计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。</a:t>
            </a:r>
          </a:p>
          <a:p>
            <a:pPr>
              <a:lnSpc>
                <a:spcPct val="116199"/>
              </a:lnSpc>
            </a:pPr>
            <a:r>
              <a:rPr lang="en-US" altLang="zh-CN" sz="2000" dirty="0">
                <a:solidFill>
                  <a:srgbClr val="42464B"/>
                </a:solidFill>
                <a:latin typeface="Microsoft YaHei"/>
                <a:ea typeface="Microsoft YaHei"/>
              </a:rPr>
              <a:t> </a:t>
            </a:r>
            <a:r>
              <a:rPr lang="en-US" altLang="zh-CN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   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研究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了放电过程中的电化学与发热现象，而很多电动汽车自燃事件发生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在充电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时期，充电过程的析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锂分布</a:t>
            </a:r>
            <a:r>
              <a:rPr lang="zh-CN" altLang="en-US" sz="2000" dirty="0">
                <a:solidFill>
                  <a:srgbClr val="42464B"/>
                </a:solidFill>
                <a:latin typeface="Microsoft YaHei"/>
                <a:ea typeface="Microsoft YaHei"/>
              </a:rPr>
              <a:t>通过多物理场建模进行仿真并与实验对比的</a:t>
            </a:r>
            <a:r>
              <a:rPr lang="zh-CN" altLang="en-US" sz="20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研究也是有必要的。</a:t>
            </a:r>
            <a:endParaRPr lang="en-US" sz="2000" u="none" dirty="0" smtClean="0">
              <a:solidFill>
                <a:srgbClr val="42464B"/>
              </a:solidFill>
              <a:latin typeface="Microsoft YaHei"/>
              <a:ea typeface="Microsoft YaHei"/>
            </a:endParaRPr>
          </a:p>
          <a:p>
            <a:pPr>
              <a:lnSpc>
                <a:spcPct val="116199"/>
              </a:lnSpc>
            </a:pPr>
            <a:endParaRPr lang="en-US" sz="1200" dirty="0" smtClean="0">
              <a:solidFill>
                <a:srgbClr val="42464B"/>
              </a:solidFill>
              <a:latin typeface="Microsoft YaHei"/>
              <a:ea typeface="Microsoft YaHei"/>
            </a:endParaRPr>
          </a:p>
          <a:p>
            <a:pPr>
              <a:lnSpc>
                <a:spcPct val="116199"/>
              </a:lnSpc>
            </a:pP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  <a:p>
            <a:pPr>
              <a:lnSpc>
                <a:spcPct val="116199"/>
              </a:lnSpc>
            </a:pP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9" name="Freeform 12"/>
          <p:cNvSpPr/>
          <p:nvPr/>
        </p:nvSpPr>
        <p:spPr>
          <a:xfrm>
            <a:off x="9253195" y="5056372"/>
            <a:ext cx="736600" cy="41856"/>
          </a:xfrm>
          <a:custGeom>
            <a:avLst/>
            <a:gdLst/>
            <a:ahLst/>
            <a:cxnLst/>
            <a:rect l="l" t="t" r="r" b="b"/>
            <a:pathLst>
              <a:path w="736600" h="41856">
                <a:moveTo>
                  <a:pt x="0" y="0"/>
                </a:moveTo>
                <a:lnTo>
                  <a:pt x="736600" y="0"/>
                </a:lnTo>
                <a:lnTo>
                  <a:pt x="736600" y="41857"/>
                </a:lnTo>
                <a:lnTo>
                  <a:pt x="0" y="41857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</p:sp>
    </p:spTree>
    <p:extLst>
      <p:ext uri="{BB962C8B-B14F-4D97-AF65-F5344CB8AC3E}">
        <p14:creationId xmlns:p14="http://schemas.microsoft.com/office/powerpoint/2010/main" val="1396908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2" r="-1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0129" y="393052"/>
            <a:ext cx="5778500" cy="5691188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296220" y="6098616"/>
            <a:ext cx="10982433" cy="0"/>
          </a:xfrm>
          <a:custGeom>
            <a:avLst/>
            <a:gdLst/>
            <a:ahLst/>
            <a:cxnLst/>
            <a:rect l="l" t="t" r="r" b="b"/>
            <a:pathLst>
              <a:path w="10982433">
                <a:moveTo>
                  <a:pt x="0" y="0"/>
                </a:moveTo>
                <a:lnTo>
                  <a:pt x="10982433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8263" y="4772390"/>
            <a:ext cx="7352138" cy="1059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92597" y="4530883"/>
            <a:ext cx="3573264" cy="52911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ctr">
              <a:lnSpc>
                <a:spcPct val="116199"/>
              </a:lnSpc>
            </a:pPr>
            <a:r>
              <a:rPr lang="zh-CN" altLang="en-US" sz="2400" b="1" dirty="0" smtClean="0">
                <a:solidFill>
                  <a:srgbClr val="42464B"/>
                </a:solidFill>
                <a:latin typeface="Microsoft YaHei"/>
                <a:ea typeface="Microsoft YaHei"/>
              </a:rPr>
              <a:t>感谢您的批评指正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886015" y="5129924"/>
            <a:ext cx="2666901" cy="304800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000" b="1" i="0" u="none" dirty="0">
                <a:solidFill>
                  <a:srgbClr val="D8D8D8"/>
                </a:solidFill>
                <a:latin typeface="Microsoft YaHei"/>
                <a:ea typeface="Microsoft YaHei"/>
              </a:rPr>
              <a:t>THANKS FOR YOUR GUIDANCE</a:t>
            </a:r>
            <a:endParaRPr lang="en-US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55" y="-29927"/>
            <a:ext cx="11586156" cy="42925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2684" y="-125831"/>
            <a:ext cx="12129275" cy="43827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7135" y="1479629"/>
            <a:ext cx="8192691" cy="768350"/>
          </a:xfrm>
          <a:prstGeom prst="rect">
            <a:avLst/>
          </a:prstGeom>
        </p:spPr>
        <p:txBody>
          <a:bodyPr lIns="127000" tIns="28600" rIns="127000" bIns="286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4000" b="1" i="1" u="none">
                <a:solidFill>
                  <a:srgbClr val="FFFFFF"/>
                </a:solidFill>
                <a:latin typeface="Microsoft YaHei"/>
                <a:ea typeface="Microsoft YaHei"/>
              </a:rPr>
              <a:t>THANKS FOR YOUR GUIDANCE</a:t>
            </a:r>
            <a:endParaRPr lang="en-US" sz="11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5839" y="2556766"/>
            <a:ext cx="4286854" cy="127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7400" y="1250758"/>
            <a:ext cx="4286854" cy="127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2" r="-1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296164" y="6098667"/>
            <a:ext cx="10982433" cy="0"/>
          </a:xfrm>
          <a:custGeom>
            <a:avLst/>
            <a:gdLst/>
            <a:ahLst/>
            <a:cxnLst/>
            <a:rect l="l" t="t" r="r" b="b"/>
            <a:pathLst>
              <a:path w="10982433">
                <a:moveTo>
                  <a:pt x="0" y="0"/>
                </a:moveTo>
                <a:lnTo>
                  <a:pt x="10982433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73" y="1737106"/>
            <a:ext cx="4286854" cy="12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457" y="328041"/>
            <a:ext cx="6541950" cy="7948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3899" y="858647"/>
            <a:ext cx="1526919" cy="6449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3743" y="1649857"/>
            <a:ext cx="3445816" cy="1153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5804" y="1259586"/>
            <a:ext cx="1539101" cy="246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35580" y="2148586"/>
            <a:ext cx="609790" cy="488950"/>
          </a:xfrm>
          <a:prstGeom prst="rect">
            <a:avLst/>
          </a:prstGeom>
        </p:spPr>
        <p:txBody>
          <a:bodyPr lIns="52164" tIns="31750" rIns="52164" bIns="3175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2400" b="1" u="none">
                <a:solidFill>
                  <a:srgbClr val="42464B"/>
                </a:solidFill>
                <a:latin typeface="Microsoft YaHei"/>
                <a:ea typeface="Microsoft YaHei"/>
              </a:rPr>
              <a:t>01</a:t>
            </a:r>
            <a:endParaRPr lang="en-US" sz="1100"/>
          </a:p>
        </p:txBody>
      </p:sp>
      <p:sp>
        <p:nvSpPr>
          <p:cNvPr id="9" name="TextBox 8"/>
          <p:cNvSpPr txBox="1"/>
          <p:nvPr/>
        </p:nvSpPr>
        <p:spPr>
          <a:xfrm>
            <a:off x="3151251" y="2141474"/>
            <a:ext cx="1610296" cy="40087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2400" b="1" dirty="0">
                <a:solidFill>
                  <a:srgbClr val="42464B"/>
                </a:solidFill>
                <a:latin typeface="Microsoft YaHei"/>
                <a:ea typeface="Microsoft YaHei"/>
              </a:rPr>
              <a:t>研究</a:t>
            </a:r>
            <a:r>
              <a:rPr lang="en-US" sz="2400" b="1" u="none" dirty="0" err="1" smtClean="0">
                <a:solidFill>
                  <a:srgbClr val="42464B"/>
                </a:solidFill>
                <a:latin typeface="Microsoft YaHei"/>
                <a:ea typeface="Microsoft YaHei"/>
              </a:rPr>
              <a:t>背景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3151378" y="2567813"/>
            <a:ext cx="1728914" cy="214226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200" u="none" dirty="0" smtClean="0">
                <a:solidFill>
                  <a:srgbClr val="A5A5A5"/>
                </a:solidFill>
                <a:latin typeface="Microsoft YaHei"/>
                <a:ea typeface="Microsoft YaHei"/>
              </a:rPr>
              <a:t>The Background</a:t>
            </a:r>
            <a:endParaRPr lang="en-US" sz="11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9634" y="2175129"/>
            <a:ext cx="385853" cy="3858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93035" y="3375152"/>
            <a:ext cx="609790" cy="488950"/>
          </a:xfrm>
          <a:prstGeom prst="rect">
            <a:avLst/>
          </a:prstGeom>
        </p:spPr>
        <p:txBody>
          <a:bodyPr lIns="52164" tIns="31750" rIns="52164" bIns="3175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2400" b="1" u="none">
                <a:solidFill>
                  <a:srgbClr val="42464B"/>
                </a:solidFill>
                <a:latin typeface="Microsoft YaHei"/>
                <a:ea typeface="Microsoft YaHei"/>
              </a:rPr>
              <a:t>03</a:t>
            </a:r>
            <a:endParaRPr lang="en-US" sz="1100"/>
          </a:p>
        </p:txBody>
      </p:sp>
      <p:sp>
        <p:nvSpPr>
          <p:cNvPr id="13" name="TextBox 12"/>
          <p:cNvSpPr txBox="1"/>
          <p:nvPr/>
        </p:nvSpPr>
        <p:spPr>
          <a:xfrm>
            <a:off x="3108705" y="3368040"/>
            <a:ext cx="1832229" cy="400879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24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仿真结果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108832" y="3794379"/>
            <a:ext cx="2060067" cy="214226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sz="1200" dirty="0">
                <a:solidFill>
                  <a:srgbClr val="A5A5A5"/>
                </a:solidFill>
                <a:latin typeface="Microsoft YaHei"/>
                <a:ea typeface="Microsoft YaHei"/>
              </a:rPr>
              <a:t>The </a:t>
            </a:r>
            <a:r>
              <a:rPr lang="en-US" sz="1200" dirty="0" smtClean="0">
                <a:solidFill>
                  <a:srgbClr val="A5A5A5"/>
                </a:solidFill>
                <a:latin typeface="Microsoft YaHei"/>
                <a:ea typeface="Microsoft YaHei"/>
              </a:rPr>
              <a:t>Simulation Results</a:t>
            </a:r>
            <a:endParaRPr lang="en-US" sz="11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7089" y="3401568"/>
            <a:ext cx="385853" cy="38585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110730" y="2148459"/>
            <a:ext cx="609790" cy="488950"/>
          </a:xfrm>
          <a:prstGeom prst="rect">
            <a:avLst/>
          </a:prstGeom>
        </p:spPr>
        <p:txBody>
          <a:bodyPr lIns="52164" tIns="31750" rIns="52164" bIns="3175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2400" b="1" u="none">
                <a:solidFill>
                  <a:srgbClr val="42464B"/>
                </a:solidFill>
                <a:latin typeface="Microsoft YaHei"/>
                <a:ea typeface="Microsoft YaHei"/>
              </a:rPr>
              <a:t>02</a:t>
            </a:r>
            <a:endParaRPr lang="en-US" sz="1100"/>
          </a:p>
        </p:txBody>
      </p:sp>
      <p:sp>
        <p:nvSpPr>
          <p:cNvPr id="21" name="TextBox 20"/>
          <p:cNvSpPr txBox="1"/>
          <p:nvPr/>
        </p:nvSpPr>
        <p:spPr>
          <a:xfrm>
            <a:off x="7526400" y="2141347"/>
            <a:ext cx="1909699" cy="428451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24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模型建立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7522210" y="2565400"/>
            <a:ext cx="2056320" cy="20043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sz="1200" dirty="0" smtClean="0">
                <a:solidFill>
                  <a:srgbClr val="A5A5A5"/>
                </a:solidFill>
                <a:latin typeface="Microsoft YaHei"/>
                <a:ea typeface="Microsoft YaHei"/>
              </a:rPr>
              <a:t>The Model</a:t>
            </a:r>
            <a:endParaRPr lang="en-US" sz="11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9511" y="2174875"/>
            <a:ext cx="385853" cy="38585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068185" y="3375025"/>
            <a:ext cx="609790" cy="488950"/>
          </a:xfrm>
          <a:prstGeom prst="rect">
            <a:avLst/>
          </a:prstGeom>
        </p:spPr>
        <p:txBody>
          <a:bodyPr lIns="52164" tIns="31750" rIns="52164" bIns="3175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2400" b="1" u="none">
                <a:solidFill>
                  <a:srgbClr val="42464B"/>
                </a:solidFill>
                <a:latin typeface="Microsoft YaHei"/>
                <a:ea typeface="Microsoft YaHei"/>
              </a:rPr>
              <a:t>04</a:t>
            </a:r>
            <a:endParaRPr lang="en-US" sz="1100"/>
          </a:p>
        </p:txBody>
      </p:sp>
      <p:sp>
        <p:nvSpPr>
          <p:cNvPr id="25" name="TextBox 24"/>
          <p:cNvSpPr txBox="1"/>
          <p:nvPr/>
        </p:nvSpPr>
        <p:spPr>
          <a:xfrm>
            <a:off x="7483856" y="3367913"/>
            <a:ext cx="1610296" cy="40087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2400" b="1" dirty="0" smtClean="0">
                <a:solidFill>
                  <a:srgbClr val="42464B"/>
                </a:solidFill>
                <a:latin typeface="Microsoft YaHei"/>
                <a:ea typeface="Microsoft YaHei"/>
              </a:rPr>
              <a:t>总结展望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7483983" y="3797300"/>
            <a:ext cx="2391474" cy="20043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sz="1200" dirty="0" smtClean="0">
                <a:solidFill>
                  <a:srgbClr val="A5A5A5"/>
                </a:solidFill>
                <a:latin typeface="Microsoft YaHei"/>
                <a:ea typeface="Microsoft YaHei"/>
              </a:rPr>
              <a:t>Conclusion Outlook</a:t>
            </a:r>
            <a:endParaRPr lang="en-US" sz="11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2366" y="3401441"/>
            <a:ext cx="385853" cy="38585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2" r="-1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99644" y="6098667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" name="Freeform 3"/>
          <p:cNvSpPr/>
          <p:nvPr/>
        </p:nvSpPr>
        <p:spPr>
          <a:xfrm>
            <a:off x="196342" y="620395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983" y="217297"/>
            <a:ext cx="302334" cy="302334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1770260" y="230026"/>
            <a:ext cx="2470751" cy="4789069"/>
          </a:xfrm>
          <a:custGeom>
            <a:avLst/>
            <a:gdLst/>
            <a:ahLst/>
            <a:cxnLst/>
            <a:rect l="l" t="t" r="r" b="b"/>
            <a:pathLst>
              <a:path w="2470751" h="4789069">
                <a:moveTo>
                  <a:pt x="0" y="0"/>
                </a:moveTo>
                <a:lnTo>
                  <a:pt x="2470751" y="0"/>
                </a:lnTo>
                <a:lnTo>
                  <a:pt x="2470751" y="4789069"/>
                </a:lnTo>
                <a:lnTo>
                  <a:pt x="0" y="4789069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sp>
        <p:nvSpPr>
          <p:cNvPr id="7" name="Freeform 6"/>
          <p:cNvSpPr/>
          <p:nvPr/>
        </p:nvSpPr>
        <p:spPr>
          <a:xfrm>
            <a:off x="1765179" y="3983983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8" y="0"/>
                </a:lnTo>
                <a:lnTo>
                  <a:pt x="2476498" y="75084"/>
                </a:lnTo>
                <a:lnTo>
                  <a:pt x="0" y="750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sp>
        <p:nvSpPr>
          <p:cNvPr id="8" name="Freeform 7"/>
          <p:cNvSpPr/>
          <p:nvPr/>
        </p:nvSpPr>
        <p:spPr>
          <a:xfrm>
            <a:off x="1763909" y="3845426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8" y="0"/>
                </a:lnTo>
                <a:lnTo>
                  <a:pt x="2476498" y="75083"/>
                </a:lnTo>
                <a:lnTo>
                  <a:pt x="0" y="750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sp>
        <p:nvSpPr>
          <p:cNvPr id="9" name="TextBox 8"/>
          <p:cNvSpPr txBox="1"/>
          <p:nvPr/>
        </p:nvSpPr>
        <p:spPr>
          <a:xfrm>
            <a:off x="2224405" y="1689100"/>
            <a:ext cx="1794574" cy="1701800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9600" b="1" u="none">
                <a:solidFill>
                  <a:srgbClr val="FFFFFF"/>
                </a:solidFill>
                <a:latin typeface="Microsoft YaHei"/>
                <a:ea typeface="Microsoft YaHei"/>
              </a:rPr>
              <a:t>01</a:t>
            </a:r>
            <a:endParaRPr lang="en-US" sz="1100"/>
          </a:p>
        </p:txBody>
      </p:sp>
      <p:sp>
        <p:nvSpPr>
          <p:cNvPr id="10" name="Freeform 9"/>
          <p:cNvSpPr/>
          <p:nvPr/>
        </p:nvSpPr>
        <p:spPr>
          <a:xfrm>
            <a:off x="1765052" y="2647523"/>
            <a:ext cx="2476498" cy="460863"/>
          </a:xfrm>
          <a:custGeom>
            <a:avLst/>
            <a:gdLst/>
            <a:ahLst/>
            <a:cxnLst/>
            <a:rect l="l" t="t" r="r" b="b"/>
            <a:pathLst>
              <a:path w="2476498" h="460863">
                <a:moveTo>
                  <a:pt x="0" y="0"/>
                </a:moveTo>
                <a:lnTo>
                  <a:pt x="2476498" y="0"/>
                </a:lnTo>
                <a:lnTo>
                  <a:pt x="2476498" y="460863"/>
                </a:lnTo>
                <a:lnTo>
                  <a:pt x="0" y="460863"/>
                </a:lnTo>
                <a:lnTo>
                  <a:pt x="0" y="0"/>
                </a:lnTo>
                <a:close/>
              </a:path>
            </a:pathLst>
          </a:custGeom>
          <a:solidFill>
            <a:srgbClr val="006871">
              <a:alpha val="12156"/>
            </a:srgbClr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864" y="2878582"/>
            <a:ext cx="2533176" cy="12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52137" y="1616583"/>
            <a:ext cx="2857818" cy="683146"/>
          </a:xfrm>
          <a:prstGeom prst="rect">
            <a:avLst/>
          </a:prstGeom>
        </p:spPr>
        <p:txBody>
          <a:bodyPr lIns="127000" tIns="7466" rIns="127000" bIns="7466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40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研究</a:t>
            </a:r>
            <a:r>
              <a:rPr lang="en-US" sz="4000" b="1" u="none" dirty="0" err="1" smtClean="0">
                <a:solidFill>
                  <a:srgbClr val="006871"/>
                </a:solidFill>
                <a:latin typeface="Microsoft YaHei"/>
                <a:ea typeface="Microsoft YaHei"/>
              </a:rPr>
              <a:t>背景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650613" y="2503932"/>
            <a:ext cx="2477008" cy="26718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600" u="none" dirty="0" smtClean="0">
                <a:solidFill>
                  <a:srgbClr val="A5A5A5"/>
                </a:solidFill>
                <a:latin typeface="Microsoft YaHei"/>
                <a:ea typeface="Microsoft YaHei"/>
              </a:rPr>
              <a:t>The Background</a:t>
            </a:r>
            <a:endParaRPr lang="en-US" sz="1100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073193" y="1769448"/>
            <a:ext cx="792527" cy="510255"/>
          </a:xfrm>
          <a:custGeom>
            <a:avLst/>
            <a:gdLst/>
            <a:ahLst/>
            <a:cxnLst/>
            <a:rect l="l" t="t" r="r" b="b"/>
            <a:pathLst>
              <a:path w="792527" h="510255">
                <a:moveTo>
                  <a:pt x="607506" y="510255"/>
                </a:moveTo>
                <a:lnTo>
                  <a:pt x="407270" y="510255"/>
                </a:lnTo>
                <a:lnTo>
                  <a:pt x="509064" y="0"/>
                </a:lnTo>
                <a:lnTo>
                  <a:pt x="792527" y="0"/>
                </a:lnTo>
                <a:lnTo>
                  <a:pt x="607506" y="510255"/>
                </a:lnTo>
                <a:close/>
                <a:moveTo>
                  <a:pt x="0" y="510255"/>
                </a:moveTo>
                <a:lnTo>
                  <a:pt x="101805" y="0"/>
                </a:lnTo>
                <a:lnTo>
                  <a:pt x="385256" y="0"/>
                </a:lnTo>
                <a:lnTo>
                  <a:pt x="200236" y="510255"/>
                </a:lnTo>
                <a:lnTo>
                  <a:pt x="0" y="510255"/>
                </a:lnTo>
                <a:close/>
              </a:path>
            </a:pathLst>
          </a:custGeom>
          <a:solidFill>
            <a:srgbClr val="D8D8D8"/>
          </a:solidFill>
        </p:spPr>
      </p:sp>
      <p:sp>
        <p:nvSpPr>
          <p:cNvPr id="3" name="Freeform 2"/>
          <p:cNvSpPr/>
          <p:nvPr/>
        </p:nvSpPr>
        <p:spPr>
          <a:xfrm>
            <a:off x="199643" y="6098616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sp>
        <p:nvSpPr>
          <p:cNvPr id="7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1310111" y="1083160"/>
            <a:ext cx="736600" cy="79449"/>
          </a:xfrm>
          <a:custGeom>
            <a:avLst/>
            <a:gdLst/>
            <a:ahLst/>
            <a:cxnLst/>
            <a:rect l="l" t="t" r="r" b="b"/>
            <a:pathLst>
              <a:path w="736600" h="79449">
                <a:moveTo>
                  <a:pt x="0" y="0"/>
                </a:moveTo>
                <a:lnTo>
                  <a:pt x="736601" y="0"/>
                </a:lnTo>
                <a:lnTo>
                  <a:pt x="736601" y="79448"/>
                </a:lnTo>
                <a:lnTo>
                  <a:pt x="0" y="79448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10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11" name="TextBox 10"/>
          <p:cNvSpPr txBox="1"/>
          <p:nvPr/>
        </p:nvSpPr>
        <p:spPr>
          <a:xfrm>
            <a:off x="632856" y="206128"/>
            <a:ext cx="2935188" cy="41383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研究背景</a:t>
            </a:r>
            <a:endParaRPr lang="en-US" sz="1100" dirty="0"/>
          </a:p>
        </p:txBody>
      </p:sp>
      <p:sp>
        <p:nvSpPr>
          <p:cNvPr id="12" name="Freeform 11"/>
          <p:cNvSpPr/>
          <p:nvPr/>
        </p:nvSpPr>
        <p:spPr>
          <a:xfrm>
            <a:off x="1166183" y="2031447"/>
            <a:ext cx="8571173" cy="0"/>
          </a:xfrm>
          <a:custGeom>
            <a:avLst/>
            <a:gdLst/>
            <a:ahLst/>
            <a:cxnLst/>
            <a:rect l="l" t="t" r="r" b="b"/>
            <a:pathLst>
              <a:path w="8571173">
                <a:moveTo>
                  <a:pt x="0" y="0"/>
                </a:moveTo>
                <a:lnTo>
                  <a:pt x="8571174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ot"/>
          </a:ln>
        </p:spPr>
      </p:sp>
      <p:sp>
        <p:nvSpPr>
          <p:cNvPr id="13" name="TextBox 12"/>
          <p:cNvSpPr txBox="1"/>
          <p:nvPr/>
        </p:nvSpPr>
        <p:spPr>
          <a:xfrm>
            <a:off x="1128131" y="1162609"/>
            <a:ext cx="8963720" cy="86196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1400" dirty="0">
                <a:solidFill>
                  <a:srgbClr val="42464B"/>
                </a:solidFill>
                <a:latin typeface="Microsoft YaHei"/>
                <a:ea typeface="Microsoft YaHei"/>
              </a:rPr>
              <a:t>近年来，世界范围内，发生了多起由于电池热失控而引起的着火事件，主要原因是电池自身的问题或者是缺乏安全有效的热管理系统</a:t>
            </a:r>
            <a:r>
              <a:rPr lang="zh-CN" altLang="en-US" sz="14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。因此</a:t>
            </a:r>
            <a:r>
              <a:rPr lang="zh-CN" altLang="en-US" sz="1400" dirty="0">
                <a:solidFill>
                  <a:srgbClr val="42464B"/>
                </a:solidFill>
                <a:latin typeface="Microsoft YaHei"/>
                <a:ea typeface="Microsoft YaHei"/>
              </a:rPr>
              <a:t>对于三元锂离子电池的研究应该更加着重于电化学与</a:t>
            </a:r>
            <a:r>
              <a:rPr lang="zh-CN" altLang="en-US" sz="14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热的</a:t>
            </a:r>
            <a:r>
              <a:rPr lang="zh-CN" altLang="en-US" sz="1400" dirty="0">
                <a:solidFill>
                  <a:srgbClr val="42464B"/>
                </a:solidFill>
                <a:latin typeface="Microsoft YaHei"/>
                <a:ea typeface="Microsoft YaHei"/>
              </a:rPr>
              <a:t>相互关系以及热特性的分析与</a:t>
            </a:r>
            <a:r>
              <a:rPr lang="zh-CN" altLang="en-US" sz="14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管理。</a:t>
            </a:r>
            <a:endParaRPr lang="en-US" sz="1100" dirty="0"/>
          </a:p>
        </p:txBody>
      </p:sp>
      <p:sp>
        <p:nvSpPr>
          <p:cNvPr id="55" name="Freeform 15"/>
          <p:cNvSpPr/>
          <p:nvPr/>
        </p:nvSpPr>
        <p:spPr>
          <a:xfrm>
            <a:off x="484231" y="3107905"/>
            <a:ext cx="10924725" cy="0"/>
          </a:xfrm>
          <a:custGeom>
            <a:avLst/>
            <a:gdLst/>
            <a:ahLst/>
            <a:cxnLst/>
            <a:rect l="l" t="t" r="r" b="b"/>
            <a:pathLst>
              <a:path w="10924725">
                <a:moveTo>
                  <a:pt x="0" y="0"/>
                </a:moveTo>
                <a:lnTo>
                  <a:pt x="10924725" y="0"/>
                </a:lnTo>
              </a:path>
            </a:pathLst>
          </a:custGeom>
          <a:solidFill>
            <a:srgbClr val="3BA4A7"/>
          </a:solidFill>
          <a:ln w="31750">
            <a:solidFill>
              <a:srgbClr val="3BA4A7"/>
            </a:solidFill>
            <a:prstDash val="solid"/>
          </a:ln>
        </p:spPr>
      </p:sp>
      <p:sp>
        <p:nvSpPr>
          <p:cNvPr id="56" name="Freeform 16"/>
          <p:cNvSpPr/>
          <p:nvPr/>
        </p:nvSpPr>
        <p:spPr>
          <a:xfrm>
            <a:off x="772228" y="3010793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86" name="TextBox 85"/>
          <p:cNvSpPr txBox="1"/>
          <p:nvPr/>
        </p:nvSpPr>
        <p:spPr>
          <a:xfrm>
            <a:off x="260570" y="2676432"/>
            <a:ext cx="1385811" cy="264968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2019-03-08</a:t>
            </a:r>
            <a:endParaRPr lang="en-US" sz="1100" dirty="0"/>
          </a:p>
        </p:txBody>
      </p:sp>
      <p:sp>
        <p:nvSpPr>
          <p:cNvPr id="87" name="TextBox 86"/>
          <p:cNvSpPr txBox="1"/>
          <p:nvPr/>
        </p:nvSpPr>
        <p:spPr>
          <a:xfrm>
            <a:off x="300181" y="4626077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上海一辆特斯拉正在充电，突然着火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89" name="Freeform 39"/>
          <p:cNvSpPr/>
          <p:nvPr/>
        </p:nvSpPr>
        <p:spPr>
          <a:xfrm>
            <a:off x="868738" y="3232263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90" name="Freeform 40"/>
          <p:cNvSpPr/>
          <p:nvPr/>
        </p:nvSpPr>
        <p:spPr>
          <a:xfrm>
            <a:off x="824834" y="4439733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91" name="Freeform 16"/>
          <p:cNvSpPr/>
          <p:nvPr/>
        </p:nvSpPr>
        <p:spPr>
          <a:xfrm>
            <a:off x="2010721" y="3011809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92" name="TextBox 91"/>
          <p:cNvSpPr txBox="1"/>
          <p:nvPr/>
        </p:nvSpPr>
        <p:spPr>
          <a:xfrm>
            <a:off x="1499063" y="2677448"/>
            <a:ext cx="1385811" cy="264968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2019-04-22</a:t>
            </a:r>
            <a:endParaRPr lang="en-US" sz="1100" dirty="0"/>
          </a:p>
        </p:txBody>
      </p:sp>
      <p:sp>
        <p:nvSpPr>
          <p:cNvPr id="93" name="TextBox 92"/>
          <p:cNvSpPr txBox="1"/>
          <p:nvPr/>
        </p:nvSpPr>
        <p:spPr>
          <a:xfrm>
            <a:off x="1538674" y="4627093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特斯拉地下车库突然猛烈自燃，烧毁多辆汽车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94" name="Freeform 39"/>
          <p:cNvSpPr/>
          <p:nvPr/>
        </p:nvSpPr>
        <p:spPr>
          <a:xfrm>
            <a:off x="2107231" y="3233279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95" name="Freeform 40"/>
          <p:cNvSpPr/>
          <p:nvPr/>
        </p:nvSpPr>
        <p:spPr>
          <a:xfrm>
            <a:off x="2063327" y="4440749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96" name="Freeform 16"/>
          <p:cNvSpPr/>
          <p:nvPr/>
        </p:nvSpPr>
        <p:spPr>
          <a:xfrm>
            <a:off x="3165630" y="3011809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97" name="TextBox 96"/>
          <p:cNvSpPr txBox="1"/>
          <p:nvPr/>
        </p:nvSpPr>
        <p:spPr>
          <a:xfrm>
            <a:off x="2653972" y="2677448"/>
            <a:ext cx="1385811" cy="264968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2019-04-22</a:t>
            </a:r>
            <a:endParaRPr lang="en-US" sz="1100" dirty="0"/>
          </a:p>
        </p:txBody>
      </p:sp>
      <p:sp>
        <p:nvSpPr>
          <p:cNvPr id="98" name="TextBox 97"/>
          <p:cNvSpPr txBox="1"/>
          <p:nvPr/>
        </p:nvSpPr>
        <p:spPr>
          <a:xfrm>
            <a:off x="2693583" y="4627093"/>
            <a:ext cx="1346200" cy="55669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蔚来授权服务中心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ES8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发生自燃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99" name="Freeform 39"/>
          <p:cNvSpPr/>
          <p:nvPr/>
        </p:nvSpPr>
        <p:spPr>
          <a:xfrm>
            <a:off x="3262140" y="3233279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00" name="Freeform 40"/>
          <p:cNvSpPr/>
          <p:nvPr/>
        </p:nvSpPr>
        <p:spPr>
          <a:xfrm>
            <a:off x="3218236" y="4440749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01" name="Freeform 16"/>
          <p:cNvSpPr/>
          <p:nvPr/>
        </p:nvSpPr>
        <p:spPr>
          <a:xfrm>
            <a:off x="4308630" y="3011809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02" name="TextBox 101"/>
          <p:cNvSpPr txBox="1"/>
          <p:nvPr/>
        </p:nvSpPr>
        <p:spPr>
          <a:xfrm>
            <a:off x="3796972" y="2677448"/>
            <a:ext cx="1385811" cy="264968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2019-04-25</a:t>
            </a:r>
            <a:endParaRPr lang="en-US" sz="11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836583" y="4627093"/>
            <a:ext cx="1346200" cy="55669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湖北一比亚迪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e5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起火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04" name="Freeform 39"/>
          <p:cNvSpPr/>
          <p:nvPr/>
        </p:nvSpPr>
        <p:spPr>
          <a:xfrm>
            <a:off x="4405140" y="3233279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05" name="Freeform 40"/>
          <p:cNvSpPr/>
          <p:nvPr/>
        </p:nvSpPr>
        <p:spPr>
          <a:xfrm>
            <a:off x="4361236" y="4440749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06" name="Freeform 16"/>
          <p:cNvSpPr/>
          <p:nvPr/>
        </p:nvSpPr>
        <p:spPr>
          <a:xfrm>
            <a:off x="5451630" y="3011809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07" name="TextBox 106"/>
          <p:cNvSpPr txBox="1"/>
          <p:nvPr/>
        </p:nvSpPr>
        <p:spPr>
          <a:xfrm>
            <a:off x="4939972" y="2677448"/>
            <a:ext cx="1385811" cy="264968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2019-05-06</a:t>
            </a:r>
            <a:endParaRPr lang="en-US" sz="11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979583" y="4627093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特斯拉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Model S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在美国旧金山发生自燃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09" name="Freeform 39"/>
          <p:cNvSpPr/>
          <p:nvPr/>
        </p:nvSpPr>
        <p:spPr>
          <a:xfrm>
            <a:off x="5548140" y="3233279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10" name="Freeform 40"/>
          <p:cNvSpPr/>
          <p:nvPr/>
        </p:nvSpPr>
        <p:spPr>
          <a:xfrm>
            <a:off x="5504236" y="4440749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11" name="Freeform 16"/>
          <p:cNvSpPr/>
          <p:nvPr/>
        </p:nvSpPr>
        <p:spPr>
          <a:xfrm>
            <a:off x="6656619" y="3015986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12" name="TextBox 111"/>
          <p:cNvSpPr txBox="1"/>
          <p:nvPr/>
        </p:nvSpPr>
        <p:spPr>
          <a:xfrm>
            <a:off x="6144961" y="2681625"/>
            <a:ext cx="1385811" cy="248874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2019-05-06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6184572" y="4631270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浙江杭州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8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辆东风牌电动汽车起火烧毁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14" name="Freeform 39"/>
          <p:cNvSpPr/>
          <p:nvPr/>
        </p:nvSpPr>
        <p:spPr>
          <a:xfrm>
            <a:off x="6753129" y="3237456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15" name="Freeform 40"/>
          <p:cNvSpPr/>
          <p:nvPr/>
        </p:nvSpPr>
        <p:spPr>
          <a:xfrm>
            <a:off x="6709225" y="4444926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16" name="Freeform 16"/>
          <p:cNvSpPr/>
          <p:nvPr/>
        </p:nvSpPr>
        <p:spPr>
          <a:xfrm>
            <a:off x="7813830" y="3015986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17" name="TextBox 116"/>
          <p:cNvSpPr txBox="1"/>
          <p:nvPr/>
        </p:nvSpPr>
        <p:spPr>
          <a:xfrm>
            <a:off x="7302172" y="2681625"/>
            <a:ext cx="1385811" cy="248874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2019-05-16</a:t>
            </a:r>
            <a:endParaRPr lang="en-US" sz="1100" dirty="0"/>
          </a:p>
        </p:txBody>
      </p:sp>
      <p:sp>
        <p:nvSpPr>
          <p:cNvPr id="118" name="TextBox 117"/>
          <p:cNvSpPr txBox="1"/>
          <p:nvPr/>
        </p:nvSpPr>
        <p:spPr>
          <a:xfrm>
            <a:off x="7341783" y="4631270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蔚来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ES8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在上海嘉定再次发生自燃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19" name="Freeform 39"/>
          <p:cNvSpPr/>
          <p:nvPr/>
        </p:nvSpPr>
        <p:spPr>
          <a:xfrm>
            <a:off x="7910340" y="3237456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20" name="Freeform 40"/>
          <p:cNvSpPr/>
          <p:nvPr/>
        </p:nvSpPr>
        <p:spPr>
          <a:xfrm>
            <a:off x="7866436" y="4444926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21" name="Freeform 16"/>
          <p:cNvSpPr/>
          <p:nvPr/>
        </p:nvSpPr>
        <p:spPr>
          <a:xfrm>
            <a:off x="8956830" y="3020163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22" name="TextBox 121"/>
          <p:cNvSpPr txBox="1"/>
          <p:nvPr/>
        </p:nvSpPr>
        <p:spPr>
          <a:xfrm>
            <a:off x="8445172" y="2685802"/>
            <a:ext cx="1385811" cy="248874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2019-05-17</a:t>
            </a:r>
            <a:endParaRPr lang="en-US" sz="1100" dirty="0"/>
          </a:p>
        </p:txBody>
      </p:sp>
      <p:sp>
        <p:nvSpPr>
          <p:cNvPr id="123" name="TextBox 122"/>
          <p:cNvSpPr txBox="1"/>
          <p:nvPr/>
        </p:nvSpPr>
        <p:spPr>
          <a:xfrm>
            <a:off x="8484783" y="4635447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上上市不足一周，吉利星越提车路上意外自燃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24" name="Freeform 39"/>
          <p:cNvSpPr/>
          <p:nvPr/>
        </p:nvSpPr>
        <p:spPr>
          <a:xfrm>
            <a:off x="9053340" y="3241633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25" name="Freeform 40"/>
          <p:cNvSpPr/>
          <p:nvPr/>
        </p:nvSpPr>
        <p:spPr>
          <a:xfrm>
            <a:off x="9009436" y="4449103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26" name="Freeform 16"/>
          <p:cNvSpPr/>
          <p:nvPr/>
        </p:nvSpPr>
        <p:spPr>
          <a:xfrm>
            <a:off x="10152184" y="3020163"/>
            <a:ext cx="201054" cy="203200"/>
          </a:xfrm>
          <a:custGeom>
            <a:avLst/>
            <a:gdLst/>
            <a:ahLst/>
            <a:cxnLst/>
            <a:rect l="l" t="t" r="r" b="b"/>
            <a:pathLst>
              <a:path w="201054" h="203200">
                <a:moveTo>
                  <a:pt x="100527" y="0"/>
                </a:moveTo>
                <a:cubicBezTo>
                  <a:pt x="156046" y="0"/>
                  <a:pt x="201054" y="45488"/>
                  <a:pt x="201054" y="101600"/>
                </a:cubicBezTo>
                <a:cubicBezTo>
                  <a:pt x="201054" y="157712"/>
                  <a:pt x="156046" y="203200"/>
                  <a:pt x="100527" y="203200"/>
                </a:cubicBezTo>
                <a:cubicBezTo>
                  <a:pt x="45008" y="203200"/>
                  <a:pt x="0" y="157712"/>
                  <a:pt x="0" y="101600"/>
                </a:cubicBezTo>
                <a:cubicBezTo>
                  <a:pt x="0" y="45488"/>
                  <a:pt x="45008" y="0"/>
                  <a:pt x="100527" y="0"/>
                </a:cubicBezTo>
                <a:close/>
              </a:path>
            </a:pathLst>
          </a:custGeom>
          <a:solidFill>
            <a:srgbClr val="3BA4A7"/>
          </a:solidFill>
        </p:spPr>
      </p:sp>
      <p:sp>
        <p:nvSpPr>
          <p:cNvPr id="127" name="TextBox 126"/>
          <p:cNvSpPr txBox="1"/>
          <p:nvPr/>
        </p:nvSpPr>
        <p:spPr>
          <a:xfrm>
            <a:off x="9640526" y="2685802"/>
            <a:ext cx="1385811" cy="248874"/>
          </a:xfrm>
          <a:prstGeom prst="rect">
            <a:avLst/>
          </a:prstGeom>
        </p:spPr>
        <p:txBody>
          <a:bodyPr wrap="square" lIns="127000" tIns="7441" rIns="127000" bIns="7441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14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2019-06-15</a:t>
            </a:r>
            <a:endParaRPr lang="en-US" sz="1100" dirty="0"/>
          </a:p>
        </p:txBody>
      </p:sp>
      <p:sp>
        <p:nvSpPr>
          <p:cNvPr id="128" name="TextBox 127"/>
          <p:cNvSpPr txBox="1"/>
          <p:nvPr/>
        </p:nvSpPr>
        <p:spPr>
          <a:xfrm>
            <a:off x="9680137" y="4635447"/>
            <a:ext cx="1346200" cy="770917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蔚来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ES8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在湖北武汉某停车场发生燃烧再起火</a:t>
            </a:r>
            <a:endParaRPr lang="en-US" sz="1200" u="none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29" name="Freeform 39"/>
          <p:cNvSpPr/>
          <p:nvPr/>
        </p:nvSpPr>
        <p:spPr>
          <a:xfrm>
            <a:off x="10248694" y="3241633"/>
            <a:ext cx="0" cy="1246487"/>
          </a:xfrm>
          <a:custGeom>
            <a:avLst/>
            <a:gdLst/>
            <a:ahLst/>
            <a:cxnLst/>
            <a:rect l="l" t="t" r="r" b="b"/>
            <a:pathLst>
              <a:path h="1246487">
                <a:moveTo>
                  <a:pt x="0" y="0"/>
                </a:moveTo>
                <a:lnTo>
                  <a:pt x="0" y="1246487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dash"/>
          </a:ln>
        </p:spPr>
      </p:sp>
      <p:sp>
        <p:nvSpPr>
          <p:cNvPr id="130" name="Freeform 40"/>
          <p:cNvSpPr/>
          <p:nvPr/>
        </p:nvSpPr>
        <p:spPr>
          <a:xfrm>
            <a:off x="10204790" y="4449103"/>
            <a:ext cx="93367" cy="93367"/>
          </a:xfrm>
          <a:custGeom>
            <a:avLst/>
            <a:gdLst/>
            <a:ahLst/>
            <a:cxnLst/>
            <a:rect l="l" t="t" r="r" b="b"/>
            <a:pathLst>
              <a:path w="93367" h="93367">
                <a:moveTo>
                  <a:pt x="46684" y="0"/>
                </a:moveTo>
                <a:cubicBezTo>
                  <a:pt x="72467" y="0"/>
                  <a:pt x="93368" y="20901"/>
                  <a:pt x="93368" y="46684"/>
                </a:cubicBezTo>
                <a:cubicBezTo>
                  <a:pt x="93368" y="72467"/>
                  <a:pt x="72467" y="93368"/>
                  <a:pt x="46684" y="93368"/>
                </a:cubicBezTo>
                <a:cubicBezTo>
                  <a:pt x="20902" y="93368"/>
                  <a:pt x="0" y="72467"/>
                  <a:pt x="0" y="46684"/>
                </a:cubicBezTo>
                <a:cubicBezTo>
                  <a:pt x="0" y="20901"/>
                  <a:pt x="20902" y="0"/>
                  <a:pt x="46684" y="0"/>
                </a:cubicBezTo>
                <a:close/>
              </a:path>
            </a:pathLst>
          </a:custGeom>
          <a:solidFill>
            <a:srgbClr val="3BA4A7"/>
          </a:solidFill>
        </p:spPr>
      </p:sp>
    </p:spTree>
    <p:extLst>
      <p:ext uri="{BB962C8B-B14F-4D97-AF65-F5344CB8AC3E}">
        <p14:creationId xmlns:p14="http://schemas.microsoft.com/office/powerpoint/2010/main" val="1433836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.bitautoimg.com/appimage-630-w0/appimage/media/20181015/w640_h426_0e3196cd23b44daa8f96266dffeae29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229" y="888999"/>
            <a:ext cx="3122437" cy="207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.bitautoimg.com/appimage-630-w0/appimage/media/20181015/w640_h426_bc24257cc938426394c3f82e8b13611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889000"/>
            <a:ext cx="3122437" cy="207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age.bitautoimg.com/appimage-630-w0/appimage/media/20181015/w640_h426_4b03f83175d34158ad82b9c671e15f7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29" y="889000"/>
            <a:ext cx="3122437" cy="207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5b0988e595225.cdn.sohucs.com/images/20181015/5bc3b743ec1c48718fbe163a4ebb8d5f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44" y="3406173"/>
            <a:ext cx="3174608" cy="176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timgsa.baidu.com/timg?image&amp;quality=80&amp;size=b9999_10000&amp;sec=1571198107643&amp;di=dce911952f8fba3c45af573263654312&amp;imgtype=0&amp;src=http%3A%2F%2Fpuui.qpic.cn%2Fqqvideo_ori%2F0%2Fk0864dih6t9_496_280%2F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43" y="3404422"/>
            <a:ext cx="3122437" cy="176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43" y="3406173"/>
            <a:ext cx="3122437" cy="176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72229" y="5448578"/>
            <a:ext cx="9980437" cy="505463"/>
          </a:xfrm>
          <a:prstGeom prst="rect">
            <a:avLst/>
          </a:prstGeom>
        </p:spPr>
        <p:txBody>
          <a:bodyPr wrap="square" lIns="127000" tIns="18703" rIns="127000" bIns="18703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Microsoft YaHei"/>
                <a:ea typeface="Microsoft YaHei"/>
              </a:rPr>
              <a:t>严重的汽车燃烧事故，威胁人们的财产安全和生命安全！！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12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13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14" name="TextBox 13"/>
          <p:cNvSpPr txBox="1"/>
          <p:nvPr/>
        </p:nvSpPr>
        <p:spPr>
          <a:xfrm>
            <a:off x="632856" y="206128"/>
            <a:ext cx="2935188" cy="41383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研究背景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99602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12" r="-1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99644" y="6098667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" name="Freeform 3"/>
          <p:cNvSpPr/>
          <p:nvPr/>
        </p:nvSpPr>
        <p:spPr>
          <a:xfrm>
            <a:off x="196342" y="620395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7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983" y="217297"/>
            <a:ext cx="302334" cy="302334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1770260" y="230026"/>
            <a:ext cx="2470751" cy="4789069"/>
          </a:xfrm>
          <a:custGeom>
            <a:avLst/>
            <a:gdLst/>
            <a:ahLst/>
            <a:cxnLst/>
            <a:rect l="l" t="t" r="r" b="b"/>
            <a:pathLst>
              <a:path w="2470751" h="4789069">
                <a:moveTo>
                  <a:pt x="0" y="0"/>
                </a:moveTo>
                <a:lnTo>
                  <a:pt x="2470751" y="0"/>
                </a:lnTo>
                <a:lnTo>
                  <a:pt x="2470751" y="4789069"/>
                </a:lnTo>
                <a:lnTo>
                  <a:pt x="0" y="4789069"/>
                </a:lnTo>
                <a:lnTo>
                  <a:pt x="0" y="0"/>
                </a:lnTo>
                <a:close/>
              </a:path>
            </a:pathLst>
          </a:custGeom>
          <a:solidFill>
            <a:srgbClr val="006871"/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sp>
        <p:nvSpPr>
          <p:cNvPr id="7" name="Freeform 6"/>
          <p:cNvSpPr/>
          <p:nvPr/>
        </p:nvSpPr>
        <p:spPr>
          <a:xfrm>
            <a:off x="1765179" y="3983983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8" y="0"/>
                </a:lnTo>
                <a:lnTo>
                  <a:pt x="2476498" y="75084"/>
                </a:lnTo>
                <a:lnTo>
                  <a:pt x="0" y="750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sp>
        <p:nvSpPr>
          <p:cNvPr id="8" name="Freeform 7"/>
          <p:cNvSpPr/>
          <p:nvPr/>
        </p:nvSpPr>
        <p:spPr>
          <a:xfrm>
            <a:off x="1763909" y="3845426"/>
            <a:ext cx="2476498" cy="75084"/>
          </a:xfrm>
          <a:custGeom>
            <a:avLst/>
            <a:gdLst/>
            <a:ahLst/>
            <a:cxnLst/>
            <a:rect l="l" t="t" r="r" b="b"/>
            <a:pathLst>
              <a:path w="2476498" h="75084">
                <a:moveTo>
                  <a:pt x="0" y="0"/>
                </a:moveTo>
                <a:lnTo>
                  <a:pt x="2476498" y="0"/>
                </a:lnTo>
                <a:lnTo>
                  <a:pt x="2476498" y="75083"/>
                </a:lnTo>
                <a:lnTo>
                  <a:pt x="0" y="7508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sp>
        <p:nvSpPr>
          <p:cNvPr id="9" name="TextBox 8"/>
          <p:cNvSpPr txBox="1"/>
          <p:nvPr/>
        </p:nvSpPr>
        <p:spPr>
          <a:xfrm>
            <a:off x="2224405" y="1689100"/>
            <a:ext cx="1794574" cy="1701800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sz="9600" b="1" u="none">
                <a:solidFill>
                  <a:srgbClr val="FFFFFF"/>
                </a:solidFill>
                <a:latin typeface="Microsoft YaHei"/>
                <a:ea typeface="Microsoft YaHei"/>
              </a:rPr>
              <a:t>02</a:t>
            </a:r>
            <a:endParaRPr lang="en-US" sz="1100"/>
          </a:p>
        </p:txBody>
      </p:sp>
      <p:sp>
        <p:nvSpPr>
          <p:cNvPr id="10" name="Freeform 9"/>
          <p:cNvSpPr/>
          <p:nvPr/>
        </p:nvSpPr>
        <p:spPr>
          <a:xfrm>
            <a:off x="1765052" y="2647523"/>
            <a:ext cx="2476498" cy="460863"/>
          </a:xfrm>
          <a:custGeom>
            <a:avLst/>
            <a:gdLst/>
            <a:ahLst/>
            <a:cxnLst/>
            <a:rect l="l" t="t" r="r" b="b"/>
            <a:pathLst>
              <a:path w="2476498" h="460863">
                <a:moveTo>
                  <a:pt x="0" y="0"/>
                </a:moveTo>
                <a:lnTo>
                  <a:pt x="2476498" y="0"/>
                </a:lnTo>
                <a:lnTo>
                  <a:pt x="2476498" y="460863"/>
                </a:lnTo>
                <a:lnTo>
                  <a:pt x="0" y="460863"/>
                </a:lnTo>
                <a:lnTo>
                  <a:pt x="0" y="0"/>
                </a:lnTo>
                <a:close/>
              </a:path>
            </a:pathLst>
          </a:custGeom>
          <a:solidFill>
            <a:srgbClr val="006871">
              <a:alpha val="12156"/>
            </a:srgbClr>
          </a:solidFill>
        </p:spPr>
        <p:txBody>
          <a:bodyPr lIns="127000" rIns="127000" rtlCol="0" anchor="ctr"/>
          <a:lstStyle/>
          <a:p>
            <a:pPr algn="l"/>
            <a:endParaRPr lang="en-US" sz="110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864" y="2878582"/>
            <a:ext cx="2533176" cy="12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52137" y="1616583"/>
            <a:ext cx="2857818" cy="683146"/>
          </a:xfrm>
          <a:prstGeom prst="rect">
            <a:avLst/>
          </a:prstGeom>
        </p:spPr>
        <p:txBody>
          <a:bodyPr lIns="127000" tIns="7466" rIns="127000" bIns="7466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40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模型建立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4650613" y="2503932"/>
            <a:ext cx="2477008" cy="267189"/>
          </a:xfrm>
          <a:prstGeom prst="rect">
            <a:avLst/>
          </a:prstGeom>
        </p:spPr>
        <p:txBody>
          <a:bodyPr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en-US" altLang="zh-CN" sz="1600" dirty="0">
                <a:solidFill>
                  <a:srgbClr val="A5A5A5"/>
                </a:solidFill>
                <a:latin typeface="Microsoft YaHei"/>
                <a:ea typeface="Microsoft YaHei"/>
              </a:rPr>
              <a:t>The </a:t>
            </a:r>
            <a:r>
              <a:rPr lang="en-US" altLang="zh-CN" sz="1600" dirty="0" smtClean="0">
                <a:solidFill>
                  <a:srgbClr val="A5A5A5"/>
                </a:solidFill>
                <a:latin typeface="Microsoft YaHei"/>
                <a:ea typeface="Microsoft YaHei"/>
              </a:rPr>
              <a:t>Model</a:t>
            </a:r>
            <a:endParaRPr lang="en-US" altLang="zh-CN" sz="14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27000"/>
            <a:ext cx="1510287" cy="15041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08" y="1041400"/>
            <a:ext cx="4267200" cy="221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5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6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7" name="TextBox 6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电化学</a:t>
            </a:r>
            <a:r>
              <a:rPr lang="en-US" altLang="zh-CN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热耦合模型</a:t>
            </a:r>
            <a:endParaRPr lang="en-US" sz="1100" dirty="0"/>
          </a:p>
        </p:txBody>
      </p:sp>
      <p:sp>
        <p:nvSpPr>
          <p:cNvPr id="8" name="Freeform 1"/>
          <p:cNvSpPr/>
          <p:nvPr/>
        </p:nvSpPr>
        <p:spPr>
          <a:xfrm rot="16200000">
            <a:off x="1432146" y="2934033"/>
            <a:ext cx="1728256" cy="3737031"/>
          </a:xfrm>
          <a:custGeom>
            <a:avLst/>
            <a:gdLst/>
            <a:ahLst/>
            <a:cxnLst/>
            <a:rect l="l" t="t" r="r" b="b"/>
            <a:pathLst>
              <a:path w="1417573" h="3555999">
                <a:moveTo>
                  <a:pt x="0" y="0"/>
                </a:moveTo>
                <a:lnTo>
                  <a:pt x="1417573" y="0"/>
                </a:lnTo>
                <a:lnTo>
                  <a:pt x="1417573" y="3555998"/>
                </a:lnTo>
                <a:lnTo>
                  <a:pt x="0" y="3555998"/>
                </a:lnTo>
                <a:lnTo>
                  <a:pt x="0" y="0"/>
                </a:lnTo>
                <a:close/>
              </a:path>
            </a:pathLst>
          </a:custGeom>
          <a:solidFill>
            <a:srgbClr val="D8D8D8">
              <a:alpha val="18823"/>
            </a:srgbClr>
          </a:solidFill>
        </p:spPr>
      </p:sp>
      <p:sp>
        <p:nvSpPr>
          <p:cNvPr id="9" name="Freeform 2"/>
          <p:cNvSpPr/>
          <p:nvPr/>
        </p:nvSpPr>
        <p:spPr>
          <a:xfrm rot="10800000">
            <a:off x="406400" y="3937000"/>
            <a:ext cx="45719" cy="1645899"/>
          </a:xfrm>
          <a:custGeom>
            <a:avLst/>
            <a:gdLst/>
            <a:ahLst/>
            <a:cxnLst/>
            <a:rect l="l" t="t" r="r" b="b"/>
            <a:pathLst>
              <a:path w="39408" h="1418701">
                <a:moveTo>
                  <a:pt x="788" y="0"/>
                </a:moveTo>
                <a:lnTo>
                  <a:pt x="38620" y="0"/>
                </a:lnTo>
                <a:cubicBezTo>
                  <a:pt x="39055" y="0"/>
                  <a:pt x="39408" y="12697"/>
                  <a:pt x="39408" y="28372"/>
                </a:cubicBezTo>
                <a:lnTo>
                  <a:pt x="39408" y="1390331"/>
                </a:lnTo>
                <a:cubicBezTo>
                  <a:pt x="39408" y="1405992"/>
                  <a:pt x="39055" y="1418702"/>
                  <a:pt x="38620" y="1418702"/>
                </a:cubicBezTo>
                <a:lnTo>
                  <a:pt x="788" y="1418702"/>
                </a:lnTo>
                <a:cubicBezTo>
                  <a:pt x="352" y="1418702"/>
                  <a:pt x="0" y="1405992"/>
                  <a:pt x="0" y="1390331"/>
                </a:cubicBezTo>
                <a:lnTo>
                  <a:pt x="0" y="28372"/>
                </a:lnTo>
                <a:cubicBezTo>
                  <a:pt x="0" y="12697"/>
                  <a:pt x="352" y="0"/>
                  <a:pt x="788" y="0"/>
                </a:cubicBezTo>
                <a:close/>
              </a:path>
            </a:pathLst>
          </a:custGeom>
          <a:solidFill>
            <a:srgbClr val="006871"/>
          </a:solidFill>
        </p:spPr>
      </p:sp>
      <p:sp>
        <p:nvSpPr>
          <p:cNvPr id="10" name="TextBox 9"/>
          <p:cNvSpPr txBox="1"/>
          <p:nvPr/>
        </p:nvSpPr>
        <p:spPr>
          <a:xfrm>
            <a:off x="515792" y="4067541"/>
            <a:ext cx="1090414" cy="338431"/>
          </a:xfrm>
          <a:prstGeom prst="rect">
            <a:avLst/>
          </a:prstGeom>
        </p:spPr>
        <p:txBody>
          <a:bodyPr lIns="127000" tIns="18703" rIns="127000" bIns="18703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800" b="1" u="none" dirty="0" smtClean="0">
                <a:solidFill>
                  <a:srgbClr val="006871"/>
                </a:solidFill>
                <a:latin typeface="Microsoft YaHei"/>
                <a:ea typeface="Microsoft YaHei"/>
              </a:rPr>
              <a:t>原理：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22270" y="4481096"/>
            <a:ext cx="3642519" cy="1185581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12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电化学</a:t>
            </a:r>
            <a:r>
              <a:rPr lang="en-US" altLang="zh-CN" sz="12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热耦合模型是由电化学模型以及热模型中各自的相关参数耦合而成，</a:t>
            </a:r>
            <a:r>
              <a:rPr lang="zh-CN" altLang="en-US" sz="12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电化学</a:t>
            </a: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模型在建立过程中涉及到电荷守恒、质量守恒以及电极动力学，而热模型的构建主要是结合产热、传热与散热的能量守恒关系。两者相辅相成，从而提高模型的准确性。</a:t>
            </a:r>
            <a:endParaRPr lang="en-US" sz="1100" dirty="0"/>
          </a:p>
        </p:txBody>
      </p:sp>
      <p:sp>
        <p:nvSpPr>
          <p:cNvPr id="2" name="右箭头 1"/>
          <p:cNvSpPr/>
          <p:nvPr/>
        </p:nvSpPr>
        <p:spPr>
          <a:xfrm>
            <a:off x="3953785" y="3060700"/>
            <a:ext cx="8382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左大括号 2"/>
          <p:cNvSpPr/>
          <p:nvPr/>
        </p:nvSpPr>
        <p:spPr>
          <a:xfrm>
            <a:off x="4868185" y="1879600"/>
            <a:ext cx="762000" cy="3048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237856" y="1925899"/>
            <a:ext cx="1922748" cy="428451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2400" b="1" dirty="0">
                <a:solidFill>
                  <a:srgbClr val="42464B"/>
                </a:solidFill>
                <a:latin typeface="Microsoft YaHei"/>
                <a:ea typeface="Microsoft YaHei"/>
              </a:rPr>
              <a:t>电化学模型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0756" y="4350709"/>
            <a:ext cx="1236948" cy="428451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2400" b="1" dirty="0" smtClean="0">
                <a:solidFill>
                  <a:srgbClr val="42464B"/>
                </a:solidFill>
                <a:latin typeface="Microsoft YaHei"/>
                <a:ea typeface="Microsoft YaHei"/>
              </a:rPr>
              <a:t>热模型</a:t>
            </a:r>
            <a:endParaRPr lang="zh-CN" altLang="en-US" sz="2400" b="1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7020904" y="1002711"/>
            <a:ext cx="457200" cy="2209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478105" y="1002711"/>
            <a:ext cx="1510783" cy="342466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质量守恒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固相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7452707" y="1421267"/>
            <a:ext cx="1510783" cy="328680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质量守恒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液相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478103" y="1902999"/>
            <a:ext cx="1510783" cy="342466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电荷守恒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固相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7452703" y="2338890"/>
            <a:ext cx="1510783" cy="342466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电荷守恒</a:t>
            </a:r>
            <a:r>
              <a:rPr lang="en-US" altLang="zh-CN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200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液相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7452707" y="2795868"/>
            <a:ext cx="1510783" cy="325538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1200" dirty="0">
                <a:solidFill>
                  <a:srgbClr val="42464B"/>
                </a:solidFill>
                <a:latin typeface="Microsoft YaHei"/>
                <a:ea typeface="Microsoft YaHei"/>
              </a:rPr>
              <a:t>电极动力学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129" y="850900"/>
            <a:ext cx="18192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598" y="1360530"/>
            <a:ext cx="1994335" cy="40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661" y="1925899"/>
            <a:ext cx="1037072" cy="29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661" y="2282719"/>
            <a:ext cx="2591344" cy="454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129" y="2721145"/>
            <a:ext cx="2461282" cy="47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986" y="3935144"/>
            <a:ext cx="2878270" cy="67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604" y="4725900"/>
            <a:ext cx="3292159" cy="48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左大括号 12"/>
          <p:cNvSpPr/>
          <p:nvPr/>
        </p:nvSpPr>
        <p:spPr>
          <a:xfrm>
            <a:off x="6817704" y="4235333"/>
            <a:ext cx="342900" cy="89862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17"/>
          <p:cNvSpPr txBox="1"/>
          <p:nvPr/>
        </p:nvSpPr>
        <p:spPr>
          <a:xfrm>
            <a:off x="1865389" y="3272804"/>
            <a:ext cx="1079638" cy="413831"/>
          </a:xfrm>
          <a:prstGeom prst="rect">
            <a:avLst/>
          </a:prstGeom>
        </p:spPr>
        <p:txBody>
          <a:bodyPr wrap="square"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en-US" altLang="zh-CN" sz="16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P2D</a:t>
            </a:r>
            <a:r>
              <a:rPr lang="zh-CN" altLang="en-US" sz="1600" dirty="0" smtClean="0">
                <a:solidFill>
                  <a:srgbClr val="42464B"/>
                </a:solidFill>
                <a:latin typeface="Microsoft YaHei"/>
                <a:ea typeface="Microsoft YaHei"/>
              </a:rPr>
              <a:t>模型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4733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00" y="1922686"/>
            <a:ext cx="4433889" cy="1600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074" y="3667728"/>
            <a:ext cx="4786034" cy="23657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44700" y="1308069"/>
            <a:ext cx="1922748" cy="394595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2400" b="1" dirty="0" smtClean="0">
                <a:solidFill>
                  <a:srgbClr val="42464B"/>
                </a:solidFill>
                <a:latin typeface="Microsoft YaHei"/>
                <a:ea typeface="Microsoft YaHei"/>
              </a:rPr>
              <a:t>全耦合模型</a:t>
            </a:r>
            <a:endParaRPr lang="zh-CN" altLang="en-US" sz="2400" b="1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4700" y="2294335"/>
            <a:ext cx="2743200" cy="428451"/>
          </a:xfrm>
          <a:prstGeom prst="rect">
            <a:avLst/>
          </a:prstGeom>
        </p:spPr>
        <p:txBody>
          <a:bodyPr wrap="square" lIns="127000" tIns="0" rIns="127000" bIns="0" rtlCol="0" anchor="t">
            <a:spAutoFit/>
          </a:bodyPr>
          <a:lstStyle/>
          <a:p>
            <a:pPr>
              <a:lnSpc>
                <a:spcPct val="116199"/>
              </a:lnSpc>
            </a:pPr>
            <a:r>
              <a:rPr lang="zh-CN" altLang="en-US" sz="2400" b="1" dirty="0" smtClean="0">
                <a:solidFill>
                  <a:srgbClr val="42464B"/>
                </a:solidFill>
                <a:latin typeface="Microsoft YaHei"/>
                <a:ea typeface="Microsoft YaHei"/>
              </a:rPr>
              <a:t>平均耦合模型</a:t>
            </a:r>
            <a:endParaRPr lang="zh-CN" altLang="en-US" sz="2400" b="1" dirty="0">
              <a:solidFill>
                <a:srgbClr val="42464B"/>
              </a:solidFill>
              <a:latin typeface="Microsoft YaHei"/>
              <a:ea typeface="Microsoft YaHei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电化学</a:t>
            </a:r>
            <a:r>
              <a:rPr lang="en-US" altLang="zh-CN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-</a:t>
            </a: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热耦合模型</a:t>
            </a:r>
            <a:endParaRPr lang="en-US" sz="1100" dirty="0"/>
          </a:p>
        </p:txBody>
      </p:sp>
      <p:sp>
        <p:nvSpPr>
          <p:cNvPr id="11" name="左大括号 10"/>
          <p:cNvSpPr/>
          <p:nvPr/>
        </p:nvSpPr>
        <p:spPr>
          <a:xfrm>
            <a:off x="1663700" y="1456135"/>
            <a:ext cx="381000" cy="1066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58743" y="928808"/>
            <a:ext cx="615553" cy="2365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/>
              <a:t>两种耦合方式</a:t>
            </a:r>
            <a:endParaRPr lang="zh-CN" altLang="en-US" sz="2800" b="1" dirty="0"/>
          </a:p>
        </p:txBody>
      </p:sp>
      <p:sp>
        <p:nvSpPr>
          <p:cNvPr id="14" name="右箭头 13"/>
          <p:cNvSpPr/>
          <p:nvPr/>
        </p:nvSpPr>
        <p:spPr>
          <a:xfrm>
            <a:off x="1130300" y="4606420"/>
            <a:ext cx="1676400" cy="4883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4330700" y="2328157"/>
            <a:ext cx="1676400" cy="4883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70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>
          <a:xfrm>
            <a:off x="196389" y="620359"/>
            <a:ext cx="10885857" cy="0"/>
          </a:xfrm>
          <a:custGeom>
            <a:avLst/>
            <a:gdLst/>
            <a:ahLst/>
            <a:cxnLst/>
            <a:rect l="l" t="t" r="r" b="b"/>
            <a:pathLst>
              <a:path w="10885857">
                <a:moveTo>
                  <a:pt x="0" y="0"/>
                </a:moveTo>
                <a:lnTo>
                  <a:pt x="10885856" y="0"/>
                </a:lnTo>
              </a:path>
            </a:pathLst>
          </a:custGeom>
          <a:solidFill>
            <a:srgbClr val="42464B"/>
          </a:solidFill>
          <a:ln w="6350">
            <a:solidFill>
              <a:srgbClr val="42464B"/>
            </a:solidFill>
            <a:prstDash val="solid"/>
          </a:ln>
        </p:spPr>
      </p:sp>
      <p:pic>
        <p:nvPicPr>
          <p:cNvPr id="3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1" y="217324"/>
            <a:ext cx="302334" cy="302334"/>
          </a:xfrm>
          <a:prstGeom prst="rect">
            <a:avLst/>
          </a:prstGeom>
        </p:spPr>
      </p:pic>
      <p:sp>
        <p:nvSpPr>
          <p:cNvPr id="4" name="Freeform 9"/>
          <p:cNvSpPr/>
          <p:nvPr/>
        </p:nvSpPr>
        <p:spPr>
          <a:xfrm>
            <a:off x="484231" y="354770"/>
            <a:ext cx="150216" cy="136123"/>
          </a:xfrm>
          <a:custGeom>
            <a:avLst/>
            <a:gdLst/>
            <a:ahLst/>
            <a:cxnLst/>
            <a:rect l="l" t="t" r="r" b="b"/>
            <a:pathLst>
              <a:path w="150216" h="136123">
                <a:moveTo>
                  <a:pt x="0" y="68062"/>
                </a:moveTo>
                <a:lnTo>
                  <a:pt x="75109" y="0"/>
                </a:lnTo>
                <a:lnTo>
                  <a:pt x="150217" y="68062"/>
                </a:lnTo>
                <a:lnTo>
                  <a:pt x="75109" y="136123"/>
                </a:lnTo>
                <a:lnTo>
                  <a:pt x="0" y="68062"/>
                </a:lnTo>
                <a:close/>
              </a:path>
            </a:pathLst>
          </a:custGeom>
          <a:solidFill>
            <a:srgbClr val="006871"/>
          </a:solidFill>
        </p:spPr>
      </p:sp>
      <p:sp>
        <p:nvSpPr>
          <p:cNvPr id="5" name="TextBox 4"/>
          <p:cNvSpPr txBox="1"/>
          <p:nvPr/>
        </p:nvSpPr>
        <p:spPr>
          <a:xfrm>
            <a:off x="632856" y="206128"/>
            <a:ext cx="2935188" cy="395429"/>
          </a:xfrm>
          <a:prstGeom prst="rect">
            <a:avLst/>
          </a:prstGeom>
        </p:spPr>
        <p:txBody>
          <a:bodyPr lIns="127000" tIns="63500" rIns="127000" bIns="63500" rtlCol="0" anchor="t">
            <a:spAutoFit/>
          </a:bodyPr>
          <a:lstStyle/>
          <a:p>
            <a:pPr algn="l">
              <a:lnSpc>
                <a:spcPct val="116199"/>
              </a:lnSpc>
            </a:pPr>
            <a:r>
              <a:rPr lang="zh-CN" altLang="en-US" sz="1600" b="1" u="none" dirty="0" smtClean="0">
                <a:solidFill>
                  <a:srgbClr val="42464B"/>
                </a:solidFill>
                <a:latin typeface="Microsoft YaHei"/>
                <a:ea typeface="Microsoft YaHei"/>
              </a:rPr>
              <a:t>模型输入参数</a:t>
            </a:r>
            <a:endParaRPr lang="en-US" sz="11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782" y="764872"/>
            <a:ext cx="6349069" cy="561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849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2571</TotalTime>
  <Words>666</Words>
  <Application>Microsoft Office PowerPoint</Application>
  <PresentationFormat>自定义</PresentationFormat>
  <Paragraphs>96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宋体</vt:lpstr>
      <vt:lpstr>Microsoft YaHei</vt:lpstr>
      <vt:lpstr>Arial</vt:lpstr>
      <vt:lpstr>Calibri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Sunhaohan</cp:lastModifiedBy>
  <cp:revision>45</cp:revision>
  <dcterms:created xsi:type="dcterms:W3CDTF">2006-08-16T00:00:00Z</dcterms:created>
  <dcterms:modified xsi:type="dcterms:W3CDTF">2019-10-16T15:28:29Z</dcterms:modified>
</cp:coreProperties>
</file>