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683" r:id="rId2"/>
    <p:sldMasterId id="2147483695" r:id="rId3"/>
    <p:sldMasterId id="2147483707" r:id="rId4"/>
  </p:sldMasterIdLst>
  <p:notesMasterIdLst>
    <p:notesMasterId r:id="rId22"/>
  </p:notesMasterIdLst>
  <p:sldIdLst>
    <p:sldId id="640" r:id="rId5"/>
    <p:sldId id="641" r:id="rId6"/>
    <p:sldId id="259" r:id="rId7"/>
    <p:sldId id="654" r:id="rId8"/>
    <p:sldId id="673" r:id="rId9"/>
    <p:sldId id="651" r:id="rId10"/>
    <p:sldId id="285" r:id="rId11"/>
    <p:sldId id="674" r:id="rId12"/>
    <p:sldId id="675" r:id="rId13"/>
    <p:sldId id="676" r:id="rId14"/>
    <p:sldId id="650" r:id="rId15"/>
    <p:sldId id="677" r:id="rId16"/>
    <p:sldId id="649" r:id="rId17"/>
    <p:sldId id="679" r:id="rId18"/>
    <p:sldId id="680" r:id="rId19"/>
    <p:sldId id="678" r:id="rId20"/>
    <p:sldId id="333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4" userDrawn="1">
          <p15:clr>
            <a:srgbClr val="A4A3A4"/>
          </p15:clr>
        </p15:guide>
        <p15:guide id="2" orient="horz" pos="1979" userDrawn="1">
          <p15:clr>
            <a:srgbClr val="A4A3A4"/>
          </p15:clr>
        </p15:guide>
        <p15:guide id="3" pos="652" userDrawn="1">
          <p15:clr>
            <a:srgbClr val="A4A3A4"/>
          </p15:clr>
        </p15:guide>
        <p15:guide id="4" pos="46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0066"/>
    <a:srgbClr val="000099"/>
    <a:srgbClr val="0000FF"/>
    <a:srgbClr val="99CCFF"/>
    <a:srgbClr val="FF6600"/>
    <a:srgbClr val="CFD7E9"/>
    <a:srgbClr val="E1EDFD"/>
    <a:srgbClr val="66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1478" y="77"/>
      </p:cViewPr>
      <p:guideLst>
        <p:guide orient="horz" pos="754"/>
        <p:guide orient="horz" pos="1979"/>
        <p:guide pos="652"/>
        <p:guide pos="46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5090"/>
    </p:cViewPr>
  </p:sorter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11" Type="http://schemas.openxmlformats.org/officeDocument/2006/relationships/image" Target="../media/image24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C5235-D026-46CF-A71B-93F0B23D54FB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8DEEC-5D81-46A3-9935-FF96FF36E3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087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5C117-C0D3-478F-A650-DDB9633867F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550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5C117-C0D3-478F-A650-DDB9633867F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659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15C117-C0D3-478F-A650-DDB9633867F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252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5C117-C0D3-478F-A650-DDB9633867F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735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5C117-C0D3-478F-A650-DDB9633867F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824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8DEEC-5D81-46A3-9935-FF96FF36E35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115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854201"/>
            <a:ext cx="6858000" cy="1655763"/>
          </a:xfr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29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32099" y="188640"/>
            <a:ext cx="8879804" cy="6480720"/>
          </a:xfrm>
          <a:prstGeom prst="rect">
            <a:avLst/>
          </a:prstGeom>
          <a:solidFill>
            <a:srgbClr val="F4F4F4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39433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802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681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641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703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30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623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346545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399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332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2019/10/18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87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4755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8655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2544006"/>
            <a:ext cx="6858000" cy="813556"/>
          </a:xfrm>
        </p:spPr>
        <p:txBody>
          <a:bodyPr anchor="b">
            <a:normAutofit/>
          </a:bodyPr>
          <a:lstStyle>
            <a:lvl1pPr algn="ctr">
              <a:defRPr sz="3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Freeform 5"/>
          <p:cNvSpPr>
            <a:spLocks noEditPoints="1"/>
          </p:cNvSpPr>
          <p:nvPr userDrawn="1"/>
        </p:nvSpPr>
        <p:spPr bwMode="auto">
          <a:xfrm>
            <a:off x="3938344" y="290020"/>
            <a:ext cx="991268" cy="959358"/>
          </a:xfrm>
          <a:custGeom>
            <a:avLst/>
            <a:gdLst>
              <a:gd name="T0" fmla="*/ 400 w 528"/>
              <a:gd name="T1" fmla="*/ 293 h 471"/>
              <a:gd name="T2" fmla="*/ 430 w 528"/>
              <a:gd name="T3" fmla="*/ 279 h 471"/>
              <a:gd name="T4" fmla="*/ 430 w 528"/>
              <a:gd name="T5" fmla="*/ 278 h 471"/>
              <a:gd name="T6" fmla="*/ 430 w 528"/>
              <a:gd name="T7" fmla="*/ 204 h 471"/>
              <a:gd name="T8" fmla="*/ 401 w 528"/>
              <a:gd name="T9" fmla="*/ 218 h 471"/>
              <a:gd name="T10" fmla="*/ 400 w 528"/>
              <a:gd name="T11" fmla="*/ 293 h 471"/>
              <a:gd name="T12" fmla="*/ 90 w 528"/>
              <a:gd name="T13" fmla="*/ 204 h 471"/>
              <a:gd name="T14" fmla="*/ 90 w 528"/>
              <a:gd name="T15" fmla="*/ 279 h 471"/>
              <a:gd name="T16" fmla="*/ 248 w 528"/>
              <a:gd name="T17" fmla="*/ 354 h 471"/>
              <a:gd name="T18" fmla="*/ 274 w 528"/>
              <a:gd name="T19" fmla="*/ 354 h 471"/>
              <a:gd name="T20" fmla="*/ 371 w 528"/>
              <a:gd name="T21" fmla="*/ 307 h 471"/>
              <a:gd name="T22" fmla="*/ 371 w 528"/>
              <a:gd name="T23" fmla="*/ 232 h 471"/>
              <a:gd name="T24" fmla="*/ 260 w 528"/>
              <a:gd name="T25" fmla="*/ 286 h 471"/>
              <a:gd name="T26" fmla="*/ 90 w 528"/>
              <a:gd name="T27" fmla="*/ 204 h 471"/>
              <a:gd name="T28" fmla="*/ 394 w 528"/>
              <a:gd name="T29" fmla="*/ 197 h 471"/>
              <a:gd name="T30" fmla="*/ 391 w 528"/>
              <a:gd name="T31" fmla="*/ 196 h 471"/>
              <a:gd name="T32" fmla="*/ 287 w 528"/>
              <a:gd name="T33" fmla="*/ 139 h 471"/>
              <a:gd name="T34" fmla="*/ 288 w 528"/>
              <a:gd name="T35" fmla="*/ 132 h 471"/>
              <a:gd name="T36" fmla="*/ 264 w 528"/>
              <a:gd name="T37" fmla="*/ 108 h 471"/>
              <a:gd name="T38" fmla="*/ 240 w 528"/>
              <a:gd name="T39" fmla="*/ 132 h 471"/>
              <a:gd name="T40" fmla="*/ 264 w 528"/>
              <a:gd name="T41" fmla="*/ 156 h 471"/>
              <a:gd name="T42" fmla="*/ 281 w 528"/>
              <a:gd name="T43" fmla="*/ 150 h 471"/>
              <a:gd name="T44" fmla="*/ 383 w 528"/>
              <a:gd name="T45" fmla="*/ 207 h 471"/>
              <a:gd name="T46" fmla="*/ 394 w 528"/>
              <a:gd name="T47" fmla="*/ 197 h 471"/>
              <a:gd name="T48" fmla="*/ 528 w 528"/>
              <a:gd name="T49" fmla="*/ 132 h 471"/>
              <a:gd name="T50" fmla="*/ 260 w 528"/>
              <a:gd name="T51" fmla="*/ 0 h 471"/>
              <a:gd name="T52" fmla="*/ 0 w 528"/>
              <a:gd name="T53" fmla="*/ 126 h 471"/>
              <a:gd name="T54" fmla="*/ 0 w 528"/>
              <a:gd name="T55" fmla="*/ 137 h 471"/>
              <a:gd name="T56" fmla="*/ 260 w 528"/>
              <a:gd name="T57" fmla="*/ 263 h 471"/>
              <a:gd name="T58" fmla="*/ 371 w 528"/>
              <a:gd name="T59" fmla="*/ 209 h 471"/>
              <a:gd name="T60" fmla="*/ 371 w 528"/>
              <a:gd name="T61" fmla="*/ 205 h 471"/>
              <a:gd name="T62" fmla="*/ 281 w 528"/>
              <a:gd name="T63" fmla="*/ 158 h 471"/>
              <a:gd name="T64" fmla="*/ 264 w 528"/>
              <a:gd name="T65" fmla="*/ 163 h 471"/>
              <a:gd name="T66" fmla="*/ 233 w 528"/>
              <a:gd name="T67" fmla="*/ 132 h 471"/>
              <a:gd name="T68" fmla="*/ 264 w 528"/>
              <a:gd name="T69" fmla="*/ 100 h 471"/>
              <a:gd name="T70" fmla="*/ 295 w 528"/>
              <a:gd name="T71" fmla="*/ 132 h 471"/>
              <a:gd name="T72" fmla="*/ 295 w 528"/>
              <a:gd name="T73" fmla="*/ 135 h 471"/>
              <a:gd name="T74" fmla="*/ 401 w 528"/>
              <a:gd name="T75" fmla="*/ 194 h 471"/>
              <a:gd name="T76" fmla="*/ 528 w 528"/>
              <a:gd name="T77" fmla="*/ 132 h 471"/>
              <a:gd name="T78" fmla="*/ 394 w 528"/>
              <a:gd name="T79" fmla="*/ 197 h 471"/>
              <a:gd name="T80" fmla="*/ 395 w 528"/>
              <a:gd name="T81" fmla="*/ 293 h 471"/>
              <a:gd name="T82" fmla="*/ 404 w 528"/>
              <a:gd name="T83" fmla="*/ 307 h 471"/>
              <a:gd name="T84" fmla="*/ 396 w 528"/>
              <a:gd name="T85" fmla="*/ 320 h 471"/>
              <a:gd name="T86" fmla="*/ 403 w 528"/>
              <a:gd name="T87" fmla="*/ 320 h 471"/>
              <a:gd name="T88" fmla="*/ 416 w 528"/>
              <a:gd name="T89" fmla="*/ 471 h 471"/>
              <a:gd name="T90" fmla="*/ 364 w 528"/>
              <a:gd name="T91" fmla="*/ 471 h 471"/>
              <a:gd name="T92" fmla="*/ 377 w 528"/>
              <a:gd name="T93" fmla="*/ 320 h 471"/>
              <a:gd name="T94" fmla="*/ 384 w 528"/>
              <a:gd name="T95" fmla="*/ 320 h 471"/>
              <a:gd name="T96" fmla="*/ 376 w 528"/>
              <a:gd name="T97" fmla="*/ 307 h 471"/>
              <a:gd name="T98" fmla="*/ 384 w 528"/>
              <a:gd name="T99" fmla="*/ 293 h 471"/>
              <a:gd name="T100" fmla="*/ 383 w 528"/>
              <a:gd name="T101" fmla="*/ 207 h 471"/>
              <a:gd name="T102" fmla="*/ 394 w 528"/>
              <a:gd name="T103" fmla="*/ 19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8" h="471">
                <a:moveTo>
                  <a:pt x="400" y="293"/>
                </a:moveTo>
                <a:cubicBezTo>
                  <a:pt x="430" y="279"/>
                  <a:pt x="430" y="279"/>
                  <a:pt x="430" y="279"/>
                </a:cubicBezTo>
                <a:cubicBezTo>
                  <a:pt x="430" y="279"/>
                  <a:pt x="430" y="278"/>
                  <a:pt x="430" y="278"/>
                </a:cubicBezTo>
                <a:cubicBezTo>
                  <a:pt x="430" y="204"/>
                  <a:pt x="430" y="204"/>
                  <a:pt x="430" y="204"/>
                </a:cubicBezTo>
                <a:cubicBezTo>
                  <a:pt x="401" y="218"/>
                  <a:pt x="401" y="218"/>
                  <a:pt x="401" y="218"/>
                </a:cubicBezTo>
                <a:cubicBezTo>
                  <a:pt x="400" y="293"/>
                  <a:pt x="400" y="293"/>
                  <a:pt x="400" y="293"/>
                </a:cubicBezTo>
                <a:close/>
                <a:moveTo>
                  <a:pt x="90" y="204"/>
                </a:moveTo>
                <a:cubicBezTo>
                  <a:pt x="90" y="279"/>
                  <a:pt x="90" y="279"/>
                  <a:pt x="90" y="279"/>
                </a:cubicBezTo>
                <a:cubicBezTo>
                  <a:pt x="143" y="304"/>
                  <a:pt x="195" y="329"/>
                  <a:pt x="248" y="354"/>
                </a:cubicBezTo>
                <a:cubicBezTo>
                  <a:pt x="257" y="357"/>
                  <a:pt x="265" y="357"/>
                  <a:pt x="274" y="354"/>
                </a:cubicBezTo>
                <a:cubicBezTo>
                  <a:pt x="371" y="307"/>
                  <a:pt x="371" y="307"/>
                  <a:pt x="371" y="307"/>
                </a:cubicBezTo>
                <a:cubicBezTo>
                  <a:pt x="371" y="232"/>
                  <a:pt x="371" y="232"/>
                  <a:pt x="371" y="232"/>
                </a:cubicBezTo>
                <a:cubicBezTo>
                  <a:pt x="260" y="286"/>
                  <a:pt x="260" y="286"/>
                  <a:pt x="260" y="286"/>
                </a:cubicBezTo>
                <a:cubicBezTo>
                  <a:pt x="90" y="204"/>
                  <a:pt x="90" y="204"/>
                  <a:pt x="90" y="204"/>
                </a:cubicBezTo>
                <a:close/>
                <a:moveTo>
                  <a:pt x="394" y="197"/>
                </a:moveTo>
                <a:cubicBezTo>
                  <a:pt x="391" y="196"/>
                  <a:pt x="391" y="196"/>
                  <a:pt x="391" y="196"/>
                </a:cubicBezTo>
                <a:cubicBezTo>
                  <a:pt x="287" y="139"/>
                  <a:pt x="287" y="139"/>
                  <a:pt x="287" y="139"/>
                </a:cubicBezTo>
                <a:cubicBezTo>
                  <a:pt x="288" y="136"/>
                  <a:pt x="288" y="134"/>
                  <a:pt x="288" y="132"/>
                </a:cubicBezTo>
                <a:cubicBezTo>
                  <a:pt x="288" y="118"/>
                  <a:pt x="277" y="108"/>
                  <a:pt x="264" y="108"/>
                </a:cubicBezTo>
                <a:cubicBezTo>
                  <a:pt x="251" y="108"/>
                  <a:pt x="240" y="118"/>
                  <a:pt x="240" y="132"/>
                </a:cubicBezTo>
                <a:cubicBezTo>
                  <a:pt x="240" y="145"/>
                  <a:pt x="251" y="156"/>
                  <a:pt x="264" y="156"/>
                </a:cubicBezTo>
                <a:cubicBezTo>
                  <a:pt x="270" y="156"/>
                  <a:pt x="276" y="154"/>
                  <a:pt x="281" y="150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  <a:moveTo>
                  <a:pt x="528" y="132"/>
                </a:moveTo>
                <a:cubicBezTo>
                  <a:pt x="260" y="0"/>
                  <a:pt x="260" y="0"/>
                  <a:pt x="26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7"/>
                  <a:pt x="0" y="137"/>
                  <a:pt x="0" y="137"/>
                </a:cubicBezTo>
                <a:cubicBezTo>
                  <a:pt x="260" y="263"/>
                  <a:pt x="260" y="263"/>
                  <a:pt x="260" y="263"/>
                </a:cubicBezTo>
                <a:cubicBezTo>
                  <a:pt x="371" y="209"/>
                  <a:pt x="371" y="209"/>
                  <a:pt x="371" y="209"/>
                </a:cubicBezTo>
                <a:cubicBezTo>
                  <a:pt x="371" y="205"/>
                  <a:pt x="371" y="205"/>
                  <a:pt x="371" y="205"/>
                </a:cubicBezTo>
                <a:cubicBezTo>
                  <a:pt x="281" y="158"/>
                  <a:pt x="281" y="158"/>
                  <a:pt x="281" y="158"/>
                </a:cubicBezTo>
                <a:cubicBezTo>
                  <a:pt x="276" y="162"/>
                  <a:pt x="270" y="163"/>
                  <a:pt x="264" y="163"/>
                </a:cubicBezTo>
                <a:cubicBezTo>
                  <a:pt x="247" y="163"/>
                  <a:pt x="233" y="149"/>
                  <a:pt x="233" y="132"/>
                </a:cubicBezTo>
                <a:cubicBezTo>
                  <a:pt x="233" y="114"/>
                  <a:pt x="247" y="100"/>
                  <a:pt x="264" y="100"/>
                </a:cubicBezTo>
                <a:cubicBezTo>
                  <a:pt x="281" y="100"/>
                  <a:pt x="295" y="114"/>
                  <a:pt x="295" y="132"/>
                </a:cubicBezTo>
                <a:cubicBezTo>
                  <a:pt x="295" y="133"/>
                  <a:pt x="295" y="134"/>
                  <a:pt x="295" y="135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528" y="132"/>
                  <a:pt x="528" y="132"/>
                  <a:pt x="528" y="132"/>
                </a:cubicBezTo>
                <a:close/>
                <a:moveTo>
                  <a:pt x="394" y="197"/>
                </a:moveTo>
                <a:cubicBezTo>
                  <a:pt x="395" y="293"/>
                  <a:pt x="395" y="293"/>
                  <a:pt x="395" y="293"/>
                </a:cubicBezTo>
                <a:cubicBezTo>
                  <a:pt x="401" y="295"/>
                  <a:pt x="404" y="300"/>
                  <a:pt x="404" y="307"/>
                </a:cubicBezTo>
                <a:cubicBezTo>
                  <a:pt x="404" y="312"/>
                  <a:pt x="401" y="317"/>
                  <a:pt x="396" y="320"/>
                </a:cubicBezTo>
                <a:cubicBezTo>
                  <a:pt x="403" y="320"/>
                  <a:pt x="403" y="320"/>
                  <a:pt x="403" y="320"/>
                </a:cubicBezTo>
                <a:cubicBezTo>
                  <a:pt x="416" y="471"/>
                  <a:pt x="416" y="471"/>
                  <a:pt x="416" y="471"/>
                </a:cubicBezTo>
                <a:cubicBezTo>
                  <a:pt x="364" y="471"/>
                  <a:pt x="364" y="471"/>
                  <a:pt x="364" y="471"/>
                </a:cubicBezTo>
                <a:cubicBezTo>
                  <a:pt x="377" y="320"/>
                  <a:pt x="377" y="320"/>
                  <a:pt x="377" y="32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9" y="317"/>
                  <a:pt x="376" y="312"/>
                  <a:pt x="376" y="307"/>
                </a:cubicBezTo>
                <a:cubicBezTo>
                  <a:pt x="376" y="301"/>
                  <a:pt x="379" y="296"/>
                  <a:pt x="384" y="293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94" y="197"/>
                  <a:pt x="394" y="197"/>
                  <a:pt x="394" y="1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2019/10/18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6637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2019/10/18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678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2019/10/18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2617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4550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7809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2019/10/18</a:t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1157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27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77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2019/10/18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3567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2019/10/18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3020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2019/10/18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1661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5612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854199"/>
            <a:ext cx="6858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2019/10/18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31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2019/10/18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46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2019/10/18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628650" y="2187443"/>
            <a:ext cx="78867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</p:spTree>
    <p:extLst>
      <p:ext uri="{BB962C8B-B14F-4D97-AF65-F5344CB8AC3E}">
        <p14:creationId xmlns:p14="http://schemas.microsoft.com/office/powerpoint/2010/main" val="380214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2019/10/18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5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2019/10/18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65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28875" y="2159000"/>
            <a:ext cx="428625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2019/10/18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2428875" y="3733201"/>
            <a:ext cx="428625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  <p:extLst>
      <p:ext uri="{BB962C8B-B14F-4D97-AF65-F5344CB8AC3E}">
        <p14:creationId xmlns:p14="http://schemas.microsoft.com/office/powerpoint/2010/main" val="290536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744961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615609"/>
            <a:ext cx="386834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744961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2615609"/>
            <a:ext cx="3887391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10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2019/10/18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23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50" y="713673"/>
            <a:ext cx="3511241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713673"/>
            <a:ext cx="428391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50" y="2313873"/>
            <a:ext cx="3511241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2019/10/18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26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4" y="365125"/>
            <a:ext cx="68167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49" y="365125"/>
            <a:ext cx="7084832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2019/10/18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27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2019/10/18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0172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32098" y="188640"/>
            <a:ext cx="8879804" cy="6480720"/>
          </a:xfrm>
          <a:prstGeom prst="rect">
            <a:avLst/>
          </a:prstGeom>
          <a:solidFill>
            <a:srgbClr val="F4F4F4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92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28875" y="2159000"/>
            <a:ext cx="4286250" cy="1382450"/>
          </a:xfrm>
        </p:spPr>
        <p:txBody>
          <a:bodyPr anchor="b" anchorCtr="0">
            <a:normAutofit/>
          </a:bodyPr>
          <a:lstStyle>
            <a:lvl1pPr algn="ctr">
              <a:defRPr sz="6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2428875" y="3733203"/>
            <a:ext cx="4286250" cy="118593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  <p:extLst>
      <p:ext uri="{BB962C8B-B14F-4D97-AF65-F5344CB8AC3E}">
        <p14:creationId xmlns:p14="http://schemas.microsoft.com/office/powerpoint/2010/main" val="250994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3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51" y="713675"/>
            <a:ext cx="3511241" cy="1428161"/>
          </a:xfr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713673"/>
            <a:ext cx="4283912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51" y="2313873"/>
            <a:ext cx="3511241" cy="3811588"/>
          </a:xfrm>
        </p:spPr>
        <p:txBody>
          <a:bodyPr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2019/10/18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49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5" y="365125"/>
            <a:ext cx="681676" cy="5811838"/>
          </a:xfr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7084832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8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5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64397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tags" Target="../tags/tag7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t>2019/10/18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392886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741C5-8F5C-4213-BB69-8C2D02590C1C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93EA9-123D-489F-8313-43A8A4AC45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35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49" r:id="rId12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62CF1-0492-473E-8D95-9ED7D804B024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7" name="KSO_TEMPLATE" hidden="1">
            <a:extLst>
              <a:ext uri="{FF2B5EF4-FFF2-40B4-BE49-F238E27FC236}">
                <a16:creationId xmlns:a16="http://schemas.microsoft.com/office/drawing/2014/main" id="{3BDB69BD-E935-4971-AC18-842181BCCB50}"/>
              </a:ext>
            </a:extLst>
          </p:cNvPr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4165337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2019/10/18</a:t>
            </a:fld>
            <a:endParaRPr lang="zh-CN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" name="KSO_TEMPLATE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056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40.wmf"/><Relationship Id="rId18" Type="http://schemas.openxmlformats.org/officeDocument/2006/relationships/oleObject" Target="../embeddings/oleObject28.bin"/><Relationship Id="rId3" Type="http://schemas.openxmlformats.org/officeDocument/2006/relationships/image" Target="../media/image25.png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42.wmf"/><Relationship Id="rId2" Type="http://schemas.openxmlformats.org/officeDocument/2006/relationships/slideLayout" Target="../slideLayouts/slideLayout17.xml"/><Relationship Id="rId16" Type="http://schemas.openxmlformats.org/officeDocument/2006/relationships/oleObject" Target="../embeddings/oleObject27.bin"/><Relationship Id="rId20" Type="http://schemas.openxmlformats.org/officeDocument/2006/relationships/image" Target="../media/image35.png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39.wmf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24.bin"/><Relationship Id="rId19" Type="http://schemas.openxmlformats.org/officeDocument/2006/relationships/image" Target="../media/image43.w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2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5.png"/><Relationship Id="rId5" Type="http://schemas.openxmlformats.org/officeDocument/2006/relationships/image" Target="../media/image44.wmf"/><Relationship Id="rId4" Type="http://schemas.openxmlformats.org/officeDocument/2006/relationships/oleObject" Target="../embeddings/oleObject2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oleObject" Target="../embeddings/oleObject32.bin"/><Relationship Id="rId3" Type="http://schemas.openxmlformats.org/officeDocument/2006/relationships/image" Target="../media/image50.png"/><Relationship Id="rId7" Type="http://schemas.openxmlformats.org/officeDocument/2006/relationships/image" Target="../media/image25.png"/><Relationship Id="rId12" Type="http://schemas.openxmlformats.org/officeDocument/2006/relationships/image" Target="../media/image47.wmf"/><Relationship Id="rId17" Type="http://schemas.openxmlformats.org/officeDocument/2006/relationships/image" Target="../media/image49.wmf"/><Relationship Id="rId2" Type="http://schemas.openxmlformats.org/officeDocument/2006/relationships/slideLayout" Target="../slideLayouts/slideLayout17.xml"/><Relationship Id="rId16" Type="http://schemas.openxmlformats.org/officeDocument/2006/relationships/oleObject" Target="../embeddings/oleObject33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53.png"/><Relationship Id="rId11" Type="http://schemas.openxmlformats.org/officeDocument/2006/relationships/oleObject" Target="../embeddings/oleObject31.bin"/><Relationship Id="rId5" Type="http://schemas.openxmlformats.org/officeDocument/2006/relationships/image" Target="../media/image52.png"/><Relationship Id="rId15" Type="http://schemas.openxmlformats.org/officeDocument/2006/relationships/image" Target="../media/image54.png"/><Relationship Id="rId10" Type="http://schemas.openxmlformats.org/officeDocument/2006/relationships/image" Target="../media/image46.wmf"/><Relationship Id="rId4" Type="http://schemas.openxmlformats.org/officeDocument/2006/relationships/image" Target="../media/image51.png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48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25.png"/><Relationship Id="rId4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3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20.wmf"/><Relationship Id="rId26" Type="http://schemas.openxmlformats.org/officeDocument/2006/relationships/image" Target="../media/image24.wmf"/><Relationship Id="rId3" Type="http://schemas.openxmlformats.org/officeDocument/2006/relationships/image" Target="../media/image25.png"/><Relationship Id="rId21" Type="http://schemas.openxmlformats.org/officeDocument/2006/relationships/oleObject" Target="../embeddings/oleObject12.bin"/><Relationship Id="rId7" Type="http://schemas.openxmlformats.org/officeDocument/2006/relationships/image" Target="../media/image15.wmf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10.bin"/><Relationship Id="rId25" Type="http://schemas.openxmlformats.org/officeDocument/2006/relationships/oleObject" Target="../embeddings/oleObject14.bin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19.wmf"/><Relationship Id="rId20" Type="http://schemas.openxmlformats.org/officeDocument/2006/relationships/image" Target="../media/image21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7.bin"/><Relationship Id="rId24" Type="http://schemas.openxmlformats.org/officeDocument/2006/relationships/image" Target="../media/image23.wmf"/><Relationship Id="rId5" Type="http://schemas.openxmlformats.org/officeDocument/2006/relationships/image" Target="../media/image14.wmf"/><Relationship Id="rId15" Type="http://schemas.openxmlformats.org/officeDocument/2006/relationships/oleObject" Target="../embeddings/oleObject9.bin"/><Relationship Id="rId23" Type="http://schemas.openxmlformats.org/officeDocument/2006/relationships/oleObject" Target="../embeddings/oleObject13.bin"/><Relationship Id="rId10" Type="http://schemas.openxmlformats.org/officeDocument/2006/relationships/image" Target="../media/image16.wmf"/><Relationship Id="rId19" Type="http://schemas.openxmlformats.org/officeDocument/2006/relationships/oleObject" Target="../embeddings/oleObject11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8.wmf"/><Relationship Id="rId22" Type="http://schemas.openxmlformats.org/officeDocument/2006/relationships/image" Target="../media/image2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25.png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34.w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331" y="1287624"/>
            <a:ext cx="9144000" cy="196876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3936340" y="5500800"/>
            <a:ext cx="1967163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147"/>
          <p:cNvSpPr txBox="1">
            <a:spLocks noChangeArrowheads="1"/>
          </p:cNvSpPr>
          <p:nvPr/>
        </p:nvSpPr>
        <p:spPr bwMode="auto">
          <a:xfrm>
            <a:off x="1066930" y="1671839"/>
            <a:ext cx="746459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郑州地铁</a:t>
            </a: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号线联络通道冻结法施工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的水热耦合数值模拟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599207" y="0"/>
            <a:ext cx="2424023" cy="701554"/>
            <a:chOff x="1547664" y="116632"/>
            <a:chExt cx="5960568" cy="1440160"/>
          </a:xfrm>
        </p:grpSpPr>
        <p:pic>
          <p:nvPicPr>
            <p:cNvPr id="7" name="Picture 2" descr="C:\Documents and Settings\Administrator\桌面\logo_副本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16632"/>
              <a:ext cx="1440160" cy="14401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8232" y="255043"/>
              <a:ext cx="4320000" cy="11633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2902838" y="5337735"/>
            <a:ext cx="357308" cy="358812"/>
          </a:xfrm>
          <a:custGeom>
            <a:avLst/>
            <a:gdLst>
              <a:gd name="T0" fmla="*/ 422 w 422"/>
              <a:gd name="T1" fmla="*/ 211 h 422"/>
              <a:gd name="T2" fmla="*/ 0 w 422"/>
              <a:gd name="T3" fmla="*/ 211 h 422"/>
              <a:gd name="T4" fmla="*/ 340 w 422"/>
              <a:gd name="T5" fmla="*/ 117 h 422"/>
              <a:gd name="T6" fmla="*/ 345 w 422"/>
              <a:gd name="T7" fmla="*/ 123 h 422"/>
              <a:gd name="T8" fmla="*/ 344 w 422"/>
              <a:gd name="T9" fmla="*/ 226 h 422"/>
              <a:gd name="T10" fmla="*/ 340 w 422"/>
              <a:gd name="T11" fmla="*/ 227 h 422"/>
              <a:gd name="T12" fmla="*/ 217 w 422"/>
              <a:gd name="T13" fmla="*/ 226 h 422"/>
              <a:gd name="T14" fmla="*/ 215 w 422"/>
              <a:gd name="T15" fmla="*/ 222 h 422"/>
              <a:gd name="T16" fmla="*/ 286 w 422"/>
              <a:gd name="T17" fmla="*/ 164 h 422"/>
              <a:gd name="T18" fmla="*/ 215 w 422"/>
              <a:gd name="T19" fmla="*/ 171 h 422"/>
              <a:gd name="T20" fmla="*/ 217 w 422"/>
              <a:gd name="T21" fmla="*/ 119 h 422"/>
              <a:gd name="T22" fmla="*/ 220 w 422"/>
              <a:gd name="T23" fmla="*/ 117 h 422"/>
              <a:gd name="T24" fmla="*/ 220 w 422"/>
              <a:gd name="T25" fmla="*/ 96 h 422"/>
              <a:gd name="T26" fmla="*/ 202 w 422"/>
              <a:gd name="T27" fmla="*/ 104 h 422"/>
              <a:gd name="T28" fmla="*/ 194 w 422"/>
              <a:gd name="T29" fmla="*/ 174 h 422"/>
              <a:gd name="T30" fmla="*/ 186 w 422"/>
              <a:gd name="T31" fmla="*/ 166 h 422"/>
              <a:gd name="T32" fmla="*/ 137 w 422"/>
              <a:gd name="T33" fmla="*/ 151 h 422"/>
              <a:gd name="T34" fmla="*/ 54 w 422"/>
              <a:gd name="T35" fmla="*/ 173 h 422"/>
              <a:gd name="T36" fmla="*/ 77 w 422"/>
              <a:gd name="T37" fmla="*/ 243 h 422"/>
              <a:gd name="T38" fmla="*/ 81 w 422"/>
              <a:gd name="T39" fmla="*/ 192 h 422"/>
              <a:gd name="T40" fmla="*/ 81 w 422"/>
              <a:gd name="T41" fmla="*/ 256 h 422"/>
              <a:gd name="T42" fmla="*/ 106 w 422"/>
              <a:gd name="T43" fmla="*/ 350 h 422"/>
              <a:gd name="T44" fmla="*/ 112 w 422"/>
              <a:gd name="T45" fmla="*/ 272 h 422"/>
              <a:gd name="T46" fmla="*/ 137 w 422"/>
              <a:gd name="T47" fmla="*/ 350 h 422"/>
              <a:gd name="T48" fmla="*/ 137 w 422"/>
              <a:gd name="T49" fmla="*/ 256 h 422"/>
              <a:gd name="T50" fmla="*/ 137 w 422"/>
              <a:gd name="T51" fmla="*/ 192 h 422"/>
              <a:gd name="T52" fmla="*/ 162 w 422"/>
              <a:gd name="T53" fmla="*/ 192 h 422"/>
              <a:gd name="T54" fmla="*/ 186 w 422"/>
              <a:gd name="T55" fmla="*/ 185 h 422"/>
              <a:gd name="T56" fmla="*/ 194 w 422"/>
              <a:gd name="T57" fmla="*/ 222 h 422"/>
              <a:gd name="T58" fmla="*/ 202 w 422"/>
              <a:gd name="T59" fmla="*/ 240 h 422"/>
              <a:gd name="T60" fmla="*/ 220 w 422"/>
              <a:gd name="T61" fmla="*/ 248 h 422"/>
              <a:gd name="T62" fmla="*/ 359 w 422"/>
              <a:gd name="T63" fmla="*/ 240 h 422"/>
              <a:gd name="T64" fmla="*/ 366 w 422"/>
              <a:gd name="T65" fmla="*/ 222 h 422"/>
              <a:gd name="T66" fmla="*/ 359 w 422"/>
              <a:gd name="T67" fmla="*/ 104 h 422"/>
              <a:gd name="T68" fmla="*/ 220 w 422"/>
              <a:gd name="T69" fmla="*/ 96 h 422"/>
              <a:gd name="T70" fmla="*/ 344 w 422"/>
              <a:gd name="T71" fmla="*/ 277 h 422"/>
              <a:gd name="T72" fmla="*/ 346 w 422"/>
              <a:gd name="T73" fmla="*/ 351 h 422"/>
              <a:gd name="T74" fmla="*/ 298 w 422"/>
              <a:gd name="T75" fmla="*/ 277 h 422"/>
              <a:gd name="T76" fmla="*/ 250 w 422"/>
              <a:gd name="T77" fmla="*/ 351 h 422"/>
              <a:gd name="T78" fmla="*/ 244 w 422"/>
              <a:gd name="T79" fmla="*/ 277 h 422"/>
              <a:gd name="T80" fmla="*/ 221 w 422"/>
              <a:gd name="T81" fmla="*/ 254 h 422"/>
              <a:gd name="T82" fmla="*/ 109 w 422"/>
              <a:gd name="T83" fmla="*/ 75 h 422"/>
              <a:gd name="T84" fmla="*/ 109 w 422"/>
              <a:gd name="T85" fmla="*/ 146 h 422"/>
              <a:gd name="T86" fmla="*/ 109 w 422"/>
              <a:gd name="T87" fmla="*/ 75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22" h="422">
                <a:moveTo>
                  <a:pt x="211" y="0"/>
                </a:moveTo>
                <a:cubicBezTo>
                  <a:pt x="327" y="0"/>
                  <a:pt x="422" y="94"/>
                  <a:pt x="422" y="211"/>
                </a:cubicBezTo>
                <a:cubicBezTo>
                  <a:pt x="422" y="327"/>
                  <a:pt x="327" y="422"/>
                  <a:pt x="211" y="422"/>
                </a:cubicBezTo>
                <a:cubicBezTo>
                  <a:pt x="94" y="422"/>
                  <a:pt x="0" y="327"/>
                  <a:pt x="0" y="211"/>
                </a:cubicBezTo>
                <a:cubicBezTo>
                  <a:pt x="0" y="94"/>
                  <a:pt x="94" y="0"/>
                  <a:pt x="211" y="0"/>
                </a:cubicBezTo>
                <a:close/>
                <a:moveTo>
                  <a:pt x="340" y="117"/>
                </a:moveTo>
                <a:cubicBezTo>
                  <a:pt x="341" y="117"/>
                  <a:pt x="343" y="118"/>
                  <a:pt x="344" y="119"/>
                </a:cubicBezTo>
                <a:cubicBezTo>
                  <a:pt x="345" y="120"/>
                  <a:pt x="345" y="121"/>
                  <a:pt x="345" y="123"/>
                </a:cubicBezTo>
                <a:lnTo>
                  <a:pt x="345" y="222"/>
                </a:lnTo>
                <a:cubicBezTo>
                  <a:pt x="345" y="223"/>
                  <a:pt x="345" y="225"/>
                  <a:pt x="344" y="226"/>
                </a:cubicBezTo>
                <a:lnTo>
                  <a:pt x="344" y="226"/>
                </a:lnTo>
                <a:cubicBezTo>
                  <a:pt x="343" y="227"/>
                  <a:pt x="341" y="227"/>
                  <a:pt x="340" y="227"/>
                </a:cubicBezTo>
                <a:lnTo>
                  <a:pt x="220" y="227"/>
                </a:lnTo>
                <a:cubicBezTo>
                  <a:pt x="219" y="227"/>
                  <a:pt x="218" y="227"/>
                  <a:pt x="217" y="226"/>
                </a:cubicBezTo>
                <a:lnTo>
                  <a:pt x="217" y="226"/>
                </a:lnTo>
                <a:cubicBezTo>
                  <a:pt x="216" y="225"/>
                  <a:pt x="215" y="223"/>
                  <a:pt x="215" y="222"/>
                </a:cubicBezTo>
                <a:lnTo>
                  <a:pt x="215" y="179"/>
                </a:lnTo>
                <a:lnTo>
                  <a:pt x="286" y="164"/>
                </a:lnTo>
                <a:lnTo>
                  <a:pt x="286" y="162"/>
                </a:lnTo>
                <a:lnTo>
                  <a:pt x="215" y="171"/>
                </a:lnTo>
                <a:lnTo>
                  <a:pt x="215" y="123"/>
                </a:lnTo>
                <a:cubicBezTo>
                  <a:pt x="215" y="121"/>
                  <a:pt x="216" y="120"/>
                  <a:pt x="217" y="119"/>
                </a:cubicBezTo>
                <a:lnTo>
                  <a:pt x="217" y="119"/>
                </a:lnTo>
                <a:cubicBezTo>
                  <a:pt x="218" y="118"/>
                  <a:pt x="219" y="117"/>
                  <a:pt x="220" y="117"/>
                </a:cubicBezTo>
                <a:lnTo>
                  <a:pt x="340" y="117"/>
                </a:lnTo>
                <a:close/>
                <a:moveTo>
                  <a:pt x="220" y="96"/>
                </a:moveTo>
                <a:cubicBezTo>
                  <a:pt x="213" y="96"/>
                  <a:pt x="206" y="99"/>
                  <a:pt x="202" y="104"/>
                </a:cubicBezTo>
                <a:lnTo>
                  <a:pt x="202" y="104"/>
                </a:lnTo>
                <a:cubicBezTo>
                  <a:pt x="197" y="109"/>
                  <a:pt x="194" y="115"/>
                  <a:pt x="194" y="123"/>
                </a:cubicBezTo>
                <a:lnTo>
                  <a:pt x="194" y="174"/>
                </a:lnTo>
                <a:lnTo>
                  <a:pt x="186" y="175"/>
                </a:lnTo>
                <a:lnTo>
                  <a:pt x="186" y="166"/>
                </a:lnTo>
                <a:lnTo>
                  <a:pt x="162" y="166"/>
                </a:lnTo>
                <a:lnTo>
                  <a:pt x="137" y="151"/>
                </a:lnTo>
                <a:lnTo>
                  <a:pt x="77" y="151"/>
                </a:lnTo>
                <a:cubicBezTo>
                  <a:pt x="64" y="151"/>
                  <a:pt x="54" y="161"/>
                  <a:pt x="54" y="173"/>
                </a:cubicBezTo>
                <a:lnTo>
                  <a:pt x="54" y="243"/>
                </a:lnTo>
                <a:lnTo>
                  <a:pt x="77" y="243"/>
                </a:lnTo>
                <a:lnTo>
                  <a:pt x="77" y="192"/>
                </a:lnTo>
                <a:lnTo>
                  <a:pt x="81" y="192"/>
                </a:lnTo>
                <a:lnTo>
                  <a:pt x="81" y="243"/>
                </a:lnTo>
                <a:lnTo>
                  <a:pt x="81" y="256"/>
                </a:lnTo>
                <a:lnTo>
                  <a:pt x="81" y="350"/>
                </a:lnTo>
                <a:lnTo>
                  <a:pt x="106" y="350"/>
                </a:lnTo>
                <a:lnTo>
                  <a:pt x="106" y="272"/>
                </a:lnTo>
                <a:lnTo>
                  <a:pt x="112" y="272"/>
                </a:lnTo>
                <a:lnTo>
                  <a:pt x="112" y="350"/>
                </a:lnTo>
                <a:lnTo>
                  <a:pt x="137" y="350"/>
                </a:lnTo>
                <a:lnTo>
                  <a:pt x="137" y="336"/>
                </a:lnTo>
                <a:lnTo>
                  <a:pt x="137" y="256"/>
                </a:lnTo>
                <a:lnTo>
                  <a:pt x="137" y="243"/>
                </a:lnTo>
                <a:lnTo>
                  <a:pt x="137" y="192"/>
                </a:lnTo>
                <a:lnTo>
                  <a:pt x="137" y="177"/>
                </a:lnTo>
                <a:lnTo>
                  <a:pt x="162" y="192"/>
                </a:lnTo>
                <a:lnTo>
                  <a:pt x="186" y="192"/>
                </a:lnTo>
                <a:lnTo>
                  <a:pt x="186" y="185"/>
                </a:lnTo>
                <a:lnTo>
                  <a:pt x="194" y="184"/>
                </a:lnTo>
                <a:lnTo>
                  <a:pt x="194" y="222"/>
                </a:lnTo>
                <a:cubicBezTo>
                  <a:pt x="194" y="229"/>
                  <a:pt x="197" y="236"/>
                  <a:pt x="202" y="240"/>
                </a:cubicBezTo>
                <a:lnTo>
                  <a:pt x="202" y="240"/>
                </a:lnTo>
                <a:lnTo>
                  <a:pt x="202" y="241"/>
                </a:lnTo>
                <a:cubicBezTo>
                  <a:pt x="207" y="245"/>
                  <a:pt x="213" y="248"/>
                  <a:pt x="220" y="248"/>
                </a:cubicBezTo>
                <a:lnTo>
                  <a:pt x="340" y="248"/>
                </a:lnTo>
                <a:cubicBezTo>
                  <a:pt x="347" y="248"/>
                  <a:pt x="354" y="245"/>
                  <a:pt x="359" y="240"/>
                </a:cubicBezTo>
                <a:lnTo>
                  <a:pt x="359" y="241"/>
                </a:lnTo>
                <a:cubicBezTo>
                  <a:pt x="363" y="236"/>
                  <a:pt x="366" y="229"/>
                  <a:pt x="366" y="222"/>
                </a:cubicBezTo>
                <a:lnTo>
                  <a:pt x="366" y="123"/>
                </a:lnTo>
                <a:cubicBezTo>
                  <a:pt x="366" y="115"/>
                  <a:pt x="363" y="109"/>
                  <a:pt x="359" y="104"/>
                </a:cubicBezTo>
                <a:cubicBezTo>
                  <a:pt x="354" y="99"/>
                  <a:pt x="347" y="96"/>
                  <a:pt x="340" y="96"/>
                </a:cubicBezTo>
                <a:lnTo>
                  <a:pt x="220" y="96"/>
                </a:lnTo>
                <a:close/>
                <a:moveTo>
                  <a:pt x="344" y="254"/>
                </a:moveTo>
                <a:lnTo>
                  <a:pt x="344" y="277"/>
                </a:lnTo>
                <a:lnTo>
                  <a:pt x="325" y="277"/>
                </a:lnTo>
                <a:lnTo>
                  <a:pt x="346" y="351"/>
                </a:lnTo>
                <a:lnTo>
                  <a:pt x="319" y="351"/>
                </a:lnTo>
                <a:lnTo>
                  <a:pt x="298" y="277"/>
                </a:lnTo>
                <a:lnTo>
                  <a:pt x="271" y="277"/>
                </a:lnTo>
                <a:lnTo>
                  <a:pt x="250" y="351"/>
                </a:lnTo>
                <a:lnTo>
                  <a:pt x="223" y="351"/>
                </a:lnTo>
                <a:lnTo>
                  <a:pt x="244" y="277"/>
                </a:lnTo>
                <a:lnTo>
                  <a:pt x="221" y="277"/>
                </a:lnTo>
                <a:lnTo>
                  <a:pt x="221" y="254"/>
                </a:lnTo>
                <a:lnTo>
                  <a:pt x="344" y="254"/>
                </a:lnTo>
                <a:close/>
                <a:moveTo>
                  <a:pt x="109" y="75"/>
                </a:moveTo>
                <a:cubicBezTo>
                  <a:pt x="129" y="75"/>
                  <a:pt x="145" y="91"/>
                  <a:pt x="145" y="111"/>
                </a:cubicBezTo>
                <a:cubicBezTo>
                  <a:pt x="145" y="130"/>
                  <a:pt x="129" y="146"/>
                  <a:pt x="109" y="146"/>
                </a:cubicBezTo>
                <a:cubicBezTo>
                  <a:pt x="90" y="146"/>
                  <a:pt x="74" y="130"/>
                  <a:pt x="74" y="111"/>
                </a:cubicBezTo>
                <a:cubicBezTo>
                  <a:pt x="74" y="91"/>
                  <a:pt x="90" y="75"/>
                  <a:pt x="109" y="7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>
              <a:solidFill>
                <a:srgbClr val="01A8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89203" y="5316134"/>
            <a:ext cx="335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汇报时间：</a:t>
            </a:r>
            <a:r>
              <a:rPr lang="en-US" altLang="zh-CN" dirty="0" smtClean="0"/>
              <a:t>2019.10</a:t>
            </a:r>
            <a:endParaRPr lang="zh-CN" altLang="en-US" dirty="0"/>
          </a:p>
        </p:txBody>
      </p:sp>
      <p:sp>
        <p:nvSpPr>
          <p:cNvPr id="11" name="Freeform 7"/>
          <p:cNvSpPr>
            <a:spLocks noChangeAspect="1" noEditPoints="1"/>
          </p:cNvSpPr>
          <p:nvPr/>
        </p:nvSpPr>
        <p:spPr bwMode="auto">
          <a:xfrm>
            <a:off x="2914694" y="4412892"/>
            <a:ext cx="356238" cy="358812"/>
          </a:xfrm>
          <a:custGeom>
            <a:avLst/>
            <a:gdLst>
              <a:gd name="T0" fmla="*/ 661 w 904"/>
              <a:gd name="T1" fmla="*/ 461 h 905"/>
              <a:gd name="T2" fmla="*/ 661 w 904"/>
              <a:gd name="T3" fmla="*/ 339 h 905"/>
              <a:gd name="T4" fmla="*/ 605 w 904"/>
              <a:gd name="T5" fmla="*/ 339 h 905"/>
              <a:gd name="T6" fmla="*/ 605 w 904"/>
              <a:gd name="T7" fmla="*/ 461 h 905"/>
              <a:gd name="T8" fmla="*/ 456 w 904"/>
              <a:gd name="T9" fmla="*/ 610 h 905"/>
              <a:gd name="T10" fmla="*/ 453 w 904"/>
              <a:gd name="T11" fmla="*/ 610 h 905"/>
              <a:gd name="T12" fmla="*/ 452 w 904"/>
              <a:gd name="T13" fmla="*/ 610 h 905"/>
              <a:gd name="T14" fmla="*/ 451 w 904"/>
              <a:gd name="T15" fmla="*/ 610 h 905"/>
              <a:gd name="T16" fmla="*/ 448 w 904"/>
              <a:gd name="T17" fmla="*/ 610 h 905"/>
              <a:gd name="T18" fmla="*/ 299 w 904"/>
              <a:gd name="T19" fmla="*/ 461 h 905"/>
              <a:gd name="T20" fmla="*/ 299 w 904"/>
              <a:gd name="T21" fmla="*/ 339 h 905"/>
              <a:gd name="T22" fmla="*/ 244 w 904"/>
              <a:gd name="T23" fmla="*/ 339 h 905"/>
              <a:gd name="T24" fmla="*/ 244 w 904"/>
              <a:gd name="T25" fmla="*/ 461 h 905"/>
              <a:gd name="T26" fmla="*/ 419 w 904"/>
              <a:gd name="T27" fmla="*/ 664 h 905"/>
              <a:gd name="T28" fmla="*/ 419 w 904"/>
              <a:gd name="T29" fmla="*/ 752 h 905"/>
              <a:gd name="T30" fmla="*/ 295 w 904"/>
              <a:gd name="T31" fmla="*/ 787 h 905"/>
              <a:gd name="T32" fmla="*/ 610 w 904"/>
              <a:gd name="T33" fmla="*/ 787 h 905"/>
              <a:gd name="T34" fmla="*/ 484 w 904"/>
              <a:gd name="T35" fmla="*/ 751 h 905"/>
              <a:gd name="T36" fmla="*/ 484 w 904"/>
              <a:gd name="T37" fmla="*/ 664 h 905"/>
              <a:gd name="T38" fmla="*/ 661 w 904"/>
              <a:gd name="T39" fmla="*/ 461 h 905"/>
              <a:gd name="T40" fmla="*/ 450 w 904"/>
              <a:gd name="T41" fmla="*/ 558 h 905"/>
              <a:gd name="T42" fmla="*/ 452 w 904"/>
              <a:gd name="T43" fmla="*/ 558 h 905"/>
              <a:gd name="T44" fmla="*/ 454 w 904"/>
              <a:gd name="T45" fmla="*/ 558 h 905"/>
              <a:gd name="T46" fmla="*/ 554 w 904"/>
              <a:gd name="T47" fmla="*/ 459 h 905"/>
              <a:gd name="T48" fmla="*/ 554 w 904"/>
              <a:gd name="T49" fmla="*/ 218 h 905"/>
              <a:gd name="T50" fmla="*/ 454 w 904"/>
              <a:gd name="T51" fmla="*/ 118 h 905"/>
              <a:gd name="T52" fmla="*/ 452 w 904"/>
              <a:gd name="T53" fmla="*/ 118 h 905"/>
              <a:gd name="T54" fmla="*/ 450 w 904"/>
              <a:gd name="T55" fmla="*/ 118 h 905"/>
              <a:gd name="T56" fmla="*/ 351 w 904"/>
              <a:gd name="T57" fmla="*/ 218 h 905"/>
              <a:gd name="T58" fmla="*/ 351 w 904"/>
              <a:gd name="T59" fmla="*/ 459 h 905"/>
              <a:gd name="T60" fmla="*/ 450 w 904"/>
              <a:gd name="T61" fmla="*/ 558 h 905"/>
              <a:gd name="T62" fmla="*/ 452 w 904"/>
              <a:gd name="T63" fmla="*/ 0 h 905"/>
              <a:gd name="T64" fmla="*/ 904 w 904"/>
              <a:gd name="T65" fmla="*/ 453 h 905"/>
              <a:gd name="T66" fmla="*/ 452 w 904"/>
              <a:gd name="T67" fmla="*/ 905 h 905"/>
              <a:gd name="T68" fmla="*/ 0 w 904"/>
              <a:gd name="T69" fmla="*/ 453 h 905"/>
              <a:gd name="T70" fmla="*/ 452 w 904"/>
              <a:gd name="T7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4" h="905">
                <a:moveTo>
                  <a:pt x="661" y="461"/>
                </a:moveTo>
                <a:lnTo>
                  <a:pt x="661" y="339"/>
                </a:lnTo>
                <a:cubicBezTo>
                  <a:pt x="661" y="304"/>
                  <a:pt x="605" y="304"/>
                  <a:pt x="605" y="339"/>
                </a:cubicBezTo>
                <a:lnTo>
                  <a:pt x="605" y="461"/>
                </a:lnTo>
                <a:cubicBezTo>
                  <a:pt x="605" y="543"/>
                  <a:pt x="538" y="610"/>
                  <a:pt x="456" y="610"/>
                </a:cubicBezTo>
                <a:cubicBezTo>
                  <a:pt x="455" y="610"/>
                  <a:pt x="454" y="610"/>
                  <a:pt x="453" y="610"/>
                </a:cubicBezTo>
                <a:lnTo>
                  <a:pt x="452" y="610"/>
                </a:lnTo>
                <a:lnTo>
                  <a:pt x="451" y="610"/>
                </a:lnTo>
                <a:cubicBezTo>
                  <a:pt x="450" y="610"/>
                  <a:pt x="449" y="610"/>
                  <a:pt x="448" y="610"/>
                </a:cubicBezTo>
                <a:cubicBezTo>
                  <a:pt x="366" y="610"/>
                  <a:pt x="299" y="543"/>
                  <a:pt x="299" y="461"/>
                </a:cubicBezTo>
                <a:lnTo>
                  <a:pt x="299" y="339"/>
                </a:lnTo>
                <a:cubicBezTo>
                  <a:pt x="299" y="304"/>
                  <a:pt x="244" y="304"/>
                  <a:pt x="244" y="339"/>
                </a:cubicBezTo>
                <a:cubicBezTo>
                  <a:pt x="244" y="355"/>
                  <a:pt x="244" y="461"/>
                  <a:pt x="244" y="461"/>
                </a:cubicBezTo>
                <a:cubicBezTo>
                  <a:pt x="244" y="564"/>
                  <a:pt x="320" y="650"/>
                  <a:pt x="419" y="664"/>
                </a:cubicBezTo>
                <a:lnTo>
                  <a:pt x="419" y="752"/>
                </a:lnTo>
                <a:lnTo>
                  <a:pt x="295" y="787"/>
                </a:lnTo>
                <a:lnTo>
                  <a:pt x="610" y="787"/>
                </a:lnTo>
                <a:lnTo>
                  <a:pt x="484" y="751"/>
                </a:lnTo>
                <a:lnTo>
                  <a:pt x="484" y="664"/>
                </a:lnTo>
                <a:cubicBezTo>
                  <a:pt x="584" y="650"/>
                  <a:pt x="661" y="564"/>
                  <a:pt x="661" y="461"/>
                </a:cubicBezTo>
                <a:close/>
                <a:moveTo>
                  <a:pt x="450" y="558"/>
                </a:moveTo>
                <a:cubicBezTo>
                  <a:pt x="451" y="558"/>
                  <a:pt x="451" y="558"/>
                  <a:pt x="452" y="558"/>
                </a:cubicBezTo>
                <a:cubicBezTo>
                  <a:pt x="453" y="558"/>
                  <a:pt x="453" y="558"/>
                  <a:pt x="454" y="558"/>
                </a:cubicBezTo>
                <a:cubicBezTo>
                  <a:pt x="509" y="558"/>
                  <a:pt x="554" y="514"/>
                  <a:pt x="554" y="459"/>
                </a:cubicBezTo>
                <a:lnTo>
                  <a:pt x="554" y="218"/>
                </a:lnTo>
                <a:cubicBezTo>
                  <a:pt x="554" y="163"/>
                  <a:pt x="509" y="118"/>
                  <a:pt x="454" y="118"/>
                </a:cubicBezTo>
                <a:cubicBezTo>
                  <a:pt x="453" y="118"/>
                  <a:pt x="453" y="118"/>
                  <a:pt x="452" y="118"/>
                </a:cubicBezTo>
                <a:cubicBezTo>
                  <a:pt x="452" y="118"/>
                  <a:pt x="451" y="118"/>
                  <a:pt x="450" y="118"/>
                </a:cubicBezTo>
                <a:cubicBezTo>
                  <a:pt x="395" y="118"/>
                  <a:pt x="351" y="163"/>
                  <a:pt x="351" y="218"/>
                </a:cubicBezTo>
                <a:lnTo>
                  <a:pt x="351" y="459"/>
                </a:lnTo>
                <a:cubicBezTo>
                  <a:pt x="351" y="514"/>
                  <a:pt x="395" y="558"/>
                  <a:pt x="450" y="558"/>
                </a:cubicBezTo>
                <a:close/>
                <a:moveTo>
                  <a:pt x="452" y="0"/>
                </a:moveTo>
                <a:cubicBezTo>
                  <a:pt x="702" y="0"/>
                  <a:pt x="904" y="203"/>
                  <a:pt x="904" y="453"/>
                </a:cubicBezTo>
                <a:cubicBezTo>
                  <a:pt x="904" y="702"/>
                  <a:pt x="702" y="905"/>
                  <a:pt x="452" y="905"/>
                </a:cubicBezTo>
                <a:cubicBezTo>
                  <a:pt x="202" y="905"/>
                  <a:pt x="0" y="702"/>
                  <a:pt x="0" y="453"/>
                </a:cubicBezTo>
                <a:cubicBezTo>
                  <a:pt x="0" y="203"/>
                  <a:pt x="202" y="0"/>
                  <a:pt x="452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400">
              <a:solidFill>
                <a:srgbClr val="01A8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31774" y="4433277"/>
            <a:ext cx="1969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汇报人：李亚利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13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50DC973D-F5E5-45C9-92C5-AA9561C43137}"/>
              </a:ext>
            </a:extLst>
          </p:cNvPr>
          <p:cNvGrpSpPr/>
          <p:nvPr/>
        </p:nvGrpSpPr>
        <p:grpSpPr>
          <a:xfrm>
            <a:off x="0" y="0"/>
            <a:ext cx="3408134" cy="472276"/>
            <a:chOff x="0" y="543361"/>
            <a:chExt cx="3370216" cy="509749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B94C24D5-B0CF-4756-9BED-8E97A275446D}"/>
                </a:ext>
              </a:extLst>
            </p:cNvPr>
            <p:cNvGrpSpPr/>
            <p:nvPr/>
          </p:nvGrpSpPr>
          <p:grpSpPr>
            <a:xfrm>
              <a:off x="0" y="543361"/>
              <a:ext cx="3370216" cy="493479"/>
              <a:chOff x="0" y="288813"/>
              <a:chExt cx="3370216" cy="493479"/>
            </a:xfrm>
            <a:solidFill>
              <a:srgbClr val="131426"/>
            </a:solidFill>
          </p:grpSpPr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60E66B8B-9F28-4298-8A9B-C4DB4FEA329A}"/>
                  </a:ext>
                </a:extLst>
              </p:cNvPr>
              <p:cNvSpPr/>
              <p:nvPr/>
            </p:nvSpPr>
            <p:spPr>
              <a:xfrm>
                <a:off x="0" y="288813"/>
                <a:ext cx="3052812" cy="49347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直角三角形 5">
                <a:extLst>
                  <a:ext uri="{FF2B5EF4-FFF2-40B4-BE49-F238E27FC236}">
                    <a16:creationId xmlns:a16="http://schemas.microsoft.com/office/drawing/2014/main" id="{1E3B809A-E476-4AD8-95DC-78222A448755}"/>
                  </a:ext>
                </a:extLst>
              </p:cNvPr>
              <p:cNvSpPr/>
              <p:nvPr/>
            </p:nvSpPr>
            <p:spPr>
              <a:xfrm>
                <a:off x="3052811" y="292635"/>
                <a:ext cx="317405" cy="489657"/>
              </a:xfrm>
              <a:prstGeom prst="rtTriangl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9DA203DC-6D29-414A-8DCF-AA7CE7DC45A8}"/>
                </a:ext>
              </a:extLst>
            </p:cNvPr>
            <p:cNvSpPr txBox="1"/>
            <p:nvPr/>
          </p:nvSpPr>
          <p:spPr>
            <a:xfrm>
              <a:off x="84593" y="554814"/>
              <a:ext cx="3148698" cy="498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Times New Roman" panose="02020603050405020304" pitchFamily="18" charset="0"/>
                </a:rPr>
                <a:t>水分场方程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pic>
        <p:nvPicPr>
          <p:cNvPr id="7" name="Picture 2" descr="C:\Documents and Settings\Administrator\桌面\logo_副本.png">
            <a:extLst>
              <a:ext uri="{FF2B5EF4-FFF2-40B4-BE49-F238E27FC236}">
                <a16:creationId xmlns:a16="http://schemas.microsoft.com/office/drawing/2014/main" id="{D62581E8-164A-4EEE-B9EE-63F724EAF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262" y="0"/>
            <a:ext cx="701737" cy="623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476616"/>
              </p:ext>
            </p:extLst>
          </p:nvPr>
        </p:nvGraphicFramePr>
        <p:xfrm>
          <a:off x="990600" y="4067876"/>
          <a:ext cx="60420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6" name="公式" r:id="rId4" imgW="4025880" imgH="431640" progId="Equation.3">
                  <p:embed/>
                </p:oleObj>
              </mc:Choice>
              <mc:Fallback>
                <p:oleObj name="公式" r:id="rId4" imgW="4025880" imgH="431640" progId="Equation.3">
                  <p:embed/>
                  <p:pic>
                    <p:nvPicPr>
                      <p:cNvPr id="4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067876"/>
                        <a:ext cx="6042025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44680"/>
              </p:ext>
            </p:extLst>
          </p:nvPr>
        </p:nvGraphicFramePr>
        <p:xfrm>
          <a:off x="899592" y="899127"/>
          <a:ext cx="4606855" cy="726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7" name="公式" r:id="rId6" imgW="2819160" imgH="444240" progId="Equation.3">
                  <p:embed/>
                </p:oleObj>
              </mc:Choice>
              <mc:Fallback>
                <p:oleObj name="公式" r:id="rId6" imgW="2819160" imgH="444240" progId="Equation.3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99592" y="899127"/>
                        <a:ext cx="4606855" cy="726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接箭头连接符 9"/>
          <p:cNvCxnSpPr/>
          <p:nvPr/>
        </p:nvCxnSpPr>
        <p:spPr>
          <a:xfrm>
            <a:off x="2267744" y="1475191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3347864" y="1475191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"/>
          <p:cNvSpPr txBox="1"/>
          <p:nvPr/>
        </p:nvSpPr>
        <p:spPr>
          <a:xfrm>
            <a:off x="1907704" y="205125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扩散率</a:t>
            </a:r>
          </a:p>
        </p:txBody>
      </p:sp>
      <p:sp>
        <p:nvSpPr>
          <p:cNvPr id="13" name="TextBox 8"/>
          <p:cNvSpPr txBox="1"/>
          <p:nvPr/>
        </p:nvSpPr>
        <p:spPr>
          <a:xfrm>
            <a:off x="2987824" y="198463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重力方向渗透系数</a:t>
            </a:r>
            <a:endParaRPr lang="zh-CN" altLang="en-US" sz="1200" dirty="0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667611"/>
              </p:ext>
            </p:extLst>
          </p:nvPr>
        </p:nvGraphicFramePr>
        <p:xfrm>
          <a:off x="1822450" y="2328254"/>
          <a:ext cx="890588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8" name="公式" r:id="rId8" imgW="736560" imgH="406080" progId="Equation.3">
                  <p:embed/>
                </p:oleObj>
              </mc:Choice>
              <mc:Fallback>
                <p:oleObj name="公式" r:id="rId8" imgW="736560" imgH="406080" progId="Equation.3">
                  <p:embed/>
                  <p:pic>
                    <p:nvPicPr>
                      <p:cNvPr id="11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2450" y="2328254"/>
                        <a:ext cx="890588" cy="490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直接箭头连接符 14"/>
          <p:cNvCxnSpPr/>
          <p:nvPr/>
        </p:nvCxnSpPr>
        <p:spPr>
          <a:xfrm flipV="1">
            <a:off x="1115616" y="4706259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2"/>
          <p:cNvSpPr txBox="1"/>
          <p:nvPr/>
        </p:nvSpPr>
        <p:spPr>
          <a:xfrm>
            <a:off x="971600" y="499429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4211960" y="4706259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4"/>
          <p:cNvSpPr txBox="1"/>
          <p:nvPr/>
        </p:nvSpPr>
        <p:spPr>
          <a:xfrm>
            <a:off x="4067944" y="499429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5264698" y="4706259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6"/>
          <p:cNvSpPr txBox="1"/>
          <p:nvPr/>
        </p:nvSpPr>
        <p:spPr>
          <a:xfrm>
            <a:off x="5120682" y="499429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 flipV="1">
            <a:off x="6876256" y="4706259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/>
          <p:nvPr/>
        </p:nvSpPr>
        <p:spPr>
          <a:xfrm>
            <a:off x="6732240" y="499429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0603545"/>
              </p:ext>
            </p:extLst>
          </p:nvPr>
        </p:nvGraphicFramePr>
        <p:xfrm>
          <a:off x="2843808" y="3186143"/>
          <a:ext cx="4572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9" name="公式" r:id="rId10" imgW="457200" imgH="164880" progId="Equation.3">
                  <p:embed/>
                </p:oleObj>
              </mc:Choice>
              <mc:Fallback>
                <p:oleObj name="公式" r:id="rId10" imgW="457200" imgH="164880" progId="Equation.3">
                  <p:embed/>
                  <p:pic>
                    <p:nvPicPr>
                      <p:cNvPr id="22" name="对象 2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843808" y="3186143"/>
                        <a:ext cx="4572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5726284"/>
              </p:ext>
            </p:extLst>
          </p:nvPr>
        </p:nvGraphicFramePr>
        <p:xfrm>
          <a:off x="5853113" y="1776990"/>
          <a:ext cx="1914525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0" name="公式" r:id="rId12" imgW="1688760" imgH="914400" progId="Equation.3">
                  <p:embed/>
                </p:oleObj>
              </mc:Choice>
              <mc:Fallback>
                <p:oleObj name="公式" r:id="rId12" imgW="1688760" imgH="914400" progId="Equation.3">
                  <p:embed/>
                  <p:pic>
                    <p:nvPicPr>
                      <p:cNvPr id="23" name="对象 2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853113" y="1776990"/>
                        <a:ext cx="1914525" cy="1038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直接箭头连接符 24"/>
          <p:cNvCxnSpPr/>
          <p:nvPr/>
        </p:nvCxnSpPr>
        <p:spPr>
          <a:xfrm>
            <a:off x="4932040" y="1619207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2051720" y="3851455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对象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305902"/>
              </p:ext>
            </p:extLst>
          </p:nvPr>
        </p:nvGraphicFramePr>
        <p:xfrm>
          <a:off x="1834773" y="3550489"/>
          <a:ext cx="504979" cy="205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1" name="公式" r:id="rId14" imgW="406080" imgH="164880" progId="Equation.3">
                  <p:embed/>
                </p:oleObj>
              </mc:Choice>
              <mc:Fallback>
                <p:oleObj name="公式" r:id="rId14" imgW="406080" imgH="164880" progId="Equation.3">
                  <p:embed/>
                  <p:pic>
                    <p:nvPicPr>
                      <p:cNvPr id="29" name="对象 28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834773" y="3550489"/>
                        <a:ext cx="504979" cy="2051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直接箭头连接符 27"/>
          <p:cNvCxnSpPr/>
          <p:nvPr/>
        </p:nvCxnSpPr>
        <p:spPr>
          <a:xfrm>
            <a:off x="2339752" y="2915351"/>
            <a:ext cx="108012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154293"/>
              </p:ext>
            </p:extLst>
          </p:nvPr>
        </p:nvGraphicFramePr>
        <p:xfrm>
          <a:off x="4451194" y="3574641"/>
          <a:ext cx="624861" cy="243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2" name="公式" r:id="rId16" imgW="520560" imgH="203040" progId="Equation.3">
                  <p:embed/>
                </p:oleObj>
              </mc:Choice>
              <mc:Fallback>
                <p:oleObj name="公式" r:id="rId16" imgW="520560" imgH="203040" progId="Equation.3">
                  <p:embed/>
                  <p:pic>
                    <p:nvPicPr>
                      <p:cNvPr id="32" name="对象 3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451194" y="3574641"/>
                        <a:ext cx="624861" cy="243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直接箭头连接符 29"/>
          <p:cNvCxnSpPr/>
          <p:nvPr/>
        </p:nvCxnSpPr>
        <p:spPr>
          <a:xfrm>
            <a:off x="4788024" y="3851455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807126"/>
              </p:ext>
            </p:extLst>
          </p:nvPr>
        </p:nvGraphicFramePr>
        <p:xfrm>
          <a:off x="6202908" y="3445055"/>
          <a:ext cx="2413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3" name="公式" r:id="rId18" imgW="241200" imgH="406080" progId="Equation.3">
                  <p:embed/>
                </p:oleObj>
              </mc:Choice>
              <mc:Fallback>
                <p:oleObj name="公式" r:id="rId18" imgW="241200" imgH="406080" progId="Equation.3">
                  <p:embed/>
                  <p:pic>
                    <p:nvPicPr>
                      <p:cNvPr id="34" name="对象 33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202908" y="3445055"/>
                        <a:ext cx="2413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直接箭头连接符 31"/>
          <p:cNvCxnSpPr/>
          <p:nvPr/>
        </p:nvCxnSpPr>
        <p:spPr>
          <a:xfrm>
            <a:off x="6323558" y="3859839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-6890" y="6595849"/>
            <a:ext cx="9150889" cy="26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570664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50DC973D-F5E5-45C9-92C5-AA9561C43137}"/>
              </a:ext>
            </a:extLst>
          </p:cNvPr>
          <p:cNvGrpSpPr/>
          <p:nvPr/>
        </p:nvGrpSpPr>
        <p:grpSpPr>
          <a:xfrm>
            <a:off x="0" y="-5550"/>
            <a:ext cx="2958236" cy="471586"/>
            <a:chOff x="0" y="543361"/>
            <a:chExt cx="3370216" cy="509005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B94C24D5-B0CF-4756-9BED-8E97A275446D}"/>
                </a:ext>
              </a:extLst>
            </p:cNvPr>
            <p:cNvGrpSpPr/>
            <p:nvPr/>
          </p:nvGrpSpPr>
          <p:grpSpPr>
            <a:xfrm>
              <a:off x="0" y="543361"/>
              <a:ext cx="3370216" cy="493479"/>
              <a:chOff x="0" y="288813"/>
              <a:chExt cx="3370216" cy="493479"/>
            </a:xfrm>
            <a:solidFill>
              <a:srgbClr val="131426"/>
            </a:solidFill>
          </p:grpSpPr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60E66B8B-9F28-4298-8A9B-C4DB4FEA329A}"/>
                  </a:ext>
                </a:extLst>
              </p:cNvPr>
              <p:cNvSpPr/>
              <p:nvPr/>
            </p:nvSpPr>
            <p:spPr>
              <a:xfrm>
                <a:off x="0" y="288813"/>
                <a:ext cx="3052812" cy="49347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直角三角形 12">
                <a:extLst>
                  <a:ext uri="{FF2B5EF4-FFF2-40B4-BE49-F238E27FC236}">
                    <a16:creationId xmlns:a16="http://schemas.microsoft.com/office/drawing/2014/main" id="{1E3B809A-E476-4AD8-95DC-78222A448755}"/>
                  </a:ext>
                </a:extLst>
              </p:cNvPr>
              <p:cNvSpPr/>
              <p:nvPr/>
            </p:nvSpPr>
            <p:spPr>
              <a:xfrm>
                <a:off x="3052811" y="292635"/>
                <a:ext cx="317405" cy="489657"/>
              </a:xfrm>
              <a:prstGeom prst="rtTriangl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文本框 3">
              <a:extLst>
                <a:ext uri="{FF2B5EF4-FFF2-40B4-BE49-F238E27FC236}">
                  <a16:creationId xmlns:a16="http://schemas.microsoft.com/office/drawing/2014/main" id="{9DA203DC-6D29-414A-8DCF-AA7CE7DC45A8}"/>
                </a:ext>
              </a:extLst>
            </p:cNvPr>
            <p:cNvSpPr txBox="1"/>
            <p:nvPr/>
          </p:nvSpPr>
          <p:spPr>
            <a:xfrm>
              <a:off x="115696" y="554070"/>
              <a:ext cx="3148698" cy="498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Times New Roman" panose="02020603050405020304" pitchFamily="18" charset="0"/>
                </a:rPr>
                <a:t>冻结方案计算模型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03849" y="106104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95798" y="913937"/>
            <a:ext cx="84021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16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</a:t>
            </a:r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冻结管布置分别</a:t>
            </a:r>
            <a:r>
              <a:rPr lang="zh-CN" altLang="zh-CN" sz="16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sz="1600" b="1" u="sng" kern="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直线</a:t>
            </a:r>
            <a:r>
              <a:rPr lang="zh-CN" altLang="zh-CN" sz="1600" b="1" u="sng" kern="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双排对齐</a:t>
            </a:r>
            <a:r>
              <a:rPr lang="zh-CN" altLang="zh-CN" sz="1600" b="1" u="sng" kern="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排列</a:t>
            </a:r>
            <a:r>
              <a:rPr lang="zh-CN" altLang="en-US" sz="16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冻结管之间的行距和排距均为</a:t>
            </a:r>
            <a:r>
              <a:rPr lang="en-US" altLang="zh-CN" sz="1600" b="1" u="sng" kern="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</a:t>
            </a:r>
            <a:r>
              <a:rPr lang="zh-CN" altLang="en-US" sz="16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1600" dirty="0"/>
          </a:p>
        </p:txBody>
      </p:sp>
      <p:graphicFrame>
        <p:nvGraphicFramePr>
          <p:cNvPr id="6" name="对象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1894914"/>
              </p:ext>
            </p:extLst>
          </p:nvPr>
        </p:nvGraphicFramePr>
        <p:xfrm>
          <a:off x="798370" y="1758880"/>
          <a:ext cx="3007012" cy="2670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8" name="AutoCAD Drawing" r:id="rId4" imgW="13744575" imgH="6067425" progId="AutoCAD.Drawing.17">
                  <p:embed/>
                </p:oleObj>
              </mc:Choice>
              <mc:Fallback>
                <p:oleObj name="AutoCAD Drawing" r:id="rId4" imgW="13744575" imgH="6067425" progId="AutoCAD.Drawing.17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6166" t="7535" r="34784" b="5756"/>
                      <a:stretch>
                        <a:fillRect/>
                      </a:stretch>
                    </p:blipFill>
                    <p:spPr bwMode="auto">
                      <a:xfrm>
                        <a:off x="798370" y="1758880"/>
                        <a:ext cx="3007012" cy="267059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9" name="Picture 7" descr="对齐双排1m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862" y="1714777"/>
            <a:ext cx="3233973" cy="285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文本框 23"/>
          <p:cNvSpPr txBox="1"/>
          <p:nvPr/>
        </p:nvSpPr>
        <p:spPr>
          <a:xfrm>
            <a:off x="1096814" y="4628084"/>
            <a:ext cx="2245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(a)</a:t>
            </a:r>
            <a:r>
              <a:rPr lang="zh-CN" altLang="en-US" sz="14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计算模型</a:t>
            </a:r>
            <a:endParaRPr lang="zh-CN" altLang="zh-CN" sz="1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0" name="Picture 2" descr="C:\Documents and Settings\Administrator\桌面\logo_副本.png">
            <a:extLst>
              <a:ext uri="{FF2B5EF4-FFF2-40B4-BE49-F238E27FC236}">
                <a16:creationId xmlns:a16="http://schemas.microsoft.com/office/drawing/2014/main" id="{D62581E8-164A-4EEE-B9EE-63F724EAF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262" y="0"/>
            <a:ext cx="701737" cy="623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0" y="6606073"/>
            <a:ext cx="9142570" cy="251927"/>
            <a:chOff x="1429" y="6606072"/>
            <a:chExt cx="9142570" cy="251927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BDBFDD32-D52C-4B15-9E6D-7982B82713DC}"/>
                </a:ext>
              </a:extLst>
            </p:cNvPr>
            <p:cNvSpPr/>
            <p:nvPr/>
          </p:nvSpPr>
          <p:spPr>
            <a:xfrm>
              <a:off x="1429" y="6606072"/>
              <a:ext cx="1724734" cy="251927"/>
            </a:xfrm>
            <a:prstGeom prst="rect">
              <a:avLst/>
            </a:prstGeom>
            <a:solidFill>
              <a:srgbClr val="00307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7" name="矩形 26"/>
            <p:cNvSpPr/>
            <p:nvPr/>
          </p:nvSpPr>
          <p:spPr>
            <a:xfrm>
              <a:off x="1726163" y="6606072"/>
              <a:ext cx="7417836" cy="2519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350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5248559" y="4628084"/>
            <a:ext cx="2245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(b)</a:t>
            </a:r>
            <a:r>
              <a:rPr lang="zh-CN" altLang="en-US" sz="14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网格划分</a:t>
            </a:r>
            <a:endParaRPr lang="zh-CN" altLang="zh-CN" sz="1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53067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27" r="84976" b="31846"/>
          <a:stretch/>
        </p:blipFill>
        <p:spPr bwMode="auto">
          <a:xfrm>
            <a:off x="361274" y="758840"/>
            <a:ext cx="2664296" cy="50301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3" t="13745" r="53102" b="38436"/>
          <a:stretch/>
        </p:blipFill>
        <p:spPr bwMode="auto">
          <a:xfrm>
            <a:off x="3329862" y="744115"/>
            <a:ext cx="3382217" cy="3330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3" t="16667" r="53056" b="38395"/>
          <a:stretch/>
        </p:blipFill>
        <p:spPr bwMode="auto">
          <a:xfrm>
            <a:off x="4029915" y="1488487"/>
            <a:ext cx="3528392" cy="32597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3" t="16470" r="53091" b="38427"/>
          <a:stretch/>
        </p:blipFill>
        <p:spPr bwMode="auto">
          <a:xfrm>
            <a:off x="4846161" y="2280390"/>
            <a:ext cx="3596101" cy="33387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Documents and Settings\Administrator\桌面\logo_副本.png">
            <a:extLst>
              <a:ext uri="{FF2B5EF4-FFF2-40B4-BE49-F238E27FC236}">
                <a16:creationId xmlns:a16="http://schemas.microsoft.com/office/drawing/2014/main" id="{D62581E8-164A-4EEE-B9EE-63F724EAF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262" y="0"/>
            <a:ext cx="701737" cy="623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50DC973D-F5E5-45C9-92C5-AA9561C43137}"/>
              </a:ext>
            </a:extLst>
          </p:cNvPr>
          <p:cNvGrpSpPr/>
          <p:nvPr/>
        </p:nvGrpSpPr>
        <p:grpSpPr>
          <a:xfrm>
            <a:off x="-1" y="-5550"/>
            <a:ext cx="3676074" cy="841608"/>
            <a:chOff x="0" y="543361"/>
            <a:chExt cx="3370216" cy="908386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B94C24D5-B0CF-4756-9BED-8E97A275446D}"/>
                </a:ext>
              </a:extLst>
            </p:cNvPr>
            <p:cNvGrpSpPr/>
            <p:nvPr/>
          </p:nvGrpSpPr>
          <p:grpSpPr>
            <a:xfrm>
              <a:off x="0" y="543361"/>
              <a:ext cx="3370216" cy="493479"/>
              <a:chOff x="0" y="288813"/>
              <a:chExt cx="3370216" cy="493479"/>
            </a:xfrm>
            <a:solidFill>
              <a:srgbClr val="131426"/>
            </a:solidFill>
          </p:grpSpPr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60E66B8B-9F28-4298-8A9B-C4DB4FEA329A}"/>
                  </a:ext>
                </a:extLst>
              </p:cNvPr>
              <p:cNvSpPr/>
              <p:nvPr/>
            </p:nvSpPr>
            <p:spPr>
              <a:xfrm>
                <a:off x="0" y="288813"/>
                <a:ext cx="3052812" cy="49347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直角三角形 12">
                <a:extLst>
                  <a:ext uri="{FF2B5EF4-FFF2-40B4-BE49-F238E27FC236}">
                    <a16:creationId xmlns:a16="http://schemas.microsoft.com/office/drawing/2014/main" id="{1E3B809A-E476-4AD8-95DC-78222A448755}"/>
                  </a:ext>
                </a:extLst>
              </p:cNvPr>
              <p:cNvSpPr/>
              <p:nvPr/>
            </p:nvSpPr>
            <p:spPr>
              <a:xfrm>
                <a:off x="3052811" y="292635"/>
                <a:ext cx="317405" cy="489657"/>
              </a:xfrm>
              <a:prstGeom prst="rtTriangl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文本框 3">
              <a:extLst>
                <a:ext uri="{FF2B5EF4-FFF2-40B4-BE49-F238E27FC236}">
                  <a16:creationId xmlns:a16="http://schemas.microsoft.com/office/drawing/2014/main" id="{9DA203DC-6D29-414A-8DCF-AA7CE7DC45A8}"/>
                </a:ext>
              </a:extLst>
            </p:cNvPr>
            <p:cNvSpPr txBox="1"/>
            <p:nvPr/>
          </p:nvSpPr>
          <p:spPr>
            <a:xfrm>
              <a:off x="84593" y="554814"/>
              <a:ext cx="3148698" cy="896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Times New Roman" panose="02020603050405020304" pitchFamily="18" charset="0"/>
                </a:rPr>
                <a:t>COMSOL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Times New Roman" panose="02020603050405020304" pitchFamily="18" charset="0"/>
                </a:rPr>
                <a:t>二次开发界面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6890" y="6595849"/>
            <a:ext cx="9150889" cy="262151"/>
          </a:xfrm>
          <a:prstGeom prst="rect">
            <a:avLst/>
          </a:prstGeom>
        </p:spPr>
      </p:pic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8794347"/>
              </p:ext>
            </p:extLst>
          </p:nvPr>
        </p:nvGraphicFramePr>
        <p:xfrm>
          <a:off x="5288529" y="728850"/>
          <a:ext cx="2628292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8" name="公式" r:id="rId9" imgW="1854000" imgH="355320" progId="Equation.3">
                  <p:embed/>
                </p:oleObj>
              </mc:Choice>
              <mc:Fallback>
                <p:oleObj name="公式" r:id="rId9" imgW="1854000" imgH="355320" progId="Equation.3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288529" y="728850"/>
                        <a:ext cx="2628292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117137"/>
              </p:ext>
            </p:extLst>
          </p:nvPr>
        </p:nvGraphicFramePr>
        <p:xfrm>
          <a:off x="6285488" y="1525369"/>
          <a:ext cx="2076419" cy="576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9" name="公式" r:id="rId11" imgW="1600200" imgH="444240" progId="Equation.3">
                  <p:embed/>
                </p:oleObj>
              </mc:Choice>
              <mc:Fallback>
                <p:oleObj name="公式" r:id="rId11" imgW="1600200" imgH="444240" progId="Equation.3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285488" y="1525369"/>
                        <a:ext cx="2076419" cy="576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2123487"/>
              </p:ext>
            </p:extLst>
          </p:nvPr>
        </p:nvGraphicFramePr>
        <p:xfrm>
          <a:off x="6714070" y="2337854"/>
          <a:ext cx="1728192" cy="597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0" name="公式" r:id="rId13" imgW="1358640" imgH="469800" progId="Equation.3">
                  <p:embed/>
                </p:oleObj>
              </mc:Choice>
              <mc:Fallback>
                <p:oleObj name="公式" r:id="rId13" imgW="1358640" imgH="469800" progId="Equation.3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714070" y="2337854"/>
                        <a:ext cx="1728192" cy="597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5" t="16543" r="52963" b="33333"/>
          <a:stretch/>
        </p:blipFill>
        <p:spPr bwMode="auto">
          <a:xfrm>
            <a:off x="5646232" y="3063244"/>
            <a:ext cx="3454069" cy="35117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529449"/>
              </p:ext>
            </p:extLst>
          </p:nvPr>
        </p:nvGraphicFramePr>
        <p:xfrm>
          <a:off x="3107083" y="5724897"/>
          <a:ext cx="229235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1" name="公式" r:id="rId16" imgW="1917360" imgH="660240" progId="Equation.3">
                  <p:embed/>
                </p:oleObj>
              </mc:Choice>
              <mc:Fallback>
                <p:oleObj name="公式" r:id="rId16" imgW="1917360" imgH="660240" progId="Equation.3">
                  <p:embed/>
                  <p:pic>
                    <p:nvPicPr>
                      <p:cNvPr id="4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7083" y="5724897"/>
                        <a:ext cx="2292350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0092933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50DC973D-F5E5-45C9-92C5-AA9561C43137}"/>
              </a:ext>
            </a:extLst>
          </p:cNvPr>
          <p:cNvGrpSpPr/>
          <p:nvPr/>
        </p:nvGrpSpPr>
        <p:grpSpPr>
          <a:xfrm>
            <a:off x="0" y="-13480"/>
            <a:ext cx="3788414" cy="461665"/>
            <a:chOff x="0" y="537707"/>
            <a:chExt cx="3370216" cy="536649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B94C24D5-B0CF-4756-9BED-8E97A275446D}"/>
                </a:ext>
              </a:extLst>
            </p:cNvPr>
            <p:cNvGrpSpPr/>
            <p:nvPr/>
          </p:nvGrpSpPr>
          <p:grpSpPr>
            <a:xfrm>
              <a:off x="0" y="543361"/>
              <a:ext cx="3370216" cy="493479"/>
              <a:chOff x="0" y="288813"/>
              <a:chExt cx="3370216" cy="493479"/>
            </a:xfrm>
            <a:solidFill>
              <a:srgbClr val="131426"/>
            </a:solidFill>
          </p:grpSpPr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60E66B8B-9F28-4298-8A9B-C4DB4FEA329A}"/>
                  </a:ext>
                </a:extLst>
              </p:cNvPr>
              <p:cNvSpPr/>
              <p:nvPr/>
            </p:nvSpPr>
            <p:spPr>
              <a:xfrm>
                <a:off x="0" y="288813"/>
                <a:ext cx="3052812" cy="49347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直角三角形 12">
                <a:extLst>
                  <a:ext uri="{FF2B5EF4-FFF2-40B4-BE49-F238E27FC236}">
                    <a16:creationId xmlns:a16="http://schemas.microsoft.com/office/drawing/2014/main" id="{1E3B809A-E476-4AD8-95DC-78222A448755}"/>
                  </a:ext>
                </a:extLst>
              </p:cNvPr>
              <p:cNvSpPr/>
              <p:nvPr/>
            </p:nvSpPr>
            <p:spPr>
              <a:xfrm>
                <a:off x="3052811" y="292635"/>
                <a:ext cx="317405" cy="489657"/>
              </a:xfrm>
              <a:prstGeom prst="rtTriangl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文本框 3">
              <a:extLst>
                <a:ext uri="{FF2B5EF4-FFF2-40B4-BE49-F238E27FC236}">
                  <a16:creationId xmlns:a16="http://schemas.microsoft.com/office/drawing/2014/main" id="{9DA203DC-6D29-414A-8DCF-AA7CE7DC45A8}"/>
                </a:ext>
              </a:extLst>
            </p:cNvPr>
            <p:cNvSpPr txBox="1"/>
            <p:nvPr/>
          </p:nvSpPr>
          <p:spPr>
            <a:xfrm>
              <a:off x="112902" y="537707"/>
              <a:ext cx="3148699" cy="536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Times New Roman" panose="02020603050405020304" pitchFamily="18" charset="0"/>
                </a:rPr>
                <a:t>温度场模拟结果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pic>
        <p:nvPicPr>
          <p:cNvPr id="14" name="Picture 2" descr="C:\Documents and Settings\Administrator\桌面\logo_副本.png">
            <a:extLst>
              <a:ext uri="{FF2B5EF4-FFF2-40B4-BE49-F238E27FC236}">
                <a16:creationId xmlns:a16="http://schemas.microsoft.com/office/drawing/2014/main" id="{D62581E8-164A-4EEE-B9EE-63F724EAF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262" y="0"/>
            <a:ext cx="701737" cy="623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3"/>
          <p:cNvSpPr txBox="1"/>
          <p:nvPr/>
        </p:nvSpPr>
        <p:spPr>
          <a:xfrm>
            <a:off x="395536" y="835346"/>
            <a:ext cx="381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以冷媒温度</a:t>
            </a:r>
            <a:r>
              <a:rPr lang="en-US" altLang="zh-CN" sz="1600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-30</a:t>
            </a:r>
            <a:r>
              <a:rPr lang="zh-CN" altLang="en-US" sz="1600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℃为例：</a:t>
            </a:r>
            <a:endParaRPr lang="zh-CN" altLang="en-US" sz="16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5" name="Picture 4" descr="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56928"/>
            <a:ext cx="26638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5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40" y="3626880"/>
            <a:ext cx="26638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05" y="1103606"/>
            <a:ext cx="26638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7" descr="10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57" y="3757933"/>
            <a:ext cx="26638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矩形 28"/>
          <p:cNvSpPr/>
          <p:nvPr/>
        </p:nvSpPr>
        <p:spPr>
          <a:xfrm>
            <a:off x="703422" y="3398854"/>
            <a:ext cx="21892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第</a:t>
            </a:r>
            <a:r>
              <a:rPr lang="en-US" altLang="zh-CN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r>
              <a:rPr lang="zh-CN" altLang="en-US" sz="1400" dirty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温度分布</a:t>
            </a:r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云图</a:t>
            </a:r>
            <a:endParaRPr lang="zh-CN" altLang="en-US" sz="1400" dirty="0">
              <a:solidFill>
                <a:prstClr val="black"/>
              </a:solidFill>
              <a:latin typeface="Georgia"/>
              <a:ea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0366" y="5924517"/>
            <a:ext cx="19383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第</a:t>
            </a: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r>
              <a:rPr lang="zh-CN" altLang="en-US" sz="1400" dirty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温度分布等温线 </a:t>
            </a:r>
          </a:p>
        </p:txBody>
      </p:sp>
      <p:sp>
        <p:nvSpPr>
          <p:cNvPr id="31" name="矩形 30"/>
          <p:cNvSpPr/>
          <p:nvPr/>
        </p:nvSpPr>
        <p:spPr>
          <a:xfrm>
            <a:off x="3722342" y="3343143"/>
            <a:ext cx="21892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第</a:t>
            </a:r>
            <a:r>
              <a:rPr lang="en-US" altLang="zh-CN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天</a:t>
            </a:r>
            <a:r>
              <a:rPr lang="zh-CN" altLang="en-US" sz="1400" dirty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温度分布</a:t>
            </a:r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云图</a:t>
            </a:r>
            <a:endParaRPr lang="zh-CN" altLang="en-US" sz="1400" dirty="0">
              <a:solidFill>
                <a:prstClr val="black"/>
              </a:solidFill>
              <a:latin typeface="Georgia"/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26236" y="3319103"/>
            <a:ext cx="21892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第</a:t>
            </a:r>
            <a:r>
              <a:rPr lang="en-US" altLang="zh-CN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天</a:t>
            </a:r>
            <a:r>
              <a:rPr lang="zh-CN" altLang="en-US" sz="1400" dirty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温度分布</a:t>
            </a:r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云图</a:t>
            </a:r>
            <a:endParaRPr lang="zh-CN" altLang="en-US" sz="1400" dirty="0">
              <a:solidFill>
                <a:prstClr val="black"/>
              </a:solidFill>
              <a:latin typeface="Georgia"/>
              <a:ea typeface="宋体" panose="02010600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722342" y="5945332"/>
            <a:ext cx="2023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第</a:t>
            </a:r>
            <a:r>
              <a:rPr lang="en-US" altLang="zh-CN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天</a:t>
            </a:r>
            <a:r>
              <a:rPr lang="zh-CN" altLang="en-US" sz="1400" dirty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温度分布等温线 </a:t>
            </a:r>
          </a:p>
        </p:txBody>
      </p:sp>
      <p:sp>
        <p:nvSpPr>
          <p:cNvPr id="34" name="矩形 33"/>
          <p:cNvSpPr/>
          <p:nvPr/>
        </p:nvSpPr>
        <p:spPr>
          <a:xfrm>
            <a:off x="6726236" y="5920108"/>
            <a:ext cx="2023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第</a:t>
            </a:r>
            <a:r>
              <a:rPr lang="en-US" altLang="zh-CN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en-US" sz="1400" dirty="0" smtClean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天</a:t>
            </a:r>
            <a:r>
              <a:rPr lang="zh-CN" altLang="en-US" sz="1400" dirty="0">
                <a:solidFill>
                  <a:prstClr val="black"/>
                </a:solidFill>
                <a:latin typeface="Georgia"/>
                <a:ea typeface="宋体" panose="02010600030101010101" pitchFamily="2" charset="-122"/>
              </a:rPr>
              <a:t>温度分布等温线 </a:t>
            </a:r>
          </a:p>
        </p:txBody>
      </p:sp>
      <p:pic>
        <p:nvPicPr>
          <p:cNvPr id="35" name="Picture 4" descr="3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675" y="1103606"/>
            <a:ext cx="26638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" descr="30d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675" y="3680202"/>
            <a:ext cx="26638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6890" y="6595849"/>
            <a:ext cx="9150889" cy="26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715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60E66B8B-9F28-4298-8A9B-C4DB4FEA329A}"/>
              </a:ext>
            </a:extLst>
          </p:cNvPr>
          <p:cNvSpPr/>
          <p:nvPr/>
        </p:nvSpPr>
        <p:spPr>
          <a:xfrm>
            <a:off x="0" y="0"/>
            <a:ext cx="2815770" cy="40382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650" name="Picture 2" descr="微信图片_201909090913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70" y="823660"/>
            <a:ext cx="2843213" cy="2874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337" y="876762"/>
            <a:ext cx="3332391" cy="2722364"/>
          </a:xfrm>
          <a:prstGeom prst="rect">
            <a:avLst/>
          </a:prstGeom>
        </p:spPr>
      </p:pic>
      <p:sp>
        <p:nvSpPr>
          <p:cNvPr id="5" name="文本框 3">
            <a:extLst>
              <a:ext uri="{FF2B5EF4-FFF2-40B4-BE49-F238E27FC236}">
                <a16:creationId xmlns:a16="http://schemas.microsoft.com/office/drawing/2014/main" id="{9DA203DC-6D29-414A-8DCF-AA7CE7DC45A8}"/>
              </a:ext>
            </a:extLst>
          </p:cNvPr>
          <p:cNvSpPr txBox="1"/>
          <p:nvPr/>
        </p:nvSpPr>
        <p:spPr>
          <a:xfrm>
            <a:off x="207353" y="3713"/>
            <a:ext cx="2310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温度场发展规律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直角三角形 6">
            <a:extLst>
              <a:ext uri="{FF2B5EF4-FFF2-40B4-BE49-F238E27FC236}">
                <a16:creationId xmlns:a16="http://schemas.microsoft.com/office/drawing/2014/main" id="{1E3B809A-E476-4AD8-95DC-78222A448755}"/>
              </a:ext>
            </a:extLst>
          </p:cNvPr>
          <p:cNvSpPr/>
          <p:nvPr/>
        </p:nvSpPr>
        <p:spPr>
          <a:xfrm>
            <a:off x="2815770" y="3128"/>
            <a:ext cx="292759" cy="400695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1008241" y="4517896"/>
            <a:ext cx="6928192" cy="2124384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</a:pPr>
            <a:r>
              <a:rPr lang="zh-CN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）冻结管周围土体温度随冻结时间逐渐降低；</a:t>
            </a:r>
          </a:p>
          <a:p>
            <a:pPr lvl="0">
              <a:lnSpc>
                <a:spcPct val="120000"/>
              </a:lnSpc>
            </a:pPr>
            <a:r>
              <a:rPr lang="zh-CN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）冻结管周围土体在积极冻结前期温度下降幅度较大，随冻结时间延长</a:t>
            </a: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其温度下降幅度逐渐变小，趋于平缓；</a:t>
            </a:r>
          </a:p>
          <a:p>
            <a:pPr lvl="0">
              <a:lnSpc>
                <a:spcPct val="120000"/>
              </a:lnSpc>
            </a:pPr>
            <a:r>
              <a:rPr lang="zh-CN" alt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冻结过程中，距离冻结管长度相等的土体处于冻结管内侧的土体温度下降得更快，即冻结管内侧的冻结壁发展速度高于冻结壁外侧的冻结壁发展速度。</a:t>
            </a:r>
            <a:endParaRPr lang="zh-CN" altLang="zh-CN" sz="1600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9770" y="411774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</a:rPr>
              <a:t>主要结论：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65372" y="3737180"/>
            <a:ext cx="31710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4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 </a:t>
            </a:r>
            <a:r>
              <a:rPr lang="zh-CN" altLang="zh-CN" sz="14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观测点</a:t>
            </a:r>
            <a:r>
              <a:rPr lang="zh-CN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随冻结时间的温度变化曲线</a:t>
            </a:r>
            <a:r>
              <a:rPr lang="zh-CN" altLang="zh-CN" sz="1400" kern="100" dirty="0">
                <a:ea typeface="Times New Roman" panose="02020603050405020304" pitchFamily="18" charset="0"/>
              </a:rPr>
              <a:t> </a:t>
            </a:r>
            <a:endParaRPr lang="zh-CN" altLang="en-US" sz="1400" dirty="0"/>
          </a:p>
        </p:txBody>
      </p:sp>
      <p:sp>
        <p:nvSpPr>
          <p:cNvPr id="11" name="矩形 10"/>
          <p:cNvSpPr/>
          <p:nvPr/>
        </p:nvSpPr>
        <p:spPr>
          <a:xfrm>
            <a:off x="1018685" y="3737180"/>
            <a:ext cx="2396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400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1400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1400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冻结</a:t>
            </a:r>
            <a:r>
              <a:rPr lang="zh-CN" altLang="zh-CN" sz="1400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管附近</a:t>
            </a:r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A~F</a:t>
            </a:r>
            <a:r>
              <a:rPr lang="zh-CN" altLang="zh-CN" sz="1400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点布置图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" name="Picture 2" descr="C:\Documents and Settings\Administrator\桌面\logo_副本.png">
            <a:extLst>
              <a:ext uri="{FF2B5EF4-FFF2-40B4-BE49-F238E27FC236}">
                <a16:creationId xmlns:a16="http://schemas.microsoft.com/office/drawing/2014/main" id="{D62581E8-164A-4EEE-B9EE-63F724EAF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262" y="0"/>
            <a:ext cx="701737" cy="623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740462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双排对齐温度和时间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51" y="809269"/>
            <a:ext cx="3553033" cy="262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图片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293" y="807885"/>
            <a:ext cx="3586958" cy="2628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60E66B8B-9F28-4298-8A9B-C4DB4FEA329A}"/>
              </a:ext>
            </a:extLst>
          </p:cNvPr>
          <p:cNvSpPr/>
          <p:nvPr/>
        </p:nvSpPr>
        <p:spPr>
          <a:xfrm>
            <a:off x="0" y="-15258"/>
            <a:ext cx="3175308" cy="45139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3">
            <a:extLst>
              <a:ext uri="{FF2B5EF4-FFF2-40B4-BE49-F238E27FC236}">
                <a16:creationId xmlns:a16="http://schemas.microsoft.com/office/drawing/2014/main" id="{9DA203DC-6D29-414A-8DCF-AA7CE7DC45A8}"/>
              </a:ext>
            </a:extLst>
          </p:cNvPr>
          <p:cNvSpPr txBox="1"/>
          <p:nvPr/>
        </p:nvSpPr>
        <p:spPr>
          <a:xfrm>
            <a:off x="296293" y="-24187"/>
            <a:ext cx="3275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冻结时间影响分析</a:t>
            </a:r>
            <a:endParaRPr lang="zh-CN" altLang="en-US" sz="2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直角三角形 5">
            <a:extLst>
              <a:ext uri="{FF2B5EF4-FFF2-40B4-BE49-F238E27FC236}">
                <a16:creationId xmlns:a16="http://schemas.microsoft.com/office/drawing/2014/main" id="{1E3B809A-E476-4AD8-95DC-78222A448755}"/>
              </a:ext>
            </a:extLst>
          </p:cNvPr>
          <p:cNvSpPr/>
          <p:nvPr/>
        </p:nvSpPr>
        <p:spPr>
          <a:xfrm>
            <a:off x="3175307" y="-11762"/>
            <a:ext cx="330141" cy="447894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18099" y="3638519"/>
            <a:ext cx="35509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4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zh-CN" sz="14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r>
              <a:rPr lang="zh-CN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冻结时间冻结壁平均温度变化曲线</a:t>
            </a:r>
            <a:endParaRPr lang="zh-CN" altLang="en-US" sz="1400" dirty="0"/>
          </a:p>
        </p:txBody>
      </p:sp>
      <p:sp>
        <p:nvSpPr>
          <p:cNvPr id="7" name="矩形 6"/>
          <p:cNvSpPr/>
          <p:nvPr/>
        </p:nvSpPr>
        <p:spPr>
          <a:xfrm>
            <a:off x="5257774" y="3606192"/>
            <a:ext cx="29274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4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</a:t>
            </a:r>
            <a:r>
              <a:rPr lang="zh-CN" altLang="zh-CN" sz="14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冻结壁</a:t>
            </a:r>
            <a:r>
              <a:rPr lang="zh-CN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厚度达到</a:t>
            </a:r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2m</a:t>
            </a:r>
            <a:r>
              <a:rPr lang="zh-CN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的冻结时间</a:t>
            </a:r>
            <a:endParaRPr lang="zh-CN" altLang="en-US" sz="1400" dirty="0"/>
          </a:p>
        </p:txBody>
      </p:sp>
      <p:sp>
        <p:nvSpPr>
          <p:cNvPr id="9" name="圆角矩形 8"/>
          <p:cNvSpPr/>
          <p:nvPr/>
        </p:nvSpPr>
        <p:spPr>
          <a:xfrm>
            <a:off x="367046" y="4084234"/>
            <a:ext cx="4075645" cy="2424035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图</a:t>
            </a:r>
            <a:r>
              <a:rPr lang="en-US" altLang="zh-CN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可以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看出</a:t>
            </a:r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endParaRPr lang="en-US" altLang="zh-CN" sz="16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/>
            <a:r>
              <a:rPr lang="en-US" altLang="zh-CN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）积极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冻结前期，冻结壁平均温度下降速率较快，随着冻结时间的增加，平均温度下降速率趋于平缓</a:t>
            </a:r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en-US" altLang="zh-CN" sz="16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/>
            <a:r>
              <a:rPr lang="en-US" altLang="zh-CN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）当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冷媒温度为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-20℃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时，冻结壁平均温度达到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-10℃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所需要的冻结时间为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50d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，当冷媒温度为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-35℃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时，冻结壁平均温度达到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-10℃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所需要的冻结时间为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15d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左右，这说明冷媒温度对温度场发展影响较大。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060795" y="4084234"/>
            <a:ext cx="3761607" cy="2424035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图</a:t>
            </a:r>
            <a:r>
              <a:rPr lang="en-US" altLang="zh-CN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可以看出</a:t>
            </a:r>
            <a:r>
              <a:rPr lang="en-US" altLang="zh-CN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</a:p>
          <a:p>
            <a:pPr algn="just"/>
            <a:r>
              <a:rPr lang="en-US" altLang="zh-CN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）冻结壁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厚度随冻结时间的增加而不断增大</a:t>
            </a:r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en-US" altLang="zh-CN" sz="16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/>
            <a:r>
              <a:rPr lang="en-US" altLang="zh-CN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）当  为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-20℃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时，冻结壁的厚度的发展速率较缓，需要冻结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80d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左右才能满足冻结壁厚度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2m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的设计要求</a:t>
            </a:r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；当</a:t>
            </a:r>
            <a:endParaRPr lang="en-US" altLang="zh-CN" sz="16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/>
            <a:r>
              <a:rPr lang="zh-CN" alt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-35℃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时，冻结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10d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左右，冻结壁厚度已经达到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1.3m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左右，达到冻结壁厚度设计要求所需要的时间仅为</a:t>
            </a: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30d</a:t>
            </a:r>
            <a:r>
              <a:rPr lang="zh-CN" alt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左右。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1" name="Picture 2" descr="C:\Documents and Settings\Administrator\桌面\logo_副本.png">
            <a:extLst>
              <a:ext uri="{FF2B5EF4-FFF2-40B4-BE49-F238E27FC236}">
                <a16:creationId xmlns:a16="http://schemas.microsoft.com/office/drawing/2014/main" id="{D62581E8-164A-4EEE-B9EE-63F724EAF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262" y="0"/>
            <a:ext cx="701737" cy="623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932980"/>
              </p:ext>
            </p:extLst>
          </p:nvPr>
        </p:nvGraphicFramePr>
        <p:xfrm>
          <a:off x="5757544" y="4811658"/>
          <a:ext cx="190675" cy="275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Equation" r:id="rId6" imgW="152334" imgH="228501" progId="Equation.DSMT4">
                  <p:embed/>
                </p:oleObj>
              </mc:Choice>
              <mc:Fallback>
                <p:oleObj name="Equation" r:id="rId6" imgW="152334" imgH="228501" progId="Equation.DSMT4">
                  <p:embed/>
                  <p:pic>
                    <p:nvPicPr>
                      <p:cNvPr id="12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7544" y="4811658"/>
                        <a:ext cx="190675" cy="2756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686521"/>
              </p:ext>
            </p:extLst>
          </p:nvPr>
        </p:nvGraphicFramePr>
        <p:xfrm>
          <a:off x="8346924" y="5296251"/>
          <a:ext cx="190675" cy="275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Equation" r:id="rId6" imgW="152334" imgH="228501" progId="Equation.DSMT4">
                  <p:embed/>
                </p:oleObj>
              </mc:Choice>
              <mc:Fallback>
                <p:oleObj name="Equation" r:id="rId6" imgW="152334" imgH="228501" progId="Equation.DSMT4">
                  <p:embed/>
                  <p:pic>
                    <p:nvPicPr>
                      <p:cNvPr id="13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6924" y="5296251"/>
                        <a:ext cx="190675" cy="2756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0931111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216840" y="-646658"/>
            <a:ext cx="4368800" cy="791578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92505" y="2005469"/>
            <a:ext cx="7666629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）积极冻结初期，在冻结管外壁形成冻土圈，随着冻结时间的增加冻结圈相交成波浪形外表的冻结壁，然后冻结壁增厚且外壁变得光滑。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冷媒温度对冻结时间影响较大，冷媒温度越低，所需的冻结时间越短。当冷冻液温度分别为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-20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℃、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-25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℃、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-30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℃和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-35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℃时，达到冻结壁平均温度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-10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℃以下所需要的冻结时间分别为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50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天、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天、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18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天和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天左右。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当冷冻液温度分别为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-20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℃、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-25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℃、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-30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℃和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-35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℃时，达到冻结壁厚度达到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2m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所需要的冻结时间分别为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76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天、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54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天、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43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天和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31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天左右。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50DC973D-F5E5-45C9-92C5-AA9561C43137}"/>
              </a:ext>
            </a:extLst>
          </p:cNvPr>
          <p:cNvGrpSpPr/>
          <p:nvPr/>
        </p:nvGrpSpPr>
        <p:grpSpPr>
          <a:xfrm>
            <a:off x="0" y="-13480"/>
            <a:ext cx="3788414" cy="461665"/>
            <a:chOff x="0" y="537707"/>
            <a:chExt cx="3370216" cy="536649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B94C24D5-B0CF-4756-9BED-8E97A275446D}"/>
                </a:ext>
              </a:extLst>
            </p:cNvPr>
            <p:cNvGrpSpPr/>
            <p:nvPr/>
          </p:nvGrpSpPr>
          <p:grpSpPr>
            <a:xfrm>
              <a:off x="0" y="543361"/>
              <a:ext cx="3370216" cy="493479"/>
              <a:chOff x="0" y="288813"/>
              <a:chExt cx="3370216" cy="493479"/>
            </a:xfrm>
            <a:solidFill>
              <a:srgbClr val="131426"/>
            </a:solidFill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60E66B8B-9F28-4298-8A9B-C4DB4FEA329A}"/>
                  </a:ext>
                </a:extLst>
              </p:cNvPr>
              <p:cNvSpPr/>
              <p:nvPr/>
            </p:nvSpPr>
            <p:spPr>
              <a:xfrm>
                <a:off x="0" y="288813"/>
                <a:ext cx="3052812" cy="49347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直角三角形 7">
                <a:extLst>
                  <a:ext uri="{FF2B5EF4-FFF2-40B4-BE49-F238E27FC236}">
                    <a16:creationId xmlns:a16="http://schemas.microsoft.com/office/drawing/2014/main" id="{1E3B809A-E476-4AD8-95DC-78222A448755}"/>
                  </a:ext>
                </a:extLst>
              </p:cNvPr>
              <p:cNvSpPr/>
              <p:nvPr/>
            </p:nvSpPr>
            <p:spPr>
              <a:xfrm>
                <a:off x="3052811" y="292635"/>
                <a:ext cx="317405" cy="489657"/>
              </a:xfrm>
              <a:prstGeom prst="rtTriangl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3">
              <a:extLst>
                <a:ext uri="{FF2B5EF4-FFF2-40B4-BE49-F238E27FC236}">
                  <a16:creationId xmlns:a16="http://schemas.microsoft.com/office/drawing/2014/main" id="{9DA203DC-6D29-414A-8DCF-AA7CE7DC45A8}"/>
                </a:ext>
              </a:extLst>
            </p:cNvPr>
            <p:cNvSpPr txBox="1"/>
            <p:nvPr/>
          </p:nvSpPr>
          <p:spPr>
            <a:xfrm>
              <a:off x="112902" y="537707"/>
              <a:ext cx="3148699" cy="536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Times New Roman" panose="02020603050405020304" pitchFamily="18" charset="0"/>
                </a:rPr>
                <a:t>主要结论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pic>
        <p:nvPicPr>
          <p:cNvPr id="9" name="Picture 2" descr="C:\Documents and Settings\Administrator\桌面\logo_副本.png">
            <a:extLst>
              <a:ext uri="{FF2B5EF4-FFF2-40B4-BE49-F238E27FC236}">
                <a16:creationId xmlns:a16="http://schemas.microsoft.com/office/drawing/2014/main" id="{D62581E8-164A-4EEE-B9EE-63F724EAF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262" y="0"/>
            <a:ext cx="701737" cy="623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890" y="6595849"/>
            <a:ext cx="9150889" cy="262151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47726" y="1485103"/>
            <a:ext cx="2818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</a:rPr>
              <a:t>主要结论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790687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等腰三角形 13"/>
          <p:cNvSpPr/>
          <p:nvPr/>
        </p:nvSpPr>
        <p:spPr>
          <a:xfrm flipV="1">
            <a:off x="4437265" y="3868274"/>
            <a:ext cx="269471" cy="15495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B2DA1D1C-AA69-4C10-A4E5-B799E4BA968F}"/>
              </a:ext>
            </a:extLst>
          </p:cNvPr>
          <p:cNvGrpSpPr/>
          <p:nvPr/>
        </p:nvGrpSpPr>
        <p:grpSpPr>
          <a:xfrm>
            <a:off x="6232968" y="59204"/>
            <a:ext cx="2904365" cy="623329"/>
            <a:chOff x="1547664" y="116632"/>
            <a:chExt cx="5960568" cy="1440160"/>
          </a:xfrm>
        </p:grpSpPr>
        <p:pic>
          <p:nvPicPr>
            <p:cNvPr id="16" name="Picture 2" descr="C:\Documents and Settings\Administrator\桌面\logo_副本.png">
              <a:extLst>
                <a:ext uri="{FF2B5EF4-FFF2-40B4-BE49-F238E27FC236}">
                  <a16:creationId xmlns:a16="http://schemas.microsoft.com/office/drawing/2014/main" id="{D43AF639-FFE6-4502-BFDB-1F841613BC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rgbClr val="4F81B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16632"/>
              <a:ext cx="1440160" cy="14401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EF4EB168-9291-4E69-B9E3-ED4567718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rgbClr val="4F81B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8232" y="255043"/>
              <a:ext cx="4320000" cy="11633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1" name="矩形 10"/>
          <p:cNvSpPr/>
          <p:nvPr/>
        </p:nvSpPr>
        <p:spPr>
          <a:xfrm>
            <a:off x="-6667" y="1412665"/>
            <a:ext cx="9144000" cy="330269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恳请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各位批评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指正！</a:t>
            </a:r>
          </a:p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zh-CN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谢谢！</a:t>
            </a:r>
          </a:p>
        </p:txBody>
      </p:sp>
    </p:spTree>
    <p:extLst>
      <p:ext uri="{BB962C8B-B14F-4D97-AF65-F5344CB8AC3E}">
        <p14:creationId xmlns:p14="http://schemas.microsoft.com/office/powerpoint/2010/main" val="21727619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decel="533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7620" y="11430"/>
            <a:ext cx="3014980" cy="608330"/>
            <a:chOff x="0" y="543361"/>
            <a:chExt cx="3370216" cy="493479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543361"/>
              <a:ext cx="3370216" cy="493479"/>
              <a:chOff x="0" y="288813"/>
              <a:chExt cx="3370216" cy="493479"/>
            </a:xfrm>
            <a:solidFill>
              <a:srgbClr val="131426"/>
            </a:solidFill>
          </p:grpSpPr>
          <p:sp>
            <p:nvSpPr>
              <p:cNvPr id="7" name="矩形 6"/>
              <p:cNvSpPr/>
              <p:nvPr/>
            </p:nvSpPr>
            <p:spPr>
              <a:xfrm>
                <a:off x="0" y="288813"/>
                <a:ext cx="3052812" cy="49347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8" name="直角三角形 7"/>
              <p:cNvSpPr/>
              <p:nvPr/>
            </p:nvSpPr>
            <p:spPr>
              <a:xfrm>
                <a:off x="3052811" y="292635"/>
                <a:ext cx="317405" cy="489657"/>
              </a:xfrm>
              <a:prstGeom prst="rtTriangl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6" name="文本框 3"/>
            <p:cNvSpPr txBox="1"/>
            <p:nvPr/>
          </p:nvSpPr>
          <p:spPr>
            <a:xfrm>
              <a:off x="501361" y="583408"/>
              <a:ext cx="2298192" cy="42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汇报提纲</a:t>
              </a:r>
            </a:p>
          </p:txBody>
        </p:sp>
      </p:grpSp>
      <p:pic>
        <p:nvPicPr>
          <p:cNvPr id="42" name="矩形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744" y="1178596"/>
            <a:ext cx="6897727" cy="1297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矩形 1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477" y="4123069"/>
            <a:ext cx="6897727" cy="1297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" name="圆角矩形 13"/>
          <p:cNvGrpSpPr/>
          <p:nvPr/>
        </p:nvGrpSpPr>
        <p:grpSpPr bwMode="auto">
          <a:xfrm>
            <a:off x="1595243" y="4587746"/>
            <a:ext cx="6423031" cy="480859"/>
            <a:chOff x="42" y="1486"/>
            <a:chExt cx="5676" cy="104"/>
          </a:xfrm>
        </p:grpSpPr>
        <p:pic>
          <p:nvPicPr>
            <p:cNvPr id="49" name="圆角矩形 13"/>
            <p:cNvPicPr>
              <a:picLocks noChangeArrowheads="1"/>
            </p:cNvPicPr>
            <p:nvPr/>
          </p:nvPicPr>
          <p:blipFill>
            <a:blip r:embed="rId5">
              <a:duotone>
                <a:srgbClr val="4F81B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" y="1486"/>
              <a:ext cx="567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Text Box 13"/>
            <p:cNvSpPr txBox="1">
              <a:spLocks noChangeArrowheads="1"/>
            </p:cNvSpPr>
            <p:nvPr/>
          </p:nvSpPr>
          <p:spPr bwMode="auto">
            <a:xfrm>
              <a:off x="91" y="1532"/>
              <a:ext cx="5578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60" name="矩形 2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769" y="2610788"/>
            <a:ext cx="6897727" cy="1290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圆角矩形 24"/>
          <p:cNvGrpSpPr/>
          <p:nvPr/>
        </p:nvGrpSpPr>
        <p:grpSpPr bwMode="auto">
          <a:xfrm>
            <a:off x="1561824" y="3109135"/>
            <a:ext cx="6423031" cy="476027"/>
            <a:chOff x="42" y="1091"/>
            <a:chExt cx="5676" cy="103"/>
          </a:xfrm>
        </p:grpSpPr>
        <p:pic>
          <p:nvPicPr>
            <p:cNvPr id="62" name="圆角矩形 24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" y="1091"/>
              <a:ext cx="5676" cy="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 Box 34"/>
            <p:cNvSpPr txBox="1">
              <a:spLocks noChangeArrowheads="1"/>
            </p:cNvSpPr>
            <p:nvPr/>
          </p:nvSpPr>
          <p:spPr bwMode="auto">
            <a:xfrm>
              <a:off x="91" y="1136"/>
              <a:ext cx="5578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5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1966456" y="2879071"/>
            <a:ext cx="2708146" cy="400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18" tIns="45709" rIns="91418" bIns="45709">
            <a:spAutoFit/>
          </a:bodyPr>
          <a:lstStyle/>
          <a:p>
            <a:r>
              <a:rPr lang="zh-CN" altLang="en-US" sz="2000" b="1" dirty="0">
                <a:solidFill>
                  <a:srgbClr val="072063"/>
                </a:solidFill>
                <a:sym typeface="+mn-ea"/>
              </a:rPr>
              <a:t>2.  </a:t>
            </a:r>
            <a:r>
              <a:rPr lang="zh-CN" altLang="en-US" sz="2000" b="1" dirty="0" smtClean="0">
                <a:solidFill>
                  <a:srgbClr val="072063"/>
                </a:solidFill>
                <a:sym typeface="+mn-ea"/>
              </a:rPr>
              <a:t>理论基础</a:t>
            </a:r>
            <a:endParaRPr lang="zh-CN" sz="2000" b="1" dirty="0">
              <a:solidFill>
                <a:srgbClr val="072063"/>
              </a:solidFill>
            </a:endParaRPr>
          </a:p>
        </p:txBody>
      </p:sp>
      <p:sp>
        <p:nvSpPr>
          <p:cNvPr id="65" name="矩形 64"/>
          <p:cNvSpPr>
            <a:spLocks noChangeArrowheads="1"/>
          </p:cNvSpPr>
          <p:nvPr/>
        </p:nvSpPr>
        <p:spPr bwMode="auto">
          <a:xfrm>
            <a:off x="2091592" y="4409327"/>
            <a:ext cx="3349392" cy="400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18" tIns="45709" rIns="91418" bIns="45709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72063"/>
                </a:solidFill>
                <a:sym typeface="+mn-ea"/>
              </a:rPr>
              <a:t>3. </a:t>
            </a:r>
            <a:r>
              <a:rPr lang="zh-CN" altLang="en-US" sz="2000" b="1" dirty="0" smtClean="0">
                <a:solidFill>
                  <a:srgbClr val="072063"/>
                </a:solidFill>
                <a:sym typeface="+mn-ea"/>
              </a:rPr>
              <a:t>软件实现</a:t>
            </a:r>
            <a:endParaRPr lang="zh-CN" altLang="en-US" sz="2000" b="1" dirty="0">
              <a:solidFill>
                <a:srgbClr val="072063"/>
              </a:solidFill>
            </a:endParaRPr>
          </a:p>
        </p:txBody>
      </p:sp>
      <p:sp>
        <p:nvSpPr>
          <p:cNvPr id="67" name="TextBox 127">
            <a:hlinkClick r:id="" action="ppaction://hlinkshowjump?jump=nextslide"/>
          </p:cNvPr>
          <p:cNvSpPr txBox="1"/>
          <p:nvPr/>
        </p:nvSpPr>
        <p:spPr>
          <a:xfrm>
            <a:off x="1971519" y="1442382"/>
            <a:ext cx="3851783" cy="400087"/>
          </a:xfrm>
          <a:prstGeom prst="rect">
            <a:avLst/>
          </a:prstGeom>
          <a:noFill/>
        </p:spPr>
        <p:txBody>
          <a:bodyPr wrap="square" lIns="91418" tIns="45709" rIns="91418" bIns="45709">
            <a:spAutoFit/>
          </a:bodyPr>
          <a:lstStyle/>
          <a:p>
            <a:r>
              <a:rPr lang="zh-CN" altLang="en-US" sz="2000" b="1" dirty="0">
                <a:solidFill>
                  <a:srgbClr val="072063"/>
                </a:solidFill>
                <a:sym typeface="+mn-ea"/>
              </a:rPr>
              <a:t>1</a:t>
            </a:r>
            <a:r>
              <a:rPr lang="zh-CN" altLang="en-US" sz="2000" b="1" dirty="0" smtClean="0">
                <a:solidFill>
                  <a:srgbClr val="072063"/>
                </a:solidFill>
                <a:sym typeface="+mn-ea"/>
              </a:rPr>
              <a:t>.工程背景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667" y="6464618"/>
            <a:ext cx="1584960" cy="390049"/>
          </a:xfrm>
          <a:prstGeom prst="rect">
            <a:avLst/>
          </a:prstGeom>
          <a:solidFill>
            <a:srgbClr val="0030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9" name="矩形 68"/>
          <p:cNvSpPr/>
          <p:nvPr/>
        </p:nvSpPr>
        <p:spPr>
          <a:xfrm>
            <a:off x="1586389" y="6464618"/>
            <a:ext cx="7550944" cy="39004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350"/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A27DFFBD-1B96-4346-AD47-CEF4B0BD65BE}"/>
              </a:ext>
            </a:extLst>
          </p:cNvPr>
          <p:cNvGrpSpPr/>
          <p:nvPr/>
        </p:nvGrpSpPr>
        <p:grpSpPr>
          <a:xfrm>
            <a:off x="6794369" y="100015"/>
            <a:ext cx="2263270" cy="553128"/>
            <a:chOff x="1547664" y="116632"/>
            <a:chExt cx="5960568" cy="1440160"/>
          </a:xfrm>
        </p:grpSpPr>
        <p:pic>
          <p:nvPicPr>
            <p:cNvPr id="30" name="Picture 2" descr="C:\Documents and Settings\Administrator\桌面\logo_副本.png">
              <a:extLst>
                <a:ext uri="{FF2B5EF4-FFF2-40B4-BE49-F238E27FC236}">
                  <a16:creationId xmlns:a16="http://schemas.microsoft.com/office/drawing/2014/main" id="{CB777C33-1863-46B4-A8F6-F541156224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4F81B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16632"/>
              <a:ext cx="1440160" cy="14401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id="{600D74DF-F54A-4DAE-A1C2-C63F45665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duotone>
                <a:srgbClr val="4F81B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8232" y="255043"/>
              <a:ext cx="4320000" cy="11633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2" name="圆角矩形 24"/>
          <p:cNvGrpSpPr/>
          <p:nvPr/>
        </p:nvGrpSpPr>
        <p:grpSpPr bwMode="auto">
          <a:xfrm>
            <a:off x="1561823" y="1641209"/>
            <a:ext cx="6423031" cy="499135"/>
            <a:chOff x="29" y="1136"/>
            <a:chExt cx="5676" cy="108"/>
          </a:xfrm>
        </p:grpSpPr>
        <p:pic>
          <p:nvPicPr>
            <p:cNvPr id="33" name="圆角矩形 24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" y="1141"/>
              <a:ext cx="5676" cy="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 Box 34"/>
            <p:cNvSpPr txBox="1">
              <a:spLocks noChangeArrowheads="1"/>
            </p:cNvSpPr>
            <p:nvPr/>
          </p:nvSpPr>
          <p:spPr bwMode="auto">
            <a:xfrm>
              <a:off x="91" y="1136"/>
              <a:ext cx="5578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2827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5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995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>
            <a:cxnSpLocks/>
          </p:cNvCxnSpPr>
          <p:nvPr/>
        </p:nvCxnSpPr>
        <p:spPr>
          <a:xfrm flipV="1">
            <a:off x="5100672" y="3151108"/>
            <a:ext cx="4043328" cy="158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8"/>
          <p:cNvSpPr txBox="1"/>
          <p:nvPr/>
        </p:nvSpPr>
        <p:spPr>
          <a:xfrm>
            <a:off x="5100672" y="2506360"/>
            <a:ext cx="2995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工程背景</a:t>
            </a:r>
            <a:endParaRPr lang="zh-CN" altLang="en-US" sz="36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115987" y="2605159"/>
            <a:ext cx="714890" cy="67255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038" b="1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1</a:t>
            </a:r>
            <a:endParaRPr lang="zh-CN" altLang="en-US" sz="3038" b="1" dirty="0">
              <a:solidFill>
                <a:srgbClr val="FFFFFF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-1" y="2506361"/>
            <a:ext cx="3846193" cy="103197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EBFDEE79-AB35-4308-8CEA-27673E20A509}"/>
              </a:ext>
            </a:extLst>
          </p:cNvPr>
          <p:cNvGrpSpPr/>
          <p:nvPr/>
        </p:nvGrpSpPr>
        <p:grpSpPr>
          <a:xfrm>
            <a:off x="0" y="6565463"/>
            <a:ext cx="9144000" cy="292537"/>
            <a:chOff x="0" y="6565463"/>
            <a:chExt cx="9144000" cy="292537"/>
          </a:xfrm>
        </p:grpSpPr>
        <p:sp>
          <p:nvSpPr>
            <p:cNvPr id="6" name="矩形 5"/>
            <p:cNvSpPr/>
            <p:nvPr/>
          </p:nvSpPr>
          <p:spPr>
            <a:xfrm>
              <a:off x="0" y="6565463"/>
              <a:ext cx="1188720" cy="292537"/>
            </a:xfrm>
            <a:prstGeom prst="rect">
              <a:avLst/>
            </a:prstGeom>
            <a:solidFill>
              <a:srgbClr val="00307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88720" y="6565463"/>
              <a:ext cx="7955280" cy="28146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013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A27DFFBD-1B96-4346-AD47-CEF4B0BD65BE}"/>
              </a:ext>
            </a:extLst>
          </p:cNvPr>
          <p:cNvGrpSpPr/>
          <p:nvPr/>
        </p:nvGrpSpPr>
        <p:grpSpPr>
          <a:xfrm>
            <a:off x="6794369" y="100015"/>
            <a:ext cx="2263270" cy="553128"/>
            <a:chOff x="1547664" y="116632"/>
            <a:chExt cx="5960568" cy="1440160"/>
          </a:xfrm>
        </p:grpSpPr>
        <p:pic>
          <p:nvPicPr>
            <p:cNvPr id="14" name="Picture 2" descr="C:\Documents and Settings\Administrator\桌面\logo_副本.png">
              <a:extLst>
                <a:ext uri="{FF2B5EF4-FFF2-40B4-BE49-F238E27FC236}">
                  <a16:creationId xmlns:a16="http://schemas.microsoft.com/office/drawing/2014/main" id="{CB777C33-1863-46B4-A8F6-F541156224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4F81B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16632"/>
              <a:ext cx="1440160" cy="14401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600D74DF-F54A-4DAE-A1C2-C63F45665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rgbClr val="4F81B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8232" y="255043"/>
              <a:ext cx="4320000" cy="11633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C:\Documents and Settings\Administrator\桌面\logo_副本.png">
            <a:extLst>
              <a:ext uri="{FF2B5EF4-FFF2-40B4-BE49-F238E27FC236}">
                <a16:creationId xmlns:a16="http://schemas.microsoft.com/office/drawing/2014/main" id="{1FBA24E4-3453-4699-AEAD-25A16E98A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963" y="0"/>
            <a:ext cx="703037" cy="671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id="{852BD078-B325-4B2C-B718-2F7FB147D6B7}"/>
              </a:ext>
            </a:extLst>
          </p:cNvPr>
          <p:cNvGrpSpPr/>
          <p:nvPr/>
        </p:nvGrpSpPr>
        <p:grpSpPr>
          <a:xfrm>
            <a:off x="1" y="-28870"/>
            <a:ext cx="1733908" cy="477444"/>
            <a:chOff x="0" y="513620"/>
            <a:chExt cx="3370216" cy="523220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E0343E5D-CC8B-45E6-ABCF-1D46BA57F060}"/>
                </a:ext>
              </a:extLst>
            </p:cNvPr>
            <p:cNvGrpSpPr/>
            <p:nvPr/>
          </p:nvGrpSpPr>
          <p:grpSpPr>
            <a:xfrm>
              <a:off x="0" y="543361"/>
              <a:ext cx="3370216" cy="493479"/>
              <a:chOff x="0" y="288813"/>
              <a:chExt cx="3370216" cy="493479"/>
            </a:xfrm>
            <a:solidFill>
              <a:srgbClr val="131426"/>
            </a:solidFill>
          </p:grpSpPr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85F9B6CA-3173-4815-9A9E-CCD3D1B31F77}"/>
                  </a:ext>
                </a:extLst>
              </p:cNvPr>
              <p:cNvSpPr/>
              <p:nvPr/>
            </p:nvSpPr>
            <p:spPr>
              <a:xfrm>
                <a:off x="0" y="288813"/>
                <a:ext cx="3052812" cy="49347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直角三角形 27">
                <a:extLst>
                  <a:ext uri="{FF2B5EF4-FFF2-40B4-BE49-F238E27FC236}">
                    <a16:creationId xmlns:a16="http://schemas.microsoft.com/office/drawing/2014/main" id="{F4A49800-04FD-4820-BFDD-AC7A3D476392}"/>
                  </a:ext>
                </a:extLst>
              </p:cNvPr>
              <p:cNvSpPr/>
              <p:nvPr/>
            </p:nvSpPr>
            <p:spPr>
              <a:xfrm>
                <a:off x="3052811" y="292635"/>
                <a:ext cx="317405" cy="489657"/>
              </a:xfrm>
              <a:prstGeom prst="rtTriangl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6" name="文本框 3">
              <a:extLst>
                <a:ext uri="{FF2B5EF4-FFF2-40B4-BE49-F238E27FC236}">
                  <a16:creationId xmlns:a16="http://schemas.microsoft.com/office/drawing/2014/main" id="{AD8EB3D5-BEB9-490D-9556-ADFA17EDF3E3}"/>
                </a:ext>
              </a:extLst>
            </p:cNvPr>
            <p:cNvSpPr txBox="1"/>
            <p:nvPr/>
          </p:nvSpPr>
          <p:spPr>
            <a:xfrm>
              <a:off x="119972" y="513620"/>
              <a:ext cx="2855957" cy="481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Times New Roman" panose="02020603050405020304" pitchFamily="18" charset="0"/>
                </a:rPr>
                <a:t>工程简介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44019" y="712959"/>
            <a:ext cx="5367977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n-US" altLang="zh-CN" sz="20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二</a:t>
            </a:r>
            <a:r>
              <a:rPr lang="en-US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~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顺区间</a:t>
            </a:r>
            <a:r>
              <a:rPr lang="zh-CN" altLang="zh-CN" sz="16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联络通道及外挂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泵房属于</a:t>
            </a:r>
            <a:r>
              <a:rPr lang="zh-CN" altLang="zh-CN" sz="1600" u="sng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黄河冲洪积</a:t>
            </a:r>
            <a:r>
              <a:rPr lang="zh-CN" altLang="zh-CN" sz="1600" u="sng" dirty="0" smtClean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平原</a:t>
            </a:r>
            <a:r>
              <a:rPr lang="zh-CN" altLang="en-US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，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深度</a:t>
            </a:r>
            <a:r>
              <a:rPr lang="zh-CN" altLang="zh-CN" sz="16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范围内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地层</a:t>
            </a:r>
            <a:r>
              <a:rPr lang="zh-CN" altLang="en-US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主要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以</a:t>
            </a:r>
            <a:r>
              <a:rPr lang="zh-CN" altLang="zh-CN" sz="16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第四纪沉积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的</a:t>
            </a:r>
            <a:r>
              <a:rPr lang="zh-CN" altLang="zh-CN" sz="1600" u="sng" dirty="0" smtClean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粉土</a:t>
            </a:r>
            <a:r>
              <a:rPr lang="zh-CN" altLang="zh-CN" sz="1600" u="sng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、砂土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为主</a:t>
            </a:r>
            <a:r>
              <a:rPr lang="zh-CN" altLang="en-US" sz="16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，</a:t>
            </a:r>
            <a:r>
              <a:rPr lang="zh-CN" altLang="zh-CN" sz="1600" u="sng" dirty="0" smtClean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地下水位</a:t>
            </a:r>
            <a:r>
              <a:rPr lang="zh-CN" altLang="zh-CN" sz="1600" u="sng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较高</a:t>
            </a:r>
            <a:r>
              <a:rPr lang="zh-CN" altLang="zh-CN" sz="16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，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因此采用</a:t>
            </a:r>
            <a:r>
              <a:rPr lang="zh-CN" altLang="zh-CN" sz="16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洞内</a:t>
            </a:r>
            <a:r>
              <a:rPr lang="zh-CN" altLang="zh-CN" sz="1600" u="sng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冻结加固</a:t>
            </a:r>
            <a:r>
              <a:rPr lang="zh-CN" altLang="zh-CN" sz="16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的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方法</a:t>
            </a:r>
            <a:r>
              <a:rPr lang="zh-CN" altLang="en-US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  <a:r>
              <a:rPr lang="zh-CN" altLang="zh-CN" sz="16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冻结壁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厚度</a:t>
            </a:r>
            <a:r>
              <a:rPr lang="zh-CN" altLang="en-US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要求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不</a:t>
            </a:r>
            <a:r>
              <a:rPr lang="zh-CN" altLang="zh-CN" sz="16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小于</a:t>
            </a:r>
            <a:r>
              <a:rPr lang="en-US" altLang="zh-CN" sz="1600" u="sng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2m</a:t>
            </a:r>
            <a:r>
              <a:rPr lang="zh-CN" altLang="zh-CN" sz="16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  <a:endParaRPr lang="zh-CN" altLang="en-US" sz="16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0" y="6606073"/>
            <a:ext cx="9142570" cy="251927"/>
            <a:chOff x="1429" y="6606072"/>
            <a:chExt cx="9142570" cy="251927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BDBFDD32-D52C-4B15-9E6D-7982B82713DC}"/>
                </a:ext>
              </a:extLst>
            </p:cNvPr>
            <p:cNvSpPr/>
            <p:nvPr/>
          </p:nvSpPr>
          <p:spPr>
            <a:xfrm>
              <a:off x="1429" y="6606072"/>
              <a:ext cx="1724734" cy="251927"/>
            </a:xfrm>
            <a:prstGeom prst="rect">
              <a:avLst/>
            </a:prstGeom>
            <a:solidFill>
              <a:srgbClr val="00307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8" name="矩形 17"/>
            <p:cNvSpPr/>
            <p:nvPr/>
          </p:nvSpPr>
          <p:spPr>
            <a:xfrm>
              <a:off x="1726163" y="6606072"/>
              <a:ext cx="7417836" cy="2519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350"/>
            </a:p>
          </p:txBody>
        </p:sp>
      </p:grp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555669"/>
              </p:ext>
            </p:extLst>
          </p:nvPr>
        </p:nvGraphicFramePr>
        <p:xfrm>
          <a:off x="715374" y="2553885"/>
          <a:ext cx="4457700" cy="343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63" name="AutoCAD Drawing" r:id="rId4" imgW="13744575" imgH="6067425" progId="AutoCAD.Drawing.17">
                  <p:embed/>
                </p:oleObj>
              </mc:Choice>
              <mc:Fallback>
                <p:oleObj name="AutoCAD Drawing" r:id="rId4" imgW="13744575" imgH="6067425" progId="AutoCAD.Drawing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4487" t="6624" r="25955" b="3500"/>
                      <a:stretch>
                        <a:fillRect/>
                      </a:stretch>
                    </p:blipFill>
                    <p:spPr bwMode="auto">
                      <a:xfrm>
                        <a:off x="715374" y="2553885"/>
                        <a:ext cx="4457700" cy="3436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6198163"/>
              </p:ext>
            </p:extLst>
          </p:nvPr>
        </p:nvGraphicFramePr>
        <p:xfrm>
          <a:off x="6078891" y="240520"/>
          <a:ext cx="2308225" cy="284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64" name="AutoCAD Drawing" r:id="rId6" imgW="13744575" imgH="6067425" progId="AutoCAD.Drawing.17">
                  <p:embed/>
                </p:oleObj>
              </mc:Choice>
              <mc:Fallback>
                <p:oleObj name="AutoCAD Drawing" r:id="rId6" imgW="13744575" imgH="6067425" progId="AutoCAD.Drawing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8380" t="716" r="58055" b="4178"/>
                      <a:stretch>
                        <a:fillRect/>
                      </a:stretch>
                    </p:blipFill>
                    <p:spPr bwMode="auto">
                      <a:xfrm>
                        <a:off x="6078891" y="240520"/>
                        <a:ext cx="2308225" cy="284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1762294"/>
              </p:ext>
            </p:extLst>
          </p:nvPr>
        </p:nvGraphicFramePr>
        <p:xfrm>
          <a:off x="6108925" y="3504479"/>
          <a:ext cx="2332038" cy="287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65" name="AutoCAD Drawing" r:id="rId8" imgW="13744575" imgH="6067425" progId="AutoCAD.Drawing.17">
                  <p:embed/>
                </p:oleObj>
              </mc:Choice>
              <mc:Fallback>
                <p:oleObj name="AutoCAD Drawing" r:id="rId8" imgW="13744575" imgH="6067425" progId="AutoCAD.Drawing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2269" r="13982" b="4216"/>
                      <a:stretch>
                        <a:fillRect/>
                      </a:stretch>
                    </p:blipFill>
                    <p:spPr bwMode="auto">
                      <a:xfrm>
                        <a:off x="6108925" y="3504479"/>
                        <a:ext cx="2332038" cy="287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1356548" y="5990823"/>
            <a:ext cx="2778325" cy="35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</a:pPr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a. </a:t>
            </a:r>
            <a:r>
              <a:rPr lang="zh-CN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加固地层冻结壁立面</a:t>
            </a:r>
            <a:r>
              <a:rPr lang="zh-CN" altLang="en-US" sz="1400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示意</a:t>
            </a:r>
            <a:r>
              <a:rPr lang="zh-CN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图</a:t>
            </a:r>
          </a:p>
        </p:txBody>
      </p:sp>
      <p:sp>
        <p:nvSpPr>
          <p:cNvPr id="4" name="矩形 3"/>
          <p:cNvSpPr/>
          <p:nvPr/>
        </p:nvSpPr>
        <p:spPr>
          <a:xfrm>
            <a:off x="6542989" y="3196702"/>
            <a:ext cx="9621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b. 2-2</a:t>
            </a:r>
            <a:r>
              <a:rPr lang="zh-CN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断面</a:t>
            </a:r>
            <a:endParaRPr lang="zh-CN" altLang="en-US" sz="1400" dirty="0"/>
          </a:p>
        </p:txBody>
      </p:sp>
      <p:sp>
        <p:nvSpPr>
          <p:cNvPr id="5" name="矩形 4"/>
          <p:cNvSpPr/>
          <p:nvPr/>
        </p:nvSpPr>
        <p:spPr>
          <a:xfrm>
            <a:off x="6793882" y="6356773"/>
            <a:ext cx="9525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400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c. 3-3</a:t>
            </a:r>
            <a:r>
              <a:rPr lang="zh-CN" altLang="zh-CN" sz="1400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断面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907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>
            <a:cxnSpLocks/>
          </p:cNvCxnSpPr>
          <p:nvPr/>
        </p:nvCxnSpPr>
        <p:spPr>
          <a:xfrm flipV="1">
            <a:off x="5049570" y="2830779"/>
            <a:ext cx="4087763" cy="2895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椭圆 47"/>
          <p:cNvSpPr/>
          <p:nvPr/>
        </p:nvSpPr>
        <p:spPr>
          <a:xfrm>
            <a:off x="4272817" y="2258121"/>
            <a:ext cx="702078" cy="70207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5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3</a:t>
            </a:r>
            <a:endParaRPr lang="zh-CN" altLang="en-US" sz="405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" y="2199005"/>
            <a:ext cx="3436054" cy="104169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DB3B30A7-5D50-48A7-BC44-F0782F6178DF}"/>
              </a:ext>
            </a:extLst>
          </p:cNvPr>
          <p:cNvGrpSpPr/>
          <p:nvPr/>
        </p:nvGrpSpPr>
        <p:grpSpPr>
          <a:xfrm>
            <a:off x="1429" y="6464618"/>
            <a:ext cx="9135904" cy="390049"/>
            <a:chOff x="1429" y="6464618"/>
            <a:chExt cx="9135904" cy="390049"/>
          </a:xfrm>
        </p:grpSpPr>
        <p:sp>
          <p:nvSpPr>
            <p:cNvPr id="6" name="矩形 5"/>
            <p:cNvSpPr/>
            <p:nvPr/>
          </p:nvSpPr>
          <p:spPr>
            <a:xfrm>
              <a:off x="1429" y="6464618"/>
              <a:ext cx="1584960" cy="390049"/>
            </a:xfrm>
            <a:prstGeom prst="rect">
              <a:avLst/>
            </a:prstGeom>
            <a:solidFill>
              <a:srgbClr val="00307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" name="矩形 6"/>
            <p:cNvSpPr/>
            <p:nvPr/>
          </p:nvSpPr>
          <p:spPr>
            <a:xfrm>
              <a:off x="1586389" y="6464618"/>
              <a:ext cx="7550944" cy="3900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350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B415BBDF-54ED-4F02-897F-7828F041E10E}"/>
              </a:ext>
            </a:extLst>
          </p:cNvPr>
          <p:cNvGrpSpPr/>
          <p:nvPr/>
        </p:nvGrpSpPr>
        <p:grpSpPr>
          <a:xfrm>
            <a:off x="6794369" y="100015"/>
            <a:ext cx="2263270" cy="553128"/>
            <a:chOff x="1547664" y="116632"/>
            <a:chExt cx="5960568" cy="1440160"/>
          </a:xfrm>
        </p:grpSpPr>
        <p:pic>
          <p:nvPicPr>
            <p:cNvPr id="13" name="Picture 2" descr="C:\Documents and Settings\Administrator\桌面\logo_副本.png">
              <a:extLst>
                <a:ext uri="{FF2B5EF4-FFF2-40B4-BE49-F238E27FC236}">
                  <a16:creationId xmlns:a16="http://schemas.microsoft.com/office/drawing/2014/main" id="{87E72CEB-F6D8-4476-88CB-76F45BF2D9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4F81B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16632"/>
              <a:ext cx="1440160" cy="14401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E42BBCAE-91CC-4D8A-B5AF-C8101973B0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rgbClr val="4F81B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8232" y="255043"/>
              <a:ext cx="4320000" cy="11633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" name="文本框 3"/>
          <p:cNvSpPr txBox="1"/>
          <p:nvPr/>
        </p:nvSpPr>
        <p:spPr>
          <a:xfrm>
            <a:off x="5368125" y="2274956"/>
            <a:ext cx="4412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理论基础</a:t>
            </a:r>
            <a:endParaRPr lang="zh-CN" altLang="en-US" sz="3200" b="1" dirty="0"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56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80483" y="1347419"/>
            <a:ext cx="3671366" cy="16363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50DC973D-F5E5-45C9-92C5-AA9561C43137}"/>
              </a:ext>
            </a:extLst>
          </p:cNvPr>
          <p:cNvGrpSpPr/>
          <p:nvPr/>
        </p:nvGrpSpPr>
        <p:grpSpPr>
          <a:xfrm>
            <a:off x="0" y="-37784"/>
            <a:ext cx="2875022" cy="476839"/>
            <a:chOff x="0" y="508942"/>
            <a:chExt cx="3504782" cy="527898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B94C24D5-B0CF-4756-9BED-8E97A275446D}"/>
                </a:ext>
              </a:extLst>
            </p:cNvPr>
            <p:cNvGrpSpPr/>
            <p:nvPr/>
          </p:nvGrpSpPr>
          <p:grpSpPr>
            <a:xfrm>
              <a:off x="0" y="543361"/>
              <a:ext cx="3370216" cy="493479"/>
              <a:chOff x="0" y="288813"/>
              <a:chExt cx="3370216" cy="493479"/>
            </a:xfrm>
            <a:solidFill>
              <a:srgbClr val="131426"/>
            </a:solidFill>
          </p:grpSpPr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60E66B8B-9F28-4298-8A9B-C4DB4FEA329A}"/>
                  </a:ext>
                </a:extLst>
              </p:cNvPr>
              <p:cNvSpPr/>
              <p:nvPr/>
            </p:nvSpPr>
            <p:spPr>
              <a:xfrm>
                <a:off x="0" y="288813"/>
                <a:ext cx="3052812" cy="49347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直角三角形 12">
                <a:extLst>
                  <a:ext uri="{FF2B5EF4-FFF2-40B4-BE49-F238E27FC236}">
                    <a16:creationId xmlns:a16="http://schemas.microsoft.com/office/drawing/2014/main" id="{1E3B809A-E476-4AD8-95DC-78222A448755}"/>
                  </a:ext>
                </a:extLst>
              </p:cNvPr>
              <p:cNvSpPr/>
              <p:nvPr/>
            </p:nvSpPr>
            <p:spPr>
              <a:xfrm>
                <a:off x="3052811" y="292635"/>
                <a:ext cx="317405" cy="489657"/>
              </a:xfrm>
              <a:prstGeom prst="rtTriangl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文本框 3">
              <a:extLst>
                <a:ext uri="{FF2B5EF4-FFF2-40B4-BE49-F238E27FC236}">
                  <a16:creationId xmlns:a16="http://schemas.microsoft.com/office/drawing/2014/main" id="{9DA203DC-6D29-414A-8DCF-AA7CE7DC45A8}"/>
                </a:ext>
              </a:extLst>
            </p:cNvPr>
            <p:cNvSpPr txBox="1"/>
            <p:nvPr/>
          </p:nvSpPr>
          <p:spPr>
            <a:xfrm>
              <a:off x="356082" y="508942"/>
              <a:ext cx="3148700" cy="510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Times New Roman" panose="02020603050405020304" pitchFamily="18" charset="0"/>
                </a:rPr>
                <a:t>水热耦合方程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pic>
        <p:nvPicPr>
          <p:cNvPr id="23" name="Picture 2" descr="C:\Documents and Settings\Administrator\桌面\logo_副本.png">
            <a:extLst>
              <a:ext uri="{FF2B5EF4-FFF2-40B4-BE49-F238E27FC236}">
                <a16:creationId xmlns:a16="http://schemas.microsoft.com/office/drawing/2014/main" id="{D62581E8-164A-4EEE-B9EE-63F724EAF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262" y="0"/>
            <a:ext cx="701737" cy="623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587002" y="693182"/>
            <a:ext cx="81074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考虑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水分迁移、相变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潜热，建立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水热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耦合联系方程。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Rectangle 66"/>
          <p:cNvSpPr>
            <a:spLocks noChangeArrowheads="1"/>
          </p:cNvSpPr>
          <p:nvPr/>
        </p:nvSpPr>
        <p:spPr bwMode="auto">
          <a:xfrm>
            <a:off x="-1358813" y="28822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6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17113"/>
              </p:ext>
            </p:extLst>
          </p:nvPr>
        </p:nvGraphicFramePr>
        <p:xfrm>
          <a:off x="2296177" y="1358682"/>
          <a:ext cx="2640013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1" name="Equation" r:id="rId4" imgW="1854200" imgH="393700" progId="Equation.DSMT4">
                  <p:embed/>
                </p:oleObj>
              </mc:Choice>
              <mc:Fallback>
                <p:oleObj name="Equation" r:id="rId4" imgW="18542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6177" y="1358682"/>
                        <a:ext cx="2640013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490341"/>
              </p:ext>
            </p:extLst>
          </p:nvPr>
        </p:nvGraphicFramePr>
        <p:xfrm>
          <a:off x="2255380" y="1989824"/>
          <a:ext cx="343058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2" name="Equation" r:id="rId6" imgW="2514600" imgH="431800" progId="Equation.DSMT4">
                  <p:embed/>
                </p:oleObj>
              </mc:Choice>
              <mc:Fallback>
                <p:oleObj name="Equation" r:id="rId6" imgW="25146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5380" y="1989824"/>
                        <a:ext cx="3430588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左大括号 27"/>
          <p:cNvSpPr/>
          <p:nvPr/>
        </p:nvSpPr>
        <p:spPr bwMode="auto">
          <a:xfrm>
            <a:off x="1917677" y="1591690"/>
            <a:ext cx="187325" cy="1235075"/>
          </a:xfrm>
          <a:prstGeom prst="leftBrace">
            <a:avLst/>
          </a:prstGeom>
          <a:ln w="25400">
            <a:solidFill>
              <a:srgbClr val="003399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zh-CN" altLang="en-US" i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华文细黑" pitchFamily="2" charset="-122"/>
            </a:endParaRPr>
          </a:p>
        </p:txBody>
      </p:sp>
      <p:sp>
        <p:nvSpPr>
          <p:cNvPr id="29" name="矩形 13"/>
          <p:cNvSpPr>
            <a:spLocks noChangeArrowheads="1"/>
          </p:cNvSpPr>
          <p:nvPr/>
        </p:nvSpPr>
        <p:spPr bwMode="auto">
          <a:xfrm>
            <a:off x="6056238" y="1384969"/>
            <a:ext cx="1677988" cy="306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SzPct val="120000"/>
              <a:buBlip>
                <a:blip r:embed="rId8"/>
              </a:buBlip>
              <a:defRPr sz="2800">
                <a:solidFill>
                  <a:srgbClr val="133984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rgbClr val="000066"/>
              </a:buClr>
              <a:buChar char="•"/>
              <a:defRPr sz="2400">
                <a:solidFill>
                  <a:srgbClr val="133984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温度场控制方程</a:t>
            </a:r>
          </a:p>
        </p:txBody>
      </p:sp>
      <p:sp>
        <p:nvSpPr>
          <p:cNvPr id="30" name="矩形 14"/>
          <p:cNvSpPr>
            <a:spLocks noChangeArrowheads="1"/>
          </p:cNvSpPr>
          <p:nvPr/>
        </p:nvSpPr>
        <p:spPr bwMode="auto">
          <a:xfrm>
            <a:off x="6056238" y="2061387"/>
            <a:ext cx="1687512" cy="3079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SzPct val="120000"/>
              <a:buBlip>
                <a:blip r:embed="rId8"/>
              </a:buBlip>
              <a:defRPr sz="2800">
                <a:solidFill>
                  <a:srgbClr val="133984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rgbClr val="000066"/>
              </a:buClr>
              <a:buChar char="•"/>
              <a:defRPr sz="2400">
                <a:solidFill>
                  <a:srgbClr val="133984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水分场控制方程</a:t>
            </a:r>
          </a:p>
        </p:txBody>
      </p:sp>
      <p:sp>
        <p:nvSpPr>
          <p:cNvPr id="31" name="矩形 15"/>
          <p:cNvSpPr>
            <a:spLocks noChangeArrowheads="1"/>
          </p:cNvSpPr>
          <p:nvPr/>
        </p:nvSpPr>
        <p:spPr bwMode="auto">
          <a:xfrm>
            <a:off x="6044128" y="2713502"/>
            <a:ext cx="1677988" cy="30777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SzPct val="120000"/>
              <a:buBlip>
                <a:blip r:embed="rId8"/>
              </a:buBlip>
              <a:defRPr sz="2800">
                <a:solidFill>
                  <a:srgbClr val="133984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rgbClr val="000066"/>
              </a:buClr>
              <a:buChar char="•"/>
              <a:defRPr sz="2400">
                <a:solidFill>
                  <a:srgbClr val="133984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方程</a:t>
            </a:r>
          </a:p>
        </p:txBody>
      </p:sp>
      <p:graphicFrame>
        <p:nvGraphicFramePr>
          <p:cNvPr id="3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2604684"/>
              </p:ext>
            </p:extLst>
          </p:nvPr>
        </p:nvGraphicFramePr>
        <p:xfrm>
          <a:off x="2300189" y="2673382"/>
          <a:ext cx="1208088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3" name="Equation" r:id="rId9" imgW="812447" imgH="228501" progId="Equation.DSMT4">
                  <p:embed/>
                </p:oleObj>
              </mc:Choice>
              <mc:Fallback>
                <p:oleObj name="Equation" r:id="rId9" imgW="812447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0189" y="2673382"/>
                        <a:ext cx="1208088" cy="315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文本框 32"/>
          <p:cNvSpPr txBox="1"/>
          <p:nvPr/>
        </p:nvSpPr>
        <p:spPr>
          <a:xfrm>
            <a:off x="628809" y="2024561"/>
            <a:ext cx="121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水热耦合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0" y="6606073"/>
            <a:ext cx="9142570" cy="251927"/>
            <a:chOff x="1429" y="6606072"/>
            <a:chExt cx="9142570" cy="251927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BDBFDD32-D52C-4B15-9E6D-7982B82713DC}"/>
                </a:ext>
              </a:extLst>
            </p:cNvPr>
            <p:cNvSpPr/>
            <p:nvPr/>
          </p:nvSpPr>
          <p:spPr>
            <a:xfrm>
              <a:off x="1429" y="6606072"/>
              <a:ext cx="1724734" cy="251927"/>
            </a:xfrm>
            <a:prstGeom prst="rect">
              <a:avLst/>
            </a:prstGeom>
            <a:solidFill>
              <a:srgbClr val="00307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6" name="矩形 35"/>
            <p:cNvSpPr/>
            <p:nvPr/>
          </p:nvSpPr>
          <p:spPr>
            <a:xfrm>
              <a:off x="1726163" y="6606072"/>
              <a:ext cx="7417836" cy="2519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350"/>
            </a:p>
          </p:txBody>
        </p:sp>
      </p:grpSp>
      <p:graphicFrame>
        <p:nvGraphicFramePr>
          <p:cNvPr id="56" name="对象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684678"/>
              </p:ext>
            </p:extLst>
          </p:nvPr>
        </p:nvGraphicFramePr>
        <p:xfrm>
          <a:off x="2096309" y="3647759"/>
          <a:ext cx="816330" cy="326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4" name="Equation" r:id="rId11" imgW="571252" imgH="228501" progId="Equation.DSMT4">
                  <p:embed/>
                </p:oleObj>
              </mc:Choice>
              <mc:Fallback>
                <p:oleObj name="Equation" r:id="rId11" imgW="571252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6309" y="3647759"/>
                        <a:ext cx="816330" cy="3265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文本框 56"/>
          <p:cNvSpPr txBox="1"/>
          <p:nvPr/>
        </p:nvSpPr>
        <p:spPr>
          <a:xfrm>
            <a:off x="587002" y="3604223"/>
            <a:ext cx="1284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初始条件：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61" name="对象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986858"/>
              </p:ext>
            </p:extLst>
          </p:nvPr>
        </p:nvGraphicFramePr>
        <p:xfrm>
          <a:off x="2962722" y="4032440"/>
          <a:ext cx="1420097" cy="390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5" name="Equation" r:id="rId13" imgW="1028700" imgH="279400" progId="Equation.DSMT4">
                  <p:embed/>
                </p:oleObj>
              </mc:Choice>
              <mc:Fallback>
                <p:oleObj name="Equation" r:id="rId13" imgW="1028700" imgH="279400" progId="Equation.DSMT4">
                  <p:embed/>
                  <p:pic>
                    <p:nvPicPr>
                      <p:cNvPr id="0" name="Object 3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2722" y="4032440"/>
                        <a:ext cx="1420097" cy="3900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文本框 61"/>
          <p:cNvSpPr txBox="1"/>
          <p:nvPr/>
        </p:nvSpPr>
        <p:spPr>
          <a:xfrm>
            <a:off x="599606" y="4019418"/>
            <a:ext cx="2294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冻结锋面处边界条件</a:t>
            </a:r>
            <a:r>
              <a:rPr lang="zh-CN" altLang="en-US" dirty="0" smtClean="0"/>
              <a:t>：</a:t>
            </a:r>
            <a:endParaRPr lang="zh-CN" altLang="en-US" dirty="0"/>
          </a:p>
        </p:txBody>
      </p:sp>
      <p:graphicFrame>
        <p:nvGraphicFramePr>
          <p:cNvPr id="64" name="对象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0943960"/>
              </p:ext>
            </p:extLst>
          </p:nvPr>
        </p:nvGraphicFramePr>
        <p:xfrm>
          <a:off x="2806764" y="4461209"/>
          <a:ext cx="1005640" cy="367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6" name="Equation" r:id="rId15" imgW="685800" imgH="254000" progId="Equation.DSMT4">
                  <p:embed/>
                </p:oleObj>
              </mc:Choice>
              <mc:Fallback>
                <p:oleObj name="Equation" r:id="rId15" imgW="685800" imgH="254000" progId="Equation.DSMT4">
                  <p:embed/>
                  <p:pic>
                    <p:nvPicPr>
                      <p:cNvPr id="0" name="Object 3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6764" y="4461209"/>
                        <a:ext cx="1005640" cy="3678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文本框 64"/>
          <p:cNvSpPr txBox="1"/>
          <p:nvPr/>
        </p:nvSpPr>
        <p:spPr>
          <a:xfrm>
            <a:off x="588943" y="4456495"/>
            <a:ext cx="2112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冻结管处边界条件</a:t>
            </a:r>
            <a:r>
              <a:rPr lang="zh-CN" altLang="en-US" sz="1600" dirty="0" smtClean="0"/>
              <a:t>：</a:t>
            </a:r>
            <a:endParaRPr lang="zh-CN" altLang="en-US" sz="1600" dirty="0"/>
          </a:p>
        </p:txBody>
      </p:sp>
      <p:graphicFrame>
        <p:nvGraphicFramePr>
          <p:cNvPr id="67" name="对象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833665"/>
              </p:ext>
            </p:extLst>
          </p:nvPr>
        </p:nvGraphicFramePr>
        <p:xfrm>
          <a:off x="2346472" y="4852431"/>
          <a:ext cx="1132334" cy="336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7" name="Equation" r:id="rId17" imgW="837836" imgH="253890" progId="Equation.DSMT4">
                  <p:embed/>
                </p:oleObj>
              </mc:Choice>
              <mc:Fallback>
                <p:oleObj name="Equation" r:id="rId17" imgW="837836" imgH="253890" progId="Equation.DSMT4">
                  <p:embed/>
                  <p:pic>
                    <p:nvPicPr>
                      <p:cNvPr id="0" name="Object 3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6472" y="4852431"/>
                        <a:ext cx="1132334" cy="3367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文本框 67"/>
          <p:cNvSpPr txBox="1"/>
          <p:nvPr/>
        </p:nvSpPr>
        <p:spPr>
          <a:xfrm>
            <a:off x="604489" y="4812210"/>
            <a:ext cx="1987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无穷远处土体：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66660" y="3134271"/>
            <a:ext cx="446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温度条件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4542668" y="3295160"/>
            <a:ext cx="1356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式中：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72" name="对象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118932"/>
              </p:ext>
            </p:extLst>
          </p:nvPr>
        </p:nvGraphicFramePr>
        <p:xfrm>
          <a:off x="4961621" y="3731849"/>
          <a:ext cx="262795" cy="34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8" name="Equation" r:id="rId19" imgW="165028" imgH="228501" progId="Equation.DSMT4">
                  <p:embed/>
                </p:oleObj>
              </mc:Choice>
              <mc:Fallback>
                <p:oleObj name="Equation" r:id="rId19" imgW="165028" imgH="228501" progId="Equation.DSMT4">
                  <p:embed/>
                  <p:pic>
                    <p:nvPicPr>
                      <p:cNvPr id="0" name="Object 3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1621" y="3731849"/>
                        <a:ext cx="262795" cy="3440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4" name="直接连接符 73"/>
          <p:cNvCxnSpPr/>
          <p:nvPr/>
        </p:nvCxnSpPr>
        <p:spPr>
          <a:xfrm>
            <a:off x="5165291" y="3902301"/>
            <a:ext cx="2241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/>
          <p:cNvSpPr txBox="1"/>
          <p:nvPr/>
        </p:nvSpPr>
        <p:spPr>
          <a:xfrm>
            <a:off x="5351720" y="3714662"/>
            <a:ext cx="34074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土体初始温度，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取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℃；</a:t>
            </a:r>
          </a:p>
        </p:txBody>
      </p:sp>
      <p:graphicFrame>
        <p:nvGraphicFramePr>
          <p:cNvPr id="77" name="对象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092456"/>
              </p:ext>
            </p:extLst>
          </p:nvPr>
        </p:nvGraphicFramePr>
        <p:xfrm>
          <a:off x="4958446" y="4187069"/>
          <a:ext cx="266892" cy="360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9" name="Equation" r:id="rId21" imgW="177646" imgH="241091" progId="Equation.DSMT4">
                  <p:embed/>
                </p:oleObj>
              </mc:Choice>
              <mc:Fallback>
                <p:oleObj name="Equation" r:id="rId21" imgW="177646" imgH="241091" progId="Equation.DSMT4">
                  <p:embed/>
                  <p:pic>
                    <p:nvPicPr>
                      <p:cNvPr id="0" name="Object 3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8446" y="4187069"/>
                        <a:ext cx="266892" cy="3600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8" name="直接连接符 77"/>
          <p:cNvCxnSpPr/>
          <p:nvPr/>
        </p:nvCxnSpPr>
        <p:spPr>
          <a:xfrm>
            <a:off x="5165291" y="4303660"/>
            <a:ext cx="2241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78"/>
          <p:cNvSpPr txBox="1"/>
          <p:nvPr/>
        </p:nvSpPr>
        <p:spPr>
          <a:xfrm>
            <a:off x="5351719" y="4153558"/>
            <a:ext cx="3384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土体冻结温度，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取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-0.4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℃；</a:t>
            </a:r>
          </a:p>
        </p:txBody>
      </p:sp>
      <p:sp>
        <p:nvSpPr>
          <p:cNvPr id="80" name="Rectangle 397"/>
          <p:cNvSpPr>
            <a:spLocks noChangeArrowheads="1"/>
          </p:cNvSpPr>
          <p:nvPr/>
        </p:nvSpPr>
        <p:spPr bwMode="auto">
          <a:xfrm>
            <a:off x="5743559" y="516888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1" name="对象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922802"/>
              </p:ext>
            </p:extLst>
          </p:nvPr>
        </p:nvGraphicFramePr>
        <p:xfrm>
          <a:off x="4958446" y="4550065"/>
          <a:ext cx="234260" cy="338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70" name="Equation" r:id="rId23" imgW="152334" imgH="228501" progId="Equation.DSMT4">
                  <p:embed/>
                </p:oleObj>
              </mc:Choice>
              <mc:Fallback>
                <p:oleObj name="Equation" r:id="rId23" imgW="152334" imgH="228501" progId="Equation.DSMT4">
                  <p:embed/>
                  <p:pic>
                    <p:nvPicPr>
                      <p:cNvPr id="0" name="Object 3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8446" y="4550065"/>
                        <a:ext cx="234260" cy="3386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2" name="直接连接符 81"/>
          <p:cNvCxnSpPr/>
          <p:nvPr/>
        </p:nvCxnSpPr>
        <p:spPr>
          <a:xfrm>
            <a:off x="5165291" y="4685516"/>
            <a:ext cx="2241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5329752" y="4560401"/>
            <a:ext cx="3814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冻结盐水温度，取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-20</a:t>
            </a: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-25</a:t>
            </a: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-30</a:t>
            </a: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-35</a:t>
            </a: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℃。</a:t>
            </a:r>
            <a:endParaRPr lang="zh-CN" altLang="en-US" sz="1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56186" y="5255539"/>
            <a:ext cx="3490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水分条件</a:t>
            </a:r>
          </a:p>
        </p:txBody>
      </p:sp>
      <p:graphicFrame>
        <p:nvGraphicFramePr>
          <p:cNvPr id="96" name="对象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643961"/>
              </p:ext>
            </p:extLst>
          </p:nvPr>
        </p:nvGraphicFramePr>
        <p:xfrm>
          <a:off x="1871953" y="5726227"/>
          <a:ext cx="644735" cy="248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71" name="Equation" r:id="rId25" imgW="482181" imgH="177646" progId="Equation.DSMT4">
                  <p:embed/>
                </p:oleObj>
              </mc:Choice>
              <mc:Fallback>
                <p:oleObj name="Equation" r:id="rId25" imgW="482181" imgH="177646" progId="Equation.DSMT4">
                  <p:embed/>
                  <p:pic>
                    <p:nvPicPr>
                      <p:cNvPr id="0" name="Object 4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1953" y="5726227"/>
                        <a:ext cx="644735" cy="2488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" name="文本框 96"/>
          <p:cNvSpPr txBox="1"/>
          <p:nvPr/>
        </p:nvSpPr>
        <p:spPr>
          <a:xfrm>
            <a:off x="635173" y="5679283"/>
            <a:ext cx="1677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相对饱和度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3053655" y="5676184"/>
            <a:ext cx="2845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水分场四周边界条件为零通量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76157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8"/>
          <p:cNvSpPr txBox="1"/>
          <p:nvPr/>
        </p:nvSpPr>
        <p:spPr>
          <a:xfrm>
            <a:off x="5649429" y="2193962"/>
            <a:ext cx="3444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Times New Roman" panose="02020603050405020304" pitchFamily="18" charset="0"/>
                <a:ea typeface="华文细黑" panose="02010600040101010101" pitchFamily="2" charset="-122"/>
                <a:cs typeface="Times New Roman" panose="02020603050405020304" pitchFamily="18" charset="0"/>
              </a:rPr>
              <a:t>软件实现</a:t>
            </a:r>
            <a:endParaRPr lang="zh-CN" altLang="zh-CN" sz="3200" b="1" dirty="0">
              <a:latin typeface="Times New Roman" panose="02020603050405020304" pitchFamily="18" charset="0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306980" y="2193962"/>
            <a:ext cx="702078" cy="70207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5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49" name="矩形 48"/>
          <p:cNvSpPr/>
          <p:nvPr/>
        </p:nvSpPr>
        <p:spPr>
          <a:xfrm>
            <a:off x="1" y="2199005"/>
            <a:ext cx="3897744" cy="100860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1429" y="6464618"/>
            <a:ext cx="1584960" cy="390049"/>
          </a:xfrm>
          <a:prstGeom prst="rect">
            <a:avLst/>
          </a:prstGeom>
          <a:solidFill>
            <a:srgbClr val="0030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1586389" y="6464618"/>
            <a:ext cx="7550944" cy="39004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C4BDB08-8EE1-4581-856B-1CE7D134F689}"/>
              </a:ext>
            </a:extLst>
          </p:cNvPr>
          <p:cNvCxnSpPr>
            <a:cxnSpLocks/>
          </p:cNvCxnSpPr>
          <p:nvPr/>
        </p:nvCxnSpPr>
        <p:spPr>
          <a:xfrm>
            <a:off x="5070764" y="2778737"/>
            <a:ext cx="4073236" cy="1946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6BE1F106-49B8-4DBA-B6B3-42B73AFFFBD5}"/>
              </a:ext>
            </a:extLst>
          </p:cNvPr>
          <p:cNvGrpSpPr/>
          <p:nvPr/>
        </p:nvGrpSpPr>
        <p:grpSpPr>
          <a:xfrm>
            <a:off x="6794369" y="100015"/>
            <a:ext cx="2263270" cy="553128"/>
            <a:chOff x="1547664" y="116632"/>
            <a:chExt cx="5960568" cy="1440160"/>
          </a:xfrm>
        </p:grpSpPr>
        <p:pic>
          <p:nvPicPr>
            <p:cNvPr id="13" name="Picture 2" descr="C:\Documents and Settings\Administrator\桌面\logo_副本.png">
              <a:extLst>
                <a:ext uri="{FF2B5EF4-FFF2-40B4-BE49-F238E27FC236}">
                  <a16:creationId xmlns:a16="http://schemas.microsoft.com/office/drawing/2014/main" id="{3C206C72-F603-400F-8CDC-3A3897B9C8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4F81B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16632"/>
              <a:ext cx="1440160" cy="14401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0E9D9EB7-A845-4FFF-96F1-23823AC45D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rgbClr val="4F81B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8232" y="255043"/>
              <a:ext cx="4320000" cy="11633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74" t="12638" b="44134"/>
          <a:stretch/>
        </p:blipFill>
        <p:spPr bwMode="auto">
          <a:xfrm>
            <a:off x="371928" y="1825179"/>
            <a:ext cx="3424517" cy="444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9" t="16667" r="54068" b="40893"/>
          <a:stretch/>
        </p:blipFill>
        <p:spPr bwMode="auto">
          <a:xfrm>
            <a:off x="4082829" y="1865748"/>
            <a:ext cx="4823011" cy="436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8924245"/>
              </p:ext>
            </p:extLst>
          </p:nvPr>
        </p:nvGraphicFramePr>
        <p:xfrm>
          <a:off x="1206694" y="1005849"/>
          <a:ext cx="4752529" cy="517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7" name="公式" r:id="rId5" imgW="3962160" imgH="431640" progId="Equation.3">
                  <p:embed/>
                </p:oleObj>
              </mc:Choice>
              <mc:Fallback>
                <p:oleObj name="公式" r:id="rId5" imgW="3962160" imgH="431640" progId="Equation.3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06694" y="1005849"/>
                        <a:ext cx="4752529" cy="5179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组合 5">
            <a:extLst>
              <a:ext uri="{FF2B5EF4-FFF2-40B4-BE49-F238E27FC236}">
                <a16:creationId xmlns:a16="http://schemas.microsoft.com/office/drawing/2014/main" id="{50DC973D-F5E5-45C9-92C5-AA9561C43137}"/>
              </a:ext>
            </a:extLst>
          </p:cNvPr>
          <p:cNvGrpSpPr/>
          <p:nvPr/>
        </p:nvGrpSpPr>
        <p:grpSpPr>
          <a:xfrm>
            <a:off x="-1" y="-5550"/>
            <a:ext cx="3408134" cy="472276"/>
            <a:chOff x="0" y="543361"/>
            <a:chExt cx="3370216" cy="509749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B94C24D5-B0CF-4756-9BED-8E97A275446D}"/>
                </a:ext>
              </a:extLst>
            </p:cNvPr>
            <p:cNvGrpSpPr/>
            <p:nvPr/>
          </p:nvGrpSpPr>
          <p:grpSpPr>
            <a:xfrm>
              <a:off x="0" y="543361"/>
              <a:ext cx="3370216" cy="493479"/>
              <a:chOff x="0" y="288813"/>
              <a:chExt cx="3370216" cy="493479"/>
            </a:xfrm>
            <a:solidFill>
              <a:srgbClr val="131426"/>
            </a:solidFill>
          </p:grpSpPr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60E66B8B-9F28-4298-8A9B-C4DB4FEA329A}"/>
                  </a:ext>
                </a:extLst>
              </p:cNvPr>
              <p:cNvSpPr/>
              <p:nvPr/>
            </p:nvSpPr>
            <p:spPr>
              <a:xfrm>
                <a:off x="0" y="288813"/>
                <a:ext cx="3052812" cy="49347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直角三角形 9">
                <a:extLst>
                  <a:ext uri="{FF2B5EF4-FFF2-40B4-BE49-F238E27FC236}">
                    <a16:creationId xmlns:a16="http://schemas.microsoft.com/office/drawing/2014/main" id="{1E3B809A-E476-4AD8-95DC-78222A448755}"/>
                  </a:ext>
                </a:extLst>
              </p:cNvPr>
              <p:cNvSpPr/>
              <p:nvPr/>
            </p:nvSpPr>
            <p:spPr>
              <a:xfrm>
                <a:off x="3052811" y="292635"/>
                <a:ext cx="317405" cy="489657"/>
              </a:xfrm>
              <a:prstGeom prst="rtTriangl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3">
              <a:extLst>
                <a:ext uri="{FF2B5EF4-FFF2-40B4-BE49-F238E27FC236}">
                  <a16:creationId xmlns:a16="http://schemas.microsoft.com/office/drawing/2014/main" id="{9DA203DC-6D29-414A-8DCF-AA7CE7DC45A8}"/>
                </a:ext>
              </a:extLst>
            </p:cNvPr>
            <p:cNvSpPr txBox="1"/>
            <p:nvPr/>
          </p:nvSpPr>
          <p:spPr>
            <a:xfrm>
              <a:off x="84593" y="554814"/>
              <a:ext cx="3148698" cy="498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Times New Roman" panose="02020603050405020304" pitchFamily="18" charset="0"/>
                </a:rPr>
                <a:t>系数偏微分方程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854037" y="6364507"/>
            <a:ext cx="4498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图 </a:t>
            </a:r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comsol</a:t>
            </a: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偏微分方程自定义界面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C:\Documents and Settings\Administrator\桌面\logo_副本.png">
            <a:extLst>
              <a:ext uri="{FF2B5EF4-FFF2-40B4-BE49-F238E27FC236}">
                <a16:creationId xmlns:a16="http://schemas.microsoft.com/office/drawing/2014/main" id="{D62581E8-164A-4EEE-B9EE-63F724EAF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262" y="0"/>
            <a:ext cx="701737" cy="623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581989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687487"/>
              </p:ext>
            </p:extLst>
          </p:nvPr>
        </p:nvGraphicFramePr>
        <p:xfrm>
          <a:off x="881422" y="867922"/>
          <a:ext cx="3558382" cy="707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3" name="公式" r:id="rId3" imgW="2044440" imgH="406080" progId="Equation.3">
                  <p:embed/>
                </p:oleObj>
              </mc:Choice>
              <mc:Fallback>
                <p:oleObj name="公式" r:id="rId3" imgW="2044440" imgH="406080" progId="Equation.3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1422" y="867922"/>
                        <a:ext cx="3558382" cy="707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箭头连接符 3"/>
          <p:cNvCxnSpPr/>
          <p:nvPr/>
        </p:nvCxnSpPr>
        <p:spPr>
          <a:xfrm>
            <a:off x="1241462" y="158800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>
            <a:off x="2465598" y="158800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>
            <a:off x="3473710" y="158800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3689734" y="158800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1"/>
          <p:cNvSpPr txBox="1"/>
          <p:nvPr/>
        </p:nvSpPr>
        <p:spPr>
          <a:xfrm>
            <a:off x="521382" y="2080275"/>
            <a:ext cx="4680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土热容</a:t>
            </a:r>
            <a:r>
              <a:rPr lang="en-US" altLang="zh-CN" sz="1200" dirty="0" smtClean="0"/>
              <a:t>(</a:t>
            </a:r>
            <a:r>
              <a:rPr lang="zh-CN" altLang="en-US" sz="1200" dirty="0" smtClean="0"/>
              <a:t>单位质量</a:t>
            </a:r>
            <a:r>
              <a:rPr lang="en-US" altLang="zh-CN" sz="1200" dirty="0" smtClean="0"/>
              <a:t>)</a:t>
            </a:r>
            <a:r>
              <a:rPr lang="zh-CN" altLang="en-US" sz="1200" dirty="0" smtClean="0"/>
              <a:t>          导热系数           潜热  冰密度  </a:t>
            </a:r>
            <a:endParaRPr lang="zh-CN" altLang="en-US" sz="1200" dirty="0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6245485"/>
              </p:ext>
            </p:extLst>
          </p:nvPr>
        </p:nvGraphicFramePr>
        <p:xfrm>
          <a:off x="809414" y="3797434"/>
          <a:ext cx="6552728" cy="698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4" name="公式" r:id="rId5" imgW="4051080" imgH="431640" progId="Equation.3">
                  <p:embed/>
                </p:oleObj>
              </mc:Choice>
              <mc:Fallback>
                <p:oleObj name="公式" r:id="rId5" imgW="4051080" imgH="431640" progId="Equation.3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09414" y="3797434"/>
                        <a:ext cx="6552728" cy="698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接箭头连接符 9"/>
          <p:cNvCxnSpPr/>
          <p:nvPr/>
        </p:nvCxnSpPr>
        <p:spPr>
          <a:xfrm>
            <a:off x="2861642" y="2501290"/>
            <a:ext cx="46805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1457486" y="2501290"/>
            <a:ext cx="576064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953430" y="444550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/>
          <p:cNvSpPr txBox="1"/>
          <p:nvPr/>
        </p:nvSpPr>
        <p:spPr>
          <a:xfrm>
            <a:off x="809414" y="473353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4265798" y="4350145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1"/>
          <p:cNvSpPr txBox="1"/>
          <p:nvPr/>
        </p:nvSpPr>
        <p:spPr>
          <a:xfrm>
            <a:off x="4121782" y="463817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4913870" y="4350145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3"/>
          <p:cNvSpPr txBox="1"/>
          <p:nvPr/>
        </p:nvSpPr>
        <p:spPr>
          <a:xfrm>
            <a:off x="4769854" y="463817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 flipV="1">
            <a:off x="5489934" y="436420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5"/>
          <p:cNvSpPr txBox="1"/>
          <p:nvPr/>
        </p:nvSpPr>
        <p:spPr>
          <a:xfrm>
            <a:off x="5345918" y="465223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6498046" y="4348461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7"/>
          <p:cNvSpPr txBox="1"/>
          <p:nvPr/>
        </p:nvSpPr>
        <p:spPr>
          <a:xfrm>
            <a:off x="6354030" y="463649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130549"/>
              </p:ext>
            </p:extLst>
          </p:nvPr>
        </p:nvGraphicFramePr>
        <p:xfrm>
          <a:off x="3143510" y="3083766"/>
          <a:ext cx="660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5" name="公式" r:id="rId7" imgW="660240" imgH="203040" progId="Equation.3">
                  <p:embed/>
                </p:oleObj>
              </mc:Choice>
              <mc:Fallback>
                <p:oleObj name="公式" r:id="rId7" imgW="660240" imgH="203040" progId="Equation.3">
                  <p:embed/>
                  <p:pic>
                    <p:nvPicPr>
                      <p:cNvPr id="20" name="对象 1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43510" y="3083766"/>
                        <a:ext cx="660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994922"/>
              </p:ext>
            </p:extLst>
          </p:nvPr>
        </p:nvGraphicFramePr>
        <p:xfrm>
          <a:off x="1772088" y="3071066"/>
          <a:ext cx="6223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6" name="公式" r:id="rId9" imgW="622080" imgH="228600" progId="Equation.3">
                  <p:embed/>
                </p:oleObj>
              </mc:Choice>
              <mc:Fallback>
                <p:oleObj name="公式" r:id="rId9" imgW="622080" imgH="228600" progId="Equation.3">
                  <p:embed/>
                  <p:pic>
                    <p:nvPicPr>
                      <p:cNvPr id="29" name="对象 2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72088" y="3071066"/>
                        <a:ext cx="6223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直接箭头连接符 23"/>
          <p:cNvCxnSpPr/>
          <p:nvPr/>
        </p:nvCxnSpPr>
        <p:spPr>
          <a:xfrm>
            <a:off x="4121782" y="2501290"/>
            <a:ext cx="288032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8292464"/>
              </p:ext>
            </p:extLst>
          </p:nvPr>
        </p:nvGraphicFramePr>
        <p:xfrm>
          <a:off x="5777966" y="1443801"/>
          <a:ext cx="2664296" cy="1826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7" name="公式" r:id="rId11" imgW="2222280" imgH="1523880" progId="Equation.3">
                  <p:embed/>
                </p:oleObj>
              </mc:Choice>
              <mc:Fallback>
                <p:oleObj name="公式" r:id="rId11" imgW="2222280" imgH="1523880" progId="Equation.3">
                  <p:embed/>
                  <p:pic>
                    <p:nvPicPr>
                      <p:cNvPr id="11265" name="对象 11264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777966" y="1443801"/>
                        <a:ext cx="2664296" cy="18269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" name="组合 37">
            <a:extLst>
              <a:ext uri="{FF2B5EF4-FFF2-40B4-BE49-F238E27FC236}">
                <a16:creationId xmlns:a16="http://schemas.microsoft.com/office/drawing/2014/main" id="{50DC973D-F5E5-45C9-92C5-AA9561C43137}"/>
              </a:ext>
            </a:extLst>
          </p:cNvPr>
          <p:cNvGrpSpPr/>
          <p:nvPr/>
        </p:nvGrpSpPr>
        <p:grpSpPr>
          <a:xfrm>
            <a:off x="0" y="0"/>
            <a:ext cx="3408134" cy="472276"/>
            <a:chOff x="0" y="543361"/>
            <a:chExt cx="3370216" cy="509749"/>
          </a:xfrm>
        </p:grpSpPr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B94C24D5-B0CF-4756-9BED-8E97A275446D}"/>
                </a:ext>
              </a:extLst>
            </p:cNvPr>
            <p:cNvGrpSpPr/>
            <p:nvPr/>
          </p:nvGrpSpPr>
          <p:grpSpPr>
            <a:xfrm>
              <a:off x="0" y="543361"/>
              <a:ext cx="3370216" cy="493479"/>
              <a:chOff x="0" y="288813"/>
              <a:chExt cx="3370216" cy="493479"/>
            </a:xfrm>
            <a:solidFill>
              <a:srgbClr val="131426"/>
            </a:solidFill>
          </p:grpSpPr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id="{60E66B8B-9F28-4298-8A9B-C4DB4FEA329A}"/>
                  </a:ext>
                </a:extLst>
              </p:cNvPr>
              <p:cNvSpPr/>
              <p:nvPr/>
            </p:nvSpPr>
            <p:spPr>
              <a:xfrm>
                <a:off x="0" y="288813"/>
                <a:ext cx="3052812" cy="493479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直角三角形 41">
                <a:extLst>
                  <a:ext uri="{FF2B5EF4-FFF2-40B4-BE49-F238E27FC236}">
                    <a16:creationId xmlns:a16="http://schemas.microsoft.com/office/drawing/2014/main" id="{1E3B809A-E476-4AD8-95DC-78222A448755}"/>
                  </a:ext>
                </a:extLst>
              </p:cNvPr>
              <p:cNvSpPr/>
              <p:nvPr/>
            </p:nvSpPr>
            <p:spPr>
              <a:xfrm>
                <a:off x="3052811" y="292635"/>
                <a:ext cx="317405" cy="489657"/>
              </a:xfrm>
              <a:prstGeom prst="rtTriangl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文本框 3">
              <a:extLst>
                <a:ext uri="{FF2B5EF4-FFF2-40B4-BE49-F238E27FC236}">
                  <a16:creationId xmlns:a16="http://schemas.microsoft.com/office/drawing/2014/main" id="{9DA203DC-6D29-414A-8DCF-AA7CE7DC45A8}"/>
                </a:ext>
              </a:extLst>
            </p:cNvPr>
            <p:cNvSpPr txBox="1"/>
            <p:nvPr/>
          </p:nvSpPr>
          <p:spPr>
            <a:xfrm>
              <a:off x="84593" y="554814"/>
              <a:ext cx="3148698" cy="498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温度场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Times New Roman" panose="02020603050405020304" pitchFamily="18" charset="0"/>
                </a:rPr>
                <a:t>方程</a:t>
              </a:r>
              <a:endParaRPr lang="zh-CN" altLang="en-US" sz="2400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pic>
        <p:nvPicPr>
          <p:cNvPr id="43" name="Picture 2" descr="C:\Documents and Settings\Administrator\桌面\logo_副本.png">
            <a:extLst>
              <a:ext uri="{FF2B5EF4-FFF2-40B4-BE49-F238E27FC236}">
                <a16:creationId xmlns:a16="http://schemas.microsoft.com/office/drawing/2014/main" id="{D62581E8-164A-4EEE-B9EE-63F724EAF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262" y="0"/>
            <a:ext cx="701737" cy="623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6890" y="6595849"/>
            <a:ext cx="9150889" cy="26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243863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heme/theme1.xml><?xml version="1.0" encoding="utf-8"?>
<a:theme xmlns:a="http://schemas.openxmlformats.org/drawingml/2006/main" name="1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6932</TotalTime>
  <Words>831</Words>
  <Application>Microsoft Office PowerPoint</Application>
  <PresentationFormat>全屏显示(4:3)</PresentationFormat>
  <Paragraphs>95</Paragraphs>
  <Slides>17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6" baseType="lpstr">
      <vt:lpstr>等线</vt:lpstr>
      <vt:lpstr>等线 Light</vt:lpstr>
      <vt:lpstr>黑体</vt:lpstr>
      <vt:lpstr>华文细黑</vt:lpstr>
      <vt:lpstr>宋体</vt:lpstr>
      <vt:lpstr>微软雅黑</vt:lpstr>
      <vt:lpstr>Arial</vt:lpstr>
      <vt:lpstr>Arial Black</vt:lpstr>
      <vt:lpstr>Calibri</vt:lpstr>
      <vt:lpstr>Calibri Light</vt:lpstr>
      <vt:lpstr>Georgia</vt:lpstr>
      <vt:lpstr>Times New Roman</vt:lpstr>
      <vt:lpstr>1_Office 主题</vt:lpstr>
      <vt:lpstr>Office 主题</vt:lpstr>
      <vt:lpstr>2_Office 主题</vt:lpstr>
      <vt:lpstr>3_Office 主题</vt:lpstr>
      <vt:lpstr>AutoCAD Drawing</vt:lpstr>
      <vt:lpstr>Equation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Takeliekkas</dc:creator>
  <cp:keywords>http:/www.ypppt.com</cp:keywords>
  <dc:description>http://www.ypppt.com/</dc:description>
  <cp:lastModifiedBy>李亚利</cp:lastModifiedBy>
  <cp:revision>891</cp:revision>
  <dcterms:created xsi:type="dcterms:W3CDTF">2016-04-18T02:22:00Z</dcterms:created>
  <dcterms:modified xsi:type="dcterms:W3CDTF">2019-10-18T10:52:30Z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