
<file path=[Content_Types].xml><?xml version="1.0" encoding="utf-8"?>
<Types xmlns="http://schemas.openxmlformats.org/package/2006/content-types">
  <Default Extension="bin" ContentType="application/vnd.openxmlformats-officedocument.oleObject"/>
  <Default Extension="docx" ContentType="application/vnd.openxmlformats-officedocument.wordprocessingml.document"/>
  <Default Extension="emf" ContentType="image/x-emf"/>
  <Default Extension="jpeg" ContentType="image/jpeg"/>
  <Default Extension="png" ContentType="image/png"/>
  <Default Extension="rels" ContentType="application/vnd.openxmlformats-package.relationships+xml"/>
  <Default Extension="tiff" ContentType="image/tiff"/>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25"/>
  </p:notesMasterIdLst>
  <p:sldIdLst>
    <p:sldId id="256" r:id="rId2"/>
    <p:sldId id="8452" r:id="rId3"/>
    <p:sldId id="8453" r:id="rId4"/>
    <p:sldId id="8455" r:id="rId5"/>
    <p:sldId id="8457" r:id="rId6"/>
    <p:sldId id="8456" r:id="rId7"/>
    <p:sldId id="8458" r:id="rId8"/>
    <p:sldId id="8459" r:id="rId9"/>
    <p:sldId id="8462" r:id="rId10"/>
    <p:sldId id="8460" r:id="rId11"/>
    <p:sldId id="8464" r:id="rId12"/>
    <p:sldId id="8467" r:id="rId13"/>
    <p:sldId id="8461" r:id="rId14"/>
    <p:sldId id="8463" r:id="rId15"/>
    <p:sldId id="8465" r:id="rId16"/>
    <p:sldId id="8466" r:id="rId17"/>
    <p:sldId id="8469" r:id="rId18"/>
    <p:sldId id="393" r:id="rId19"/>
    <p:sldId id="8470" r:id="rId20"/>
    <p:sldId id="315" r:id="rId21"/>
    <p:sldId id="395" r:id="rId22"/>
    <p:sldId id="8468" r:id="rId23"/>
    <p:sldId id="379" r:id="rId24"/>
  </p:sldIdLst>
  <p:sldSz cx="9144000" cy="6858000" type="screen4x3"/>
  <p:notesSz cx="6858000" cy="9144000"/>
  <p:defaultTex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206">
          <p15:clr>
            <a:srgbClr val="A4A3A4"/>
          </p15:clr>
        </p15:guide>
        <p15:guide id="2" pos="293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eng" initials="F"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FF"/>
    <a:srgbClr val="0033CC"/>
    <a:srgbClr val="5B9BCF"/>
    <a:srgbClr val="FFEFE7"/>
    <a:srgbClr val="3333CC"/>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A111915-BE36-4E01-A7E5-04B1672EAD32}" styleName="浅色样式 2 - 强调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463" autoAdjust="0"/>
    <p:restoredTop sz="95401" autoAdjust="0"/>
  </p:normalViewPr>
  <p:slideViewPr>
    <p:cSldViewPr>
      <p:cViewPr varScale="1">
        <p:scale>
          <a:sx n="90" d="100"/>
          <a:sy n="90" d="100"/>
        </p:scale>
        <p:origin x="1032" y="90"/>
      </p:cViewPr>
      <p:guideLst>
        <p:guide orient="horz" pos="2206"/>
        <p:guide pos="2931"/>
      </p:guideLst>
    </p:cSldViewPr>
  </p:slideViewPr>
  <p:outlineViewPr>
    <p:cViewPr>
      <p:scale>
        <a:sx n="33" d="100"/>
        <a:sy n="33" d="100"/>
      </p:scale>
      <p:origin x="252" y="39468"/>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6AE8DF8-1936-4C78-94B4-4C97BDBCA1A6}" type="doc">
      <dgm:prSet loTypeId="urn:microsoft.com/office/officeart/2005/8/layout/vList3" loCatId="list" qsTypeId="urn:microsoft.com/office/officeart/2005/8/quickstyle/simple1#1" qsCatId="simple" csTypeId="urn:microsoft.com/office/officeart/2005/8/colors/accent1_2#1" csCatId="accent1" phldr="1"/>
      <dgm:spPr/>
      <dgm:t>
        <a:bodyPr/>
        <a:lstStyle/>
        <a:p>
          <a:endParaRPr lang="zh-CN" altLang="en-US"/>
        </a:p>
      </dgm:t>
    </dgm:pt>
    <dgm:pt modelId="{9B1E3D12-E427-49F9-BB76-A693BFC41268}">
      <dgm:prSet/>
      <dgm:spPr>
        <a:xfrm rot="10800000">
          <a:off x="1326827" y="2137"/>
          <a:ext cx="4489496" cy="784059"/>
        </a:xfrm>
        <a:prstGeom prst="homePlate">
          <a:avLst/>
        </a:prstGeom>
        <a:solidFill>
          <a:srgbClr val="FFFF00"/>
        </a:solidFill>
        <a:ln w="25400" cap="flat" cmpd="sng" algn="ctr">
          <a:solidFill>
            <a:srgbClr val="FFFFFF">
              <a:hueOff val="0"/>
              <a:satOff val="0"/>
              <a:lumOff val="0"/>
              <a:alphaOff val="0"/>
            </a:srgbClr>
          </a:solidFill>
          <a:prstDash val="solid"/>
        </a:ln>
        <a:effectLst/>
      </dgm:spPr>
      <dgm:t>
        <a:bodyPr/>
        <a:lstStyle/>
        <a:p>
          <a:pPr algn="l" rtl="0">
            <a:buNone/>
          </a:pPr>
          <a:r>
            <a:rPr lang="zh-CN" altLang="en-US" b="1" dirty="0">
              <a:solidFill>
                <a:srgbClr val="0000CC"/>
              </a:solidFill>
              <a:latin typeface="微软雅黑" panose="020B0503020204020204" pitchFamily="34" charset="-122"/>
              <a:ea typeface="微软雅黑" panose="020B0503020204020204" pitchFamily="34" charset="-122"/>
              <a:cs typeface="+mn-cs"/>
            </a:rPr>
            <a:t>研究背景及科学问题</a:t>
          </a:r>
          <a:endParaRPr lang="zh-CN" altLang="en-US" dirty="0">
            <a:solidFill>
              <a:srgbClr val="0000CC"/>
            </a:solidFill>
            <a:latin typeface="微软雅黑" panose="020B0503020204020204" pitchFamily="34" charset="-122"/>
            <a:ea typeface="微软雅黑" panose="020B0503020204020204" pitchFamily="34" charset="-122"/>
            <a:cs typeface="+mn-cs"/>
          </a:endParaRPr>
        </a:p>
      </dgm:t>
    </dgm:pt>
    <dgm:pt modelId="{59C83B7F-08D6-4EB7-B80A-0779EF8A060A}" type="parTrans" cxnId="{71B10517-1C16-4893-800E-5F50D1D07E4F}">
      <dgm:prSet/>
      <dgm:spPr/>
      <dgm:t>
        <a:bodyPr/>
        <a:lstStyle/>
        <a:p>
          <a:endParaRPr lang="zh-CN" altLang="en-US"/>
        </a:p>
      </dgm:t>
    </dgm:pt>
    <dgm:pt modelId="{89270A97-0085-4DEA-BF4F-EB3C11BCA132}" type="sibTrans" cxnId="{71B10517-1C16-4893-800E-5F50D1D07E4F}">
      <dgm:prSet/>
      <dgm:spPr/>
      <dgm:t>
        <a:bodyPr/>
        <a:lstStyle/>
        <a:p>
          <a:endParaRPr lang="zh-CN" altLang="en-US"/>
        </a:p>
      </dgm:t>
    </dgm:pt>
    <dgm:pt modelId="{477B472E-DDFD-4FD8-9CBC-4B8ED009660E}">
      <dgm:prSet custT="1"/>
      <dgm:spPr>
        <a:xfrm rot="10800000">
          <a:off x="1326827" y="1020244"/>
          <a:ext cx="4489496" cy="784059"/>
        </a:xfrm>
        <a:prstGeom prst="homePlate">
          <a:avLst/>
        </a:prstGeom>
        <a:solidFill>
          <a:srgbClr val="97CDCC">
            <a:hueOff val="0"/>
            <a:satOff val="0"/>
            <a:lumOff val="0"/>
            <a:alphaOff val="0"/>
          </a:srgbClr>
        </a:solidFill>
        <a:ln w="25400" cap="flat" cmpd="sng" algn="ctr">
          <a:solidFill>
            <a:srgbClr val="FFFFFF">
              <a:hueOff val="0"/>
              <a:satOff val="0"/>
              <a:lumOff val="0"/>
              <a:alphaOff val="0"/>
            </a:srgbClr>
          </a:solidFill>
          <a:prstDash val="solid"/>
        </a:ln>
        <a:effectLst/>
      </dgm:spPr>
      <dgm:t>
        <a:bodyPr/>
        <a:lstStyle/>
        <a:p>
          <a:pPr algn="l" rtl="0">
            <a:buNone/>
          </a:pPr>
          <a:r>
            <a:rPr lang="zh-CN" altLang="en-US" sz="3000" b="1" kern="1200" dirty="0">
              <a:solidFill>
                <a:srgbClr val="0000CC"/>
              </a:solidFill>
              <a:latin typeface="微软雅黑" panose="020B0503020204020204" pitchFamily="34" charset="-122"/>
              <a:ea typeface="微软雅黑" panose="020B0503020204020204" pitchFamily="34" charset="-122"/>
              <a:cs typeface="+mn-cs"/>
            </a:rPr>
            <a:t>研究内容</a:t>
          </a:r>
          <a:endParaRPr lang="en-US" sz="3000" b="1" kern="1200" dirty="0">
            <a:solidFill>
              <a:srgbClr val="0000CC"/>
            </a:solidFill>
            <a:latin typeface="微软雅黑" panose="020B0503020204020204" pitchFamily="34" charset="-122"/>
            <a:ea typeface="微软雅黑" panose="020B0503020204020204" pitchFamily="34" charset="-122"/>
            <a:cs typeface="+mn-cs"/>
          </a:endParaRPr>
        </a:p>
      </dgm:t>
    </dgm:pt>
    <dgm:pt modelId="{899997C8-F160-416F-9A0A-A9438A260CC7}" type="parTrans" cxnId="{214D0595-FF4D-4A3F-A87D-D97B49CF0111}">
      <dgm:prSet/>
      <dgm:spPr/>
      <dgm:t>
        <a:bodyPr/>
        <a:lstStyle/>
        <a:p>
          <a:endParaRPr lang="zh-CN" altLang="en-US"/>
        </a:p>
      </dgm:t>
    </dgm:pt>
    <dgm:pt modelId="{04B9AB15-F7C5-4DF8-9DC9-ABC643F54F3E}" type="sibTrans" cxnId="{214D0595-FF4D-4A3F-A87D-D97B49CF0111}">
      <dgm:prSet/>
      <dgm:spPr/>
      <dgm:t>
        <a:bodyPr/>
        <a:lstStyle/>
        <a:p>
          <a:endParaRPr lang="zh-CN" altLang="en-US"/>
        </a:p>
      </dgm:t>
    </dgm:pt>
    <dgm:pt modelId="{CD067880-F357-4D49-845A-44B90240A690}">
      <dgm:prSet custT="1"/>
      <dgm:spPr>
        <a:xfrm rot="10800000">
          <a:off x="1326827" y="2038352"/>
          <a:ext cx="4489496" cy="784059"/>
        </a:xfrm>
        <a:prstGeom prst="homePlate">
          <a:avLst/>
        </a:prstGeom>
        <a:solidFill>
          <a:srgbClr val="97CDCC">
            <a:hueOff val="0"/>
            <a:satOff val="0"/>
            <a:lumOff val="0"/>
            <a:alphaOff val="0"/>
          </a:srgbClr>
        </a:solidFill>
        <a:ln w="25400" cap="flat" cmpd="sng" algn="ctr">
          <a:solidFill>
            <a:srgbClr val="FFFFFF">
              <a:hueOff val="0"/>
              <a:satOff val="0"/>
              <a:lumOff val="0"/>
              <a:alphaOff val="0"/>
            </a:srgbClr>
          </a:solidFill>
          <a:prstDash val="solid"/>
        </a:ln>
        <a:effectLst/>
      </dgm:spPr>
      <dgm:t>
        <a:bodyPr/>
        <a:lstStyle/>
        <a:p>
          <a:pPr algn="l" rtl="0">
            <a:buNone/>
          </a:pPr>
          <a:r>
            <a:rPr lang="zh-CN" altLang="en-US" sz="3000" b="1" kern="1200" dirty="0">
              <a:solidFill>
                <a:srgbClr val="0000CC"/>
              </a:solidFill>
              <a:latin typeface="微软雅黑" panose="020B0503020204020204" pitchFamily="34" charset="-122"/>
              <a:ea typeface="微软雅黑" panose="020B0503020204020204" pitchFamily="34" charset="-122"/>
              <a:cs typeface="+mn-cs"/>
            </a:rPr>
            <a:t>结论总结</a:t>
          </a:r>
          <a:endParaRPr lang="en-US" sz="3000" b="1" kern="1200" dirty="0">
            <a:solidFill>
              <a:srgbClr val="0000CC"/>
            </a:solidFill>
            <a:latin typeface="微软雅黑" panose="020B0503020204020204" pitchFamily="34" charset="-122"/>
            <a:ea typeface="微软雅黑" panose="020B0503020204020204" pitchFamily="34" charset="-122"/>
            <a:cs typeface="+mn-cs"/>
          </a:endParaRPr>
        </a:p>
      </dgm:t>
    </dgm:pt>
    <dgm:pt modelId="{3C1EA8FC-1FA3-45CF-B42B-A0494703A7CC}" type="parTrans" cxnId="{9FE4ED67-7E38-4657-A107-AD82DE6C802A}">
      <dgm:prSet/>
      <dgm:spPr/>
      <dgm:t>
        <a:bodyPr/>
        <a:lstStyle/>
        <a:p>
          <a:endParaRPr lang="zh-CN" altLang="en-US"/>
        </a:p>
      </dgm:t>
    </dgm:pt>
    <dgm:pt modelId="{7FD43228-1A57-45C5-A6EB-811D20D52030}" type="sibTrans" cxnId="{9FE4ED67-7E38-4657-A107-AD82DE6C802A}">
      <dgm:prSet/>
      <dgm:spPr/>
      <dgm:t>
        <a:bodyPr/>
        <a:lstStyle/>
        <a:p>
          <a:endParaRPr lang="zh-CN" altLang="en-US"/>
        </a:p>
      </dgm:t>
    </dgm:pt>
    <dgm:pt modelId="{78FC58FB-72EA-48CC-A32C-2862AFE50F00}" type="pres">
      <dgm:prSet presAssocID="{86AE8DF8-1936-4C78-94B4-4C97BDBCA1A6}" presName="linearFlow" presStyleCnt="0">
        <dgm:presLayoutVars>
          <dgm:dir/>
          <dgm:resizeHandles val="exact"/>
        </dgm:presLayoutVars>
      </dgm:prSet>
      <dgm:spPr/>
    </dgm:pt>
    <dgm:pt modelId="{E7C61419-2E5C-4D26-9093-DCDB4EE83FDB}" type="pres">
      <dgm:prSet presAssocID="{9B1E3D12-E427-49F9-BB76-A693BFC41268}" presName="composite" presStyleCnt="0"/>
      <dgm:spPr/>
    </dgm:pt>
    <dgm:pt modelId="{089E1616-0CCB-4EF8-B527-895326879F8F}" type="pres">
      <dgm:prSet presAssocID="{9B1E3D12-E427-49F9-BB76-A693BFC41268}" presName="imgShp" presStyleLbl="fgImgPlace1" presStyleIdx="0" presStyleCnt="3"/>
      <dgm:spPr>
        <a:xfrm>
          <a:off x="934797" y="2137"/>
          <a:ext cx="784059" cy="784059"/>
        </a:xfrm>
        <a:prstGeom prst="ellipse">
          <a:avLst/>
        </a:prstGeom>
        <a:solidFill>
          <a:srgbClr val="FFFF00"/>
        </a:solidFill>
        <a:ln w="25400" cap="flat" cmpd="sng" algn="ctr">
          <a:solidFill>
            <a:srgbClr val="FFFFFF">
              <a:hueOff val="0"/>
              <a:satOff val="0"/>
              <a:lumOff val="0"/>
              <a:alphaOff val="0"/>
            </a:srgbClr>
          </a:solidFill>
          <a:prstDash val="solid"/>
        </a:ln>
        <a:effectLst/>
      </dgm:spPr>
    </dgm:pt>
    <dgm:pt modelId="{6FF7EAA6-2150-490A-B0DD-96ADA7D542E3}" type="pres">
      <dgm:prSet presAssocID="{9B1E3D12-E427-49F9-BB76-A693BFC41268}" presName="txShp" presStyleLbl="node1" presStyleIdx="0" presStyleCnt="3">
        <dgm:presLayoutVars>
          <dgm:bulletEnabled val="1"/>
        </dgm:presLayoutVars>
      </dgm:prSet>
      <dgm:spPr/>
    </dgm:pt>
    <dgm:pt modelId="{6D9AD420-34F3-487F-9AF3-50FDE1F2D494}" type="pres">
      <dgm:prSet presAssocID="{89270A97-0085-4DEA-BF4F-EB3C11BCA132}" presName="spacing" presStyleCnt="0"/>
      <dgm:spPr/>
    </dgm:pt>
    <dgm:pt modelId="{1936769D-A77C-4F02-A48F-2582C77143A3}" type="pres">
      <dgm:prSet presAssocID="{477B472E-DDFD-4FD8-9CBC-4B8ED009660E}" presName="composite" presStyleCnt="0"/>
      <dgm:spPr/>
    </dgm:pt>
    <dgm:pt modelId="{FD93DF22-96C5-41D2-A9D4-D26E935AFFF2}" type="pres">
      <dgm:prSet presAssocID="{477B472E-DDFD-4FD8-9CBC-4B8ED009660E}" presName="imgShp" presStyleLbl="fgImgPlace1" presStyleIdx="1" presStyleCnt="3"/>
      <dgm:spPr>
        <a:xfrm>
          <a:off x="934797" y="1020244"/>
          <a:ext cx="784059" cy="784059"/>
        </a:xfrm>
        <a:prstGeom prst="ellipse">
          <a:avLst/>
        </a:prstGeom>
        <a:solidFill>
          <a:srgbClr val="97CDCC">
            <a:lumMod val="60000"/>
            <a:lumOff val="40000"/>
          </a:srgbClr>
        </a:solidFill>
        <a:ln w="25400" cap="flat" cmpd="sng" algn="ctr">
          <a:solidFill>
            <a:srgbClr val="FFFFFF">
              <a:hueOff val="0"/>
              <a:satOff val="0"/>
              <a:lumOff val="0"/>
              <a:alphaOff val="0"/>
            </a:srgbClr>
          </a:solidFill>
          <a:prstDash val="solid"/>
        </a:ln>
        <a:effectLst/>
      </dgm:spPr>
    </dgm:pt>
    <dgm:pt modelId="{B373C7F4-AD34-4F29-B4CB-A63540AC2639}" type="pres">
      <dgm:prSet presAssocID="{477B472E-DDFD-4FD8-9CBC-4B8ED009660E}" presName="txShp" presStyleLbl="node1" presStyleIdx="1" presStyleCnt="3">
        <dgm:presLayoutVars>
          <dgm:bulletEnabled val="1"/>
        </dgm:presLayoutVars>
      </dgm:prSet>
      <dgm:spPr/>
    </dgm:pt>
    <dgm:pt modelId="{DF735A68-4BF9-4C58-882B-52B1C1C850FA}" type="pres">
      <dgm:prSet presAssocID="{04B9AB15-F7C5-4DF8-9DC9-ABC643F54F3E}" presName="spacing" presStyleCnt="0"/>
      <dgm:spPr/>
    </dgm:pt>
    <dgm:pt modelId="{A02F5156-B8A1-4FC7-A7DD-D4D8580F9631}" type="pres">
      <dgm:prSet presAssocID="{CD067880-F357-4D49-845A-44B90240A690}" presName="composite" presStyleCnt="0"/>
      <dgm:spPr/>
    </dgm:pt>
    <dgm:pt modelId="{24F29B64-8513-4CE9-B190-76F9B6E7DE45}" type="pres">
      <dgm:prSet presAssocID="{CD067880-F357-4D49-845A-44B90240A690}" presName="imgShp" presStyleLbl="fgImgPlace1" presStyleIdx="2" presStyleCnt="3"/>
      <dgm:spPr>
        <a:xfrm>
          <a:off x="934797" y="2038352"/>
          <a:ext cx="784059" cy="784059"/>
        </a:xfrm>
        <a:prstGeom prst="ellipse">
          <a:avLst/>
        </a:prstGeom>
        <a:solidFill>
          <a:srgbClr val="97CDCC">
            <a:lumMod val="60000"/>
            <a:lumOff val="40000"/>
          </a:srgbClr>
        </a:solidFill>
        <a:ln w="25400" cap="flat" cmpd="sng" algn="ctr">
          <a:solidFill>
            <a:srgbClr val="FFFFFF">
              <a:hueOff val="0"/>
              <a:satOff val="0"/>
              <a:lumOff val="0"/>
              <a:alphaOff val="0"/>
            </a:srgbClr>
          </a:solidFill>
          <a:prstDash val="solid"/>
        </a:ln>
        <a:effectLst/>
      </dgm:spPr>
    </dgm:pt>
    <dgm:pt modelId="{C9602134-1E26-4C2F-AB30-F23CCA7829D8}" type="pres">
      <dgm:prSet presAssocID="{CD067880-F357-4D49-845A-44B90240A690}" presName="txShp" presStyleLbl="node1" presStyleIdx="2" presStyleCnt="3">
        <dgm:presLayoutVars>
          <dgm:bulletEnabled val="1"/>
        </dgm:presLayoutVars>
      </dgm:prSet>
      <dgm:spPr/>
    </dgm:pt>
  </dgm:ptLst>
  <dgm:cxnLst>
    <dgm:cxn modelId="{71B10517-1C16-4893-800E-5F50D1D07E4F}" srcId="{86AE8DF8-1936-4C78-94B4-4C97BDBCA1A6}" destId="{9B1E3D12-E427-49F9-BB76-A693BFC41268}" srcOrd="0" destOrd="0" parTransId="{59C83B7F-08D6-4EB7-B80A-0779EF8A060A}" sibTransId="{89270A97-0085-4DEA-BF4F-EB3C11BCA132}"/>
    <dgm:cxn modelId="{9FE4ED67-7E38-4657-A107-AD82DE6C802A}" srcId="{86AE8DF8-1936-4C78-94B4-4C97BDBCA1A6}" destId="{CD067880-F357-4D49-845A-44B90240A690}" srcOrd="2" destOrd="0" parTransId="{3C1EA8FC-1FA3-45CF-B42B-A0494703A7CC}" sibTransId="{7FD43228-1A57-45C5-A6EB-811D20D52030}"/>
    <dgm:cxn modelId="{2B83496E-0DDC-47F1-8D73-E5E320048E4B}" type="presOf" srcId="{86AE8DF8-1936-4C78-94B4-4C97BDBCA1A6}" destId="{78FC58FB-72EA-48CC-A32C-2862AFE50F00}" srcOrd="0" destOrd="0" presId="urn:microsoft.com/office/officeart/2005/8/layout/vList3"/>
    <dgm:cxn modelId="{F5561F56-8345-4A19-92CC-B5E2211C89CB}" type="presOf" srcId="{CD067880-F357-4D49-845A-44B90240A690}" destId="{C9602134-1E26-4C2F-AB30-F23CCA7829D8}" srcOrd="0" destOrd="0" presId="urn:microsoft.com/office/officeart/2005/8/layout/vList3"/>
    <dgm:cxn modelId="{214D0595-FF4D-4A3F-A87D-D97B49CF0111}" srcId="{86AE8DF8-1936-4C78-94B4-4C97BDBCA1A6}" destId="{477B472E-DDFD-4FD8-9CBC-4B8ED009660E}" srcOrd="1" destOrd="0" parTransId="{899997C8-F160-416F-9A0A-A9438A260CC7}" sibTransId="{04B9AB15-F7C5-4DF8-9DC9-ABC643F54F3E}"/>
    <dgm:cxn modelId="{6675CAAE-B035-4FB4-B80A-BE71F295F9FE}" type="presOf" srcId="{9B1E3D12-E427-49F9-BB76-A693BFC41268}" destId="{6FF7EAA6-2150-490A-B0DD-96ADA7D542E3}" srcOrd="0" destOrd="0" presId="urn:microsoft.com/office/officeart/2005/8/layout/vList3"/>
    <dgm:cxn modelId="{5791DFBA-E4F9-4F57-A8F8-C42BFA6FE631}" type="presOf" srcId="{477B472E-DDFD-4FD8-9CBC-4B8ED009660E}" destId="{B373C7F4-AD34-4F29-B4CB-A63540AC2639}" srcOrd="0" destOrd="0" presId="urn:microsoft.com/office/officeart/2005/8/layout/vList3"/>
    <dgm:cxn modelId="{DB484C44-02BE-488F-9D48-7200E248C9BA}" type="presParOf" srcId="{78FC58FB-72EA-48CC-A32C-2862AFE50F00}" destId="{E7C61419-2E5C-4D26-9093-DCDB4EE83FDB}" srcOrd="0" destOrd="0" presId="urn:microsoft.com/office/officeart/2005/8/layout/vList3"/>
    <dgm:cxn modelId="{2A34BF37-E89E-4DFE-A01D-DB2AF6BD32EB}" type="presParOf" srcId="{E7C61419-2E5C-4D26-9093-DCDB4EE83FDB}" destId="{089E1616-0CCB-4EF8-B527-895326879F8F}" srcOrd="0" destOrd="0" presId="urn:microsoft.com/office/officeart/2005/8/layout/vList3"/>
    <dgm:cxn modelId="{AFC514DF-CD9E-43D1-AFA0-FDF020F22269}" type="presParOf" srcId="{E7C61419-2E5C-4D26-9093-DCDB4EE83FDB}" destId="{6FF7EAA6-2150-490A-B0DD-96ADA7D542E3}" srcOrd="1" destOrd="0" presId="urn:microsoft.com/office/officeart/2005/8/layout/vList3"/>
    <dgm:cxn modelId="{FCA99BE5-9F14-4A0D-9AA6-F1E7966BDDD9}" type="presParOf" srcId="{78FC58FB-72EA-48CC-A32C-2862AFE50F00}" destId="{6D9AD420-34F3-487F-9AF3-50FDE1F2D494}" srcOrd="1" destOrd="0" presId="urn:microsoft.com/office/officeart/2005/8/layout/vList3"/>
    <dgm:cxn modelId="{E2C62CA1-2769-48D7-A268-DB234EC18BED}" type="presParOf" srcId="{78FC58FB-72EA-48CC-A32C-2862AFE50F00}" destId="{1936769D-A77C-4F02-A48F-2582C77143A3}" srcOrd="2" destOrd="0" presId="urn:microsoft.com/office/officeart/2005/8/layout/vList3"/>
    <dgm:cxn modelId="{12716440-78A7-4D9F-9E64-BCB3C2193B19}" type="presParOf" srcId="{1936769D-A77C-4F02-A48F-2582C77143A3}" destId="{FD93DF22-96C5-41D2-A9D4-D26E935AFFF2}" srcOrd="0" destOrd="0" presId="urn:microsoft.com/office/officeart/2005/8/layout/vList3"/>
    <dgm:cxn modelId="{390F474F-30D9-448B-B2F6-D8918E57E0FA}" type="presParOf" srcId="{1936769D-A77C-4F02-A48F-2582C77143A3}" destId="{B373C7F4-AD34-4F29-B4CB-A63540AC2639}" srcOrd="1" destOrd="0" presId="urn:microsoft.com/office/officeart/2005/8/layout/vList3"/>
    <dgm:cxn modelId="{ADBA6FD4-1DC4-41CC-8283-A3177614C02F}" type="presParOf" srcId="{78FC58FB-72EA-48CC-A32C-2862AFE50F00}" destId="{DF735A68-4BF9-4C58-882B-52B1C1C850FA}" srcOrd="3" destOrd="0" presId="urn:microsoft.com/office/officeart/2005/8/layout/vList3"/>
    <dgm:cxn modelId="{4B086E2C-A103-4898-9888-F02FE8ADA443}" type="presParOf" srcId="{78FC58FB-72EA-48CC-A32C-2862AFE50F00}" destId="{A02F5156-B8A1-4FC7-A7DD-D4D8580F9631}" srcOrd="4" destOrd="0" presId="urn:microsoft.com/office/officeart/2005/8/layout/vList3"/>
    <dgm:cxn modelId="{A6D88676-4555-44C2-AD50-E80874E27B3A}" type="presParOf" srcId="{A02F5156-B8A1-4FC7-A7DD-D4D8580F9631}" destId="{24F29B64-8513-4CE9-B190-76F9B6E7DE45}" srcOrd="0" destOrd="0" presId="urn:microsoft.com/office/officeart/2005/8/layout/vList3"/>
    <dgm:cxn modelId="{198BB53F-7AD9-4404-82C4-19FB2A0C2561}" type="presParOf" srcId="{A02F5156-B8A1-4FC7-A7DD-D4D8580F9631}" destId="{C9602134-1E26-4C2F-AB30-F23CCA7829D8}"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E10B135-224B-4006-A667-DD901355EE88}" type="doc">
      <dgm:prSet loTypeId="urn:microsoft.com/office/officeart/2005/8/layout/cycle7" loCatId="cycle" qsTypeId="urn:microsoft.com/office/officeart/2005/8/quickstyle/simple1" qsCatId="simple" csTypeId="urn:microsoft.com/office/officeart/2005/8/colors/colorful2" csCatId="colorful" phldr="1"/>
      <dgm:spPr/>
      <dgm:t>
        <a:bodyPr/>
        <a:lstStyle/>
        <a:p>
          <a:endParaRPr lang="zh-CN" altLang="en-US"/>
        </a:p>
      </dgm:t>
    </dgm:pt>
    <dgm:pt modelId="{2F549C0B-CF61-4DA9-8287-A6F18A851F16}">
      <dgm:prSet phldrT="[文本]" custT="1"/>
      <dgm:spPr/>
      <dgm:t>
        <a:bodyPr/>
        <a:lstStyle/>
        <a:p>
          <a:r>
            <a:rPr lang="zh-CN" altLang="en-US" sz="2400" dirty="0">
              <a:solidFill>
                <a:srgbClr val="000000"/>
              </a:solidFill>
              <a:latin typeface="黑体" panose="02010609060101010101" pitchFamily="49" charset="-122"/>
              <a:ea typeface="黑体" panose="02010609060101010101" pitchFamily="49" charset="-122"/>
            </a:rPr>
            <a:t>应力场</a:t>
          </a:r>
        </a:p>
      </dgm:t>
    </dgm:pt>
    <dgm:pt modelId="{EF269D24-1BBF-4BDD-BA89-402E6048D651}" type="parTrans" cxnId="{BDFF65DF-468A-4F3B-BA2E-96B23C7F15E6}">
      <dgm:prSet/>
      <dgm:spPr/>
      <dgm:t>
        <a:bodyPr/>
        <a:lstStyle/>
        <a:p>
          <a:endParaRPr lang="zh-CN" altLang="en-US"/>
        </a:p>
      </dgm:t>
    </dgm:pt>
    <dgm:pt modelId="{0157390B-0563-4AB9-B5E0-72CE4948E4EA}" type="sibTrans" cxnId="{BDFF65DF-468A-4F3B-BA2E-96B23C7F15E6}">
      <dgm:prSet/>
      <dgm:spPr/>
      <dgm:t>
        <a:bodyPr/>
        <a:lstStyle/>
        <a:p>
          <a:endParaRPr lang="zh-CN" altLang="en-US"/>
        </a:p>
      </dgm:t>
    </dgm:pt>
    <dgm:pt modelId="{52BB9ACB-6E87-45FF-83C5-6532E4A50BF3}">
      <dgm:prSet phldrT="[文本]"/>
      <dgm:spPr/>
      <dgm:t>
        <a:bodyPr/>
        <a:lstStyle/>
        <a:p>
          <a:r>
            <a:rPr lang="zh-CN" altLang="en-US" dirty="0">
              <a:solidFill>
                <a:srgbClr val="000000"/>
              </a:solidFill>
              <a:latin typeface="黑体" panose="02010609060101010101" pitchFamily="49" charset="-122"/>
              <a:ea typeface="黑体" panose="02010609060101010101" pitchFamily="49" charset="-122"/>
            </a:rPr>
            <a:t>温度场</a:t>
          </a:r>
        </a:p>
      </dgm:t>
    </dgm:pt>
    <dgm:pt modelId="{E461F7E8-4B66-4E73-8313-3417EA1663B1}" type="parTrans" cxnId="{A2A1D5A4-0CB8-4C81-9CED-EA6035C23771}">
      <dgm:prSet/>
      <dgm:spPr/>
      <dgm:t>
        <a:bodyPr/>
        <a:lstStyle/>
        <a:p>
          <a:endParaRPr lang="zh-CN" altLang="en-US"/>
        </a:p>
      </dgm:t>
    </dgm:pt>
    <dgm:pt modelId="{219F2501-1206-4A92-884B-75DDF78FC8DE}" type="sibTrans" cxnId="{A2A1D5A4-0CB8-4C81-9CED-EA6035C23771}">
      <dgm:prSet/>
      <dgm:spPr/>
      <dgm:t>
        <a:bodyPr/>
        <a:lstStyle/>
        <a:p>
          <a:endParaRPr lang="zh-CN" altLang="en-US"/>
        </a:p>
      </dgm:t>
    </dgm:pt>
    <dgm:pt modelId="{D18E5DAD-B634-4F97-8EB3-7B6868B2D628}">
      <dgm:prSet phldrT="[文本]" custT="1"/>
      <dgm:spPr/>
      <dgm:t>
        <a:bodyPr/>
        <a:lstStyle/>
        <a:p>
          <a:r>
            <a:rPr lang="zh-CN" altLang="en-US" sz="2400" dirty="0">
              <a:solidFill>
                <a:srgbClr val="000000"/>
              </a:solidFill>
              <a:latin typeface="黑体" panose="02010609060101010101" pitchFamily="49" charset="-122"/>
              <a:ea typeface="黑体" panose="02010609060101010101" pitchFamily="49" charset="-122"/>
            </a:rPr>
            <a:t>渗流场</a:t>
          </a:r>
        </a:p>
      </dgm:t>
    </dgm:pt>
    <dgm:pt modelId="{D4B98B93-449A-4C00-879D-3D9A3588258A}" type="parTrans" cxnId="{ECD36F95-6522-4F7A-B3D5-AD6748AEA385}">
      <dgm:prSet/>
      <dgm:spPr/>
      <dgm:t>
        <a:bodyPr/>
        <a:lstStyle/>
        <a:p>
          <a:endParaRPr lang="zh-CN" altLang="en-US"/>
        </a:p>
      </dgm:t>
    </dgm:pt>
    <dgm:pt modelId="{CC5C2319-0F71-4C07-A0FB-10E16D130E1C}" type="sibTrans" cxnId="{ECD36F95-6522-4F7A-B3D5-AD6748AEA385}">
      <dgm:prSet/>
      <dgm:spPr/>
      <dgm:t>
        <a:bodyPr/>
        <a:lstStyle/>
        <a:p>
          <a:endParaRPr lang="zh-CN" altLang="en-US"/>
        </a:p>
      </dgm:t>
    </dgm:pt>
    <dgm:pt modelId="{9528568D-2FC1-4758-AAB7-24F8EC152FA2}" type="pres">
      <dgm:prSet presAssocID="{3E10B135-224B-4006-A667-DD901355EE88}" presName="Name0" presStyleCnt="0">
        <dgm:presLayoutVars>
          <dgm:dir/>
          <dgm:resizeHandles val="exact"/>
        </dgm:presLayoutVars>
      </dgm:prSet>
      <dgm:spPr/>
    </dgm:pt>
    <dgm:pt modelId="{7D979DF2-D3B0-4A26-BB0E-38EB5128AC43}" type="pres">
      <dgm:prSet presAssocID="{2F549C0B-CF61-4DA9-8287-A6F18A851F16}" presName="node" presStyleLbl="node1" presStyleIdx="0" presStyleCnt="3">
        <dgm:presLayoutVars>
          <dgm:bulletEnabled val="1"/>
        </dgm:presLayoutVars>
      </dgm:prSet>
      <dgm:spPr/>
    </dgm:pt>
    <dgm:pt modelId="{A4F68EEC-508A-48FF-9F8A-E85D769E666B}" type="pres">
      <dgm:prSet presAssocID="{0157390B-0563-4AB9-B5E0-72CE4948E4EA}" presName="sibTrans" presStyleLbl="sibTrans2D1" presStyleIdx="0" presStyleCnt="3"/>
      <dgm:spPr/>
    </dgm:pt>
    <dgm:pt modelId="{F27A036C-BCAE-43A7-AB8E-822ECA7FB52C}" type="pres">
      <dgm:prSet presAssocID="{0157390B-0563-4AB9-B5E0-72CE4948E4EA}" presName="connectorText" presStyleLbl="sibTrans2D1" presStyleIdx="0" presStyleCnt="3"/>
      <dgm:spPr/>
    </dgm:pt>
    <dgm:pt modelId="{05D9C242-DA39-412C-8F20-E4145BE7954D}" type="pres">
      <dgm:prSet presAssocID="{52BB9ACB-6E87-45FF-83C5-6532E4A50BF3}" presName="node" presStyleLbl="node1" presStyleIdx="1" presStyleCnt="3" custRadScaleRad="181757" custRadScaleInc="-23847">
        <dgm:presLayoutVars>
          <dgm:bulletEnabled val="1"/>
        </dgm:presLayoutVars>
      </dgm:prSet>
      <dgm:spPr/>
    </dgm:pt>
    <dgm:pt modelId="{0CFB67ED-0EA0-4B92-9749-01D9C13DF1A8}" type="pres">
      <dgm:prSet presAssocID="{219F2501-1206-4A92-884B-75DDF78FC8DE}" presName="sibTrans" presStyleLbl="sibTrans2D1" presStyleIdx="1" presStyleCnt="3"/>
      <dgm:spPr/>
    </dgm:pt>
    <dgm:pt modelId="{5DB187A3-5479-4617-8433-69D24C709E03}" type="pres">
      <dgm:prSet presAssocID="{219F2501-1206-4A92-884B-75DDF78FC8DE}" presName="connectorText" presStyleLbl="sibTrans2D1" presStyleIdx="1" presStyleCnt="3"/>
      <dgm:spPr/>
    </dgm:pt>
    <dgm:pt modelId="{EBC3C974-F35A-4D3B-A02A-8D0845E62019}" type="pres">
      <dgm:prSet presAssocID="{D18E5DAD-B634-4F97-8EB3-7B6868B2D628}" presName="node" presStyleLbl="node1" presStyleIdx="2" presStyleCnt="3" custRadScaleRad="173715" custRadScaleInc="22096">
        <dgm:presLayoutVars>
          <dgm:bulletEnabled val="1"/>
        </dgm:presLayoutVars>
      </dgm:prSet>
      <dgm:spPr/>
    </dgm:pt>
    <dgm:pt modelId="{66CB0F05-46C4-4226-88E0-F2958E170997}" type="pres">
      <dgm:prSet presAssocID="{CC5C2319-0F71-4C07-A0FB-10E16D130E1C}" presName="sibTrans" presStyleLbl="sibTrans2D1" presStyleIdx="2" presStyleCnt="3"/>
      <dgm:spPr/>
    </dgm:pt>
    <dgm:pt modelId="{C791A103-056D-4BB2-8023-3AA9173A8C41}" type="pres">
      <dgm:prSet presAssocID="{CC5C2319-0F71-4C07-A0FB-10E16D130E1C}" presName="connectorText" presStyleLbl="sibTrans2D1" presStyleIdx="2" presStyleCnt="3"/>
      <dgm:spPr/>
    </dgm:pt>
  </dgm:ptLst>
  <dgm:cxnLst>
    <dgm:cxn modelId="{3D653507-C0F0-48EF-A8B9-A8A84413BECF}" type="presOf" srcId="{0157390B-0563-4AB9-B5E0-72CE4948E4EA}" destId="{F27A036C-BCAE-43A7-AB8E-822ECA7FB52C}" srcOrd="1" destOrd="0" presId="urn:microsoft.com/office/officeart/2005/8/layout/cycle7"/>
    <dgm:cxn modelId="{563CB621-0E40-46D6-AEE4-43208E52201A}" type="presOf" srcId="{CC5C2319-0F71-4C07-A0FB-10E16D130E1C}" destId="{66CB0F05-46C4-4226-88E0-F2958E170997}" srcOrd="0" destOrd="0" presId="urn:microsoft.com/office/officeart/2005/8/layout/cycle7"/>
    <dgm:cxn modelId="{696DA125-EFBD-41AC-9C62-70F4C1F7979B}" type="presOf" srcId="{D18E5DAD-B634-4F97-8EB3-7B6868B2D628}" destId="{EBC3C974-F35A-4D3B-A02A-8D0845E62019}" srcOrd="0" destOrd="0" presId="urn:microsoft.com/office/officeart/2005/8/layout/cycle7"/>
    <dgm:cxn modelId="{C7FAA538-BC4B-429A-A928-48B285B657D8}" type="presOf" srcId="{2F549C0B-CF61-4DA9-8287-A6F18A851F16}" destId="{7D979DF2-D3B0-4A26-BB0E-38EB5128AC43}" srcOrd="0" destOrd="0" presId="urn:microsoft.com/office/officeart/2005/8/layout/cycle7"/>
    <dgm:cxn modelId="{BEC59F3A-AD3B-4322-82FB-665D370B8AA4}" type="presOf" srcId="{CC5C2319-0F71-4C07-A0FB-10E16D130E1C}" destId="{C791A103-056D-4BB2-8023-3AA9173A8C41}" srcOrd="1" destOrd="0" presId="urn:microsoft.com/office/officeart/2005/8/layout/cycle7"/>
    <dgm:cxn modelId="{C5E9AF3D-94F1-44C2-BC98-61E1F97C77D3}" type="presOf" srcId="{0157390B-0563-4AB9-B5E0-72CE4948E4EA}" destId="{A4F68EEC-508A-48FF-9F8A-E85D769E666B}" srcOrd="0" destOrd="0" presId="urn:microsoft.com/office/officeart/2005/8/layout/cycle7"/>
    <dgm:cxn modelId="{B6DA0566-3E35-4F35-A1A0-240F2BB5896F}" type="presOf" srcId="{219F2501-1206-4A92-884B-75DDF78FC8DE}" destId="{5DB187A3-5479-4617-8433-69D24C709E03}" srcOrd="1" destOrd="0" presId="urn:microsoft.com/office/officeart/2005/8/layout/cycle7"/>
    <dgm:cxn modelId="{8CFECE87-6444-4678-8997-414C29F246EB}" type="presOf" srcId="{219F2501-1206-4A92-884B-75DDF78FC8DE}" destId="{0CFB67ED-0EA0-4B92-9749-01D9C13DF1A8}" srcOrd="0" destOrd="0" presId="urn:microsoft.com/office/officeart/2005/8/layout/cycle7"/>
    <dgm:cxn modelId="{EF9BC08B-1730-41C7-B573-3CAE5516A464}" type="presOf" srcId="{3E10B135-224B-4006-A667-DD901355EE88}" destId="{9528568D-2FC1-4758-AAB7-24F8EC152FA2}" srcOrd="0" destOrd="0" presId="urn:microsoft.com/office/officeart/2005/8/layout/cycle7"/>
    <dgm:cxn modelId="{ECD36F95-6522-4F7A-B3D5-AD6748AEA385}" srcId="{3E10B135-224B-4006-A667-DD901355EE88}" destId="{D18E5DAD-B634-4F97-8EB3-7B6868B2D628}" srcOrd="2" destOrd="0" parTransId="{D4B98B93-449A-4C00-879D-3D9A3588258A}" sibTransId="{CC5C2319-0F71-4C07-A0FB-10E16D130E1C}"/>
    <dgm:cxn modelId="{A2A1D5A4-0CB8-4C81-9CED-EA6035C23771}" srcId="{3E10B135-224B-4006-A667-DD901355EE88}" destId="{52BB9ACB-6E87-45FF-83C5-6532E4A50BF3}" srcOrd="1" destOrd="0" parTransId="{E461F7E8-4B66-4E73-8313-3417EA1663B1}" sibTransId="{219F2501-1206-4A92-884B-75DDF78FC8DE}"/>
    <dgm:cxn modelId="{BDFF65DF-468A-4F3B-BA2E-96B23C7F15E6}" srcId="{3E10B135-224B-4006-A667-DD901355EE88}" destId="{2F549C0B-CF61-4DA9-8287-A6F18A851F16}" srcOrd="0" destOrd="0" parTransId="{EF269D24-1BBF-4BDD-BA89-402E6048D651}" sibTransId="{0157390B-0563-4AB9-B5E0-72CE4948E4EA}"/>
    <dgm:cxn modelId="{CE9472E2-F12C-45B8-8013-5258B4FD7E36}" type="presOf" srcId="{52BB9ACB-6E87-45FF-83C5-6532E4A50BF3}" destId="{05D9C242-DA39-412C-8F20-E4145BE7954D}" srcOrd="0" destOrd="0" presId="urn:microsoft.com/office/officeart/2005/8/layout/cycle7"/>
    <dgm:cxn modelId="{BBED06A9-8AFE-4CFF-A005-101D9C65DF10}" type="presParOf" srcId="{9528568D-2FC1-4758-AAB7-24F8EC152FA2}" destId="{7D979DF2-D3B0-4A26-BB0E-38EB5128AC43}" srcOrd="0" destOrd="0" presId="urn:microsoft.com/office/officeart/2005/8/layout/cycle7"/>
    <dgm:cxn modelId="{8BCD7FB7-4699-493D-B24C-6C14E898241D}" type="presParOf" srcId="{9528568D-2FC1-4758-AAB7-24F8EC152FA2}" destId="{A4F68EEC-508A-48FF-9F8A-E85D769E666B}" srcOrd="1" destOrd="0" presId="urn:microsoft.com/office/officeart/2005/8/layout/cycle7"/>
    <dgm:cxn modelId="{F1FA8BD7-B616-46D7-9077-62B0F0DD03E5}" type="presParOf" srcId="{A4F68EEC-508A-48FF-9F8A-E85D769E666B}" destId="{F27A036C-BCAE-43A7-AB8E-822ECA7FB52C}" srcOrd="0" destOrd="0" presId="urn:microsoft.com/office/officeart/2005/8/layout/cycle7"/>
    <dgm:cxn modelId="{2E59F29D-7D9E-4DED-A82D-666CA3450208}" type="presParOf" srcId="{9528568D-2FC1-4758-AAB7-24F8EC152FA2}" destId="{05D9C242-DA39-412C-8F20-E4145BE7954D}" srcOrd="2" destOrd="0" presId="urn:microsoft.com/office/officeart/2005/8/layout/cycle7"/>
    <dgm:cxn modelId="{296A8703-3BDB-40E7-BDDE-FEF15B0F8B09}" type="presParOf" srcId="{9528568D-2FC1-4758-AAB7-24F8EC152FA2}" destId="{0CFB67ED-0EA0-4B92-9749-01D9C13DF1A8}" srcOrd="3" destOrd="0" presId="urn:microsoft.com/office/officeart/2005/8/layout/cycle7"/>
    <dgm:cxn modelId="{44385DDC-84F3-4B19-AF54-D1410A1C76AD}" type="presParOf" srcId="{0CFB67ED-0EA0-4B92-9749-01D9C13DF1A8}" destId="{5DB187A3-5479-4617-8433-69D24C709E03}" srcOrd="0" destOrd="0" presId="urn:microsoft.com/office/officeart/2005/8/layout/cycle7"/>
    <dgm:cxn modelId="{9520640F-7CA3-4793-9552-A886AB50D549}" type="presParOf" srcId="{9528568D-2FC1-4758-AAB7-24F8EC152FA2}" destId="{EBC3C974-F35A-4D3B-A02A-8D0845E62019}" srcOrd="4" destOrd="0" presId="urn:microsoft.com/office/officeart/2005/8/layout/cycle7"/>
    <dgm:cxn modelId="{D1EF8731-13AC-443A-9FBD-7EF23FD6A021}" type="presParOf" srcId="{9528568D-2FC1-4758-AAB7-24F8EC152FA2}" destId="{66CB0F05-46C4-4226-88E0-F2958E170997}" srcOrd="5" destOrd="0" presId="urn:microsoft.com/office/officeart/2005/8/layout/cycle7"/>
    <dgm:cxn modelId="{D1EDEC25-FFCA-4249-97AA-F04BDC9F989E}" type="presParOf" srcId="{66CB0F05-46C4-4226-88E0-F2958E170997}" destId="{C791A103-056D-4BB2-8023-3AA9173A8C41}" srcOrd="0" destOrd="0" presId="urn:microsoft.com/office/officeart/2005/8/layout/cycle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ED62158-0B21-4F61-A87E-DD3AF5399D25}" type="doc">
      <dgm:prSet loTypeId="urn:microsoft.com/office/officeart/2005/8/layout/process1" loCatId="process" qsTypeId="urn:microsoft.com/office/officeart/2005/8/quickstyle/3d1" qsCatId="3D" csTypeId="urn:microsoft.com/office/officeart/2005/8/colors/accent1_2" csCatId="accent1" phldr="1"/>
      <dgm:spPr/>
    </dgm:pt>
    <dgm:pt modelId="{1B67AA18-0D6F-45D0-9787-99135DFDCB57}">
      <dgm:prSet phldrT="[文本]" custT="1"/>
      <dgm:spPr>
        <a:xfrm>
          <a:off x="11391" y="0"/>
          <a:ext cx="1601390" cy="513047"/>
        </a:xfrm>
        <a:gradFill rotWithShape="0">
          <a:gsLst>
            <a:gs pos="0">
              <a:srgbClr val="4472C4">
                <a:hueOff val="0"/>
                <a:satOff val="0"/>
                <a:lumOff val="0"/>
                <a:alphaOff val="0"/>
                <a:satMod val="103000"/>
                <a:lumMod val="102000"/>
                <a:tint val="94000"/>
              </a:srgbClr>
            </a:gs>
            <a:gs pos="50000">
              <a:srgbClr val="4472C4">
                <a:hueOff val="0"/>
                <a:satOff val="0"/>
                <a:lumOff val="0"/>
                <a:alphaOff val="0"/>
                <a:satMod val="110000"/>
                <a:lumMod val="100000"/>
                <a:shade val="100000"/>
              </a:srgbClr>
            </a:gs>
            <a:gs pos="100000">
              <a:srgbClr val="4472C4">
                <a:hueOff val="0"/>
                <a:satOff val="0"/>
                <a:lumOff val="0"/>
                <a:alphaOff val="0"/>
                <a:lumMod val="99000"/>
                <a:satMod val="120000"/>
                <a:shade val="78000"/>
              </a:srgbClr>
            </a:gs>
          </a:gsLst>
          <a:lin ang="5400000" scaled="0"/>
        </a:gradFill>
        <a:ln>
          <a:noFill/>
        </a:ln>
        <a:effectLst/>
        <a:scene3d>
          <a:camera prst="orthographicFront"/>
          <a:lightRig rig="flat" dir="t"/>
        </a:scene3d>
        <a:sp3d prstMaterial="plastic">
          <a:bevelT w="120900" h="88900"/>
          <a:bevelB w="88900" h="31750" prst="angle"/>
        </a:sp3d>
      </dgm:spPr>
      <dgm:t>
        <a:bodyPr/>
        <a:lstStyle/>
        <a:p>
          <a:pPr>
            <a:buNone/>
          </a:pPr>
          <a:r>
            <a:rPr lang="zh-CN" altLang="en-US" sz="1800" dirty="0">
              <a:solidFill>
                <a:sysClr val="window" lastClr="FFFFFF"/>
              </a:solidFill>
              <a:latin typeface="黑体" panose="02010609060101010101" pitchFamily="49" charset="-122"/>
              <a:ea typeface="黑体" panose="02010609060101010101" pitchFamily="49" charset="-122"/>
              <a:cs typeface="+mn-cs"/>
            </a:rPr>
            <a:t>水力裂缝</a:t>
          </a:r>
          <a:endParaRPr lang="zh-CN" altLang="en-US" dirty="0">
            <a:solidFill>
              <a:sysClr val="window" lastClr="FFFFFF"/>
            </a:solidFill>
            <a:latin typeface="Calibri" panose="020F0502020204030204"/>
            <a:ea typeface="等线" panose="02010600030101010101" pitchFamily="2" charset="-122"/>
            <a:cs typeface="+mn-cs"/>
          </a:endParaRPr>
        </a:p>
      </dgm:t>
    </dgm:pt>
    <dgm:pt modelId="{B43BF69A-28BC-418F-9DFC-D7637A564EB8}" type="parTrans" cxnId="{008168D9-6B1F-4176-A3E4-6063A6B5457D}">
      <dgm:prSet/>
      <dgm:spPr/>
      <dgm:t>
        <a:bodyPr/>
        <a:lstStyle/>
        <a:p>
          <a:endParaRPr lang="zh-CN" altLang="en-US"/>
        </a:p>
      </dgm:t>
    </dgm:pt>
    <dgm:pt modelId="{75EFD3C2-71B2-4602-8A56-5270CE139CB0}" type="sibTrans" cxnId="{008168D9-6B1F-4176-A3E4-6063A6B5457D}">
      <dgm:prSet/>
      <dgm:spPr>
        <a:xfrm>
          <a:off x="1771413" y="57951"/>
          <a:ext cx="336296" cy="397144"/>
        </a:xfrm>
        <a:gradFill rotWithShape="0">
          <a:gsLst>
            <a:gs pos="0">
              <a:srgbClr val="4472C4">
                <a:tint val="60000"/>
                <a:hueOff val="0"/>
                <a:satOff val="0"/>
                <a:lumOff val="0"/>
                <a:alphaOff val="0"/>
                <a:satMod val="103000"/>
                <a:lumMod val="102000"/>
                <a:tint val="94000"/>
              </a:srgbClr>
            </a:gs>
            <a:gs pos="50000">
              <a:srgbClr val="4472C4">
                <a:tint val="60000"/>
                <a:hueOff val="0"/>
                <a:satOff val="0"/>
                <a:lumOff val="0"/>
                <a:alphaOff val="0"/>
                <a:satMod val="110000"/>
                <a:lumMod val="100000"/>
                <a:shade val="100000"/>
              </a:srgbClr>
            </a:gs>
            <a:gs pos="100000">
              <a:srgbClr val="4472C4">
                <a:tint val="60000"/>
                <a:hueOff val="0"/>
                <a:satOff val="0"/>
                <a:lumOff val="0"/>
                <a:alphaOff val="0"/>
                <a:lumMod val="99000"/>
                <a:satMod val="120000"/>
                <a:shade val="78000"/>
              </a:srgbClr>
            </a:gs>
          </a:gsLst>
          <a:lin ang="5400000" scaled="0"/>
        </a:gradFill>
        <a:ln>
          <a:noFill/>
        </a:ln>
        <a:effectLst/>
        <a:scene3d>
          <a:camera prst="orthographicFront"/>
          <a:lightRig rig="flat" dir="t"/>
        </a:scene3d>
        <a:sp3d z="-80000" prstMaterial="plastic">
          <a:bevelT w="50800" h="50800"/>
          <a:bevelB w="25400" h="25400" prst="angle"/>
        </a:sp3d>
      </dgm:spPr>
      <dgm:t>
        <a:bodyPr/>
        <a:lstStyle/>
        <a:p>
          <a:pPr>
            <a:buNone/>
          </a:pPr>
          <a:endParaRPr lang="zh-CN" altLang="en-US">
            <a:solidFill>
              <a:sysClr val="window" lastClr="FFFFFF"/>
            </a:solidFill>
            <a:latin typeface="Calibri" panose="020F0502020204030204"/>
            <a:ea typeface="等线" panose="02010600030101010101" pitchFamily="2" charset="-122"/>
            <a:cs typeface="+mn-cs"/>
          </a:endParaRPr>
        </a:p>
      </dgm:t>
    </dgm:pt>
    <dgm:pt modelId="{059FE8E3-2890-4710-92F8-D3F644B0AD0C}">
      <dgm:prSet phldrT="[文本]"/>
      <dgm:spPr>
        <a:xfrm>
          <a:off x="2247304" y="0"/>
          <a:ext cx="1601390" cy="513047"/>
        </a:xfrm>
        <a:gradFill rotWithShape="0">
          <a:gsLst>
            <a:gs pos="0">
              <a:srgbClr val="4472C4">
                <a:hueOff val="0"/>
                <a:satOff val="0"/>
                <a:lumOff val="0"/>
                <a:alphaOff val="0"/>
                <a:satMod val="103000"/>
                <a:lumMod val="102000"/>
                <a:tint val="94000"/>
              </a:srgbClr>
            </a:gs>
            <a:gs pos="50000">
              <a:srgbClr val="4472C4">
                <a:hueOff val="0"/>
                <a:satOff val="0"/>
                <a:lumOff val="0"/>
                <a:alphaOff val="0"/>
                <a:satMod val="110000"/>
                <a:lumMod val="100000"/>
                <a:shade val="100000"/>
              </a:srgbClr>
            </a:gs>
            <a:gs pos="100000">
              <a:srgbClr val="4472C4">
                <a:hueOff val="0"/>
                <a:satOff val="0"/>
                <a:lumOff val="0"/>
                <a:alphaOff val="0"/>
                <a:lumMod val="99000"/>
                <a:satMod val="120000"/>
                <a:shade val="78000"/>
              </a:srgbClr>
            </a:gs>
          </a:gsLst>
          <a:lin ang="5400000" scaled="0"/>
        </a:gradFill>
        <a:ln>
          <a:noFill/>
        </a:ln>
        <a:effectLst/>
        <a:scene3d>
          <a:camera prst="orthographicFront"/>
          <a:lightRig rig="flat" dir="t"/>
        </a:scene3d>
        <a:sp3d prstMaterial="plastic">
          <a:bevelT w="120900" h="88900"/>
          <a:bevelB w="88900" h="31750" prst="angle"/>
        </a:sp3d>
      </dgm:spPr>
      <dgm:t>
        <a:bodyPr/>
        <a:lstStyle/>
        <a:p>
          <a:pPr>
            <a:buNone/>
          </a:pPr>
          <a:r>
            <a:rPr lang="zh-CN" altLang="en-US" dirty="0">
              <a:solidFill>
                <a:sysClr val="window" lastClr="FFFFFF"/>
              </a:solidFill>
              <a:latin typeface="黑体" panose="02010609060101010101" pitchFamily="49" charset="-122"/>
              <a:ea typeface="黑体" panose="02010609060101010101" pitchFamily="49" charset="-122"/>
              <a:cs typeface="+mn-cs"/>
            </a:rPr>
            <a:t>应力场改变</a:t>
          </a:r>
        </a:p>
      </dgm:t>
    </dgm:pt>
    <dgm:pt modelId="{84E17C15-4FEA-443B-A619-23AED2B631A8}" type="parTrans" cxnId="{EF30E5F8-E723-4355-87FF-BFED51F96B3C}">
      <dgm:prSet/>
      <dgm:spPr/>
      <dgm:t>
        <a:bodyPr/>
        <a:lstStyle/>
        <a:p>
          <a:endParaRPr lang="zh-CN" altLang="en-US"/>
        </a:p>
      </dgm:t>
    </dgm:pt>
    <dgm:pt modelId="{73AF82C5-9B4F-4288-A9BE-F2F11D105C4F}" type="sibTrans" cxnId="{EF30E5F8-E723-4355-87FF-BFED51F96B3C}">
      <dgm:prSet/>
      <dgm:spPr>
        <a:xfrm>
          <a:off x="4008834" y="57951"/>
          <a:ext cx="339494" cy="397144"/>
        </a:xfrm>
        <a:gradFill rotWithShape="0">
          <a:gsLst>
            <a:gs pos="0">
              <a:srgbClr val="4472C4">
                <a:tint val="60000"/>
                <a:hueOff val="0"/>
                <a:satOff val="0"/>
                <a:lumOff val="0"/>
                <a:alphaOff val="0"/>
                <a:satMod val="103000"/>
                <a:lumMod val="102000"/>
                <a:tint val="94000"/>
              </a:srgbClr>
            </a:gs>
            <a:gs pos="50000">
              <a:srgbClr val="4472C4">
                <a:tint val="60000"/>
                <a:hueOff val="0"/>
                <a:satOff val="0"/>
                <a:lumOff val="0"/>
                <a:alphaOff val="0"/>
                <a:satMod val="110000"/>
                <a:lumMod val="100000"/>
                <a:shade val="100000"/>
              </a:srgbClr>
            </a:gs>
            <a:gs pos="100000">
              <a:srgbClr val="4472C4">
                <a:tint val="60000"/>
                <a:hueOff val="0"/>
                <a:satOff val="0"/>
                <a:lumOff val="0"/>
                <a:alphaOff val="0"/>
                <a:lumMod val="99000"/>
                <a:satMod val="120000"/>
                <a:shade val="78000"/>
              </a:srgbClr>
            </a:gs>
          </a:gsLst>
          <a:lin ang="5400000" scaled="0"/>
        </a:gradFill>
        <a:ln>
          <a:noFill/>
        </a:ln>
        <a:effectLst/>
        <a:scene3d>
          <a:camera prst="orthographicFront"/>
          <a:lightRig rig="flat" dir="t"/>
        </a:scene3d>
        <a:sp3d z="-80000" prstMaterial="plastic">
          <a:bevelT w="50800" h="50800"/>
          <a:bevelB w="25400" h="25400" prst="angle"/>
        </a:sp3d>
      </dgm:spPr>
      <dgm:t>
        <a:bodyPr/>
        <a:lstStyle/>
        <a:p>
          <a:pPr>
            <a:buNone/>
          </a:pPr>
          <a:endParaRPr lang="zh-CN" altLang="en-US">
            <a:solidFill>
              <a:sysClr val="window" lastClr="FFFFFF"/>
            </a:solidFill>
            <a:latin typeface="Calibri" panose="020F0502020204030204"/>
            <a:ea typeface="等线" panose="02010600030101010101" pitchFamily="2" charset="-122"/>
            <a:cs typeface="+mn-cs"/>
          </a:endParaRPr>
        </a:p>
      </dgm:t>
    </dgm:pt>
    <dgm:pt modelId="{17A62084-AC53-4E76-81A8-7B1506B13390}">
      <dgm:prSet phldrT="[文本]"/>
      <dgm:spPr>
        <a:xfrm>
          <a:off x="4489251" y="0"/>
          <a:ext cx="1601390" cy="513047"/>
        </a:xfrm>
        <a:gradFill rotWithShape="0">
          <a:gsLst>
            <a:gs pos="0">
              <a:srgbClr val="4472C4">
                <a:hueOff val="0"/>
                <a:satOff val="0"/>
                <a:lumOff val="0"/>
                <a:alphaOff val="0"/>
                <a:satMod val="103000"/>
                <a:lumMod val="102000"/>
                <a:tint val="94000"/>
              </a:srgbClr>
            </a:gs>
            <a:gs pos="50000">
              <a:srgbClr val="4472C4">
                <a:hueOff val="0"/>
                <a:satOff val="0"/>
                <a:lumOff val="0"/>
                <a:alphaOff val="0"/>
                <a:satMod val="110000"/>
                <a:lumMod val="100000"/>
                <a:shade val="100000"/>
              </a:srgbClr>
            </a:gs>
            <a:gs pos="100000">
              <a:srgbClr val="4472C4">
                <a:hueOff val="0"/>
                <a:satOff val="0"/>
                <a:lumOff val="0"/>
                <a:alphaOff val="0"/>
                <a:lumMod val="99000"/>
                <a:satMod val="120000"/>
                <a:shade val="78000"/>
              </a:srgbClr>
            </a:gs>
          </a:gsLst>
          <a:lin ang="5400000" scaled="0"/>
        </a:gradFill>
        <a:ln>
          <a:noFill/>
        </a:ln>
        <a:effectLst/>
        <a:scene3d>
          <a:camera prst="orthographicFront"/>
          <a:lightRig rig="flat" dir="t"/>
        </a:scene3d>
        <a:sp3d prstMaterial="plastic">
          <a:bevelT w="120900" h="88900"/>
          <a:bevelB w="88900" h="31750" prst="angle"/>
        </a:sp3d>
      </dgm:spPr>
      <dgm:t>
        <a:bodyPr/>
        <a:lstStyle/>
        <a:p>
          <a:pPr>
            <a:buNone/>
          </a:pPr>
          <a:r>
            <a:rPr lang="zh-CN" altLang="en-US" dirty="0">
              <a:solidFill>
                <a:sysClr val="window" lastClr="FFFFFF"/>
              </a:solidFill>
              <a:latin typeface="黑体" panose="02010609060101010101" pitchFamily="49" charset="-122"/>
              <a:ea typeface="黑体" panose="02010609060101010101" pitchFamily="49" charset="-122"/>
              <a:cs typeface="+mn-cs"/>
            </a:rPr>
            <a:t>裂缝</a:t>
          </a:r>
          <a:r>
            <a:rPr lang="zh-CN" altLang="zh-CN" dirty="0">
              <a:solidFill>
                <a:sysClr val="window" lastClr="FFFFFF"/>
              </a:solidFill>
              <a:latin typeface="黑体" panose="02010609060101010101" pitchFamily="49" charset="-122"/>
              <a:ea typeface="黑体" panose="02010609060101010101" pitchFamily="49" charset="-122"/>
              <a:cs typeface="+mn-cs"/>
            </a:rPr>
            <a:t>损伤弱化</a:t>
          </a:r>
          <a:endParaRPr lang="zh-CN" altLang="en-US" dirty="0">
            <a:solidFill>
              <a:sysClr val="window" lastClr="FFFFFF"/>
            </a:solidFill>
            <a:latin typeface="Calibri" panose="020F0502020204030204"/>
            <a:ea typeface="等线" panose="02010600030101010101" pitchFamily="2" charset="-122"/>
            <a:cs typeface="+mn-cs"/>
          </a:endParaRPr>
        </a:p>
      </dgm:t>
    </dgm:pt>
    <dgm:pt modelId="{008C02FE-5085-4D3D-84D4-19FB3A53D4EC}" type="parTrans" cxnId="{D7FB63C9-BABD-4747-AEA9-B728FE67338E}">
      <dgm:prSet/>
      <dgm:spPr/>
      <dgm:t>
        <a:bodyPr/>
        <a:lstStyle/>
        <a:p>
          <a:endParaRPr lang="zh-CN" altLang="en-US"/>
        </a:p>
      </dgm:t>
    </dgm:pt>
    <dgm:pt modelId="{3F9207BE-801A-4263-A8CB-C3BC0BC4E1A9}" type="sibTrans" cxnId="{D7FB63C9-BABD-4747-AEA9-B728FE67338E}">
      <dgm:prSet/>
      <dgm:spPr/>
      <dgm:t>
        <a:bodyPr/>
        <a:lstStyle/>
        <a:p>
          <a:endParaRPr lang="zh-CN" altLang="en-US"/>
        </a:p>
      </dgm:t>
    </dgm:pt>
    <dgm:pt modelId="{9F17BEE9-7C90-46C7-AA7A-2F44FC3C6C84}" type="pres">
      <dgm:prSet presAssocID="{3ED62158-0B21-4F61-A87E-DD3AF5399D25}" presName="Name0" presStyleCnt="0">
        <dgm:presLayoutVars>
          <dgm:dir/>
          <dgm:resizeHandles val="exact"/>
        </dgm:presLayoutVars>
      </dgm:prSet>
      <dgm:spPr/>
    </dgm:pt>
    <dgm:pt modelId="{21D862D3-70D2-45AB-BF05-9650A872C328}" type="pres">
      <dgm:prSet presAssocID="{1B67AA18-0D6F-45D0-9787-99135DFDCB57}" presName="node" presStyleLbl="node1" presStyleIdx="0" presStyleCnt="3" custLinFactNeighborX="942" custLinFactNeighborY="5331">
        <dgm:presLayoutVars>
          <dgm:bulletEnabled val="1"/>
        </dgm:presLayoutVars>
      </dgm:prSet>
      <dgm:spPr>
        <a:prstGeom prst="roundRect">
          <a:avLst>
            <a:gd name="adj" fmla="val 10000"/>
          </a:avLst>
        </a:prstGeom>
      </dgm:spPr>
    </dgm:pt>
    <dgm:pt modelId="{52334840-1825-4856-9D44-F975F4B1B01D}" type="pres">
      <dgm:prSet presAssocID="{75EFD3C2-71B2-4602-8A56-5270CE139CB0}" presName="sibTrans" presStyleLbl="sibTrans2D1" presStyleIdx="0" presStyleCnt="2"/>
      <dgm:spPr>
        <a:prstGeom prst="rightArrow">
          <a:avLst>
            <a:gd name="adj1" fmla="val 60000"/>
            <a:gd name="adj2" fmla="val 50000"/>
          </a:avLst>
        </a:prstGeom>
      </dgm:spPr>
    </dgm:pt>
    <dgm:pt modelId="{03F92037-7712-46F6-8E67-1B870F083BE6}" type="pres">
      <dgm:prSet presAssocID="{75EFD3C2-71B2-4602-8A56-5270CE139CB0}" presName="connectorText" presStyleLbl="sibTrans2D1" presStyleIdx="0" presStyleCnt="2"/>
      <dgm:spPr/>
    </dgm:pt>
    <dgm:pt modelId="{C6F98017-8245-42E2-BB17-1C62D2E0B36D}" type="pres">
      <dgm:prSet presAssocID="{059FE8E3-2890-4710-92F8-D3F644B0AD0C}" presName="node" presStyleLbl="node1" presStyleIdx="1" presStyleCnt="3">
        <dgm:presLayoutVars>
          <dgm:bulletEnabled val="1"/>
        </dgm:presLayoutVars>
      </dgm:prSet>
      <dgm:spPr>
        <a:prstGeom prst="roundRect">
          <a:avLst>
            <a:gd name="adj" fmla="val 10000"/>
          </a:avLst>
        </a:prstGeom>
      </dgm:spPr>
    </dgm:pt>
    <dgm:pt modelId="{7CE1B681-B84A-46BF-85E2-EC6D1211DCDD}" type="pres">
      <dgm:prSet presAssocID="{73AF82C5-9B4F-4288-A9BE-F2F11D105C4F}" presName="sibTrans" presStyleLbl="sibTrans2D1" presStyleIdx="1" presStyleCnt="2"/>
      <dgm:spPr>
        <a:prstGeom prst="rightArrow">
          <a:avLst>
            <a:gd name="adj1" fmla="val 60000"/>
            <a:gd name="adj2" fmla="val 50000"/>
          </a:avLst>
        </a:prstGeom>
      </dgm:spPr>
    </dgm:pt>
    <dgm:pt modelId="{E5F14FE3-ABFD-4650-8EFB-93AF9882F7D5}" type="pres">
      <dgm:prSet presAssocID="{73AF82C5-9B4F-4288-A9BE-F2F11D105C4F}" presName="connectorText" presStyleLbl="sibTrans2D1" presStyleIdx="1" presStyleCnt="2"/>
      <dgm:spPr/>
    </dgm:pt>
    <dgm:pt modelId="{A5FB988F-634F-43B9-967B-7481A9DA88D0}" type="pres">
      <dgm:prSet presAssocID="{17A62084-AC53-4E76-81A8-7B1506B13390}" presName="node" presStyleLbl="node1" presStyleIdx="2" presStyleCnt="3">
        <dgm:presLayoutVars>
          <dgm:bulletEnabled val="1"/>
        </dgm:presLayoutVars>
      </dgm:prSet>
      <dgm:spPr>
        <a:prstGeom prst="roundRect">
          <a:avLst>
            <a:gd name="adj" fmla="val 10000"/>
          </a:avLst>
        </a:prstGeom>
      </dgm:spPr>
    </dgm:pt>
  </dgm:ptLst>
  <dgm:cxnLst>
    <dgm:cxn modelId="{154F0B2B-337C-4977-8D28-BD9AE7D9A382}" type="presOf" srcId="{73AF82C5-9B4F-4288-A9BE-F2F11D105C4F}" destId="{E5F14FE3-ABFD-4650-8EFB-93AF9882F7D5}" srcOrd="1" destOrd="0" presId="urn:microsoft.com/office/officeart/2005/8/layout/process1"/>
    <dgm:cxn modelId="{CED49861-CAF6-4A0E-AEAF-3F9AAAE6A6FD}" type="presOf" srcId="{1B67AA18-0D6F-45D0-9787-99135DFDCB57}" destId="{21D862D3-70D2-45AB-BF05-9650A872C328}" srcOrd="0" destOrd="0" presId="urn:microsoft.com/office/officeart/2005/8/layout/process1"/>
    <dgm:cxn modelId="{F9D5324B-48AB-46D7-BC91-4A06D89EEDB8}" type="presOf" srcId="{17A62084-AC53-4E76-81A8-7B1506B13390}" destId="{A5FB988F-634F-43B9-967B-7481A9DA88D0}" srcOrd="0" destOrd="0" presId="urn:microsoft.com/office/officeart/2005/8/layout/process1"/>
    <dgm:cxn modelId="{6B064C70-0287-461A-9356-C557825963C4}" type="presOf" srcId="{75EFD3C2-71B2-4602-8A56-5270CE139CB0}" destId="{52334840-1825-4856-9D44-F975F4B1B01D}" srcOrd="0" destOrd="0" presId="urn:microsoft.com/office/officeart/2005/8/layout/process1"/>
    <dgm:cxn modelId="{7253DC54-8E06-4299-87E3-C8527EC2CA01}" type="presOf" srcId="{73AF82C5-9B4F-4288-A9BE-F2F11D105C4F}" destId="{7CE1B681-B84A-46BF-85E2-EC6D1211DCDD}" srcOrd="0" destOrd="0" presId="urn:microsoft.com/office/officeart/2005/8/layout/process1"/>
    <dgm:cxn modelId="{20479D8E-5DB2-4CB1-A995-560B7171C28B}" type="presOf" srcId="{059FE8E3-2890-4710-92F8-D3F644B0AD0C}" destId="{C6F98017-8245-42E2-BB17-1C62D2E0B36D}" srcOrd="0" destOrd="0" presId="urn:microsoft.com/office/officeart/2005/8/layout/process1"/>
    <dgm:cxn modelId="{D23DC6B2-3EF7-48EC-99A8-A551D867E096}" type="presOf" srcId="{75EFD3C2-71B2-4602-8A56-5270CE139CB0}" destId="{03F92037-7712-46F6-8E67-1B870F083BE6}" srcOrd="1" destOrd="0" presId="urn:microsoft.com/office/officeart/2005/8/layout/process1"/>
    <dgm:cxn modelId="{D7FB63C9-BABD-4747-AEA9-B728FE67338E}" srcId="{3ED62158-0B21-4F61-A87E-DD3AF5399D25}" destId="{17A62084-AC53-4E76-81A8-7B1506B13390}" srcOrd="2" destOrd="0" parTransId="{008C02FE-5085-4D3D-84D4-19FB3A53D4EC}" sibTransId="{3F9207BE-801A-4263-A8CB-C3BC0BC4E1A9}"/>
    <dgm:cxn modelId="{008168D9-6B1F-4176-A3E4-6063A6B5457D}" srcId="{3ED62158-0B21-4F61-A87E-DD3AF5399D25}" destId="{1B67AA18-0D6F-45D0-9787-99135DFDCB57}" srcOrd="0" destOrd="0" parTransId="{B43BF69A-28BC-418F-9DFC-D7637A564EB8}" sibTransId="{75EFD3C2-71B2-4602-8A56-5270CE139CB0}"/>
    <dgm:cxn modelId="{E9ABA2F0-3EAC-4E71-BA10-601961EE8814}" type="presOf" srcId="{3ED62158-0B21-4F61-A87E-DD3AF5399D25}" destId="{9F17BEE9-7C90-46C7-AA7A-2F44FC3C6C84}" srcOrd="0" destOrd="0" presId="urn:microsoft.com/office/officeart/2005/8/layout/process1"/>
    <dgm:cxn modelId="{EF30E5F8-E723-4355-87FF-BFED51F96B3C}" srcId="{3ED62158-0B21-4F61-A87E-DD3AF5399D25}" destId="{059FE8E3-2890-4710-92F8-D3F644B0AD0C}" srcOrd="1" destOrd="0" parTransId="{84E17C15-4FEA-443B-A619-23AED2B631A8}" sibTransId="{73AF82C5-9B4F-4288-A9BE-F2F11D105C4F}"/>
    <dgm:cxn modelId="{A1B70F90-04D1-4C50-8F05-D692413F7EF5}" type="presParOf" srcId="{9F17BEE9-7C90-46C7-AA7A-2F44FC3C6C84}" destId="{21D862D3-70D2-45AB-BF05-9650A872C328}" srcOrd="0" destOrd="0" presId="urn:microsoft.com/office/officeart/2005/8/layout/process1"/>
    <dgm:cxn modelId="{B2C4AFD4-E7AB-4AB6-82BB-99BCDDA1D091}" type="presParOf" srcId="{9F17BEE9-7C90-46C7-AA7A-2F44FC3C6C84}" destId="{52334840-1825-4856-9D44-F975F4B1B01D}" srcOrd="1" destOrd="0" presId="urn:microsoft.com/office/officeart/2005/8/layout/process1"/>
    <dgm:cxn modelId="{5A140AF2-10AE-485E-A005-9F725C0528B7}" type="presParOf" srcId="{52334840-1825-4856-9D44-F975F4B1B01D}" destId="{03F92037-7712-46F6-8E67-1B870F083BE6}" srcOrd="0" destOrd="0" presId="urn:microsoft.com/office/officeart/2005/8/layout/process1"/>
    <dgm:cxn modelId="{DC0B3459-AD5A-4210-B717-048EBA9A5442}" type="presParOf" srcId="{9F17BEE9-7C90-46C7-AA7A-2F44FC3C6C84}" destId="{C6F98017-8245-42E2-BB17-1C62D2E0B36D}" srcOrd="2" destOrd="0" presId="urn:microsoft.com/office/officeart/2005/8/layout/process1"/>
    <dgm:cxn modelId="{4131906A-5F62-4509-9C08-5A47051E115B}" type="presParOf" srcId="{9F17BEE9-7C90-46C7-AA7A-2F44FC3C6C84}" destId="{7CE1B681-B84A-46BF-85E2-EC6D1211DCDD}" srcOrd="3" destOrd="0" presId="urn:microsoft.com/office/officeart/2005/8/layout/process1"/>
    <dgm:cxn modelId="{B964F32E-9AC7-4E38-881D-791FF3C15DF7}" type="presParOf" srcId="{7CE1B681-B84A-46BF-85E2-EC6D1211DCDD}" destId="{E5F14FE3-ABFD-4650-8EFB-93AF9882F7D5}" srcOrd="0" destOrd="0" presId="urn:microsoft.com/office/officeart/2005/8/layout/process1"/>
    <dgm:cxn modelId="{BE52ED82-FF2D-462C-9493-C385F55D3716}" type="presParOf" srcId="{9F17BEE9-7C90-46C7-AA7A-2F44FC3C6C84}" destId="{A5FB988F-634F-43B9-967B-7481A9DA88D0}" srcOrd="4" destOrd="0" presId="urn:microsoft.com/office/officeart/2005/8/layout/process1"/>
  </dgm:cxnLst>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ata4.xml><?xml version="1.0" encoding="utf-8"?>
<dgm:dataModel xmlns:dgm="http://schemas.openxmlformats.org/drawingml/2006/diagram" xmlns:a="http://schemas.openxmlformats.org/drawingml/2006/main">
  <dgm:ptLst>
    <dgm:pt modelId="{3ED62158-0B21-4F61-A87E-DD3AF5399D25}" type="doc">
      <dgm:prSet loTypeId="urn:microsoft.com/office/officeart/2005/8/layout/process1" loCatId="process" qsTypeId="urn:microsoft.com/office/officeart/2005/8/quickstyle/3d1" qsCatId="3D" csTypeId="urn:microsoft.com/office/officeart/2005/8/colors/accent1_2" csCatId="accent1" phldr="1"/>
      <dgm:spPr/>
    </dgm:pt>
    <dgm:pt modelId="{1B67AA18-0D6F-45D0-9787-99135DFDCB57}">
      <dgm:prSet phldrT="[文本]" custT="1"/>
      <dgm:spPr>
        <a:xfrm>
          <a:off x="11391" y="0"/>
          <a:ext cx="1601390" cy="513047"/>
        </a:xfrm>
        <a:gradFill rotWithShape="0">
          <a:gsLst>
            <a:gs pos="0">
              <a:srgbClr val="4472C4">
                <a:hueOff val="0"/>
                <a:satOff val="0"/>
                <a:lumOff val="0"/>
                <a:alphaOff val="0"/>
                <a:satMod val="103000"/>
                <a:lumMod val="102000"/>
                <a:tint val="94000"/>
              </a:srgbClr>
            </a:gs>
            <a:gs pos="50000">
              <a:srgbClr val="4472C4">
                <a:hueOff val="0"/>
                <a:satOff val="0"/>
                <a:lumOff val="0"/>
                <a:alphaOff val="0"/>
                <a:satMod val="110000"/>
                <a:lumMod val="100000"/>
                <a:shade val="100000"/>
              </a:srgbClr>
            </a:gs>
            <a:gs pos="100000">
              <a:srgbClr val="4472C4">
                <a:hueOff val="0"/>
                <a:satOff val="0"/>
                <a:lumOff val="0"/>
                <a:alphaOff val="0"/>
                <a:lumMod val="99000"/>
                <a:satMod val="120000"/>
                <a:shade val="78000"/>
              </a:srgbClr>
            </a:gs>
          </a:gsLst>
          <a:lin ang="5400000" scaled="0"/>
        </a:gradFill>
        <a:ln>
          <a:noFill/>
        </a:ln>
        <a:effectLst/>
        <a:scene3d>
          <a:camera prst="orthographicFront"/>
          <a:lightRig rig="flat" dir="t"/>
        </a:scene3d>
        <a:sp3d prstMaterial="plastic">
          <a:bevelT w="120900" h="88900"/>
          <a:bevelB w="88900" h="31750" prst="angle"/>
        </a:sp3d>
      </dgm:spPr>
      <dgm:t>
        <a:bodyPr/>
        <a:lstStyle/>
        <a:p>
          <a:pPr>
            <a:buNone/>
          </a:pPr>
          <a:r>
            <a:rPr lang="zh-CN" altLang="en-US" sz="1800" dirty="0">
              <a:solidFill>
                <a:sysClr val="window" lastClr="FFFFFF"/>
              </a:solidFill>
              <a:latin typeface="黑体" panose="02010609060101010101" pitchFamily="49" charset="-122"/>
              <a:ea typeface="黑体" panose="02010609060101010101" pitchFamily="49" charset="-122"/>
              <a:cs typeface="+mn-cs"/>
            </a:rPr>
            <a:t>压裂液渗流</a:t>
          </a:r>
          <a:endParaRPr lang="zh-CN" altLang="en-US" dirty="0">
            <a:solidFill>
              <a:sysClr val="window" lastClr="FFFFFF"/>
            </a:solidFill>
            <a:latin typeface="Calibri" panose="020F0502020204030204"/>
            <a:ea typeface="等线" panose="02010600030101010101" pitchFamily="2" charset="-122"/>
            <a:cs typeface="+mn-cs"/>
          </a:endParaRPr>
        </a:p>
      </dgm:t>
    </dgm:pt>
    <dgm:pt modelId="{B43BF69A-28BC-418F-9DFC-D7637A564EB8}" type="parTrans" cxnId="{008168D9-6B1F-4176-A3E4-6063A6B5457D}">
      <dgm:prSet/>
      <dgm:spPr/>
      <dgm:t>
        <a:bodyPr/>
        <a:lstStyle/>
        <a:p>
          <a:endParaRPr lang="zh-CN" altLang="en-US"/>
        </a:p>
      </dgm:t>
    </dgm:pt>
    <dgm:pt modelId="{75EFD3C2-71B2-4602-8A56-5270CE139CB0}" type="sibTrans" cxnId="{008168D9-6B1F-4176-A3E4-6063A6B5457D}">
      <dgm:prSet/>
      <dgm:spPr>
        <a:xfrm>
          <a:off x="1771413" y="57951"/>
          <a:ext cx="336296" cy="397144"/>
        </a:xfrm>
        <a:gradFill rotWithShape="0">
          <a:gsLst>
            <a:gs pos="0">
              <a:srgbClr val="4472C4">
                <a:tint val="60000"/>
                <a:hueOff val="0"/>
                <a:satOff val="0"/>
                <a:lumOff val="0"/>
                <a:alphaOff val="0"/>
                <a:satMod val="103000"/>
                <a:lumMod val="102000"/>
                <a:tint val="94000"/>
              </a:srgbClr>
            </a:gs>
            <a:gs pos="50000">
              <a:srgbClr val="4472C4">
                <a:tint val="60000"/>
                <a:hueOff val="0"/>
                <a:satOff val="0"/>
                <a:lumOff val="0"/>
                <a:alphaOff val="0"/>
                <a:satMod val="110000"/>
                <a:lumMod val="100000"/>
                <a:shade val="100000"/>
              </a:srgbClr>
            </a:gs>
            <a:gs pos="100000">
              <a:srgbClr val="4472C4">
                <a:tint val="60000"/>
                <a:hueOff val="0"/>
                <a:satOff val="0"/>
                <a:lumOff val="0"/>
                <a:alphaOff val="0"/>
                <a:lumMod val="99000"/>
                <a:satMod val="120000"/>
                <a:shade val="78000"/>
              </a:srgbClr>
            </a:gs>
          </a:gsLst>
          <a:lin ang="5400000" scaled="0"/>
        </a:gradFill>
        <a:ln>
          <a:noFill/>
        </a:ln>
        <a:effectLst/>
        <a:scene3d>
          <a:camera prst="orthographicFront"/>
          <a:lightRig rig="flat" dir="t"/>
        </a:scene3d>
        <a:sp3d z="-80000" prstMaterial="plastic">
          <a:bevelT w="50800" h="50800"/>
          <a:bevelB w="25400" h="25400" prst="angle"/>
        </a:sp3d>
      </dgm:spPr>
      <dgm:t>
        <a:bodyPr/>
        <a:lstStyle/>
        <a:p>
          <a:pPr>
            <a:buNone/>
          </a:pPr>
          <a:endParaRPr lang="zh-CN" altLang="en-US">
            <a:solidFill>
              <a:sysClr val="window" lastClr="FFFFFF"/>
            </a:solidFill>
            <a:latin typeface="Calibri" panose="020F0502020204030204"/>
            <a:ea typeface="等线" panose="02010600030101010101" pitchFamily="2" charset="-122"/>
            <a:cs typeface="+mn-cs"/>
          </a:endParaRPr>
        </a:p>
      </dgm:t>
    </dgm:pt>
    <dgm:pt modelId="{059FE8E3-2890-4710-92F8-D3F644B0AD0C}">
      <dgm:prSet phldrT="[文本]"/>
      <dgm:spPr>
        <a:xfrm>
          <a:off x="2247304" y="0"/>
          <a:ext cx="1601390" cy="513047"/>
        </a:xfrm>
        <a:gradFill rotWithShape="0">
          <a:gsLst>
            <a:gs pos="0">
              <a:srgbClr val="4472C4">
                <a:hueOff val="0"/>
                <a:satOff val="0"/>
                <a:lumOff val="0"/>
                <a:alphaOff val="0"/>
                <a:satMod val="103000"/>
                <a:lumMod val="102000"/>
                <a:tint val="94000"/>
              </a:srgbClr>
            </a:gs>
            <a:gs pos="50000">
              <a:srgbClr val="4472C4">
                <a:hueOff val="0"/>
                <a:satOff val="0"/>
                <a:lumOff val="0"/>
                <a:alphaOff val="0"/>
                <a:satMod val="110000"/>
                <a:lumMod val="100000"/>
                <a:shade val="100000"/>
              </a:srgbClr>
            </a:gs>
            <a:gs pos="100000">
              <a:srgbClr val="4472C4">
                <a:hueOff val="0"/>
                <a:satOff val="0"/>
                <a:lumOff val="0"/>
                <a:alphaOff val="0"/>
                <a:lumMod val="99000"/>
                <a:satMod val="120000"/>
                <a:shade val="78000"/>
              </a:srgbClr>
            </a:gs>
          </a:gsLst>
          <a:lin ang="5400000" scaled="0"/>
        </a:gradFill>
        <a:ln>
          <a:noFill/>
        </a:ln>
        <a:effectLst/>
        <a:scene3d>
          <a:camera prst="orthographicFront"/>
          <a:lightRig rig="flat" dir="t"/>
        </a:scene3d>
        <a:sp3d prstMaterial="plastic">
          <a:bevelT w="120900" h="88900"/>
          <a:bevelB w="88900" h="31750" prst="angle"/>
        </a:sp3d>
      </dgm:spPr>
      <dgm:t>
        <a:bodyPr/>
        <a:lstStyle/>
        <a:p>
          <a:pPr>
            <a:buNone/>
          </a:pPr>
          <a:r>
            <a:rPr lang="zh-CN" altLang="en-US" dirty="0">
              <a:solidFill>
                <a:sysClr val="window" lastClr="FFFFFF"/>
              </a:solidFill>
              <a:latin typeface="Calibri" panose="020F0502020204030204"/>
              <a:ea typeface="等线" panose="02010600030101010101" pitchFamily="2" charset="-122"/>
              <a:cs typeface="+mn-cs"/>
            </a:rPr>
            <a:t>渗透、化反</a:t>
          </a:r>
        </a:p>
      </dgm:t>
    </dgm:pt>
    <dgm:pt modelId="{84E17C15-4FEA-443B-A619-23AED2B631A8}" type="parTrans" cxnId="{EF30E5F8-E723-4355-87FF-BFED51F96B3C}">
      <dgm:prSet/>
      <dgm:spPr/>
      <dgm:t>
        <a:bodyPr/>
        <a:lstStyle/>
        <a:p>
          <a:endParaRPr lang="zh-CN" altLang="en-US"/>
        </a:p>
      </dgm:t>
    </dgm:pt>
    <dgm:pt modelId="{73AF82C5-9B4F-4288-A9BE-F2F11D105C4F}" type="sibTrans" cxnId="{EF30E5F8-E723-4355-87FF-BFED51F96B3C}">
      <dgm:prSet/>
      <dgm:spPr>
        <a:xfrm>
          <a:off x="4008834" y="57951"/>
          <a:ext cx="339494" cy="397144"/>
        </a:xfrm>
        <a:gradFill rotWithShape="0">
          <a:gsLst>
            <a:gs pos="0">
              <a:srgbClr val="4472C4">
                <a:tint val="60000"/>
                <a:hueOff val="0"/>
                <a:satOff val="0"/>
                <a:lumOff val="0"/>
                <a:alphaOff val="0"/>
                <a:satMod val="103000"/>
                <a:lumMod val="102000"/>
                <a:tint val="94000"/>
              </a:srgbClr>
            </a:gs>
            <a:gs pos="50000">
              <a:srgbClr val="4472C4">
                <a:tint val="60000"/>
                <a:hueOff val="0"/>
                <a:satOff val="0"/>
                <a:lumOff val="0"/>
                <a:alphaOff val="0"/>
                <a:satMod val="110000"/>
                <a:lumMod val="100000"/>
                <a:shade val="100000"/>
              </a:srgbClr>
            </a:gs>
            <a:gs pos="100000">
              <a:srgbClr val="4472C4">
                <a:tint val="60000"/>
                <a:hueOff val="0"/>
                <a:satOff val="0"/>
                <a:lumOff val="0"/>
                <a:alphaOff val="0"/>
                <a:lumMod val="99000"/>
                <a:satMod val="120000"/>
                <a:shade val="78000"/>
              </a:srgbClr>
            </a:gs>
          </a:gsLst>
          <a:lin ang="5400000" scaled="0"/>
        </a:gradFill>
        <a:ln>
          <a:noFill/>
        </a:ln>
        <a:effectLst/>
        <a:scene3d>
          <a:camera prst="orthographicFront"/>
          <a:lightRig rig="flat" dir="t"/>
        </a:scene3d>
        <a:sp3d z="-80000" prstMaterial="plastic">
          <a:bevelT w="50800" h="50800"/>
          <a:bevelB w="25400" h="25400" prst="angle"/>
        </a:sp3d>
      </dgm:spPr>
      <dgm:t>
        <a:bodyPr/>
        <a:lstStyle/>
        <a:p>
          <a:pPr>
            <a:buNone/>
          </a:pPr>
          <a:endParaRPr lang="zh-CN" altLang="en-US">
            <a:solidFill>
              <a:sysClr val="window" lastClr="FFFFFF"/>
            </a:solidFill>
            <a:latin typeface="Calibri" panose="020F0502020204030204"/>
            <a:ea typeface="等线" panose="02010600030101010101" pitchFamily="2" charset="-122"/>
            <a:cs typeface="+mn-cs"/>
          </a:endParaRPr>
        </a:p>
      </dgm:t>
    </dgm:pt>
    <dgm:pt modelId="{17A62084-AC53-4E76-81A8-7B1506B13390}">
      <dgm:prSet phldrT="[文本]"/>
      <dgm:spPr>
        <a:xfrm>
          <a:off x="4489251" y="0"/>
          <a:ext cx="1601390" cy="513047"/>
        </a:xfrm>
        <a:gradFill rotWithShape="0">
          <a:gsLst>
            <a:gs pos="0">
              <a:srgbClr val="4472C4">
                <a:hueOff val="0"/>
                <a:satOff val="0"/>
                <a:lumOff val="0"/>
                <a:alphaOff val="0"/>
                <a:satMod val="103000"/>
                <a:lumMod val="102000"/>
                <a:tint val="94000"/>
              </a:srgbClr>
            </a:gs>
            <a:gs pos="50000">
              <a:srgbClr val="4472C4">
                <a:hueOff val="0"/>
                <a:satOff val="0"/>
                <a:lumOff val="0"/>
                <a:alphaOff val="0"/>
                <a:satMod val="110000"/>
                <a:lumMod val="100000"/>
                <a:shade val="100000"/>
              </a:srgbClr>
            </a:gs>
            <a:gs pos="100000">
              <a:srgbClr val="4472C4">
                <a:hueOff val="0"/>
                <a:satOff val="0"/>
                <a:lumOff val="0"/>
                <a:alphaOff val="0"/>
                <a:lumMod val="99000"/>
                <a:satMod val="120000"/>
                <a:shade val="78000"/>
              </a:srgbClr>
            </a:gs>
          </a:gsLst>
          <a:lin ang="5400000" scaled="0"/>
        </a:gradFill>
        <a:ln>
          <a:noFill/>
        </a:ln>
        <a:effectLst/>
        <a:scene3d>
          <a:camera prst="orthographicFront"/>
          <a:lightRig rig="flat" dir="t"/>
        </a:scene3d>
        <a:sp3d prstMaterial="plastic">
          <a:bevelT w="120900" h="88900"/>
          <a:bevelB w="88900" h="31750" prst="angle"/>
        </a:sp3d>
      </dgm:spPr>
      <dgm:t>
        <a:bodyPr/>
        <a:lstStyle/>
        <a:p>
          <a:pPr>
            <a:buNone/>
          </a:pPr>
          <a:r>
            <a:rPr lang="zh-CN" altLang="en-US" dirty="0">
              <a:solidFill>
                <a:sysClr val="window" lastClr="FFFFFF"/>
              </a:solidFill>
              <a:latin typeface="黑体" panose="02010609060101010101" pitchFamily="49" charset="-122"/>
              <a:ea typeface="黑体" panose="02010609060101010101" pitchFamily="49" charset="-122"/>
              <a:cs typeface="+mn-cs"/>
            </a:rPr>
            <a:t>裂缝</a:t>
          </a:r>
          <a:r>
            <a:rPr lang="zh-CN" altLang="zh-CN" dirty="0">
              <a:solidFill>
                <a:sysClr val="window" lastClr="FFFFFF"/>
              </a:solidFill>
              <a:latin typeface="黑体" panose="02010609060101010101" pitchFamily="49" charset="-122"/>
              <a:ea typeface="黑体" panose="02010609060101010101" pitchFamily="49" charset="-122"/>
              <a:cs typeface="+mn-cs"/>
            </a:rPr>
            <a:t>水致弱化</a:t>
          </a:r>
          <a:endParaRPr lang="zh-CN" altLang="en-US" dirty="0">
            <a:solidFill>
              <a:sysClr val="window" lastClr="FFFFFF"/>
            </a:solidFill>
            <a:latin typeface="Calibri" panose="020F0502020204030204"/>
            <a:ea typeface="等线" panose="02010600030101010101" pitchFamily="2" charset="-122"/>
            <a:cs typeface="+mn-cs"/>
          </a:endParaRPr>
        </a:p>
      </dgm:t>
    </dgm:pt>
    <dgm:pt modelId="{008C02FE-5085-4D3D-84D4-19FB3A53D4EC}" type="parTrans" cxnId="{D7FB63C9-BABD-4747-AEA9-B728FE67338E}">
      <dgm:prSet/>
      <dgm:spPr/>
      <dgm:t>
        <a:bodyPr/>
        <a:lstStyle/>
        <a:p>
          <a:endParaRPr lang="zh-CN" altLang="en-US"/>
        </a:p>
      </dgm:t>
    </dgm:pt>
    <dgm:pt modelId="{3F9207BE-801A-4263-A8CB-C3BC0BC4E1A9}" type="sibTrans" cxnId="{D7FB63C9-BABD-4747-AEA9-B728FE67338E}">
      <dgm:prSet/>
      <dgm:spPr/>
      <dgm:t>
        <a:bodyPr/>
        <a:lstStyle/>
        <a:p>
          <a:endParaRPr lang="zh-CN" altLang="en-US"/>
        </a:p>
      </dgm:t>
    </dgm:pt>
    <dgm:pt modelId="{9F17BEE9-7C90-46C7-AA7A-2F44FC3C6C84}" type="pres">
      <dgm:prSet presAssocID="{3ED62158-0B21-4F61-A87E-DD3AF5399D25}" presName="Name0" presStyleCnt="0">
        <dgm:presLayoutVars>
          <dgm:dir/>
          <dgm:resizeHandles val="exact"/>
        </dgm:presLayoutVars>
      </dgm:prSet>
      <dgm:spPr/>
    </dgm:pt>
    <dgm:pt modelId="{21D862D3-70D2-45AB-BF05-9650A872C328}" type="pres">
      <dgm:prSet presAssocID="{1B67AA18-0D6F-45D0-9787-99135DFDCB57}" presName="node" presStyleLbl="node1" presStyleIdx="0" presStyleCnt="3" custLinFactNeighborX="942" custLinFactNeighborY="3152">
        <dgm:presLayoutVars>
          <dgm:bulletEnabled val="1"/>
        </dgm:presLayoutVars>
      </dgm:prSet>
      <dgm:spPr>
        <a:prstGeom prst="roundRect">
          <a:avLst>
            <a:gd name="adj" fmla="val 10000"/>
          </a:avLst>
        </a:prstGeom>
      </dgm:spPr>
    </dgm:pt>
    <dgm:pt modelId="{52334840-1825-4856-9D44-F975F4B1B01D}" type="pres">
      <dgm:prSet presAssocID="{75EFD3C2-71B2-4602-8A56-5270CE139CB0}" presName="sibTrans" presStyleLbl="sibTrans2D1" presStyleIdx="0" presStyleCnt="2"/>
      <dgm:spPr>
        <a:prstGeom prst="rightArrow">
          <a:avLst>
            <a:gd name="adj1" fmla="val 60000"/>
            <a:gd name="adj2" fmla="val 50000"/>
          </a:avLst>
        </a:prstGeom>
      </dgm:spPr>
    </dgm:pt>
    <dgm:pt modelId="{03F92037-7712-46F6-8E67-1B870F083BE6}" type="pres">
      <dgm:prSet presAssocID="{75EFD3C2-71B2-4602-8A56-5270CE139CB0}" presName="connectorText" presStyleLbl="sibTrans2D1" presStyleIdx="0" presStyleCnt="2"/>
      <dgm:spPr/>
    </dgm:pt>
    <dgm:pt modelId="{C6F98017-8245-42E2-BB17-1C62D2E0B36D}" type="pres">
      <dgm:prSet presAssocID="{059FE8E3-2890-4710-92F8-D3F644B0AD0C}" presName="node" presStyleLbl="node1" presStyleIdx="1" presStyleCnt="3">
        <dgm:presLayoutVars>
          <dgm:bulletEnabled val="1"/>
        </dgm:presLayoutVars>
      </dgm:prSet>
      <dgm:spPr>
        <a:prstGeom prst="roundRect">
          <a:avLst>
            <a:gd name="adj" fmla="val 10000"/>
          </a:avLst>
        </a:prstGeom>
      </dgm:spPr>
    </dgm:pt>
    <dgm:pt modelId="{7CE1B681-B84A-46BF-85E2-EC6D1211DCDD}" type="pres">
      <dgm:prSet presAssocID="{73AF82C5-9B4F-4288-A9BE-F2F11D105C4F}" presName="sibTrans" presStyleLbl="sibTrans2D1" presStyleIdx="1" presStyleCnt="2"/>
      <dgm:spPr>
        <a:prstGeom prst="rightArrow">
          <a:avLst>
            <a:gd name="adj1" fmla="val 60000"/>
            <a:gd name="adj2" fmla="val 50000"/>
          </a:avLst>
        </a:prstGeom>
      </dgm:spPr>
    </dgm:pt>
    <dgm:pt modelId="{E5F14FE3-ABFD-4650-8EFB-93AF9882F7D5}" type="pres">
      <dgm:prSet presAssocID="{73AF82C5-9B4F-4288-A9BE-F2F11D105C4F}" presName="connectorText" presStyleLbl="sibTrans2D1" presStyleIdx="1" presStyleCnt="2"/>
      <dgm:spPr/>
    </dgm:pt>
    <dgm:pt modelId="{A5FB988F-634F-43B9-967B-7481A9DA88D0}" type="pres">
      <dgm:prSet presAssocID="{17A62084-AC53-4E76-81A8-7B1506B13390}" presName="node" presStyleLbl="node1" presStyleIdx="2" presStyleCnt="3">
        <dgm:presLayoutVars>
          <dgm:bulletEnabled val="1"/>
        </dgm:presLayoutVars>
      </dgm:prSet>
      <dgm:spPr>
        <a:prstGeom prst="roundRect">
          <a:avLst>
            <a:gd name="adj" fmla="val 10000"/>
          </a:avLst>
        </a:prstGeom>
      </dgm:spPr>
    </dgm:pt>
  </dgm:ptLst>
  <dgm:cxnLst>
    <dgm:cxn modelId="{AAA6E66A-39EE-4C3F-95E2-DE4BA719A2EF}" type="presOf" srcId="{75EFD3C2-71B2-4602-8A56-5270CE139CB0}" destId="{03F92037-7712-46F6-8E67-1B870F083BE6}" srcOrd="1" destOrd="0" presId="urn:microsoft.com/office/officeart/2005/8/layout/process1"/>
    <dgm:cxn modelId="{603C8453-6DC5-44D3-AFDF-A11ABC9A00A3}" type="presOf" srcId="{73AF82C5-9B4F-4288-A9BE-F2F11D105C4F}" destId="{E5F14FE3-ABFD-4650-8EFB-93AF9882F7D5}" srcOrd="1" destOrd="0" presId="urn:microsoft.com/office/officeart/2005/8/layout/process1"/>
    <dgm:cxn modelId="{E0D4C97D-FE7B-4E6F-B4F0-09BDF8D4B6CB}" type="presOf" srcId="{059FE8E3-2890-4710-92F8-D3F644B0AD0C}" destId="{C6F98017-8245-42E2-BB17-1C62D2E0B36D}" srcOrd="0" destOrd="0" presId="urn:microsoft.com/office/officeart/2005/8/layout/process1"/>
    <dgm:cxn modelId="{A45CB894-CF42-45BF-883C-5A11B39BEB2A}" type="presOf" srcId="{1B67AA18-0D6F-45D0-9787-99135DFDCB57}" destId="{21D862D3-70D2-45AB-BF05-9650A872C328}" srcOrd="0" destOrd="0" presId="urn:microsoft.com/office/officeart/2005/8/layout/process1"/>
    <dgm:cxn modelId="{B08A87C8-C82A-4C94-9EAB-861E34FA61ED}" type="presOf" srcId="{75EFD3C2-71B2-4602-8A56-5270CE139CB0}" destId="{52334840-1825-4856-9D44-F975F4B1B01D}" srcOrd="0" destOrd="0" presId="urn:microsoft.com/office/officeart/2005/8/layout/process1"/>
    <dgm:cxn modelId="{D7FB63C9-BABD-4747-AEA9-B728FE67338E}" srcId="{3ED62158-0B21-4F61-A87E-DD3AF5399D25}" destId="{17A62084-AC53-4E76-81A8-7B1506B13390}" srcOrd="2" destOrd="0" parTransId="{008C02FE-5085-4D3D-84D4-19FB3A53D4EC}" sibTransId="{3F9207BE-801A-4263-A8CB-C3BC0BC4E1A9}"/>
    <dgm:cxn modelId="{50E070D0-B7EC-4F2D-8F09-BF52E3231E4E}" type="presOf" srcId="{3ED62158-0B21-4F61-A87E-DD3AF5399D25}" destId="{9F17BEE9-7C90-46C7-AA7A-2F44FC3C6C84}" srcOrd="0" destOrd="0" presId="urn:microsoft.com/office/officeart/2005/8/layout/process1"/>
    <dgm:cxn modelId="{008168D9-6B1F-4176-A3E4-6063A6B5457D}" srcId="{3ED62158-0B21-4F61-A87E-DD3AF5399D25}" destId="{1B67AA18-0D6F-45D0-9787-99135DFDCB57}" srcOrd="0" destOrd="0" parTransId="{B43BF69A-28BC-418F-9DFC-D7637A564EB8}" sibTransId="{75EFD3C2-71B2-4602-8A56-5270CE139CB0}"/>
    <dgm:cxn modelId="{7E9993E4-B5BB-4A96-98AE-C386038EC156}" type="presOf" srcId="{17A62084-AC53-4E76-81A8-7B1506B13390}" destId="{A5FB988F-634F-43B9-967B-7481A9DA88D0}" srcOrd="0" destOrd="0" presId="urn:microsoft.com/office/officeart/2005/8/layout/process1"/>
    <dgm:cxn modelId="{832293F2-7DA9-462C-9E69-70EB1431EE50}" type="presOf" srcId="{73AF82C5-9B4F-4288-A9BE-F2F11D105C4F}" destId="{7CE1B681-B84A-46BF-85E2-EC6D1211DCDD}" srcOrd="0" destOrd="0" presId="urn:microsoft.com/office/officeart/2005/8/layout/process1"/>
    <dgm:cxn modelId="{EF30E5F8-E723-4355-87FF-BFED51F96B3C}" srcId="{3ED62158-0B21-4F61-A87E-DD3AF5399D25}" destId="{059FE8E3-2890-4710-92F8-D3F644B0AD0C}" srcOrd="1" destOrd="0" parTransId="{84E17C15-4FEA-443B-A619-23AED2B631A8}" sibTransId="{73AF82C5-9B4F-4288-A9BE-F2F11D105C4F}"/>
    <dgm:cxn modelId="{125D6906-0E9F-4CDC-827B-0FF7E01D5B29}" type="presParOf" srcId="{9F17BEE9-7C90-46C7-AA7A-2F44FC3C6C84}" destId="{21D862D3-70D2-45AB-BF05-9650A872C328}" srcOrd="0" destOrd="0" presId="urn:microsoft.com/office/officeart/2005/8/layout/process1"/>
    <dgm:cxn modelId="{42DF8AB9-CB14-472E-8E5A-6D84814A1D17}" type="presParOf" srcId="{9F17BEE9-7C90-46C7-AA7A-2F44FC3C6C84}" destId="{52334840-1825-4856-9D44-F975F4B1B01D}" srcOrd="1" destOrd="0" presId="urn:microsoft.com/office/officeart/2005/8/layout/process1"/>
    <dgm:cxn modelId="{5BBD6D86-612F-4F07-8261-283016671414}" type="presParOf" srcId="{52334840-1825-4856-9D44-F975F4B1B01D}" destId="{03F92037-7712-46F6-8E67-1B870F083BE6}" srcOrd="0" destOrd="0" presId="urn:microsoft.com/office/officeart/2005/8/layout/process1"/>
    <dgm:cxn modelId="{9B364315-D8AF-435F-AB45-CDA262CC8A03}" type="presParOf" srcId="{9F17BEE9-7C90-46C7-AA7A-2F44FC3C6C84}" destId="{C6F98017-8245-42E2-BB17-1C62D2E0B36D}" srcOrd="2" destOrd="0" presId="urn:microsoft.com/office/officeart/2005/8/layout/process1"/>
    <dgm:cxn modelId="{708286D5-386B-407F-9160-21600754B787}" type="presParOf" srcId="{9F17BEE9-7C90-46C7-AA7A-2F44FC3C6C84}" destId="{7CE1B681-B84A-46BF-85E2-EC6D1211DCDD}" srcOrd="3" destOrd="0" presId="urn:microsoft.com/office/officeart/2005/8/layout/process1"/>
    <dgm:cxn modelId="{07E75AD3-1DD9-4CB7-889D-BF51B6A9DA36}" type="presParOf" srcId="{7CE1B681-B84A-46BF-85E2-EC6D1211DCDD}" destId="{E5F14FE3-ABFD-4650-8EFB-93AF9882F7D5}" srcOrd="0" destOrd="0" presId="urn:microsoft.com/office/officeart/2005/8/layout/process1"/>
    <dgm:cxn modelId="{9438ED81-70E6-4186-A0E8-63D64FEA96EA}" type="presParOf" srcId="{9F17BEE9-7C90-46C7-AA7A-2F44FC3C6C84}" destId="{A5FB988F-634F-43B9-967B-7481A9DA88D0}" srcOrd="4" destOrd="0" presId="urn:microsoft.com/office/officeart/2005/8/layout/process1"/>
  </dgm:cxnLst>
  <dgm:bg/>
  <dgm:whole/>
  <dgm:extLst>
    <a:ext uri="http://schemas.microsoft.com/office/drawing/2008/diagram">
      <dsp:dataModelExt xmlns:dsp="http://schemas.microsoft.com/office/drawing/2008/diagram" relId="rId13"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F7EAA6-2150-490A-B0DD-96ADA7D542E3}">
      <dsp:nvSpPr>
        <dsp:cNvPr id="0" name=""/>
        <dsp:cNvSpPr/>
      </dsp:nvSpPr>
      <dsp:spPr>
        <a:xfrm rot="10800000">
          <a:off x="1397779" y="761"/>
          <a:ext cx="4489496" cy="1067867"/>
        </a:xfrm>
        <a:prstGeom prst="homePlate">
          <a:avLst/>
        </a:prstGeom>
        <a:solidFill>
          <a:srgbClr val="FFFF00"/>
        </a:solidFill>
        <a:ln w="254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70900" tIns="114300" rIns="213360" bIns="114300" numCol="1" spcCol="1270" anchor="ctr" anchorCtr="0">
          <a:noAutofit/>
        </a:bodyPr>
        <a:lstStyle/>
        <a:p>
          <a:pPr marL="0" lvl="0" indent="0" algn="l" defTabSz="1333500" rtl="0">
            <a:lnSpc>
              <a:spcPct val="90000"/>
            </a:lnSpc>
            <a:spcBef>
              <a:spcPct val="0"/>
            </a:spcBef>
            <a:spcAft>
              <a:spcPct val="35000"/>
            </a:spcAft>
            <a:buNone/>
          </a:pPr>
          <a:r>
            <a:rPr lang="zh-CN" altLang="en-US" sz="3000" b="1" kern="1200" dirty="0">
              <a:solidFill>
                <a:srgbClr val="0000CC"/>
              </a:solidFill>
              <a:latin typeface="微软雅黑" panose="020B0503020204020204" pitchFamily="34" charset="-122"/>
              <a:ea typeface="微软雅黑" panose="020B0503020204020204" pitchFamily="34" charset="-122"/>
              <a:cs typeface="+mn-cs"/>
            </a:rPr>
            <a:t>研究背景及科学问题</a:t>
          </a:r>
          <a:endParaRPr lang="zh-CN" altLang="en-US" sz="3000" kern="1200" dirty="0">
            <a:solidFill>
              <a:srgbClr val="0000CC"/>
            </a:solidFill>
            <a:latin typeface="微软雅黑" panose="020B0503020204020204" pitchFamily="34" charset="-122"/>
            <a:ea typeface="微软雅黑" panose="020B0503020204020204" pitchFamily="34" charset="-122"/>
            <a:cs typeface="+mn-cs"/>
          </a:endParaRPr>
        </a:p>
      </dsp:txBody>
      <dsp:txXfrm rot="10800000">
        <a:off x="1664746" y="761"/>
        <a:ext cx="4222529" cy="1067867"/>
      </dsp:txXfrm>
    </dsp:sp>
    <dsp:sp modelId="{089E1616-0CCB-4EF8-B527-895326879F8F}">
      <dsp:nvSpPr>
        <dsp:cNvPr id="0" name=""/>
        <dsp:cNvSpPr/>
      </dsp:nvSpPr>
      <dsp:spPr>
        <a:xfrm>
          <a:off x="863846" y="761"/>
          <a:ext cx="1067867" cy="1067867"/>
        </a:xfrm>
        <a:prstGeom prst="ellipse">
          <a:avLst/>
        </a:prstGeom>
        <a:solidFill>
          <a:srgbClr val="FFFF00"/>
        </a:solidFill>
        <a:ln w="254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sp>
    <dsp:sp modelId="{B373C7F4-AD34-4F29-B4CB-A63540AC2639}">
      <dsp:nvSpPr>
        <dsp:cNvPr id="0" name=""/>
        <dsp:cNvSpPr/>
      </dsp:nvSpPr>
      <dsp:spPr>
        <a:xfrm rot="10800000">
          <a:off x="1397779" y="1387394"/>
          <a:ext cx="4489496" cy="1067867"/>
        </a:xfrm>
        <a:prstGeom prst="homePlate">
          <a:avLst/>
        </a:prstGeom>
        <a:solidFill>
          <a:srgbClr val="97CDCC">
            <a:hueOff val="0"/>
            <a:satOff val="0"/>
            <a:lumOff val="0"/>
            <a:alphaOff val="0"/>
          </a:srgbClr>
        </a:solidFill>
        <a:ln w="254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70900" tIns="114300" rIns="213360" bIns="114300" numCol="1" spcCol="1270" anchor="ctr" anchorCtr="0">
          <a:noAutofit/>
        </a:bodyPr>
        <a:lstStyle/>
        <a:p>
          <a:pPr marL="0" lvl="0" indent="0" algn="l" defTabSz="1333500" rtl="0">
            <a:lnSpc>
              <a:spcPct val="90000"/>
            </a:lnSpc>
            <a:spcBef>
              <a:spcPct val="0"/>
            </a:spcBef>
            <a:spcAft>
              <a:spcPct val="35000"/>
            </a:spcAft>
            <a:buNone/>
          </a:pPr>
          <a:r>
            <a:rPr lang="zh-CN" altLang="en-US" sz="3000" b="1" kern="1200" dirty="0">
              <a:solidFill>
                <a:srgbClr val="0000CC"/>
              </a:solidFill>
              <a:latin typeface="微软雅黑" panose="020B0503020204020204" pitchFamily="34" charset="-122"/>
              <a:ea typeface="微软雅黑" panose="020B0503020204020204" pitchFamily="34" charset="-122"/>
              <a:cs typeface="+mn-cs"/>
            </a:rPr>
            <a:t>研究内容</a:t>
          </a:r>
          <a:endParaRPr lang="en-US" sz="3000" b="1" kern="1200" dirty="0">
            <a:solidFill>
              <a:srgbClr val="0000CC"/>
            </a:solidFill>
            <a:latin typeface="微软雅黑" panose="020B0503020204020204" pitchFamily="34" charset="-122"/>
            <a:ea typeface="微软雅黑" panose="020B0503020204020204" pitchFamily="34" charset="-122"/>
            <a:cs typeface="+mn-cs"/>
          </a:endParaRPr>
        </a:p>
      </dsp:txBody>
      <dsp:txXfrm rot="10800000">
        <a:off x="1664746" y="1387394"/>
        <a:ext cx="4222529" cy="1067867"/>
      </dsp:txXfrm>
    </dsp:sp>
    <dsp:sp modelId="{FD93DF22-96C5-41D2-A9D4-D26E935AFFF2}">
      <dsp:nvSpPr>
        <dsp:cNvPr id="0" name=""/>
        <dsp:cNvSpPr/>
      </dsp:nvSpPr>
      <dsp:spPr>
        <a:xfrm>
          <a:off x="863846" y="1387394"/>
          <a:ext cx="1067867" cy="1067867"/>
        </a:xfrm>
        <a:prstGeom prst="ellipse">
          <a:avLst/>
        </a:prstGeom>
        <a:solidFill>
          <a:srgbClr val="97CDCC">
            <a:lumMod val="60000"/>
            <a:lumOff val="40000"/>
          </a:srgbClr>
        </a:solidFill>
        <a:ln w="254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sp>
    <dsp:sp modelId="{C9602134-1E26-4C2F-AB30-F23CCA7829D8}">
      <dsp:nvSpPr>
        <dsp:cNvPr id="0" name=""/>
        <dsp:cNvSpPr/>
      </dsp:nvSpPr>
      <dsp:spPr>
        <a:xfrm rot="10800000">
          <a:off x="1397779" y="2774028"/>
          <a:ext cx="4489496" cy="1067867"/>
        </a:xfrm>
        <a:prstGeom prst="homePlate">
          <a:avLst/>
        </a:prstGeom>
        <a:solidFill>
          <a:srgbClr val="97CDCC">
            <a:hueOff val="0"/>
            <a:satOff val="0"/>
            <a:lumOff val="0"/>
            <a:alphaOff val="0"/>
          </a:srgbClr>
        </a:solidFill>
        <a:ln w="254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70900" tIns="114300" rIns="213360" bIns="114300" numCol="1" spcCol="1270" anchor="ctr" anchorCtr="0">
          <a:noAutofit/>
        </a:bodyPr>
        <a:lstStyle/>
        <a:p>
          <a:pPr marL="0" lvl="0" indent="0" algn="l" defTabSz="1333500" rtl="0">
            <a:lnSpc>
              <a:spcPct val="90000"/>
            </a:lnSpc>
            <a:spcBef>
              <a:spcPct val="0"/>
            </a:spcBef>
            <a:spcAft>
              <a:spcPct val="35000"/>
            </a:spcAft>
            <a:buNone/>
          </a:pPr>
          <a:r>
            <a:rPr lang="zh-CN" altLang="en-US" sz="3000" b="1" kern="1200" dirty="0">
              <a:solidFill>
                <a:srgbClr val="0000CC"/>
              </a:solidFill>
              <a:latin typeface="微软雅黑" panose="020B0503020204020204" pitchFamily="34" charset="-122"/>
              <a:ea typeface="微软雅黑" panose="020B0503020204020204" pitchFamily="34" charset="-122"/>
              <a:cs typeface="+mn-cs"/>
            </a:rPr>
            <a:t>结论总结</a:t>
          </a:r>
          <a:endParaRPr lang="en-US" sz="3000" b="1" kern="1200" dirty="0">
            <a:solidFill>
              <a:srgbClr val="0000CC"/>
            </a:solidFill>
            <a:latin typeface="微软雅黑" panose="020B0503020204020204" pitchFamily="34" charset="-122"/>
            <a:ea typeface="微软雅黑" panose="020B0503020204020204" pitchFamily="34" charset="-122"/>
            <a:cs typeface="+mn-cs"/>
          </a:endParaRPr>
        </a:p>
      </dsp:txBody>
      <dsp:txXfrm rot="10800000">
        <a:off x="1664746" y="2774028"/>
        <a:ext cx="4222529" cy="1067867"/>
      </dsp:txXfrm>
    </dsp:sp>
    <dsp:sp modelId="{24F29B64-8513-4CE9-B190-76F9B6E7DE45}">
      <dsp:nvSpPr>
        <dsp:cNvPr id="0" name=""/>
        <dsp:cNvSpPr/>
      </dsp:nvSpPr>
      <dsp:spPr>
        <a:xfrm>
          <a:off x="863846" y="2774028"/>
          <a:ext cx="1067867" cy="1067867"/>
        </a:xfrm>
        <a:prstGeom prst="ellipse">
          <a:avLst/>
        </a:prstGeom>
        <a:solidFill>
          <a:srgbClr val="97CDCC">
            <a:lumMod val="60000"/>
            <a:lumOff val="40000"/>
          </a:srgbClr>
        </a:solidFill>
        <a:ln w="254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979DF2-D3B0-4A26-BB0E-38EB5128AC43}">
      <dsp:nvSpPr>
        <dsp:cNvPr id="0" name=""/>
        <dsp:cNvSpPr/>
      </dsp:nvSpPr>
      <dsp:spPr>
        <a:xfrm>
          <a:off x="2303992" y="932"/>
          <a:ext cx="1368679" cy="684339"/>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zh-CN" altLang="en-US" sz="2400" kern="1200" dirty="0">
              <a:solidFill>
                <a:srgbClr val="000000"/>
              </a:solidFill>
              <a:latin typeface="黑体" panose="02010609060101010101" pitchFamily="49" charset="-122"/>
              <a:ea typeface="黑体" panose="02010609060101010101" pitchFamily="49" charset="-122"/>
            </a:rPr>
            <a:t>应力场</a:t>
          </a:r>
        </a:p>
      </dsp:txBody>
      <dsp:txXfrm>
        <a:off x="2324036" y="20976"/>
        <a:ext cx="1328591" cy="644251"/>
      </dsp:txXfrm>
    </dsp:sp>
    <dsp:sp modelId="{A4F68EEC-508A-48FF-9F8A-E85D769E666B}">
      <dsp:nvSpPr>
        <dsp:cNvPr id="0" name=""/>
        <dsp:cNvSpPr/>
      </dsp:nvSpPr>
      <dsp:spPr>
        <a:xfrm rot="2426690">
          <a:off x="3369398" y="1197023"/>
          <a:ext cx="1522383" cy="239518"/>
        </a:xfrm>
        <a:prstGeom prst="lef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zh-CN" altLang="en-US" sz="1000" kern="1200"/>
        </a:p>
      </dsp:txBody>
      <dsp:txXfrm>
        <a:off x="3441253" y="1244927"/>
        <a:ext cx="1378673" cy="143710"/>
      </dsp:txXfrm>
    </dsp:sp>
    <dsp:sp modelId="{05D9C242-DA39-412C-8F20-E4145BE7954D}">
      <dsp:nvSpPr>
        <dsp:cNvPr id="0" name=""/>
        <dsp:cNvSpPr/>
      </dsp:nvSpPr>
      <dsp:spPr>
        <a:xfrm>
          <a:off x="4588508" y="1948293"/>
          <a:ext cx="1368679" cy="684339"/>
        </a:xfrm>
        <a:prstGeom prst="roundRect">
          <a:avLst>
            <a:gd name="adj" fmla="val 10000"/>
          </a:avLst>
        </a:prstGeom>
        <a:solidFill>
          <a:schemeClr val="accent2">
            <a:hueOff val="1659627"/>
            <a:satOff val="-18453"/>
            <a:lumOff val="1000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zh-CN" altLang="en-US" sz="2800" kern="1200" dirty="0">
              <a:solidFill>
                <a:srgbClr val="000000"/>
              </a:solidFill>
              <a:latin typeface="黑体" panose="02010609060101010101" pitchFamily="49" charset="-122"/>
              <a:ea typeface="黑体" panose="02010609060101010101" pitchFamily="49" charset="-122"/>
            </a:rPr>
            <a:t>温度场</a:t>
          </a:r>
        </a:p>
      </dsp:txBody>
      <dsp:txXfrm>
        <a:off x="4608552" y="1968337"/>
        <a:ext cx="1328591" cy="644251"/>
      </dsp:txXfrm>
    </dsp:sp>
    <dsp:sp modelId="{0CFB67ED-0EA0-4B92-9749-01D9C13DF1A8}">
      <dsp:nvSpPr>
        <dsp:cNvPr id="0" name=""/>
        <dsp:cNvSpPr/>
      </dsp:nvSpPr>
      <dsp:spPr>
        <a:xfrm rot="10791102">
          <a:off x="2283487" y="2176470"/>
          <a:ext cx="1522383" cy="239518"/>
        </a:xfrm>
        <a:prstGeom prst="leftRightArrow">
          <a:avLst>
            <a:gd name="adj1" fmla="val 60000"/>
            <a:gd name="adj2" fmla="val 50000"/>
          </a:avLst>
        </a:prstGeom>
        <a:solidFill>
          <a:schemeClr val="accent2">
            <a:hueOff val="1659627"/>
            <a:satOff val="-18453"/>
            <a:lumOff val="1000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zh-CN" altLang="en-US" sz="1000" kern="1200"/>
        </a:p>
      </dsp:txBody>
      <dsp:txXfrm rot="10800000">
        <a:off x="2355342" y="2224374"/>
        <a:ext cx="1378673" cy="143710"/>
      </dsp:txXfrm>
    </dsp:sp>
    <dsp:sp modelId="{EBC3C974-F35A-4D3B-A02A-8D0845E62019}">
      <dsp:nvSpPr>
        <dsp:cNvPr id="0" name=""/>
        <dsp:cNvSpPr/>
      </dsp:nvSpPr>
      <dsp:spPr>
        <a:xfrm>
          <a:off x="132170" y="1959827"/>
          <a:ext cx="1368679" cy="684339"/>
        </a:xfrm>
        <a:prstGeom prst="roundRect">
          <a:avLst>
            <a:gd name="adj" fmla="val 10000"/>
          </a:avLst>
        </a:prstGeom>
        <a:solidFill>
          <a:schemeClr val="accent2">
            <a:hueOff val="3319254"/>
            <a:satOff val="-36905"/>
            <a:lumOff val="1999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zh-CN" altLang="en-US" sz="2400" kern="1200" dirty="0">
              <a:solidFill>
                <a:srgbClr val="000000"/>
              </a:solidFill>
              <a:latin typeface="黑体" panose="02010609060101010101" pitchFamily="49" charset="-122"/>
              <a:ea typeface="黑体" panose="02010609060101010101" pitchFamily="49" charset="-122"/>
            </a:rPr>
            <a:t>渗流场</a:t>
          </a:r>
        </a:p>
      </dsp:txBody>
      <dsp:txXfrm>
        <a:off x="152214" y="1979871"/>
        <a:ext cx="1328591" cy="644251"/>
      </dsp:txXfrm>
    </dsp:sp>
    <dsp:sp modelId="{66CB0F05-46C4-4226-88E0-F2958E170997}">
      <dsp:nvSpPr>
        <dsp:cNvPr id="0" name=""/>
        <dsp:cNvSpPr/>
      </dsp:nvSpPr>
      <dsp:spPr>
        <a:xfrm rot="19077050">
          <a:off x="1141229" y="1202790"/>
          <a:ext cx="1522383" cy="239518"/>
        </a:xfrm>
        <a:prstGeom prst="leftRightArrow">
          <a:avLst>
            <a:gd name="adj1" fmla="val 60000"/>
            <a:gd name="adj2" fmla="val 50000"/>
          </a:avLst>
        </a:prstGeom>
        <a:solidFill>
          <a:schemeClr val="accent2">
            <a:hueOff val="3319254"/>
            <a:satOff val="-36905"/>
            <a:lumOff val="1999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zh-CN" altLang="en-US" sz="1000" kern="1200"/>
        </a:p>
      </dsp:txBody>
      <dsp:txXfrm>
        <a:off x="1213084" y="1250694"/>
        <a:ext cx="1378673" cy="14371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D862D3-70D2-45AB-BF05-9650A872C328}">
      <dsp:nvSpPr>
        <dsp:cNvPr id="0" name=""/>
        <dsp:cNvSpPr/>
      </dsp:nvSpPr>
      <dsp:spPr>
        <a:xfrm>
          <a:off x="11391" y="0"/>
          <a:ext cx="1601390" cy="513047"/>
        </a:xfrm>
        <a:prstGeom prst="roundRect">
          <a:avLst>
            <a:gd name="adj" fmla="val 10000"/>
          </a:avLst>
        </a:prstGeom>
        <a:gradFill rotWithShape="0">
          <a:gsLst>
            <a:gs pos="0">
              <a:srgbClr val="4472C4">
                <a:hueOff val="0"/>
                <a:satOff val="0"/>
                <a:lumOff val="0"/>
                <a:alphaOff val="0"/>
                <a:satMod val="103000"/>
                <a:lumMod val="102000"/>
                <a:tint val="94000"/>
              </a:srgbClr>
            </a:gs>
            <a:gs pos="50000">
              <a:srgbClr val="4472C4">
                <a:hueOff val="0"/>
                <a:satOff val="0"/>
                <a:lumOff val="0"/>
                <a:alphaOff val="0"/>
                <a:satMod val="110000"/>
                <a:lumMod val="100000"/>
                <a:shade val="100000"/>
              </a:srgbClr>
            </a:gs>
            <a:gs pos="100000">
              <a:srgbClr val="4472C4">
                <a:hueOff val="0"/>
                <a:satOff val="0"/>
                <a:lumOff val="0"/>
                <a:alphaOff val="0"/>
                <a:lumMod val="99000"/>
                <a:satMod val="120000"/>
                <a:shade val="78000"/>
              </a:srgb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solidFill>
                <a:sysClr val="window" lastClr="FFFFFF"/>
              </a:solidFill>
              <a:latin typeface="黑体" panose="02010609060101010101" pitchFamily="49" charset="-122"/>
              <a:ea typeface="黑体" panose="02010609060101010101" pitchFamily="49" charset="-122"/>
              <a:cs typeface="+mn-cs"/>
            </a:rPr>
            <a:t>水力裂缝</a:t>
          </a:r>
          <a:endParaRPr lang="zh-CN" altLang="en-US" kern="1200" dirty="0">
            <a:solidFill>
              <a:sysClr val="window" lastClr="FFFFFF"/>
            </a:solidFill>
            <a:latin typeface="Calibri" panose="020F0502020204030204"/>
            <a:ea typeface="等线" panose="02010600030101010101" pitchFamily="2" charset="-122"/>
            <a:cs typeface="+mn-cs"/>
          </a:endParaRPr>
        </a:p>
      </dsp:txBody>
      <dsp:txXfrm>
        <a:off x="26418" y="15027"/>
        <a:ext cx="1571336" cy="482993"/>
      </dsp:txXfrm>
    </dsp:sp>
    <dsp:sp modelId="{52334840-1825-4856-9D44-F975F4B1B01D}">
      <dsp:nvSpPr>
        <dsp:cNvPr id="0" name=""/>
        <dsp:cNvSpPr/>
      </dsp:nvSpPr>
      <dsp:spPr>
        <a:xfrm>
          <a:off x="1771413" y="57951"/>
          <a:ext cx="336296" cy="397144"/>
        </a:xfrm>
        <a:prstGeom prst="rightArrow">
          <a:avLst>
            <a:gd name="adj1" fmla="val 60000"/>
            <a:gd name="adj2" fmla="val 50000"/>
          </a:avLst>
        </a:prstGeom>
        <a:gradFill rotWithShape="0">
          <a:gsLst>
            <a:gs pos="0">
              <a:srgbClr val="4472C4">
                <a:tint val="60000"/>
                <a:hueOff val="0"/>
                <a:satOff val="0"/>
                <a:lumOff val="0"/>
                <a:alphaOff val="0"/>
                <a:satMod val="103000"/>
                <a:lumMod val="102000"/>
                <a:tint val="94000"/>
              </a:srgbClr>
            </a:gs>
            <a:gs pos="50000">
              <a:srgbClr val="4472C4">
                <a:tint val="60000"/>
                <a:hueOff val="0"/>
                <a:satOff val="0"/>
                <a:lumOff val="0"/>
                <a:alphaOff val="0"/>
                <a:satMod val="110000"/>
                <a:lumMod val="100000"/>
                <a:shade val="100000"/>
              </a:srgbClr>
            </a:gs>
            <a:gs pos="100000">
              <a:srgbClr val="4472C4">
                <a:tint val="60000"/>
                <a:hueOff val="0"/>
                <a:satOff val="0"/>
                <a:lumOff val="0"/>
                <a:alphaOff val="0"/>
                <a:lumMod val="99000"/>
                <a:satMod val="120000"/>
                <a:shade val="78000"/>
              </a:srgb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zh-CN" altLang="en-US" sz="1400" kern="1200">
            <a:solidFill>
              <a:sysClr val="window" lastClr="FFFFFF"/>
            </a:solidFill>
            <a:latin typeface="Calibri" panose="020F0502020204030204"/>
            <a:ea typeface="等线" panose="02010600030101010101" pitchFamily="2" charset="-122"/>
            <a:cs typeface="+mn-cs"/>
          </a:endParaRPr>
        </a:p>
      </dsp:txBody>
      <dsp:txXfrm>
        <a:off x="1771413" y="137380"/>
        <a:ext cx="235407" cy="238286"/>
      </dsp:txXfrm>
    </dsp:sp>
    <dsp:sp modelId="{C6F98017-8245-42E2-BB17-1C62D2E0B36D}">
      <dsp:nvSpPr>
        <dsp:cNvPr id="0" name=""/>
        <dsp:cNvSpPr/>
      </dsp:nvSpPr>
      <dsp:spPr>
        <a:xfrm>
          <a:off x="2247304" y="0"/>
          <a:ext cx="1601390" cy="513047"/>
        </a:xfrm>
        <a:prstGeom prst="roundRect">
          <a:avLst>
            <a:gd name="adj" fmla="val 10000"/>
          </a:avLst>
        </a:prstGeom>
        <a:gradFill rotWithShape="0">
          <a:gsLst>
            <a:gs pos="0">
              <a:srgbClr val="4472C4">
                <a:hueOff val="0"/>
                <a:satOff val="0"/>
                <a:lumOff val="0"/>
                <a:alphaOff val="0"/>
                <a:satMod val="103000"/>
                <a:lumMod val="102000"/>
                <a:tint val="94000"/>
              </a:srgbClr>
            </a:gs>
            <a:gs pos="50000">
              <a:srgbClr val="4472C4">
                <a:hueOff val="0"/>
                <a:satOff val="0"/>
                <a:lumOff val="0"/>
                <a:alphaOff val="0"/>
                <a:satMod val="110000"/>
                <a:lumMod val="100000"/>
                <a:shade val="100000"/>
              </a:srgbClr>
            </a:gs>
            <a:gs pos="100000">
              <a:srgbClr val="4472C4">
                <a:hueOff val="0"/>
                <a:satOff val="0"/>
                <a:lumOff val="0"/>
                <a:alphaOff val="0"/>
                <a:lumMod val="99000"/>
                <a:satMod val="120000"/>
                <a:shade val="78000"/>
              </a:srgb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solidFill>
                <a:sysClr val="window" lastClr="FFFFFF"/>
              </a:solidFill>
              <a:latin typeface="黑体" panose="02010609060101010101" pitchFamily="49" charset="-122"/>
              <a:ea typeface="黑体" panose="02010609060101010101" pitchFamily="49" charset="-122"/>
              <a:cs typeface="+mn-cs"/>
            </a:rPr>
            <a:t>应力场改变</a:t>
          </a:r>
        </a:p>
      </dsp:txBody>
      <dsp:txXfrm>
        <a:off x="2262331" y="15027"/>
        <a:ext cx="1571336" cy="482993"/>
      </dsp:txXfrm>
    </dsp:sp>
    <dsp:sp modelId="{7CE1B681-B84A-46BF-85E2-EC6D1211DCDD}">
      <dsp:nvSpPr>
        <dsp:cNvPr id="0" name=""/>
        <dsp:cNvSpPr/>
      </dsp:nvSpPr>
      <dsp:spPr>
        <a:xfrm>
          <a:off x="4008834" y="57951"/>
          <a:ext cx="339494" cy="397144"/>
        </a:xfrm>
        <a:prstGeom prst="rightArrow">
          <a:avLst>
            <a:gd name="adj1" fmla="val 60000"/>
            <a:gd name="adj2" fmla="val 50000"/>
          </a:avLst>
        </a:prstGeom>
        <a:gradFill rotWithShape="0">
          <a:gsLst>
            <a:gs pos="0">
              <a:srgbClr val="4472C4">
                <a:tint val="60000"/>
                <a:hueOff val="0"/>
                <a:satOff val="0"/>
                <a:lumOff val="0"/>
                <a:alphaOff val="0"/>
                <a:satMod val="103000"/>
                <a:lumMod val="102000"/>
                <a:tint val="94000"/>
              </a:srgbClr>
            </a:gs>
            <a:gs pos="50000">
              <a:srgbClr val="4472C4">
                <a:tint val="60000"/>
                <a:hueOff val="0"/>
                <a:satOff val="0"/>
                <a:lumOff val="0"/>
                <a:alphaOff val="0"/>
                <a:satMod val="110000"/>
                <a:lumMod val="100000"/>
                <a:shade val="100000"/>
              </a:srgbClr>
            </a:gs>
            <a:gs pos="100000">
              <a:srgbClr val="4472C4">
                <a:tint val="60000"/>
                <a:hueOff val="0"/>
                <a:satOff val="0"/>
                <a:lumOff val="0"/>
                <a:alphaOff val="0"/>
                <a:lumMod val="99000"/>
                <a:satMod val="120000"/>
                <a:shade val="78000"/>
              </a:srgb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zh-CN" altLang="en-US" sz="1400" kern="1200">
            <a:solidFill>
              <a:sysClr val="window" lastClr="FFFFFF"/>
            </a:solidFill>
            <a:latin typeface="Calibri" panose="020F0502020204030204"/>
            <a:ea typeface="等线" panose="02010600030101010101" pitchFamily="2" charset="-122"/>
            <a:cs typeface="+mn-cs"/>
          </a:endParaRPr>
        </a:p>
      </dsp:txBody>
      <dsp:txXfrm>
        <a:off x="4008834" y="137380"/>
        <a:ext cx="237646" cy="238286"/>
      </dsp:txXfrm>
    </dsp:sp>
    <dsp:sp modelId="{A5FB988F-634F-43B9-967B-7481A9DA88D0}">
      <dsp:nvSpPr>
        <dsp:cNvPr id="0" name=""/>
        <dsp:cNvSpPr/>
      </dsp:nvSpPr>
      <dsp:spPr>
        <a:xfrm>
          <a:off x="4489251" y="0"/>
          <a:ext cx="1601390" cy="513047"/>
        </a:xfrm>
        <a:prstGeom prst="roundRect">
          <a:avLst>
            <a:gd name="adj" fmla="val 10000"/>
          </a:avLst>
        </a:prstGeom>
        <a:gradFill rotWithShape="0">
          <a:gsLst>
            <a:gs pos="0">
              <a:srgbClr val="4472C4">
                <a:hueOff val="0"/>
                <a:satOff val="0"/>
                <a:lumOff val="0"/>
                <a:alphaOff val="0"/>
                <a:satMod val="103000"/>
                <a:lumMod val="102000"/>
                <a:tint val="94000"/>
              </a:srgbClr>
            </a:gs>
            <a:gs pos="50000">
              <a:srgbClr val="4472C4">
                <a:hueOff val="0"/>
                <a:satOff val="0"/>
                <a:lumOff val="0"/>
                <a:alphaOff val="0"/>
                <a:satMod val="110000"/>
                <a:lumMod val="100000"/>
                <a:shade val="100000"/>
              </a:srgbClr>
            </a:gs>
            <a:gs pos="100000">
              <a:srgbClr val="4472C4">
                <a:hueOff val="0"/>
                <a:satOff val="0"/>
                <a:lumOff val="0"/>
                <a:alphaOff val="0"/>
                <a:lumMod val="99000"/>
                <a:satMod val="120000"/>
                <a:shade val="78000"/>
              </a:srgb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solidFill>
                <a:sysClr val="window" lastClr="FFFFFF"/>
              </a:solidFill>
              <a:latin typeface="黑体" panose="02010609060101010101" pitchFamily="49" charset="-122"/>
              <a:ea typeface="黑体" panose="02010609060101010101" pitchFamily="49" charset="-122"/>
              <a:cs typeface="+mn-cs"/>
            </a:rPr>
            <a:t>裂缝损伤弱化</a:t>
          </a:r>
          <a:endParaRPr lang="zh-CN" altLang="en-US" sz="1800" kern="1200" dirty="0">
            <a:solidFill>
              <a:sysClr val="window" lastClr="FFFFFF"/>
            </a:solidFill>
            <a:latin typeface="Calibri" panose="020F0502020204030204"/>
            <a:ea typeface="等线" panose="02010600030101010101" pitchFamily="2" charset="-122"/>
            <a:cs typeface="+mn-cs"/>
          </a:endParaRPr>
        </a:p>
      </dsp:txBody>
      <dsp:txXfrm>
        <a:off x="4504278" y="15027"/>
        <a:ext cx="1571336" cy="48299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D862D3-70D2-45AB-BF05-9650A872C328}">
      <dsp:nvSpPr>
        <dsp:cNvPr id="0" name=""/>
        <dsp:cNvSpPr/>
      </dsp:nvSpPr>
      <dsp:spPr>
        <a:xfrm>
          <a:off x="11391" y="0"/>
          <a:ext cx="1601390" cy="513047"/>
        </a:xfrm>
        <a:prstGeom prst="roundRect">
          <a:avLst>
            <a:gd name="adj" fmla="val 10000"/>
          </a:avLst>
        </a:prstGeom>
        <a:gradFill rotWithShape="0">
          <a:gsLst>
            <a:gs pos="0">
              <a:srgbClr val="4472C4">
                <a:hueOff val="0"/>
                <a:satOff val="0"/>
                <a:lumOff val="0"/>
                <a:alphaOff val="0"/>
                <a:satMod val="103000"/>
                <a:lumMod val="102000"/>
                <a:tint val="94000"/>
              </a:srgbClr>
            </a:gs>
            <a:gs pos="50000">
              <a:srgbClr val="4472C4">
                <a:hueOff val="0"/>
                <a:satOff val="0"/>
                <a:lumOff val="0"/>
                <a:alphaOff val="0"/>
                <a:satMod val="110000"/>
                <a:lumMod val="100000"/>
                <a:shade val="100000"/>
              </a:srgbClr>
            </a:gs>
            <a:gs pos="100000">
              <a:srgbClr val="4472C4">
                <a:hueOff val="0"/>
                <a:satOff val="0"/>
                <a:lumOff val="0"/>
                <a:alphaOff val="0"/>
                <a:lumMod val="99000"/>
                <a:satMod val="120000"/>
                <a:shade val="78000"/>
              </a:srgb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solidFill>
                <a:sysClr val="window" lastClr="FFFFFF"/>
              </a:solidFill>
              <a:latin typeface="黑体" panose="02010609060101010101" pitchFamily="49" charset="-122"/>
              <a:ea typeface="黑体" panose="02010609060101010101" pitchFamily="49" charset="-122"/>
              <a:cs typeface="+mn-cs"/>
            </a:rPr>
            <a:t>压裂液渗流</a:t>
          </a:r>
          <a:endParaRPr lang="zh-CN" altLang="en-US" kern="1200" dirty="0">
            <a:solidFill>
              <a:sysClr val="window" lastClr="FFFFFF"/>
            </a:solidFill>
            <a:latin typeface="Calibri" panose="020F0502020204030204"/>
            <a:ea typeface="等线" panose="02010600030101010101" pitchFamily="2" charset="-122"/>
            <a:cs typeface="+mn-cs"/>
          </a:endParaRPr>
        </a:p>
      </dsp:txBody>
      <dsp:txXfrm>
        <a:off x="26418" y="15027"/>
        <a:ext cx="1571336" cy="482993"/>
      </dsp:txXfrm>
    </dsp:sp>
    <dsp:sp modelId="{52334840-1825-4856-9D44-F975F4B1B01D}">
      <dsp:nvSpPr>
        <dsp:cNvPr id="0" name=""/>
        <dsp:cNvSpPr/>
      </dsp:nvSpPr>
      <dsp:spPr>
        <a:xfrm>
          <a:off x="1771413" y="57951"/>
          <a:ext cx="336296" cy="397144"/>
        </a:xfrm>
        <a:prstGeom prst="rightArrow">
          <a:avLst>
            <a:gd name="adj1" fmla="val 60000"/>
            <a:gd name="adj2" fmla="val 50000"/>
          </a:avLst>
        </a:prstGeom>
        <a:gradFill rotWithShape="0">
          <a:gsLst>
            <a:gs pos="0">
              <a:srgbClr val="4472C4">
                <a:tint val="60000"/>
                <a:hueOff val="0"/>
                <a:satOff val="0"/>
                <a:lumOff val="0"/>
                <a:alphaOff val="0"/>
                <a:satMod val="103000"/>
                <a:lumMod val="102000"/>
                <a:tint val="94000"/>
              </a:srgbClr>
            </a:gs>
            <a:gs pos="50000">
              <a:srgbClr val="4472C4">
                <a:tint val="60000"/>
                <a:hueOff val="0"/>
                <a:satOff val="0"/>
                <a:lumOff val="0"/>
                <a:alphaOff val="0"/>
                <a:satMod val="110000"/>
                <a:lumMod val="100000"/>
                <a:shade val="100000"/>
              </a:srgbClr>
            </a:gs>
            <a:gs pos="100000">
              <a:srgbClr val="4472C4">
                <a:tint val="60000"/>
                <a:hueOff val="0"/>
                <a:satOff val="0"/>
                <a:lumOff val="0"/>
                <a:alphaOff val="0"/>
                <a:lumMod val="99000"/>
                <a:satMod val="120000"/>
                <a:shade val="78000"/>
              </a:srgb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zh-CN" altLang="en-US" sz="1400" kern="1200">
            <a:solidFill>
              <a:sysClr val="window" lastClr="FFFFFF"/>
            </a:solidFill>
            <a:latin typeface="Calibri" panose="020F0502020204030204"/>
            <a:ea typeface="等线" panose="02010600030101010101" pitchFamily="2" charset="-122"/>
            <a:cs typeface="+mn-cs"/>
          </a:endParaRPr>
        </a:p>
      </dsp:txBody>
      <dsp:txXfrm>
        <a:off x="1771413" y="137380"/>
        <a:ext cx="235407" cy="238286"/>
      </dsp:txXfrm>
    </dsp:sp>
    <dsp:sp modelId="{C6F98017-8245-42E2-BB17-1C62D2E0B36D}">
      <dsp:nvSpPr>
        <dsp:cNvPr id="0" name=""/>
        <dsp:cNvSpPr/>
      </dsp:nvSpPr>
      <dsp:spPr>
        <a:xfrm>
          <a:off x="2247304" y="0"/>
          <a:ext cx="1601390" cy="513047"/>
        </a:xfrm>
        <a:prstGeom prst="roundRect">
          <a:avLst>
            <a:gd name="adj" fmla="val 10000"/>
          </a:avLst>
        </a:prstGeom>
        <a:gradFill rotWithShape="0">
          <a:gsLst>
            <a:gs pos="0">
              <a:srgbClr val="4472C4">
                <a:hueOff val="0"/>
                <a:satOff val="0"/>
                <a:lumOff val="0"/>
                <a:alphaOff val="0"/>
                <a:satMod val="103000"/>
                <a:lumMod val="102000"/>
                <a:tint val="94000"/>
              </a:srgbClr>
            </a:gs>
            <a:gs pos="50000">
              <a:srgbClr val="4472C4">
                <a:hueOff val="0"/>
                <a:satOff val="0"/>
                <a:lumOff val="0"/>
                <a:alphaOff val="0"/>
                <a:satMod val="110000"/>
                <a:lumMod val="100000"/>
                <a:shade val="100000"/>
              </a:srgbClr>
            </a:gs>
            <a:gs pos="100000">
              <a:srgbClr val="4472C4">
                <a:hueOff val="0"/>
                <a:satOff val="0"/>
                <a:lumOff val="0"/>
                <a:alphaOff val="0"/>
                <a:lumMod val="99000"/>
                <a:satMod val="120000"/>
                <a:shade val="78000"/>
              </a:srgb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solidFill>
                <a:sysClr val="window" lastClr="FFFFFF"/>
              </a:solidFill>
              <a:latin typeface="Calibri" panose="020F0502020204030204"/>
              <a:ea typeface="等线" panose="02010600030101010101" pitchFamily="2" charset="-122"/>
              <a:cs typeface="+mn-cs"/>
            </a:rPr>
            <a:t>渗透、化反</a:t>
          </a:r>
        </a:p>
      </dsp:txBody>
      <dsp:txXfrm>
        <a:off x="2262331" y="15027"/>
        <a:ext cx="1571336" cy="482993"/>
      </dsp:txXfrm>
    </dsp:sp>
    <dsp:sp modelId="{7CE1B681-B84A-46BF-85E2-EC6D1211DCDD}">
      <dsp:nvSpPr>
        <dsp:cNvPr id="0" name=""/>
        <dsp:cNvSpPr/>
      </dsp:nvSpPr>
      <dsp:spPr>
        <a:xfrm>
          <a:off x="4008834" y="57951"/>
          <a:ext cx="339494" cy="397144"/>
        </a:xfrm>
        <a:prstGeom prst="rightArrow">
          <a:avLst>
            <a:gd name="adj1" fmla="val 60000"/>
            <a:gd name="adj2" fmla="val 50000"/>
          </a:avLst>
        </a:prstGeom>
        <a:gradFill rotWithShape="0">
          <a:gsLst>
            <a:gs pos="0">
              <a:srgbClr val="4472C4">
                <a:tint val="60000"/>
                <a:hueOff val="0"/>
                <a:satOff val="0"/>
                <a:lumOff val="0"/>
                <a:alphaOff val="0"/>
                <a:satMod val="103000"/>
                <a:lumMod val="102000"/>
                <a:tint val="94000"/>
              </a:srgbClr>
            </a:gs>
            <a:gs pos="50000">
              <a:srgbClr val="4472C4">
                <a:tint val="60000"/>
                <a:hueOff val="0"/>
                <a:satOff val="0"/>
                <a:lumOff val="0"/>
                <a:alphaOff val="0"/>
                <a:satMod val="110000"/>
                <a:lumMod val="100000"/>
                <a:shade val="100000"/>
              </a:srgbClr>
            </a:gs>
            <a:gs pos="100000">
              <a:srgbClr val="4472C4">
                <a:tint val="60000"/>
                <a:hueOff val="0"/>
                <a:satOff val="0"/>
                <a:lumOff val="0"/>
                <a:alphaOff val="0"/>
                <a:lumMod val="99000"/>
                <a:satMod val="120000"/>
                <a:shade val="78000"/>
              </a:srgb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zh-CN" altLang="en-US" sz="1400" kern="1200">
            <a:solidFill>
              <a:sysClr val="window" lastClr="FFFFFF"/>
            </a:solidFill>
            <a:latin typeface="Calibri" panose="020F0502020204030204"/>
            <a:ea typeface="等线" panose="02010600030101010101" pitchFamily="2" charset="-122"/>
            <a:cs typeface="+mn-cs"/>
          </a:endParaRPr>
        </a:p>
      </dsp:txBody>
      <dsp:txXfrm>
        <a:off x="4008834" y="137380"/>
        <a:ext cx="237646" cy="238286"/>
      </dsp:txXfrm>
    </dsp:sp>
    <dsp:sp modelId="{A5FB988F-634F-43B9-967B-7481A9DA88D0}">
      <dsp:nvSpPr>
        <dsp:cNvPr id="0" name=""/>
        <dsp:cNvSpPr/>
      </dsp:nvSpPr>
      <dsp:spPr>
        <a:xfrm>
          <a:off x="4489251" y="0"/>
          <a:ext cx="1601390" cy="513047"/>
        </a:xfrm>
        <a:prstGeom prst="roundRect">
          <a:avLst>
            <a:gd name="adj" fmla="val 10000"/>
          </a:avLst>
        </a:prstGeom>
        <a:gradFill rotWithShape="0">
          <a:gsLst>
            <a:gs pos="0">
              <a:srgbClr val="4472C4">
                <a:hueOff val="0"/>
                <a:satOff val="0"/>
                <a:lumOff val="0"/>
                <a:alphaOff val="0"/>
                <a:satMod val="103000"/>
                <a:lumMod val="102000"/>
                <a:tint val="94000"/>
              </a:srgbClr>
            </a:gs>
            <a:gs pos="50000">
              <a:srgbClr val="4472C4">
                <a:hueOff val="0"/>
                <a:satOff val="0"/>
                <a:lumOff val="0"/>
                <a:alphaOff val="0"/>
                <a:satMod val="110000"/>
                <a:lumMod val="100000"/>
                <a:shade val="100000"/>
              </a:srgbClr>
            </a:gs>
            <a:gs pos="100000">
              <a:srgbClr val="4472C4">
                <a:hueOff val="0"/>
                <a:satOff val="0"/>
                <a:lumOff val="0"/>
                <a:alphaOff val="0"/>
                <a:lumMod val="99000"/>
                <a:satMod val="120000"/>
                <a:shade val="78000"/>
              </a:srgb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solidFill>
                <a:sysClr val="window" lastClr="FFFFFF"/>
              </a:solidFill>
              <a:latin typeface="黑体" panose="02010609060101010101" pitchFamily="49" charset="-122"/>
              <a:ea typeface="黑体" panose="02010609060101010101" pitchFamily="49" charset="-122"/>
              <a:cs typeface="+mn-cs"/>
            </a:rPr>
            <a:t>裂缝水致弱化</a:t>
          </a:r>
          <a:endParaRPr lang="zh-CN" altLang="en-US" sz="1800" kern="1200" dirty="0">
            <a:solidFill>
              <a:sysClr val="window" lastClr="FFFFFF"/>
            </a:solidFill>
            <a:latin typeface="Calibri" panose="020F0502020204030204"/>
            <a:ea typeface="等线" panose="02010600030101010101" pitchFamily="2" charset="-122"/>
            <a:cs typeface="+mn-cs"/>
          </a:endParaRPr>
        </a:p>
      </dsp:txBody>
      <dsp:txXfrm>
        <a:off x="4504278" y="15027"/>
        <a:ext cx="1571336" cy="482993"/>
      </dsp:txXfrm>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 Id="rId4" Type="http://schemas.openxmlformats.org/officeDocument/2006/relationships/image" Target="../media/image12.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image" Target="../media/image17.wmf"/><Relationship Id="rId4" Type="http://schemas.openxmlformats.org/officeDocument/2006/relationships/image" Target="../media/image20.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image" Target="../media/image22.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87.e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94.wmf"/><Relationship Id="rId2" Type="http://schemas.openxmlformats.org/officeDocument/2006/relationships/image" Target="../media/image93.wmf"/><Relationship Id="rId1" Type="http://schemas.openxmlformats.org/officeDocument/2006/relationships/image" Target="../media/image92.wmf"/><Relationship Id="rId6" Type="http://schemas.openxmlformats.org/officeDocument/2006/relationships/image" Target="../media/image97.wmf"/><Relationship Id="rId5" Type="http://schemas.openxmlformats.org/officeDocument/2006/relationships/image" Target="../media/image96.wmf"/><Relationship Id="rId4" Type="http://schemas.openxmlformats.org/officeDocument/2006/relationships/image" Target="../media/image95.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 Id="rId4" Type="http://schemas.openxmlformats.org/officeDocument/2006/relationships/image" Target="../media/image12.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05.e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108.wmf"/><Relationship Id="rId2" Type="http://schemas.openxmlformats.org/officeDocument/2006/relationships/image" Target="../media/image107.wmf"/><Relationship Id="rId1" Type="http://schemas.openxmlformats.org/officeDocument/2006/relationships/image" Target="../media/image106.wmf"/><Relationship Id="rId4" Type="http://schemas.openxmlformats.org/officeDocument/2006/relationships/image" Target="../media/image10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DEADB98-6E45-4C9C-9024-4CC0883832ED}" type="datetimeFigureOut">
              <a:rPr lang="zh-CN" altLang="en-US" smtClean="0"/>
              <a:t>2019/10/18</a:t>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DE6403F-48CF-4A39-8E90-52547574C57F}" type="slidenum">
              <a:rPr lang="zh-CN" altLang="en-US" smtClean="0"/>
              <a:t>‹#›</a:t>
            </a:fld>
            <a:endParaRPr lang="zh-CN" altLang="en-US"/>
          </a:p>
        </p:txBody>
      </p:sp>
    </p:spTree>
    <p:extLst>
      <p:ext uri="{BB962C8B-B14F-4D97-AF65-F5344CB8AC3E}">
        <p14:creationId xmlns:p14="http://schemas.microsoft.com/office/powerpoint/2010/main" val="30980159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DE6403F-48CF-4A39-8E90-52547574C57F}" type="slidenum">
              <a:rPr lang="zh-CN" altLang="en-US" smtClean="0"/>
              <a:t>1</a:t>
            </a:fld>
            <a:endParaRPr lang="zh-CN" altLang="en-US"/>
          </a:p>
        </p:txBody>
      </p:sp>
    </p:spTree>
    <p:extLst>
      <p:ext uri="{BB962C8B-B14F-4D97-AF65-F5344CB8AC3E}">
        <p14:creationId xmlns:p14="http://schemas.microsoft.com/office/powerpoint/2010/main" val="586173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DE6403F-48CF-4A39-8E90-52547574C57F}" type="slidenum">
              <a:rPr lang="zh-CN" altLang="en-US" smtClean="0"/>
              <a:t>13</a:t>
            </a:fld>
            <a:endParaRPr lang="zh-CN" altLang="en-US"/>
          </a:p>
        </p:txBody>
      </p:sp>
    </p:spTree>
    <p:extLst>
      <p:ext uri="{BB962C8B-B14F-4D97-AF65-F5344CB8AC3E}">
        <p14:creationId xmlns:p14="http://schemas.microsoft.com/office/powerpoint/2010/main" val="29677382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DE6403F-48CF-4A39-8E90-52547574C57F}" type="slidenum">
              <a:rPr lang="zh-CN" altLang="en-US" smtClean="0"/>
              <a:t>14</a:t>
            </a:fld>
            <a:endParaRPr lang="zh-CN" altLang="en-US"/>
          </a:p>
        </p:txBody>
      </p:sp>
    </p:spTree>
    <p:extLst>
      <p:ext uri="{BB962C8B-B14F-4D97-AF65-F5344CB8AC3E}">
        <p14:creationId xmlns:p14="http://schemas.microsoft.com/office/powerpoint/2010/main" val="27168564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DE6403F-48CF-4A39-8E90-52547574C57F}" type="slidenum">
              <a:rPr lang="zh-CN" altLang="en-US" smtClean="0"/>
              <a:t>15</a:t>
            </a:fld>
            <a:endParaRPr lang="zh-CN" altLang="en-US"/>
          </a:p>
        </p:txBody>
      </p:sp>
    </p:spTree>
    <p:extLst>
      <p:ext uri="{BB962C8B-B14F-4D97-AF65-F5344CB8AC3E}">
        <p14:creationId xmlns:p14="http://schemas.microsoft.com/office/powerpoint/2010/main" val="39198601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DE6403F-48CF-4A39-8E90-52547574C57F}" type="slidenum">
              <a:rPr lang="zh-CN" altLang="en-US" smtClean="0"/>
              <a:t>16</a:t>
            </a:fld>
            <a:endParaRPr lang="zh-CN" altLang="en-US"/>
          </a:p>
        </p:txBody>
      </p:sp>
    </p:spTree>
    <p:extLst>
      <p:ext uri="{BB962C8B-B14F-4D97-AF65-F5344CB8AC3E}">
        <p14:creationId xmlns:p14="http://schemas.microsoft.com/office/powerpoint/2010/main" val="40136174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DE6403F-48CF-4A39-8E90-52547574C57F}" type="slidenum">
              <a:rPr lang="zh-CN" altLang="en-US" smtClean="0"/>
              <a:t>17</a:t>
            </a:fld>
            <a:endParaRPr lang="zh-CN" altLang="en-US"/>
          </a:p>
        </p:txBody>
      </p:sp>
    </p:spTree>
    <p:extLst>
      <p:ext uri="{BB962C8B-B14F-4D97-AF65-F5344CB8AC3E}">
        <p14:creationId xmlns:p14="http://schemas.microsoft.com/office/powerpoint/2010/main" val="7789450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DE6403F-48CF-4A39-8E90-52547574C57F}" type="slidenum">
              <a:rPr lang="zh-CN" altLang="en-US" smtClean="0"/>
              <a:t>20</a:t>
            </a:fld>
            <a:endParaRPr lang="zh-CN" altLang="en-US"/>
          </a:p>
        </p:txBody>
      </p:sp>
    </p:spTree>
    <p:extLst>
      <p:ext uri="{BB962C8B-B14F-4D97-AF65-F5344CB8AC3E}">
        <p14:creationId xmlns:p14="http://schemas.microsoft.com/office/powerpoint/2010/main" val="12830563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DE6403F-48CF-4A39-8E90-52547574C57F}" type="slidenum">
              <a:rPr lang="zh-CN" altLang="en-US" smtClean="0"/>
              <a:t>21</a:t>
            </a:fld>
            <a:endParaRPr lang="zh-CN" altLang="en-US"/>
          </a:p>
        </p:txBody>
      </p:sp>
    </p:spTree>
    <p:extLst>
      <p:ext uri="{BB962C8B-B14F-4D97-AF65-F5344CB8AC3E}">
        <p14:creationId xmlns:p14="http://schemas.microsoft.com/office/powerpoint/2010/main" val="35784524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DE6403F-48CF-4A39-8E90-52547574C57F}" type="slidenum">
              <a:rPr lang="zh-CN" altLang="en-US" smtClean="0"/>
              <a:t>22</a:t>
            </a:fld>
            <a:endParaRPr lang="zh-CN" altLang="en-US"/>
          </a:p>
        </p:txBody>
      </p:sp>
    </p:spTree>
    <p:extLst>
      <p:ext uri="{BB962C8B-B14F-4D97-AF65-F5344CB8AC3E}">
        <p14:creationId xmlns:p14="http://schemas.microsoft.com/office/powerpoint/2010/main" val="37455479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DE6403F-48CF-4A39-8E90-52547574C57F}" type="slidenum">
              <a:rPr lang="zh-CN" altLang="en-US" smtClean="0"/>
              <a:t>3</a:t>
            </a:fld>
            <a:endParaRPr lang="zh-CN" altLang="en-US"/>
          </a:p>
        </p:txBody>
      </p:sp>
    </p:spTree>
    <p:extLst>
      <p:ext uri="{BB962C8B-B14F-4D97-AF65-F5344CB8AC3E}">
        <p14:creationId xmlns:p14="http://schemas.microsoft.com/office/powerpoint/2010/main" val="16635561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DE6403F-48CF-4A39-8E90-52547574C57F}" type="slidenum">
              <a:rPr lang="zh-CN" altLang="en-US" smtClean="0"/>
              <a:t>6</a:t>
            </a:fld>
            <a:endParaRPr lang="zh-CN" altLang="en-US"/>
          </a:p>
        </p:txBody>
      </p:sp>
    </p:spTree>
    <p:extLst>
      <p:ext uri="{BB962C8B-B14F-4D97-AF65-F5344CB8AC3E}">
        <p14:creationId xmlns:p14="http://schemas.microsoft.com/office/powerpoint/2010/main" val="40723490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DE6403F-48CF-4A39-8E90-52547574C57F}" type="slidenum">
              <a:rPr lang="zh-CN" altLang="en-US" smtClean="0"/>
              <a:t>7</a:t>
            </a:fld>
            <a:endParaRPr lang="zh-CN" altLang="en-US"/>
          </a:p>
        </p:txBody>
      </p:sp>
    </p:spTree>
    <p:extLst>
      <p:ext uri="{BB962C8B-B14F-4D97-AF65-F5344CB8AC3E}">
        <p14:creationId xmlns:p14="http://schemas.microsoft.com/office/powerpoint/2010/main" val="1879768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DE6403F-48CF-4A39-8E90-52547574C57F}" type="slidenum">
              <a:rPr lang="zh-CN" altLang="en-US" smtClean="0"/>
              <a:t>8</a:t>
            </a:fld>
            <a:endParaRPr lang="zh-CN" altLang="en-US"/>
          </a:p>
        </p:txBody>
      </p:sp>
    </p:spTree>
    <p:extLst>
      <p:ext uri="{BB962C8B-B14F-4D97-AF65-F5344CB8AC3E}">
        <p14:creationId xmlns:p14="http://schemas.microsoft.com/office/powerpoint/2010/main" val="270461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DE6403F-48CF-4A39-8E90-52547574C57F}" type="slidenum">
              <a:rPr lang="zh-CN" altLang="en-US" smtClean="0"/>
              <a:t>9</a:t>
            </a:fld>
            <a:endParaRPr lang="zh-CN" altLang="en-US"/>
          </a:p>
        </p:txBody>
      </p:sp>
    </p:spTree>
    <p:extLst>
      <p:ext uri="{BB962C8B-B14F-4D97-AF65-F5344CB8AC3E}">
        <p14:creationId xmlns:p14="http://schemas.microsoft.com/office/powerpoint/2010/main" val="30124590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DE6403F-48CF-4A39-8E90-52547574C57F}" type="slidenum">
              <a:rPr lang="zh-CN" altLang="en-US" smtClean="0"/>
              <a:t>10</a:t>
            </a:fld>
            <a:endParaRPr lang="zh-CN" altLang="en-US"/>
          </a:p>
        </p:txBody>
      </p:sp>
    </p:spTree>
    <p:extLst>
      <p:ext uri="{BB962C8B-B14F-4D97-AF65-F5344CB8AC3E}">
        <p14:creationId xmlns:p14="http://schemas.microsoft.com/office/powerpoint/2010/main" val="25588863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DE6403F-48CF-4A39-8E90-52547574C57F}" type="slidenum">
              <a:rPr lang="zh-CN" altLang="en-US" smtClean="0"/>
              <a:t>11</a:t>
            </a:fld>
            <a:endParaRPr lang="zh-CN" altLang="en-US"/>
          </a:p>
        </p:txBody>
      </p:sp>
    </p:spTree>
    <p:extLst>
      <p:ext uri="{BB962C8B-B14F-4D97-AF65-F5344CB8AC3E}">
        <p14:creationId xmlns:p14="http://schemas.microsoft.com/office/powerpoint/2010/main" val="40104518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DE6403F-48CF-4A39-8E90-52547574C57F}" type="slidenum">
              <a:rPr lang="zh-CN" altLang="en-US" smtClean="0"/>
              <a:t>12</a:t>
            </a:fld>
            <a:endParaRPr lang="zh-CN" altLang="en-US"/>
          </a:p>
        </p:txBody>
      </p:sp>
    </p:spTree>
    <p:extLst>
      <p:ext uri="{BB962C8B-B14F-4D97-AF65-F5344CB8AC3E}">
        <p14:creationId xmlns:p14="http://schemas.microsoft.com/office/powerpoint/2010/main" val="201030316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cSld name="标题幻灯片">
    <p:spTree>
      <p:nvGrpSpPr>
        <p:cNvPr id="1" name=""/>
        <p:cNvGrpSpPr/>
        <p:nvPr/>
      </p:nvGrpSpPr>
      <p:grpSpPr>
        <a:xfrm>
          <a:off x="0" y="0"/>
          <a:ext cx="0" cy="0"/>
          <a:chOff x="0" y="0"/>
          <a:chExt cx="0" cy="0"/>
        </a:xfrm>
      </p:grpSpPr>
      <p:pic>
        <p:nvPicPr>
          <p:cNvPr id="4" name="图片 7">
            <a:extLst>
              <a:ext uri="{FF2B5EF4-FFF2-40B4-BE49-F238E27FC236}">
                <a16:creationId xmlns:a16="http://schemas.microsoft.com/office/drawing/2014/main" id="{76E1FB32-60ED-4412-8DEA-B0D1A348F1C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7596" r="1083"/>
          <a:stretch>
            <a:fillRect/>
          </a:stretch>
        </p:blipFill>
        <p:spPr bwMode="auto">
          <a:xfrm>
            <a:off x="0" y="0"/>
            <a:ext cx="9144000" cy="6583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2" name="KSO_BT1"/>
          <p:cNvSpPr>
            <a:spLocks noGrp="1"/>
          </p:cNvSpPr>
          <p:nvPr>
            <p:ph type="ctrTitle"/>
          </p:nvPr>
        </p:nvSpPr>
        <p:spPr>
          <a:xfrm>
            <a:off x="1514475" y="2471738"/>
            <a:ext cx="6446838" cy="795337"/>
          </a:xfrm>
          <a:prstGeom prst="rect">
            <a:avLst/>
          </a:prstGeom>
          <a:noFill/>
          <a:ln w="9525">
            <a:noFill/>
            <a:miter/>
          </a:ln>
        </p:spPr>
        <p:txBody>
          <a:bodyPr/>
          <a:lstStyle>
            <a:lvl1pPr lvl="0" algn="ctr">
              <a:defRPr kern="1200"/>
            </a:lvl1pPr>
          </a:lstStyle>
          <a:p>
            <a:pPr lvl="0"/>
            <a:r>
              <a:rPr lang="zh-CN" altLang="en-US" noProof="1"/>
              <a:t>单击此处编辑母版标题样式</a:t>
            </a:r>
          </a:p>
        </p:txBody>
      </p:sp>
      <p:sp>
        <p:nvSpPr>
          <p:cNvPr id="9223" name="KSO_BC1"/>
          <p:cNvSpPr>
            <a:spLocks noGrp="1"/>
          </p:cNvSpPr>
          <p:nvPr>
            <p:ph type="subTitle" idx="1"/>
          </p:nvPr>
        </p:nvSpPr>
        <p:spPr>
          <a:xfrm>
            <a:off x="1517650" y="3348038"/>
            <a:ext cx="6461125" cy="641350"/>
          </a:xfrm>
          <a:prstGeom prst="rect">
            <a:avLst/>
          </a:prstGeom>
          <a:noFill/>
          <a:ln w="9525">
            <a:noFill/>
            <a:miter/>
          </a:ln>
        </p:spPr>
        <p:txBody>
          <a:bodyPr/>
          <a:lstStyle>
            <a:lvl1pPr marL="0" lvl="0" indent="0" algn="ctr">
              <a:buNone/>
              <a:defRPr sz="2000" kern="1200">
                <a:solidFill>
                  <a:schemeClr val="accent2"/>
                </a:solidFill>
              </a:defRPr>
            </a:lvl1pPr>
            <a:lvl2pPr marL="0" lvl="1" indent="0" algn="ctr">
              <a:buNone/>
              <a:defRPr sz="2000" kern="1200">
                <a:solidFill>
                  <a:schemeClr val="accent2"/>
                </a:solidFill>
              </a:defRPr>
            </a:lvl2pPr>
            <a:lvl3pPr marL="914400" lvl="2" indent="-914400" algn="ctr">
              <a:buNone/>
              <a:defRPr sz="2000" kern="1200">
                <a:solidFill>
                  <a:schemeClr val="accent2"/>
                </a:solidFill>
              </a:defRPr>
            </a:lvl3pPr>
            <a:lvl4pPr marL="1371600" lvl="3" indent="-1371600" algn="ctr">
              <a:buNone/>
              <a:defRPr sz="2000" kern="1200">
                <a:solidFill>
                  <a:schemeClr val="accent2"/>
                </a:solidFill>
              </a:defRPr>
            </a:lvl4pPr>
            <a:lvl5pPr marL="1828800" lvl="4" indent="-1828800" algn="ctr">
              <a:buNone/>
              <a:defRPr sz="2000" kern="1200">
                <a:solidFill>
                  <a:schemeClr val="accent2"/>
                </a:solidFill>
              </a:defRPr>
            </a:lvl5pPr>
          </a:lstStyle>
          <a:p>
            <a:pPr lvl="0"/>
            <a:r>
              <a:rPr lang="zh-CN" altLang="en-US" noProof="1"/>
              <a:t>单击此处编辑母版副标题样式</a:t>
            </a:r>
          </a:p>
        </p:txBody>
      </p:sp>
      <p:sp>
        <p:nvSpPr>
          <p:cNvPr id="5" name="KSO_FD">
            <a:extLst>
              <a:ext uri="{FF2B5EF4-FFF2-40B4-BE49-F238E27FC236}">
                <a16:creationId xmlns:a16="http://schemas.microsoft.com/office/drawing/2014/main" id="{C16364F7-0F5A-4414-97DA-12573443FD17}"/>
              </a:ext>
            </a:extLst>
          </p:cNvPr>
          <p:cNvSpPr>
            <a:spLocks noGrp="1"/>
          </p:cNvSpPr>
          <p:nvPr>
            <p:ph type="dt" sz="half" idx="10"/>
          </p:nvPr>
        </p:nvSpPr>
        <p:spPr>
          <a:xfrm>
            <a:off x="457200" y="6245225"/>
            <a:ext cx="2133600" cy="476250"/>
          </a:xfrm>
        </p:spPr>
        <p:txBody>
          <a:bodyPr/>
          <a:lstStyle>
            <a:lvl1pPr algn="l">
              <a:defRPr sz="1200">
                <a:solidFill>
                  <a:schemeClr val="tx1">
                    <a:tint val="75000"/>
                  </a:schemeClr>
                </a:solidFill>
              </a:defRPr>
            </a:lvl1pPr>
          </a:lstStyle>
          <a:p>
            <a:pPr>
              <a:defRPr/>
            </a:pPr>
            <a:endParaRPr lang="zh-CN" altLang="en-US"/>
          </a:p>
        </p:txBody>
      </p:sp>
      <p:sp>
        <p:nvSpPr>
          <p:cNvPr id="6" name="KSO_FT">
            <a:extLst>
              <a:ext uri="{FF2B5EF4-FFF2-40B4-BE49-F238E27FC236}">
                <a16:creationId xmlns:a16="http://schemas.microsoft.com/office/drawing/2014/main" id="{37345926-F7A3-42D6-B333-B43B000FCE0C}"/>
              </a:ext>
            </a:extLst>
          </p:cNvPr>
          <p:cNvSpPr>
            <a:spLocks noGrp="1"/>
          </p:cNvSpPr>
          <p:nvPr>
            <p:ph type="ftr" sz="quarter" idx="11"/>
          </p:nvPr>
        </p:nvSpPr>
        <p:spPr>
          <a:xfrm>
            <a:off x="3124200" y="6245225"/>
            <a:ext cx="2895600" cy="476250"/>
          </a:xfrm>
        </p:spPr>
        <p:txBody>
          <a:bodyPr/>
          <a:lstStyle>
            <a:lvl1pPr>
              <a:defRPr/>
            </a:lvl1pPr>
          </a:lstStyle>
          <a:p>
            <a:pPr>
              <a:defRPr/>
            </a:pPr>
            <a:endParaRPr lang="zh-CN"/>
          </a:p>
        </p:txBody>
      </p:sp>
      <p:sp>
        <p:nvSpPr>
          <p:cNvPr id="7" name="KSO_FN">
            <a:extLst>
              <a:ext uri="{FF2B5EF4-FFF2-40B4-BE49-F238E27FC236}">
                <a16:creationId xmlns:a16="http://schemas.microsoft.com/office/drawing/2014/main" id="{7902D694-A256-47D7-9972-730F98681F9F}"/>
              </a:ext>
            </a:extLst>
          </p:cNvPr>
          <p:cNvSpPr>
            <a:spLocks noGrp="1"/>
          </p:cNvSpPr>
          <p:nvPr>
            <p:ph type="sldNum" sz="quarter" idx="12"/>
          </p:nvPr>
        </p:nvSpPr>
        <p:spPr>
          <a:xfrm>
            <a:off x="6553200" y="6245225"/>
            <a:ext cx="2133600" cy="476250"/>
          </a:xfrm>
        </p:spPr>
        <p:txBody>
          <a:bodyPr/>
          <a:lstStyle>
            <a:lvl1pPr>
              <a:defRPr/>
            </a:lvl1pPr>
          </a:lstStyle>
          <a:p>
            <a:fld id="{058501B8-B243-4860-AAB5-9FE2655DFFA6}" type="slidenum">
              <a:rPr lang="zh-CN" altLang="en-US"/>
              <a:pPr/>
              <a:t>‹#›</a:t>
            </a:fld>
            <a:endParaRPr lang="zh-CN" altLang="en-US"/>
          </a:p>
        </p:txBody>
      </p:sp>
    </p:spTree>
    <p:extLst>
      <p:ext uri="{BB962C8B-B14F-4D97-AF65-F5344CB8AC3E}">
        <p14:creationId xmlns:p14="http://schemas.microsoft.com/office/powerpoint/2010/main" val="968204273"/>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KSO_BT1"/>
          <p:cNvSpPr>
            <a:spLocks noGrp="1"/>
          </p:cNvSpPr>
          <p:nvPr>
            <p:ph type="title" orient="vert"/>
          </p:nvPr>
        </p:nvSpPr>
        <p:spPr>
          <a:xfrm>
            <a:off x="7628467" y="365125"/>
            <a:ext cx="886883" cy="5811838"/>
          </a:xfrm>
        </p:spPr>
        <p:txBody>
          <a:bodyPr vert="eaVert"/>
          <a:lstStyle/>
          <a:p>
            <a:r>
              <a:rPr lang="zh-CN" altLang="en-US" noProof="1"/>
              <a:t>单击此处编辑母版标题样式</a:t>
            </a:r>
            <a:endParaRPr lang="en-US" noProof="1"/>
          </a:p>
        </p:txBody>
      </p:sp>
      <p:sp>
        <p:nvSpPr>
          <p:cNvPr id="3" name="KSO_BC1"/>
          <p:cNvSpPr>
            <a:spLocks noGrp="1"/>
          </p:cNvSpPr>
          <p:nvPr>
            <p:ph type="body" orient="vert" idx="1"/>
          </p:nvPr>
        </p:nvSpPr>
        <p:spPr>
          <a:xfrm>
            <a:off x="1585381" y="365125"/>
            <a:ext cx="5949952" cy="5811838"/>
          </a:xfrm>
        </p:spPr>
        <p:txBody>
          <a:bodyPr vert="eaVert"/>
          <a:lstStyle/>
          <a:p>
            <a:pPr lvl="0"/>
            <a:r>
              <a:rPr lang="zh-CN" altLang="en-US" noProof="1"/>
              <a:t>单击此处编辑母版文本样式</a:t>
            </a:r>
          </a:p>
          <a:p>
            <a:pPr lvl="1"/>
            <a:r>
              <a:rPr lang="zh-CN" altLang="en-US" noProof="1"/>
              <a:t>第二级</a:t>
            </a:r>
          </a:p>
        </p:txBody>
      </p:sp>
      <p:sp>
        <p:nvSpPr>
          <p:cNvPr id="4" name="KSO_FD">
            <a:extLst>
              <a:ext uri="{FF2B5EF4-FFF2-40B4-BE49-F238E27FC236}">
                <a16:creationId xmlns:a16="http://schemas.microsoft.com/office/drawing/2014/main" id="{6EF245D9-9C63-47C1-A87F-1AC649789F3C}"/>
              </a:ext>
            </a:extLst>
          </p:cNvPr>
          <p:cNvSpPr>
            <a:spLocks noGrp="1"/>
          </p:cNvSpPr>
          <p:nvPr>
            <p:ph type="dt" sz="half" idx="10"/>
          </p:nvPr>
        </p:nvSpPr>
        <p:spPr/>
        <p:txBody>
          <a:bodyPr/>
          <a:lstStyle>
            <a:lvl1pPr>
              <a:defRPr/>
            </a:lvl1pPr>
          </a:lstStyle>
          <a:p>
            <a:pPr>
              <a:defRPr/>
            </a:pPr>
            <a:endParaRPr lang="zh-CN" altLang="en-US"/>
          </a:p>
        </p:txBody>
      </p:sp>
      <p:sp>
        <p:nvSpPr>
          <p:cNvPr id="5" name="KSO_FT">
            <a:extLst>
              <a:ext uri="{FF2B5EF4-FFF2-40B4-BE49-F238E27FC236}">
                <a16:creationId xmlns:a16="http://schemas.microsoft.com/office/drawing/2014/main" id="{244F0BA9-0CC8-44B5-8C5B-184E5FE3F90E}"/>
              </a:ext>
            </a:extLst>
          </p:cNvPr>
          <p:cNvSpPr>
            <a:spLocks noGrp="1"/>
          </p:cNvSpPr>
          <p:nvPr>
            <p:ph type="ftr" sz="quarter" idx="11"/>
          </p:nvPr>
        </p:nvSpPr>
        <p:spPr/>
        <p:txBody>
          <a:bodyPr/>
          <a:lstStyle>
            <a:lvl1pPr>
              <a:defRPr/>
            </a:lvl1pPr>
          </a:lstStyle>
          <a:p>
            <a:pPr>
              <a:defRPr/>
            </a:pPr>
            <a:endParaRPr lang="zh-CN"/>
          </a:p>
        </p:txBody>
      </p:sp>
      <p:sp>
        <p:nvSpPr>
          <p:cNvPr id="6" name="KSO_FN">
            <a:extLst>
              <a:ext uri="{FF2B5EF4-FFF2-40B4-BE49-F238E27FC236}">
                <a16:creationId xmlns:a16="http://schemas.microsoft.com/office/drawing/2014/main" id="{B9C5271C-03F8-4307-9430-E3AE1C03A5B3}"/>
              </a:ext>
            </a:extLst>
          </p:cNvPr>
          <p:cNvSpPr>
            <a:spLocks noGrp="1"/>
          </p:cNvSpPr>
          <p:nvPr>
            <p:ph type="sldNum" sz="quarter" idx="12"/>
          </p:nvPr>
        </p:nvSpPr>
        <p:spPr/>
        <p:txBody>
          <a:bodyPr/>
          <a:lstStyle>
            <a:lvl1pPr>
              <a:defRPr/>
            </a:lvl1pPr>
          </a:lstStyle>
          <a:p>
            <a:fld id="{24BD5364-9F18-408C-BA25-411854750AF8}" type="slidenum">
              <a:rPr lang="zh-CN" altLang="en-US"/>
              <a:pPr/>
              <a:t>‹#›</a:t>
            </a:fld>
            <a:endParaRPr lang="zh-CN" altLang="en-US"/>
          </a:p>
        </p:txBody>
      </p:sp>
    </p:spTree>
    <p:extLst>
      <p:ext uri="{BB962C8B-B14F-4D97-AF65-F5344CB8AC3E}">
        <p14:creationId xmlns:p14="http://schemas.microsoft.com/office/powerpoint/2010/main" val="2624234346"/>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KSO_FD">
            <a:extLst>
              <a:ext uri="{FF2B5EF4-FFF2-40B4-BE49-F238E27FC236}">
                <a16:creationId xmlns:a16="http://schemas.microsoft.com/office/drawing/2014/main" id="{6A0588F5-A5F6-4B89-A8BD-CD272AE2FCA8}"/>
              </a:ext>
            </a:extLst>
          </p:cNvPr>
          <p:cNvSpPr>
            <a:spLocks noGrp="1"/>
          </p:cNvSpPr>
          <p:nvPr>
            <p:ph type="dt" sz="half" idx="10"/>
          </p:nvPr>
        </p:nvSpPr>
        <p:spPr/>
        <p:txBody>
          <a:bodyPr/>
          <a:lstStyle>
            <a:lvl1pPr>
              <a:defRPr/>
            </a:lvl1pPr>
          </a:lstStyle>
          <a:p>
            <a:pPr>
              <a:defRPr/>
            </a:pPr>
            <a:endParaRPr lang="zh-CN" altLang="en-US"/>
          </a:p>
        </p:txBody>
      </p:sp>
      <p:sp>
        <p:nvSpPr>
          <p:cNvPr id="3" name="KSO_FT">
            <a:extLst>
              <a:ext uri="{FF2B5EF4-FFF2-40B4-BE49-F238E27FC236}">
                <a16:creationId xmlns:a16="http://schemas.microsoft.com/office/drawing/2014/main" id="{5FD6E3BF-F7B7-45CA-8B4F-42EDE3EB82E4}"/>
              </a:ext>
            </a:extLst>
          </p:cNvPr>
          <p:cNvSpPr>
            <a:spLocks noGrp="1"/>
          </p:cNvSpPr>
          <p:nvPr>
            <p:ph type="ftr" sz="quarter" idx="11"/>
          </p:nvPr>
        </p:nvSpPr>
        <p:spPr/>
        <p:txBody>
          <a:bodyPr/>
          <a:lstStyle>
            <a:lvl1pPr>
              <a:defRPr/>
            </a:lvl1pPr>
          </a:lstStyle>
          <a:p>
            <a:pPr>
              <a:defRPr/>
            </a:pPr>
            <a:endParaRPr lang="zh-CN"/>
          </a:p>
        </p:txBody>
      </p:sp>
      <p:sp>
        <p:nvSpPr>
          <p:cNvPr id="4" name="KSO_FN">
            <a:extLst>
              <a:ext uri="{FF2B5EF4-FFF2-40B4-BE49-F238E27FC236}">
                <a16:creationId xmlns:a16="http://schemas.microsoft.com/office/drawing/2014/main" id="{A046766E-6D85-456A-9B01-98C0B1F1B71D}"/>
              </a:ext>
            </a:extLst>
          </p:cNvPr>
          <p:cNvSpPr>
            <a:spLocks noGrp="1"/>
          </p:cNvSpPr>
          <p:nvPr>
            <p:ph type="sldNum" sz="quarter" idx="12"/>
          </p:nvPr>
        </p:nvSpPr>
        <p:spPr/>
        <p:txBody>
          <a:bodyPr/>
          <a:lstStyle>
            <a:lvl1pPr>
              <a:defRPr/>
            </a:lvl1pPr>
          </a:lstStyle>
          <a:p>
            <a:fld id="{579C176C-890B-4700-BCD6-4844278C1DD5}" type="slidenum">
              <a:rPr lang="zh-CN" altLang="en-US"/>
              <a:pPr/>
              <a:t>‹#›</a:t>
            </a:fld>
            <a:endParaRPr lang="zh-CN" altLang="en-US"/>
          </a:p>
        </p:txBody>
      </p:sp>
    </p:spTree>
    <p:extLst>
      <p:ext uri="{BB962C8B-B14F-4D97-AF65-F5344CB8AC3E}">
        <p14:creationId xmlns:p14="http://schemas.microsoft.com/office/powerpoint/2010/main" val="3069579208"/>
      </p:ext>
    </p:extLst>
  </p:cSld>
  <p:clrMapOvr>
    <a:masterClrMapping/>
  </p:clrMapOvr>
  <p:transition>
    <p:blinds/>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noProof="1"/>
              <a:t>单击此处编辑母版标题样式</a:t>
            </a:r>
            <a:endParaRPr lang="en-US" noProof="1"/>
          </a:p>
        </p:txBody>
      </p:sp>
      <p:sp>
        <p:nvSpPr>
          <p:cNvPr id="3" name="KSO_BC1"/>
          <p:cNvSpPr>
            <a:spLocks noGrp="1"/>
          </p:cNvSpPr>
          <p:nvPr>
            <p:ph idx="1"/>
          </p:nvPr>
        </p:nvSpPr>
        <p:spPr/>
        <p:txBody>
          <a:bodyPr/>
          <a:lstStyle>
            <a:lvl1pPr>
              <a:defRPr>
                <a:solidFill>
                  <a:schemeClr val="accent1"/>
                </a:solidFill>
              </a:defRPr>
            </a:lvl1pPr>
          </a:lstStyle>
          <a:p>
            <a:pPr lvl="0"/>
            <a:r>
              <a:rPr lang="zh-CN" altLang="en-US" noProof="1"/>
              <a:t>单击此处编辑母版文本样式</a:t>
            </a:r>
          </a:p>
          <a:p>
            <a:pPr lvl="1"/>
            <a:r>
              <a:rPr lang="zh-CN" altLang="en-US" noProof="1"/>
              <a:t>第二级</a:t>
            </a:r>
          </a:p>
        </p:txBody>
      </p:sp>
      <p:sp>
        <p:nvSpPr>
          <p:cNvPr id="4" name="KSO_FD">
            <a:extLst>
              <a:ext uri="{FF2B5EF4-FFF2-40B4-BE49-F238E27FC236}">
                <a16:creationId xmlns:a16="http://schemas.microsoft.com/office/drawing/2014/main" id="{C4F74400-47D1-4AA6-A597-1CD4A2833557}"/>
              </a:ext>
            </a:extLst>
          </p:cNvPr>
          <p:cNvSpPr>
            <a:spLocks noGrp="1"/>
          </p:cNvSpPr>
          <p:nvPr>
            <p:ph type="dt" sz="half" idx="10"/>
          </p:nvPr>
        </p:nvSpPr>
        <p:spPr/>
        <p:txBody>
          <a:bodyPr/>
          <a:lstStyle>
            <a:lvl1pPr>
              <a:defRPr/>
            </a:lvl1pPr>
          </a:lstStyle>
          <a:p>
            <a:pPr>
              <a:defRPr/>
            </a:pPr>
            <a:endParaRPr lang="zh-CN" altLang="en-US"/>
          </a:p>
        </p:txBody>
      </p:sp>
      <p:sp>
        <p:nvSpPr>
          <p:cNvPr id="5" name="KSO_FT">
            <a:extLst>
              <a:ext uri="{FF2B5EF4-FFF2-40B4-BE49-F238E27FC236}">
                <a16:creationId xmlns:a16="http://schemas.microsoft.com/office/drawing/2014/main" id="{6975AE09-87A1-43DE-90BD-746694E7C6CF}"/>
              </a:ext>
            </a:extLst>
          </p:cNvPr>
          <p:cNvSpPr>
            <a:spLocks noGrp="1"/>
          </p:cNvSpPr>
          <p:nvPr>
            <p:ph type="ftr" sz="quarter" idx="11"/>
          </p:nvPr>
        </p:nvSpPr>
        <p:spPr/>
        <p:txBody>
          <a:bodyPr/>
          <a:lstStyle>
            <a:lvl1pPr>
              <a:defRPr/>
            </a:lvl1pPr>
          </a:lstStyle>
          <a:p>
            <a:pPr>
              <a:defRPr/>
            </a:pPr>
            <a:endParaRPr lang="zh-CN"/>
          </a:p>
        </p:txBody>
      </p:sp>
      <p:sp>
        <p:nvSpPr>
          <p:cNvPr id="6" name="KSO_FN">
            <a:extLst>
              <a:ext uri="{FF2B5EF4-FFF2-40B4-BE49-F238E27FC236}">
                <a16:creationId xmlns:a16="http://schemas.microsoft.com/office/drawing/2014/main" id="{89F218C7-7FF8-483E-B5CE-5FAEFCE38046}"/>
              </a:ext>
            </a:extLst>
          </p:cNvPr>
          <p:cNvSpPr>
            <a:spLocks noGrp="1"/>
          </p:cNvSpPr>
          <p:nvPr>
            <p:ph type="sldNum" sz="quarter" idx="12"/>
          </p:nvPr>
        </p:nvSpPr>
        <p:spPr/>
        <p:txBody>
          <a:bodyPr/>
          <a:lstStyle>
            <a:lvl1pPr>
              <a:defRPr/>
            </a:lvl1pPr>
          </a:lstStyle>
          <a:p>
            <a:fld id="{283EA11C-44CD-49C1-A32F-FD8568429E02}" type="slidenum">
              <a:rPr lang="zh-CN" altLang="en-US"/>
              <a:pPr/>
              <a:t>‹#›</a:t>
            </a:fld>
            <a:endParaRPr lang="zh-CN" altLang="en-US"/>
          </a:p>
        </p:txBody>
      </p:sp>
    </p:spTree>
    <p:extLst>
      <p:ext uri="{BB962C8B-B14F-4D97-AF65-F5344CB8AC3E}">
        <p14:creationId xmlns:p14="http://schemas.microsoft.com/office/powerpoint/2010/main" val="3344198783"/>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KSO_ST1"/>
          <p:cNvSpPr>
            <a:spLocks noGrp="1"/>
          </p:cNvSpPr>
          <p:nvPr>
            <p:ph type="title"/>
          </p:nvPr>
        </p:nvSpPr>
        <p:spPr>
          <a:xfrm>
            <a:off x="1574006" y="2108199"/>
            <a:ext cx="5995988" cy="1235075"/>
          </a:xfrm>
        </p:spPr>
        <p:txBody>
          <a:bodyPr>
            <a:normAutofit/>
          </a:bodyPr>
          <a:lstStyle>
            <a:lvl1pPr algn="ctr">
              <a:defRPr sz="3600">
                <a:solidFill>
                  <a:schemeClr val="tx2"/>
                </a:solidFill>
                <a:effectLst/>
              </a:defRPr>
            </a:lvl1pPr>
          </a:lstStyle>
          <a:p>
            <a:r>
              <a:rPr lang="zh-CN" altLang="en-US" noProof="1"/>
              <a:t>单击此处编辑母版标题样式</a:t>
            </a:r>
            <a:endParaRPr lang="en-US" noProof="1"/>
          </a:p>
        </p:txBody>
      </p:sp>
      <p:sp>
        <p:nvSpPr>
          <p:cNvPr id="3" name="KSO_ST2"/>
          <p:cNvSpPr>
            <a:spLocks noGrp="1"/>
          </p:cNvSpPr>
          <p:nvPr>
            <p:ph type="body" idx="1"/>
          </p:nvPr>
        </p:nvSpPr>
        <p:spPr>
          <a:xfrm>
            <a:off x="3038169" y="3400425"/>
            <a:ext cx="3067663" cy="357478"/>
          </a:xfrm>
          <a:prstGeom prst="roundRect">
            <a:avLst>
              <a:gd name="adj" fmla="val 50000"/>
            </a:avLst>
          </a:prstGeom>
          <a:solidFill>
            <a:schemeClr val="tx2">
              <a:lumMod val="40000"/>
              <a:lumOff val="60000"/>
            </a:schemeClr>
          </a:solidFill>
        </p:spPr>
        <p:txBody>
          <a:bodyPr anchor="ctr">
            <a:normAutofit/>
          </a:bodyPr>
          <a:lstStyle>
            <a:lvl1pPr marL="0" indent="0" algn="ctr">
              <a:buNone/>
              <a:defRPr sz="16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noProof="1"/>
              <a:t>单击此处编辑母版文本样式</a:t>
            </a:r>
          </a:p>
        </p:txBody>
      </p:sp>
      <p:sp>
        <p:nvSpPr>
          <p:cNvPr id="4" name="KSO_FD">
            <a:extLst>
              <a:ext uri="{FF2B5EF4-FFF2-40B4-BE49-F238E27FC236}">
                <a16:creationId xmlns:a16="http://schemas.microsoft.com/office/drawing/2014/main" id="{504D4982-4CF6-434E-A1F4-C530805BA192}"/>
              </a:ext>
            </a:extLst>
          </p:cNvPr>
          <p:cNvSpPr>
            <a:spLocks noGrp="1"/>
          </p:cNvSpPr>
          <p:nvPr>
            <p:ph type="dt" sz="half" idx="10"/>
          </p:nvPr>
        </p:nvSpPr>
        <p:spPr/>
        <p:txBody>
          <a:bodyPr/>
          <a:lstStyle>
            <a:lvl1pPr>
              <a:defRPr/>
            </a:lvl1pPr>
          </a:lstStyle>
          <a:p>
            <a:pPr>
              <a:defRPr/>
            </a:pPr>
            <a:endParaRPr lang="zh-CN" altLang="en-US"/>
          </a:p>
        </p:txBody>
      </p:sp>
      <p:sp>
        <p:nvSpPr>
          <p:cNvPr id="5" name="KSO_FT">
            <a:extLst>
              <a:ext uri="{FF2B5EF4-FFF2-40B4-BE49-F238E27FC236}">
                <a16:creationId xmlns:a16="http://schemas.microsoft.com/office/drawing/2014/main" id="{1FA06A74-0ECB-4013-97C2-CC8C5E4FC734}"/>
              </a:ext>
            </a:extLst>
          </p:cNvPr>
          <p:cNvSpPr>
            <a:spLocks noGrp="1"/>
          </p:cNvSpPr>
          <p:nvPr>
            <p:ph type="ftr" sz="quarter" idx="11"/>
          </p:nvPr>
        </p:nvSpPr>
        <p:spPr/>
        <p:txBody>
          <a:bodyPr/>
          <a:lstStyle>
            <a:lvl1pPr>
              <a:defRPr/>
            </a:lvl1pPr>
          </a:lstStyle>
          <a:p>
            <a:pPr>
              <a:defRPr/>
            </a:pPr>
            <a:endParaRPr lang="zh-CN"/>
          </a:p>
        </p:txBody>
      </p:sp>
      <p:sp>
        <p:nvSpPr>
          <p:cNvPr id="6" name="KSO_FN">
            <a:extLst>
              <a:ext uri="{FF2B5EF4-FFF2-40B4-BE49-F238E27FC236}">
                <a16:creationId xmlns:a16="http://schemas.microsoft.com/office/drawing/2014/main" id="{53DB1994-EE34-4B5D-A5A4-CD94DF66FFF5}"/>
              </a:ext>
            </a:extLst>
          </p:cNvPr>
          <p:cNvSpPr>
            <a:spLocks noGrp="1"/>
          </p:cNvSpPr>
          <p:nvPr>
            <p:ph type="sldNum" sz="quarter" idx="12"/>
          </p:nvPr>
        </p:nvSpPr>
        <p:spPr/>
        <p:txBody>
          <a:bodyPr/>
          <a:lstStyle>
            <a:lvl1pPr>
              <a:defRPr/>
            </a:lvl1pPr>
          </a:lstStyle>
          <a:p>
            <a:fld id="{C21E6755-A445-4B18-8884-EA81FEA39D1D}" type="slidenum">
              <a:rPr lang="zh-CN" altLang="en-US"/>
              <a:pPr/>
              <a:t>‹#›</a:t>
            </a:fld>
            <a:endParaRPr lang="zh-CN" altLang="en-US"/>
          </a:p>
        </p:txBody>
      </p:sp>
    </p:spTree>
    <p:extLst>
      <p:ext uri="{BB962C8B-B14F-4D97-AF65-F5344CB8AC3E}">
        <p14:creationId xmlns:p14="http://schemas.microsoft.com/office/powerpoint/2010/main" val="1024083448"/>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noProof="1"/>
              <a:t>单击此处编辑母版标题样式</a:t>
            </a:r>
            <a:endParaRPr lang="en-US" noProof="1"/>
          </a:p>
        </p:txBody>
      </p:sp>
      <p:sp>
        <p:nvSpPr>
          <p:cNvPr id="3" name="KSO_BC1"/>
          <p:cNvSpPr>
            <a:spLocks noGrp="1"/>
          </p:cNvSpPr>
          <p:nvPr>
            <p:ph sz="half" idx="1"/>
          </p:nvPr>
        </p:nvSpPr>
        <p:spPr>
          <a:xfrm>
            <a:off x="1049867" y="1244600"/>
            <a:ext cx="3810000" cy="4932363"/>
          </a:xfrm>
        </p:spPr>
        <p:txBody>
          <a:bodyPr/>
          <a:lstStyle/>
          <a:p>
            <a:pPr lvl="0"/>
            <a:r>
              <a:rPr lang="zh-CN" altLang="en-US" noProof="1"/>
              <a:t>单击此处编辑母版文本样式</a:t>
            </a:r>
          </a:p>
          <a:p>
            <a:pPr lvl="1"/>
            <a:r>
              <a:rPr lang="zh-CN" altLang="en-US" noProof="1"/>
              <a:t>第二级</a:t>
            </a:r>
          </a:p>
        </p:txBody>
      </p:sp>
      <p:sp>
        <p:nvSpPr>
          <p:cNvPr id="4" name="KSO_BC2"/>
          <p:cNvSpPr>
            <a:spLocks noGrp="1"/>
          </p:cNvSpPr>
          <p:nvPr>
            <p:ph sz="half" idx="2"/>
          </p:nvPr>
        </p:nvSpPr>
        <p:spPr>
          <a:xfrm>
            <a:off x="4889499" y="1244600"/>
            <a:ext cx="3820587" cy="4932363"/>
          </a:xfrm>
        </p:spPr>
        <p:txBody>
          <a:bodyPr/>
          <a:lstStyle/>
          <a:p>
            <a:pPr lvl="0"/>
            <a:r>
              <a:rPr lang="zh-CN" altLang="en-US" noProof="1"/>
              <a:t>单击此处编辑母版文本样式</a:t>
            </a:r>
          </a:p>
          <a:p>
            <a:pPr lvl="1"/>
            <a:r>
              <a:rPr lang="zh-CN" altLang="en-US" noProof="1"/>
              <a:t>第二级</a:t>
            </a:r>
          </a:p>
        </p:txBody>
      </p:sp>
      <p:sp>
        <p:nvSpPr>
          <p:cNvPr id="5" name="KSO_FD">
            <a:extLst>
              <a:ext uri="{FF2B5EF4-FFF2-40B4-BE49-F238E27FC236}">
                <a16:creationId xmlns:a16="http://schemas.microsoft.com/office/drawing/2014/main" id="{B8C630FE-3C98-42C8-B7C3-FDBDE69F4352}"/>
              </a:ext>
            </a:extLst>
          </p:cNvPr>
          <p:cNvSpPr>
            <a:spLocks noGrp="1"/>
          </p:cNvSpPr>
          <p:nvPr>
            <p:ph type="dt" sz="half" idx="10"/>
          </p:nvPr>
        </p:nvSpPr>
        <p:spPr/>
        <p:txBody>
          <a:bodyPr/>
          <a:lstStyle>
            <a:lvl1pPr>
              <a:defRPr/>
            </a:lvl1pPr>
          </a:lstStyle>
          <a:p>
            <a:pPr>
              <a:defRPr/>
            </a:pPr>
            <a:endParaRPr lang="zh-CN" altLang="en-US"/>
          </a:p>
        </p:txBody>
      </p:sp>
      <p:sp>
        <p:nvSpPr>
          <p:cNvPr id="6" name="KSO_FT">
            <a:extLst>
              <a:ext uri="{FF2B5EF4-FFF2-40B4-BE49-F238E27FC236}">
                <a16:creationId xmlns:a16="http://schemas.microsoft.com/office/drawing/2014/main" id="{2A60C3E5-118B-4B31-88D1-8A9E276E5004}"/>
              </a:ext>
            </a:extLst>
          </p:cNvPr>
          <p:cNvSpPr>
            <a:spLocks noGrp="1"/>
          </p:cNvSpPr>
          <p:nvPr>
            <p:ph type="ftr" sz="quarter" idx="11"/>
          </p:nvPr>
        </p:nvSpPr>
        <p:spPr/>
        <p:txBody>
          <a:bodyPr/>
          <a:lstStyle>
            <a:lvl1pPr>
              <a:defRPr/>
            </a:lvl1pPr>
          </a:lstStyle>
          <a:p>
            <a:pPr>
              <a:defRPr/>
            </a:pPr>
            <a:endParaRPr lang="zh-CN"/>
          </a:p>
        </p:txBody>
      </p:sp>
      <p:sp>
        <p:nvSpPr>
          <p:cNvPr id="7" name="KSO_FN">
            <a:extLst>
              <a:ext uri="{FF2B5EF4-FFF2-40B4-BE49-F238E27FC236}">
                <a16:creationId xmlns:a16="http://schemas.microsoft.com/office/drawing/2014/main" id="{DD8213F1-C0F4-495E-A96D-CB260FE1EA8C}"/>
              </a:ext>
            </a:extLst>
          </p:cNvPr>
          <p:cNvSpPr>
            <a:spLocks noGrp="1"/>
          </p:cNvSpPr>
          <p:nvPr>
            <p:ph type="sldNum" sz="quarter" idx="12"/>
          </p:nvPr>
        </p:nvSpPr>
        <p:spPr/>
        <p:txBody>
          <a:bodyPr/>
          <a:lstStyle>
            <a:lvl1pPr>
              <a:defRPr/>
            </a:lvl1pPr>
          </a:lstStyle>
          <a:p>
            <a:fld id="{807FEBFB-4114-4C11-956B-ED0ACC46179F}" type="slidenum">
              <a:rPr lang="zh-CN" altLang="en-US"/>
              <a:pPr/>
              <a:t>‹#›</a:t>
            </a:fld>
            <a:endParaRPr lang="zh-CN" altLang="en-US"/>
          </a:p>
        </p:txBody>
      </p:sp>
    </p:spTree>
    <p:extLst>
      <p:ext uri="{BB962C8B-B14F-4D97-AF65-F5344CB8AC3E}">
        <p14:creationId xmlns:p14="http://schemas.microsoft.com/office/powerpoint/2010/main" val="539001707"/>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KSO_BT1"/>
          <p:cNvSpPr>
            <a:spLocks noGrp="1"/>
          </p:cNvSpPr>
          <p:nvPr>
            <p:ph type="title"/>
          </p:nvPr>
        </p:nvSpPr>
        <p:spPr>
          <a:xfrm>
            <a:off x="1727199" y="118532"/>
            <a:ext cx="6984076" cy="717022"/>
          </a:xfrm>
        </p:spPr>
        <p:txBody>
          <a:bodyPr/>
          <a:lstStyle/>
          <a:p>
            <a:r>
              <a:rPr lang="zh-CN" altLang="en-US" noProof="1"/>
              <a:t>单击此处编辑母版标题样式</a:t>
            </a:r>
            <a:endParaRPr lang="en-US" noProof="1"/>
          </a:p>
        </p:txBody>
      </p:sp>
      <p:sp>
        <p:nvSpPr>
          <p:cNvPr id="3" name="Text Placeholder 2"/>
          <p:cNvSpPr>
            <a:spLocks noGrp="1"/>
          </p:cNvSpPr>
          <p:nvPr>
            <p:ph type="body" idx="1"/>
          </p:nvPr>
        </p:nvSpPr>
        <p:spPr>
          <a:xfrm>
            <a:off x="824576" y="1376362"/>
            <a:ext cx="3868340" cy="823912"/>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p>
        </p:txBody>
      </p:sp>
      <p:sp>
        <p:nvSpPr>
          <p:cNvPr id="4" name="KSO_BC1"/>
          <p:cNvSpPr>
            <a:spLocks noGrp="1"/>
          </p:cNvSpPr>
          <p:nvPr>
            <p:ph sz="half" idx="2"/>
          </p:nvPr>
        </p:nvSpPr>
        <p:spPr>
          <a:xfrm>
            <a:off x="824576" y="2200274"/>
            <a:ext cx="3868340" cy="3684588"/>
          </a:xfrm>
        </p:spPr>
        <p:txBody>
          <a:bodyPr/>
          <a:lstStyle/>
          <a:p>
            <a:pPr lvl="0"/>
            <a:r>
              <a:rPr lang="zh-CN" altLang="en-US" noProof="1"/>
              <a:t>单击此处编辑母版文本样式</a:t>
            </a:r>
          </a:p>
          <a:p>
            <a:pPr lvl="1"/>
            <a:r>
              <a:rPr lang="zh-CN" altLang="en-US" noProof="1"/>
              <a:t>第二级</a:t>
            </a:r>
          </a:p>
        </p:txBody>
      </p:sp>
      <p:sp>
        <p:nvSpPr>
          <p:cNvPr id="5" name="Text Placeholder 4"/>
          <p:cNvSpPr>
            <a:spLocks noGrp="1"/>
          </p:cNvSpPr>
          <p:nvPr>
            <p:ph type="body" sz="quarter" idx="3"/>
          </p:nvPr>
        </p:nvSpPr>
        <p:spPr>
          <a:xfrm>
            <a:off x="4823884" y="1376362"/>
            <a:ext cx="3887391" cy="823912"/>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p>
        </p:txBody>
      </p:sp>
      <p:sp>
        <p:nvSpPr>
          <p:cNvPr id="6" name="KSO_BC2"/>
          <p:cNvSpPr>
            <a:spLocks noGrp="1"/>
          </p:cNvSpPr>
          <p:nvPr>
            <p:ph sz="quarter" idx="4"/>
          </p:nvPr>
        </p:nvSpPr>
        <p:spPr>
          <a:xfrm>
            <a:off x="4823884" y="2200274"/>
            <a:ext cx="3887391" cy="3684588"/>
          </a:xfrm>
        </p:spPr>
        <p:txBody>
          <a:bodyPr/>
          <a:lstStyle/>
          <a:p>
            <a:pPr lvl="0"/>
            <a:r>
              <a:rPr lang="zh-CN" altLang="en-US" noProof="1"/>
              <a:t>单击此处编辑母版文本样式</a:t>
            </a:r>
          </a:p>
          <a:p>
            <a:pPr lvl="1"/>
            <a:r>
              <a:rPr lang="zh-CN" altLang="en-US" noProof="1"/>
              <a:t>第二级</a:t>
            </a:r>
          </a:p>
        </p:txBody>
      </p:sp>
      <p:sp>
        <p:nvSpPr>
          <p:cNvPr id="7" name="KSO_FD">
            <a:extLst>
              <a:ext uri="{FF2B5EF4-FFF2-40B4-BE49-F238E27FC236}">
                <a16:creationId xmlns:a16="http://schemas.microsoft.com/office/drawing/2014/main" id="{9FF4D6E2-C392-49A5-9C43-9FEBBB5343B1}"/>
              </a:ext>
            </a:extLst>
          </p:cNvPr>
          <p:cNvSpPr>
            <a:spLocks noGrp="1"/>
          </p:cNvSpPr>
          <p:nvPr>
            <p:ph type="dt" sz="half" idx="10"/>
          </p:nvPr>
        </p:nvSpPr>
        <p:spPr/>
        <p:txBody>
          <a:bodyPr/>
          <a:lstStyle>
            <a:lvl1pPr>
              <a:defRPr/>
            </a:lvl1pPr>
          </a:lstStyle>
          <a:p>
            <a:pPr>
              <a:defRPr/>
            </a:pPr>
            <a:endParaRPr lang="zh-CN" altLang="en-US"/>
          </a:p>
        </p:txBody>
      </p:sp>
      <p:sp>
        <p:nvSpPr>
          <p:cNvPr id="8" name="KSO_FT">
            <a:extLst>
              <a:ext uri="{FF2B5EF4-FFF2-40B4-BE49-F238E27FC236}">
                <a16:creationId xmlns:a16="http://schemas.microsoft.com/office/drawing/2014/main" id="{9FB0772C-12F0-4A3B-95FE-9B17D5011EC2}"/>
              </a:ext>
            </a:extLst>
          </p:cNvPr>
          <p:cNvSpPr>
            <a:spLocks noGrp="1"/>
          </p:cNvSpPr>
          <p:nvPr>
            <p:ph type="ftr" sz="quarter" idx="11"/>
          </p:nvPr>
        </p:nvSpPr>
        <p:spPr/>
        <p:txBody>
          <a:bodyPr/>
          <a:lstStyle>
            <a:lvl1pPr>
              <a:defRPr/>
            </a:lvl1pPr>
          </a:lstStyle>
          <a:p>
            <a:pPr>
              <a:defRPr/>
            </a:pPr>
            <a:endParaRPr lang="zh-CN"/>
          </a:p>
        </p:txBody>
      </p:sp>
      <p:sp>
        <p:nvSpPr>
          <p:cNvPr id="9" name="KSO_FN">
            <a:extLst>
              <a:ext uri="{FF2B5EF4-FFF2-40B4-BE49-F238E27FC236}">
                <a16:creationId xmlns:a16="http://schemas.microsoft.com/office/drawing/2014/main" id="{86D5A958-F88B-4197-8039-5343D0255AE0}"/>
              </a:ext>
            </a:extLst>
          </p:cNvPr>
          <p:cNvSpPr>
            <a:spLocks noGrp="1"/>
          </p:cNvSpPr>
          <p:nvPr>
            <p:ph type="sldNum" sz="quarter" idx="12"/>
          </p:nvPr>
        </p:nvSpPr>
        <p:spPr/>
        <p:txBody>
          <a:bodyPr/>
          <a:lstStyle>
            <a:lvl1pPr>
              <a:defRPr/>
            </a:lvl1pPr>
          </a:lstStyle>
          <a:p>
            <a:fld id="{C9DE6B1B-F8FA-4DFC-88C9-25636ED65D26}" type="slidenum">
              <a:rPr lang="zh-CN" altLang="en-US"/>
              <a:pPr/>
              <a:t>‹#›</a:t>
            </a:fld>
            <a:endParaRPr lang="zh-CN" altLang="en-US"/>
          </a:p>
        </p:txBody>
      </p:sp>
    </p:spTree>
    <p:extLst>
      <p:ext uri="{BB962C8B-B14F-4D97-AF65-F5344CB8AC3E}">
        <p14:creationId xmlns:p14="http://schemas.microsoft.com/office/powerpoint/2010/main" val="2259775685"/>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noProof="1"/>
              <a:t>单击此处编辑母版标题样式</a:t>
            </a:r>
            <a:endParaRPr lang="en-US" noProof="1"/>
          </a:p>
        </p:txBody>
      </p:sp>
      <p:sp>
        <p:nvSpPr>
          <p:cNvPr id="3" name="KSO_FD">
            <a:extLst>
              <a:ext uri="{FF2B5EF4-FFF2-40B4-BE49-F238E27FC236}">
                <a16:creationId xmlns:a16="http://schemas.microsoft.com/office/drawing/2014/main" id="{46790EA1-4646-4441-8A88-087C6F7E00EB}"/>
              </a:ext>
            </a:extLst>
          </p:cNvPr>
          <p:cNvSpPr>
            <a:spLocks noGrp="1"/>
          </p:cNvSpPr>
          <p:nvPr>
            <p:ph type="dt" sz="half" idx="10"/>
          </p:nvPr>
        </p:nvSpPr>
        <p:spPr/>
        <p:txBody>
          <a:bodyPr/>
          <a:lstStyle>
            <a:lvl1pPr>
              <a:defRPr/>
            </a:lvl1pPr>
          </a:lstStyle>
          <a:p>
            <a:pPr>
              <a:defRPr/>
            </a:pPr>
            <a:endParaRPr lang="zh-CN" altLang="en-US"/>
          </a:p>
        </p:txBody>
      </p:sp>
      <p:sp>
        <p:nvSpPr>
          <p:cNvPr id="4" name="KSO_FT">
            <a:extLst>
              <a:ext uri="{FF2B5EF4-FFF2-40B4-BE49-F238E27FC236}">
                <a16:creationId xmlns:a16="http://schemas.microsoft.com/office/drawing/2014/main" id="{B2ED29F0-8E95-4957-A481-7B45D521F1CA}"/>
              </a:ext>
            </a:extLst>
          </p:cNvPr>
          <p:cNvSpPr>
            <a:spLocks noGrp="1"/>
          </p:cNvSpPr>
          <p:nvPr>
            <p:ph type="ftr" sz="quarter" idx="11"/>
          </p:nvPr>
        </p:nvSpPr>
        <p:spPr/>
        <p:txBody>
          <a:bodyPr/>
          <a:lstStyle>
            <a:lvl1pPr>
              <a:defRPr/>
            </a:lvl1pPr>
          </a:lstStyle>
          <a:p>
            <a:pPr>
              <a:defRPr/>
            </a:pPr>
            <a:endParaRPr lang="zh-CN"/>
          </a:p>
        </p:txBody>
      </p:sp>
      <p:sp>
        <p:nvSpPr>
          <p:cNvPr id="5" name="KSO_FN">
            <a:extLst>
              <a:ext uri="{FF2B5EF4-FFF2-40B4-BE49-F238E27FC236}">
                <a16:creationId xmlns:a16="http://schemas.microsoft.com/office/drawing/2014/main" id="{34FA7AD6-5802-4C29-8D99-E6CFB055E74B}"/>
              </a:ext>
            </a:extLst>
          </p:cNvPr>
          <p:cNvSpPr>
            <a:spLocks noGrp="1"/>
          </p:cNvSpPr>
          <p:nvPr>
            <p:ph type="sldNum" sz="quarter" idx="12"/>
          </p:nvPr>
        </p:nvSpPr>
        <p:spPr/>
        <p:txBody>
          <a:bodyPr/>
          <a:lstStyle>
            <a:lvl1pPr>
              <a:defRPr/>
            </a:lvl1pPr>
          </a:lstStyle>
          <a:p>
            <a:fld id="{DF128678-4C4E-4C38-A570-9A43C81307AC}" type="slidenum">
              <a:rPr lang="zh-CN" altLang="en-US"/>
              <a:pPr/>
              <a:t>‹#›</a:t>
            </a:fld>
            <a:endParaRPr lang="zh-CN" altLang="en-US"/>
          </a:p>
        </p:txBody>
      </p:sp>
    </p:spTree>
    <p:extLst>
      <p:ext uri="{BB962C8B-B14F-4D97-AF65-F5344CB8AC3E}">
        <p14:creationId xmlns:p14="http://schemas.microsoft.com/office/powerpoint/2010/main" val="1193473321"/>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KSO_BT1"/>
          <p:cNvSpPr>
            <a:spLocks noGrp="1"/>
          </p:cNvSpPr>
          <p:nvPr>
            <p:ph type="title"/>
          </p:nvPr>
        </p:nvSpPr>
        <p:spPr>
          <a:xfrm>
            <a:off x="858442" y="533402"/>
            <a:ext cx="2949178" cy="1600200"/>
          </a:xfrm>
        </p:spPr>
        <p:txBody>
          <a:bodyPr/>
          <a:lstStyle>
            <a:lvl1pPr>
              <a:defRPr sz="3200"/>
            </a:lvl1pPr>
          </a:lstStyle>
          <a:p>
            <a:r>
              <a:rPr lang="zh-CN" altLang="en-US" noProof="1"/>
              <a:t>单击此处编辑母版标题样式</a:t>
            </a:r>
            <a:endParaRPr lang="en-US" noProof="1"/>
          </a:p>
        </p:txBody>
      </p:sp>
      <p:sp>
        <p:nvSpPr>
          <p:cNvPr id="3" name="KSO_BC1"/>
          <p:cNvSpPr>
            <a:spLocks noGrp="1"/>
          </p:cNvSpPr>
          <p:nvPr>
            <p:ph idx="1"/>
          </p:nvPr>
        </p:nvSpPr>
        <p:spPr>
          <a:xfrm>
            <a:off x="4115992" y="1063628"/>
            <a:ext cx="4629150" cy="4873625"/>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zh-CN" altLang="en-US" noProof="1"/>
              <a:t>单击此处编辑母版文本样式</a:t>
            </a:r>
          </a:p>
          <a:p>
            <a:pPr lvl="1"/>
            <a:r>
              <a:rPr lang="zh-CN" altLang="en-US" noProof="1"/>
              <a:t>第二级</a:t>
            </a:r>
          </a:p>
        </p:txBody>
      </p:sp>
      <p:sp>
        <p:nvSpPr>
          <p:cNvPr id="4" name="KSO_BC2"/>
          <p:cNvSpPr>
            <a:spLocks noGrp="1"/>
          </p:cNvSpPr>
          <p:nvPr>
            <p:ph type="body" sz="half" idx="2"/>
          </p:nvPr>
        </p:nvSpPr>
        <p:spPr>
          <a:xfrm>
            <a:off x="858442" y="2133602"/>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noProof="1"/>
              <a:t>单击此处编辑母版文本样式</a:t>
            </a:r>
          </a:p>
        </p:txBody>
      </p:sp>
      <p:sp>
        <p:nvSpPr>
          <p:cNvPr id="5" name="KSO_FD">
            <a:extLst>
              <a:ext uri="{FF2B5EF4-FFF2-40B4-BE49-F238E27FC236}">
                <a16:creationId xmlns:a16="http://schemas.microsoft.com/office/drawing/2014/main" id="{E129BF6E-8087-48EC-B584-DFA9D8BD57ED}"/>
              </a:ext>
            </a:extLst>
          </p:cNvPr>
          <p:cNvSpPr>
            <a:spLocks noGrp="1"/>
          </p:cNvSpPr>
          <p:nvPr>
            <p:ph type="dt" sz="half" idx="10"/>
          </p:nvPr>
        </p:nvSpPr>
        <p:spPr/>
        <p:txBody>
          <a:bodyPr/>
          <a:lstStyle>
            <a:lvl1pPr>
              <a:defRPr/>
            </a:lvl1pPr>
          </a:lstStyle>
          <a:p>
            <a:pPr>
              <a:defRPr/>
            </a:pPr>
            <a:endParaRPr lang="zh-CN" altLang="en-US"/>
          </a:p>
        </p:txBody>
      </p:sp>
      <p:sp>
        <p:nvSpPr>
          <p:cNvPr id="6" name="KSO_FT">
            <a:extLst>
              <a:ext uri="{FF2B5EF4-FFF2-40B4-BE49-F238E27FC236}">
                <a16:creationId xmlns:a16="http://schemas.microsoft.com/office/drawing/2014/main" id="{9A864F8A-2F4A-4E28-95DB-C2D7BCFBACA6}"/>
              </a:ext>
            </a:extLst>
          </p:cNvPr>
          <p:cNvSpPr>
            <a:spLocks noGrp="1"/>
          </p:cNvSpPr>
          <p:nvPr>
            <p:ph type="ftr" sz="quarter" idx="11"/>
          </p:nvPr>
        </p:nvSpPr>
        <p:spPr/>
        <p:txBody>
          <a:bodyPr/>
          <a:lstStyle>
            <a:lvl1pPr>
              <a:defRPr/>
            </a:lvl1pPr>
          </a:lstStyle>
          <a:p>
            <a:pPr>
              <a:defRPr/>
            </a:pPr>
            <a:endParaRPr lang="zh-CN"/>
          </a:p>
        </p:txBody>
      </p:sp>
      <p:sp>
        <p:nvSpPr>
          <p:cNvPr id="7" name="KSO_FN">
            <a:extLst>
              <a:ext uri="{FF2B5EF4-FFF2-40B4-BE49-F238E27FC236}">
                <a16:creationId xmlns:a16="http://schemas.microsoft.com/office/drawing/2014/main" id="{4F74E15E-1426-4556-BDDB-02B96B9B5E47}"/>
              </a:ext>
            </a:extLst>
          </p:cNvPr>
          <p:cNvSpPr>
            <a:spLocks noGrp="1"/>
          </p:cNvSpPr>
          <p:nvPr>
            <p:ph type="sldNum" sz="quarter" idx="12"/>
          </p:nvPr>
        </p:nvSpPr>
        <p:spPr/>
        <p:txBody>
          <a:bodyPr/>
          <a:lstStyle>
            <a:lvl1pPr>
              <a:defRPr/>
            </a:lvl1pPr>
          </a:lstStyle>
          <a:p>
            <a:fld id="{8B57218C-0DB6-43AD-BDE7-9C4845821D46}" type="slidenum">
              <a:rPr lang="zh-CN" altLang="en-US"/>
              <a:pPr/>
              <a:t>‹#›</a:t>
            </a:fld>
            <a:endParaRPr lang="zh-CN" altLang="en-US"/>
          </a:p>
        </p:txBody>
      </p:sp>
    </p:spTree>
    <p:extLst>
      <p:ext uri="{BB962C8B-B14F-4D97-AF65-F5344CB8AC3E}">
        <p14:creationId xmlns:p14="http://schemas.microsoft.com/office/powerpoint/2010/main" val="1886273541"/>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KSO_BT1"/>
          <p:cNvSpPr>
            <a:spLocks noGrp="1"/>
          </p:cNvSpPr>
          <p:nvPr>
            <p:ph type="title"/>
          </p:nvPr>
        </p:nvSpPr>
        <p:spPr>
          <a:xfrm>
            <a:off x="934644" y="457200"/>
            <a:ext cx="2949178" cy="1600200"/>
          </a:xfrm>
        </p:spPr>
        <p:txBody>
          <a:bodyPr/>
          <a:lstStyle>
            <a:lvl1pPr>
              <a:defRPr sz="3200"/>
            </a:lvl1pPr>
          </a:lstStyle>
          <a:p>
            <a:r>
              <a:rPr lang="zh-CN" altLang="en-US" noProof="1"/>
              <a:t>单击此处编辑母版标题样式</a:t>
            </a:r>
            <a:endParaRPr lang="en-US" noProof="1"/>
          </a:p>
        </p:txBody>
      </p:sp>
      <p:sp>
        <p:nvSpPr>
          <p:cNvPr id="3" name="KSO_BC1"/>
          <p:cNvSpPr>
            <a:spLocks noGrp="1" noChangeAspect="1"/>
          </p:cNvSpPr>
          <p:nvPr>
            <p:ph type="pic" idx="1"/>
          </p:nvPr>
        </p:nvSpPr>
        <p:spPr>
          <a:xfrm>
            <a:off x="4082125" y="987426"/>
            <a:ext cx="462915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a:t>单击图标添加图片</a:t>
            </a:r>
            <a:endParaRPr lang="en-US" altLang="en-US" noProof="0" dirty="0"/>
          </a:p>
        </p:txBody>
      </p:sp>
      <p:sp>
        <p:nvSpPr>
          <p:cNvPr id="4" name="KSO_BC2"/>
          <p:cNvSpPr>
            <a:spLocks noGrp="1"/>
          </p:cNvSpPr>
          <p:nvPr>
            <p:ph type="body" sz="half" idx="2"/>
          </p:nvPr>
        </p:nvSpPr>
        <p:spPr>
          <a:xfrm>
            <a:off x="934644"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noProof="1"/>
              <a:t>单击此处编辑母版文本样式</a:t>
            </a:r>
          </a:p>
        </p:txBody>
      </p:sp>
      <p:sp>
        <p:nvSpPr>
          <p:cNvPr id="5" name="KSO_FD">
            <a:extLst>
              <a:ext uri="{FF2B5EF4-FFF2-40B4-BE49-F238E27FC236}">
                <a16:creationId xmlns:a16="http://schemas.microsoft.com/office/drawing/2014/main" id="{FED9FDB3-165A-4F01-B407-7B88A54BD770}"/>
              </a:ext>
            </a:extLst>
          </p:cNvPr>
          <p:cNvSpPr>
            <a:spLocks noGrp="1"/>
          </p:cNvSpPr>
          <p:nvPr>
            <p:ph type="dt" sz="half" idx="10"/>
          </p:nvPr>
        </p:nvSpPr>
        <p:spPr/>
        <p:txBody>
          <a:bodyPr/>
          <a:lstStyle>
            <a:lvl1pPr>
              <a:defRPr/>
            </a:lvl1pPr>
          </a:lstStyle>
          <a:p>
            <a:pPr>
              <a:defRPr/>
            </a:pPr>
            <a:endParaRPr lang="zh-CN" altLang="en-US"/>
          </a:p>
        </p:txBody>
      </p:sp>
      <p:sp>
        <p:nvSpPr>
          <p:cNvPr id="6" name="KSO_FT">
            <a:extLst>
              <a:ext uri="{FF2B5EF4-FFF2-40B4-BE49-F238E27FC236}">
                <a16:creationId xmlns:a16="http://schemas.microsoft.com/office/drawing/2014/main" id="{C2B0A220-3D21-46E7-AD19-13B586A5DCEC}"/>
              </a:ext>
            </a:extLst>
          </p:cNvPr>
          <p:cNvSpPr>
            <a:spLocks noGrp="1"/>
          </p:cNvSpPr>
          <p:nvPr>
            <p:ph type="ftr" sz="quarter" idx="11"/>
          </p:nvPr>
        </p:nvSpPr>
        <p:spPr/>
        <p:txBody>
          <a:bodyPr/>
          <a:lstStyle>
            <a:lvl1pPr>
              <a:defRPr/>
            </a:lvl1pPr>
          </a:lstStyle>
          <a:p>
            <a:pPr>
              <a:defRPr/>
            </a:pPr>
            <a:endParaRPr lang="zh-CN"/>
          </a:p>
        </p:txBody>
      </p:sp>
      <p:sp>
        <p:nvSpPr>
          <p:cNvPr id="7" name="KSO_FN">
            <a:extLst>
              <a:ext uri="{FF2B5EF4-FFF2-40B4-BE49-F238E27FC236}">
                <a16:creationId xmlns:a16="http://schemas.microsoft.com/office/drawing/2014/main" id="{CE664F1D-4540-470F-9118-834A0CC5A61D}"/>
              </a:ext>
            </a:extLst>
          </p:cNvPr>
          <p:cNvSpPr>
            <a:spLocks noGrp="1"/>
          </p:cNvSpPr>
          <p:nvPr>
            <p:ph type="sldNum" sz="quarter" idx="12"/>
          </p:nvPr>
        </p:nvSpPr>
        <p:spPr/>
        <p:txBody>
          <a:bodyPr/>
          <a:lstStyle>
            <a:lvl1pPr>
              <a:defRPr/>
            </a:lvl1pPr>
          </a:lstStyle>
          <a:p>
            <a:fld id="{3C4DC99B-CE6B-42A3-B8CA-4D561026A402}" type="slidenum">
              <a:rPr lang="zh-CN" altLang="en-US"/>
              <a:pPr/>
              <a:t>‹#›</a:t>
            </a:fld>
            <a:endParaRPr lang="zh-CN" altLang="en-US"/>
          </a:p>
        </p:txBody>
      </p:sp>
    </p:spTree>
    <p:extLst>
      <p:ext uri="{BB962C8B-B14F-4D97-AF65-F5344CB8AC3E}">
        <p14:creationId xmlns:p14="http://schemas.microsoft.com/office/powerpoint/2010/main" val="2543816262"/>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noProof="1"/>
              <a:t>单击此处编辑母版标题样式</a:t>
            </a:r>
            <a:endParaRPr lang="en-US" noProof="1"/>
          </a:p>
        </p:txBody>
      </p:sp>
      <p:sp>
        <p:nvSpPr>
          <p:cNvPr id="3" name="KSO_BC1"/>
          <p:cNvSpPr>
            <a:spLocks noGrp="1"/>
          </p:cNvSpPr>
          <p:nvPr>
            <p:ph type="body" orient="vert" idx="1"/>
          </p:nvPr>
        </p:nvSpPr>
        <p:spPr/>
        <p:txBody>
          <a:bodyPr vert="eaVert"/>
          <a:lstStyle/>
          <a:p>
            <a:pPr lvl="0"/>
            <a:r>
              <a:rPr lang="zh-CN" altLang="en-US" noProof="1"/>
              <a:t>单击此处编辑母版文本样式</a:t>
            </a:r>
          </a:p>
          <a:p>
            <a:pPr lvl="1"/>
            <a:r>
              <a:rPr lang="zh-CN" altLang="en-US" noProof="1"/>
              <a:t>第二级</a:t>
            </a:r>
          </a:p>
        </p:txBody>
      </p:sp>
      <p:sp>
        <p:nvSpPr>
          <p:cNvPr id="4" name="KSO_FD">
            <a:extLst>
              <a:ext uri="{FF2B5EF4-FFF2-40B4-BE49-F238E27FC236}">
                <a16:creationId xmlns:a16="http://schemas.microsoft.com/office/drawing/2014/main" id="{90C8F2DF-BA18-45A1-BC74-6620E646FE31}"/>
              </a:ext>
            </a:extLst>
          </p:cNvPr>
          <p:cNvSpPr>
            <a:spLocks noGrp="1"/>
          </p:cNvSpPr>
          <p:nvPr>
            <p:ph type="dt" sz="half" idx="10"/>
          </p:nvPr>
        </p:nvSpPr>
        <p:spPr/>
        <p:txBody>
          <a:bodyPr/>
          <a:lstStyle>
            <a:lvl1pPr>
              <a:defRPr/>
            </a:lvl1pPr>
          </a:lstStyle>
          <a:p>
            <a:pPr>
              <a:defRPr/>
            </a:pPr>
            <a:endParaRPr lang="zh-CN" altLang="en-US"/>
          </a:p>
        </p:txBody>
      </p:sp>
      <p:sp>
        <p:nvSpPr>
          <p:cNvPr id="5" name="KSO_FT">
            <a:extLst>
              <a:ext uri="{FF2B5EF4-FFF2-40B4-BE49-F238E27FC236}">
                <a16:creationId xmlns:a16="http://schemas.microsoft.com/office/drawing/2014/main" id="{75848575-2457-40EA-AC13-7C40F0517C03}"/>
              </a:ext>
            </a:extLst>
          </p:cNvPr>
          <p:cNvSpPr>
            <a:spLocks noGrp="1"/>
          </p:cNvSpPr>
          <p:nvPr>
            <p:ph type="ftr" sz="quarter" idx="11"/>
          </p:nvPr>
        </p:nvSpPr>
        <p:spPr/>
        <p:txBody>
          <a:bodyPr/>
          <a:lstStyle>
            <a:lvl1pPr>
              <a:defRPr/>
            </a:lvl1pPr>
          </a:lstStyle>
          <a:p>
            <a:pPr>
              <a:defRPr/>
            </a:pPr>
            <a:endParaRPr lang="zh-CN"/>
          </a:p>
        </p:txBody>
      </p:sp>
      <p:sp>
        <p:nvSpPr>
          <p:cNvPr id="6" name="KSO_FN">
            <a:extLst>
              <a:ext uri="{FF2B5EF4-FFF2-40B4-BE49-F238E27FC236}">
                <a16:creationId xmlns:a16="http://schemas.microsoft.com/office/drawing/2014/main" id="{6A05482B-6EF7-431E-BC23-31B883217C96}"/>
              </a:ext>
            </a:extLst>
          </p:cNvPr>
          <p:cNvSpPr>
            <a:spLocks noGrp="1"/>
          </p:cNvSpPr>
          <p:nvPr>
            <p:ph type="sldNum" sz="quarter" idx="12"/>
          </p:nvPr>
        </p:nvSpPr>
        <p:spPr/>
        <p:txBody>
          <a:bodyPr/>
          <a:lstStyle>
            <a:lvl1pPr>
              <a:defRPr/>
            </a:lvl1pPr>
          </a:lstStyle>
          <a:p>
            <a:fld id="{95FFDCDD-26FD-4072-A9A5-C52022085B35}" type="slidenum">
              <a:rPr lang="zh-CN" altLang="en-US"/>
              <a:pPr/>
              <a:t>‹#›</a:t>
            </a:fld>
            <a:endParaRPr lang="zh-CN" altLang="en-US"/>
          </a:p>
        </p:txBody>
      </p:sp>
    </p:spTree>
    <p:extLst>
      <p:ext uri="{BB962C8B-B14F-4D97-AF65-F5344CB8AC3E}">
        <p14:creationId xmlns:p14="http://schemas.microsoft.com/office/powerpoint/2010/main" val="2303132783"/>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1026" name="图片 12">
            <a:extLst>
              <a:ext uri="{FF2B5EF4-FFF2-40B4-BE49-F238E27FC236}">
                <a16:creationId xmlns:a16="http://schemas.microsoft.com/office/drawing/2014/main" id="{F125ACB6-A011-4011-8108-032D41CCA770}"/>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l="-1141" t="10156" r="-648" b="67546"/>
          <a:stretch>
            <a:fillRect/>
          </a:stretch>
        </p:blipFill>
        <p:spPr bwMode="auto">
          <a:xfrm>
            <a:off x="2020888" y="5834063"/>
            <a:ext cx="7123112" cy="1027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KSO_FD">
            <a:extLst>
              <a:ext uri="{FF2B5EF4-FFF2-40B4-BE49-F238E27FC236}">
                <a16:creationId xmlns:a16="http://schemas.microsoft.com/office/drawing/2014/main" id="{AE2E4EC9-238D-49B2-8E86-81A84FB1D59C}"/>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buFont typeface="Arial" pitchFamily="34" charset="0"/>
              <a:buNone/>
              <a:defRPr sz="1200" noProof="1">
                <a:solidFill>
                  <a:schemeClr val="tx1">
                    <a:tint val="75000"/>
                  </a:schemeClr>
                </a:solidFill>
                <a:latin typeface="Arial" pitchFamily="34" charset="0"/>
              </a:defRPr>
            </a:lvl1pPr>
          </a:lstStyle>
          <a:p>
            <a:pPr>
              <a:defRPr/>
            </a:pPr>
            <a:endParaRPr lang="zh-CN" altLang="en-US"/>
          </a:p>
        </p:txBody>
      </p:sp>
      <p:sp>
        <p:nvSpPr>
          <p:cNvPr id="5" name="KSO_FT">
            <a:extLst>
              <a:ext uri="{FF2B5EF4-FFF2-40B4-BE49-F238E27FC236}">
                <a16:creationId xmlns:a16="http://schemas.microsoft.com/office/drawing/2014/main" id="{FC9C37F2-BDCB-4955-9EFE-042D6046F8D5}"/>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buFont typeface="Arial" pitchFamily="34" charset="0"/>
              <a:buNone/>
              <a:defRPr noProof="1">
                <a:latin typeface="Arial" pitchFamily="34" charset="0"/>
              </a:defRPr>
            </a:lvl1pPr>
          </a:lstStyle>
          <a:p>
            <a:pPr>
              <a:defRPr/>
            </a:pPr>
            <a:endParaRPr lang="zh-CN"/>
          </a:p>
        </p:txBody>
      </p:sp>
      <p:sp>
        <p:nvSpPr>
          <p:cNvPr id="6" name="KSO_FN">
            <a:extLst>
              <a:ext uri="{FF2B5EF4-FFF2-40B4-BE49-F238E27FC236}">
                <a16:creationId xmlns:a16="http://schemas.microsoft.com/office/drawing/2014/main" id="{5D8F9584-A8C5-4F90-9A61-5E54EDA6399A}"/>
              </a:ext>
            </a:extLst>
          </p:cNvPr>
          <p:cNvSpPr>
            <a:spLocks noGrp="1"/>
          </p:cNvSpPr>
          <p:nvPr>
            <p:ph type="sldNum" sz="quarter" idx="4"/>
          </p:nvPr>
        </p:nvSpPr>
        <p:spPr>
          <a:xfrm>
            <a:off x="6457950" y="6356350"/>
            <a:ext cx="20574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9D9D9D"/>
                </a:solidFill>
              </a:defRPr>
            </a:lvl1pPr>
          </a:lstStyle>
          <a:p>
            <a:fld id="{432CBE05-33CB-442E-8C4D-EC49703DF5CB}" type="slidenum">
              <a:rPr lang="zh-CN" altLang="en-US"/>
              <a:pPr/>
              <a:t>‹#›</a:t>
            </a:fld>
            <a:endParaRPr lang="zh-CN" altLang="en-US"/>
          </a:p>
        </p:txBody>
      </p:sp>
      <p:sp>
        <p:nvSpPr>
          <p:cNvPr id="1030" name="KSO_BT1">
            <a:extLst>
              <a:ext uri="{FF2B5EF4-FFF2-40B4-BE49-F238E27FC236}">
                <a16:creationId xmlns:a16="http://schemas.microsoft.com/office/drawing/2014/main" id="{97BAD395-FE36-4309-955A-57798975B31F}"/>
              </a:ext>
            </a:extLst>
          </p:cNvPr>
          <p:cNvSpPr>
            <a:spLocks noGrp="1" noChangeArrowheads="1"/>
          </p:cNvSpPr>
          <p:nvPr>
            <p:ph type="title" idx="4294967295"/>
          </p:nvPr>
        </p:nvSpPr>
        <p:spPr bwMode="auto">
          <a:xfrm>
            <a:off x="419100" y="312738"/>
            <a:ext cx="8291513"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zh-CN" altLang="en-US"/>
              <a:t>单击此处编辑母版标题样式</a:t>
            </a:r>
            <a:endParaRPr lang="en-US" altLang="zh-CN"/>
          </a:p>
        </p:txBody>
      </p:sp>
      <p:sp>
        <p:nvSpPr>
          <p:cNvPr id="1031" name="KSO_BC1">
            <a:extLst>
              <a:ext uri="{FF2B5EF4-FFF2-40B4-BE49-F238E27FC236}">
                <a16:creationId xmlns:a16="http://schemas.microsoft.com/office/drawing/2014/main" id="{3A0EBB1B-DE48-49FE-9AF6-B2F69C258A35}"/>
              </a:ext>
            </a:extLst>
          </p:cNvPr>
          <p:cNvSpPr>
            <a:spLocks noGrp="1" noChangeArrowheads="1"/>
          </p:cNvSpPr>
          <p:nvPr>
            <p:ph type="body" idx="4294967295"/>
          </p:nvPr>
        </p:nvSpPr>
        <p:spPr bwMode="auto">
          <a:xfrm>
            <a:off x="419100" y="1219200"/>
            <a:ext cx="8291513" cy="4884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p:txBody>
      </p:sp>
    </p:spTree>
  </p:cSld>
  <p:clrMap bg1="lt1" tx1="dk1" bg2="lt2" tx2="dk2" accent1="accent1" accent2="accent2" accent3="accent3" accent4="accent4" accent5="accent5" accent6="accent6" hlink="hlink" folHlink="folHlink"/>
  <p:sldLayoutIdLst>
    <p:sldLayoutId id="214748373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4" r:id="rId11"/>
  </p:sldLayoutIdLst>
  <p:txStyles>
    <p:titleStyle>
      <a:lvl1pPr algn="l" rtl="0" eaLnBrk="0" fontAlgn="base" hangingPunct="0">
        <a:lnSpc>
          <a:spcPct val="90000"/>
        </a:lnSpc>
        <a:spcBef>
          <a:spcPct val="0"/>
        </a:spcBef>
        <a:spcAft>
          <a:spcPct val="0"/>
        </a:spcAft>
        <a:defRPr sz="3200" b="1" kern="1200">
          <a:solidFill>
            <a:srgbClr val="3376AD"/>
          </a:solidFill>
          <a:latin typeface="+mj-ea"/>
          <a:ea typeface="+mj-ea"/>
          <a:cs typeface="+mj-cs"/>
        </a:defRPr>
      </a:lvl1pPr>
      <a:lvl2pPr algn="l" rtl="0" eaLnBrk="0" fontAlgn="base" hangingPunct="0">
        <a:lnSpc>
          <a:spcPct val="90000"/>
        </a:lnSpc>
        <a:spcBef>
          <a:spcPct val="0"/>
        </a:spcBef>
        <a:spcAft>
          <a:spcPct val="0"/>
        </a:spcAft>
        <a:defRPr sz="3200" b="1">
          <a:solidFill>
            <a:srgbClr val="3376AD"/>
          </a:solidFill>
          <a:latin typeface="微软雅黑" pitchFamily="34" charset="-122"/>
          <a:ea typeface="微软雅黑" pitchFamily="34" charset="-122"/>
        </a:defRPr>
      </a:lvl2pPr>
      <a:lvl3pPr algn="l" rtl="0" eaLnBrk="0" fontAlgn="base" hangingPunct="0">
        <a:lnSpc>
          <a:spcPct val="90000"/>
        </a:lnSpc>
        <a:spcBef>
          <a:spcPct val="0"/>
        </a:spcBef>
        <a:spcAft>
          <a:spcPct val="0"/>
        </a:spcAft>
        <a:defRPr sz="3200" b="1">
          <a:solidFill>
            <a:srgbClr val="3376AD"/>
          </a:solidFill>
          <a:latin typeface="微软雅黑" pitchFamily="34" charset="-122"/>
          <a:ea typeface="微软雅黑" pitchFamily="34" charset="-122"/>
        </a:defRPr>
      </a:lvl3pPr>
      <a:lvl4pPr algn="l" rtl="0" eaLnBrk="0" fontAlgn="base" hangingPunct="0">
        <a:lnSpc>
          <a:spcPct val="90000"/>
        </a:lnSpc>
        <a:spcBef>
          <a:spcPct val="0"/>
        </a:spcBef>
        <a:spcAft>
          <a:spcPct val="0"/>
        </a:spcAft>
        <a:defRPr sz="3200" b="1">
          <a:solidFill>
            <a:srgbClr val="3376AD"/>
          </a:solidFill>
          <a:latin typeface="微软雅黑" pitchFamily="34" charset="-122"/>
          <a:ea typeface="微软雅黑" pitchFamily="34" charset="-122"/>
        </a:defRPr>
      </a:lvl4pPr>
      <a:lvl5pPr algn="l" rtl="0" eaLnBrk="0" fontAlgn="base" hangingPunct="0">
        <a:lnSpc>
          <a:spcPct val="90000"/>
        </a:lnSpc>
        <a:spcBef>
          <a:spcPct val="0"/>
        </a:spcBef>
        <a:spcAft>
          <a:spcPct val="0"/>
        </a:spcAft>
        <a:defRPr sz="3200" b="1">
          <a:solidFill>
            <a:srgbClr val="3376AD"/>
          </a:solidFill>
          <a:latin typeface="微软雅黑" pitchFamily="34" charset="-122"/>
          <a:ea typeface="微软雅黑" pitchFamily="34" charset="-122"/>
        </a:defRPr>
      </a:lvl5pPr>
      <a:lvl6pPr marL="457200" algn="l" rtl="0" fontAlgn="base">
        <a:lnSpc>
          <a:spcPct val="90000"/>
        </a:lnSpc>
        <a:spcBef>
          <a:spcPct val="0"/>
        </a:spcBef>
        <a:spcAft>
          <a:spcPct val="0"/>
        </a:spcAft>
        <a:defRPr sz="3200" b="1">
          <a:solidFill>
            <a:srgbClr val="3376AD"/>
          </a:solidFill>
          <a:latin typeface="微软雅黑" pitchFamily="34" charset="-122"/>
          <a:ea typeface="微软雅黑" pitchFamily="34" charset="-122"/>
        </a:defRPr>
      </a:lvl6pPr>
      <a:lvl7pPr marL="914400" algn="l" rtl="0" fontAlgn="base">
        <a:lnSpc>
          <a:spcPct val="90000"/>
        </a:lnSpc>
        <a:spcBef>
          <a:spcPct val="0"/>
        </a:spcBef>
        <a:spcAft>
          <a:spcPct val="0"/>
        </a:spcAft>
        <a:defRPr sz="3200" b="1">
          <a:solidFill>
            <a:srgbClr val="3376AD"/>
          </a:solidFill>
          <a:latin typeface="微软雅黑" pitchFamily="34" charset="-122"/>
          <a:ea typeface="微软雅黑" pitchFamily="34" charset="-122"/>
        </a:defRPr>
      </a:lvl7pPr>
      <a:lvl8pPr marL="1371600" algn="l" rtl="0" fontAlgn="base">
        <a:lnSpc>
          <a:spcPct val="90000"/>
        </a:lnSpc>
        <a:spcBef>
          <a:spcPct val="0"/>
        </a:spcBef>
        <a:spcAft>
          <a:spcPct val="0"/>
        </a:spcAft>
        <a:defRPr sz="3200" b="1">
          <a:solidFill>
            <a:srgbClr val="3376AD"/>
          </a:solidFill>
          <a:latin typeface="微软雅黑" pitchFamily="34" charset="-122"/>
          <a:ea typeface="微软雅黑" pitchFamily="34" charset="-122"/>
        </a:defRPr>
      </a:lvl8pPr>
      <a:lvl9pPr marL="1828800" algn="l" rtl="0" fontAlgn="base">
        <a:lnSpc>
          <a:spcPct val="90000"/>
        </a:lnSpc>
        <a:spcBef>
          <a:spcPct val="0"/>
        </a:spcBef>
        <a:spcAft>
          <a:spcPct val="0"/>
        </a:spcAft>
        <a:defRPr sz="3200" b="1">
          <a:solidFill>
            <a:srgbClr val="3376AD"/>
          </a:solidFill>
          <a:latin typeface="微软雅黑" pitchFamily="34" charset="-122"/>
          <a:ea typeface="微软雅黑" pitchFamily="34" charset="-122"/>
        </a:defRPr>
      </a:lvl9pPr>
    </p:titleStyle>
    <p:bodyStyle>
      <a:lvl1pPr marL="357188" indent="-357188" algn="just" rtl="0" eaLnBrk="0" fontAlgn="base" hangingPunct="0">
        <a:lnSpc>
          <a:spcPct val="110000"/>
        </a:lnSpc>
        <a:spcBef>
          <a:spcPts val="600"/>
        </a:spcBef>
        <a:spcAft>
          <a:spcPct val="0"/>
        </a:spcAft>
        <a:buClr>
          <a:schemeClr val="accent1"/>
        </a:buClr>
        <a:buSzPct val="60000"/>
        <a:buFont typeface="Wingdings 2" panose="05020102010507070707" pitchFamily="18" charset="2"/>
        <a:buChar char="f"/>
        <a:defRPr lang="zh-CN" altLang="en-US" sz="2400" kern="1200" dirty="0">
          <a:solidFill>
            <a:schemeClr val="accent1"/>
          </a:solidFill>
          <a:latin typeface="+mn-ea"/>
          <a:ea typeface="+mn-ea"/>
          <a:cs typeface="+mn-cs"/>
        </a:defRPr>
      </a:lvl1pPr>
      <a:lvl2pPr marL="357188" indent="-357188" algn="just" rtl="0" eaLnBrk="0" fontAlgn="base" hangingPunct="0">
        <a:lnSpc>
          <a:spcPct val="120000"/>
        </a:lnSpc>
        <a:spcBef>
          <a:spcPct val="0"/>
        </a:spcBef>
        <a:spcAft>
          <a:spcPts val="600"/>
        </a:spcAft>
        <a:buClr>
          <a:srgbClr val="5DD4FF"/>
        </a:buClr>
        <a:buFont typeface="幼圆" panose="02010509060101010101"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ts val="60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ts val="60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ts val="60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1.tiff"/><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84.tiff"/><Relationship Id="rId5" Type="http://schemas.openxmlformats.org/officeDocument/2006/relationships/image" Target="../media/image83.tiff"/><Relationship Id="rId4" Type="http://schemas.openxmlformats.org/officeDocument/2006/relationships/image" Target="../media/image82.tiff"/></Relationships>
</file>

<file path=ppt/slides/_rels/slide11.xml.rels><?xml version="1.0" encoding="UTF-8" standalone="yes"?>
<Relationships xmlns="http://schemas.openxmlformats.org/package/2006/relationships"><Relationship Id="rId3" Type="http://schemas.openxmlformats.org/officeDocument/2006/relationships/image" Target="../media/image85.tiff"/><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86.tiff"/></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87.emf"/><Relationship Id="rId5" Type="http://schemas.openxmlformats.org/officeDocument/2006/relationships/package" Target="../embeddings/Microsoft_Word_Document1.docx"/><Relationship Id="rId4" Type="http://schemas.openxmlformats.org/officeDocument/2006/relationships/image" Target="../media/image88.tiff"/></Relationships>
</file>

<file path=ppt/slides/_rels/slide13.xml.rels><?xml version="1.0" encoding="UTF-8" standalone="yes"?>
<Relationships xmlns="http://schemas.openxmlformats.org/package/2006/relationships"><Relationship Id="rId3" Type="http://schemas.openxmlformats.org/officeDocument/2006/relationships/image" Target="../media/image89.tiff"/><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91.tiff"/><Relationship Id="rId4" Type="http://schemas.openxmlformats.org/officeDocument/2006/relationships/image" Target="../media/image90.tiff"/></Relationships>
</file>

<file path=ppt/slides/_rels/slide14.xml.rels><?xml version="1.0" encoding="UTF-8" standalone="yes"?>
<Relationships xmlns="http://schemas.openxmlformats.org/package/2006/relationships"><Relationship Id="rId8" Type="http://schemas.openxmlformats.org/officeDocument/2006/relationships/image" Target="../media/image93.wmf"/><Relationship Id="rId13" Type="http://schemas.openxmlformats.org/officeDocument/2006/relationships/oleObject" Target="../embeddings/oleObject16.bin"/><Relationship Id="rId3" Type="http://schemas.openxmlformats.org/officeDocument/2006/relationships/notesSlide" Target="../notesSlides/notesSlide11.xml"/><Relationship Id="rId7" Type="http://schemas.openxmlformats.org/officeDocument/2006/relationships/oleObject" Target="../embeddings/oleObject13.bin"/><Relationship Id="rId12" Type="http://schemas.openxmlformats.org/officeDocument/2006/relationships/image" Target="../media/image95.wmf"/><Relationship Id="rId2" Type="http://schemas.openxmlformats.org/officeDocument/2006/relationships/slideLayout" Target="../slideLayouts/slideLayout2.xml"/><Relationship Id="rId16" Type="http://schemas.openxmlformats.org/officeDocument/2006/relationships/image" Target="../media/image97.wmf"/><Relationship Id="rId1" Type="http://schemas.openxmlformats.org/officeDocument/2006/relationships/vmlDrawing" Target="../drawings/vmlDrawing6.vml"/><Relationship Id="rId6" Type="http://schemas.openxmlformats.org/officeDocument/2006/relationships/image" Target="../media/image92.wmf"/><Relationship Id="rId11" Type="http://schemas.openxmlformats.org/officeDocument/2006/relationships/oleObject" Target="../embeddings/oleObject15.bin"/><Relationship Id="rId5" Type="http://schemas.openxmlformats.org/officeDocument/2006/relationships/oleObject" Target="../embeddings/oleObject12.bin"/><Relationship Id="rId15" Type="http://schemas.openxmlformats.org/officeDocument/2006/relationships/oleObject" Target="../embeddings/oleObject17.bin"/><Relationship Id="rId10" Type="http://schemas.openxmlformats.org/officeDocument/2006/relationships/image" Target="../media/image94.wmf"/><Relationship Id="rId4" Type="http://schemas.openxmlformats.org/officeDocument/2006/relationships/image" Target="../media/image98.tiff"/><Relationship Id="rId9" Type="http://schemas.openxmlformats.org/officeDocument/2006/relationships/oleObject" Target="../embeddings/oleObject14.bin"/><Relationship Id="rId14" Type="http://schemas.openxmlformats.org/officeDocument/2006/relationships/image" Target="../media/image96.wmf"/></Relationships>
</file>

<file path=ppt/slides/_rels/slide15.xml.rels><?xml version="1.0" encoding="UTF-8" standalone="yes"?>
<Relationships xmlns="http://schemas.openxmlformats.org/package/2006/relationships"><Relationship Id="rId3" Type="http://schemas.openxmlformats.org/officeDocument/2006/relationships/image" Target="../media/image99.tiff"/><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00.tiff"/></Relationships>
</file>

<file path=ppt/slides/_rels/slide16.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2.tif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18.bin"/><Relationship Id="rId13" Type="http://schemas.openxmlformats.org/officeDocument/2006/relationships/image" Target="../media/image11.wmf"/><Relationship Id="rId3" Type="http://schemas.openxmlformats.org/officeDocument/2006/relationships/diagramData" Target="../diagrams/data2.xml"/><Relationship Id="rId7" Type="http://schemas.microsoft.com/office/2007/relationships/diagramDrawing" Target="../diagrams/drawing2.xml"/><Relationship Id="rId12" Type="http://schemas.openxmlformats.org/officeDocument/2006/relationships/oleObject" Target="../embeddings/oleObject20.bin"/><Relationship Id="rId17" Type="http://schemas.openxmlformats.org/officeDocument/2006/relationships/image" Target="../media/image104.tiff"/><Relationship Id="rId2" Type="http://schemas.openxmlformats.org/officeDocument/2006/relationships/slideLayout" Target="../slideLayouts/slideLayout2.xml"/><Relationship Id="rId16" Type="http://schemas.openxmlformats.org/officeDocument/2006/relationships/image" Target="../media/image103.jpeg"/><Relationship Id="rId1" Type="http://schemas.openxmlformats.org/officeDocument/2006/relationships/vmlDrawing" Target="../drawings/vmlDrawing7.vml"/><Relationship Id="rId6" Type="http://schemas.openxmlformats.org/officeDocument/2006/relationships/diagramColors" Target="../diagrams/colors2.xml"/><Relationship Id="rId11" Type="http://schemas.openxmlformats.org/officeDocument/2006/relationships/image" Target="../media/image10.wmf"/><Relationship Id="rId5" Type="http://schemas.openxmlformats.org/officeDocument/2006/relationships/diagramQuickStyle" Target="../diagrams/quickStyle2.xml"/><Relationship Id="rId15" Type="http://schemas.openxmlformats.org/officeDocument/2006/relationships/image" Target="../media/image12.wmf"/><Relationship Id="rId10" Type="http://schemas.openxmlformats.org/officeDocument/2006/relationships/oleObject" Target="../embeddings/oleObject19.bin"/><Relationship Id="rId4" Type="http://schemas.openxmlformats.org/officeDocument/2006/relationships/diagramLayout" Target="../diagrams/layout2.xml"/><Relationship Id="rId9" Type="http://schemas.openxmlformats.org/officeDocument/2006/relationships/image" Target="../media/image9.wmf"/><Relationship Id="rId14" Type="http://schemas.openxmlformats.org/officeDocument/2006/relationships/oleObject" Target="../embeddings/oleObject21.bin"/></Relationships>
</file>

<file path=ppt/slides/_rels/slide19.xml.rels><?xml version="1.0" encoding="UTF-8" standalone="yes"?>
<Relationships xmlns="http://schemas.openxmlformats.org/package/2006/relationships"><Relationship Id="rId3" Type="http://schemas.openxmlformats.org/officeDocument/2006/relationships/package" Target="../embeddings/Microsoft_Word_Document2.docx"/><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image" Target="../media/image105.emf"/></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8" Type="http://schemas.microsoft.com/office/2007/relationships/diagramDrawing" Target="../diagrams/drawing3.xml"/><Relationship Id="rId13" Type="http://schemas.microsoft.com/office/2007/relationships/diagramDrawing" Target="../diagrams/drawing4.xml"/><Relationship Id="rId18" Type="http://schemas.openxmlformats.org/officeDocument/2006/relationships/image" Target="../media/image107.wmf"/><Relationship Id="rId3" Type="http://schemas.openxmlformats.org/officeDocument/2006/relationships/notesSlide" Target="../notesSlides/notesSlide15.xml"/><Relationship Id="rId21" Type="http://schemas.openxmlformats.org/officeDocument/2006/relationships/oleObject" Target="../embeddings/oleObject25.bin"/><Relationship Id="rId7" Type="http://schemas.openxmlformats.org/officeDocument/2006/relationships/diagramColors" Target="../diagrams/colors3.xml"/><Relationship Id="rId12" Type="http://schemas.openxmlformats.org/officeDocument/2006/relationships/diagramColors" Target="../diagrams/colors4.xml"/><Relationship Id="rId17" Type="http://schemas.openxmlformats.org/officeDocument/2006/relationships/oleObject" Target="../embeddings/oleObject23.bin"/><Relationship Id="rId2" Type="http://schemas.openxmlformats.org/officeDocument/2006/relationships/slideLayout" Target="../slideLayouts/slideLayout2.xml"/><Relationship Id="rId16" Type="http://schemas.openxmlformats.org/officeDocument/2006/relationships/image" Target="../media/image106.wmf"/><Relationship Id="rId20" Type="http://schemas.openxmlformats.org/officeDocument/2006/relationships/image" Target="../media/image108.wmf"/><Relationship Id="rId1" Type="http://schemas.openxmlformats.org/officeDocument/2006/relationships/vmlDrawing" Target="../drawings/vmlDrawing9.vml"/><Relationship Id="rId6" Type="http://schemas.openxmlformats.org/officeDocument/2006/relationships/diagramQuickStyle" Target="../diagrams/quickStyle3.xml"/><Relationship Id="rId11" Type="http://schemas.openxmlformats.org/officeDocument/2006/relationships/diagramQuickStyle" Target="../diagrams/quickStyle4.xml"/><Relationship Id="rId5" Type="http://schemas.openxmlformats.org/officeDocument/2006/relationships/diagramLayout" Target="../diagrams/layout3.xml"/><Relationship Id="rId15" Type="http://schemas.openxmlformats.org/officeDocument/2006/relationships/oleObject" Target="../embeddings/oleObject22.bin"/><Relationship Id="rId10" Type="http://schemas.openxmlformats.org/officeDocument/2006/relationships/diagramLayout" Target="../diagrams/layout4.xml"/><Relationship Id="rId19" Type="http://schemas.openxmlformats.org/officeDocument/2006/relationships/oleObject" Target="../embeddings/oleObject24.bin"/><Relationship Id="rId4" Type="http://schemas.openxmlformats.org/officeDocument/2006/relationships/diagramData" Target="../diagrams/data3.xml"/><Relationship Id="rId9" Type="http://schemas.openxmlformats.org/officeDocument/2006/relationships/diagramData" Target="../diagrams/data4.xml"/><Relationship Id="rId14" Type="http://schemas.openxmlformats.org/officeDocument/2006/relationships/image" Target="../media/image110.tiff"/><Relationship Id="rId22" Type="http://schemas.openxmlformats.org/officeDocument/2006/relationships/image" Target="../media/image109.wmf"/></Relationships>
</file>

<file path=ppt/slides/_rels/slide21.xml.rels><?xml version="1.0" encoding="UTF-8" standalone="yes"?>
<Relationships xmlns="http://schemas.openxmlformats.org/package/2006/relationships"><Relationship Id="rId3" Type="http://schemas.openxmlformats.org/officeDocument/2006/relationships/image" Target="../media/image111.tiff"/><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13.tiff"/><Relationship Id="rId4" Type="http://schemas.openxmlformats.org/officeDocument/2006/relationships/image" Target="../media/image112.tiff"/></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1.xml"/><Relationship Id="rId4" Type="http://schemas.openxmlformats.org/officeDocument/2006/relationships/image" Target="../media/image8.emf"/></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14.emf"/><Relationship Id="rId3" Type="http://schemas.openxmlformats.org/officeDocument/2006/relationships/image" Target="../media/image13.png"/><Relationship Id="rId7" Type="http://schemas.openxmlformats.org/officeDocument/2006/relationships/image" Target="../media/image10.wmf"/><Relationship Id="rId12" Type="http://schemas.openxmlformats.org/officeDocument/2006/relationships/image" Target="../media/image8.emf"/><Relationship Id="rId2" Type="http://schemas.openxmlformats.org/officeDocument/2006/relationships/slideLayout" Target="../slideLayouts/slideLayout11.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12.wmf"/><Relationship Id="rId5" Type="http://schemas.openxmlformats.org/officeDocument/2006/relationships/image" Target="../media/image9.w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11.wmf"/></Relationships>
</file>

<file path=ppt/slides/_rels/slide6.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notesSlide" Target="../notesSlides/notesSlide4.xml"/><Relationship Id="rId7" Type="http://schemas.openxmlformats.org/officeDocument/2006/relationships/image" Target="../media/image18.wmf"/><Relationship Id="rId12" Type="http://schemas.openxmlformats.org/officeDocument/2006/relationships/image" Target="../media/image21.tif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6.bin"/><Relationship Id="rId11" Type="http://schemas.openxmlformats.org/officeDocument/2006/relationships/image" Target="../media/image20.wmf"/><Relationship Id="rId5" Type="http://schemas.openxmlformats.org/officeDocument/2006/relationships/image" Target="../media/image17.wmf"/><Relationship Id="rId10" Type="http://schemas.openxmlformats.org/officeDocument/2006/relationships/oleObject" Target="../embeddings/oleObject8.bin"/><Relationship Id="rId4" Type="http://schemas.openxmlformats.org/officeDocument/2006/relationships/oleObject" Target="../embeddings/oleObject5.bin"/><Relationship Id="rId9" Type="http://schemas.openxmlformats.org/officeDocument/2006/relationships/image" Target="../media/image19.wmf"/></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11.bin"/><Relationship Id="rId3" Type="http://schemas.openxmlformats.org/officeDocument/2006/relationships/notesSlide" Target="../notesSlides/notesSlide5.xml"/><Relationship Id="rId7" Type="http://schemas.openxmlformats.org/officeDocument/2006/relationships/image" Target="../media/image23.w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10.bin"/><Relationship Id="rId5" Type="http://schemas.openxmlformats.org/officeDocument/2006/relationships/image" Target="../media/image22.wmf"/><Relationship Id="rId4" Type="http://schemas.openxmlformats.org/officeDocument/2006/relationships/oleObject" Target="../embeddings/oleObject9.bin"/><Relationship Id="rId9" Type="http://schemas.openxmlformats.org/officeDocument/2006/relationships/image" Target="../media/image24.wmf"/></Relationships>
</file>

<file path=ppt/slides/_rels/slide9.xml.rels><?xml version="1.0" encoding="UTF-8" standalone="yes"?>
<Relationships xmlns="http://schemas.openxmlformats.org/package/2006/relationships"><Relationship Id="rId13" Type="http://schemas.openxmlformats.org/officeDocument/2006/relationships/image" Target="../media/image33.wmf"/><Relationship Id="rId18" Type="http://schemas.openxmlformats.org/officeDocument/2006/relationships/image" Target="../media/image38.wmf"/><Relationship Id="rId26" Type="http://schemas.openxmlformats.org/officeDocument/2006/relationships/image" Target="../media/image46.wmf"/><Relationship Id="rId39" Type="http://schemas.openxmlformats.org/officeDocument/2006/relationships/image" Target="../media/image59.wmf"/><Relationship Id="rId21" Type="http://schemas.openxmlformats.org/officeDocument/2006/relationships/image" Target="../media/image41.wmf"/><Relationship Id="rId34" Type="http://schemas.openxmlformats.org/officeDocument/2006/relationships/image" Target="../media/image54.wmf"/><Relationship Id="rId42" Type="http://schemas.openxmlformats.org/officeDocument/2006/relationships/image" Target="../media/image62.wmf"/><Relationship Id="rId47" Type="http://schemas.openxmlformats.org/officeDocument/2006/relationships/image" Target="../media/image67.wmf"/><Relationship Id="rId50" Type="http://schemas.openxmlformats.org/officeDocument/2006/relationships/image" Target="../media/image70.wmf"/><Relationship Id="rId55" Type="http://schemas.openxmlformats.org/officeDocument/2006/relationships/image" Target="../media/image75.wmf"/><Relationship Id="rId7" Type="http://schemas.openxmlformats.org/officeDocument/2006/relationships/image" Target="../media/image27.wmf"/><Relationship Id="rId12" Type="http://schemas.openxmlformats.org/officeDocument/2006/relationships/image" Target="../media/image32.wmf"/><Relationship Id="rId17" Type="http://schemas.openxmlformats.org/officeDocument/2006/relationships/image" Target="../media/image37.wmf"/><Relationship Id="rId25" Type="http://schemas.openxmlformats.org/officeDocument/2006/relationships/image" Target="../media/image45.wmf"/><Relationship Id="rId33" Type="http://schemas.openxmlformats.org/officeDocument/2006/relationships/image" Target="../media/image53.wmf"/><Relationship Id="rId38" Type="http://schemas.openxmlformats.org/officeDocument/2006/relationships/image" Target="../media/image58.wmf"/><Relationship Id="rId46" Type="http://schemas.openxmlformats.org/officeDocument/2006/relationships/image" Target="../media/image66.wmf"/><Relationship Id="rId59" Type="http://schemas.openxmlformats.org/officeDocument/2006/relationships/image" Target="../media/image79.wmf"/><Relationship Id="rId2" Type="http://schemas.openxmlformats.org/officeDocument/2006/relationships/slideLayout" Target="../slideLayouts/slideLayout2.xml"/><Relationship Id="rId16" Type="http://schemas.openxmlformats.org/officeDocument/2006/relationships/image" Target="../media/image36.wmf"/><Relationship Id="rId20" Type="http://schemas.openxmlformats.org/officeDocument/2006/relationships/image" Target="../media/image40.wmf"/><Relationship Id="rId29" Type="http://schemas.openxmlformats.org/officeDocument/2006/relationships/image" Target="../media/image49.wmf"/><Relationship Id="rId41" Type="http://schemas.openxmlformats.org/officeDocument/2006/relationships/image" Target="../media/image61.wmf"/><Relationship Id="rId54" Type="http://schemas.openxmlformats.org/officeDocument/2006/relationships/image" Target="../media/image74.wmf"/><Relationship Id="rId1" Type="http://schemas.openxmlformats.org/officeDocument/2006/relationships/vmlDrawing" Target="../drawings/vmlDrawing4.vml"/><Relationship Id="rId6" Type="http://schemas.openxmlformats.org/officeDocument/2006/relationships/image" Target="../media/image25.emf"/><Relationship Id="rId11" Type="http://schemas.openxmlformats.org/officeDocument/2006/relationships/image" Target="../media/image31.wmf"/><Relationship Id="rId24" Type="http://schemas.openxmlformats.org/officeDocument/2006/relationships/image" Target="../media/image44.wmf"/><Relationship Id="rId32" Type="http://schemas.openxmlformats.org/officeDocument/2006/relationships/image" Target="../media/image52.wmf"/><Relationship Id="rId37" Type="http://schemas.openxmlformats.org/officeDocument/2006/relationships/image" Target="../media/image57.wmf"/><Relationship Id="rId40" Type="http://schemas.openxmlformats.org/officeDocument/2006/relationships/image" Target="../media/image60.wmf"/><Relationship Id="rId45" Type="http://schemas.openxmlformats.org/officeDocument/2006/relationships/image" Target="../media/image65.wmf"/><Relationship Id="rId53" Type="http://schemas.openxmlformats.org/officeDocument/2006/relationships/image" Target="../media/image73.wmf"/><Relationship Id="rId58" Type="http://schemas.openxmlformats.org/officeDocument/2006/relationships/image" Target="../media/image78.wmf"/><Relationship Id="rId5" Type="http://schemas.openxmlformats.org/officeDocument/2006/relationships/package" Target="../embeddings/Microsoft_Word_Document.docx"/><Relationship Id="rId15" Type="http://schemas.openxmlformats.org/officeDocument/2006/relationships/image" Target="../media/image35.wmf"/><Relationship Id="rId23" Type="http://schemas.openxmlformats.org/officeDocument/2006/relationships/image" Target="../media/image43.wmf"/><Relationship Id="rId28" Type="http://schemas.openxmlformats.org/officeDocument/2006/relationships/image" Target="../media/image48.wmf"/><Relationship Id="rId36" Type="http://schemas.openxmlformats.org/officeDocument/2006/relationships/image" Target="../media/image56.wmf"/><Relationship Id="rId49" Type="http://schemas.openxmlformats.org/officeDocument/2006/relationships/image" Target="../media/image69.wmf"/><Relationship Id="rId57" Type="http://schemas.openxmlformats.org/officeDocument/2006/relationships/image" Target="../media/image77.wmf"/><Relationship Id="rId10" Type="http://schemas.openxmlformats.org/officeDocument/2006/relationships/image" Target="../media/image30.wmf"/><Relationship Id="rId19" Type="http://schemas.openxmlformats.org/officeDocument/2006/relationships/image" Target="../media/image39.wmf"/><Relationship Id="rId31" Type="http://schemas.openxmlformats.org/officeDocument/2006/relationships/image" Target="../media/image51.wmf"/><Relationship Id="rId44" Type="http://schemas.openxmlformats.org/officeDocument/2006/relationships/image" Target="../media/image64.wmf"/><Relationship Id="rId52" Type="http://schemas.openxmlformats.org/officeDocument/2006/relationships/image" Target="../media/image72.wmf"/><Relationship Id="rId60" Type="http://schemas.openxmlformats.org/officeDocument/2006/relationships/image" Target="../media/image80.wmf"/><Relationship Id="rId4" Type="http://schemas.openxmlformats.org/officeDocument/2006/relationships/image" Target="../media/image26.tiff"/><Relationship Id="rId9" Type="http://schemas.openxmlformats.org/officeDocument/2006/relationships/image" Target="../media/image29.wmf"/><Relationship Id="rId14" Type="http://schemas.openxmlformats.org/officeDocument/2006/relationships/image" Target="../media/image34.wmf"/><Relationship Id="rId22" Type="http://schemas.openxmlformats.org/officeDocument/2006/relationships/image" Target="../media/image42.wmf"/><Relationship Id="rId27" Type="http://schemas.openxmlformats.org/officeDocument/2006/relationships/image" Target="../media/image47.wmf"/><Relationship Id="rId30" Type="http://schemas.openxmlformats.org/officeDocument/2006/relationships/image" Target="../media/image50.wmf"/><Relationship Id="rId35" Type="http://schemas.openxmlformats.org/officeDocument/2006/relationships/image" Target="../media/image55.wmf"/><Relationship Id="rId43" Type="http://schemas.openxmlformats.org/officeDocument/2006/relationships/image" Target="../media/image63.wmf"/><Relationship Id="rId48" Type="http://schemas.openxmlformats.org/officeDocument/2006/relationships/image" Target="../media/image68.wmf"/><Relationship Id="rId56" Type="http://schemas.openxmlformats.org/officeDocument/2006/relationships/image" Target="../media/image76.wmf"/><Relationship Id="rId8" Type="http://schemas.openxmlformats.org/officeDocument/2006/relationships/image" Target="../media/image28.wmf"/><Relationship Id="rId51" Type="http://schemas.openxmlformats.org/officeDocument/2006/relationships/image" Target="../media/image71.wmf"/><Relationship Id="rId3"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标题 3">
            <a:extLst>
              <a:ext uri="{FF2B5EF4-FFF2-40B4-BE49-F238E27FC236}">
                <a16:creationId xmlns:a16="http://schemas.microsoft.com/office/drawing/2014/main" id="{97BF2D64-8677-4C41-8C32-7C0CBD48CF70}"/>
              </a:ext>
            </a:extLst>
          </p:cNvPr>
          <p:cNvSpPr>
            <a:spLocks noGrp="1"/>
          </p:cNvSpPr>
          <p:nvPr>
            <p:ph type="ctrTitle"/>
          </p:nvPr>
        </p:nvSpPr>
        <p:spPr>
          <a:xfrm>
            <a:off x="1148519" y="1844824"/>
            <a:ext cx="7383921" cy="1734405"/>
          </a:xfrm>
        </p:spPr>
        <p:txBody>
          <a:bodyPr/>
          <a:lstStyle/>
          <a:p>
            <a:pPr defTabSz="685800" eaLnBrk="1" fontAlgn="auto" hangingPunct="1">
              <a:defRPr/>
            </a:pPr>
            <a:r>
              <a:rPr lang="zh-CN" altLang="en-US" sz="4800" noProof="1">
                <a:solidFill>
                  <a:srgbClr val="000000"/>
                </a:solidFill>
                <a:effectLst>
                  <a:outerShdw blurRad="38100" dist="25400" dir="5400000" algn="ctr" rotWithShape="0">
                    <a:srgbClr val="6E747A">
                      <a:alpha val="43000"/>
                    </a:srgbClr>
                  </a:outerShdw>
                </a:effectLst>
              </a:rPr>
              <a:t>页岩基质和裂缝渗透率演化机理和数值分析</a:t>
            </a:r>
          </a:p>
        </p:txBody>
      </p:sp>
      <p:sp>
        <p:nvSpPr>
          <p:cNvPr id="4099" name="文本框 1">
            <a:extLst>
              <a:ext uri="{FF2B5EF4-FFF2-40B4-BE49-F238E27FC236}">
                <a16:creationId xmlns:a16="http://schemas.microsoft.com/office/drawing/2014/main" id="{3E6AEBB5-00B4-4118-906F-60465CF3DA1D}"/>
              </a:ext>
            </a:extLst>
          </p:cNvPr>
          <p:cNvSpPr txBox="1">
            <a:spLocks noChangeArrowheads="1"/>
          </p:cNvSpPr>
          <p:nvPr/>
        </p:nvSpPr>
        <p:spPr bwMode="auto">
          <a:xfrm>
            <a:off x="1907704" y="4077072"/>
            <a:ext cx="5570756" cy="1718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just" eaLnBrk="0" hangingPunct="0">
              <a:lnSpc>
                <a:spcPct val="110000"/>
              </a:lnSpc>
              <a:spcBef>
                <a:spcPts val="600"/>
              </a:spcBef>
              <a:buClr>
                <a:schemeClr val="accent1"/>
              </a:buClr>
              <a:buSzPct val="60000"/>
              <a:buFont typeface="Wingdings 2" panose="05020102010507070707" pitchFamily="18" charset="2"/>
              <a:buChar char="f"/>
              <a:defRPr sz="2400">
                <a:solidFill>
                  <a:schemeClr val="accent1"/>
                </a:solidFill>
                <a:latin typeface="幼圆" panose="02010509060101010101" pitchFamily="49" charset="-122"/>
                <a:ea typeface="幼圆" panose="02010509060101010101" pitchFamily="49" charset="-122"/>
              </a:defRPr>
            </a:lvl1pPr>
            <a:lvl2pPr marL="742950" indent="-285750" algn="just" eaLnBrk="0" hangingPunct="0">
              <a:lnSpc>
                <a:spcPct val="120000"/>
              </a:lnSpc>
              <a:spcAft>
                <a:spcPts val="600"/>
              </a:spcAft>
              <a:buClr>
                <a:srgbClr val="5DD4FF"/>
              </a:buClr>
              <a:buFont typeface="幼圆" panose="02010509060101010101" pitchFamily="49" charset="-122"/>
              <a:buChar char=" "/>
              <a:defRPr sz="1600">
                <a:solidFill>
                  <a:schemeClr val="tx1"/>
                </a:solidFill>
                <a:latin typeface="幼圆" panose="02010509060101010101" pitchFamily="49" charset="-122"/>
                <a:ea typeface="幼圆" panose="02010509060101010101" pitchFamily="49" charset="-122"/>
              </a:defRPr>
            </a:lvl2pPr>
            <a:lvl3pPr marL="1143000" indent="-228600" eaLnBrk="0" hangingPunct="0">
              <a:lnSpc>
                <a:spcPct val="90000"/>
              </a:lnSpc>
              <a:spcBef>
                <a:spcPts val="500"/>
              </a:spcBef>
              <a:spcAft>
                <a:spcPts val="600"/>
              </a:spcAft>
              <a:buChar char="•"/>
              <a:defRPr sz="2000">
                <a:solidFill>
                  <a:schemeClr val="tx1"/>
                </a:solidFill>
                <a:latin typeface="Calibri" panose="020F0502020204030204" pitchFamily="34" charset="0"/>
                <a:ea typeface="幼圆" panose="02010509060101010101" pitchFamily="49" charset="-122"/>
              </a:defRPr>
            </a:lvl3pPr>
            <a:lvl4pPr marL="1600200" indent="-228600" eaLnBrk="0" hangingPunct="0">
              <a:lnSpc>
                <a:spcPct val="90000"/>
              </a:lnSpc>
              <a:spcBef>
                <a:spcPts val="500"/>
              </a:spcBef>
              <a:spcAft>
                <a:spcPts val="600"/>
              </a:spcAft>
              <a:buChar char="•"/>
              <a:defRPr>
                <a:solidFill>
                  <a:schemeClr val="tx1"/>
                </a:solidFill>
                <a:latin typeface="Calibri" panose="020F0502020204030204" pitchFamily="34" charset="0"/>
                <a:ea typeface="幼圆" panose="02010509060101010101" pitchFamily="49" charset="-122"/>
              </a:defRPr>
            </a:lvl4pPr>
            <a:lvl5pPr marL="2057400" indent="-228600" eaLnBrk="0" hangingPunct="0">
              <a:lnSpc>
                <a:spcPct val="90000"/>
              </a:lnSpc>
              <a:spcBef>
                <a:spcPts val="500"/>
              </a:spcBef>
              <a:spcAft>
                <a:spcPts val="600"/>
              </a:spcAft>
              <a:buChar char="•"/>
              <a:defRPr>
                <a:solidFill>
                  <a:schemeClr val="tx1"/>
                </a:solidFill>
                <a:latin typeface="Calibri" panose="020F0502020204030204" pitchFamily="34" charset="0"/>
                <a:ea typeface="幼圆" panose="02010509060101010101" pitchFamily="49" charset="-122"/>
              </a:defRPr>
            </a:lvl5pPr>
            <a:lvl6pPr marL="2514600" indent="-228600" eaLnBrk="0" fontAlgn="base" hangingPunct="0">
              <a:lnSpc>
                <a:spcPct val="90000"/>
              </a:lnSpc>
              <a:spcBef>
                <a:spcPts val="500"/>
              </a:spcBef>
              <a:spcAft>
                <a:spcPts val="600"/>
              </a:spcAft>
              <a:buFont typeface="Arial" panose="020B0604020202020204" pitchFamily="34" charset="0"/>
              <a:buChar char="•"/>
              <a:defRPr>
                <a:solidFill>
                  <a:schemeClr val="tx1"/>
                </a:solidFill>
                <a:latin typeface="Calibri" panose="020F0502020204030204" pitchFamily="34" charset="0"/>
                <a:ea typeface="幼圆" panose="02010509060101010101" pitchFamily="49" charset="-122"/>
              </a:defRPr>
            </a:lvl6pPr>
            <a:lvl7pPr marL="2971800" indent="-228600" eaLnBrk="0" fontAlgn="base" hangingPunct="0">
              <a:lnSpc>
                <a:spcPct val="90000"/>
              </a:lnSpc>
              <a:spcBef>
                <a:spcPts val="500"/>
              </a:spcBef>
              <a:spcAft>
                <a:spcPts val="600"/>
              </a:spcAft>
              <a:buFont typeface="Arial" panose="020B0604020202020204" pitchFamily="34" charset="0"/>
              <a:buChar char="•"/>
              <a:defRPr>
                <a:solidFill>
                  <a:schemeClr val="tx1"/>
                </a:solidFill>
                <a:latin typeface="Calibri" panose="020F0502020204030204" pitchFamily="34" charset="0"/>
                <a:ea typeface="幼圆" panose="02010509060101010101" pitchFamily="49" charset="-122"/>
              </a:defRPr>
            </a:lvl7pPr>
            <a:lvl8pPr marL="3429000" indent="-228600" eaLnBrk="0" fontAlgn="base" hangingPunct="0">
              <a:lnSpc>
                <a:spcPct val="90000"/>
              </a:lnSpc>
              <a:spcBef>
                <a:spcPts val="500"/>
              </a:spcBef>
              <a:spcAft>
                <a:spcPts val="600"/>
              </a:spcAft>
              <a:buFont typeface="Arial" panose="020B0604020202020204" pitchFamily="34" charset="0"/>
              <a:buChar char="•"/>
              <a:defRPr>
                <a:solidFill>
                  <a:schemeClr val="tx1"/>
                </a:solidFill>
                <a:latin typeface="Calibri" panose="020F0502020204030204" pitchFamily="34" charset="0"/>
                <a:ea typeface="幼圆" panose="02010509060101010101" pitchFamily="49" charset="-122"/>
              </a:defRPr>
            </a:lvl8pPr>
            <a:lvl9pPr marL="3886200" indent="-228600" eaLnBrk="0" fontAlgn="base" hangingPunct="0">
              <a:lnSpc>
                <a:spcPct val="90000"/>
              </a:lnSpc>
              <a:spcBef>
                <a:spcPts val="500"/>
              </a:spcBef>
              <a:spcAft>
                <a:spcPts val="600"/>
              </a:spcAft>
              <a:buFont typeface="Arial" panose="020B0604020202020204" pitchFamily="34" charset="0"/>
              <a:buChar char="•"/>
              <a:defRPr>
                <a:solidFill>
                  <a:schemeClr val="tx1"/>
                </a:solidFill>
                <a:latin typeface="Calibri" panose="020F0502020204030204" pitchFamily="34" charset="0"/>
                <a:ea typeface="幼圆" panose="02010509060101010101" pitchFamily="49" charset="-122"/>
              </a:defRPr>
            </a:lvl9pPr>
          </a:lstStyle>
          <a:p>
            <a:pPr algn="ctr" eaLnBrk="1" hangingPunct="1">
              <a:lnSpc>
                <a:spcPct val="130000"/>
              </a:lnSpc>
              <a:spcBef>
                <a:spcPct val="0"/>
              </a:spcBef>
              <a:buClrTx/>
              <a:buSzTx/>
              <a:buFont typeface="Arial" panose="020B0604020202020204" pitchFamily="34" charset="0"/>
              <a:buNone/>
            </a:pPr>
            <a:r>
              <a:rPr lang="en-US" altLang="zh-CN" sz="2800" b="1" dirty="0">
                <a:solidFill>
                  <a:srgbClr val="000000"/>
                </a:solidFill>
                <a:latin typeface="+mj-ea"/>
                <a:ea typeface="+mj-ea"/>
              </a:rPr>
              <a:t>2019 COMSOL CONFERENCE </a:t>
            </a:r>
          </a:p>
          <a:p>
            <a:pPr algn="ctr" eaLnBrk="1" hangingPunct="1">
              <a:lnSpc>
                <a:spcPct val="130000"/>
              </a:lnSpc>
              <a:spcBef>
                <a:spcPct val="0"/>
              </a:spcBef>
              <a:buClrTx/>
              <a:buSzTx/>
              <a:buFont typeface="Arial" panose="020B0604020202020204" pitchFamily="34" charset="0"/>
              <a:buNone/>
            </a:pPr>
            <a:r>
              <a:rPr lang="zh-CN" altLang="en-US" sz="2800" b="1" dirty="0">
                <a:solidFill>
                  <a:srgbClr val="000000"/>
                </a:solidFill>
                <a:latin typeface="+mj-ea"/>
                <a:ea typeface="+mj-ea"/>
              </a:rPr>
              <a:t>中国科学院地质与地球物理研究所</a:t>
            </a:r>
            <a:endParaRPr lang="en-US" altLang="zh-CN" sz="2800" b="1" dirty="0">
              <a:solidFill>
                <a:srgbClr val="000000"/>
              </a:solidFill>
              <a:latin typeface="+mj-ea"/>
              <a:ea typeface="+mj-ea"/>
            </a:endParaRPr>
          </a:p>
          <a:p>
            <a:pPr algn="ctr" eaLnBrk="1" hangingPunct="1">
              <a:lnSpc>
                <a:spcPct val="130000"/>
              </a:lnSpc>
              <a:spcBef>
                <a:spcPct val="0"/>
              </a:spcBef>
              <a:buClrTx/>
              <a:buSzTx/>
              <a:buFont typeface="Arial" panose="020B0604020202020204" pitchFamily="34" charset="0"/>
              <a:buNone/>
            </a:pPr>
            <a:r>
              <a:rPr lang="zh-CN" altLang="en-US" sz="2800" b="1" dirty="0">
                <a:solidFill>
                  <a:srgbClr val="000000"/>
                </a:solidFill>
                <a:latin typeface="+mj-ea"/>
                <a:ea typeface="+mj-ea"/>
              </a:rPr>
              <a:t>冯雪磊</a:t>
            </a:r>
            <a:endParaRPr lang="en-US" altLang="zh-CN" sz="2800" b="1" dirty="0">
              <a:solidFill>
                <a:srgbClr val="000000"/>
              </a:solidFill>
              <a:latin typeface="+mj-ea"/>
              <a:ea typeface="+mj-e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直接连接符 11">
            <a:extLst>
              <a:ext uri="{FF2B5EF4-FFF2-40B4-BE49-F238E27FC236}">
                <a16:creationId xmlns:a16="http://schemas.microsoft.com/office/drawing/2014/main" id="{4462BDC3-1469-446A-8FFB-F3188A46A6A8}"/>
              </a:ext>
            </a:extLst>
          </p:cNvPr>
          <p:cNvCxnSpPr/>
          <p:nvPr/>
        </p:nvCxnSpPr>
        <p:spPr bwMode="auto">
          <a:xfrm>
            <a:off x="647700" y="809625"/>
            <a:ext cx="7777163" cy="0"/>
          </a:xfrm>
          <a:prstGeom prst="line">
            <a:avLst/>
          </a:prstGeom>
          <a:ln>
            <a:headEnd type="none" w="med" len="med"/>
            <a:tailEnd type="none" w="med" len="med"/>
          </a:ln>
        </p:spPr>
        <p:style>
          <a:lnRef idx="3">
            <a:schemeClr val="accent3"/>
          </a:lnRef>
          <a:fillRef idx="0">
            <a:schemeClr val="accent3"/>
          </a:fillRef>
          <a:effectRef idx="2">
            <a:schemeClr val="accent3"/>
          </a:effectRef>
          <a:fontRef idx="minor">
            <a:schemeClr val="tx1"/>
          </a:fontRef>
        </p:style>
      </p:cxnSp>
      <p:sp>
        <p:nvSpPr>
          <p:cNvPr id="13" name="矩形 2">
            <a:extLst>
              <a:ext uri="{FF2B5EF4-FFF2-40B4-BE49-F238E27FC236}">
                <a16:creationId xmlns:a16="http://schemas.microsoft.com/office/drawing/2014/main" id="{F738A3CA-C343-4BFD-9C56-3510DEBC1D2E}"/>
              </a:ext>
            </a:extLst>
          </p:cNvPr>
          <p:cNvSpPr>
            <a:spLocks noChangeArrowheads="1"/>
          </p:cNvSpPr>
          <p:nvPr/>
        </p:nvSpPr>
        <p:spPr bwMode="auto">
          <a:xfrm>
            <a:off x="2976563" y="152400"/>
            <a:ext cx="27781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gn="ctr" eaLnBrk="1" hangingPunct="1">
              <a:spcBef>
                <a:spcPct val="50000"/>
              </a:spcBef>
              <a:buFont typeface="Arial" panose="020B0604020202020204" pitchFamily="34" charset="0"/>
              <a:buNone/>
            </a:pPr>
            <a:r>
              <a:rPr lang="en-US" altLang="zh-CN" sz="3600" b="1" dirty="0">
                <a:solidFill>
                  <a:srgbClr val="0000CC"/>
                </a:solidFill>
                <a:latin typeface="微软雅黑" panose="020B0503020204020204" pitchFamily="34" charset="-122"/>
                <a:ea typeface="微软雅黑" panose="020B0503020204020204" pitchFamily="34" charset="-122"/>
              </a:rPr>
              <a:t>2</a:t>
            </a:r>
            <a:r>
              <a:rPr lang="zh-CN" altLang="en-US" sz="3600" b="1" dirty="0">
                <a:solidFill>
                  <a:srgbClr val="0000CC"/>
                </a:solidFill>
                <a:latin typeface="微软雅黑" panose="020B0503020204020204" pitchFamily="34" charset="-122"/>
                <a:ea typeface="微软雅黑" panose="020B0503020204020204" pitchFamily="34" charset="-122"/>
              </a:rPr>
              <a:t>、研究内容</a:t>
            </a:r>
          </a:p>
        </p:txBody>
      </p:sp>
      <p:sp>
        <p:nvSpPr>
          <p:cNvPr id="14" name="矩形 5">
            <a:extLst>
              <a:ext uri="{FF2B5EF4-FFF2-40B4-BE49-F238E27FC236}">
                <a16:creationId xmlns:a16="http://schemas.microsoft.com/office/drawing/2014/main" id="{A05730B3-5F39-408B-AFB2-14B512E8897A}"/>
              </a:ext>
            </a:extLst>
          </p:cNvPr>
          <p:cNvSpPr>
            <a:spLocks noChangeArrowheads="1"/>
          </p:cNvSpPr>
          <p:nvPr/>
        </p:nvSpPr>
        <p:spPr bwMode="auto">
          <a:xfrm>
            <a:off x="123274" y="750222"/>
            <a:ext cx="8121134" cy="662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457200" indent="-45720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gn="just" eaLnBrk="1" hangingPunct="1">
              <a:lnSpc>
                <a:spcPct val="150000"/>
              </a:lnSpc>
              <a:spcBef>
                <a:spcPct val="0"/>
              </a:spcBef>
              <a:buFont typeface="Wingdings" panose="05000000000000000000" pitchFamily="2" charset="2"/>
              <a:buChar char="p"/>
            </a:pPr>
            <a:r>
              <a:rPr lang="en-US" altLang="zh-CN" sz="2800" b="1" dirty="0">
                <a:solidFill>
                  <a:srgbClr val="FF0000"/>
                </a:solidFill>
                <a:latin typeface="微软雅黑" panose="020B0503020204020204" pitchFamily="34" charset="-122"/>
                <a:ea typeface="微软雅黑" panose="020B0503020204020204" pitchFamily="34" charset="-122"/>
              </a:rPr>
              <a:t>2.2 </a:t>
            </a:r>
            <a:r>
              <a:rPr lang="zh-CN" altLang="en-US" sz="2800" b="1" dirty="0">
                <a:solidFill>
                  <a:srgbClr val="FF0000"/>
                </a:solidFill>
                <a:latin typeface="微软雅黑" panose="020B0503020204020204" pitchFamily="34" charset="-122"/>
                <a:ea typeface="微软雅黑" panose="020B0503020204020204" pitchFamily="34" charset="-122"/>
              </a:rPr>
              <a:t>页岩基质表观渗透率模型和渗透率动态模型</a:t>
            </a:r>
          </a:p>
        </p:txBody>
      </p:sp>
      <p:grpSp>
        <p:nvGrpSpPr>
          <p:cNvPr id="18" name="组合 17">
            <a:extLst>
              <a:ext uri="{FF2B5EF4-FFF2-40B4-BE49-F238E27FC236}">
                <a16:creationId xmlns:a16="http://schemas.microsoft.com/office/drawing/2014/main" id="{52354694-27D5-4916-B980-360481B01D9F}"/>
              </a:ext>
            </a:extLst>
          </p:cNvPr>
          <p:cNvGrpSpPr>
            <a:grpSpLocks noChangeAspect="1"/>
          </p:cNvGrpSpPr>
          <p:nvPr/>
        </p:nvGrpSpPr>
        <p:grpSpPr>
          <a:xfrm>
            <a:off x="1125625" y="1472179"/>
            <a:ext cx="6480000" cy="4253152"/>
            <a:chOff x="2721920" y="1592652"/>
            <a:chExt cx="5498454" cy="3608903"/>
          </a:xfrm>
        </p:grpSpPr>
        <p:grpSp>
          <p:nvGrpSpPr>
            <p:cNvPr id="19" name="组合 18">
              <a:extLst>
                <a:ext uri="{FF2B5EF4-FFF2-40B4-BE49-F238E27FC236}">
                  <a16:creationId xmlns:a16="http://schemas.microsoft.com/office/drawing/2014/main" id="{8D0D841E-DC76-4384-B15D-965FD0E55D90}"/>
                </a:ext>
              </a:extLst>
            </p:cNvPr>
            <p:cNvGrpSpPr/>
            <p:nvPr/>
          </p:nvGrpSpPr>
          <p:grpSpPr>
            <a:xfrm>
              <a:off x="4032950" y="3190470"/>
              <a:ext cx="3051304" cy="2011085"/>
              <a:chOff x="3728150" y="3190470"/>
              <a:chExt cx="3051304" cy="2011085"/>
            </a:xfrm>
          </p:grpSpPr>
          <p:sp>
            <p:nvSpPr>
              <p:cNvPr id="24" name="文本框 23">
                <a:extLst>
                  <a:ext uri="{FF2B5EF4-FFF2-40B4-BE49-F238E27FC236}">
                    <a16:creationId xmlns:a16="http://schemas.microsoft.com/office/drawing/2014/main" id="{DCDE2CDE-EC8E-4FB1-BE75-D8767138EC5E}"/>
                  </a:ext>
                </a:extLst>
              </p:cNvPr>
              <p:cNvSpPr txBox="1"/>
              <p:nvPr/>
            </p:nvSpPr>
            <p:spPr>
              <a:xfrm>
                <a:off x="3728150" y="3190470"/>
                <a:ext cx="214144" cy="215444"/>
              </a:xfrm>
              <a:prstGeom prst="rect">
                <a:avLst/>
              </a:prstGeom>
              <a:noFill/>
            </p:spPr>
            <p:txBody>
              <a:bodyPr wrap="square" rtlCol="0">
                <a:spAutoFit/>
              </a:bodyPr>
              <a:lstStyle/>
              <a:p>
                <a:r>
                  <a:rPr lang="en-US" altLang="zh-CN" sz="800" dirty="0">
                    <a:latin typeface="Palatino" panose="02040602050305020304" pitchFamily="18" charset="0"/>
                    <a:cs typeface="Arial" panose="020B0604020202020204" pitchFamily="34" charset="0"/>
                  </a:rPr>
                  <a:t>a</a:t>
                </a:r>
                <a:endParaRPr lang="zh-CN" altLang="en-US" sz="800" dirty="0">
                  <a:latin typeface="Palatino" panose="02040602050305020304" pitchFamily="18" charset="0"/>
                  <a:cs typeface="Arial" panose="020B0604020202020204" pitchFamily="34" charset="0"/>
                </a:endParaRPr>
              </a:p>
            </p:txBody>
          </p:sp>
          <p:sp>
            <p:nvSpPr>
              <p:cNvPr id="32" name="文本框 31">
                <a:extLst>
                  <a:ext uri="{FF2B5EF4-FFF2-40B4-BE49-F238E27FC236}">
                    <a16:creationId xmlns:a16="http://schemas.microsoft.com/office/drawing/2014/main" id="{5C88ECCA-2BCA-4F9A-8689-8BEF97DE40D5}"/>
                  </a:ext>
                </a:extLst>
              </p:cNvPr>
              <p:cNvSpPr txBox="1"/>
              <p:nvPr/>
            </p:nvSpPr>
            <p:spPr>
              <a:xfrm>
                <a:off x="6565310" y="3201994"/>
                <a:ext cx="214144" cy="215444"/>
              </a:xfrm>
              <a:prstGeom prst="rect">
                <a:avLst/>
              </a:prstGeom>
              <a:noFill/>
            </p:spPr>
            <p:txBody>
              <a:bodyPr wrap="square" rtlCol="0">
                <a:spAutoFit/>
              </a:bodyPr>
              <a:lstStyle/>
              <a:p>
                <a:r>
                  <a:rPr lang="en-US" altLang="zh-CN" sz="800" dirty="0">
                    <a:latin typeface="Palatino" panose="02040602050305020304" pitchFamily="18" charset="0"/>
                    <a:cs typeface="Arial" panose="020B0604020202020204" pitchFamily="34" charset="0"/>
                  </a:rPr>
                  <a:t>b</a:t>
                </a:r>
                <a:endParaRPr lang="zh-CN" altLang="en-US" sz="800" dirty="0">
                  <a:latin typeface="Palatino" panose="02040602050305020304" pitchFamily="18" charset="0"/>
                  <a:cs typeface="Arial" panose="020B0604020202020204" pitchFamily="34" charset="0"/>
                </a:endParaRPr>
              </a:p>
            </p:txBody>
          </p:sp>
          <p:sp>
            <p:nvSpPr>
              <p:cNvPr id="33" name="文本框 32">
                <a:extLst>
                  <a:ext uri="{FF2B5EF4-FFF2-40B4-BE49-F238E27FC236}">
                    <a16:creationId xmlns:a16="http://schemas.microsoft.com/office/drawing/2014/main" id="{68033B33-243D-4D19-AB8A-238FAC18BB7A}"/>
                  </a:ext>
                </a:extLst>
              </p:cNvPr>
              <p:cNvSpPr txBox="1"/>
              <p:nvPr/>
            </p:nvSpPr>
            <p:spPr>
              <a:xfrm>
                <a:off x="3728150" y="4986111"/>
                <a:ext cx="214144" cy="215444"/>
              </a:xfrm>
              <a:prstGeom prst="rect">
                <a:avLst/>
              </a:prstGeom>
              <a:noFill/>
            </p:spPr>
            <p:txBody>
              <a:bodyPr wrap="square" rtlCol="0">
                <a:spAutoFit/>
              </a:bodyPr>
              <a:lstStyle/>
              <a:p>
                <a:r>
                  <a:rPr lang="en-US" altLang="zh-CN" sz="800" dirty="0">
                    <a:latin typeface="Palatino" panose="02040602050305020304" pitchFamily="18" charset="0"/>
                    <a:cs typeface="Arial" panose="020B0604020202020204" pitchFamily="34" charset="0"/>
                  </a:rPr>
                  <a:t>c</a:t>
                </a:r>
                <a:endParaRPr lang="zh-CN" altLang="en-US" sz="800" dirty="0">
                  <a:latin typeface="Palatino" panose="02040602050305020304" pitchFamily="18" charset="0"/>
                  <a:cs typeface="Arial" panose="020B0604020202020204" pitchFamily="34" charset="0"/>
                </a:endParaRPr>
              </a:p>
            </p:txBody>
          </p:sp>
          <p:sp>
            <p:nvSpPr>
              <p:cNvPr id="34" name="文本框 33">
                <a:extLst>
                  <a:ext uri="{FF2B5EF4-FFF2-40B4-BE49-F238E27FC236}">
                    <a16:creationId xmlns:a16="http://schemas.microsoft.com/office/drawing/2014/main" id="{A9192BE3-572C-4F50-A4CC-BDB6448483D0}"/>
                  </a:ext>
                </a:extLst>
              </p:cNvPr>
              <p:cNvSpPr txBox="1"/>
              <p:nvPr/>
            </p:nvSpPr>
            <p:spPr>
              <a:xfrm>
                <a:off x="6565310" y="4986110"/>
                <a:ext cx="214144" cy="215444"/>
              </a:xfrm>
              <a:prstGeom prst="rect">
                <a:avLst/>
              </a:prstGeom>
              <a:noFill/>
            </p:spPr>
            <p:txBody>
              <a:bodyPr wrap="square" rtlCol="0">
                <a:spAutoFit/>
              </a:bodyPr>
              <a:lstStyle/>
              <a:p>
                <a:r>
                  <a:rPr lang="en-US" altLang="zh-CN" sz="800" dirty="0">
                    <a:latin typeface="Palatino" panose="02040602050305020304" pitchFamily="18" charset="0"/>
                    <a:cs typeface="Arial" panose="020B0604020202020204" pitchFamily="34" charset="0"/>
                  </a:rPr>
                  <a:t>d</a:t>
                </a:r>
                <a:endParaRPr lang="zh-CN" altLang="en-US" sz="800" dirty="0">
                  <a:latin typeface="Palatino" panose="02040602050305020304" pitchFamily="18" charset="0"/>
                  <a:cs typeface="Arial" panose="020B0604020202020204" pitchFamily="34" charset="0"/>
                </a:endParaRPr>
              </a:p>
            </p:txBody>
          </p:sp>
        </p:grpSp>
        <p:pic>
          <p:nvPicPr>
            <p:cNvPr id="20" name="图片 19">
              <a:extLst>
                <a:ext uri="{FF2B5EF4-FFF2-40B4-BE49-F238E27FC236}">
                  <a16:creationId xmlns:a16="http://schemas.microsoft.com/office/drawing/2014/main" id="{D928B0E3-5C55-4AEB-9E12-C849F065F8B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19846" y="3384483"/>
              <a:ext cx="2700528" cy="1623060"/>
            </a:xfrm>
            <a:prstGeom prst="rect">
              <a:avLst/>
            </a:prstGeom>
          </p:spPr>
        </p:pic>
        <p:pic>
          <p:nvPicPr>
            <p:cNvPr id="21" name="图片 20">
              <a:extLst>
                <a:ext uri="{FF2B5EF4-FFF2-40B4-BE49-F238E27FC236}">
                  <a16:creationId xmlns:a16="http://schemas.microsoft.com/office/drawing/2014/main" id="{96BB915E-AE04-41E9-AFCA-FFF6718BFDF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21920" y="1592652"/>
              <a:ext cx="2700528" cy="1623060"/>
            </a:xfrm>
            <a:prstGeom prst="rect">
              <a:avLst/>
            </a:prstGeom>
          </p:spPr>
        </p:pic>
        <p:pic>
          <p:nvPicPr>
            <p:cNvPr id="22" name="图片 21">
              <a:extLst>
                <a:ext uri="{FF2B5EF4-FFF2-40B4-BE49-F238E27FC236}">
                  <a16:creationId xmlns:a16="http://schemas.microsoft.com/office/drawing/2014/main" id="{1CF3A351-ABC8-4447-8353-ECA19B8718C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519846" y="1605366"/>
              <a:ext cx="2700528" cy="1624584"/>
            </a:xfrm>
            <a:prstGeom prst="rect">
              <a:avLst/>
            </a:prstGeom>
          </p:spPr>
        </p:pic>
        <p:pic>
          <p:nvPicPr>
            <p:cNvPr id="23" name="图片 22">
              <a:extLst>
                <a:ext uri="{FF2B5EF4-FFF2-40B4-BE49-F238E27FC236}">
                  <a16:creationId xmlns:a16="http://schemas.microsoft.com/office/drawing/2014/main" id="{9D3101ED-8987-4A14-BCE1-5298A77F08B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721920" y="3384483"/>
              <a:ext cx="2700528" cy="1623060"/>
            </a:xfrm>
            <a:prstGeom prst="rect">
              <a:avLst/>
            </a:prstGeom>
          </p:spPr>
        </p:pic>
      </p:grpSp>
      <p:sp>
        <p:nvSpPr>
          <p:cNvPr id="2" name="矩形 1">
            <a:extLst>
              <a:ext uri="{FF2B5EF4-FFF2-40B4-BE49-F238E27FC236}">
                <a16:creationId xmlns:a16="http://schemas.microsoft.com/office/drawing/2014/main" id="{0387D30E-D18A-44E4-9251-F0ECF52C6C38}"/>
              </a:ext>
            </a:extLst>
          </p:cNvPr>
          <p:cNvSpPr/>
          <p:nvPr/>
        </p:nvSpPr>
        <p:spPr>
          <a:xfrm>
            <a:off x="1043893" y="5569716"/>
            <a:ext cx="6984776" cy="646331"/>
          </a:xfrm>
          <a:prstGeom prst="rect">
            <a:avLst/>
          </a:prstGeom>
        </p:spPr>
        <p:txBody>
          <a:bodyPr wrap="square">
            <a:spAutoFit/>
          </a:bodyPr>
          <a:lstStyle/>
          <a:p>
            <a:r>
              <a:rPr lang="zh-CN" altLang="en-US" b="1" dirty="0">
                <a:solidFill>
                  <a:srgbClr val="000000"/>
                </a:solidFill>
                <a:latin typeface="+mj-ea"/>
                <a:ea typeface="+mj-ea"/>
              </a:rPr>
              <a:t>页岩基质块中心到边界的压力分布</a:t>
            </a:r>
            <a:r>
              <a:rPr lang="en-US" altLang="zh-CN" b="1" dirty="0">
                <a:solidFill>
                  <a:srgbClr val="000000"/>
                </a:solidFill>
                <a:latin typeface="+mj-ea"/>
                <a:ea typeface="+mj-ea"/>
              </a:rPr>
              <a:t>:</a:t>
            </a:r>
            <a:r>
              <a:rPr lang="zh-CN" altLang="en-US" b="1" dirty="0">
                <a:solidFill>
                  <a:srgbClr val="000000"/>
                </a:solidFill>
                <a:latin typeface="+mj-ea"/>
                <a:ea typeface="+mj-ea"/>
              </a:rPr>
              <a:t>（a）</a:t>
            </a:r>
            <a:r>
              <a:rPr lang="en-US" altLang="zh-CN" b="1" dirty="0">
                <a:solidFill>
                  <a:srgbClr val="000000"/>
                </a:solidFill>
                <a:latin typeface="+mj-ea"/>
                <a:ea typeface="+mj-ea"/>
              </a:rPr>
              <a:t>r</a:t>
            </a:r>
            <a:r>
              <a:rPr lang="zh-CN" altLang="en-US" b="1" dirty="0">
                <a:solidFill>
                  <a:srgbClr val="000000"/>
                </a:solidFill>
                <a:latin typeface="+mj-ea"/>
                <a:ea typeface="+mj-ea"/>
              </a:rPr>
              <a:t>=1 nm</a:t>
            </a:r>
            <a:r>
              <a:rPr lang="en-US" altLang="zh-CN" b="1" dirty="0">
                <a:solidFill>
                  <a:srgbClr val="000000"/>
                </a:solidFill>
                <a:latin typeface="+mj-ea"/>
                <a:ea typeface="+mj-ea"/>
              </a:rPr>
              <a:t>;</a:t>
            </a:r>
            <a:r>
              <a:rPr lang="zh-CN" altLang="en-US" b="1" dirty="0">
                <a:solidFill>
                  <a:srgbClr val="000000"/>
                </a:solidFill>
                <a:latin typeface="+mj-ea"/>
                <a:ea typeface="+mj-ea"/>
              </a:rPr>
              <a:t>（b）</a:t>
            </a:r>
            <a:r>
              <a:rPr lang="en-US" altLang="zh-CN" b="1" dirty="0">
                <a:solidFill>
                  <a:srgbClr val="000000"/>
                </a:solidFill>
                <a:latin typeface="+mj-ea"/>
                <a:ea typeface="+mj-ea"/>
              </a:rPr>
              <a:t>r</a:t>
            </a:r>
            <a:r>
              <a:rPr lang="zh-CN" altLang="en-US" b="1" dirty="0">
                <a:solidFill>
                  <a:srgbClr val="000000"/>
                </a:solidFill>
                <a:latin typeface="+mj-ea"/>
                <a:ea typeface="+mj-ea"/>
              </a:rPr>
              <a:t>=2 nm</a:t>
            </a:r>
            <a:r>
              <a:rPr lang="en-US" altLang="zh-CN" b="1" dirty="0">
                <a:solidFill>
                  <a:srgbClr val="000000"/>
                </a:solidFill>
                <a:latin typeface="+mj-ea"/>
                <a:ea typeface="+mj-ea"/>
              </a:rPr>
              <a:t>;</a:t>
            </a:r>
          </a:p>
          <a:p>
            <a:r>
              <a:rPr lang="zh-CN" altLang="en-US" b="1" dirty="0">
                <a:solidFill>
                  <a:srgbClr val="000000"/>
                </a:solidFill>
                <a:latin typeface="+mj-ea"/>
                <a:ea typeface="+mj-ea"/>
              </a:rPr>
              <a:t>（c）</a:t>
            </a:r>
            <a:r>
              <a:rPr lang="en-US" altLang="zh-CN" b="1" dirty="0">
                <a:solidFill>
                  <a:srgbClr val="000000"/>
                </a:solidFill>
                <a:latin typeface="+mj-ea"/>
                <a:ea typeface="+mj-ea"/>
              </a:rPr>
              <a:t>r</a:t>
            </a:r>
            <a:r>
              <a:rPr lang="zh-CN" altLang="en-US" b="1" dirty="0">
                <a:solidFill>
                  <a:srgbClr val="000000"/>
                </a:solidFill>
                <a:latin typeface="+mj-ea"/>
                <a:ea typeface="+mj-ea"/>
              </a:rPr>
              <a:t>= 5nm</a:t>
            </a:r>
            <a:r>
              <a:rPr lang="en-US" altLang="zh-CN" b="1" dirty="0">
                <a:solidFill>
                  <a:srgbClr val="000000"/>
                </a:solidFill>
                <a:latin typeface="+mj-ea"/>
                <a:ea typeface="+mj-ea"/>
              </a:rPr>
              <a:t>;</a:t>
            </a:r>
            <a:r>
              <a:rPr lang="zh-CN" altLang="en-US" b="1" dirty="0">
                <a:solidFill>
                  <a:srgbClr val="000000"/>
                </a:solidFill>
                <a:latin typeface="+mj-ea"/>
                <a:ea typeface="+mj-ea"/>
              </a:rPr>
              <a:t>（d）</a:t>
            </a:r>
            <a:r>
              <a:rPr lang="en-US" altLang="zh-CN" b="1" dirty="0">
                <a:solidFill>
                  <a:srgbClr val="000000"/>
                </a:solidFill>
                <a:latin typeface="+mj-ea"/>
                <a:ea typeface="+mj-ea"/>
              </a:rPr>
              <a:t>r</a:t>
            </a:r>
            <a:r>
              <a:rPr lang="zh-CN" altLang="en-US" b="1" dirty="0">
                <a:solidFill>
                  <a:srgbClr val="000000"/>
                </a:solidFill>
                <a:latin typeface="+mj-ea"/>
                <a:ea typeface="+mj-ea"/>
              </a:rPr>
              <a:t>=25 nm</a:t>
            </a:r>
          </a:p>
        </p:txBody>
      </p:sp>
      <p:sp>
        <p:nvSpPr>
          <p:cNvPr id="3" name="矩形 2">
            <a:extLst>
              <a:ext uri="{FF2B5EF4-FFF2-40B4-BE49-F238E27FC236}">
                <a16:creationId xmlns:a16="http://schemas.microsoft.com/office/drawing/2014/main" id="{2E8CE4C2-4502-4307-9E09-7E0A20E1F38B}"/>
              </a:ext>
            </a:extLst>
          </p:cNvPr>
          <p:cNvSpPr/>
          <p:nvPr/>
        </p:nvSpPr>
        <p:spPr>
          <a:xfrm>
            <a:off x="251520" y="6105490"/>
            <a:ext cx="8740802" cy="707886"/>
          </a:xfrm>
          <a:prstGeom prst="rect">
            <a:avLst/>
          </a:prstGeom>
        </p:spPr>
        <p:txBody>
          <a:bodyPr wrap="square">
            <a:spAutoFit/>
          </a:bodyPr>
          <a:lstStyle/>
          <a:p>
            <a:r>
              <a:rPr lang="zh-CN" altLang="en-US" sz="2000" b="1" dirty="0">
                <a:solidFill>
                  <a:srgbClr val="000000"/>
                </a:solidFill>
                <a:latin typeface="+mj-ea"/>
                <a:ea typeface="+mj-ea"/>
              </a:rPr>
              <a:t>孔径增大迅速增加储层的渗流能力，气体在短时间内流入裂缝低压区。大约产气时间</a:t>
            </a:r>
            <a:r>
              <a:rPr lang="en-US" altLang="zh-CN" sz="2000" b="1" dirty="0">
                <a:solidFill>
                  <a:srgbClr val="FF0000"/>
                </a:solidFill>
                <a:latin typeface="+mj-ea"/>
                <a:ea typeface="+mj-ea"/>
              </a:rPr>
              <a:t>5-10</a:t>
            </a:r>
            <a:r>
              <a:rPr lang="zh-CN" altLang="en-US" sz="2000" b="1" dirty="0">
                <a:solidFill>
                  <a:srgbClr val="FF0000"/>
                </a:solidFill>
                <a:latin typeface="+mj-ea"/>
                <a:ea typeface="+mj-ea"/>
              </a:rPr>
              <a:t>年</a:t>
            </a:r>
            <a:r>
              <a:rPr lang="zh-CN" altLang="en-US" sz="2000" b="1" dirty="0">
                <a:solidFill>
                  <a:srgbClr val="000000"/>
                </a:solidFill>
                <a:latin typeface="+mj-ea"/>
                <a:ea typeface="+mj-ea"/>
              </a:rPr>
              <a:t>左右，孔径在气体流动过程和渗透率评估中起着重要的作用</a:t>
            </a:r>
          </a:p>
        </p:txBody>
      </p:sp>
    </p:spTree>
    <p:extLst>
      <p:ext uri="{BB962C8B-B14F-4D97-AF65-F5344CB8AC3E}">
        <p14:creationId xmlns:p14="http://schemas.microsoft.com/office/powerpoint/2010/main" val="8677677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直接连接符 11">
            <a:extLst>
              <a:ext uri="{FF2B5EF4-FFF2-40B4-BE49-F238E27FC236}">
                <a16:creationId xmlns:a16="http://schemas.microsoft.com/office/drawing/2014/main" id="{4462BDC3-1469-446A-8FFB-F3188A46A6A8}"/>
              </a:ext>
            </a:extLst>
          </p:cNvPr>
          <p:cNvCxnSpPr/>
          <p:nvPr/>
        </p:nvCxnSpPr>
        <p:spPr bwMode="auto">
          <a:xfrm>
            <a:off x="647700" y="809625"/>
            <a:ext cx="7777163" cy="0"/>
          </a:xfrm>
          <a:prstGeom prst="line">
            <a:avLst/>
          </a:prstGeom>
          <a:ln>
            <a:headEnd type="none" w="med" len="med"/>
            <a:tailEnd type="none" w="med" len="med"/>
          </a:ln>
        </p:spPr>
        <p:style>
          <a:lnRef idx="3">
            <a:schemeClr val="accent3"/>
          </a:lnRef>
          <a:fillRef idx="0">
            <a:schemeClr val="accent3"/>
          </a:fillRef>
          <a:effectRef idx="2">
            <a:schemeClr val="accent3"/>
          </a:effectRef>
          <a:fontRef idx="minor">
            <a:schemeClr val="tx1"/>
          </a:fontRef>
        </p:style>
      </p:cxnSp>
      <p:sp>
        <p:nvSpPr>
          <p:cNvPr id="13" name="矩形 2">
            <a:extLst>
              <a:ext uri="{FF2B5EF4-FFF2-40B4-BE49-F238E27FC236}">
                <a16:creationId xmlns:a16="http://schemas.microsoft.com/office/drawing/2014/main" id="{F738A3CA-C343-4BFD-9C56-3510DEBC1D2E}"/>
              </a:ext>
            </a:extLst>
          </p:cNvPr>
          <p:cNvSpPr>
            <a:spLocks noChangeArrowheads="1"/>
          </p:cNvSpPr>
          <p:nvPr/>
        </p:nvSpPr>
        <p:spPr bwMode="auto">
          <a:xfrm>
            <a:off x="2976563" y="152400"/>
            <a:ext cx="27781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gn="ctr" eaLnBrk="1" hangingPunct="1">
              <a:spcBef>
                <a:spcPct val="50000"/>
              </a:spcBef>
              <a:buFont typeface="Arial" panose="020B0604020202020204" pitchFamily="34" charset="0"/>
              <a:buNone/>
            </a:pPr>
            <a:r>
              <a:rPr lang="en-US" altLang="zh-CN" sz="3600" b="1" dirty="0">
                <a:solidFill>
                  <a:srgbClr val="0000CC"/>
                </a:solidFill>
                <a:latin typeface="微软雅黑" panose="020B0503020204020204" pitchFamily="34" charset="-122"/>
                <a:ea typeface="微软雅黑" panose="020B0503020204020204" pitchFamily="34" charset="-122"/>
              </a:rPr>
              <a:t>2</a:t>
            </a:r>
            <a:r>
              <a:rPr lang="zh-CN" altLang="en-US" sz="3600" b="1" dirty="0">
                <a:solidFill>
                  <a:srgbClr val="0000CC"/>
                </a:solidFill>
                <a:latin typeface="微软雅黑" panose="020B0503020204020204" pitchFamily="34" charset="-122"/>
                <a:ea typeface="微软雅黑" panose="020B0503020204020204" pitchFamily="34" charset="-122"/>
              </a:rPr>
              <a:t>、研究内容</a:t>
            </a:r>
          </a:p>
        </p:txBody>
      </p:sp>
      <p:sp>
        <p:nvSpPr>
          <p:cNvPr id="14" name="矩形 5">
            <a:extLst>
              <a:ext uri="{FF2B5EF4-FFF2-40B4-BE49-F238E27FC236}">
                <a16:creationId xmlns:a16="http://schemas.microsoft.com/office/drawing/2014/main" id="{A05730B3-5F39-408B-AFB2-14B512E8897A}"/>
              </a:ext>
            </a:extLst>
          </p:cNvPr>
          <p:cNvSpPr>
            <a:spLocks noChangeArrowheads="1"/>
          </p:cNvSpPr>
          <p:nvPr/>
        </p:nvSpPr>
        <p:spPr bwMode="auto">
          <a:xfrm>
            <a:off x="123274" y="750222"/>
            <a:ext cx="8121134" cy="662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457200" indent="-45720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gn="just" eaLnBrk="1" hangingPunct="1">
              <a:lnSpc>
                <a:spcPct val="150000"/>
              </a:lnSpc>
              <a:spcBef>
                <a:spcPct val="0"/>
              </a:spcBef>
              <a:buFont typeface="Wingdings" panose="05000000000000000000" pitchFamily="2" charset="2"/>
              <a:buChar char="p"/>
            </a:pPr>
            <a:r>
              <a:rPr lang="en-US" altLang="zh-CN" sz="2800" b="1" dirty="0">
                <a:solidFill>
                  <a:srgbClr val="FF0000"/>
                </a:solidFill>
                <a:latin typeface="微软雅黑" panose="020B0503020204020204" pitchFamily="34" charset="-122"/>
                <a:ea typeface="微软雅黑" panose="020B0503020204020204" pitchFamily="34" charset="-122"/>
              </a:rPr>
              <a:t>2.2 </a:t>
            </a:r>
            <a:r>
              <a:rPr lang="zh-CN" altLang="en-US" sz="2800" b="1" dirty="0">
                <a:solidFill>
                  <a:srgbClr val="FF0000"/>
                </a:solidFill>
                <a:latin typeface="微软雅黑" panose="020B0503020204020204" pitchFamily="34" charset="-122"/>
                <a:ea typeface="微软雅黑" panose="020B0503020204020204" pitchFamily="34" charset="-122"/>
              </a:rPr>
              <a:t>页岩基质表观渗透率模型和渗透率动态模型</a:t>
            </a:r>
          </a:p>
        </p:txBody>
      </p:sp>
      <p:pic>
        <p:nvPicPr>
          <p:cNvPr id="17" name="图片 16">
            <a:extLst>
              <a:ext uri="{FF2B5EF4-FFF2-40B4-BE49-F238E27FC236}">
                <a16:creationId xmlns:a16="http://schemas.microsoft.com/office/drawing/2014/main" id="{479DFB19-D715-4C8E-A733-1408716F7D8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9842" t="9477" r="12676" b="5219"/>
          <a:stretch/>
        </p:blipFill>
        <p:spPr bwMode="auto">
          <a:xfrm>
            <a:off x="4572440" y="1463737"/>
            <a:ext cx="3960000" cy="3045383"/>
          </a:xfrm>
          <a:prstGeom prst="rect">
            <a:avLst/>
          </a:prstGeom>
          <a:noFill/>
          <a:ln>
            <a:noFill/>
          </a:ln>
          <a:extLst>
            <a:ext uri="{53640926-AAD7-44D8-BBD7-CCE9431645EC}">
              <a14:shadowObscured xmlns:a14="http://schemas.microsoft.com/office/drawing/2010/main"/>
            </a:ext>
          </a:extLst>
        </p:spPr>
      </p:pic>
      <p:pic>
        <p:nvPicPr>
          <p:cNvPr id="3" name="图片 2">
            <a:extLst>
              <a:ext uri="{FF2B5EF4-FFF2-40B4-BE49-F238E27FC236}">
                <a16:creationId xmlns:a16="http://schemas.microsoft.com/office/drawing/2014/main" id="{1B0D9634-7636-4732-9EDC-84DD20934C7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281" t="8070" r="13104" b="4506"/>
          <a:stretch/>
        </p:blipFill>
        <p:spPr>
          <a:xfrm>
            <a:off x="260000" y="1556792"/>
            <a:ext cx="3996000" cy="2918429"/>
          </a:xfrm>
          <a:prstGeom prst="rect">
            <a:avLst/>
          </a:prstGeom>
        </p:spPr>
      </p:pic>
      <p:sp>
        <p:nvSpPr>
          <p:cNvPr id="7" name="矩形 6">
            <a:extLst>
              <a:ext uri="{FF2B5EF4-FFF2-40B4-BE49-F238E27FC236}">
                <a16:creationId xmlns:a16="http://schemas.microsoft.com/office/drawing/2014/main" id="{5B740FF2-E780-4939-82CE-FB58EE9427FB}"/>
              </a:ext>
            </a:extLst>
          </p:cNvPr>
          <p:cNvSpPr/>
          <p:nvPr/>
        </p:nvSpPr>
        <p:spPr>
          <a:xfrm>
            <a:off x="1655831" y="4509120"/>
            <a:ext cx="2115911" cy="369332"/>
          </a:xfrm>
          <a:prstGeom prst="rect">
            <a:avLst/>
          </a:prstGeom>
        </p:spPr>
        <p:txBody>
          <a:bodyPr wrap="square">
            <a:spAutoFit/>
          </a:bodyPr>
          <a:lstStyle/>
          <a:p>
            <a:r>
              <a:rPr lang="zh-CN" altLang="en-US" b="1" dirty="0">
                <a:solidFill>
                  <a:srgbClr val="000000"/>
                </a:solidFill>
                <a:latin typeface="+mj-ea"/>
                <a:ea typeface="+mj-ea"/>
              </a:rPr>
              <a:t>表观渗透率演化</a:t>
            </a:r>
          </a:p>
        </p:txBody>
      </p:sp>
      <p:sp>
        <p:nvSpPr>
          <p:cNvPr id="8" name="矩形 7">
            <a:extLst>
              <a:ext uri="{FF2B5EF4-FFF2-40B4-BE49-F238E27FC236}">
                <a16:creationId xmlns:a16="http://schemas.microsoft.com/office/drawing/2014/main" id="{13D84D18-4EEE-4481-8D37-8AE60A75D76A}"/>
              </a:ext>
            </a:extLst>
          </p:cNvPr>
          <p:cNvSpPr/>
          <p:nvPr/>
        </p:nvSpPr>
        <p:spPr>
          <a:xfrm>
            <a:off x="5076056" y="4509120"/>
            <a:ext cx="3672408" cy="369332"/>
          </a:xfrm>
          <a:prstGeom prst="rect">
            <a:avLst/>
          </a:prstGeom>
        </p:spPr>
        <p:txBody>
          <a:bodyPr wrap="square">
            <a:spAutoFit/>
          </a:bodyPr>
          <a:lstStyle/>
          <a:p>
            <a:r>
              <a:rPr lang="zh-CN" altLang="en-US" b="1" dirty="0">
                <a:solidFill>
                  <a:srgbClr val="000000"/>
                </a:solidFill>
                <a:latin typeface="+mj-ea"/>
                <a:ea typeface="+mj-ea"/>
              </a:rPr>
              <a:t>表观渗透率与</a:t>
            </a:r>
            <a:r>
              <a:rPr lang="en-US" altLang="zh-CN" b="1" dirty="0">
                <a:solidFill>
                  <a:srgbClr val="000000"/>
                </a:solidFill>
                <a:latin typeface="+mj-ea"/>
                <a:ea typeface="+mj-ea"/>
              </a:rPr>
              <a:t>Darcy</a:t>
            </a:r>
            <a:r>
              <a:rPr lang="zh-CN" altLang="en-US" b="1" dirty="0">
                <a:solidFill>
                  <a:srgbClr val="000000"/>
                </a:solidFill>
                <a:latin typeface="+mj-ea"/>
                <a:ea typeface="+mj-ea"/>
              </a:rPr>
              <a:t>渗透率比值</a:t>
            </a:r>
          </a:p>
        </p:txBody>
      </p:sp>
      <p:sp>
        <p:nvSpPr>
          <p:cNvPr id="9" name="矩形 8">
            <a:extLst>
              <a:ext uri="{FF2B5EF4-FFF2-40B4-BE49-F238E27FC236}">
                <a16:creationId xmlns:a16="http://schemas.microsoft.com/office/drawing/2014/main" id="{33B5112F-FB19-4998-B142-974506B30443}"/>
              </a:ext>
            </a:extLst>
          </p:cNvPr>
          <p:cNvSpPr/>
          <p:nvPr/>
        </p:nvSpPr>
        <p:spPr>
          <a:xfrm>
            <a:off x="0" y="4869160"/>
            <a:ext cx="9144000" cy="1938992"/>
          </a:xfrm>
          <a:prstGeom prst="rect">
            <a:avLst/>
          </a:prstGeom>
        </p:spPr>
        <p:txBody>
          <a:bodyPr wrap="square">
            <a:spAutoFit/>
          </a:bodyPr>
          <a:lstStyle/>
          <a:p>
            <a:pPr marL="285750" indent="-285750">
              <a:buFont typeface="Wingdings" panose="05000000000000000000" pitchFamily="2" charset="2"/>
              <a:buChar char="u"/>
            </a:pPr>
            <a:r>
              <a:rPr lang="zh-CN" altLang="en-US" sz="2000" b="1" dirty="0">
                <a:solidFill>
                  <a:srgbClr val="000000"/>
                </a:solidFill>
                <a:latin typeface="+mj-ea"/>
                <a:ea typeface="+mj-ea"/>
              </a:rPr>
              <a:t>孔径由</a:t>
            </a:r>
            <a:r>
              <a:rPr lang="en-US" altLang="zh-CN" sz="2000" b="1" dirty="0">
                <a:solidFill>
                  <a:srgbClr val="000000"/>
                </a:solidFill>
                <a:latin typeface="+mj-ea"/>
                <a:ea typeface="+mj-ea"/>
              </a:rPr>
              <a:t>20 nm</a:t>
            </a:r>
            <a:r>
              <a:rPr lang="zh-CN" altLang="en-US" sz="2000" b="1" dirty="0">
                <a:solidFill>
                  <a:srgbClr val="000000"/>
                </a:solidFill>
                <a:latin typeface="+mj-ea"/>
                <a:ea typeface="+mj-ea"/>
              </a:rPr>
              <a:t>到</a:t>
            </a:r>
            <a:r>
              <a:rPr lang="en-US" altLang="zh-CN" sz="2000" b="1" dirty="0">
                <a:solidFill>
                  <a:srgbClr val="000000"/>
                </a:solidFill>
                <a:latin typeface="+mj-ea"/>
                <a:ea typeface="+mj-ea"/>
              </a:rPr>
              <a:t>100 nm</a:t>
            </a:r>
            <a:r>
              <a:rPr lang="zh-CN" altLang="en-US" sz="2000" b="1" dirty="0">
                <a:solidFill>
                  <a:srgbClr val="000000"/>
                </a:solidFill>
                <a:latin typeface="+mj-ea"/>
                <a:ea typeface="+mj-ea"/>
              </a:rPr>
              <a:t>，渗透率增加约</a:t>
            </a:r>
            <a:r>
              <a:rPr lang="en-US" altLang="zh-CN" sz="2000" b="1" dirty="0">
                <a:solidFill>
                  <a:srgbClr val="000000"/>
                </a:solidFill>
                <a:latin typeface="+mj-ea"/>
                <a:ea typeface="+mj-ea"/>
              </a:rPr>
              <a:t>20</a:t>
            </a:r>
            <a:r>
              <a:rPr lang="zh-CN" altLang="en-US" sz="2000" b="1" dirty="0">
                <a:solidFill>
                  <a:srgbClr val="000000"/>
                </a:solidFill>
                <a:latin typeface="+mj-ea"/>
                <a:ea typeface="+mj-ea"/>
              </a:rPr>
              <a:t>倍。</a:t>
            </a:r>
            <a:r>
              <a:rPr lang="zh-CN" altLang="en-US" sz="2000" b="1" dirty="0">
                <a:solidFill>
                  <a:srgbClr val="FF0000"/>
                </a:solidFill>
                <a:latin typeface="+mj-ea"/>
                <a:ea typeface="+mj-ea"/>
              </a:rPr>
              <a:t>由于纳米孔尤其中小孔气体多重流动机制</a:t>
            </a:r>
            <a:r>
              <a:rPr lang="zh-CN" altLang="en-US" sz="2000" b="1" dirty="0">
                <a:solidFill>
                  <a:srgbClr val="000000"/>
                </a:solidFill>
                <a:latin typeface="+mj-ea"/>
                <a:ea typeface="+mj-ea"/>
              </a:rPr>
              <a:t>，孔径由</a:t>
            </a:r>
            <a:r>
              <a:rPr lang="en-US" altLang="zh-CN" sz="2000" b="1" dirty="0">
                <a:solidFill>
                  <a:srgbClr val="000000"/>
                </a:solidFill>
                <a:latin typeface="+mj-ea"/>
                <a:ea typeface="+mj-ea"/>
              </a:rPr>
              <a:t>1 nm</a:t>
            </a:r>
            <a:r>
              <a:rPr lang="zh-CN" altLang="en-US" sz="2000" b="1" dirty="0">
                <a:solidFill>
                  <a:srgbClr val="000000"/>
                </a:solidFill>
                <a:latin typeface="+mj-ea"/>
                <a:ea typeface="+mj-ea"/>
              </a:rPr>
              <a:t>到</a:t>
            </a:r>
            <a:r>
              <a:rPr lang="en-US" altLang="zh-CN" sz="2000" b="1" dirty="0">
                <a:solidFill>
                  <a:srgbClr val="000000"/>
                </a:solidFill>
                <a:latin typeface="+mj-ea"/>
                <a:ea typeface="+mj-ea"/>
              </a:rPr>
              <a:t>5 nm</a:t>
            </a:r>
            <a:r>
              <a:rPr lang="zh-CN" altLang="en-US" sz="2000" b="1" dirty="0">
                <a:solidFill>
                  <a:srgbClr val="000000"/>
                </a:solidFill>
                <a:latin typeface="+mj-ea"/>
                <a:ea typeface="+mj-ea"/>
              </a:rPr>
              <a:t>，渗透率仅增加</a:t>
            </a:r>
            <a:r>
              <a:rPr lang="en-US" altLang="zh-CN" sz="2000" b="1" dirty="0">
                <a:solidFill>
                  <a:srgbClr val="000000"/>
                </a:solidFill>
                <a:latin typeface="+mj-ea"/>
                <a:ea typeface="+mj-ea"/>
              </a:rPr>
              <a:t>8</a:t>
            </a:r>
            <a:r>
              <a:rPr lang="zh-CN" altLang="en-US" sz="2000" b="1" dirty="0">
                <a:solidFill>
                  <a:srgbClr val="000000"/>
                </a:solidFill>
                <a:latin typeface="+mj-ea"/>
                <a:ea typeface="+mj-ea"/>
              </a:rPr>
              <a:t>倍</a:t>
            </a:r>
            <a:endParaRPr lang="en-US" altLang="zh-CN" sz="2000" b="1" dirty="0">
              <a:solidFill>
                <a:srgbClr val="000000"/>
              </a:solidFill>
              <a:latin typeface="+mj-ea"/>
              <a:ea typeface="+mj-ea"/>
            </a:endParaRPr>
          </a:p>
          <a:p>
            <a:pPr marL="285750" indent="-285750">
              <a:buFont typeface="Wingdings" panose="05000000000000000000" pitchFamily="2" charset="2"/>
              <a:buChar char="u"/>
            </a:pPr>
            <a:r>
              <a:rPr lang="zh-CN" altLang="en-US" sz="2000" b="1" dirty="0">
                <a:solidFill>
                  <a:srgbClr val="000000"/>
                </a:solidFill>
                <a:latin typeface="+mj-ea"/>
                <a:ea typeface="+mj-ea"/>
              </a:rPr>
              <a:t>孔径低于</a:t>
            </a:r>
            <a:r>
              <a:rPr lang="en-US" altLang="zh-CN" sz="2000" b="1" dirty="0">
                <a:solidFill>
                  <a:srgbClr val="000000"/>
                </a:solidFill>
                <a:latin typeface="+mj-ea"/>
                <a:ea typeface="+mj-ea"/>
              </a:rPr>
              <a:t>5nm</a:t>
            </a:r>
            <a:r>
              <a:rPr lang="zh-CN" altLang="en-US" sz="2000" b="1" dirty="0">
                <a:solidFill>
                  <a:srgbClr val="000000"/>
                </a:solidFill>
                <a:latin typeface="+mj-ea"/>
                <a:ea typeface="+mj-ea"/>
              </a:rPr>
              <a:t>，</a:t>
            </a:r>
            <a:r>
              <a:rPr lang="zh-CN" altLang="en-US" sz="2000" b="1" dirty="0">
                <a:solidFill>
                  <a:srgbClr val="FF0000"/>
                </a:solidFill>
                <a:latin typeface="+mj-ea"/>
                <a:ea typeface="+mj-ea"/>
              </a:rPr>
              <a:t>表观渗透率高于达西渗透率</a:t>
            </a:r>
            <a:r>
              <a:rPr lang="en-US" altLang="zh-CN" sz="2000" b="1" dirty="0">
                <a:solidFill>
                  <a:srgbClr val="FF0000"/>
                </a:solidFill>
                <a:latin typeface="+mj-ea"/>
                <a:ea typeface="+mj-ea"/>
              </a:rPr>
              <a:t>1-2</a:t>
            </a:r>
            <a:r>
              <a:rPr lang="zh-CN" altLang="en-US" sz="2000" b="1" dirty="0">
                <a:solidFill>
                  <a:srgbClr val="FF0000"/>
                </a:solidFill>
                <a:latin typeface="+mj-ea"/>
                <a:ea typeface="+mj-ea"/>
              </a:rPr>
              <a:t>数量级</a:t>
            </a:r>
            <a:r>
              <a:rPr lang="zh-CN" altLang="en-US" sz="2000" b="1" dirty="0">
                <a:solidFill>
                  <a:srgbClr val="000000"/>
                </a:solidFill>
                <a:latin typeface="+mj-ea"/>
                <a:ea typeface="+mj-ea"/>
              </a:rPr>
              <a:t>，因此应充分考虑孔隙大小的变化，并应在页岩储层中实时调整渗透率 </a:t>
            </a:r>
            <a:endParaRPr lang="en-US" altLang="zh-CN" sz="2000" b="1" dirty="0">
              <a:solidFill>
                <a:srgbClr val="000000"/>
              </a:solidFill>
              <a:latin typeface="+mj-ea"/>
              <a:ea typeface="+mj-ea"/>
            </a:endParaRPr>
          </a:p>
          <a:p>
            <a:pPr marL="285750" indent="-285750">
              <a:buFont typeface="Wingdings" panose="05000000000000000000" pitchFamily="2" charset="2"/>
              <a:buChar char="u"/>
            </a:pPr>
            <a:r>
              <a:rPr lang="zh-CN" altLang="en-US" sz="2000" b="1" dirty="0">
                <a:solidFill>
                  <a:srgbClr val="FF0000"/>
                </a:solidFill>
                <a:latin typeface="+mj-ea"/>
                <a:ea typeface="+mj-ea"/>
              </a:rPr>
              <a:t>随着孔径和压力的增大</a:t>
            </a:r>
            <a:r>
              <a:rPr lang="zh-CN" altLang="en-US" sz="2000" b="1" dirty="0">
                <a:solidFill>
                  <a:srgbClr val="000000"/>
                </a:solidFill>
                <a:latin typeface="+mj-ea"/>
                <a:ea typeface="+mj-ea"/>
              </a:rPr>
              <a:t>，页岩孔隙特征与传统高渗储层一致。</a:t>
            </a:r>
            <a:r>
              <a:rPr lang="zh-CN" altLang="en-US" sz="2000" b="1" dirty="0">
                <a:solidFill>
                  <a:srgbClr val="FF0000"/>
                </a:solidFill>
                <a:latin typeface="+mj-ea"/>
                <a:ea typeface="+mj-ea"/>
              </a:rPr>
              <a:t>表观渗透率逐渐降低至达西渗透率</a:t>
            </a:r>
            <a:endParaRPr lang="en-US" altLang="zh-CN" sz="2000" b="1" dirty="0">
              <a:solidFill>
                <a:srgbClr val="FF0000"/>
              </a:solidFill>
              <a:latin typeface="+mj-ea"/>
              <a:ea typeface="+mj-ea"/>
            </a:endParaRPr>
          </a:p>
        </p:txBody>
      </p:sp>
    </p:spTree>
    <p:extLst>
      <p:ext uri="{BB962C8B-B14F-4D97-AF65-F5344CB8AC3E}">
        <p14:creationId xmlns:p14="http://schemas.microsoft.com/office/powerpoint/2010/main" val="7972133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直接连接符 11">
            <a:extLst>
              <a:ext uri="{FF2B5EF4-FFF2-40B4-BE49-F238E27FC236}">
                <a16:creationId xmlns:a16="http://schemas.microsoft.com/office/drawing/2014/main" id="{4462BDC3-1469-446A-8FFB-F3188A46A6A8}"/>
              </a:ext>
            </a:extLst>
          </p:cNvPr>
          <p:cNvCxnSpPr/>
          <p:nvPr/>
        </p:nvCxnSpPr>
        <p:spPr bwMode="auto">
          <a:xfrm>
            <a:off x="647700" y="809625"/>
            <a:ext cx="7777163" cy="0"/>
          </a:xfrm>
          <a:prstGeom prst="line">
            <a:avLst/>
          </a:prstGeom>
          <a:ln>
            <a:headEnd type="none" w="med" len="med"/>
            <a:tailEnd type="none" w="med" len="med"/>
          </a:ln>
        </p:spPr>
        <p:style>
          <a:lnRef idx="3">
            <a:schemeClr val="accent3"/>
          </a:lnRef>
          <a:fillRef idx="0">
            <a:schemeClr val="accent3"/>
          </a:fillRef>
          <a:effectRef idx="2">
            <a:schemeClr val="accent3"/>
          </a:effectRef>
          <a:fontRef idx="minor">
            <a:schemeClr val="tx1"/>
          </a:fontRef>
        </p:style>
      </p:cxnSp>
      <p:sp>
        <p:nvSpPr>
          <p:cNvPr id="13" name="矩形 2">
            <a:extLst>
              <a:ext uri="{FF2B5EF4-FFF2-40B4-BE49-F238E27FC236}">
                <a16:creationId xmlns:a16="http://schemas.microsoft.com/office/drawing/2014/main" id="{F738A3CA-C343-4BFD-9C56-3510DEBC1D2E}"/>
              </a:ext>
            </a:extLst>
          </p:cNvPr>
          <p:cNvSpPr>
            <a:spLocks noChangeArrowheads="1"/>
          </p:cNvSpPr>
          <p:nvPr/>
        </p:nvSpPr>
        <p:spPr bwMode="auto">
          <a:xfrm>
            <a:off x="2976563" y="152400"/>
            <a:ext cx="27781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gn="ctr" eaLnBrk="1" hangingPunct="1">
              <a:spcBef>
                <a:spcPct val="50000"/>
              </a:spcBef>
              <a:buFont typeface="Arial" panose="020B0604020202020204" pitchFamily="34" charset="0"/>
              <a:buNone/>
            </a:pPr>
            <a:r>
              <a:rPr lang="en-US" altLang="zh-CN" sz="3600" b="1" dirty="0">
                <a:solidFill>
                  <a:srgbClr val="0000CC"/>
                </a:solidFill>
                <a:latin typeface="微软雅黑" panose="020B0503020204020204" pitchFamily="34" charset="-122"/>
                <a:ea typeface="微软雅黑" panose="020B0503020204020204" pitchFamily="34" charset="-122"/>
              </a:rPr>
              <a:t>2</a:t>
            </a:r>
            <a:r>
              <a:rPr lang="zh-CN" altLang="en-US" sz="3600" b="1" dirty="0">
                <a:solidFill>
                  <a:srgbClr val="0000CC"/>
                </a:solidFill>
                <a:latin typeface="微软雅黑" panose="020B0503020204020204" pitchFamily="34" charset="-122"/>
                <a:ea typeface="微软雅黑" panose="020B0503020204020204" pitchFamily="34" charset="-122"/>
              </a:rPr>
              <a:t>、研究内容</a:t>
            </a:r>
          </a:p>
        </p:txBody>
      </p:sp>
      <p:sp>
        <p:nvSpPr>
          <p:cNvPr id="14" name="矩形 5">
            <a:extLst>
              <a:ext uri="{FF2B5EF4-FFF2-40B4-BE49-F238E27FC236}">
                <a16:creationId xmlns:a16="http://schemas.microsoft.com/office/drawing/2014/main" id="{A05730B3-5F39-408B-AFB2-14B512E8897A}"/>
              </a:ext>
            </a:extLst>
          </p:cNvPr>
          <p:cNvSpPr>
            <a:spLocks noChangeArrowheads="1"/>
          </p:cNvSpPr>
          <p:nvPr/>
        </p:nvSpPr>
        <p:spPr bwMode="auto">
          <a:xfrm>
            <a:off x="123274" y="750222"/>
            <a:ext cx="8121134" cy="662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457200" indent="-45720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gn="just" eaLnBrk="1" hangingPunct="1">
              <a:lnSpc>
                <a:spcPct val="150000"/>
              </a:lnSpc>
              <a:spcBef>
                <a:spcPct val="0"/>
              </a:spcBef>
              <a:buFont typeface="Wingdings" panose="05000000000000000000" pitchFamily="2" charset="2"/>
              <a:buChar char="p"/>
            </a:pPr>
            <a:r>
              <a:rPr lang="en-US" altLang="zh-CN" sz="2800" b="1" dirty="0">
                <a:solidFill>
                  <a:srgbClr val="FF0000"/>
                </a:solidFill>
                <a:latin typeface="微软雅黑" panose="020B0503020204020204" pitchFamily="34" charset="-122"/>
                <a:ea typeface="微软雅黑" panose="020B0503020204020204" pitchFamily="34" charset="-122"/>
              </a:rPr>
              <a:t>2.2 </a:t>
            </a:r>
            <a:r>
              <a:rPr lang="zh-CN" altLang="en-US" sz="2800" b="1" dirty="0">
                <a:solidFill>
                  <a:srgbClr val="FF0000"/>
                </a:solidFill>
                <a:latin typeface="微软雅黑" panose="020B0503020204020204" pitchFamily="34" charset="-122"/>
                <a:ea typeface="微软雅黑" panose="020B0503020204020204" pitchFamily="34" charset="-122"/>
              </a:rPr>
              <a:t>页岩基质表观渗透率模型和渗透率动态模型</a:t>
            </a:r>
          </a:p>
        </p:txBody>
      </p:sp>
      <p:sp>
        <p:nvSpPr>
          <p:cNvPr id="4" name="Rectangle 4">
            <a:extLst>
              <a:ext uri="{FF2B5EF4-FFF2-40B4-BE49-F238E27FC236}">
                <a16:creationId xmlns:a16="http://schemas.microsoft.com/office/drawing/2014/main" id="{75DFE0BD-009F-4A6D-8230-A16BF53B566E}"/>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6">
            <a:extLst>
              <a:ext uri="{FF2B5EF4-FFF2-40B4-BE49-F238E27FC236}">
                <a16:creationId xmlns:a16="http://schemas.microsoft.com/office/drawing/2014/main" id="{72B962A0-9FF3-466D-97B2-D61AA2409855}"/>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8">
            <a:extLst>
              <a:ext uri="{FF2B5EF4-FFF2-40B4-BE49-F238E27FC236}">
                <a16:creationId xmlns:a16="http://schemas.microsoft.com/office/drawing/2014/main" id="{78719247-F583-420F-BF50-8B784CA43FA2}"/>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Rectangle 10">
            <a:extLst>
              <a:ext uri="{FF2B5EF4-FFF2-40B4-BE49-F238E27FC236}">
                <a16:creationId xmlns:a16="http://schemas.microsoft.com/office/drawing/2014/main" id="{B572272E-5832-4D53-85FC-C2A3645A01E3}"/>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6" name="Rectangle 16">
            <a:extLst>
              <a:ext uri="{FF2B5EF4-FFF2-40B4-BE49-F238E27FC236}">
                <a16:creationId xmlns:a16="http://schemas.microsoft.com/office/drawing/2014/main" id="{53A43BEF-AFCF-404E-840E-12C9DFED9107}"/>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8" name="Rectangle 18">
            <a:extLst>
              <a:ext uri="{FF2B5EF4-FFF2-40B4-BE49-F238E27FC236}">
                <a16:creationId xmlns:a16="http://schemas.microsoft.com/office/drawing/2014/main" id="{621D83CA-BA55-41B9-B13F-C45379671AB4}"/>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15" name="图片 14">
            <a:extLst>
              <a:ext uri="{FF2B5EF4-FFF2-40B4-BE49-F238E27FC236}">
                <a16:creationId xmlns:a16="http://schemas.microsoft.com/office/drawing/2014/main" id="{E75DB23E-CDEF-4AAC-B716-BCBD95608C0D}"/>
              </a:ext>
            </a:extLst>
          </p:cNvPr>
          <p:cNvPicPr>
            <a:picLocks noChangeAspect="1"/>
          </p:cNvPicPr>
          <p:nvPr/>
        </p:nvPicPr>
        <p:blipFill rotWithShape="1">
          <a:blip r:embed="rId4">
            <a:extLst>
              <a:ext uri="{28A0092B-C50C-407E-A947-70E740481C1C}">
                <a14:useLocalDpi xmlns:a14="http://schemas.microsoft.com/office/drawing/2010/main" val="0"/>
              </a:ext>
            </a:extLst>
          </a:blip>
          <a:srcRect l="9937" t="9256" r="11886" b="5369"/>
          <a:stretch/>
        </p:blipFill>
        <p:spPr bwMode="auto">
          <a:xfrm>
            <a:off x="4860472" y="1628800"/>
            <a:ext cx="3960000" cy="3020999"/>
          </a:xfrm>
          <a:prstGeom prst="rect">
            <a:avLst/>
          </a:prstGeom>
          <a:noFill/>
          <a:ln>
            <a:noFill/>
          </a:ln>
          <a:extLst>
            <a:ext uri="{53640926-AAD7-44D8-BBD7-CCE9431645EC}">
              <a14:shadowObscured xmlns:a14="http://schemas.microsoft.com/office/drawing/2010/main"/>
            </a:ext>
          </a:extLst>
        </p:spPr>
      </p:pic>
      <p:sp>
        <p:nvSpPr>
          <p:cNvPr id="3" name="矩形 2">
            <a:extLst>
              <a:ext uri="{FF2B5EF4-FFF2-40B4-BE49-F238E27FC236}">
                <a16:creationId xmlns:a16="http://schemas.microsoft.com/office/drawing/2014/main" id="{FFB102B8-9039-460E-859C-15853726D449}"/>
              </a:ext>
            </a:extLst>
          </p:cNvPr>
          <p:cNvSpPr/>
          <p:nvPr/>
        </p:nvSpPr>
        <p:spPr>
          <a:xfrm>
            <a:off x="5005504" y="4653136"/>
            <a:ext cx="4175008" cy="584775"/>
          </a:xfrm>
          <a:prstGeom prst="rect">
            <a:avLst/>
          </a:prstGeom>
        </p:spPr>
        <p:txBody>
          <a:bodyPr wrap="square">
            <a:spAutoFit/>
          </a:bodyPr>
          <a:lstStyle/>
          <a:p>
            <a:r>
              <a:rPr lang="zh-CN" altLang="en-US" sz="1600" b="1" dirty="0">
                <a:solidFill>
                  <a:srgbClr val="000000"/>
                </a:solidFill>
                <a:latin typeface="+mj-ea"/>
                <a:ea typeface="+mj-ea"/>
              </a:rPr>
              <a:t>表观渗透率</a:t>
            </a:r>
            <a:r>
              <a:rPr lang="en-US" altLang="zh-CN" sz="1600" b="1" dirty="0" err="1">
                <a:solidFill>
                  <a:srgbClr val="000000"/>
                </a:solidFill>
                <a:latin typeface="+mj-ea"/>
                <a:ea typeface="+mj-ea"/>
              </a:rPr>
              <a:t>kapp</a:t>
            </a:r>
            <a:r>
              <a:rPr lang="zh-CN" altLang="en-US" sz="1600" b="1" dirty="0">
                <a:solidFill>
                  <a:srgbClr val="000000"/>
                </a:solidFill>
                <a:latin typeface="+mj-ea"/>
                <a:ea typeface="+mj-ea"/>
              </a:rPr>
              <a:t>与Dracy渗透率</a:t>
            </a:r>
            <a:r>
              <a:rPr lang="en-US" altLang="zh-CN" sz="1600" b="1" dirty="0" err="1">
                <a:solidFill>
                  <a:srgbClr val="000000"/>
                </a:solidFill>
                <a:latin typeface="+mj-ea"/>
                <a:ea typeface="+mj-ea"/>
              </a:rPr>
              <a:t>kd</a:t>
            </a:r>
            <a:r>
              <a:rPr lang="zh-CN" altLang="en-US" sz="1600" b="1" dirty="0">
                <a:solidFill>
                  <a:srgbClr val="000000"/>
                </a:solidFill>
                <a:latin typeface="+mj-ea"/>
                <a:ea typeface="+mj-ea"/>
              </a:rPr>
              <a:t>的比值。 储层压力 5MPa，温度350K</a:t>
            </a:r>
          </a:p>
        </p:txBody>
      </p:sp>
      <p:graphicFrame>
        <p:nvGraphicFramePr>
          <p:cNvPr id="17" name="对象 16">
            <a:extLst>
              <a:ext uri="{FF2B5EF4-FFF2-40B4-BE49-F238E27FC236}">
                <a16:creationId xmlns:a16="http://schemas.microsoft.com/office/drawing/2014/main" id="{82620AEA-8223-4868-8A41-33D6E0DA8CBE}"/>
              </a:ext>
            </a:extLst>
          </p:cNvPr>
          <p:cNvGraphicFramePr>
            <a:graphicFrameLocks noChangeAspect="1"/>
          </p:cNvGraphicFramePr>
          <p:nvPr>
            <p:extLst>
              <p:ext uri="{D42A27DB-BD31-4B8C-83A1-F6EECF244321}">
                <p14:modId xmlns:p14="http://schemas.microsoft.com/office/powerpoint/2010/main" val="784536744"/>
              </p:ext>
            </p:extLst>
          </p:nvPr>
        </p:nvGraphicFramePr>
        <p:xfrm>
          <a:off x="114300" y="2336152"/>
          <a:ext cx="5724525" cy="3020995"/>
        </p:xfrm>
        <a:graphic>
          <a:graphicData uri="http://schemas.openxmlformats.org/presentationml/2006/ole">
            <mc:AlternateContent xmlns:mc="http://schemas.openxmlformats.org/markup-compatibility/2006">
              <mc:Choice xmlns:v="urn:schemas-microsoft-com:vml" Requires="v">
                <p:oleObj spid="_x0000_s28705" name="Document" r:id="rId5" imgW="5573965" imgH="2783987" progId="Word.Document.12">
                  <p:embed/>
                </p:oleObj>
              </mc:Choice>
              <mc:Fallback>
                <p:oleObj name="Document" r:id="rId5" imgW="5573965" imgH="2783987" progId="Word.Document.12">
                  <p:embed/>
                  <p:pic>
                    <p:nvPicPr>
                      <p:cNvPr id="7" name="对象 6">
                        <a:extLst>
                          <a:ext uri="{FF2B5EF4-FFF2-40B4-BE49-F238E27FC236}">
                            <a16:creationId xmlns:a16="http://schemas.microsoft.com/office/drawing/2014/main" id="{0FD77D1A-722E-47F0-B090-03FA82BEB773}"/>
                          </a:ext>
                        </a:extLst>
                      </p:cNvPr>
                      <p:cNvPicPr/>
                      <p:nvPr/>
                    </p:nvPicPr>
                    <p:blipFill>
                      <a:blip r:embed="rId6"/>
                      <a:stretch>
                        <a:fillRect/>
                      </a:stretch>
                    </p:blipFill>
                    <p:spPr>
                      <a:xfrm>
                        <a:off x="114300" y="2336152"/>
                        <a:ext cx="5724525" cy="3020995"/>
                      </a:xfrm>
                      <a:prstGeom prst="rect">
                        <a:avLst/>
                      </a:prstGeom>
                    </p:spPr>
                  </p:pic>
                </p:oleObj>
              </mc:Fallback>
            </mc:AlternateContent>
          </a:graphicData>
        </a:graphic>
      </p:graphicFrame>
      <p:sp>
        <p:nvSpPr>
          <p:cNvPr id="19" name="矩形 18">
            <a:extLst>
              <a:ext uri="{FF2B5EF4-FFF2-40B4-BE49-F238E27FC236}">
                <a16:creationId xmlns:a16="http://schemas.microsoft.com/office/drawing/2014/main" id="{FF2269A7-4D75-4EC4-8A23-5D23C1CB33CB}"/>
              </a:ext>
            </a:extLst>
          </p:cNvPr>
          <p:cNvSpPr/>
          <p:nvPr/>
        </p:nvSpPr>
        <p:spPr>
          <a:xfrm>
            <a:off x="971600" y="1925368"/>
            <a:ext cx="2710272" cy="338554"/>
          </a:xfrm>
          <a:prstGeom prst="rect">
            <a:avLst/>
          </a:prstGeom>
        </p:spPr>
        <p:txBody>
          <a:bodyPr wrap="square">
            <a:spAutoFit/>
          </a:bodyPr>
          <a:lstStyle/>
          <a:p>
            <a:r>
              <a:rPr lang="zh-CN" altLang="en-US" sz="1600" b="1" dirty="0">
                <a:solidFill>
                  <a:srgbClr val="000000"/>
                </a:solidFill>
                <a:latin typeface="+mj-ea"/>
                <a:ea typeface="+mj-ea"/>
              </a:rPr>
              <a:t>表观渗透率模型进展和比较</a:t>
            </a:r>
          </a:p>
        </p:txBody>
      </p:sp>
      <p:sp>
        <p:nvSpPr>
          <p:cNvPr id="20" name="矩形 19">
            <a:extLst>
              <a:ext uri="{FF2B5EF4-FFF2-40B4-BE49-F238E27FC236}">
                <a16:creationId xmlns:a16="http://schemas.microsoft.com/office/drawing/2014/main" id="{5A8F0DE3-280F-4DC8-8269-E0E3C0461832}"/>
              </a:ext>
            </a:extLst>
          </p:cNvPr>
          <p:cNvSpPr/>
          <p:nvPr/>
        </p:nvSpPr>
        <p:spPr>
          <a:xfrm>
            <a:off x="17026" y="5372724"/>
            <a:ext cx="8697198" cy="1200329"/>
          </a:xfrm>
          <a:prstGeom prst="rect">
            <a:avLst/>
          </a:prstGeom>
        </p:spPr>
        <p:txBody>
          <a:bodyPr wrap="square">
            <a:spAutoFit/>
          </a:bodyPr>
          <a:lstStyle/>
          <a:p>
            <a:pPr marL="285750" indent="-285750">
              <a:buFont typeface="Wingdings" panose="05000000000000000000" pitchFamily="2" charset="2"/>
              <a:buChar char="Ø"/>
            </a:pPr>
            <a:r>
              <a:rPr lang="en-US" altLang="zh-CN" b="1" dirty="0">
                <a:solidFill>
                  <a:srgbClr val="000000"/>
                </a:solidFill>
                <a:latin typeface="+mj-ea"/>
                <a:ea typeface="+mj-ea"/>
              </a:rPr>
              <a:t>Kapp</a:t>
            </a:r>
            <a:r>
              <a:rPr lang="zh-CN" altLang="en-US" b="1" dirty="0">
                <a:solidFill>
                  <a:srgbClr val="000000"/>
                </a:solidFill>
                <a:latin typeface="+mj-ea"/>
                <a:ea typeface="+mj-ea"/>
              </a:rPr>
              <a:t>：</a:t>
            </a:r>
            <a:r>
              <a:rPr lang="en-US" altLang="zh-CN" b="1" dirty="0" err="1">
                <a:solidFill>
                  <a:srgbClr val="000000"/>
                </a:solidFill>
                <a:latin typeface="+mj-ea"/>
                <a:ea typeface="+mj-ea"/>
              </a:rPr>
              <a:t>kd</a:t>
            </a:r>
            <a:r>
              <a:rPr lang="zh-CN" altLang="en-US" b="1" dirty="0">
                <a:solidFill>
                  <a:srgbClr val="000000"/>
                </a:solidFill>
                <a:latin typeface="+mj-ea"/>
                <a:ea typeface="+mj-ea"/>
              </a:rPr>
              <a:t>比值随着孔径的减小而逐渐扩大，由于中小孔中存在气体</a:t>
            </a:r>
            <a:r>
              <a:rPr lang="zh-CN" altLang="en-US" b="1" dirty="0">
                <a:solidFill>
                  <a:srgbClr val="FF0000"/>
                </a:solidFill>
                <a:latin typeface="+mj-ea"/>
                <a:ea typeface="+mj-ea"/>
              </a:rPr>
              <a:t>多重流动机制</a:t>
            </a:r>
            <a:endParaRPr lang="en-US" altLang="zh-CN" b="1" dirty="0">
              <a:solidFill>
                <a:srgbClr val="000000"/>
              </a:solidFill>
              <a:latin typeface="+mj-ea"/>
              <a:ea typeface="+mj-ea"/>
            </a:endParaRPr>
          </a:p>
          <a:p>
            <a:endParaRPr lang="en-US" altLang="zh-CN" b="1" dirty="0">
              <a:solidFill>
                <a:srgbClr val="000000"/>
              </a:solidFill>
              <a:latin typeface="+mj-ea"/>
              <a:ea typeface="+mj-ea"/>
            </a:endParaRPr>
          </a:p>
          <a:p>
            <a:pPr marL="285750" indent="-285750">
              <a:buFont typeface="Wingdings" panose="05000000000000000000" pitchFamily="2" charset="2"/>
              <a:buChar char="Ø"/>
            </a:pPr>
            <a:r>
              <a:rPr lang="zh-CN" altLang="en-US" b="1" dirty="0">
                <a:solidFill>
                  <a:srgbClr val="000000"/>
                </a:solidFill>
                <a:latin typeface="+mj-ea"/>
                <a:ea typeface="+mj-ea"/>
              </a:rPr>
              <a:t>表面扩散在气流过程中起着不可忽略的作用，尤其是当纳米孔是小孔时。表观渗透率模型中，应</a:t>
            </a:r>
            <a:r>
              <a:rPr lang="zh-CN" altLang="en-US" b="1" dirty="0">
                <a:solidFill>
                  <a:srgbClr val="FF0000"/>
                </a:solidFill>
                <a:latin typeface="+mj-ea"/>
                <a:ea typeface="+mj-ea"/>
              </a:rPr>
              <a:t>采用不同的方程来准确地表征气体的多种流动机理</a:t>
            </a:r>
            <a:endParaRPr lang="zh-CN" altLang="en-US" b="1" dirty="0">
              <a:solidFill>
                <a:srgbClr val="000000"/>
              </a:solidFill>
              <a:latin typeface="+mj-ea"/>
              <a:ea typeface="+mj-ea"/>
            </a:endParaRPr>
          </a:p>
        </p:txBody>
      </p:sp>
    </p:spTree>
    <p:extLst>
      <p:ext uri="{BB962C8B-B14F-4D97-AF65-F5344CB8AC3E}">
        <p14:creationId xmlns:p14="http://schemas.microsoft.com/office/powerpoint/2010/main" val="34641101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直接连接符 11">
            <a:extLst>
              <a:ext uri="{FF2B5EF4-FFF2-40B4-BE49-F238E27FC236}">
                <a16:creationId xmlns:a16="http://schemas.microsoft.com/office/drawing/2014/main" id="{4462BDC3-1469-446A-8FFB-F3188A46A6A8}"/>
              </a:ext>
            </a:extLst>
          </p:cNvPr>
          <p:cNvCxnSpPr/>
          <p:nvPr/>
        </p:nvCxnSpPr>
        <p:spPr bwMode="auto">
          <a:xfrm>
            <a:off x="647700" y="809625"/>
            <a:ext cx="7777163" cy="0"/>
          </a:xfrm>
          <a:prstGeom prst="line">
            <a:avLst/>
          </a:prstGeom>
          <a:ln>
            <a:headEnd type="none" w="med" len="med"/>
            <a:tailEnd type="none" w="med" len="med"/>
          </a:ln>
        </p:spPr>
        <p:style>
          <a:lnRef idx="3">
            <a:schemeClr val="accent3"/>
          </a:lnRef>
          <a:fillRef idx="0">
            <a:schemeClr val="accent3"/>
          </a:fillRef>
          <a:effectRef idx="2">
            <a:schemeClr val="accent3"/>
          </a:effectRef>
          <a:fontRef idx="minor">
            <a:schemeClr val="tx1"/>
          </a:fontRef>
        </p:style>
      </p:cxnSp>
      <p:sp>
        <p:nvSpPr>
          <p:cNvPr id="13" name="矩形 2">
            <a:extLst>
              <a:ext uri="{FF2B5EF4-FFF2-40B4-BE49-F238E27FC236}">
                <a16:creationId xmlns:a16="http://schemas.microsoft.com/office/drawing/2014/main" id="{F738A3CA-C343-4BFD-9C56-3510DEBC1D2E}"/>
              </a:ext>
            </a:extLst>
          </p:cNvPr>
          <p:cNvSpPr>
            <a:spLocks noChangeArrowheads="1"/>
          </p:cNvSpPr>
          <p:nvPr/>
        </p:nvSpPr>
        <p:spPr bwMode="auto">
          <a:xfrm>
            <a:off x="2976563" y="152400"/>
            <a:ext cx="27781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gn="ctr" eaLnBrk="1" hangingPunct="1">
              <a:spcBef>
                <a:spcPct val="50000"/>
              </a:spcBef>
              <a:buFont typeface="Arial" panose="020B0604020202020204" pitchFamily="34" charset="0"/>
              <a:buNone/>
            </a:pPr>
            <a:r>
              <a:rPr lang="en-US" altLang="zh-CN" sz="3600" b="1" dirty="0">
                <a:solidFill>
                  <a:srgbClr val="0000CC"/>
                </a:solidFill>
                <a:latin typeface="微软雅黑" panose="020B0503020204020204" pitchFamily="34" charset="-122"/>
                <a:ea typeface="微软雅黑" panose="020B0503020204020204" pitchFamily="34" charset="-122"/>
              </a:rPr>
              <a:t>2</a:t>
            </a:r>
            <a:r>
              <a:rPr lang="zh-CN" altLang="en-US" sz="3600" b="1" dirty="0">
                <a:solidFill>
                  <a:srgbClr val="0000CC"/>
                </a:solidFill>
                <a:latin typeface="微软雅黑" panose="020B0503020204020204" pitchFamily="34" charset="-122"/>
                <a:ea typeface="微软雅黑" panose="020B0503020204020204" pitchFamily="34" charset="-122"/>
              </a:rPr>
              <a:t>、研究内容</a:t>
            </a:r>
          </a:p>
        </p:txBody>
      </p:sp>
      <p:sp>
        <p:nvSpPr>
          <p:cNvPr id="14" name="矩形 5">
            <a:extLst>
              <a:ext uri="{FF2B5EF4-FFF2-40B4-BE49-F238E27FC236}">
                <a16:creationId xmlns:a16="http://schemas.microsoft.com/office/drawing/2014/main" id="{A05730B3-5F39-408B-AFB2-14B512E8897A}"/>
              </a:ext>
            </a:extLst>
          </p:cNvPr>
          <p:cNvSpPr>
            <a:spLocks noChangeArrowheads="1"/>
          </p:cNvSpPr>
          <p:nvPr/>
        </p:nvSpPr>
        <p:spPr bwMode="auto">
          <a:xfrm>
            <a:off x="123274" y="750222"/>
            <a:ext cx="8121134" cy="662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457200" indent="-45720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gn="just" eaLnBrk="1" hangingPunct="1">
              <a:lnSpc>
                <a:spcPct val="150000"/>
              </a:lnSpc>
              <a:spcBef>
                <a:spcPct val="0"/>
              </a:spcBef>
              <a:buFont typeface="Wingdings" panose="05000000000000000000" pitchFamily="2" charset="2"/>
              <a:buChar char="p"/>
            </a:pPr>
            <a:r>
              <a:rPr lang="en-US" altLang="zh-CN" sz="2800" b="1" dirty="0">
                <a:solidFill>
                  <a:srgbClr val="FF0000"/>
                </a:solidFill>
                <a:latin typeface="微软雅黑" panose="020B0503020204020204" pitchFamily="34" charset="-122"/>
                <a:ea typeface="微软雅黑" panose="020B0503020204020204" pitchFamily="34" charset="-122"/>
              </a:rPr>
              <a:t>2.2 </a:t>
            </a:r>
            <a:r>
              <a:rPr lang="zh-CN" altLang="en-US" sz="2800" b="1" dirty="0">
                <a:solidFill>
                  <a:srgbClr val="FF0000"/>
                </a:solidFill>
                <a:latin typeface="微软雅黑" panose="020B0503020204020204" pitchFamily="34" charset="-122"/>
                <a:ea typeface="微软雅黑" panose="020B0503020204020204" pitchFamily="34" charset="-122"/>
              </a:rPr>
              <a:t>页岩基质表观渗透率模型和渗透率动态模型</a:t>
            </a:r>
          </a:p>
        </p:txBody>
      </p:sp>
      <p:pic>
        <p:nvPicPr>
          <p:cNvPr id="5" name="图片 4">
            <a:extLst>
              <a:ext uri="{FF2B5EF4-FFF2-40B4-BE49-F238E27FC236}">
                <a16:creationId xmlns:a16="http://schemas.microsoft.com/office/drawing/2014/main" id="{1FFE12FB-1001-41C0-A3E2-4326B66F014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8990" t="9084" r="12020" b="4745"/>
          <a:stretch/>
        </p:blipFill>
        <p:spPr bwMode="auto">
          <a:xfrm>
            <a:off x="647700" y="1464837"/>
            <a:ext cx="3240000" cy="2468219"/>
          </a:xfrm>
          <a:prstGeom prst="rect">
            <a:avLst/>
          </a:prstGeom>
          <a:noFill/>
          <a:ln>
            <a:noFill/>
          </a:ln>
          <a:extLst>
            <a:ext uri="{53640926-AAD7-44D8-BBD7-CCE9431645EC}">
              <a14:shadowObscured xmlns:a14="http://schemas.microsoft.com/office/drawing/2010/main"/>
            </a:ext>
          </a:extLst>
        </p:spPr>
      </p:pic>
      <p:pic>
        <p:nvPicPr>
          <p:cNvPr id="6" name="图片 5">
            <a:extLst>
              <a:ext uri="{FF2B5EF4-FFF2-40B4-BE49-F238E27FC236}">
                <a16:creationId xmlns:a16="http://schemas.microsoft.com/office/drawing/2014/main" id="{1883C657-C39E-429E-939B-1A336A85219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8993" t="9440" r="12580" b="5163"/>
          <a:stretch/>
        </p:blipFill>
        <p:spPr bwMode="auto">
          <a:xfrm>
            <a:off x="5148064" y="1412776"/>
            <a:ext cx="3240000" cy="2463878"/>
          </a:xfrm>
          <a:prstGeom prst="rect">
            <a:avLst/>
          </a:prstGeom>
          <a:noFill/>
          <a:ln>
            <a:noFill/>
          </a:ln>
          <a:extLst>
            <a:ext uri="{53640926-AAD7-44D8-BBD7-CCE9431645EC}">
              <a14:shadowObscured xmlns:a14="http://schemas.microsoft.com/office/drawing/2010/main"/>
            </a:ext>
          </a:extLst>
        </p:spPr>
      </p:pic>
      <p:pic>
        <p:nvPicPr>
          <p:cNvPr id="7" name="图片 6">
            <a:extLst>
              <a:ext uri="{FF2B5EF4-FFF2-40B4-BE49-F238E27FC236}">
                <a16:creationId xmlns:a16="http://schemas.microsoft.com/office/drawing/2014/main" id="{F67FA70A-A141-4393-8FDD-821062F0815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9094" t="9236" r="11919" b="5060"/>
          <a:stretch/>
        </p:blipFill>
        <p:spPr bwMode="auto">
          <a:xfrm>
            <a:off x="5292080" y="4078204"/>
            <a:ext cx="3240000" cy="2454674"/>
          </a:xfrm>
          <a:prstGeom prst="rect">
            <a:avLst/>
          </a:prstGeom>
          <a:noFill/>
          <a:ln>
            <a:noFill/>
          </a:ln>
          <a:extLst>
            <a:ext uri="{53640926-AAD7-44D8-BBD7-CCE9431645EC}">
              <a14:shadowObscured xmlns:a14="http://schemas.microsoft.com/office/drawing/2010/main"/>
            </a:ext>
          </a:extLst>
        </p:spPr>
      </p:pic>
      <p:sp>
        <p:nvSpPr>
          <p:cNvPr id="8" name="矩形 7">
            <a:extLst>
              <a:ext uri="{FF2B5EF4-FFF2-40B4-BE49-F238E27FC236}">
                <a16:creationId xmlns:a16="http://schemas.microsoft.com/office/drawing/2014/main" id="{5B740FF2-E780-4939-82CE-FB58EE9427FB}"/>
              </a:ext>
            </a:extLst>
          </p:cNvPr>
          <p:cNvSpPr/>
          <p:nvPr/>
        </p:nvSpPr>
        <p:spPr>
          <a:xfrm>
            <a:off x="1447977" y="3861048"/>
            <a:ext cx="2115911" cy="338554"/>
          </a:xfrm>
          <a:prstGeom prst="rect">
            <a:avLst/>
          </a:prstGeom>
        </p:spPr>
        <p:txBody>
          <a:bodyPr wrap="square">
            <a:spAutoFit/>
          </a:bodyPr>
          <a:lstStyle/>
          <a:p>
            <a:r>
              <a:rPr lang="zh-CN" altLang="en-US" sz="1600" b="1" dirty="0">
                <a:solidFill>
                  <a:srgbClr val="000000"/>
                </a:solidFill>
                <a:latin typeface="+mj-ea"/>
                <a:ea typeface="+mj-ea"/>
              </a:rPr>
              <a:t>流动状态权重</a:t>
            </a:r>
            <a:r>
              <a:rPr lang="en-US" altLang="zh-CN" sz="1600" b="1" dirty="0">
                <a:solidFill>
                  <a:srgbClr val="000000"/>
                </a:solidFill>
                <a:latin typeface="+mj-ea"/>
                <a:ea typeface="+mj-ea"/>
              </a:rPr>
              <a:t>-</a:t>
            </a:r>
            <a:r>
              <a:rPr lang="zh-CN" altLang="en-US" sz="1600" b="1" dirty="0">
                <a:solidFill>
                  <a:srgbClr val="000000"/>
                </a:solidFill>
                <a:latin typeface="+mj-ea"/>
                <a:ea typeface="+mj-ea"/>
              </a:rPr>
              <a:t>孔径</a:t>
            </a:r>
          </a:p>
        </p:txBody>
      </p:sp>
      <p:sp>
        <p:nvSpPr>
          <p:cNvPr id="9" name="矩形 8">
            <a:extLst>
              <a:ext uri="{FF2B5EF4-FFF2-40B4-BE49-F238E27FC236}">
                <a16:creationId xmlns:a16="http://schemas.microsoft.com/office/drawing/2014/main" id="{5B740FF2-E780-4939-82CE-FB58EE9427FB}"/>
              </a:ext>
            </a:extLst>
          </p:cNvPr>
          <p:cNvSpPr/>
          <p:nvPr/>
        </p:nvSpPr>
        <p:spPr>
          <a:xfrm>
            <a:off x="5912473" y="3850847"/>
            <a:ext cx="2115911" cy="338554"/>
          </a:xfrm>
          <a:prstGeom prst="rect">
            <a:avLst/>
          </a:prstGeom>
        </p:spPr>
        <p:txBody>
          <a:bodyPr wrap="square">
            <a:spAutoFit/>
          </a:bodyPr>
          <a:lstStyle/>
          <a:p>
            <a:r>
              <a:rPr lang="zh-CN" altLang="en-US" sz="1600" b="1" dirty="0">
                <a:solidFill>
                  <a:srgbClr val="000000"/>
                </a:solidFill>
                <a:latin typeface="+mj-ea"/>
                <a:ea typeface="+mj-ea"/>
              </a:rPr>
              <a:t>流动状态权重</a:t>
            </a:r>
            <a:r>
              <a:rPr lang="en-US" altLang="zh-CN" sz="1600" b="1" dirty="0">
                <a:solidFill>
                  <a:srgbClr val="000000"/>
                </a:solidFill>
                <a:latin typeface="+mj-ea"/>
                <a:ea typeface="+mj-ea"/>
              </a:rPr>
              <a:t>-</a:t>
            </a:r>
            <a:r>
              <a:rPr lang="zh-CN" altLang="en-US" sz="1600" b="1" dirty="0">
                <a:solidFill>
                  <a:srgbClr val="000000"/>
                </a:solidFill>
                <a:latin typeface="+mj-ea"/>
                <a:ea typeface="+mj-ea"/>
              </a:rPr>
              <a:t>压力</a:t>
            </a:r>
          </a:p>
        </p:txBody>
      </p:sp>
      <p:sp>
        <p:nvSpPr>
          <p:cNvPr id="10" name="矩形 9">
            <a:extLst>
              <a:ext uri="{FF2B5EF4-FFF2-40B4-BE49-F238E27FC236}">
                <a16:creationId xmlns:a16="http://schemas.microsoft.com/office/drawing/2014/main" id="{5B740FF2-E780-4939-82CE-FB58EE9427FB}"/>
              </a:ext>
            </a:extLst>
          </p:cNvPr>
          <p:cNvSpPr/>
          <p:nvPr/>
        </p:nvSpPr>
        <p:spPr>
          <a:xfrm>
            <a:off x="5940152" y="6503010"/>
            <a:ext cx="2115911" cy="338554"/>
          </a:xfrm>
          <a:prstGeom prst="rect">
            <a:avLst/>
          </a:prstGeom>
        </p:spPr>
        <p:txBody>
          <a:bodyPr wrap="square">
            <a:spAutoFit/>
          </a:bodyPr>
          <a:lstStyle/>
          <a:p>
            <a:r>
              <a:rPr lang="zh-CN" altLang="en-US" sz="1600" b="1" dirty="0">
                <a:solidFill>
                  <a:srgbClr val="000000"/>
                </a:solidFill>
                <a:latin typeface="+mj-ea"/>
                <a:ea typeface="+mj-ea"/>
              </a:rPr>
              <a:t>流动状态权重</a:t>
            </a:r>
            <a:r>
              <a:rPr lang="en-US" altLang="zh-CN" sz="1600" b="1" dirty="0">
                <a:solidFill>
                  <a:srgbClr val="000000"/>
                </a:solidFill>
                <a:latin typeface="+mj-ea"/>
                <a:ea typeface="+mj-ea"/>
              </a:rPr>
              <a:t>-</a:t>
            </a:r>
            <a:r>
              <a:rPr lang="zh-CN" altLang="en-US" sz="1600" b="1" dirty="0">
                <a:solidFill>
                  <a:srgbClr val="000000"/>
                </a:solidFill>
                <a:latin typeface="+mj-ea"/>
                <a:ea typeface="+mj-ea"/>
              </a:rPr>
              <a:t>温度</a:t>
            </a:r>
          </a:p>
        </p:txBody>
      </p:sp>
      <p:sp>
        <p:nvSpPr>
          <p:cNvPr id="2" name="矩形 1"/>
          <p:cNvSpPr/>
          <p:nvPr/>
        </p:nvSpPr>
        <p:spPr>
          <a:xfrm>
            <a:off x="72008" y="4361036"/>
            <a:ext cx="5076056" cy="2308324"/>
          </a:xfrm>
          <a:prstGeom prst="rect">
            <a:avLst/>
          </a:prstGeom>
        </p:spPr>
        <p:txBody>
          <a:bodyPr wrap="square">
            <a:spAutoFit/>
          </a:bodyPr>
          <a:lstStyle/>
          <a:p>
            <a:pPr marL="285750" indent="-285750">
              <a:buFont typeface="Wingdings" panose="05000000000000000000" pitchFamily="2" charset="2"/>
              <a:buChar char="u"/>
            </a:pPr>
            <a:r>
              <a:rPr lang="zh-CN" altLang="en-US" b="1" dirty="0">
                <a:solidFill>
                  <a:srgbClr val="000000"/>
                </a:solidFill>
                <a:latin typeface="+mj-ea"/>
                <a:ea typeface="+mj-ea"/>
              </a:rPr>
              <a:t>小孔径</a:t>
            </a:r>
            <a:r>
              <a:rPr lang="en-US" altLang="zh-CN" b="1" dirty="0">
                <a:solidFill>
                  <a:srgbClr val="000000"/>
                </a:solidFill>
                <a:latin typeface="+mj-ea"/>
                <a:ea typeface="+mj-ea"/>
              </a:rPr>
              <a:t>(</a:t>
            </a:r>
            <a:r>
              <a:rPr lang="en-US" altLang="zh-CN" b="1" dirty="0">
                <a:solidFill>
                  <a:srgbClr val="000000"/>
                </a:solidFill>
                <a:latin typeface="+mj-ea"/>
              </a:rPr>
              <a:t>&lt;10nm</a:t>
            </a:r>
            <a:r>
              <a:rPr lang="en-US" altLang="zh-CN" b="1" dirty="0">
                <a:solidFill>
                  <a:srgbClr val="000000"/>
                </a:solidFill>
                <a:latin typeface="+mj-ea"/>
                <a:ea typeface="+mj-ea"/>
              </a:rPr>
              <a:t>)</a:t>
            </a:r>
            <a:r>
              <a:rPr lang="zh-CN" altLang="en-US" b="1" dirty="0">
                <a:solidFill>
                  <a:srgbClr val="000000"/>
                </a:solidFill>
                <a:latin typeface="+mj-ea"/>
                <a:ea typeface="+mj-ea"/>
              </a:rPr>
              <a:t>、低压（</a:t>
            </a:r>
            <a:r>
              <a:rPr lang="en-US" altLang="zh-CN" b="1" dirty="0">
                <a:solidFill>
                  <a:srgbClr val="000000"/>
                </a:solidFill>
                <a:latin typeface="+mj-ea"/>
                <a:ea typeface="+mj-ea"/>
              </a:rPr>
              <a:t>&lt;5MPa</a:t>
            </a:r>
            <a:r>
              <a:rPr lang="zh-CN" altLang="en-US" b="1" dirty="0">
                <a:solidFill>
                  <a:srgbClr val="000000"/>
                </a:solidFill>
                <a:latin typeface="+mj-ea"/>
                <a:ea typeface="+mj-ea"/>
              </a:rPr>
              <a:t>）</a:t>
            </a:r>
            <a:r>
              <a:rPr lang="en-US" altLang="zh-CN" b="1" dirty="0">
                <a:solidFill>
                  <a:srgbClr val="000000"/>
                </a:solidFill>
                <a:latin typeface="+mj-ea"/>
                <a:ea typeface="+mj-ea"/>
              </a:rPr>
              <a:t>,</a:t>
            </a:r>
            <a:r>
              <a:rPr lang="zh-CN" altLang="en-US" b="1" dirty="0">
                <a:solidFill>
                  <a:srgbClr val="000000"/>
                </a:solidFill>
                <a:latin typeface="+mj-ea"/>
                <a:ea typeface="+mj-ea"/>
              </a:rPr>
              <a:t>气体分子积聚在孔壁的表面，表面扩散占比较大</a:t>
            </a:r>
            <a:endParaRPr lang="en-US" altLang="zh-CN" b="1" dirty="0">
              <a:solidFill>
                <a:srgbClr val="000000"/>
              </a:solidFill>
              <a:latin typeface="+mj-ea"/>
              <a:ea typeface="+mj-ea"/>
            </a:endParaRPr>
          </a:p>
          <a:p>
            <a:pPr marL="285750" indent="-285750">
              <a:buFont typeface="Wingdings" panose="05000000000000000000" pitchFamily="2" charset="2"/>
              <a:buChar char="u"/>
            </a:pPr>
            <a:endParaRPr lang="en-US" altLang="zh-CN" b="1" dirty="0">
              <a:solidFill>
                <a:srgbClr val="000000"/>
              </a:solidFill>
              <a:latin typeface="+mj-ea"/>
              <a:ea typeface="+mj-ea"/>
            </a:endParaRPr>
          </a:p>
          <a:p>
            <a:pPr marL="285750" indent="-285750">
              <a:buFont typeface="Wingdings" panose="05000000000000000000" pitchFamily="2" charset="2"/>
              <a:buChar char="u"/>
            </a:pPr>
            <a:r>
              <a:rPr lang="zh-CN" altLang="en-US" b="1" dirty="0">
                <a:solidFill>
                  <a:srgbClr val="000000"/>
                </a:solidFill>
                <a:latin typeface="+mj-ea"/>
                <a:ea typeface="+mj-ea"/>
              </a:rPr>
              <a:t>孔径变大</a:t>
            </a:r>
            <a:r>
              <a:rPr lang="en-US" altLang="zh-CN" b="1" dirty="0">
                <a:solidFill>
                  <a:srgbClr val="000000"/>
                </a:solidFill>
                <a:latin typeface="+mj-ea"/>
                <a:ea typeface="+mj-ea"/>
              </a:rPr>
              <a:t>(&gt;10nm)</a:t>
            </a:r>
            <a:r>
              <a:rPr lang="zh-CN" altLang="en-US" b="1" dirty="0">
                <a:solidFill>
                  <a:srgbClr val="000000"/>
                </a:solidFill>
                <a:latin typeface="+mj-ea"/>
                <a:ea typeface="+mj-ea"/>
              </a:rPr>
              <a:t>、压力升高（</a:t>
            </a:r>
            <a:r>
              <a:rPr lang="en-US" altLang="zh-CN" b="1" dirty="0">
                <a:solidFill>
                  <a:srgbClr val="000000"/>
                </a:solidFill>
                <a:latin typeface="+mj-ea"/>
                <a:ea typeface="+mj-ea"/>
              </a:rPr>
              <a:t>&gt;5MPa</a:t>
            </a:r>
            <a:r>
              <a:rPr lang="zh-CN" altLang="en-US" b="1" dirty="0">
                <a:solidFill>
                  <a:srgbClr val="000000"/>
                </a:solidFill>
                <a:latin typeface="+mj-ea"/>
                <a:ea typeface="+mj-ea"/>
              </a:rPr>
              <a:t>）导致分子的碰撞频率增加，滑移流动占比较大</a:t>
            </a:r>
            <a:endParaRPr lang="en-US" altLang="zh-CN" b="1" dirty="0">
              <a:solidFill>
                <a:srgbClr val="000000"/>
              </a:solidFill>
              <a:latin typeface="+mj-ea"/>
              <a:ea typeface="+mj-ea"/>
            </a:endParaRPr>
          </a:p>
          <a:p>
            <a:pPr marL="285750" indent="-285750">
              <a:buFont typeface="Wingdings" panose="05000000000000000000" pitchFamily="2" charset="2"/>
              <a:buChar char="u"/>
            </a:pPr>
            <a:endParaRPr lang="en-US" altLang="zh-CN" b="1" dirty="0">
              <a:solidFill>
                <a:srgbClr val="000000"/>
              </a:solidFill>
              <a:latin typeface="+mj-ea"/>
              <a:ea typeface="+mj-ea"/>
            </a:endParaRPr>
          </a:p>
          <a:p>
            <a:pPr marL="285750" indent="-285750">
              <a:buFont typeface="Wingdings" panose="05000000000000000000" pitchFamily="2" charset="2"/>
              <a:buChar char="u"/>
            </a:pPr>
            <a:r>
              <a:rPr lang="zh-CN" altLang="en-US" b="1" dirty="0">
                <a:solidFill>
                  <a:srgbClr val="000000"/>
                </a:solidFill>
                <a:latin typeface="+mj-ea"/>
                <a:ea typeface="+mj-ea"/>
              </a:rPr>
              <a:t>温度对流态的影响最小，较高温度会增加分子的自由程并降低克努森数，滑移流动占比增加</a:t>
            </a:r>
          </a:p>
        </p:txBody>
      </p:sp>
    </p:spTree>
    <p:extLst>
      <p:ext uri="{BB962C8B-B14F-4D97-AF65-F5344CB8AC3E}">
        <p14:creationId xmlns:p14="http://schemas.microsoft.com/office/powerpoint/2010/main" val="29754005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直接连接符 11">
            <a:extLst>
              <a:ext uri="{FF2B5EF4-FFF2-40B4-BE49-F238E27FC236}">
                <a16:creationId xmlns:a16="http://schemas.microsoft.com/office/drawing/2014/main" id="{4462BDC3-1469-446A-8FFB-F3188A46A6A8}"/>
              </a:ext>
            </a:extLst>
          </p:cNvPr>
          <p:cNvCxnSpPr/>
          <p:nvPr/>
        </p:nvCxnSpPr>
        <p:spPr bwMode="auto">
          <a:xfrm>
            <a:off x="647700" y="809625"/>
            <a:ext cx="7777163" cy="0"/>
          </a:xfrm>
          <a:prstGeom prst="line">
            <a:avLst/>
          </a:prstGeom>
          <a:ln>
            <a:headEnd type="none" w="med" len="med"/>
            <a:tailEnd type="none" w="med" len="med"/>
          </a:ln>
        </p:spPr>
        <p:style>
          <a:lnRef idx="3">
            <a:schemeClr val="accent3"/>
          </a:lnRef>
          <a:fillRef idx="0">
            <a:schemeClr val="accent3"/>
          </a:fillRef>
          <a:effectRef idx="2">
            <a:schemeClr val="accent3"/>
          </a:effectRef>
          <a:fontRef idx="minor">
            <a:schemeClr val="tx1"/>
          </a:fontRef>
        </p:style>
      </p:cxnSp>
      <p:sp>
        <p:nvSpPr>
          <p:cNvPr id="13" name="矩形 2">
            <a:extLst>
              <a:ext uri="{FF2B5EF4-FFF2-40B4-BE49-F238E27FC236}">
                <a16:creationId xmlns:a16="http://schemas.microsoft.com/office/drawing/2014/main" id="{F738A3CA-C343-4BFD-9C56-3510DEBC1D2E}"/>
              </a:ext>
            </a:extLst>
          </p:cNvPr>
          <p:cNvSpPr>
            <a:spLocks noChangeArrowheads="1"/>
          </p:cNvSpPr>
          <p:nvPr/>
        </p:nvSpPr>
        <p:spPr bwMode="auto">
          <a:xfrm>
            <a:off x="2976563" y="152400"/>
            <a:ext cx="27781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gn="ctr" eaLnBrk="1" hangingPunct="1">
              <a:spcBef>
                <a:spcPct val="50000"/>
              </a:spcBef>
              <a:buFont typeface="Arial" panose="020B0604020202020204" pitchFamily="34" charset="0"/>
              <a:buNone/>
            </a:pPr>
            <a:r>
              <a:rPr lang="en-US" altLang="zh-CN" sz="3600" b="1" dirty="0">
                <a:solidFill>
                  <a:srgbClr val="0000CC"/>
                </a:solidFill>
                <a:latin typeface="微软雅黑" panose="020B0503020204020204" pitchFamily="34" charset="-122"/>
                <a:ea typeface="微软雅黑" panose="020B0503020204020204" pitchFamily="34" charset="-122"/>
              </a:rPr>
              <a:t>2</a:t>
            </a:r>
            <a:r>
              <a:rPr lang="zh-CN" altLang="en-US" sz="3600" b="1" dirty="0">
                <a:solidFill>
                  <a:srgbClr val="0000CC"/>
                </a:solidFill>
                <a:latin typeface="微软雅黑" panose="020B0503020204020204" pitchFamily="34" charset="-122"/>
                <a:ea typeface="微软雅黑" panose="020B0503020204020204" pitchFamily="34" charset="-122"/>
              </a:rPr>
              <a:t>、研究内容</a:t>
            </a:r>
          </a:p>
        </p:txBody>
      </p:sp>
      <p:sp>
        <p:nvSpPr>
          <p:cNvPr id="14" name="矩形 5">
            <a:extLst>
              <a:ext uri="{FF2B5EF4-FFF2-40B4-BE49-F238E27FC236}">
                <a16:creationId xmlns:a16="http://schemas.microsoft.com/office/drawing/2014/main" id="{A05730B3-5F39-408B-AFB2-14B512E8897A}"/>
              </a:ext>
            </a:extLst>
          </p:cNvPr>
          <p:cNvSpPr>
            <a:spLocks noChangeArrowheads="1"/>
          </p:cNvSpPr>
          <p:nvPr/>
        </p:nvSpPr>
        <p:spPr bwMode="auto">
          <a:xfrm>
            <a:off x="123274" y="750222"/>
            <a:ext cx="8121134" cy="662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457200" indent="-45720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gn="just" eaLnBrk="1" hangingPunct="1">
              <a:lnSpc>
                <a:spcPct val="150000"/>
              </a:lnSpc>
              <a:spcBef>
                <a:spcPct val="0"/>
              </a:spcBef>
              <a:buFont typeface="Wingdings" panose="05000000000000000000" pitchFamily="2" charset="2"/>
              <a:buChar char="p"/>
            </a:pPr>
            <a:r>
              <a:rPr lang="en-US" altLang="zh-CN" sz="2800" b="1" dirty="0">
                <a:solidFill>
                  <a:srgbClr val="FF0000"/>
                </a:solidFill>
                <a:latin typeface="微软雅黑" panose="020B0503020204020204" pitchFamily="34" charset="-122"/>
                <a:ea typeface="微软雅黑" panose="020B0503020204020204" pitchFamily="34" charset="-122"/>
              </a:rPr>
              <a:t>2.2 </a:t>
            </a:r>
            <a:r>
              <a:rPr lang="zh-CN" altLang="en-US" sz="2800" b="1" dirty="0">
                <a:solidFill>
                  <a:srgbClr val="FF0000"/>
                </a:solidFill>
                <a:latin typeface="微软雅黑" panose="020B0503020204020204" pitchFamily="34" charset="-122"/>
                <a:ea typeface="微软雅黑" panose="020B0503020204020204" pitchFamily="34" charset="-122"/>
              </a:rPr>
              <a:t>页岩基质表观渗透率模型和渗透率动态模型</a:t>
            </a:r>
          </a:p>
        </p:txBody>
      </p:sp>
      <p:pic>
        <p:nvPicPr>
          <p:cNvPr id="5" name="图片 4">
            <a:extLst>
              <a:ext uri="{FF2B5EF4-FFF2-40B4-BE49-F238E27FC236}">
                <a16:creationId xmlns:a16="http://schemas.microsoft.com/office/drawing/2014/main" id="{7310873B-5CEA-43C6-B1DE-C5D848B68B09}"/>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84422" y="2071132"/>
            <a:ext cx="4320000" cy="3230076"/>
          </a:xfrm>
          <a:prstGeom prst="rect">
            <a:avLst/>
          </a:prstGeom>
          <a:noFill/>
          <a:ln>
            <a:noFill/>
          </a:ln>
        </p:spPr>
      </p:pic>
      <p:graphicFrame>
        <p:nvGraphicFramePr>
          <p:cNvPr id="3" name="对象 2">
            <a:extLst>
              <a:ext uri="{FF2B5EF4-FFF2-40B4-BE49-F238E27FC236}">
                <a16:creationId xmlns:a16="http://schemas.microsoft.com/office/drawing/2014/main" id="{92BAD313-7625-4B72-A1DA-570BDC68F314}"/>
              </a:ext>
            </a:extLst>
          </p:cNvPr>
          <p:cNvGraphicFramePr>
            <a:graphicFrameLocks noChangeAspect="1"/>
          </p:cNvGraphicFramePr>
          <p:nvPr>
            <p:extLst>
              <p:ext uri="{D42A27DB-BD31-4B8C-83A1-F6EECF244321}">
                <p14:modId xmlns:p14="http://schemas.microsoft.com/office/powerpoint/2010/main" val="2959143728"/>
              </p:ext>
            </p:extLst>
          </p:nvPr>
        </p:nvGraphicFramePr>
        <p:xfrm>
          <a:off x="6987327" y="1935808"/>
          <a:ext cx="1635125" cy="773112"/>
        </p:xfrm>
        <a:graphic>
          <a:graphicData uri="http://schemas.openxmlformats.org/presentationml/2006/ole">
            <mc:AlternateContent xmlns:mc="http://schemas.openxmlformats.org/markup-compatibility/2006">
              <mc:Choice xmlns:v="urn:schemas-microsoft-com:vml" Requires="v">
                <p:oleObj spid="_x0000_s23393" name="Equation" r:id="rId5" imgW="1587240" imgH="825480" progId="Equation.DSMT4">
                  <p:embed/>
                </p:oleObj>
              </mc:Choice>
              <mc:Fallback>
                <p:oleObj name="Equation" r:id="rId5" imgW="1587240" imgH="825480" progId="Equation.DSMT4">
                  <p:embed/>
                  <p:pic>
                    <p:nvPicPr>
                      <p:cNvPr id="0" name="Object 1"/>
                      <p:cNvPicPr>
                        <a:picLocks noChangeAspect="1" noChangeArrowheads="1"/>
                      </p:cNvPicPr>
                      <p:nvPr/>
                    </p:nvPicPr>
                    <p:blipFill>
                      <a:blip r:embed="rId6"/>
                      <a:srcRect/>
                      <a:stretch>
                        <a:fillRect/>
                      </a:stretch>
                    </p:blipFill>
                    <p:spPr bwMode="auto">
                      <a:xfrm>
                        <a:off x="6987327" y="1935808"/>
                        <a:ext cx="1635125" cy="7731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Rectangle 4">
            <a:extLst>
              <a:ext uri="{FF2B5EF4-FFF2-40B4-BE49-F238E27FC236}">
                <a16:creationId xmlns:a16="http://schemas.microsoft.com/office/drawing/2014/main" id="{75DFE0BD-009F-4A6D-8230-A16BF53B566E}"/>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 name="对象 5">
            <a:extLst>
              <a:ext uri="{FF2B5EF4-FFF2-40B4-BE49-F238E27FC236}">
                <a16:creationId xmlns:a16="http://schemas.microsoft.com/office/drawing/2014/main" id="{1F6993E7-89DC-4E0E-9D61-B0D0B5F104DD}"/>
              </a:ext>
            </a:extLst>
          </p:cNvPr>
          <p:cNvGraphicFramePr>
            <a:graphicFrameLocks noChangeAspect="1"/>
          </p:cNvGraphicFramePr>
          <p:nvPr>
            <p:extLst>
              <p:ext uri="{D42A27DB-BD31-4B8C-83A1-F6EECF244321}">
                <p14:modId xmlns:p14="http://schemas.microsoft.com/office/powerpoint/2010/main" val="2370440819"/>
              </p:ext>
            </p:extLst>
          </p:nvPr>
        </p:nvGraphicFramePr>
        <p:xfrm>
          <a:off x="5436096" y="3279006"/>
          <a:ext cx="2959100" cy="654050"/>
        </p:xfrm>
        <a:graphic>
          <a:graphicData uri="http://schemas.openxmlformats.org/presentationml/2006/ole">
            <mc:AlternateContent xmlns:mc="http://schemas.openxmlformats.org/markup-compatibility/2006">
              <mc:Choice xmlns:v="urn:schemas-microsoft-com:vml" Requires="v">
                <p:oleObj spid="_x0000_s23394" name="Equation" r:id="rId7" imgW="2958840" imgH="672840" progId="Equation.DSMT4">
                  <p:embed/>
                </p:oleObj>
              </mc:Choice>
              <mc:Fallback>
                <p:oleObj name="Equation" r:id="rId7" imgW="2958840" imgH="672840" progId="Equation.DSMT4">
                  <p:embed/>
                  <p:pic>
                    <p:nvPicPr>
                      <p:cNvPr id="0" name="Object 3"/>
                      <p:cNvPicPr>
                        <a:picLocks noChangeAspect="1" noChangeArrowheads="1"/>
                      </p:cNvPicPr>
                      <p:nvPr/>
                    </p:nvPicPr>
                    <p:blipFill>
                      <a:blip r:embed="rId8"/>
                      <a:srcRect/>
                      <a:stretch>
                        <a:fillRect/>
                      </a:stretch>
                    </p:blipFill>
                    <p:spPr bwMode="auto">
                      <a:xfrm>
                        <a:off x="5436096" y="3279006"/>
                        <a:ext cx="2959100" cy="654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ectangle 6">
            <a:extLst>
              <a:ext uri="{FF2B5EF4-FFF2-40B4-BE49-F238E27FC236}">
                <a16:creationId xmlns:a16="http://schemas.microsoft.com/office/drawing/2014/main" id="{72B962A0-9FF3-466D-97B2-D61AA2409855}"/>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8">
            <a:extLst>
              <a:ext uri="{FF2B5EF4-FFF2-40B4-BE49-F238E27FC236}">
                <a16:creationId xmlns:a16="http://schemas.microsoft.com/office/drawing/2014/main" id="{78719247-F583-420F-BF50-8B784CA43FA2}"/>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 name="对象 9">
            <a:extLst>
              <a:ext uri="{FF2B5EF4-FFF2-40B4-BE49-F238E27FC236}">
                <a16:creationId xmlns:a16="http://schemas.microsoft.com/office/drawing/2014/main" id="{92223FA9-2BE2-4D3A-AC9A-336637F45718}"/>
              </a:ext>
            </a:extLst>
          </p:cNvPr>
          <p:cNvGraphicFramePr>
            <a:graphicFrameLocks noChangeAspect="1"/>
          </p:cNvGraphicFramePr>
          <p:nvPr>
            <p:extLst>
              <p:ext uri="{D42A27DB-BD31-4B8C-83A1-F6EECF244321}">
                <p14:modId xmlns:p14="http://schemas.microsoft.com/office/powerpoint/2010/main" val="3699520901"/>
              </p:ext>
            </p:extLst>
          </p:nvPr>
        </p:nvGraphicFramePr>
        <p:xfrm>
          <a:off x="6300192" y="5007198"/>
          <a:ext cx="1047750" cy="654050"/>
        </p:xfrm>
        <a:graphic>
          <a:graphicData uri="http://schemas.openxmlformats.org/presentationml/2006/ole">
            <mc:AlternateContent xmlns:mc="http://schemas.openxmlformats.org/markup-compatibility/2006">
              <mc:Choice xmlns:v="urn:schemas-microsoft-com:vml" Requires="v">
                <p:oleObj spid="_x0000_s23395" name="Equation" r:id="rId9" imgW="1028520" imgH="672840" progId="Equation.DSMT4">
                  <p:embed/>
                </p:oleObj>
              </mc:Choice>
              <mc:Fallback>
                <p:oleObj name="Equation" r:id="rId9" imgW="1028520" imgH="672840" progId="Equation.DSMT4">
                  <p:embed/>
                  <p:pic>
                    <p:nvPicPr>
                      <p:cNvPr id="0" name="Object 7"/>
                      <p:cNvPicPr>
                        <a:picLocks noChangeAspect="1" noChangeArrowheads="1"/>
                      </p:cNvPicPr>
                      <p:nvPr/>
                    </p:nvPicPr>
                    <p:blipFill>
                      <a:blip r:embed="rId10"/>
                      <a:srcRect/>
                      <a:stretch>
                        <a:fillRect/>
                      </a:stretch>
                    </p:blipFill>
                    <p:spPr bwMode="auto">
                      <a:xfrm>
                        <a:off x="6300192" y="5007198"/>
                        <a:ext cx="1047750" cy="654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Rectangle 10">
            <a:extLst>
              <a:ext uri="{FF2B5EF4-FFF2-40B4-BE49-F238E27FC236}">
                <a16:creationId xmlns:a16="http://schemas.microsoft.com/office/drawing/2014/main" id="{B572272E-5832-4D53-85FC-C2A3645A01E3}"/>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5" name="对象 14">
            <a:extLst>
              <a:ext uri="{FF2B5EF4-FFF2-40B4-BE49-F238E27FC236}">
                <a16:creationId xmlns:a16="http://schemas.microsoft.com/office/drawing/2014/main" id="{64AE5096-00A1-4E89-AAAD-AF8C4D761B1D}"/>
              </a:ext>
            </a:extLst>
          </p:cNvPr>
          <p:cNvGraphicFramePr>
            <a:graphicFrameLocks noChangeAspect="1"/>
          </p:cNvGraphicFramePr>
          <p:nvPr>
            <p:extLst>
              <p:ext uri="{D42A27DB-BD31-4B8C-83A1-F6EECF244321}">
                <p14:modId xmlns:p14="http://schemas.microsoft.com/office/powerpoint/2010/main" val="1904355352"/>
              </p:ext>
            </p:extLst>
          </p:nvPr>
        </p:nvGraphicFramePr>
        <p:xfrm>
          <a:off x="2675582" y="5608786"/>
          <a:ext cx="5784850" cy="844550"/>
        </p:xfrm>
        <a:graphic>
          <a:graphicData uri="http://schemas.openxmlformats.org/presentationml/2006/ole">
            <mc:AlternateContent xmlns:mc="http://schemas.openxmlformats.org/markup-compatibility/2006">
              <mc:Choice xmlns:v="urn:schemas-microsoft-com:vml" Requires="v">
                <p:oleObj spid="_x0000_s23396" name="Equation" r:id="rId11" imgW="5715000" imgH="901440" progId="Equation.DSMT4">
                  <p:embed/>
                </p:oleObj>
              </mc:Choice>
              <mc:Fallback>
                <p:oleObj name="Equation" r:id="rId11" imgW="5715000" imgH="901440" progId="Equation.DSMT4">
                  <p:embed/>
                  <p:pic>
                    <p:nvPicPr>
                      <p:cNvPr id="0" name="Object 9"/>
                      <p:cNvPicPr>
                        <a:picLocks noChangeAspect="1" noChangeArrowheads="1"/>
                      </p:cNvPicPr>
                      <p:nvPr/>
                    </p:nvPicPr>
                    <p:blipFill>
                      <a:blip r:embed="rId12"/>
                      <a:srcRect/>
                      <a:stretch>
                        <a:fillRect/>
                      </a:stretch>
                    </p:blipFill>
                    <p:spPr bwMode="auto">
                      <a:xfrm>
                        <a:off x="2675582" y="5608786"/>
                        <a:ext cx="5784850" cy="844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 name="Rectangle 16">
            <a:extLst>
              <a:ext uri="{FF2B5EF4-FFF2-40B4-BE49-F238E27FC236}">
                <a16:creationId xmlns:a16="http://schemas.microsoft.com/office/drawing/2014/main" id="{53A43BEF-AFCF-404E-840E-12C9DFED9107}"/>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7" name="对象 16">
            <a:extLst>
              <a:ext uri="{FF2B5EF4-FFF2-40B4-BE49-F238E27FC236}">
                <a16:creationId xmlns:a16="http://schemas.microsoft.com/office/drawing/2014/main" id="{76309FF0-EB4E-43F2-BFA4-103024B72EB8}"/>
              </a:ext>
            </a:extLst>
          </p:cNvPr>
          <p:cNvGraphicFramePr>
            <a:graphicFrameLocks noChangeAspect="1"/>
          </p:cNvGraphicFramePr>
          <p:nvPr>
            <p:extLst>
              <p:ext uri="{D42A27DB-BD31-4B8C-83A1-F6EECF244321}">
                <p14:modId xmlns:p14="http://schemas.microsoft.com/office/powerpoint/2010/main" val="1953552462"/>
              </p:ext>
            </p:extLst>
          </p:nvPr>
        </p:nvGraphicFramePr>
        <p:xfrm>
          <a:off x="5407025" y="3927078"/>
          <a:ext cx="3354388" cy="654050"/>
        </p:xfrm>
        <a:graphic>
          <a:graphicData uri="http://schemas.openxmlformats.org/presentationml/2006/ole">
            <mc:AlternateContent xmlns:mc="http://schemas.openxmlformats.org/markup-compatibility/2006">
              <mc:Choice xmlns:v="urn:schemas-microsoft-com:vml" Requires="v">
                <p:oleObj spid="_x0000_s23397" name="Equation" r:id="rId13" imgW="3327120" imgH="672840" progId="Equation.DSMT4">
                  <p:embed/>
                </p:oleObj>
              </mc:Choice>
              <mc:Fallback>
                <p:oleObj name="Equation" r:id="rId13" imgW="3327120" imgH="672840" progId="Equation.DSMT4">
                  <p:embed/>
                  <p:pic>
                    <p:nvPicPr>
                      <p:cNvPr id="0" name="Object 15"/>
                      <p:cNvPicPr>
                        <a:picLocks noChangeAspect="1" noChangeArrowheads="1"/>
                      </p:cNvPicPr>
                      <p:nvPr/>
                    </p:nvPicPr>
                    <p:blipFill>
                      <a:blip r:embed="rId14"/>
                      <a:srcRect/>
                      <a:stretch>
                        <a:fillRect/>
                      </a:stretch>
                    </p:blipFill>
                    <p:spPr bwMode="auto">
                      <a:xfrm>
                        <a:off x="5407025" y="3927078"/>
                        <a:ext cx="3354388" cy="654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 name="Rectangle 18">
            <a:extLst>
              <a:ext uri="{FF2B5EF4-FFF2-40B4-BE49-F238E27FC236}">
                <a16:creationId xmlns:a16="http://schemas.microsoft.com/office/drawing/2014/main" id="{621D83CA-BA55-41B9-B13F-C45379671AB4}"/>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9" name="对象 18">
            <a:extLst>
              <a:ext uri="{FF2B5EF4-FFF2-40B4-BE49-F238E27FC236}">
                <a16:creationId xmlns:a16="http://schemas.microsoft.com/office/drawing/2014/main" id="{AEF01548-758F-45D5-879D-6A97CF402D45}"/>
              </a:ext>
            </a:extLst>
          </p:cNvPr>
          <p:cNvGraphicFramePr>
            <a:graphicFrameLocks noChangeAspect="1"/>
          </p:cNvGraphicFramePr>
          <p:nvPr>
            <p:extLst>
              <p:ext uri="{D42A27DB-BD31-4B8C-83A1-F6EECF244321}">
                <p14:modId xmlns:p14="http://schemas.microsoft.com/office/powerpoint/2010/main" val="241804417"/>
              </p:ext>
            </p:extLst>
          </p:nvPr>
        </p:nvGraphicFramePr>
        <p:xfrm>
          <a:off x="7399338" y="4930775"/>
          <a:ext cx="1066800" cy="730250"/>
        </p:xfrm>
        <a:graphic>
          <a:graphicData uri="http://schemas.openxmlformats.org/presentationml/2006/ole">
            <mc:AlternateContent xmlns:mc="http://schemas.openxmlformats.org/markup-compatibility/2006">
              <mc:Choice xmlns:v="urn:schemas-microsoft-com:vml" Requires="v">
                <p:oleObj spid="_x0000_s23398" name="Equation" r:id="rId15" imgW="1054080" imgH="749160" progId="Equation.DSMT4">
                  <p:embed/>
                </p:oleObj>
              </mc:Choice>
              <mc:Fallback>
                <p:oleObj name="Equation" r:id="rId15" imgW="1054080" imgH="749160" progId="Equation.DSMT4">
                  <p:embed/>
                  <p:pic>
                    <p:nvPicPr>
                      <p:cNvPr id="0" name="Object 17"/>
                      <p:cNvPicPr>
                        <a:picLocks noChangeAspect="1" noChangeArrowheads="1"/>
                      </p:cNvPicPr>
                      <p:nvPr/>
                    </p:nvPicPr>
                    <p:blipFill>
                      <a:blip r:embed="rId16"/>
                      <a:srcRect/>
                      <a:stretch>
                        <a:fillRect/>
                      </a:stretch>
                    </p:blipFill>
                    <p:spPr bwMode="auto">
                      <a:xfrm>
                        <a:off x="7399338" y="4930775"/>
                        <a:ext cx="1066800" cy="7302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 name="矩形 19">
            <a:extLst>
              <a:ext uri="{FF2B5EF4-FFF2-40B4-BE49-F238E27FC236}">
                <a16:creationId xmlns:a16="http://schemas.microsoft.com/office/drawing/2014/main" id="{5B740FF2-E780-4939-82CE-FB58EE9427FB}"/>
              </a:ext>
            </a:extLst>
          </p:cNvPr>
          <p:cNvSpPr/>
          <p:nvPr/>
        </p:nvSpPr>
        <p:spPr>
          <a:xfrm>
            <a:off x="4861160" y="2092786"/>
            <a:ext cx="2115911" cy="400110"/>
          </a:xfrm>
          <a:prstGeom prst="rect">
            <a:avLst/>
          </a:prstGeom>
        </p:spPr>
        <p:txBody>
          <a:bodyPr wrap="square">
            <a:spAutoFit/>
          </a:bodyPr>
          <a:lstStyle/>
          <a:p>
            <a:r>
              <a:rPr lang="zh-CN" altLang="en-US" sz="2000" b="1" dirty="0">
                <a:solidFill>
                  <a:srgbClr val="000000"/>
                </a:solidFill>
                <a:latin typeface="+mj-ea"/>
                <a:ea typeface="+mj-ea"/>
              </a:rPr>
              <a:t>渗透率动态变化：</a:t>
            </a:r>
          </a:p>
        </p:txBody>
      </p:sp>
      <p:sp>
        <p:nvSpPr>
          <p:cNvPr id="21" name="矩形 20">
            <a:extLst>
              <a:ext uri="{FF2B5EF4-FFF2-40B4-BE49-F238E27FC236}">
                <a16:creationId xmlns:a16="http://schemas.microsoft.com/office/drawing/2014/main" id="{5B740FF2-E780-4939-82CE-FB58EE9427FB}"/>
              </a:ext>
            </a:extLst>
          </p:cNvPr>
          <p:cNvSpPr/>
          <p:nvPr/>
        </p:nvSpPr>
        <p:spPr>
          <a:xfrm>
            <a:off x="4861160" y="2708920"/>
            <a:ext cx="2807184" cy="400110"/>
          </a:xfrm>
          <a:prstGeom prst="rect">
            <a:avLst/>
          </a:prstGeom>
        </p:spPr>
        <p:txBody>
          <a:bodyPr wrap="square">
            <a:spAutoFit/>
          </a:bodyPr>
          <a:lstStyle/>
          <a:p>
            <a:r>
              <a:rPr lang="zh-CN" altLang="en-US" sz="2000" b="1" dirty="0">
                <a:solidFill>
                  <a:srgbClr val="000000"/>
                </a:solidFill>
                <a:latin typeface="+mj-ea"/>
                <a:ea typeface="+mj-ea"/>
              </a:rPr>
              <a:t>基质收缩导致孔径变化：</a:t>
            </a:r>
          </a:p>
        </p:txBody>
      </p:sp>
      <p:sp>
        <p:nvSpPr>
          <p:cNvPr id="22" name="矩形 21">
            <a:extLst>
              <a:ext uri="{FF2B5EF4-FFF2-40B4-BE49-F238E27FC236}">
                <a16:creationId xmlns:a16="http://schemas.microsoft.com/office/drawing/2014/main" id="{5B740FF2-E780-4939-82CE-FB58EE9427FB}"/>
              </a:ext>
            </a:extLst>
          </p:cNvPr>
          <p:cNvSpPr/>
          <p:nvPr/>
        </p:nvSpPr>
        <p:spPr>
          <a:xfrm>
            <a:off x="4932040" y="4613066"/>
            <a:ext cx="3168352" cy="400110"/>
          </a:xfrm>
          <a:prstGeom prst="rect">
            <a:avLst/>
          </a:prstGeom>
        </p:spPr>
        <p:txBody>
          <a:bodyPr wrap="square">
            <a:spAutoFit/>
          </a:bodyPr>
          <a:lstStyle/>
          <a:p>
            <a:r>
              <a:rPr lang="zh-CN" altLang="en-US" sz="2000" b="1" dirty="0">
                <a:solidFill>
                  <a:srgbClr val="000000"/>
                </a:solidFill>
                <a:latin typeface="+mj-ea"/>
                <a:ea typeface="+mj-ea"/>
              </a:rPr>
              <a:t>应力敏感性导致孔径变化：</a:t>
            </a:r>
          </a:p>
        </p:txBody>
      </p:sp>
      <p:sp>
        <p:nvSpPr>
          <p:cNvPr id="23" name="矩形 22">
            <a:extLst>
              <a:ext uri="{FF2B5EF4-FFF2-40B4-BE49-F238E27FC236}">
                <a16:creationId xmlns:a16="http://schemas.microsoft.com/office/drawing/2014/main" id="{5B740FF2-E780-4939-82CE-FB58EE9427FB}"/>
              </a:ext>
            </a:extLst>
          </p:cNvPr>
          <p:cNvSpPr/>
          <p:nvPr/>
        </p:nvSpPr>
        <p:spPr>
          <a:xfrm>
            <a:off x="162874" y="5877272"/>
            <a:ext cx="2320894" cy="461665"/>
          </a:xfrm>
          <a:prstGeom prst="rect">
            <a:avLst/>
          </a:prstGeom>
        </p:spPr>
        <p:txBody>
          <a:bodyPr wrap="square">
            <a:spAutoFit/>
          </a:bodyPr>
          <a:lstStyle/>
          <a:p>
            <a:r>
              <a:rPr lang="zh-CN" altLang="en-US" sz="2400" b="1" dirty="0">
                <a:solidFill>
                  <a:srgbClr val="FF0000"/>
                </a:solidFill>
                <a:latin typeface="+mj-ea"/>
                <a:ea typeface="+mj-ea"/>
              </a:rPr>
              <a:t>渗透率动态模型：</a:t>
            </a:r>
          </a:p>
        </p:txBody>
      </p:sp>
      <p:sp>
        <p:nvSpPr>
          <p:cNvPr id="24" name="矩形 23">
            <a:extLst>
              <a:ext uri="{FF2B5EF4-FFF2-40B4-BE49-F238E27FC236}">
                <a16:creationId xmlns:a16="http://schemas.microsoft.com/office/drawing/2014/main" id="{2ABD04C7-2CF4-4F1A-834C-C4F65F553CAF}"/>
              </a:ext>
            </a:extLst>
          </p:cNvPr>
          <p:cNvSpPr/>
          <p:nvPr/>
        </p:nvSpPr>
        <p:spPr>
          <a:xfrm>
            <a:off x="0" y="1491926"/>
            <a:ext cx="9144000" cy="461665"/>
          </a:xfrm>
          <a:prstGeom prst="rect">
            <a:avLst/>
          </a:prstGeom>
        </p:spPr>
        <p:txBody>
          <a:bodyPr wrap="square">
            <a:spAutoFit/>
          </a:bodyPr>
          <a:lstStyle/>
          <a:p>
            <a:r>
              <a:rPr lang="zh-CN" altLang="en-US" sz="2400" b="1" dirty="0">
                <a:solidFill>
                  <a:srgbClr val="000000"/>
                </a:solidFill>
                <a:latin typeface="+mj-ea"/>
                <a:ea typeface="+mj-ea"/>
              </a:rPr>
              <a:t>气体解吸、运移过程导致基质收缩和应力敏感性，渗透率动态演化</a:t>
            </a:r>
          </a:p>
        </p:txBody>
      </p:sp>
    </p:spTree>
    <p:extLst>
      <p:ext uri="{BB962C8B-B14F-4D97-AF65-F5344CB8AC3E}">
        <p14:creationId xmlns:p14="http://schemas.microsoft.com/office/powerpoint/2010/main" val="41614237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直接连接符 11">
            <a:extLst>
              <a:ext uri="{FF2B5EF4-FFF2-40B4-BE49-F238E27FC236}">
                <a16:creationId xmlns:a16="http://schemas.microsoft.com/office/drawing/2014/main" id="{4462BDC3-1469-446A-8FFB-F3188A46A6A8}"/>
              </a:ext>
            </a:extLst>
          </p:cNvPr>
          <p:cNvCxnSpPr/>
          <p:nvPr/>
        </p:nvCxnSpPr>
        <p:spPr bwMode="auto">
          <a:xfrm>
            <a:off x="647700" y="809625"/>
            <a:ext cx="7777163" cy="0"/>
          </a:xfrm>
          <a:prstGeom prst="line">
            <a:avLst/>
          </a:prstGeom>
          <a:ln>
            <a:headEnd type="none" w="med" len="med"/>
            <a:tailEnd type="none" w="med" len="med"/>
          </a:ln>
        </p:spPr>
        <p:style>
          <a:lnRef idx="3">
            <a:schemeClr val="accent3"/>
          </a:lnRef>
          <a:fillRef idx="0">
            <a:schemeClr val="accent3"/>
          </a:fillRef>
          <a:effectRef idx="2">
            <a:schemeClr val="accent3"/>
          </a:effectRef>
          <a:fontRef idx="minor">
            <a:schemeClr val="tx1"/>
          </a:fontRef>
        </p:style>
      </p:cxnSp>
      <p:sp>
        <p:nvSpPr>
          <p:cNvPr id="13" name="矩形 2">
            <a:extLst>
              <a:ext uri="{FF2B5EF4-FFF2-40B4-BE49-F238E27FC236}">
                <a16:creationId xmlns:a16="http://schemas.microsoft.com/office/drawing/2014/main" id="{F738A3CA-C343-4BFD-9C56-3510DEBC1D2E}"/>
              </a:ext>
            </a:extLst>
          </p:cNvPr>
          <p:cNvSpPr>
            <a:spLocks noChangeArrowheads="1"/>
          </p:cNvSpPr>
          <p:nvPr/>
        </p:nvSpPr>
        <p:spPr bwMode="auto">
          <a:xfrm>
            <a:off x="2976563" y="152400"/>
            <a:ext cx="27781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gn="ctr" eaLnBrk="1" hangingPunct="1">
              <a:spcBef>
                <a:spcPct val="50000"/>
              </a:spcBef>
              <a:buFont typeface="Arial" panose="020B0604020202020204" pitchFamily="34" charset="0"/>
              <a:buNone/>
            </a:pPr>
            <a:r>
              <a:rPr lang="en-US" altLang="zh-CN" sz="3600" b="1" dirty="0">
                <a:solidFill>
                  <a:srgbClr val="0000CC"/>
                </a:solidFill>
                <a:latin typeface="微软雅黑" panose="020B0503020204020204" pitchFamily="34" charset="-122"/>
                <a:ea typeface="微软雅黑" panose="020B0503020204020204" pitchFamily="34" charset="-122"/>
              </a:rPr>
              <a:t>2</a:t>
            </a:r>
            <a:r>
              <a:rPr lang="zh-CN" altLang="en-US" sz="3600" b="1" dirty="0">
                <a:solidFill>
                  <a:srgbClr val="0000CC"/>
                </a:solidFill>
                <a:latin typeface="微软雅黑" panose="020B0503020204020204" pitchFamily="34" charset="-122"/>
                <a:ea typeface="微软雅黑" panose="020B0503020204020204" pitchFamily="34" charset="-122"/>
              </a:rPr>
              <a:t>、研究内容</a:t>
            </a:r>
          </a:p>
        </p:txBody>
      </p:sp>
      <p:sp>
        <p:nvSpPr>
          <p:cNvPr id="14" name="矩形 5">
            <a:extLst>
              <a:ext uri="{FF2B5EF4-FFF2-40B4-BE49-F238E27FC236}">
                <a16:creationId xmlns:a16="http://schemas.microsoft.com/office/drawing/2014/main" id="{A05730B3-5F39-408B-AFB2-14B512E8897A}"/>
              </a:ext>
            </a:extLst>
          </p:cNvPr>
          <p:cNvSpPr>
            <a:spLocks noChangeArrowheads="1"/>
          </p:cNvSpPr>
          <p:nvPr/>
        </p:nvSpPr>
        <p:spPr bwMode="auto">
          <a:xfrm>
            <a:off x="123274" y="750222"/>
            <a:ext cx="8121134" cy="662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457200" indent="-45720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gn="just" eaLnBrk="1" hangingPunct="1">
              <a:lnSpc>
                <a:spcPct val="150000"/>
              </a:lnSpc>
              <a:spcBef>
                <a:spcPct val="0"/>
              </a:spcBef>
              <a:buFont typeface="Wingdings" panose="05000000000000000000" pitchFamily="2" charset="2"/>
              <a:buChar char="p"/>
            </a:pPr>
            <a:r>
              <a:rPr lang="en-US" altLang="zh-CN" sz="2800" b="1" dirty="0">
                <a:solidFill>
                  <a:srgbClr val="FF0000"/>
                </a:solidFill>
                <a:latin typeface="微软雅黑" panose="020B0503020204020204" pitchFamily="34" charset="-122"/>
                <a:ea typeface="微软雅黑" panose="020B0503020204020204" pitchFamily="34" charset="-122"/>
              </a:rPr>
              <a:t>2.2 </a:t>
            </a:r>
            <a:r>
              <a:rPr lang="zh-CN" altLang="en-US" sz="2800" b="1" dirty="0">
                <a:solidFill>
                  <a:srgbClr val="FF0000"/>
                </a:solidFill>
                <a:latin typeface="微软雅黑" panose="020B0503020204020204" pitchFamily="34" charset="-122"/>
                <a:ea typeface="微软雅黑" panose="020B0503020204020204" pitchFamily="34" charset="-122"/>
              </a:rPr>
              <a:t>页岩基质表观渗透率模型和渗透率动态模型</a:t>
            </a:r>
          </a:p>
        </p:txBody>
      </p:sp>
      <p:sp>
        <p:nvSpPr>
          <p:cNvPr id="4" name="Rectangle 4">
            <a:extLst>
              <a:ext uri="{FF2B5EF4-FFF2-40B4-BE49-F238E27FC236}">
                <a16:creationId xmlns:a16="http://schemas.microsoft.com/office/drawing/2014/main" id="{75DFE0BD-009F-4A6D-8230-A16BF53B566E}"/>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6">
            <a:extLst>
              <a:ext uri="{FF2B5EF4-FFF2-40B4-BE49-F238E27FC236}">
                <a16:creationId xmlns:a16="http://schemas.microsoft.com/office/drawing/2014/main" id="{72B962A0-9FF3-466D-97B2-D61AA2409855}"/>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8">
            <a:extLst>
              <a:ext uri="{FF2B5EF4-FFF2-40B4-BE49-F238E27FC236}">
                <a16:creationId xmlns:a16="http://schemas.microsoft.com/office/drawing/2014/main" id="{78719247-F583-420F-BF50-8B784CA43FA2}"/>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Rectangle 10">
            <a:extLst>
              <a:ext uri="{FF2B5EF4-FFF2-40B4-BE49-F238E27FC236}">
                <a16:creationId xmlns:a16="http://schemas.microsoft.com/office/drawing/2014/main" id="{B572272E-5832-4D53-85FC-C2A3645A01E3}"/>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6" name="Rectangle 16">
            <a:extLst>
              <a:ext uri="{FF2B5EF4-FFF2-40B4-BE49-F238E27FC236}">
                <a16:creationId xmlns:a16="http://schemas.microsoft.com/office/drawing/2014/main" id="{53A43BEF-AFCF-404E-840E-12C9DFED9107}"/>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8" name="Rectangle 18">
            <a:extLst>
              <a:ext uri="{FF2B5EF4-FFF2-40B4-BE49-F238E27FC236}">
                <a16:creationId xmlns:a16="http://schemas.microsoft.com/office/drawing/2014/main" id="{621D83CA-BA55-41B9-B13F-C45379671AB4}"/>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20" name="图片 19">
            <a:extLst>
              <a:ext uri="{FF2B5EF4-FFF2-40B4-BE49-F238E27FC236}">
                <a16:creationId xmlns:a16="http://schemas.microsoft.com/office/drawing/2014/main" id="{BCBD0034-AC60-4BE0-A159-8AF9F48DD54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8262" t="8913" r="12962" b="4687"/>
          <a:stretch/>
        </p:blipFill>
        <p:spPr bwMode="auto">
          <a:xfrm>
            <a:off x="405625" y="1640586"/>
            <a:ext cx="3960000" cy="3034036"/>
          </a:xfrm>
          <a:prstGeom prst="rect">
            <a:avLst/>
          </a:prstGeom>
          <a:noFill/>
          <a:ln>
            <a:noFill/>
          </a:ln>
          <a:extLst>
            <a:ext uri="{53640926-AAD7-44D8-BBD7-CCE9431645EC}">
              <a14:shadowObscured xmlns:a14="http://schemas.microsoft.com/office/drawing/2010/main"/>
            </a:ext>
          </a:extLst>
        </p:spPr>
      </p:pic>
      <p:pic>
        <p:nvPicPr>
          <p:cNvPr id="21" name="图片 20">
            <a:extLst>
              <a:ext uri="{FF2B5EF4-FFF2-40B4-BE49-F238E27FC236}">
                <a16:creationId xmlns:a16="http://schemas.microsoft.com/office/drawing/2014/main" id="{6481F069-1119-4CFD-8C14-C11B2AEA1F0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9220" t="10628" r="12961" b="4857"/>
          <a:stretch/>
        </p:blipFill>
        <p:spPr bwMode="auto">
          <a:xfrm>
            <a:off x="4500672" y="1660695"/>
            <a:ext cx="3960000" cy="3004227"/>
          </a:xfrm>
          <a:prstGeom prst="rect">
            <a:avLst/>
          </a:prstGeom>
          <a:noFill/>
          <a:ln>
            <a:noFill/>
          </a:ln>
          <a:extLst>
            <a:ext uri="{53640926-AAD7-44D8-BBD7-CCE9431645EC}">
              <a14:shadowObscured xmlns:a14="http://schemas.microsoft.com/office/drawing/2010/main"/>
            </a:ext>
          </a:extLst>
        </p:spPr>
      </p:pic>
      <p:sp>
        <p:nvSpPr>
          <p:cNvPr id="2" name="矩形 1"/>
          <p:cNvSpPr/>
          <p:nvPr/>
        </p:nvSpPr>
        <p:spPr>
          <a:xfrm>
            <a:off x="405625" y="5085184"/>
            <a:ext cx="8121134" cy="1477328"/>
          </a:xfrm>
          <a:prstGeom prst="rect">
            <a:avLst/>
          </a:prstGeom>
        </p:spPr>
        <p:txBody>
          <a:bodyPr wrap="square">
            <a:spAutoFit/>
          </a:bodyPr>
          <a:lstStyle/>
          <a:p>
            <a:pPr marL="285750" indent="-285750">
              <a:buFont typeface="Wingdings" panose="05000000000000000000" pitchFamily="2" charset="2"/>
              <a:buChar char="p"/>
            </a:pPr>
            <a:r>
              <a:rPr lang="zh-CN" altLang="en-US" b="1" dirty="0">
                <a:solidFill>
                  <a:srgbClr val="FF0000"/>
                </a:solidFill>
                <a:latin typeface="+mj-ea"/>
                <a:ea typeface="+mj-ea"/>
              </a:rPr>
              <a:t>气体从基质纳米孔壁表面解吸会引起骨架收缩，从而导致孔径增大</a:t>
            </a:r>
            <a:r>
              <a:rPr lang="zh-CN" altLang="en-US" b="1" dirty="0">
                <a:solidFill>
                  <a:srgbClr val="000000"/>
                </a:solidFill>
                <a:latin typeface="+mj-ea"/>
                <a:ea typeface="+mj-ea"/>
              </a:rPr>
              <a:t>。 储层压力降低，导致更多的气体从纳米孔壁中解吸，孔径持续扩大</a:t>
            </a:r>
            <a:endParaRPr lang="en-US" altLang="zh-CN" b="1" dirty="0">
              <a:solidFill>
                <a:srgbClr val="000000"/>
              </a:solidFill>
              <a:latin typeface="+mj-ea"/>
              <a:ea typeface="+mj-ea"/>
            </a:endParaRPr>
          </a:p>
          <a:p>
            <a:pPr marL="285750" indent="-285750">
              <a:buFont typeface="Wingdings" panose="05000000000000000000" pitchFamily="2" charset="2"/>
              <a:buChar char="p"/>
            </a:pPr>
            <a:endParaRPr lang="en-US" altLang="zh-CN" b="1" dirty="0">
              <a:solidFill>
                <a:srgbClr val="000000"/>
              </a:solidFill>
              <a:latin typeface="+mj-ea"/>
              <a:ea typeface="+mj-ea"/>
            </a:endParaRPr>
          </a:p>
          <a:p>
            <a:pPr marL="285750" indent="-285750">
              <a:buFont typeface="Wingdings" panose="05000000000000000000" pitchFamily="2" charset="2"/>
              <a:buChar char="p"/>
            </a:pPr>
            <a:r>
              <a:rPr lang="zh-CN" altLang="en-US" b="1" dirty="0">
                <a:solidFill>
                  <a:srgbClr val="000000"/>
                </a:solidFill>
                <a:latin typeface="+mj-ea"/>
                <a:ea typeface="+mj-ea"/>
              </a:rPr>
              <a:t>储层减压气体运移过程中，孔隙压力减小，有效应力升高。</a:t>
            </a:r>
            <a:r>
              <a:rPr lang="zh-CN" altLang="en-US" b="1" dirty="0">
                <a:solidFill>
                  <a:srgbClr val="FF0000"/>
                </a:solidFill>
                <a:latin typeface="+mj-ea"/>
                <a:ea typeface="+mj-ea"/>
              </a:rPr>
              <a:t>基质骨架受压膨胀导致孔径缩小，基质渗透率下降</a:t>
            </a:r>
          </a:p>
        </p:txBody>
      </p:sp>
      <p:sp>
        <p:nvSpPr>
          <p:cNvPr id="15" name="矩形 14">
            <a:extLst>
              <a:ext uri="{FF2B5EF4-FFF2-40B4-BE49-F238E27FC236}">
                <a16:creationId xmlns:a16="http://schemas.microsoft.com/office/drawing/2014/main" id="{36CB2256-41CC-4F2D-966F-520AC85A1CC5}"/>
              </a:ext>
            </a:extLst>
          </p:cNvPr>
          <p:cNvSpPr/>
          <p:nvPr/>
        </p:nvSpPr>
        <p:spPr>
          <a:xfrm>
            <a:off x="777383" y="4674622"/>
            <a:ext cx="3655766" cy="338554"/>
          </a:xfrm>
          <a:prstGeom prst="rect">
            <a:avLst/>
          </a:prstGeom>
        </p:spPr>
        <p:txBody>
          <a:bodyPr wrap="square">
            <a:spAutoFit/>
          </a:bodyPr>
          <a:lstStyle/>
          <a:p>
            <a:r>
              <a:rPr lang="zh-CN" altLang="en-US" sz="1600" b="1" dirty="0">
                <a:solidFill>
                  <a:srgbClr val="000000"/>
                </a:solidFill>
                <a:latin typeface="+mj-ea"/>
                <a:ea typeface="+mj-ea"/>
              </a:rPr>
              <a:t>基质收缩导致孔径扩大</a:t>
            </a:r>
            <a:r>
              <a:rPr lang="en-US" altLang="zh-CN" sz="1600" b="1" dirty="0">
                <a:solidFill>
                  <a:srgbClr val="000000"/>
                </a:solidFill>
                <a:latin typeface="+mj-ea"/>
                <a:ea typeface="+mj-ea"/>
              </a:rPr>
              <a:t>(</a:t>
            </a:r>
            <a:r>
              <a:rPr lang="zh-CN" altLang="en-US" sz="1600" b="1" dirty="0">
                <a:solidFill>
                  <a:srgbClr val="000000"/>
                </a:solidFill>
                <a:latin typeface="+mj-ea"/>
                <a:ea typeface="+mj-ea"/>
              </a:rPr>
              <a:t>初始孔径</a:t>
            </a:r>
            <a:r>
              <a:rPr lang="en-US" altLang="zh-CN" sz="1600" b="1" dirty="0">
                <a:solidFill>
                  <a:srgbClr val="000000"/>
                </a:solidFill>
                <a:latin typeface="+mj-ea"/>
                <a:ea typeface="+mj-ea"/>
              </a:rPr>
              <a:t>5nm)</a:t>
            </a:r>
            <a:endParaRPr lang="zh-CN" altLang="en-US" sz="1600" b="1" dirty="0">
              <a:solidFill>
                <a:srgbClr val="000000"/>
              </a:solidFill>
              <a:latin typeface="+mj-ea"/>
              <a:ea typeface="+mj-ea"/>
            </a:endParaRPr>
          </a:p>
        </p:txBody>
      </p:sp>
      <p:sp>
        <p:nvSpPr>
          <p:cNvPr id="17" name="矩形 16">
            <a:extLst>
              <a:ext uri="{FF2B5EF4-FFF2-40B4-BE49-F238E27FC236}">
                <a16:creationId xmlns:a16="http://schemas.microsoft.com/office/drawing/2014/main" id="{6C464DE6-38D3-48F0-AFC9-C8E04DAE4A78}"/>
              </a:ext>
            </a:extLst>
          </p:cNvPr>
          <p:cNvSpPr/>
          <p:nvPr/>
        </p:nvSpPr>
        <p:spPr>
          <a:xfrm>
            <a:off x="5508104" y="4664922"/>
            <a:ext cx="2495154" cy="338554"/>
          </a:xfrm>
          <a:prstGeom prst="rect">
            <a:avLst/>
          </a:prstGeom>
        </p:spPr>
        <p:txBody>
          <a:bodyPr wrap="square">
            <a:spAutoFit/>
          </a:bodyPr>
          <a:lstStyle/>
          <a:p>
            <a:r>
              <a:rPr lang="zh-CN" altLang="en-US" sz="1600" b="1" dirty="0">
                <a:solidFill>
                  <a:srgbClr val="000000"/>
                </a:solidFill>
                <a:latin typeface="+mj-ea"/>
                <a:ea typeface="+mj-ea"/>
              </a:rPr>
              <a:t>应力敏感性导致孔径缩小</a:t>
            </a:r>
          </a:p>
        </p:txBody>
      </p:sp>
    </p:spTree>
    <p:extLst>
      <p:ext uri="{BB962C8B-B14F-4D97-AF65-F5344CB8AC3E}">
        <p14:creationId xmlns:p14="http://schemas.microsoft.com/office/powerpoint/2010/main" val="33883574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直接连接符 11">
            <a:extLst>
              <a:ext uri="{FF2B5EF4-FFF2-40B4-BE49-F238E27FC236}">
                <a16:creationId xmlns:a16="http://schemas.microsoft.com/office/drawing/2014/main" id="{4462BDC3-1469-446A-8FFB-F3188A46A6A8}"/>
              </a:ext>
            </a:extLst>
          </p:cNvPr>
          <p:cNvCxnSpPr/>
          <p:nvPr/>
        </p:nvCxnSpPr>
        <p:spPr bwMode="auto">
          <a:xfrm>
            <a:off x="647700" y="809625"/>
            <a:ext cx="7777163" cy="0"/>
          </a:xfrm>
          <a:prstGeom prst="line">
            <a:avLst/>
          </a:prstGeom>
          <a:ln>
            <a:headEnd type="none" w="med" len="med"/>
            <a:tailEnd type="none" w="med" len="med"/>
          </a:ln>
        </p:spPr>
        <p:style>
          <a:lnRef idx="3">
            <a:schemeClr val="accent3"/>
          </a:lnRef>
          <a:fillRef idx="0">
            <a:schemeClr val="accent3"/>
          </a:fillRef>
          <a:effectRef idx="2">
            <a:schemeClr val="accent3"/>
          </a:effectRef>
          <a:fontRef idx="minor">
            <a:schemeClr val="tx1"/>
          </a:fontRef>
        </p:style>
      </p:cxnSp>
      <p:sp>
        <p:nvSpPr>
          <p:cNvPr id="13" name="矩形 2">
            <a:extLst>
              <a:ext uri="{FF2B5EF4-FFF2-40B4-BE49-F238E27FC236}">
                <a16:creationId xmlns:a16="http://schemas.microsoft.com/office/drawing/2014/main" id="{F738A3CA-C343-4BFD-9C56-3510DEBC1D2E}"/>
              </a:ext>
            </a:extLst>
          </p:cNvPr>
          <p:cNvSpPr>
            <a:spLocks noChangeArrowheads="1"/>
          </p:cNvSpPr>
          <p:nvPr/>
        </p:nvSpPr>
        <p:spPr bwMode="auto">
          <a:xfrm>
            <a:off x="2976563" y="152400"/>
            <a:ext cx="27781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gn="ctr" eaLnBrk="1" hangingPunct="1">
              <a:spcBef>
                <a:spcPct val="50000"/>
              </a:spcBef>
              <a:buFont typeface="Arial" panose="020B0604020202020204" pitchFamily="34" charset="0"/>
              <a:buNone/>
            </a:pPr>
            <a:r>
              <a:rPr lang="en-US" altLang="zh-CN" sz="3600" b="1" dirty="0">
                <a:solidFill>
                  <a:srgbClr val="0000CC"/>
                </a:solidFill>
                <a:latin typeface="微软雅黑" panose="020B0503020204020204" pitchFamily="34" charset="-122"/>
                <a:ea typeface="微软雅黑" panose="020B0503020204020204" pitchFamily="34" charset="-122"/>
              </a:rPr>
              <a:t>2</a:t>
            </a:r>
            <a:r>
              <a:rPr lang="zh-CN" altLang="en-US" sz="3600" b="1" dirty="0">
                <a:solidFill>
                  <a:srgbClr val="0000CC"/>
                </a:solidFill>
                <a:latin typeface="微软雅黑" panose="020B0503020204020204" pitchFamily="34" charset="-122"/>
                <a:ea typeface="微软雅黑" panose="020B0503020204020204" pitchFamily="34" charset="-122"/>
              </a:rPr>
              <a:t>、研究内容</a:t>
            </a:r>
          </a:p>
        </p:txBody>
      </p:sp>
      <p:sp>
        <p:nvSpPr>
          <p:cNvPr id="14" name="矩形 5">
            <a:extLst>
              <a:ext uri="{FF2B5EF4-FFF2-40B4-BE49-F238E27FC236}">
                <a16:creationId xmlns:a16="http://schemas.microsoft.com/office/drawing/2014/main" id="{A05730B3-5F39-408B-AFB2-14B512E8897A}"/>
              </a:ext>
            </a:extLst>
          </p:cNvPr>
          <p:cNvSpPr>
            <a:spLocks noChangeArrowheads="1"/>
          </p:cNvSpPr>
          <p:nvPr/>
        </p:nvSpPr>
        <p:spPr bwMode="auto">
          <a:xfrm>
            <a:off x="123274" y="750222"/>
            <a:ext cx="8121134" cy="662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457200" indent="-45720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gn="just" eaLnBrk="1" hangingPunct="1">
              <a:lnSpc>
                <a:spcPct val="150000"/>
              </a:lnSpc>
              <a:spcBef>
                <a:spcPct val="0"/>
              </a:spcBef>
              <a:buFont typeface="Wingdings" panose="05000000000000000000" pitchFamily="2" charset="2"/>
              <a:buChar char="p"/>
            </a:pPr>
            <a:r>
              <a:rPr lang="en-US" altLang="zh-CN" sz="2800" b="1" dirty="0">
                <a:solidFill>
                  <a:srgbClr val="FF0000"/>
                </a:solidFill>
                <a:latin typeface="微软雅黑" panose="020B0503020204020204" pitchFamily="34" charset="-122"/>
                <a:ea typeface="微软雅黑" panose="020B0503020204020204" pitchFamily="34" charset="-122"/>
              </a:rPr>
              <a:t>2.2 </a:t>
            </a:r>
            <a:r>
              <a:rPr lang="zh-CN" altLang="en-US" sz="2800" b="1" dirty="0">
                <a:solidFill>
                  <a:srgbClr val="FF0000"/>
                </a:solidFill>
                <a:latin typeface="微软雅黑" panose="020B0503020204020204" pitchFamily="34" charset="-122"/>
                <a:ea typeface="微软雅黑" panose="020B0503020204020204" pitchFamily="34" charset="-122"/>
              </a:rPr>
              <a:t>页岩基质表观渗透率模型和渗透率动态模型</a:t>
            </a:r>
          </a:p>
        </p:txBody>
      </p:sp>
      <p:sp>
        <p:nvSpPr>
          <p:cNvPr id="4" name="Rectangle 4">
            <a:extLst>
              <a:ext uri="{FF2B5EF4-FFF2-40B4-BE49-F238E27FC236}">
                <a16:creationId xmlns:a16="http://schemas.microsoft.com/office/drawing/2014/main" id="{75DFE0BD-009F-4A6D-8230-A16BF53B566E}"/>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6">
            <a:extLst>
              <a:ext uri="{FF2B5EF4-FFF2-40B4-BE49-F238E27FC236}">
                <a16:creationId xmlns:a16="http://schemas.microsoft.com/office/drawing/2014/main" id="{72B962A0-9FF3-466D-97B2-D61AA2409855}"/>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8">
            <a:extLst>
              <a:ext uri="{FF2B5EF4-FFF2-40B4-BE49-F238E27FC236}">
                <a16:creationId xmlns:a16="http://schemas.microsoft.com/office/drawing/2014/main" id="{78719247-F583-420F-BF50-8B784CA43FA2}"/>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Rectangle 10">
            <a:extLst>
              <a:ext uri="{FF2B5EF4-FFF2-40B4-BE49-F238E27FC236}">
                <a16:creationId xmlns:a16="http://schemas.microsoft.com/office/drawing/2014/main" id="{B572272E-5832-4D53-85FC-C2A3645A01E3}"/>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6" name="Rectangle 16">
            <a:extLst>
              <a:ext uri="{FF2B5EF4-FFF2-40B4-BE49-F238E27FC236}">
                <a16:creationId xmlns:a16="http://schemas.microsoft.com/office/drawing/2014/main" id="{53A43BEF-AFCF-404E-840E-12C9DFED9107}"/>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8" name="Rectangle 18">
            <a:extLst>
              <a:ext uri="{FF2B5EF4-FFF2-40B4-BE49-F238E27FC236}">
                <a16:creationId xmlns:a16="http://schemas.microsoft.com/office/drawing/2014/main" id="{621D83CA-BA55-41B9-B13F-C45379671AB4}"/>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15" name="图片 14">
            <a:extLst>
              <a:ext uri="{FF2B5EF4-FFF2-40B4-BE49-F238E27FC236}">
                <a16:creationId xmlns:a16="http://schemas.microsoft.com/office/drawing/2014/main" id="{29A981A1-F7A7-452D-A2F1-FA23758DCAF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4408" y="1628800"/>
            <a:ext cx="7920000" cy="3097645"/>
          </a:xfrm>
          <a:prstGeom prst="rect">
            <a:avLst/>
          </a:prstGeom>
          <a:noFill/>
        </p:spPr>
      </p:pic>
      <p:sp>
        <p:nvSpPr>
          <p:cNvPr id="2" name="矩形 1">
            <a:extLst>
              <a:ext uri="{FF2B5EF4-FFF2-40B4-BE49-F238E27FC236}">
                <a16:creationId xmlns:a16="http://schemas.microsoft.com/office/drawing/2014/main" id="{2F8FE7D6-AE1A-4B34-8C1A-C78DB28853E3}"/>
              </a:ext>
            </a:extLst>
          </p:cNvPr>
          <p:cNvSpPr/>
          <p:nvPr/>
        </p:nvSpPr>
        <p:spPr>
          <a:xfrm>
            <a:off x="1183291" y="4602614"/>
            <a:ext cx="6485053" cy="338554"/>
          </a:xfrm>
          <a:prstGeom prst="rect">
            <a:avLst/>
          </a:prstGeom>
        </p:spPr>
        <p:txBody>
          <a:bodyPr wrap="square">
            <a:spAutoFit/>
          </a:bodyPr>
          <a:lstStyle/>
          <a:p>
            <a:r>
              <a:rPr lang="zh-CN" altLang="en-US" sz="1600" b="1" dirty="0">
                <a:solidFill>
                  <a:srgbClr val="000000"/>
                </a:solidFill>
                <a:latin typeface="+mj-ea"/>
                <a:ea typeface="+mj-ea"/>
              </a:rPr>
              <a:t>表观渗透率</a:t>
            </a:r>
            <a:r>
              <a:rPr lang="en-US" altLang="zh-CN" sz="1600" b="1" dirty="0" err="1">
                <a:solidFill>
                  <a:srgbClr val="000000"/>
                </a:solidFill>
                <a:latin typeface="+mj-ea"/>
                <a:ea typeface="+mj-ea"/>
              </a:rPr>
              <a:t>kapp</a:t>
            </a:r>
            <a:r>
              <a:rPr lang="zh-CN" altLang="en-US" sz="1600" b="1" dirty="0">
                <a:solidFill>
                  <a:srgbClr val="000000"/>
                </a:solidFill>
                <a:latin typeface="+mj-ea"/>
                <a:ea typeface="+mj-ea"/>
              </a:rPr>
              <a:t>和动态渗透率</a:t>
            </a:r>
            <a:r>
              <a:rPr lang="en-US" altLang="zh-CN" sz="1600" b="1" dirty="0">
                <a:solidFill>
                  <a:srgbClr val="000000"/>
                </a:solidFill>
                <a:latin typeface="+mj-ea"/>
                <a:ea typeface="+mj-ea"/>
              </a:rPr>
              <a:t>k</a:t>
            </a:r>
            <a:r>
              <a:rPr lang="zh-CN" altLang="en-US" sz="1600" b="1" dirty="0">
                <a:solidFill>
                  <a:srgbClr val="000000"/>
                </a:solidFill>
                <a:latin typeface="+mj-ea"/>
                <a:ea typeface="+mj-ea"/>
              </a:rPr>
              <a:t>：（a）小孔和中孔（b）中孔和大孔</a:t>
            </a:r>
          </a:p>
        </p:txBody>
      </p:sp>
      <p:sp>
        <p:nvSpPr>
          <p:cNvPr id="3" name="矩形 2">
            <a:extLst>
              <a:ext uri="{FF2B5EF4-FFF2-40B4-BE49-F238E27FC236}">
                <a16:creationId xmlns:a16="http://schemas.microsoft.com/office/drawing/2014/main" id="{B37448C1-7B6F-4791-8A98-C2A80E9A7FBE}"/>
              </a:ext>
            </a:extLst>
          </p:cNvPr>
          <p:cNvSpPr/>
          <p:nvPr/>
        </p:nvSpPr>
        <p:spPr>
          <a:xfrm>
            <a:off x="252360" y="4970946"/>
            <a:ext cx="8640120" cy="1754326"/>
          </a:xfrm>
          <a:prstGeom prst="rect">
            <a:avLst/>
          </a:prstGeom>
        </p:spPr>
        <p:txBody>
          <a:bodyPr wrap="square">
            <a:spAutoFit/>
          </a:bodyPr>
          <a:lstStyle/>
          <a:p>
            <a:pPr marL="285750" indent="-285750">
              <a:buFont typeface="Wingdings" panose="05000000000000000000" pitchFamily="2" charset="2"/>
              <a:buChar char="u"/>
            </a:pPr>
            <a:r>
              <a:rPr lang="zh-CN" altLang="en-US" b="1" dirty="0">
                <a:solidFill>
                  <a:srgbClr val="000000"/>
                </a:solidFill>
                <a:latin typeface="+mj-ea"/>
                <a:ea typeface="+mj-ea"/>
              </a:rPr>
              <a:t>基质表观渗透率和动态渗透率均与孔径呈正相关，且渗透率对大孔径更敏感，因为中小孔内多重流动机制导致渗透率变化不明显</a:t>
            </a:r>
            <a:endParaRPr lang="en-US" altLang="zh-CN" b="1" dirty="0">
              <a:solidFill>
                <a:srgbClr val="000000"/>
              </a:solidFill>
              <a:latin typeface="+mj-ea"/>
              <a:ea typeface="+mj-ea"/>
            </a:endParaRPr>
          </a:p>
          <a:p>
            <a:pPr marL="285750" indent="-285750">
              <a:buFont typeface="Wingdings" panose="05000000000000000000" pitchFamily="2" charset="2"/>
              <a:buChar char="u"/>
            </a:pPr>
            <a:r>
              <a:rPr lang="zh-CN" altLang="en-US" b="1" dirty="0">
                <a:solidFill>
                  <a:srgbClr val="000000"/>
                </a:solidFill>
                <a:latin typeface="+mj-ea"/>
                <a:ea typeface="+mj-ea"/>
              </a:rPr>
              <a:t>储层减压产气过程，气体的解吸导致基质收缩和孔径扩大。同时有效应力升高导致骨架膨胀孔径减小。</a:t>
            </a:r>
            <a:r>
              <a:rPr lang="zh-CN" altLang="en-US" b="1" dirty="0">
                <a:solidFill>
                  <a:srgbClr val="FF0000"/>
                </a:solidFill>
                <a:latin typeface="+mj-ea"/>
                <a:ea typeface="+mj-ea"/>
              </a:rPr>
              <a:t>共同作用导致孔径减小渗透率下降</a:t>
            </a:r>
            <a:endParaRPr lang="en-US" altLang="zh-CN" b="1" dirty="0">
              <a:solidFill>
                <a:srgbClr val="FF0000"/>
              </a:solidFill>
              <a:latin typeface="+mj-ea"/>
              <a:ea typeface="+mj-ea"/>
            </a:endParaRPr>
          </a:p>
          <a:p>
            <a:pPr marL="285750" indent="-285750">
              <a:buFont typeface="Wingdings" panose="05000000000000000000" pitchFamily="2" charset="2"/>
              <a:buChar char="u"/>
            </a:pPr>
            <a:r>
              <a:rPr lang="zh-CN" altLang="en-US" b="1" dirty="0">
                <a:solidFill>
                  <a:srgbClr val="FF0000"/>
                </a:solidFill>
                <a:latin typeface="+mj-ea"/>
                <a:ea typeface="+mj-ea"/>
              </a:rPr>
              <a:t>与表观渗透率相比，动态渗透率单调下降了一个数量级</a:t>
            </a:r>
            <a:r>
              <a:rPr lang="zh-CN" altLang="en-US" b="1" dirty="0">
                <a:solidFill>
                  <a:srgbClr val="000000"/>
                </a:solidFill>
                <a:latin typeface="+mj-ea"/>
                <a:ea typeface="+mj-ea"/>
              </a:rPr>
              <a:t>。验证了在产气过程中储层的渗透率是逐渐下降的。动态渗透率的可以更准确地评估产气速率</a:t>
            </a:r>
          </a:p>
        </p:txBody>
      </p:sp>
    </p:spTree>
    <p:extLst>
      <p:ext uri="{BB962C8B-B14F-4D97-AF65-F5344CB8AC3E}">
        <p14:creationId xmlns:p14="http://schemas.microsoft.com/office/powerpoint/2010/main" val="34538208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直接连接符 11">
            <a:extLst>
              <a:ext uri="{FF2B5EF4-FFF2-40B4-BE49-F238E27FC236}">
                <a16:creationId xmlns:a16="http://schemas.microsoft.com/office/drawing/2014/main" id="{4462BDC3-1469-446A-8FFB-F3188A46A6A8}"/>
              </a:ext>
            </a:extLst>
          </p:cNvPr>
          <p:cNvCxnSpPr/>
          <p:nvPr/>
        </p:nvCxnSpPr>
        <p:spPr bwMode="auto">
          <a:xfrm>
            <a:off x="647700" y="809625"/>
            <a:ext cx="7777163" cy="0"/>
          </a:xfrm>
          <a:prstGeom prst="line">
            <a:avLst/>
          </a:prstGeom>
          <a:ln>
            <a:headEnd type="none" w="med" len="med"/>
            <a:tailEnd type="none" w="med" len="med"/>
          </a:ln>
        </p:spPr>
        <p:style>
          <a:lnRef idx="3">
            <a:schemeClr val="accent3"/>
          </a:lnRef>
          <a:fillRef idx="0">
            <a:schemeClr val="accent3"/>
          </a:fillRef>
          <a:effectRef idx="2">
            <a:schemeClr val="accent3"/>
          </a:effectRef>
          <a:fontRef idx="minor">
            <a:schemeClr val="tx1"/>
          </a:fontRef>
        </p:style>
      </p:cxnSp>
      <p:sp>
        <p:nvSpPr>
          <p:cNvPr id="13" name="矩形 2">
            <a:extLst>
              <a:ext uri="{FF2B5EF4-FFF2-40B4-BE49-F238E27FC236}">
                <a16:creationId xmlns:a16="http://schemas.microsoft.com/office/drawing/2014/main" id="{F738A3CA-C343-4BFD-9C56-3510DEBC1D2E}"/>
              </a:ext>
            </a:extLst>
          </p:cNvPr>
          <p:cNvSpPr>
            <a:spLocks noChangeArrowheads="1"/>
          </p:cNvSpPr>
          <p:nvPr/>
        </p:nvSpPr>
        <p:spPr bwMode="auto">
          <a:xfrm>
            <a:off x="2976563" y="152400"/>
            <a:ext cx="27781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gn="ctr" eaLnBrk="1" hangingPunct="1">
              <a:spcBef>
                <a:spcPct val="50000"/>
              </a:spcBef>
              <a:buFont typeface="Arial" panose="020B0604020202020204" pitchFamily="34" charset="0"/>
              <a:buNone/>
            </a:pPr>
            <a:r>
              <a:rPr lang="en-US" altLang="zh-CN" sz="3600" b="1" dirty="0">
                <a:solidFill>
                  <a:srgbClr val="0000CC"/>
                </a:solidFill>
                <a:latin typeface="微软雅黑" panose="020B0503020204020204" pitchFamily="34" charset="-122"/>
                <a:ea typeface="微软雅黑" panose="020B0503020204020204" pitchFamily="34" charset="-122"/>
              </a:rPr>
              <a:t>2</a:t>
            </a:r>
            <a:r>
              <a:rPr lang="zh-CN" altLang="en-US" sz="3600" b="1" dirty="0">
                <a:solidFill>
                  <a:srgbClr val="0000CC"/>
                </a:solidFill>
                <a:latin typeface="微软雅黑" panose="020B0503020204020204" pitchFamily="34" charset="-122"/>
                <a:ea typeface="微软雅黑" panose="020B0503020204020204" pitchFamily="34" charset="-122"/>
              </a:rPr>
              <a:t>、研究内容</a:t>
            </a:r>
          </a:p>
        </p:txBody>
      </p:sp>
      <p:sp>
        <p:nvSpPr>
          <p:cNvPr id="14" name="矩形 5">
            <a:extLst>
              <a:ext uri="{FF2B5EF4-FFF2-40B4-BE49-F238E27FC236}">
                <a16:creationId xmlns:a16="http://schemas.microsoft.com/office/drawing/2014/main" id="{A05730B3-5F39-408B-AFB2-14B512E8897A}"/>
              </a:ext>
            </a:extLst>
          </p:cNvPr>
          <p:cNvSpPr>
            <a:spLocks noChangeArrowheads="1"/>
          </p:cNvSpPr>
          <p:nvPr/>
        </p:nvSpPr>
        <p:spPr bwMode="auto">
          <a:xfrm>
            <a:off x="123274" y="750222"/>
            <a:ext cx="8121134" cy="662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457200" indent="-45720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gn="just" eaLnBrk="1" hangingPunct="1">
              <a:lnSpc>
                <a:spcPct val="150000"/>
              </a:lnSpc>
              <a:spcBef>
                <a:spcPct val="0"/>
              </a:spcBef>
              <a:buFont typeface="Wingdings" panose="05000000000000000000" pitchFamily="2" charset="2"/>
              <a:buChar char="p"/>
            </a:pPr>
            <a:r>
              <a:rPr lang="en-US" altLang="zh-CN" sz="2800" b="1" dirty="0">
                <a:solidFill>
                  <a:srgbClr val="FF0000"/>
                </a:solidFill>
                <a:latin typeface="微软雅黑" panose="020B0503020204020204" pitchFamily="34" charset="-122"/>
                <a:ea typeface="微软雅黑" panose="020B0503020204020204" pitchFamily="34" charset="-122"/>
              </a:rPr>
              <a:t>2.2 </a:t>
            </a:r>
            <a:r>
              <a:rPr lang="zh-CN" altLang="en-US" sz="2800" b="1" dirty="0">
                <a:solidFill>
                  <a:srgbClr val="FF0000"/>
                </a:solidFill>
                <a:latin typeface="微软雅黑" panose="020B0503020204020204" pitchFamily="34" charset="-122"/>
                <a:ea typeface="微软雅黑" panose="020B0503020204020204" pitchFamily="34" charset="-122"/>
              </a:rPr>
              <a:t>页岩基质表观渗透率模型和渗透率动态模型</a:t>
            </a:r>
          </a:p>
        </p:txBody>
      </p:sp>
      <p:sp>
        <p:nvSpPr>
          <p:cNvPr id="4" name="Rectangle 4">
            <a:extLst>
              <a:ext uri="{FF2B5EF4-FFF2-40B4-BE49-F238E27FC236}">
                <a16:creationId xmlns:a16="http://schemas.microsoft.com/office/drawing/2014/main" id="{75DFE0BD-009F-4A6D-8230-A16BF53B566E}"/>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6">
            <a:extLst>
              <a:ext uri="{FF2B5EF4-FFF2-40B4-BE49-F238E27FC236}">
                <a16:creationId xmlns:a16="http://schemas.microsoft.com/office/drawing/2014/main" id="{72B962A0-9FF3-466D-97B2-D61AA2409855}"/>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8">
            <a:extLst>
              <a:ext uri="{FF2B5EF4-FFF2-40B4-BE49-F238E27FC236}">
                <a16:creationId xmlns:a16="http://schemas.microsoft.com/office/drawing/2014/main" id="{78719247-F583-420F-BF50-8B784CA43FA2}"/>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Rectangle 10">
            <a:extLst>
              <a:ext uri="{FF2B5EF4-FFF2-40B4-BE49-F238E27FC236}">
                <a16:creationId xmlns:a16="http://schemas.microsoft.com/office/drawing/2014/main" id="{B572272E-5832-4D53-85FC-C2A3645A01E3}"/>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6" name="Rectangle 16">
            <a:extLst>
              <a:ext uri="{FF2B5EF4-FFF2-40B4-BE49-F238E27FC236}">
                <a16:creationId xmlns:a16="http://schemas.microsoft.com/office/drawing/2014/main" id="{53A43BEF-AFCF-404E-840E-12C9DFED9107}"/>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8" name="Rectangle 18">
            <a:extLst>
              <a:ext uri="{FF2B5EF4-FFF2-40B4-BE49-F238E27FC236}">
                <a16:creationId xmlns:a16="http://schemas.microsoft.com/office/drawing/2014/main" id="{621D83CA-BA55-41B9-B13F-C45379671AB4}"/>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17" name="图片 16">
            <a:extLst>
              <a:ext uri="{FF2B5EF4-FFF2-40B4-BE49-F238E27FC236}">
                <a16:creationId xmlns:a16="http://schemas.microsoft.com/office/drawing/2014/main" id="{A3526443-B446-41B6-9254-EC20EBF1B08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9379" t="9884" r="12857" b="5249"/>
          <a:stretch/>
        </p:blipFill>
        <p:spPr bwMode="auto">
          <a:xfrm>
            <a:off x="2556281" y="1340768"/>
            <a:ext cx="3960000" cy="3019136"/>
          </a:xfrm>
          <a:prstGeom prst="rect">
            <a:avLst/>
          </a:prstGeom>
          <a:noFill/>
          <a:ln>
            <a:noFill/>
          </a:ln>
          <a:extLst>
            <a:ext uri="{53640926-AAD7-44D8-BBD7-CCE9431645EC}">
              <a14:shadowObscured xmlns:a14="http://schemas.microsoft.com/office/drawing/2010/main"/>
            </a:ext>
          </a:extLst>
        </p:spPr>
      </p:pic>
      <p:sp>
        <p:nvSpPr>
          <p:cNvPr id="2" name="矩形 1">
            <a:extLst>
              <a:ext uri="{FF2B5EF4-FFF2-40B4-BE49-F238E27FC236}">
                <a16:creationId xmlns:a16="http://schemas.microsoft.com/office/drawing/2014/main" id="{15F14B99-3468-46FB-987B-1B38321523C8}"/>
              </a:ext>
            </a:extLst>
          </p:cNvPr>
          <p:cNvSpPr/>
          <p:nvPr/>
        </p:nvSpPr>
        <p:spPr>
          <a:xfrm>
            <a:off x="1103312" y="4293096"/>
            <a:ext cx="6709048" cy="338554"/>
          </a:xfrm>
          <a:prstGeom prst="rect">
            <a:avLst/>
          </a:prstGeom>
        </p:spPr>
        <p:txBody>
          <a:bodyPr wrap="square">
            <a:spAutoFit/>
          </a:bodyPr>
          <a:lstStyle/>
          <a:p>
            <a:r>
              <a:rPr lang="zh-CN" altLang="en-US" sz="1600" b="1" dirty="0">
                <a:solidFill>
                  <a:srgbClr val="000000"/>
                </a:solidFill>
                <a:latin typeface="+mj-ea"/>
                <a:ea typeface="+mj-ea"/>
              </a:rPr>
              <a:t>动态渗透率与表观渗透率之比（应力敏感性和基质收缩）， 温度= 350K</a:t>
            </a:r>
          </a:p>
        </p:txBody>
      </p:sp>
      <p:sp>
        <p:nvSpPr>
          <p:cNvPr id="3" name="矩形 2">
            <a:extLst>
              <a:ext uri="{FF2B5EF4-FFF2-40B4-BE49-F238E27FC236}">
                <a16:creationId xmlns:a16="http://schemas.microsoft.com/office/drawing/2014/main" id="{7D02B8FB-8C14-464A-BFCB-B2BF36B79AB4}"/>
              </a:ext>
            </a:extLst>
          </p:cNvPr>
          <p:cNvSpPr/>
          <p:nvPr/>
        </p:nvSpPr>
        <p:spPr>
          <a:xfrm>
            <a:off x="189161" y="4638035"/>
            <a:ext cx="8487295" cy="2031325"/>
          </a:xfrm>
          <a:prstGeom prst="rect">
            <a:avLst/>
          </a:prstGeom>
        </p:spPr>
        <p:txBody>
          <a:bodyPr wrap="square">
            <a:spAutoFit/>
          </a:bodyPr>
          <a:lstStyle/>
          <a:p>
            <a:pPr marL="285750" indent="-285750">
              <a:buFont typeface="Wingdings" panose="05000000000000000000" pitchFamily="2" charset="2"/>
              <a:buChar char="p"/>
            </a:pPr>
            <a:r>
              <a:rPr lang="zh-CN" altLang="en-US" b="1" dirty="0">
                <a:solidFill>
                  <a:srgbClr val="000000"/>
                </a:solidFill>
                <a:latin typeface="+mj-ea"/>
                <a:ea typeface="+mj-ea"/>
              </a:rPr>
              <a:t>动态渗透率与表观渗透率之比为由于基质收缩和有效应力共同作用始终低于1</a:t>
            </a:r>
            <a:endParaRPr lang="en-US" altLang="zh-CN" b="1" dirty="0">
              <a:solidFill>
                <a:srgbClr val="000000"/>
              </a:solidFill>
              <a:latin typeface="+mj-ea"/>
              <a:ea typeface="+mj-ea"/>
            </a:endParaRPr>
          </a:p>
          <a:p>
            <a:pPr marL="285750" indent="-285750">
              <a:buFont typeface="Wingdings" panose="05000000000000000000" pitchFamily="2" charset="2"/>
              <a:buChar char="p"/>
            </a:pPr>
            <a:endParaRPr lang="en-US" altLang="zh-CN" b="1" dirty="0">
              <a:solidFill>
                <a:srgbClr val="000000"/>
              </a:solidFill>
              <a:latin typeface="+mj-ea"/>
              <a:ea typeface="+mj-ea"/>
            </a:endParaRPr>
          </a:p>
          <a:p>
            <a:pPr marL="285750" indent="-285750">
              <a:buFont typeface="Wingdings" panose="05000000000000000000" pitchFamily="2" charset="2"/>
              <a:buChar char="p"/>
            </a:pPr>
            <a:r>
              <a:rPr lang="zh-CN" altLang="en-US" b="1" dirty="0">
                <a:solidFill>
                  <a:srgbClr val="FF0000"/>
                </a:solidFill>
                <a:latin typeface="+mj-ea"/>
                <a:ea typeface="+mj-ea"/>
              </a:rPr>
              <a:t>孔径在</a:t>
            </a:r>
            <a:r>
              <a:rPr lang="en-US" altLang="zh-CN" b="1" dirty="0">
                <a:solidFill>
                  <a:srgbClr val="FF0000"/>
                </a:solidFill>
                <a:latin typeface="+mj-ea"/>
                <a:ea typeface="+mj-ea"/>
              </a:rPr>
              <a:t>5</a:t>
            </a:r>
            <a:r>
              <a:rPr lang="zh-CN" altLang="en-US" b="1" dirty="0">
                <a:solidFill>
                  <a:srgbClr val="FF0000"/>
                </a:solidFill>
                <a:latin typeface="+mj-ea"/>
                <a:ea typeface="+mj-ea"/>
              </a:rPr>
              <a:t> nm以下，比值随压力下降而增加。</a:t>
            </a:r>
            <a:r>
              <a:rPr lang="zh-CN" altLang="en-US" b="1" dirty="0">
                <a:solidFill>
                  <a:srgbClr val="000000"/>
                </a:solidFill>
                <a:latin typeface="+mj-ea"/>
                <a:ea typeface="+mj-ea"/>
              </a:rPr>
              <a:t>是由于小孔的比表面积较大而使吸附气含量较高，且在低压下气体流动缓慢导致应力差较小，基质收缩占比较大</a:t>
            </a:r>
            <a:endParaRPr lang="en-US" altLang="zh-CN" b="1" dirty="0">
              <a:solidFill>
                <a:srgbClr val="000000"/>
              </a:solidFill>
              <a:latin typeface="+mj-ea"/>
              <a:ea typeface="+mj-ea"/>
            </a:endParaRPr>
          </a:p>
          <a:p>
            <a:pPr marL="285750" indent="-285750">
              <a:buFont typeface="Wingdings" panose="05000000000000000000" pitchFamily="2" charset="2"/>
              <a:buChar char="p"/>
            </a:pPr>
            <a:endParaRPr lang="en-US" altLang="zh-CN" b="1" dirty="0">
              <a:solidFill>
                <a:srgbClr val="000000"/>
              </a:solidFill>
              <a:latin typeface="+mj-ea"/>
              <a:ea typeface="+mj-ea"/>
            </a:endParaRPr>
          </a:p>
          <a:p>
            <a:pPr marL="285750" indent="-285750">
              <a:buFont typeface="Wingdings" panose="05000000000000000000" pitchFamily="2" charset="2"/>
              <a:buChar char="p"/>
            </a:pPr>
            <a:r>
              <a:rPr lang="zh-CN" altLang="en-US" b="1" dirty="0">
                <a:solidFill>
                  <a:srgbClr val="FF0000"/>
                </a:solidFill>
                <a:latin typeface="+mj-ea"/>
                <a:ea typeface="+mj-ea"/>
              </a:rPr>
              <a:t>孔径在</a:t>
            </a:r>
            <a:r>
              <a:rPr lang="en-US" altLang="zh-CN" b="1" dirty="0">
                <a:solidFill>
                  <a:srgbClr val="FF0000"/>
                </a:solidFill>
                <a:latin typeface="+mj-ea"/>
                <a:ea typeface="+mj-ea"/>
              </a:rPr>
              <a:t>5 nm</a:t>
            </a:r>
            <a:r>
              <a:rPr lang="zh-CN" altLang="en-US" b="1" dirty="0">
                <a:solidFill>
                  <a:srgbClr val="FF0000"/>
                </a:solidFill>
                <a:latin typeface="+mj-ea"/>
                <a:ea typeface="+mj-ea"/>
              </a:rPr>
              <a:t>以上，比值与压力呈正相关。</a:t>
            </a:r>
            <a:r>
              <a:rPr lang="zh-CN" altLang="en-US" b="1" dirty="0">
                <a:solidFill>
                  <a:srgbClr val="000000"/>
                </a:solidFill>
                <a:latin typeface="+mj-ea"/>
                <a:ea typeface="+mj-ea"/>
              </a:rPr>
              <a:t>是由于随着孔径的增大，孔中的吸附气减少，自由气较多，气体运移储层减压。基质骨架受有效应力影响更大</a:t>
            </a:r>
          </a:p>
        </p:txBody>
      </p:sp>
    </p:spTree>
    <p:extLst>
      <p:ext uri="{BB962C8B-B14F-4D97-AF65-F5344CB8AC3E}">
        <p14:creationId xmlns:p14="http://schemas.microsoft.com/office/powerpoint/2010/main" val="4744220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图示 2">
            <a:extLst>
              <a:ext uri="{FF2B5EF4-FFF2-40B4-BE49-F238E27FC236}">
                <a16:creationId xmlns:a16="http://schemas.microsoft.com/office/drawing/2014/main" id="{7C76ECF9-3CCF-4554-BBFD-699BF0614F73}"/>
              </a:ext>
            </a:extLst>
          </p:cNvPr>
          <p:cNvGraphicFramePr/>
          <p:nvPr/>
        </p:nvGraphicFramePr>
        <p:xfrm>
          <a:off x="1115616" y="1340768"/>
          <a:ext cx="5976664" cy="26445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2532" name="文本框 3">
            <a:extLst>
              <a:ext uri="{FF2B5EF4-FFF2-40B4-BE49-F238E27FC236}">
                <a16:creationId xmlns:a16="http://schemas.microsoft.com/office/drawing/2014/main" id="{60B87082-24F8-4568-BC30-72040A03EC22}"/>
              </a:ext>
            </a:extLst>
          </p:cNvPr>
          <p:cNvSpPr txBox="1">
            <a:spLocks noChangeArrowheads="1"/>
          </p:cNvSpPr>
          <p:nvPr/>
        </p:nvSpPr>
        <p:spPr bwMode="auto">
          <a:xfrm rot="2539003">
            <a:off x="4889500" y="2212007"/>
            <a:ext cx="936625"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pPr>
            <a:r>
              <a:rPr lang="zh-CN" altLang="en-US">
                <a:solidFill>
                  <a:srgbClr val="000000"/>
                </a:solidFill>
                <a:latin typeface="黑体" panose="02010609060101010101" pitchFamily="49" charset="-122"/>
                <a:ea typeface="黑体" panose="02010609060101010101" pitchFamily="49" charset="-122"/>
              </a:rPr>
              <a:t>应变能</a:t>
            </a:r>
          </a:p>
        </p:txBody>
      </p:sp>
      <p:sp>
        <p:nvSpPr>
          <p:cNvPr id="22533" name="文本框 6">
            <a:extLst>
              <a:ext uri="{FF2B5EF4-FFF2-40B4-BE49-F238E27FC236}">
                <a16:creationId xmlns:a16="http://schemas.microsoft.com/office/drawing/2014/main" id="{A5D07F07-1A5A-4E2E-A80A-348CA4980598}"/>
              </a:ext>
            </a:extLst>
          </p:cNvPr>
          <p:cNvSpPr txBox="1">
            <a:spLocks noChangeArrowheads="1"/>
          </p:cNvSpPr>
          <p:nvPr/>
        </p:nvSpPr>
        <p:spPr bwMode="auto">
          <a:xfrm rot="2539003">
            <a:off x="4438650" y="2605707"/>
            <a:ext cx="1260475"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pPr>
            <a:r>
              <a:rPr lang="zh-CN" altLang="en-US">
                <a:solidFill>
                  <a:srgbClr val="000000"/>
                </a:solidFill>
                <a:latin typeface="黑体" panose="02010609060101010101" pitchFamily="49" charset="-122"/>
                <a:ea typeface="黑体" panose="02010609060101010101" pitchFamily="49" charset="-122"/>
              </a:rPr>
              <a:t>温度应力</a:t>
            </a:r>
          </a:p>
        </p:txBody>
      </p:sp>
      <p:sp>
        <p:nvSpPr>
          <p:cNvPr id="22534" name="文本框 7">
            <a:extLst>
              <a:ext uri="{FF2B5EF4-FFF2-40B4-BE49-F238E27FC236}">
                <a16:creationId xmlns:a16="http://schemas.microsoft.com/office/drawing/2014/main" id="{80B6C896-9EA6-4EB4-A0E1-832EA4C938FB}"/>
              </a:ext>
            </a:extLst>
          </p:cNvPr>
          <p:cNvSpPr txBox="1">
            <a:spLocks noChangeArrowheads="1"/>
          </p:cNvSpPr>
          <p:nvPr/>
        </p:nvSpPr>
        <p:spPr bwMode="auto">
          <a:xfrm>
            <a:off x="3606800" y="3121645"/>
            <a:ext cx="1238250" cy="45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pPr>
            <a:r>
              <a:rPr lang="zh-CN" altLang="en-US">
                <a:solidFill>
                  <a:srgbClr val="000000"/>
                </a:solidFill>
                <a:latin typeface="黑体" panose="02010609060101010101" pitchFamily="49" charset="-122"/>
                <a:ea typeface="黑体" panose="02010609060101010101" pitchFamily="49" charset="-122"/>
              </a:rPr>
              <a:t>流体粘度</a:t>
            </a:r>
          </a:p>
        </p:txBody>
      </p:sp>
      <p:sp>
        <p:nvSpPr>
          <p:cNvPr id="22535" name="文本框 8">
            <a:extLst>
              <a:ext uri="{FF2B5EF4-FFF2-40B4-BE49-F238E27FC236}">
                <a16:creationId xmlns:a16="http://schemas.microsoft.com/office/drawing/2014/main" id="{F83A85F4-90FB-4593-B7F7-B245BDF82E7B}"/>
              </a:ext>
            </a:extLst>
          </p:cNvPr>
          <p:cNvSpPr txBox="1">
            <a:spLocks noChangeArrowheads="1"/>
          </p:cNvSpPr>
          <p:nvPr/>
        </p:nvSpPr>
        <p:spPr bwMode="auto">
          <a:xfrm>
            <a:off x="3708400" y="3577257"/>
            <a:ext cx="1238250"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pPr>
            <a:r>
              <a:rPr lang="zh-CN" altLang="en-US" dirty="0">
                <a:solidFill>
                  <a:srgbClr val="000000"/>
                </a:solidFill>
                <a:latin typeface="黑体" panose="02010609060101010101" pitchFamily="49" charset="-122"/>
                <a:ea typeface="黑体" panose="02010609060101010101" pitchFamily="49" charset="-122"/>
              </a:rPr>
              <a:t>热对流</a:t>
            </a:r>
          </a:p>
        </p:txBody>
      </p:sp>
      <p:sp>
        <p:nvSpPr>
          <p:cNvPr id="22536" name="文本框 9">
            <a:extLst>
              <a:ext uri="{FF2B5EF4-FFF2-40B4-BE49-F238E27FC236}">
                <a16:creationId xmlns:a16="http://schemas.microsoft.com/office/drawing/2014/main" id="{D7E39B8A-B956-4D3A-A7C4-C237E49BD550}"/>
              </a:ext>
            </a:extLst>
          </p:cNvPr>
          <p:cNvSpPr txBox="1">
            <a:spLocks noChangeArrowheads="1"/>
          </p:cNvSpPr>
          <p:nvPr/>
        </p:nvSpPr>
        <p:spPr bwMode="auto">
          <a:xfrm rot="19140999">
            <a:off x="2176463" y="2172320"/>
            <a:ext cx="1238250" cy="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pPr>
            <a:r>
              <a:rPr lang="zh-CN" altLang="en-US">
                <a:solidFill>
                  <a:srgbClr val="000000"/>
                </a:solidFill>
                <a:latin typeface="黑体" panose="02010609060101010101" pitchFamily="49" charset="-122"/>
                <a:ea typeface="黑体" panose="02010609060101010101" pitchFamily="49" charset="-122"/>
              </a:rPr>
              <a:t>有效应力</a:t>
            </a:r>
          </a:p>
        </p:txBody>
      </p:sp>
      <p:sp>
        <p:nvSpPr>
          <p:cNvPr id="22537" name="文本框 10">
            <a:extLst>
              <a:ext uri="{FF2B5EF4-FFF2-40B4-BE49-F238E27FC236}">
                <a16:creationId xmlns:a16="http://schemas.microsoft.com/office/drawing/2014/main" id="{B70AA8C4-2B89-421E-B786-51DAFE4107E3}"/>
              </a:ext>
            </a:extLst>
          </p:cNvPr>
          <p:cNvSpPr txBox="1">
            <a:spLocks noChangeArrowheads="1"/>
          </p:cNvSpPr>
          <p:nvPr/>
        </p:nvSpPr>
        <p:spPr bwMode="auto">
          <a:xfrm rot="19140999">
            <a:off x="2366963" y="2562845"/>
            <a:ext cx="1731962"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pPr>
            <a:r>
              <a:rPr lang="zh-CN" altLang="en-US">
                <a:solidFill>
                  <a:srgbClr val="000000"/>
                </a:solidFill>
                <a:latin typeface="黑体" panose="02010609060101010101" pitchFamily="49" charset="-122"/>
                <a:ea typeface="黑体" panose="02010609060101010101" pitchFamily="49" charset="-122"/>
              </a:rPr>
              <a:t>渗透率孔隙率</a:t>
            </a:r>
          </a:p>
        </p:txBody>
      </p:sp>
      <p:graphicFrame>
        <p:nvGraphicFramePr>
          <p:cNvPr id="22538" name="对象 4">
            <a:extLst>
              <a:ext uri="{FF2B5EF4-FFF2-40B4-BE49-F238E27FC236}">
                <a16:creationId xmlns:a16="http://schemas.microsoft.com/office/drawing/2014/main" id="{EFC198D8-FDA4-4E72-B136-D3F00C02308D}"/>
              </a:ext>
            </a:extLst>
          </p:cNvPr>
          <p:cNvGraphicFramePr>
            <a:graphicFrameLocks noChangeAspect="1"/>
          </p:cNvGraphicFramePr>
          <p:nvPr/>
        </p:nvGraphicFramePr>
        <p:xfrm>
          <a:off x="3810000" y="2240582"/>
          <a:ext cx="914400" cy="180975"/>
        </p:xfrm>
        <a:graphic>
          <a:graphicData uri="http://schemas.openxmlformats.org/presentationml/2006/ole">
            <mc:AlternateContent xmlns:mc="http://schemas.openxmlformats.org/markup-compatibility/2006">
              <mc:Choice xmlns:v="urn:schemas-microsoft-com:vml" Requires="v">
                <p:oleObj spid="_x0000_s24930" name="Equation" r:id="rId8" imgW="438364" imgH="657546" progId="Equation.DSMT4">
                  <p:embed/>
                </p:oleObj>
              </mc:Choice>
              <mc:Fallback>
                <p:oleObj name="Equation" r:id="rId8" imgW="438364" imgH="657546" progId="Equation.DSMT4">
                  <p:embed/>
                  <p:pic>
                    <p:nvPicPr>
                      <p:cNvPr id="22538" name="对象 4">
                        <a:extLst>
                          <a:ext uri="{FF2B5EF4-FFF2-40B4-BE49-F238E27FC236}">
                            <a16:creationId xmlns:a16="http://schemas.microsoft.com/office/drawing/2014/main" id="{EFC198D8-FDA4-4E72-B136-D3F00C02308D}"/>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810000" y="2240582"/>
                        <a:ext cx="914400"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2539" name="对象 14">
            <a:extLst>
              <a:ext uri="{FF2B5EF4-FFF2-40B4-BE49-F238E27FC236}">
                <a16:creationId xmlns:a16="http://schemas.microsoft.com/office/drawing/2014/main" id="{4B4251C2-6936-478C-A660-D30D05ECD62A}"/>
              </a:ext>
            </a:extLst>
          </p:cNvPr>
          <p:cNvGraphicFramePr>
            <a:graphicFrameLocks noChangeAspect="1"/>
          </p:cNvGraphicFramePr>
          <p:nvPr/>
        </p:nvGraphicFramePr>
        <p:xfrm>
          <a:off x="4724400" y="1480840"/>
          <a:ext cx="3228975" cy="508000"/>
        </p:xfrm>
        <a:graphic>
          <a:graphicData uri="http://schemas.openxmlformats.org/presentationml/2006/ole">
            <mc:AlternateContent xmlns:mc="http://schemas.openxmlformats.org/markup-compatibility/2006">
              <mc:Choice xmlns:v="urn:schemas-microsoft-com:vml" Requires="v">
                <p:oleObj spid="_x0000_s24931" name="Equation" r:id="rId10" imgW="2260600" imgH="355600" progId="Equation.DSMT4">
                  <p:embed/>
                </p:oleObj>
              </mc:Choice>
              <mc:Fallback>
                <p:oleObj name="Equation" r:id="rId10" imgW="2260600" imgH="355600" progId="Equation.DSMT4">
                  <p:embed/>
                  <p:pic>
                    <p:nvPicPr>
                      <p:cNvPr id="22539" name="对象 14">
                        <a:extLst>
                          <a:ext uri="{FF2B5EF4-FFF2-40B4-BE49-F238E27FC236}">
                            <a16:creationId xmlns:a16="http://schemas.microsoft.com/office/drawing/2014/main" id="{4B4251C2-6936-478C-A660-D30D05ECD62A}"/>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724400" y="1480840"/>
                        <a:ext cx="3228975"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2540" name="对象 17">
            <a:extLst>
              <a:ext uri="{FF2B5EF4-FFF2-40B4-BE49-F238E27FC236}">
                <a16:creationId xmlns:a16="http://schemas.microsoft.com/office/drawing/2014/main" id="{23734710-D7E4-4E23-BD22-16245430DDD4}"/>
              </a:ext>
            </a:extLst>
          </p:cNvPr>
          <p:cNvGraphicFramePr>
            <a:graphicFrameLocks noChangeAspect="1"/>
          </p:cNvGraphicFramePr>
          <p:nvPr/>
        </p:nvGraphicFramePr>
        <p:xfrm>
          <a:off x="341313" y="4001120"/>
          <a:ext cx="3019425" cy="508000"/>
        </p:xfrm>
        <a:graphic>
          <a:graphicData uri="http://schemas.openxmlformats.org/presentationml/2006/ole">
            <mc:AlternateContent xmlns:mc="http://schemas.openxmlformats.org/markup-compatibility/2006">
              <mc:Choice xmlns:v="urn:schemas-microsoft-com:vml" Requires="v">
                <p:oleObj spid="_x0000_s24932" name="Equation" r:id="rId12" imgW="2336800" imgH="393700" progId="Equation.DSMT4">
                  <p:embed/>
                </p:oleObj>
              </mc:Choice>
              <mc:Fallback>
                <p:oleObj name="Equation" r:id="rId12" imgW="2336800" imgH="393700" progId="Equation.DSMT4">
                  <p:embed/>
                  <p:pic>
                    <p:nvPicPr>
                      <p:cNvPr id="22540" name="对象 17">
                        <a:extLst>
                          <a:ext uri="{FF2B5EF4-FFF2-40B4-BE49-F238E27FC236}">
                            <a16:creationId xmlns:a16="http://schemas.microsoft.com/office/drawing/2014/main" id="{23734710-D7E4-4E23-BD22-16245430DDD4}"/>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41313" y="4001120"/>
                        <a:ext cx="3019425"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2541" name="对象 18">
            <a:extLst>
              <a:ext uri="{FF2B5EF4-FFF2-40B4-BE49-F238E27FC236}">
                <a16:creationId xmlns:a16="http://schemas.microsoft.com/office/drawing/2014/main" id="{E0C49ED3-9A9E-41CE-8788-1B505DEA8CED}"/>
              </a:ext>
            </a:extLst>
          </p:cNvPr>
          <p:cNvGraphicFramePr>
            <a:graphicFrameLocks noChangeAspect="1"/>
          </p:cNvGraphicFramePr>
          <p:nvPr/>
        </p:nvGraphicFramePr>
        <p:xfrm>
          <a:off x="5168900" y="3963020"/>
          <a:ext cx="3703638" cy="430212"/>
        </p:xfrm>
        <a:graphic>
          <a:graphicData uri="http://schemas.openxmlformats.org/presentationml/2006/ole">
            <mc:AlternateContent xmlns:mc="http://schemas.openxmlformats.org/markup-compatibility/2006">
              <mc:Choice xmlns:v="urn:schemas-microsoft-com:vml" Requires="v">
                <p:oleObj spid="_x0000_s24933" name="Equation" r:id="rId14" imgW="3175000" imgH="368300" progId="Equation.DSMT4">
                  <p:embed/>
                </p:oleObj>
              </mc:Choice>
              <mc:Fallback>
                <p:oleObj name="Equation" r:id="rId14" imgW="3175000" imgH="368300" progId="Equation.DSMT4">
                  <p:embed/>
                  <p:pic>
                    <p:nvPicPr>
                      <p:cNvPr id="22541" name="对象 18">
                        <a:extLst>
                          <a:ext uri="{FF2B5EF4-FFF2-40B4-BE49-F238E27FC236}">
                            <a16:creationId xmlns:a16="http://schemas.microsoft.com/office/drawing/2014/main" id="{E0C49ED3-9A9E-41CE-8788-1B505DEA8CED}"/>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168900" y="3963020"/>
                        <a:ext cx="3703638"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30" name="Picture 4" descr="https://ss3.bdstatic.com/70cFv8Sh_Q1YnxGkpoWK1HF6hhy/it/u=1142272830,3411877201&amp;fm=200&amp;gp=0.jpg">
            <a:extLst>
              <a:ext uri="{FF2B5EF4-FFF2-40B4-BE49-F238E27FC236}">
                <a16:creationId xmlns:a16="http://schemas.microsoft.com/office/drawing/2014/main" id="{F1D33914-3AF2-4E7E-AE73-46429F8DE0A3}"/>
              </a:ext>
            </a:extLst>
          </p:cNvPr>
          <p:cNvPicPr>
            <a:picLocks noChangeAspect="1" noChangeArrowheads="1"/>
          </p:cNvPicPr>
          <p:nvPr/>
        </p:nvPicPr>
        <p:blipFill rotWithShape="1">
          <a:blip r:embed="rId16">
            <a:extLst>
              <a:ext uri="{28A0092B-C50C-407E-A947-70E740481C1C}">
                <a14:useLocalDpi xmlns:a14="http://schemas.microsoft.com/office/drawing/2010/main" val="0"/>
              </a:ext>
            </a:extLst>
          </a:blip>
          <a:srcRect t="39920" r="60080"/>
          <a:stretch/>
        </p:blipFill>
        <p:spPr bwMode="auto">
          <a:xfrm>
            <a:off x="6706123" y="4653136"/>
            <a:ext cx="1711077" cy="1716782"/>
          </a:xfrm>
          <a:prstGeom prst="rect">
            <a:avLst/>
          </a:prstGeom>
          <a:noFill/>
          <a:extLst>
            <a:ext uri="{909E8E84-426E-40DD-AFC4-6F175D3DCCD1}">
              <a14:hiddenFill xmlns:a14="http://schemas.microsoft.com/office/drawing/2010/main">
                <a:solidFill>
                  <a:srgbClr val="FFFFFF"/>
                </a:solidFill>
              </a14:hiddenFill>
            </a:ext>
          </a:extLst>
        </p:spPr>
      </p:pic>
      <p:pic>
        <p:nvPicPr>
          <p:cNvPr id="4" name="图片 3">
            <a:extLst>
              <a:ext uri="{FF2B5EF4-FFF2-40B4-BE49-F238E27FC236}">
                <a16:creationId xmlns:a16="http://schemas.microsoft.com/office/drawing/2014/main" id="{968292B3-C973-4C85-8ECA-FFB396462BED}"/>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726800" y="4653136"/>
            <a:ext cx="5760000" cy="1848467"/>
          </a:xfrm>
          <a:prstGeom prst="rect">
            <a:avLst/>
          </a:prstGeom>
        </p:spPr>
      </p:pic>
      <p:cxnSp>
        <p:nvCxnSpPr>
          <p:cNvPr id="17" name="直接连接符 16">
            <a:extLst>
              <a:ext uri="{FF2B5EF4-FFF2-40B4-BE49-F238E27FC236}">
                <a16:creationId xmlns:a16="http://schemas.microsoft.com/office/drawing/2014/main" id="{740347F3-B46D-4493-AD53-D1B5D30CC112}"/>
              </a:ext>
            </a:extLst>
          </p:cNvPr>
          <p:cNvCxnSpPr/>
          <p:nvPr/>
        </p:nvCxnSpPr>
        <p:spPr bwMode="auto">
          <a:xfrm>
            <a:off x="647700" y="809625"/>
            <a:ext cx="7777163" cy="0"/>
          </a:xfrm>
          <a:prstGeom prst="line">
            <a:avLst/>
          </a:prstGeom>
          <a:ln>
            <a:headEnd type="none" w="med" len="med"/>
            <a:tailEnd type="none" w="med" len="med"/>
          </a:ln>
        </p:spPr>
        <p:style>
          <a:lnRef idx="3">
            <a:schemeClr val="accent3"/>
          </a:lnRef>
          <a:fillRef idx="0">
            <a:schemeClr val="accent3"/>
          </a:fillRef>
          <a:effectRef idx="2">
            <a:schemeClr val="accent3"/>
          </a:effectRef>
          <a:fontRef idx="minor">
            <a:schemeClr val="tx1"/>
          </a:fontRef>
        </p:style>
      </p:cxnSp>
      <p:sp>
        <p:nvSpPr>
          <p:cNvPr id="18" name="矩形 2">
            <a:extLst>
              <a:ext uri="{FF2B5EF4-FFF2-40B4-BE49-F238E27FC236}">
                <a16:creationId xmlns:a16="http://schemas.microsoft.com/office/drawing/2014/main" id="{62E79A92-1898-4783-A55D-05F36F1DD1DD}"/>
              </a:ext>
            </a:extLst>
          </p:cNvPr>
          <p:cNvSpPr>
            <a:spLocks noChangeArrowheads="1"/>
          </p:cNvSpPr>
          <p:nvPr/>
        </p:nvSpPr>
        <p:spPr bwMode="auto">
          <a:xfrm>
            <a:off x="2976563" y="152400"/>
            <a:ext cx="27781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gn="ctr" eaLnBrk="1" hangingPunct="1">
              <a:spcBef>
                <a:spcPct val="50000"/>
              </a:spcBef>
              <a:buFont typeface="Arial" panose="020B0604020202020204" pitchFamily="34" charset="0"/>
              <a:buNone/>
            </a:pPr>
            <a:r>
              <a:rPr lang="en-US" altLang="zh-CN" sz="3600" b="1" dirty="0">
                <a:solidFill>
                  <a:srgbClr val="0000CC"/>
                </a:solidFill>
                <a:latin typeface="微软雅黑" panose="020B0503020204020204" pitchFamily="34" charset="-122"/>
                <a:ea typeface="微软雅黑" panose="020B0503020204020204" pitchFamily="34" charset="-122"/>
              </a:rPr>
              <a:t>2</a:t>
            </a:r>
            <a:r>
              <a:rPr lang="zh-CN" altLang="en-US" sz="3600" b="1" dirty="0">
                <a:solidFill>
                  <a:srgbClr val="0000CC"/>
                </a:solidFill>
                <a:latin typeface="微软雅黑" panose="020B0503020204020204" pitchFamily="34" charset="-122"/>
                <a:ea typeface="微软雅黑" panose="020B0503020204020204" pitchFamily="34" charset="-122"/>
              </a:rPr>
              <a:t>、研究内容</a:t>
            </a:r>
          </a:p>
        </p:txBody>
      </p:sp>
      <p:sp>
        <p:nvSpPr>
          <p:cNvPr id="19" name="矩形 5">
            <a:extLst>
              <a:ext uri="{FF2B5EF4-FFF2-40B4-BE49-F238E27FC236}">
                <a16:creationId xmlns:a16="http://schemas.microsoft.com/office/drawing/2014/main" id="{833ED60C-EC90-4ED2-897B-7E01AA6E132A}"/>
              </a:ext>
            </a:extLst>
          </p:cNvPr>
          <p:cNvSpPr>
            <a:spLocks noChangeArrowheads="1"/>
          </p:cNvSpPr>
          <p:nvPr/>
        </p:nvSpPr>
        <p:spPr bwMode="auto">
          <a:xfrm>
            <a:off x="123274" y="750222"/>
            <a:ext cx="8121134" cy="662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457200" indent="-45720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gn="just" eaLnBrk="1" hangingPunct="1">
              <a:lnSpc>
                <a:spcPct val="150000"/>
              </a:lnSpc>
              <a:spcBef>
                <a:spcPct val="0"/>
              </a:spcBef>
              <a:buFont typeface="Wingdings" panose="05000000000000000000" pitchFamily="2" charset="2"/>
              <a:buChar char="p"/>
            </a:pPr>
            <a:r>
              <a:rPr lang="en-US" altLang="zh-CN" sz="2800" b="1" dirty="0">
                <a:solidFill>
                  <a:srgbClr val="FF0000"/>
                </a:solidFill>
                <a:latin typeface="微软雅黑" panose="020B0503020204020204" pitchFamily="34" charset="-122"/>
                <a:ea typeface="微软雅黑" panose="020B0503020204020204" pitchFamily="34" charset="-122"/>
              </a:rPr>
              <a:t>2.3 </a:t>
            </a:r>
            <a:r>
              <a:rPr lang="zh-CN" altLang="en-US" sz="2800" b="1" dirty="0">
                <a:solidFill>
                  <a:srgbClr val="FF0000"/>
                </a:solidFill>
                <a:latin typeface="微软雅黑" panose="020B0503020204020204" pitchFamily="34" charset="-122"/>
                <a:ea typeface="微软雅黑" panose="020B0503020204020204" pitchFamily="34" charset="-122"/>
              </a:rPr>
              <a:t>多场耦合作用下裂缝闭合和渗透率动态演化</a:t>
            </a:r>
          </a:p>
        </p:txBody>
      </p:sp>
    </p:spTree>
  </p:cSld>
  <p:clrMapOvr>
    <a:masterClrMapping/>
  </p:clrMapOvr>
  <p:transition spd="slow">
    <p:randomBar dir="ver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直接连接符 16">
            <a:extLst>
              <a:ext uri="{FF2B5EF4-FFF2-40B4-BE49-F238E27FC236}">
                <a16:creationId xmlns:a16="http://schemas.microsoft.com/office/drawing/2014/main" id="{740347F3-B46D-4493-AD53-D1B5D30CC112}"/>
              </a:ext>
            </a:extLst>
          </p:cNvPr>
          <p:cNvCxnSpPr/>
          <p:nvPr/>
        </p:nvCxnSpPr>
        <p:spPr bwMode="auto">
          <a:xfrm>
            <a:off x="647700" y="809625"/>
            <a:ext cx="7777163" cy="0"/>
          </a:xfrm>
          <a:prstGeom prst="line">
            <a:avLst/>
          </a:prstGeom>
          <a:ln>
            <a:headEnd type="none" w="med" len="med"/>
            <a:tailEnd type="none" w="med" len="med"/>
          </a:ln>
        </p:spPr>
        <p:style>
          <a:lnRef idx="3">
            <a:schemeClr val="accent3"/>
          </a:lnRef>
          <a:fillRef idx="0">
            <a:schemeClr val="accent3"/>
          </a:fillRef>
          <a:effectRef idx="2">
            <a:schemeClr val="accent3"/>
          </a:effectRef>
          <a:fontRef idx="minor">
            <a:schemeClr val="tx1"/>
          </a:fontRef>
        </p:style>
      </p:cxnSp>
      <p:sp>
        <p:nvSpPr>
          <p:cNvPr id="18" name="矩形 2">
            <a:extLst>
              <a:ext uri="{FF2B5EF4-FFF2-40B4-BE49-F238E27FC236}">
                <a16:creationId xmlns:a16="http://schemas.microsoft.com/office/drawing/2014/main" id="{62E79A92-1898-4783-A55D-05F36F1DD1DD}"/>
              </a:ext>
            </a:extLst>
          </p:cNvPr>
          <p:cNvSpPr>
            <a:spLocks noChangeArrowheads="1"/>
          </p:cNvSpPr>
          <p:nvPr/>
        </p:nvSpPr>
        <p:spPr bwMode="auto">
          <a:xfrm>
            <a:off x="2976563" y="152400"/>
            <a:ext cx="27781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gn="ctr" eaLnBrk="1" hangingPunct="1">
              <a:spcBef>
                <a:spcPct val="50000"/>
              </a:spcBef>
              <a:buFont typeface="Arial" panose="020B0604020202020204" pitchFamily="34" charset="0"/>
              <a:buNone/>
            </a:pPr>
            <a:r>
              <a:rPr lang="en-US" altLang="zh-CN" sz="3600" b="1" dirty="0">
                <a:solidFill>
                  <a:srgbClr val="0000CC"/>
                </a:solidFill>
                <a:latin typeface="微软雅黑" panose="020B0503020204020204" pitchFamily="34" charset="-122"/>
                <a:ea typeface="微软雅黑" panose="020B0503020204020204" pitchFamily="34" charset="-122"/>
              </a:rPr>
              <a:t>2</a:t>
            </a:r>
            <a:r>
              <a:rPr lang="zh-CN" altLang="en-US" sz="3600" b="1" dirty="0">
                <a:solidFill>
                  <a:srgbClr val="0000CC"/>
                </a:solidFill>
                <a:latin typeface="微软雅黑" panose="020B0503020204020204" pitchFamily="34" charset="-122"/>
                <a:ea typeface="微软雅黑" panose="020B0503020204020204" pitchFamily="34" charset="-122"/>
              </a:rPr>
              <a:t>、研究内容</a:t>
            </a:r>
          </a:p>
        </p:txBody>
      </p:sp>
      <p:sp>
        <p:nvSpPr>
          <p:cNvPr id="19" name="矩形 5">
            <a:extLst>
              <a:ext uri="{FF2B5EF4-FFF2-40B4-BE49-F238E27FC236}">
                <a16:creationId xmlns:a16="http://schemas.microsoft.com/office/drawing/2014/main" id="{833ED60C-EC90-4ED2-897B-7E01AA6E132A}"/>
              </a:ext>
            </a:extLst>
          </p:cNvPr>
          <p:cNvSpPr>
            <a:spLocks noChangeArrowheads="1"/>
          </p:cNvSpPr>
          <p:nvPr/>
        </p:nvSpPr>
        <p:spPr bwMode="auto">
          <a:xfrm>
            <a:off x="123274" y="750222"/>
            <a:ext cx="8121134" cy="662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457200" indent="-45720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gn="just" eaLnBrk="1" hangingPunct="1">
              <a:lnSpc>
                <a:spcPct val="150000"/>
              </a:lnSpc>
              <a:spcBef>
                <a:spcPct val="0"/>
              </a:spcBef>
              <a:buFont typeface="Wingdings" panose="05000000000000000000" pitchFamily="2" charset="2"/>
              <a:buChar char="p"/>
            </a:pPr>
            <a:r>
              <a:rPr lang="en-US" altLang="zh-CN" sz="2800" b="1" dirty="0">
                <a:solidFill>
                  <a:srgbClr val="FF0000"/>
                </a:solidFill>
                <a:latin typeface="微软雅黑" panose="020B0503020204020204" pitchFamily="34" charset="-122"/>
                <a:ea typeface="微软雅黑" panose="020B0503020204020204" pitchFamily="34" charset="-122"/>
              </a:rPr>
              <a:t>2.3 </a:t>
            </a:r>
            <a:r>
              <a:rPr lang="zh-CN" altLang="en-US" sz="2800" b="1" dirty="0">
                <a:solidFill>
                  <a:srgbClr val="FF0000"/>
                </a:solidFill>
                <a:latin typeface="微软雅黑" panose="020B0503020204020204" pitchFamily="34" charset="-122"/>
                <a:ea typeface="微软雅黑" panose="020B0503020204020204" pitchFamily="34" charset="-122"/>
              </a:rPr>
              <a:t>多场耦合作用下裂缝闭合和渗透率动态演化</a:t>
            </a:r>
          </a:p>
        </p:txBody>
      </p:sp>
      <p:graphicFrame>
        <p:nvGraphicFramePr>
          <p:cNvPr id="7" name="对象 6">
            <a:extLst>
              <a:ext uri="{FF2B5EF4-FFF2-40B4-BE49-F238E27FC236}">
                <a16:creationId xmlns:a16="http://schemas.microsoft.com/office/drawing/2014/main" id="{6073F289-7E9F-4E79-873F-0DBDDDDF449E}"/>
              </a:ext>
            </a:extLst>
          </p:cNvPr>
          <p:cNvGraphicFramePr>
            <a:graphicFrameLocks noChangeAspect="1"/>
          </p:cNvGraphicFramePr>
          <p:nvPr>
            <p:extLst>
              <p:ext uri="{D42A27DB-BD31-4B8C-83A1-F6EECF244321}">
                <p14:modId xmlns:p14="http://schemas.microsoft.com/office/powerpoint/2010/main" val="799146785"/>
              </p:ext>
            </p:extLst>
          </p:nvPr>
        </p:nvGraphicFramePr>
        <p:xfrm>
          <a:off x="1043608" y="1808174"/>
          <a:ext cx="6984776" cy="5077210"/>
        </p:xfrm>
        <a:graphic>
          <a:graphicData uri="http://schemas.openxmlformats.org/presentationml/2006/ole">
            <mc:AlternateContent xmlns:mc="http://schemas.openxmlformats.org/markup-compatibility/2006">
              <mc:Choice xmlns:v="urn:schemas-microsoft-com:vml" Requires="v">
                <p:oleObj spid="_x0000_s30750" name="Document" r:id="rId3" imgW="5261958" imgH="3836619" progId="Word.Document.12">
                  <p:embed/>
                </p:oleObj>
              </mc:Choice>
              <mc:Fallback>
                <p:oleObj name="Document" r:id="rId3" imgW="5261958" imgH="3836619" progId="Word.Document.12">
                  <p:embed/>
                  <p:pic>
                    <p:nvPicPr>
                      <p:cNvPr id="0" name=""/>
                      <p:cNvPicPr/>
                      <p:nvPr/>
                    </p:nvPicPr>
                    <p:blipFill>
                      <a:blip r:embed="rId4"/>
                      <a:stretch>
                        <a:fillRect/>
                      </a:stretch>
                    </p:blipFill>
                    <p:spPr>
                      <a:xfrm>
                        <a:off x="1043608" y="1808174"/>
                        <a:ext cx="6984776" cy="5077210"/>
                      </a:xfrm>
                      <a:prstGeom prst="rect">
                        <a:avLst/>
                      </a:prstGeom>
                    </p:spPr>
                  </p:pic>
                </p:oleObj>
              </mc:Fallback>
            </mc:AlternateContent>
          </a:graphicData>
        </a:graphic>
      </p:graphicFrame>
      <p:sp>
        <p:nvSpPr>
          <p:cNvPr id="22" name="文本框 21">
            <a:extLst>
              <a:ext uri="{FF2B5EF4-FFF2-40B4-BE49-F238E27FC236}">
                <a16:creationId xmlns:a16="http://schemas.microsoft.com/office/drawing/2014/main" id="{3788304B-F91E-4917-A1DC-C130AFACBECE}"/>
              </a:ext>
            </a:extLst>
          </p:cNvPr>
          <p:cNvSpPr txBox="1"/>
          <p:nvPr/>
        </p:nvSpPr>
        <p:spPr>
          <a:xfrm>
            <a:off x="2813492" y="1412776"/>
            <a:ext cx="3104265" cy="338554"/>
          </a:xfrm>
          <a:prstGeom prst="rect">
            <a:avLst/>
          </a:prstGeom>
          <a:noFill/>
        </p:spPr>
        <p:txBody>
          <a:bodyPr wrap="square" rtlCol="0">
            <a:spAutoFit/>
          </a:bodyPr>
          <a:lstStyle/>
          <a:p>
            <a:r>
              <a:rPr lang="zh-CN" altLang="en-US" sz="1600" b="1" dirty="0">
                <a:solidFill>
                  <a:srgbClr val="000000"/>
                </a:solidFill>
                <a:latin typeface="+mj-ea"/>
                <a:ea typeface="+mj-ea"/>
              </a:rPr>
              <a:t>储层裂缝渗透率模型发展与对比</a:t>
            </a:r>
          </a:p>
        </p:txBody>
      </p:sp>
    </p:spTree>
    <p:extLst>
      <p:ext uri="{BB962C8B-B14F-4D97-AF65-F5344CB8AC3E}">
        <p14:creationId xmlns:p14="http://schemas.microsoft.com/office/powerpoint/2010/main" val="1132704169"/>
      </p:ext>
    </p:extLst>
  </p:cSld>
  <p:clrMapOvr>
    <a:masterClrMapping/>
  </p:clrMapOvr>
  <p:transition spd="slow">
    <p:randomBar dir="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2">
            <a:extLst>
              <a:ext uri="{FF2B5EF4-FFF2-40B4-BE49-F238E27FC236}">
                <a16:creationId xmlns:a16="http://schemas.microsoft.com/office/drawing/2014/main" id="{432954E0-32E3-44B9-BCEC-15D21F4C2DCD}"/>
              </a:ext>
            </a:extLst>
          </p:cNvPr>
          <p:cNvSpPr txBox="1">
            <a:spLocks noChangeArrowheads="1"/>
          </p:cNvSpPr>
          <p:nvPr/>
        </p:nvSpPr>
        <p:spPr bwMode="auto">
          <a:xfrm>
            <a:off x="762000" y="376238"/>
            <a:ext cx="7696200" cy="1143000"/>
          </a:xfrm>
          <a:prstGeom prst="rect">
            <a:avLst/>
          </a:prstGeom>
          <a:noFill/>
          <a:ln w="9525">
            <a:noFill/>
            <a:miter lim="800000"/>
            <a:headEnd/>
            <a:tailEnd/>
          </a:ln>
        </p:spPr>
        <p:txBody>
          <a:bodyPr anchor="b"/>
          <a:lstStyle>
            <a:lvl1pPr algn="l" rtl="0" eaLnBrk="0" fontAlgn="base" hangingPunct="0">
              <a:spcBef>
                <a:spcPct val="0"/>
              </a:spcBef>
              <a:spcAft>
                <a:spcPct val="0"/>
              </a:spcAft>
              <a:defRPr sz="3300">
                <a:solidFill>
                  <a:schemeClr val="tx2"/>
                </a:solidFill>
                <a:latin typeface="+mj-lt"/>
                <a:ea typeface="+mj-ea"/>
                <a:cs typeface="+mj-cs"/>
              </a:defRPr>
            </a:lvl1pPr>
            <a:lvl2pPr algn="l" rtl="0" eaLnBrk="0" fontAlgn="base" hangingPunct="0">
              <a:spcBef>
                <a:spcPct val="0"/>
              </a:spcBef>
              <a:spcAft>
                <a:spcPct val="0"/>
              </a:spcAft>
              <a:defRPr sz="3300">
                <a:solidFill>
                  <a:schemeClr val="tx2"/>
                </a:solidFill>
                <a:latin typeface="Arial Black" pitchFamily="34" charset="0"/>
                <a:ea typeface="宋体" charset="-122"/>
              </a:defRPr>
            </a:lvl2pPr>
            <a:lvl3pPr algn="l" rtl="0" eaLnBrk="0" fontAlgn="base" hangingPunct="0">
              <a:spcBef>
                <a:spcPct val="0"/>
              </a:spcBef>
              <a:spcAft>
                <a:spcPct val="0"/>
              </a:spcAft>
              <a:defRPr sz="3300">
                <a:solidFill>
                  <a:schemeClr val="tx2"/>
                </a:solidFill>
                <a:latin typeface="Arial Black" pitchFamily="34" charset="0"/>
                <a:ea typeface="宋体" charset="-122"/>
              </a:defRPr>
            </a:lvl3pPr>
            <a:lvl4pPr algn="l" rtl="0" eaLnBrk="0" fontAlgn="base" hangingPunct="0">
              <a:spcBef>
                <a:spcPct val="0"/>
              </a:spcBef>
              <a:spcAft>
                <a:spcPct val="0"/>
              </a:spcAft>
              <a:defRPr sz="3300">
                <a:solidFill>
                  <a:schemeClr val="tx2"/>
                </a:solidFill>
                <a:latin typeface="Arial Black" pitchFamily="34" charset="0"/>
                <a:ea typeface="宋体" charset="-122"/>
              </a:defRPr>
            </a:lvl4pPr>
            <a:lvl5pPr algn="l" rtl="0" eaLnBrk="0" fontAlgn="base" hangingPunct="0">
              <a:spcBef>
                <a:spcPct val="0"/>
              </a:spcBef>
              <a:spcAft>
                <a:spcPct val="0"/>
              </a:spcAft>
              <a:defRPr sz="3300">
                <a:solidFill>
                  <a:schemeClr val="tx2"/>
                </a:solidFill>
                <a:latin typeface="Arial Black" pitchFamily="34" charset="0"/>
                <a:ea typeface="宋体" charset="-122"/>
              </a:defRPr>
            </a:lvl5pPr>
            <a:lvl6pPr marL="457200" algn="l" rtl="0" fontAlgn="base">
              <a:spcBef>
                <a:spcPct val="0"/>
              </a:spcBef>
              <a:spcAft>
                <a:spcPct val="0"/>
              </a:spcAft>
              <a:defRPr sz="3300">
                <a:solidFill>
                  <a:schemeClr val="tx2"/>
                </a:solidFill>
                <a:latin typeface="Arial Black" pitchFamily="34" charset="0"/>
                <a:ea typeface="宋体" charset="-122"/>
              </a:defRPr>
            </a:lvl6pPr>
            <a:lvl7pPr marL="914400" algn="l" rtl="0" fontAlgn="base">
              <a:spcBef>
                <a:spcPct val="0"/>
              </a:spcBef>
              <a:spcAft>
                <a:spcPct val="0"/>
              </a:spcAft>
              <a:defRPr sz="3300">
                <a:solidFill>
                  <a:schemeClr val="tx2"/>
                </a:solidFill>
                <a:latin typeface="Arial Black" pitchFamily="34" charset="0"/>
                <a:ea typeface="宋体" charset="-122"/>
              </a:defRPr>
            </a:lvl7pPr>
            <a:lvl8pPr marL="1371600" algn="l" rtl="0" fontAlgn="base">
              <a:spcBef>
                <a:spcPct val="0"/>
              </a:spcBef>
              <a:spcAft>
                <a:spcPct val="0"/>
              </a:spcAft>
              <a:defRPr sz="3300">
                <a:solidFill>
                  <a:schemeClr val="tx2"/>
                </a:solidFill>
                <a:latin typeface="Arial Black" pitchFamily="34" charset="0"/>
                <a:ea typeface="宋体" charset="-122"/>
              </a:defRPr>
            </a:lvl8pPr>
            <a:lvl9pPr marL="1828800" algn="l" rtl="0" fontAlgn="base">
              <a:spcBef>
                <a:spcPct val="0"/>
              </a:spcBef>
              <a:spcAft>
                <a:spcPct val="0"/>
              </a:spcAft>
              <a:defRPr sz="3300">
                <a:solidFill>
                  <a:schemeClr val="tx2"/>
                </a:solidFill>
                <a:latin typeface="Arial Black" pitchFamily="34" charset="0"/>
                <a:ea typeface="宋体" charset="-122"/>
              </a:defRPr>
            </a:lvl9pPr>
          </a:lstStyle>
          <a:p>
            <a:pPr eaLnBrk="1" hangingPunct="1">
              <a:defRPr/>
            </a:pPr>
            <a:r>
              <a:rPr lang="zh-CN" altLang="en-US" sz="4400" b="1" dirty="0">
                <a:solidFill>
                  <a:srgbClr val="000099"/>
                </a:solidFill>
                <a:latin typeface="+mj-ea"/>
                <a:cs typeface="+mn-cs"/>
              </a:rPr>
              <a:t>提纲</a:t>
            </a:r>
          </a:p>
        </p:txBody>
      </p:sp>
      <p:graphicFrame>
        <p:nvGraphicFramePr>
          <p:cNvPr id="15" name="图示 14">
            <a:extLst>
              <a:ext uri="{FF2B5EF4-FFF2-40B4-BE49-F238E27FC236}">
                <a16:creationId xmlns:a16="http://schemas.microsoft.com/office/drawing/2014/main" id="{4C4364AA-F46D-4DAD-B3BB-D05DD7BF7B90}"/>
              </a:ext>
            </a:extLst>
          </p:cNvPr>
          <p:cNvGraphicFramePr/>
          <p:nvPr>
            <p:extLst>
              <p:ext uri="{D42A27DB-BD31-4B8C-83A1-F6EECF244321}">
                <p14:modId xmlns:p14="http://schemas.microsoft.com/office/powerpoint/2010/main" val="406244317"/>
              </p:ext>
            </p:extLst>
          </p:nvPr>
        </p:nvGraphicFramePr>
        <p:xfrm>
          <a:off x="1371601" y="1905002"/>
          <a:ext cx="6751122" cy="38426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100" name="TextBox 6">
            <a:extLst>
              <a:ext uri="{FF2B5EF4-FFF2-40B4-BE49-F238E27FC236}">
                <a16:creationId xmlns:a16="http://schemas.microsoft.com/office/drawing/2014/main" id="{CEAAFA8B-E845-4A88-9E44-C4120A9F1D34}"/>
              </a:ext>
            </a:extLst>
          </p:cNvPr>
          <p:cNvSpPr txBox="1">
            <a:spLocks noChangeArrowheads="1"/>
          </p:cNvSpPr>
          <p:nvPr/>
        </p:nvSpPr>
        <p:spPr bwMode="auto">
          <a:xfrm>
            <a:off x="2519363" y="2085975"/>
            <a:ext cx="59690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eaLnBrk="1" hangingPunct="1">
              <a:spcBef>
                <a:spcPct val="0"/>
              </a:spcBef>
              <a:buFontTx/>
              <a:buNone/>
            </a:pPr>
            <a:r>
              <a:rPr lang="en-US" altLang="zh-CN" sz="4400" i="1">
                <a:solidFill>
                  <a:srgbClr val="000099"/>
                </a:solidFill>
                <a:latin typeface="Arial" panose="020B0604020202020204" pitchFamily="34" charset="0"/>
                <a:ea typeface="宋体" panose="02010600030101010101" pitchFamily="2" charset="-122"/>
              </a:rPr>
              <a:t>1</a:t>
            </a:r>
            <a:endParaRPr lang="zh-CN" altLang="en-US" sz="4400" i="1">
              <a:solidFill>
                <a:srgbClr val="000099"/>
              </a:solidFill>
              <a:latin typeface="Arial" panose="020B0604020202020204" pitchFamily="34" charset="0"/>
              <a:ea typeface="宋体" panose="02010600030101010101" pitchFamily="2" charset="-122"/>
            </a:endParaRPr>
          </a:p>
        </p:txBody>
      </p:sp>
      <p:sp>
        <p:nvSpPr>
          <p:cNvPr id="4101" name="TextBox 9">
            <a:extLst>
              <a:ext uri="{FF2B5EF4-FFF2-40B4-BE49-F238E27FC236}">
                <a16:creationId xmlns:a16="http://schemas.microsoft.com/office/drawing/2014/main" id="{FA97CFC3-4205-407C-B23E-C896F948FF14}"/>
              </a:ext>
            </a:extLst>
          </p:cNvPr>
          <p:cNvSpPr txBox="1">
            <a:spLocks noChangeArrowheads="1"/>
          </p:cNvSpPr>
          <p:nvPr/>
        </p:nvSpPr>
        <p:spPr bwMode="auto">
          <a:xfrm>
            <a:off x="2536825" y="3429000"/>
            <a:ext cx="59690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eaLnBrk="1" hangingPunct="1">
              <a:spcBef>
                <a:spcPct val="0"/>
              </a:spcBef>
              <a:buFontTx/>
              <a:buNone/>
            </a:pPr>
            <a:r>
              <a:rPr lang="en-US" altLang="zh-CN" sz="4400" i="1">
                <a:solidFill>
                  <a:srgbClr val="000099"/>
                </a:solidFill>
                <a:latin typeface="Arial" panose="020B0604020202020204" pitchFamily="34" charset="0"/>
                <a:ea typeface="宋体" panose="02010600030101010101" pitchFamily="2" charset="-122"/>
              </a:rPr>
              <a:t>2</a:t>
            </a:r>
            <a:endParaRPr lang="zh-CN" altLang="en-US" sz="4400" i="1">
              <a:solidFill>
                <a:srgbClr val="000099"/>
              </a:solidFill>
              <a:latin typeface="Arial" panose="020B0604020202020204" pitchFamily="34" charset="0"/>
              <a:ea typeface="宋体" panose="02010600030101010101" pitchFamily="2" charset="-122"/>
            </a:endParaRPr>
          </a:p>
        </p:txBody>
      </p:sp>
      <p:sp>
        <p:nvSpPr>
          <p:cNvPr id="4102" name="TextBox 10">
            <a:extLst>
              <a:ext uri="{FF2B5EF4-FFF2-40B4-BE49-F238E27FC236}">
                <a16:creationId xmlns:a16="http://schemas.microsoft.com/office/drawing/2014/main" id="{AC381A93-4D96-4447-88C7-3EF0BFDD0ACE}"/>
              </a:ext>
            </a:extLst>
          </p:cNvPr>
          <p:cNvSpPr txBox="1">
            <a:spLocks noChangeArrowheads="1"/>
          </p:cNvSpPr>
          <p:nvPr/>
        </p:nvSpPr>
        <p:spPr bwMode="auto">
          <a:xfrm>
            <a:off x="2511425" y="4772025"/>
            <a:ext cx="59690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eaLnBrk="1" hangingPunct="1">
              <a:spcBef>
                <a:spcPct val="0"/>
              </a:spcBef>
              <a:buFontTx/>
              <a:buNone/>
            </a:pPr>
            <a:r>
              <a:rPr lang="en-US" altLang="zh-CN" sz="4400" i="1">
                <a:solidFill>
                  <a:srgbClr val="000099"/>
                </a:solidFill>
                <a:latin typeface="Arial" panose="020B0604020202020204" pitchFamily="34" charset="0"/>
                <a:ea typeface="宋体" panose="02010600030101010101" pitchFamily="2" charset="-122"/>
              </a:rPr>
              <a:t>3</a:t>
            </a:r>
            <a:endParaRPr lang="zh-CN" altLang="en-US" sz="4400" i="1">
              <a:solidFill>
                <a:srgbClr val="000099"/>
              </a:solidFill>
              <a:latin typeface="Arial" panose="020B0604020202020204" pitchFamily="34" charset="0"/>
              <a:ea typeface="宋体" panose="02010600030101010101" pitchFamily="2" charset="-122"/>
            </a:endParaRPr>
          </a:p>
        </p:txBody>
      </p:sp>
    </p:spTree>
  </p:cSld>
  <p:clrMapOvr>
    <a:masterClrMapping/>
  </p:clrMapOvr>
  <p:transition>
    <p:blinds/>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 name="图示 28">
            <a:extLst>
              <a:ext uri="{FF2B5EF4-FFF2-40B4-BE49-F238E27FC236}">
                <a16:creationId xmlns:a16="http://schemas.microsoft.com/office/drawing/2014/main" id="{3ED5ED18-80D2-4CB3-A6D1-5F7FF6425D5F}"/>
              </a:ext>
            </a:extLst>
          </p:cNvPr>
          <p:cNvGraphicFramePr/>
          <p:nvPr>
            <p:extLst>
              <p:ext uri="{D42A27DB-BD31-4B8C-83A1-F6EECF244321}">
                <p14:modId xmlns:p14="http://schemas.microsoft.com/office/powerpoint/2010/main" val="2819085760"/>
              </p:ext>
            </p:extLst>
          </p:nvPr>
        </p:nvGraphicFramePr>
        <p:xfrm>
          <a:off x="916931" y="1259769"/>
          <a:ext cx="6096000" cy="51304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30" name="图示 29">
            <a:extLst>
              <a:ext uri="{FF2B5EF4-FFF2-40B4-BE49-F238E27FC236}">
                <a16:creationId xmlns:a16="http://schemas.microsoft.com/office/drawing/2014/main" id="{079BE764-B8D5-4463-BBE9-E0315F6730EE}"/>
              </a:ext>
            </a:extLst>
          </p:cNvPr>
          <p:cNvGraphicFramePr/>
          <p:nvPr>
            <p:extLst>
              <p:ext uri="{D42A27DB-BD31-4B8C-83A1-F6EECF244321}">
                <p14:modId xmlns:p14="http://schemas.microsoft.com/office/powerpoint/2010/main" val="4002259245"/>
              </p:ext>
            </p:extLst>
          </p:nvPr>
        </p:nvGraphicFramePr>
        <p:xfrm>
          <a:off x="916931" y="1979849"/>
          <a:ext cx="6096000" cy="513047"/>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cxnSp>
        <p:nvCxnSpPr>
          <p:cNvPr id="16" name="直接连接符 15">
            <a:extLst>
              <a:ext uri="{FF2B5EF4-FFF2-40B4-BE49-F238E27FC236}">
                <a16:creationId xmlns:a16="http://schemas.microsoft.com/office/drawing/2014/main" id="{66772EA9-66BE-4B5D-A7BB-1C8863E30876}"/>
              </a:ext>
            </a:extLst>
          </p:cNvPr>
          <p:cNvCxnSpPr/>
          <p:nvPr/>
        </p:nvCxnSpPr>
        <p:spPr bwMode="auto">
          <a:xfrm>
            <a:off x="647700" y="629841"/>
            <a:ext cx="7777163" cy="0"/>
          </a:xfrm>
          <a:prstGeom prst="line">
            <a:avLst/>
          </a:prstGeom>
          <a:ln>
            <a:headEnd type="none" w="med" len="med"/>
            <a:tailEnd type="none" w="med" len="med"/>
          </a:ln>
        </p:spPr>
        <p:style>
          <a:lnRef idx="3">
            <a:schemeClr val="accent3"/>
          </a:lnRef>
          <a:fillRef idx="0">
            <a:schemeClr val="accent3"/>
          </a:fillRef>
          <a:effectRef idx="2">
            <a:schemeClr val="accent3"/>
          </a:effectRef>
          <a:fontRef idx="minor">
            <a:schemeClr val="tx1"/>
          </a:fontRef>
        </p:style>
      </p:cxnSp>
      <p:sp>
        <p:nvSpPr>
          <p:cNvPr id="17" name="矩形 2">
            <a:extLst>
              <a:ext uri="{FF2B5EF4-FFF2-40B4-BE49-F238E27FC236}">
                <a16:creationId xmlns:a16="http://schemas.microsoft.com/office/drawing/2014/main" id="{54ACCEC4-45EE-45AC-BB90-3FE58AB68AF2}"/>
              </a:ext>
            </a:extLst>
          </p:cNvPr>
          <p:cNvSpPr>
            <a:spLocks noChangeArrowheads="1"/>
          </p:cNvSpPr>
          <p:nvPr/>
        </p:nvSpPr>
        <p:spPr bwMode="auto">
          <a:xfrm>
            <a:off x="2976563" y="-27384"/>
            <a:ext cx="27781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gn="ctr" eaLnBrk="1" hangingPunct="1">
              <a:spcBef>
                <a:spcPct val="50000"/>
              </a:spcBef>
              <a:buFont typeface="Arial" panose="020B0604020202020204" pitchFamily="34" charset="0"/>
              <a:buNone/>
            </a:pPr>
            <a:r>
              <a:rPr lang="en-US" altLang="zh-CN" sz="3600" b="1" dirty="0">
                <a:solidFill>
                  <a:srgbClr val="0000CC"/>
                </a:solidFill>
                <a:latin typeface="微软雅黑" panose="020B0503020204020204" pitchFamily="34" charset="-122"/>
                <a:ea typeface="微软雅黑" panose="020B0503020204020204" pitchFamily="34" charset="-122"/>
              </a:rPr>
              <a:t>2</a:t>
            </a:r>
            <a:r>
              <a:rPr lang="zh-CN" altLang="en-US" sz="3600" b="1" dirty="0">
                <a:solidFill>
                  <a:srgbClr val="0000CC"/>
                </a:solidFill>
                <a:latin typeface="微软雅黑" panose="020B0503020204020204" pitchFamily="34" charset="-122"/>
                <a:ea typeface="微软雅黑" panose="020B0503020204020204" pitchFamily="34" charset="-122"/>
              </a:rPr>
              <a:t>、研究内容</a:t>
            </a:r>
          </a:p>
        </p:txBody>
      </p:sp>
      <p:sp>
        <p:nvSpPr>
          <p:cNvPr id="18" name="矩形 5">
            <a:extLst>
              <a:ext uri="{FF2B5EF4-FFF2-40B4-BE49-F238E27FC236}">
                <a16:creationId xmlns:a16="http://schemas.microsoft.com/office/drawing/2014/main" id="{5CA57C86-B9C6-4408-9FAD-CE8D54E55DFD}"/>
              </a:ext>
            </a:extLst>
          </p:cNvPr>
          <p:cNvSpPr>
            <a:spLocks noChangeArrowheads="1"/>
          </p:cNvSpPr>
          <p:nvPr/>
        </p:nvSpPr>
        <p:spPr bwMode="auto">
          <a:xfrm>
            <a:off x="123274" y="570438"/>
            <a:ext cx="8121134" cy="662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457200" indent="-45720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gn="just" eaLnBrk="1" hangingPunct="1">
              <a:lnSpc>
                <a:spcPct val="150000"/>
              </a:lnSpc>
              <a:spcBef>
                <a:spcPct val="0"/>
              </a:spcBef>
              <a:buFont typeface="Wingdings" panose="05000000000000000000" pitchFamily="2" charset="2"/>
              <a:buChar char="p"/>
            </a:pPr>
            <a:r>
              <a:rPr lang="en-US" altLang="zh-CN" sz="2800" b="1" dirty="0">
                <a:solidFill>
                  <a:srgbClr val="FF0000"/>
                </a:solidFill>
                <a:latin typeface="微软雅黑" panose="020B0503020204020204" pitchFamily="34" charset="-122"/>
                <a:ea typeface="微软雅黑" panose="020B0503020204020204" pitchFamily="34" charset="-122"/>
              </a:rPr>
              <a:t>2.3 </a:t>
            </a:r>
            <a:r>
              <a:rPr lang="zh-CN" altLang="en-US" sz="2800" b="1" dirty="0">
                <a:solidFill>
                  <a:srgbClr val="FF0000"/>
                </a:solidFill>
                <a:latin typeface="微软雅黑" panose="020B0503020204020204" pitchFamily="34" charset="-122"/>
                <a:ea typeface="微软雅黑" panose="020B0503020204020204" pitchFamily="34" charset="-122"/>
              </a:rPr>
              <a:t>多场耦合作用下裂缝闭合和渗透率动态演化</a:t>
            </a:r>
          </a:p>
        </p:txBody>
      </p:sp>
      <p:pic>
        <p:nvPicPr>
          <p:cNvPr id="19" name="图片 18">
            <a:extLst>
              <a:ext uri="{FF2B5EF4-FFF2-40B4-BE49-F238E27FC236}">
                <a16:creationId xmlns:a16="http://schemas.microsoft.com/office/drawing/2014/main" id="{790487C9-3DAD-4969-A440-49E3E66701B9}"/>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6177408" y="2569542"/>
            <a:ext cx="2880000" cy="2072585"/>
          </a:xfrm>
          <a:prstGeom prst="rect">
            <a:avLst/>
          </a:prstGeom>
        </p:spPr>
      </p:pic>
      <p:sp>
        <p:nvSpPr>
          <p:cNvPr id="20" name="文本框 19">
            <a:extLst>
              <a:ext uri="{FF2B5EF4-FFF2-40B4-BE49-F238E27FC236}">
                <a16:creationId xmlns:a16="http://schemas.microsoft.com/office/drawing/2014/main" id="{68B96FD8-004A-47E3-8265-7477781ADB34}"/>
              </a:ext>
            </a:extLst>
          </p:cNvPr>
          <p:cNvSpPr txBox="1"/>
          <p:nvPr/>
        </p:nvSpPr>
        <p:spPr>
          <a:xfrm>
            <a:off x="6369215" y="4800654"/>
            <a:ext cx="2774785" cy="338554"/>
          </a:xfrm>
          <a:prstGeom prst="rect">
            <a:avLst/>
          </a:prstGeom>
          <a:noFill/>
        </p:spPr>
        <p:txBody>
          <a:bodyPr wrap="square" rtlCol="0">
            <a:spAutoFit/>
          </a:bodyPr>
          <a:lstStyle/>
          <a:p>
            <a:r>
              <a:rPr lang="zh-CN" altLang="en-US" sz="1600" b="1" dirty="0">
                <a:solidFill>
                  <a:srgbClr val="000000"/>
                </a:solidFill>
                <a:latin typeface="+mj-ea"/>
                <a:ea typeface="+mj-ea"/>
              </a:rPr>
              <a:t>三向应力裂缝渗透率模型</a:t>
            </a:r>
          </a:p>
        </p:txBody>
      </p:sp>
      <p:graphicFrame>
        <p:nvGraphicFramePr>
          <p:cNvPr id="21" name="对象 20">
            <a:extLst>
              <a:ext uri="{FF2B5EF4-FFF2-40B4-BE49-F238E27FC236}">
                <a16:creationId xmlns:a16="http://schemas.microsoft.com/office/drawing/2014/main" id="{7D34E24F-DF02-44AD-B3F2-63BD3E12C890}"/>
              </a:ext>
            </a:extLst>
          </p:cNvPr>
          <p:cNvGraphicFramePr>
            <a:graphicFrameLocks noChangeAspect="1"/>
          </p:cNvGraphicFramePr>
          <p:nvPr>
            <p:extLst>
              <p:ext uri="{D42A27DB-BD31-4B8C-83A1-F6EECF244321}">
                <p14:modId xmlns:p14="http://schemas.microsoft.com/office/powerpoint/2010/main" val="3939757430"/>
              </p:ext>
            </p:extLst>
          </p:nvPr>
        </p:nvGraphicFramePr>
        <p:xfrm>
          <a:off x="572390" y="2924944"/>
          <a:ext cx="4670425" cy="552450"/>
        </p:xfrm>
        <a:graphic>
          <a:graphicData uri="http://schemas.openxmlformats.org/presentationml/2006/ole">
            <mc:AlternateContent xmlns:mc="http://schemas.openxmlformats.org/markup-compatibility/2006">
              <mc:Choice xmlns:v="urn:schemas-microsoft-com:vml" Requires="v">
                <p:oleObj spid="_x0000_s25808" name="Equation" r:id="rId15" imgW="6159240" imgH="736560" progId="Equation.DSMT4">
                  <p:embed/>
                </p:oleObj>
              </mc:Choice>
              <mc:Fallback>
                <p:oleObj name="Equation" r:id="rId15" imgW="6159240" imgH="736560" progId="Equation.DSMT4">
                  <p:embed/>
                  <p:pic>
                    <p:nvPicPr>
                      <p:cNvPr id="19" name="对象 18">
                        <a:extLst>
                          <a:ext uri="{FF2B5EF4-FFF2-40B4-BE49-F238E27FC236}">
                            <a16:creationId xmlns:a16="http://schemas.microsoft.com/office/drawing/2014/main" id="{28522D11-E439-435F-8707-E147D1A781A6}"/>
                          </a:ext>
                        </a:extLst>
                      </p:cNvPr>
                      <p:cNvPicPr>
                        <a:picLocks noChangeAspect="1" noChangeArrowheads="1"/>
                      </p:cNvPicPr>
                      <p:nvPr/>
                    </p:nvPicPr>
                    <p:blipFill>
                      <a:blip r:embed="rId16"/>
                      <a:srcRect/>
                      <a:stretch>
                        <a:fillRect/>
                      </a:stretch>
                    </p:blipFill>
                    <p:spPr bwMode="auto">
                      <a:xfrm>
                        <a:off x="572390" y="2924944"/>
                        <a:ext cx="4670425" cy="5524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2" name="矩形 21">
            <a:extLst>
              <a:ext uri="{FF2B5EF4-FFF2-40B4-BE49-F238E27FC236}">
                <a16:creationId xmlns:a16="http://schemas.microsoft.com/office/drawing/2014/main" id="{00565871-BE11-4409-A005-FC5923C09D9E}"/>
              </a:ext>
            </a:extLst>
          </p:cNvPr>
          <p:cNvSpPr/>
          <p:nvPr/>
        </p:nvSpPr>
        <p:spPr>
          <a:xfrm>
            <a:off x="143049" y="3356992"/>
            <a:ext cx="2021707" cy="400110"/>
          </a:xfrm>
          <a:prstGeom prst="rect">
            <a:avLst/>
          </a:prstGeom>
        </p:spPr>
        <p:txBody>
          <a:bodyPr wrap="square">
            <a:spAutoFit/>
          </a:bodyPr>
          <a:lstStyle/>
          <a:p>
            <a:pPr marL="285750" indent="-285750">
              <a:buFont typeface="Wingdings" panose="05000000000000000000" pitchFamily="2" charset="2"/>
              <a:buChar char="n"/>
            </a:pPr>
            <a:r>
              <a:rPr lang="zh-CN" altLang="en-US" sz="2000" b="1" dirty="0">
                <a:solidFill>
                  <a:srgbClr val="FF0000"/>
                </a:solidFill>
                <a:latin typeface="+mj-ea"/>
                <a:ea typeface="+mj-ea"/>
              </a:rPr>
              <a:t>热膨胀应力：</a:t>
            </a:r>
          </a:p>
        </p:txBody>
      </p:sp>
      <p:sp>
        <p:nvSpPr>
          <p:cNvPr id="23" name="矩形 22">
            <a:extLst>
              <a:ext uri="{FF2B5EF4-FFF2-40B4-BE49-F238E27FC236}">
                <a16:creationId xmlns:a16="http://schemas.microsoft.com/office/drawing/2014/main" id="{24F62287-3848-4C99-A237-939393E56E8D}"/>
              </a:ext>
            </a:extLst>
          </p:cNvPr>
          <p:cNvSpPr/>
          <p:nvPr/>
        </p:nvSpPr>
        <p:spPr>
          <a:xfrm>
            <a:off x="137688" y="2538986"/>
            <a:ext cx="6701483" cy="400110"/>
          </a:xfrm>
          <a:prstGeom prst="rect">
            <a:avLst/>
          </a:prstGeom>
        </p:spPr>
        <p:txBody>
          <a:bodyPr wrap="square">
            <a:spAutoFit/>
          </a:bodyPr>
          <a:lstStyle/>
          <a:p>
            <a:pPr marL="285750" indent="-285750">
              <a:buFont typeface="Wingdings" panose="05000000000000000000" pitchFamily="2" charset="2"/>
              <a:buChar char="n"/>
            </a:pPr>
            <a:r>
              <a:rPr lang="zh-CN" altLang="en-US" sz="2000" b="1" dirty="0">
                <a:solidFill>
                  <a:srgbClr val="FF0000"/>
                </a:solidFill>
                <a:latin typeface="+mj-ea"/>
                <a:ea typeface="+mj-ea"/>
              </a:rPr>
              <a:t>三向应力</a:t>
            </a:r>
            <a:r>
              <a:rPr lang="zh-CN" altLang="en-US" sz="2000" b="1">
                <a:solidFill>
                  <a:srgbClr val="FF0000"/>
                </a:solidFill>
                <a:latin typeface="+mj-ea"/>
                <a:ea typeface="+mj-ea"/>
              </a:rPr>
              <a:t>下裂缝</a:t>
            </a:r>
            <a:r>
              <a:rPr lang="en-US" altLang="zh-CN" sz="2000" b="1" dirty="0">
                <a:solidFill>
                  <a:srgbClr val="FF0000"/>
                </a:solidFill>
                <a:latin typeface="+mj-ea"/>
                <a:ea typeface="+mj-ea"/>
              </a:rPr>
              <a:t>HM</a:t>
            </a:r>
            <a:r>
              <a:rPr lang="zh-CN" altLang="en-US" sz="2000" b="1" dirty="0">
                <a:solidFill>
                  <a:srgbClr val="FF0000"/>
                </a:solidFill>
                <a:latin typeface="+mj-ea"/>
                <a:ea typeface="+mj-ea"/>
              </a:rPr>
              <a:t>耦合渗透率：</a:t>
            </a:r>
          </a:p>
        </p:txBody>
      </p:sp>
      <p:sp>
        <p:nvSpPr>
          <p:cNvPr id="25" name="文本框 24">
            <a:extLst>
              <a:ext uri="{FF2B5EF4-FFF2-40B4-BE49-F238E27FC236}">
                <a16:creationId xmlns:a16="http://schemas.microsoft.com/office/drawing/2014/main" id="{0E2BBC2C-BA91-45D2-88F0-198C2350BDF3}"/>
              </a:ext>
            </a:extLst>
          </p:cNvPr>
          <p:cNvSpPr txBox="1"/>
          <p:nvPr/>
        </p:nvSpPr>
        <p:spPr>
          <a:xfrm>
            <a:off x="125856" y="4149080"/>
            <a:ext cx="4770065" cy="400110"/>
          </a:xfrm>
          <a:prstGeom prst="rect">
            <a:avLst/>
          </a:prstGeom>
        </p:spPr>
        <p:txBody>
          <a:bodyPr wrap="square">
            <a:spAutoFit/>
          </a:bodyPr>
          <a:lstStyle>
            <a:defPPr>
              <a:defRPr lang="zh-CN"/>
            </a:defPPr>
            <a:lvl1pPr marL="285750" indent="-285750">
              <a:buFont typeface="Wingdings" panose="05000000000000000000" pitchFamily="2" charset="2"/>
              <a:buChar char="n"/>
              <a:defRPr sz="2000" b="1">
                <a:solidFill>
                  <a:srgbClr val="FF0000"/>
                </a:solidFill>
                <a:latin typeface="+mj-ea"/>
                <a:ea typeface="+mj-ea"/>
              </a:defRPr>
            </a:lvl1pPr>
          </a:lstStyle>
          <a:p>
            <a:r>
              <a:rPr lang="zh-CN" altLang="en-US" dirty="0"/>
              <a:t>酸化对裂缝渗流特性影响量化表征：</a:t>
            </a:r>
          </a:p>
        </p:txBody>
      </p:sp>
      <p:graphicFrame>
        <p:nvGraphicFramePr>
          <p:cNvPr id="26" name="对象 25">
            <a:extLst>
              <a:ext uri="{FF2B5EF4-FFF2-40B4-BE49-F238E27FC236}">
                <a16:creationId xmlns:a16="http://schemas.microsoft.com/office/drawing/2014/main" id="{9A62478C-BC95-4312-92A6-9E9860490E75}"/>
              </a:ext>
            </a:extLst>
          </p:cNvPr>
          <p:cNvGraphicFramePr>
            <a:graphicFrameLocks noChangeAspect="1"/>
          </p:cNvGraphicFramePr>
          <p:nvPr>
            <p:extLst>
              <p:ext uri="{D42A27DB-BD31-4B8C-83A1-F6EECF244321}">
                <p14:modId xmlns:p14="http://schemas.microsoft.com/office/powerpoint/2010/main" val="442618420"/>
              </p:ext>
            </p:extLst>
          </p:nvPr>
        </p:nvGraphicFramePr>
        <p:xfrm>
          <a:off x="734315" y="4520605"/>
          <a:ext cx="1087437" cy="636587"/>
        </p:xfrm>
        <a:graphic>
          <a:graphicData uri="http://schemas.openxmlformats.org/presentationml/2006/ole">
            <mc:AlternateContent xmlns:mc="http://schemas.openxmlformats.org/markup-compatibility/2006">
              <mc:Choice xmlns:v="urn:schemas-microsoft-com:vml" Requires="v">
                <p:oleObj spid="_x0000_s25809" name="Equation" r:id="rId17" imgW="1218960" imgH="736560" progId="Equation.DSMT4">
                  <p:embed/>
                </p:oleObj>
              </mc:Choice>
              <mc:Fallback>
                <p:oleObj name="Equation" r:id="rId17" imgW="1218960" imgH="736560" progId="Equation.DSMT4">
                  <p:embed/>
                  <p:pic>
                    <p:nvPicPr>
                      <p:cNvPr id="23" name="对象 22">
                        <a:extLst>
                          <a:ext uri="{FF2B5EF4-FFF2-40B4-BE49-F238E27FC236}">
                            <a16:creationId xmlns:a16="http://schemas.microsoft.com/office/drawing/2014/main" id="{F50FB1AF-48C0-4444-A184-B6DB4B43F70A}"/>
                          </a:ext>
                        </a:extLst>
                      </p:cNvPr>
                      <p:cNvPicPr>
                        <a:picLocks noChangeAspect="1" noChangeArrowheads="1"/>
                      </p:cNvPicPr>
                      <p:nvPr/>
                    </p:nvPicPr>
                    <p:blipFill>
                      <a:blip r:embed="rId18"/>
                      <a:srcRect/>
                      <a:stretch>
                        <a:fillRect/>
                      </a:stretch>
                    </p:blipFill>
                    <p:spPr bwMode="auto">
                      <a:xfrm>
                        <a:off x="734315" y="4520605"/>
                        <a:ext cx="1087437" cy="636587"/>
                      </a:xfrm>
                      <a:prstGeom prst="rect">
                        <a:avLst/>
                      </a:prstGeom>
                      <a:noFill/>
                    </p:spPr>
                  </p:pic>
                </p:oleObj>
              </mc:Fallback>
            </mc:AlternateContent>
          </a:graphicData>
        </a:graphic>
      </p:graphicFrame>
      <p:graphicFrame>
        <p:nvGraphicFramePr>
          <p:cNvPr id="28" name="对象 27">
            <a:extLst>
              <a:ext uri="{FF2B5EF4-FFF2-40B4-BE49-F238E27FC236}">
                <a16:creationId xmlns:a16="http://schemas.microsoft.com/office/drawing/2014/main" id="{EF5BF87B-E8BE-4A96-8166-6477CA329D91}"/>
              </a:ext>
            </a:extLst>
          </p:cNvPr>
          <p:cNvGraphicFramePr>
            <a:graphicFrameLocks noChangeAspect="1"/>
          </p:cNvGraphicFramePr>
          <p:nvPr>
            <p:extLst>
              <p:ext uri="{D42A27DB-BD31-4B8C-83A1-F6EECF244321}">
                <p14:modId xmlns:p14="http://schemas.microsoft.com/office/powerpoint/2010/main" val="3633810379"/>
              </p:ext>
            </p:extLst>
          </p:nvPr>
        </p:nvGraphicFramePr>
        <p:xfrm>
          <a:off x="653352" y="3717032"/>
          <a:ext cx="2886075" cy="498475"/>
        </p:xfrm>
        <a:graphic>
          <a:graphicData uri="http://schemas.openxmlformats.org/presentationml/2006/ole">
            <mc:AlternateContent xmlns:mc="http://schemas.openxmlformats.org/markup-compatibility/2006">
              <mc:Choice xmlns:v="urn:schemas-microsoft-com:vml" Requires="v">
                <p:oleObj spid="_x0000_s25810" name="Equation" r:id="rId19" imgW="3784320" imgH="672840" progId="Equation.DSMT4">
                  <p:embed/>
                </p:oleObj>
              </mc:Choice>
              <mc:Fallback>
                <p:oleObj name="Equation" r:id="rId19" imgW="3784320" imgH="672840" progId="Equation.DSMT4">
                  <p:embed/>
                  <p:pic>
                    <p:nvPicPr>
                      <p:cNvPr id="24" name="对象 23">
                        <a:extLst>
                          <a:ext uri="{FF2B5EF4-FFF2-40B4-BE49-F238E27FC236}">
                            <a16:creationId xmlns:a16="http://schemas.microsoft.com/office/drawing/2014/main" id="{0CF727E9-EF20-4545-98A0-C8876F9EE1A5}"/>
                          </a:ext>
                        </a:extLst>
                      </p:cNvPr>
                      <p:cNvPicPr>
                        <a:picLocks noChangeAspect="1" noChangeArrowheads="1"/>
                      </p:cNvPicPr>
                      <p:nvPr/>
                    </p:nvPicPr>
                    <p:blipFill>
                      <a:blip r:embed="rId20"/>
                      <a:srcRect/>
                      <a:stretch>
                        <a:fillRect/>
                      </a:stretch>
                    </p:blipFill>
                    <p:spPr bwMode="auto">
                      <a:xfrm>
                        <a:off x="653352" y="3717032"/>
                        <a:ext cx="2886075" cy="498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3" name="文本框 32">
            <a:extLst>
              <a:ext uri="{FF2B5EF4-FFF2-40B4-BE49-F238E27FC236}">
                <a16:creationId xmlns:a16="http://schemas.microsoft.com/office/drawing/2014/main" id="{B061AAC9-CF04-4384-868A-091AD81B2511}"/>
              </a:ext>
            </a:extLst>
          </p:cNvPr>
          <p:cNvSpPr txBox="1"/>
          <p:nvPr/>
        </p:nvSpPr>
        <p:spPr>
          <a:xfrm>
            <a:off x="137688" y="5229200"/>
            <a:ext cx="4770065" cy="461665"/>
          </a:xfrm>
          <a:prstGeom prst="rect">
            <a:avLst/>
          </a:prstGeom>
        </p:spPr>
        <p:txBody>
          <a:bodyPr wrap="square">
            <a:spAutoFit/>
          </a:bodyPr>
          <a:lstStyle>
            <a:defPPr>
              <a:defRPr lang="zh-CN"/>
            </a:defPPr>
            <a:lvl1pPr marL="285750" indent="-285750">
              <a:buFont typeface="Wingdings" panose="05000000000000000000" pitchFamily="2" charset="2"/>
              <a:buChar char="n"/>
              <a:defRPr sz="2000" b="1">
                <a:solidFill>
                  <a:srgbClr val="FF0000"/>
                </a:solidFill>
                <a:latin typeface="+mj-ea"/>
                <a:ea typeface="+mj-ea"/>
              </a:defRPr>
            </a:lvl1pPr>
          </a:lstStyle>
          <a:p>
            <a:r>
              <a:rPr lang="en-US" altLang="zh-CN" dirty="0"/>
              <a:t>THMC</a:t>
            </a:r>
            <a:r>
              <a:rPr lang="zh-CN" altLang="en-US" dirty="0"/>
              <a:t> 耦合渗透率动态演化方程</a:t>
            </a:r>
          </a:p>
        </p:txBody>
      </p:sp>
      <p:graphicFrame>
        <p:nvGraphicFramePr>
          <p:cNvPr id="34" name="对象 33">
            <a:extLst>
              <a:ext uri="{FF2B5EF4-FFF2-40B4-BE49-F238E27FC236}">
                <a16:creationId xmlns:a16="http://schemas.microsoft.com/office/drawing/2014/main" id="{5072834A-A022-4A32-B4F6-857AD06731D4}"/>
              </a:ext>
            </a:extLst>
          </p:cNvPr>
          <p:cNvGraphicFramePr>
            <a:graphicFrameLocks noChangeAspect="1"/>
          </p:cNvGraphicFramePr>
          <p:nvPr>
            <p:extLst>
              <p:ext uri="{D42A27DB-BD31-4B8C-83A1-F6EECF244321}">
                <p14:modId xmlns:p14="http://schemas.microsoft.com/office/powerpoint/2010/main" val="1688475997"/>
              </p:ext>
            </p:extLst>
          </p:nvPr>
        </p:nvGraphicFramePr>
        <p:xfrm>
          <a:off x="747687" y="5733256"/>
          <a:ext cx="5624513" cy="609600"/>
        </p:xfrm>
        <a:graphic>
          <a:graphicData uri="http://schemas.openxmlformats.org/presentationml/2006/ole">
            <mc:AlternateContent xmlns:mc="http://schemas.openxmlformats.org/markup-compatibility/2006">
              <mc:Choice xmlns:v="urn:schemas-microsoft-com:vml" Requires="v">
                <p:oleObj spid="_x0000_s25811" name="Equation" r:id="rId21" imgW="7416720" imgH="812520" progId="Equation.DSMT4">
                  <p:embed/>
                </p:oleObj>
              </mc:Choice>
              <mc:Fallback>
                <p:oleObj name="Equation" r:id="rId21" imgW="7416720" imgH="812520" progId="Equation.DSMT4">
                  <p:embed/>
                  <p:pic>
                    <p:nvPicPr>
                      <p:cNvPr id="26" name="对象 25">
                        <a:extLst>
                          <a:ext uri="{FF2B5EF4-FFF2-40B4-BE49-F238E27FC236}">
                            <a16:creationId xmlns:a16="http://schemas.microsoft.com/office/drawing/2014/main" id="{BC290E88-38E9-4159-921D-70FAD4CBBAFD}"/>
                          </a:ext>
                        </a:extLst>
                      </p:cNvPr>
                      <p:cNvPicPr>
                        <a:picLocks noChangeAspect="1" noChangeArrowheads="1"/>
                      </p:cNvPicPr>
                      <p:nvPr/>
                    </p:nvPicPr>
                    <p:blipFill>
                      <a:blip r:embed="rId22"/>
                      <a:srcRect/>
                      <a:stretch>
                        <a:fillRect/>
                      </a:stretch>
                    </p:blipFill>
                    <p:spPr bwMode="auto">
                      <a:xfrm>
                        <a:off x="747687" y="5733256"/>
                        <a:ext cx="5624513" cy="60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5" name="矩形: 圆角 34">
            <a:extLst>
              <a:ext uri="{FF2B5EF4-FFF2-40B4-BE49-F238E27FC236}">
                <a16:creationId xmlns:a16="http://schemas.microsoft.com/office/drawing/2014/main" id="{48C622A7-FA00-4D78-BD62-897AFD8CD54C}"/>
              </a:ext>
            </a:extLst>
          </p:cNvPr>
          <p:cNvSpPr/>
          <p:nvPr/>
        </p:nvSpPr>
        <p:spPr>
          <a:xfrm>
            <a:off x="1871855" y="6456089"/>
            <a:ext cx="509729" cy="357287"/>
          </a:xfrm>
          <a:prstGeom prst="roundRect">
            <a:avLst/>
          </a:prstGeom>
          <a:solidFill>
            <a:schemeClr val="accent6">
              <a:lumMod val="60000"/>
              <a:lumOff val="40000"/>
            </a:schemeClr>
          </a:solidFill>
          <a:ln>
            <a:solidFill>
              <a:srgbClr val="FFEFE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000" dirty="0">
                <a:ln>
                  <a:solidFill>
                    <a:srgbClr val="0000FF"/>
                  </a:solidFill>
                </a:ln>
                <a:solidFill>
                  <a:srgbClr val="000000"/>
                </a:solidFill>
                <a:latin typeface="Arial" panose="020B0604020202020204" pitchFamily="34" charset="0"/>
                <a:cs typeface="Arial" panose="020B0604020202020204" pitchFamily="34" charset="0"/>
              </a:rPr>
              <a:t>H</a:t>
            </a:r>
            <a:endParaRPr lang="zh-CN" altLang="en-US" sz="2000" dirty="0">
              <a:ln>
                <a:solidFill>
                  <a:srgbClr val="0000FF"/>
                </a:solidFill>
              </a:ln>
              <a:solidFill>
                <a:srgbClr val="000000"/>
              </a:solidFill>
              <a:latin typeface="Arial" panose="020B0604020202020204" pitchFamily="34" charset="0"/>
              <a:cs typeface="Arial" panose="020B0604020202020204" pitchFamily="34" charset="0"/>
            </a:endParaRPr>
          </a:p>
        </p:txBody>
      </p:sp>
      <p:cxnSp>
        <p:nvCxnSpPr>
          <p:cNvPr id="40" name="直接连接符 39">
            <a:extLst>
              <a:ext uri="{FF2B5EF4-FFF2-40B4-BE49-F238E27FC236}">
                <a16:creationId xmlns:a16="http://schemas.microsoft.com/office/drawing/2014/main" id="{A50127A7-9D16-4278-BE30-AFA80E943237}"/>
              </a:ext>
            </a:extLst>
          </p:cNvPr>
          <p:cNvCxnSpPr/>
          <p:nvPr/>
        </p:nvCxnSpPr>
        <p:spPr>
          <a:xfrm>
            <a:off x="1730720" y="6314419"/>
            <a:ext cx="792000" cy="0"/>
          </a:xfrm>
          <a:prstGeom prst="line">
            <a:avLst/>
          </a:prstGeom>
        </p:spPr>
        <p:style>
          <a:lnRef idx="3">
            <a:schemeClr val="accent6"/>
          </a:lnRef>
          <a:fillRef idx="0">
            <a:schemeClr val="accent6"/>
          </a:fillRef>
          <a:effectRef idx="2">
            <a:schemeClr val="accent6"/>
          </a:effectRef>
          <a:fontRef idx="minor">
            <a:schemeClr val="tx1"/>
          </a:fontRef>
        </p:style>
      </p:cxnSp>
      <p:sp>
        <p:nvSpPr>
          <p:cNvPr id="41" name="矩形: 圆角 40">
            <a:extLst>
              <a:ext uri="{FF2B5EF4-FFF2-40B4-BE49-F238E27FC236}">
                <a16:creationId xmlns:a16="http://schemas.microsoft.com/office/drawing/2014/main" id="{AD723D4F-5783-4D85-BFA4-1BF9B5218FE0}"/>
              </a:ext>
            </a:extLst>
          </p:cNvPr>
          <p:cNvSpPr/>
          <p:nvPr/>
        </p:nvSpPr>
        <p:spPr>
          <a:xfrm>
            <a:off x="3147311" y="6450990"/>
            <a:ext cx="509729" cy="357287"/>
          </a:xfrm>
          <a:prstGeom prst="roundRect">
            <a:avLst/>
          </a:prstGeom>
          <a:solidFill>
            <a:schemeClr val="accent6">
              <a:lumMod val="60000"/>
              <a:lumOff val="40000"/>
            </a:schemeClr>
          </a:solidFill>
          <a:ln>
            <a:solidFill>
              <a:srgbClr val="FFEFE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000" dirty="0">
                <a:ln>
                  <a:solidFill>
                    <a:srgbClr val="0000FF"/>
                  </a:solidFill>
                </a:ln>
                <a:solidFill>
                  <a:srgbClr val="000000"/>
                </a:solidFill>
                <a:latin typeface="Arial" panose="020B0604020202020204" pitchFamily="34" charset="0"/>
                <a:cs typeface="Arial" panose="020B0604020202020204" pitchFamily="34" charset="0"/>
              </a:rPr>
              <a:t>M</a:t>
            </a:r>
            <a:endParaRPr lang="zh-CN" altLang="en-US" sz="2000" dirty="0">
              <a:ln>
                <a:solidFill>
                  <a:srgbClr val="0000FF"/>
                </a:solidFill>
              </a:ln>
              <a:solidFill>
                <a:srgbClr val="000000"/>
              </a:solidFill>
              <a:latin typeface="Arial" panose="020B0604020202020204" pitchFamily="34" charset="0"/>
              <a:cs typeface="Arial" panose="020B0604020202020204" pitchFamily="34" charset="0"/>
            </a:endParaRPr>
          </a:p>
        </p:txBody>
      </p:sp>
      <p:cxnSp>
        <p:nvCxnSpPr>
          <p:cNvPr id="42" name="直接连接符 41">
            <a:extLst>
              <a:ext uri="{FF2B5EF4-FFF2-40B4-BE49-F238E27FC236}">
                <a16:creationId xmlns:a16="http://schemas.microsoft.com/office/drawing/2014/main" id="{E3E1B461-AF50-46D5-BEA4-2E1FB483B993}"/>
              </a:ext>
            </a:extLst>
          </p:cNvPr>
          <p:cNvCxnSpPr/>
          <p:nvPr/>
        </p:nvCxnSpPr>
        <p:spPr>
          <a:xfrm>
            <a:off x="3006176" y="6309320"/>
            <a:ext cx="792000" cy="0"/>
          </a:xfrm>
          <a:prstGeom prst="line">
            <a:avLst/>
          </a:prstGeom>
        </p:spPr>
        <p:style>
          <a:lnRef idx="3">
            <a:schemeClr val="accent6"/>
          </a:lnRef>
          <a:fillRef idx="0">
            <a:schemeClr val="accent6"/>
          </a:fillRef>
          <a:effectRef idx="2">
            <a:schemeClr val="accent6"/>
          </a:effectRef>
          <a:fontRef idx="minor">
            <a:schemeClr val="tx1"/>
          </a:fontRef>
        </p:style>
      </p:cxnSp>
      <p:sp>
        <p:nvSpPr>
          <p:cNvPr id="43" name="矩形: 圆角 42">
            <a:extLst>
              <a:ext uri="{FF2B5EF4-FFF2-40B4-BE49-F238E27FC236}">
                <a16:creationId xmlns:a16="http://schemas.microsoft.com/office/drawing/2014/main" id="{6320E841-E384-4B88-AC8D-E0AA95BE08CD}"/>
              </a:ext>
            </a:extLst>
          </p:cNvPr>
          <p:cNvSpPr/>
          <p:nvPr/>
        </p:nvSpPr>
        <p:spPr>
          <a:xfrm>
            <a:off x="4227431" y="6450990"/>
            <a:ext cx="509729" cy="357287"/>
          </a:xfrm>
          <a:prstGeom prst="roundRect">
            <a:avLst/>
          </a:prstGeom>
          <a:solidFill>
            <a:schemeClr val="accent6">
              <a:lumMod val="60000"/>
              <a:lumOff val="40000"/>
            </a:schemeClr>
          </a:solidFill>
          <a:ln>
            <a:solidFill>
              <a:srgbClr val="FFEFE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000" dirty="0">
                <a:ln>
                  <a:solidFill>
                    <a:srgbClr val="0000FF"/>
                  </a:solidFill>
                </a:ln>
                <a:solidFill>
                  <a:srgbClr val="000000"/>
                </a:solidFill>
                <a:latin typeface="Arial" panose="020B0604020202020204" pitchFamily="34" charset="0"/>
                <a:cs typeface="Arial" panose="020B0604020202020204" pitchFamily="34" charset="0"/>
              </a:rPr>
              <a:t>T</a:t>
            </a:r>
            <a:endParaRPr lang="zh-CN" altLang="en-US" sz="2000" dirty="0">
              <a:ln>
                <a:solidFill>
                  <a:srgbClr val="0000FF"/>
                </a:solidFill>
              </a:ln>
              <a:solidFill>
                <a:srgbClr val="000000"/>
              </a:solidFill>
              <a:latin typeface="Arial" panose="020B0604020202020204" pitchFamily="34" charset="0"/>
              <a:cs typeface="Arial" panose="020B0604020202020204" pitchFamily="34" charset="0"/>
            </a:endParaRPr>
          </a:p>
        </p:txBody>
      </p:sp>
      <p:cxnSp>
        <p:nvCxnSpPr>
          <p:cNvPr id="44" name="直接连接符 43">
            <a:extLst>
              <a:ext uri="{FF2B5EF4-FFF2-40B4-BE49-F238E27FC236}">
                <a16:creationId xmlns:a16="http://schemas.microsoft.com/office/drawing/2014/main" id="{8B06D271-28F8-488F-845B-6129D7862463}"/>
              </a:ext>
            </a:extLst>
          </p:cNvPr>
          <p:cNvCxnSpPr/>
          <p:nvPr/>
        </p:nvCxnSpPr>
        <p:spPr>
          <a:xfrm>
            <a:off x="4086296" y="6309320"/>
            <a:ext cx="792000" cy="0"/>
          </a:xfrm>
          <a:prstGeom prst="line">
            <a:avLst/>
          </a:prstGeom>
        </p:spPr>
        <p:style>
          <a:lnRef idx="3">
            <a:schemeClr val="accent6"/>
          </a:lnRef>
          <a:fillRef idx="0">
            <a:schemeClr val="accent6"/>
          </a:fillRef>
          <a:effectRef idx="2">
            <a:schemeClr val="accent6"/>
          </a:effectRef>
          <a:fontRef idx="minor">
            <a:schemeClr val="tx1"/>
          </a:fontRef>
        </p:style>
      </p:cxnSp>
      <p:sp>
        <p:nvSpPr>
          <p:cNvPr id="45" name="矩形: 圆角 44">
            <a:extLst>
              <a:ext uri="{FF2B5EF4-FFF2-40B4-BE49-F238E27FC236}">
                <a16:creationId xmlns:a16="http://schemas.microsoft.com/office/drawing/2014/main" id="{A36423FC-4D48-4DBA-BA7C-5923140EB823}"/>
              </a:ext>
            </a:extLst>
          </p:cNvPr>
          <p:cNvSpPr/>
          <p:nvPr/>
        </p:nvSpPr>
        <p:spPr>
          <a:xfrm>
            <a:off x="5667679" y="6450990"/>
            <a:ext cx="509729" cy="357287"/>
          </a:xfrm>
          <a:prstGeom prst="roundRect">
            <a:avLst/>
          </a:prstGeom>
          <a:solidFill>
            <a:schemeClr val="accent6">
              <a:lumMod val="60000"/>
              <a:lumOff val="40000"/>
            </a:schemeClr>
          </a:solidFill>
          <a:ln>
            <a:solidFill>
              <a:srgbClr val="FFEFE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000" dirty="0">
                <a:ln>
                  <a:solidFill>
                    <a:srgbClr val="0000FF"/>
                  </a:solidFill>
                </a:ln>
                <a:solidFill>
                  <a:srgbClr val="000000"/>
                </a:solidFill>
                <a:latin typeface="Arial" panose="020B0604020202020204" pitchFamily="34" charset="0"/>
                <a:cs typeface="Arial" panose="020B0604020202020204" pitchFamily="34" charset="0"/>
              </a:rPr>
              <a:t>C</a:t>
            </a:r>
            <a:endParaRPr lang="zh-CN" altLang="en-US" sz="2000" dirty="0">
              <a:ln>
                <a:solidFill>
                  <a:srgbClr val="0000FF"/>
                </a:solidFill>
              </a:ln>
              <a:solidFill>
                <a:srgbClr val="000000"/>
              </a:solidFill>
              <a:latin typeface="Arial" panose="020B0604020202020204" pitchFamily="34" charset="0"/>
              <a:cs typeface="Arial" panose="020B0604020202020204" pitchFamily="34" charset="0"/>
            </a:endParaRPr>
          </a:p>
        </p:txBody>
      </p:sp>
      <p:cxnSp>
        <p:nvCxnSpPr>
          <p:cNvPr id="46" name="直接连接符 45">
            <a:extLst>
              <a:ext uri="{FF2B5EF4-FFF2-40B4-BE49-F238E27FC236}">
                <a16:creationId xmlns:a16="http://schemas.microsoft.com/office/drawing/2014/main" id="{A25E7606-1DB7-4F88-B230-F1C11129B5D2}"/>
              </a:ext>
            </a:extLst>
          </p:cNvPr>
          <p:cNvCxnSpPr/>
          <p:nvPr/>
        </p:nvCxnSpPr>
        <p:spPr>
          <a:xfrm>
            <a:off x="5526544" y="6309320"/>
            <a:ext cx="792000" cy="0"/>
          </a:xfrm>
          <a:prstGeom prst="line">
            <a:avLst/>
          </a:prstGeom>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22873825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id="{AE31A99F-E06E-49D5-B731-ABBB7598BA4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7041" t="9813" r="11225" b="4624"/>
          <a:stretch/>
        </p:blipFill>
        <p:spPr>
          <a:xfrm>
            <a:off x="373789" y="1293394"/>
            <a:ext cx="3318300" cy="2426438"/>
          </a:xfrm>
          <a:prstGeom prst="rect">
            <a:avLst/>
          </a:prstGeom>
        </p:spPr>
      </p:pic>
      <p:sp>
        <p:nvSpPr>
          <p:cNvPr id="13" name="文本框 12">
            <a:extLst>
              <a:ext uri="{FF2B5EF4-FFF2-40B4-BE49-F238E27FC236}">
                <a16:creationId xmlns:a16="http://schemas.microsoft.com/office/drawing/2014/main" id="{B32AC3FC-DBEF-4E13-A44B-3C9700EAB79D}"/>
              </a:ext>
            </a:extLst>
          </p:cNvPr>
          <p:cNvSpPr txBox="1"/>
          <p:nvPr/>
        </p:nvSpPr>
        <p:spPr>
          <a:xfrm>
            <a:off x="1331640" y="3717032"/>
            <a:ext cx="2160240" cy="338554"/>
          </a:xfrm>
          <a:prstGeom prst="rect">
            <a:avLst/>
          </a:prstGeom>
          <a:noFill/>
        </p:spPr>
        <p:txBody>
          <a:bodyPr wrap="square" rtlCol="0">
            <a:spAutoFit/>
          </a:bodyPr>
          <a:lstStyle>
            <a:defPPr>
              <a:defRPr lang="zh-CN"/>
            </a:defPPr>
            <a:lvl1pPr>
              <a:defRPr sz="1600" b="1">
                <a:solidFill>
                  <a:srgbClr val="000000"/>
                </a:solidFill>
                <a:latin typeface="+mj-ea"/>
                <a:ea typeface="+mj-ea"/>
              </a:defRPr>
            </a:lvl1pPr>
          </a:lstStyle>
          <a:p>
            <a:r>
              <a:rPr lang="zh-CN" altLang="en-US" dirty="0"/>
              <a:t>渗透率</a:t>
            </a:r>
            <a:r>
              <a:rPr lang="en-US" altLang="zh-CN" dirty="0"/>
              <a:t>-</a:t>
            </a:r>
            <a:r>
              <a:rPr lang="zh-CN" altLang="en-US" dirty="0"/>
              <a:t>裂缝空压</a:t>
            </a:r>
          </a:p>
        </p:txBody>
      </p:sp>
      <p:pic>
        <p:nvPicPr>
          <p:cNvPr id="14" name="图片 13">
            <a:extLst>
              <a:ext uri="{FF2B5EF4-FFF2-40B4-BE49-F238E27FC236}">
                <a16:creationId xmlns:a16="http://schemas.microsoft.com/office/drawing/2014/main" id="{AB9D715B-5936-4B55-865A-3A7699CA2E6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8659" t="6920" r="12589" b="5324"/>
          <a:stretch/>
        </p:blipFill>
        <p:spPr>
          <a:xfrm>
            <a:off x="4932040" y="1277531"/>
            <a:ext cx="3099600" cy="2412653"/>
          </a:xfrm>
          <a:prstGeom prst="rect">
            <a:avLst/>
          </a:prstGeom>
        </p:spPr>
      </p:pic>
      <p:sp>
        <p:nvSpPr>
          <p:cNvPr id="15" name="文本框 14">
            <a:extLst>
              <a:ext uri="{FF2B5EF4-FFF2-40B4-BE49-F238E27FC236}">
                <a16:creationId xmlns:a16="http://schemas.microsoft.com/office/drawing/2014/main" id="{7C0AA4C4-7D38-496E-860F-F7482AF6ABC8}"/>
              </a:ext>
            </a:extLst>
          </p:cNvPr>
          <p:cNvSpPr txBox="1"/>
          <p:nvPr/>
        </p:nvSpPr>
        <p:spPr>
          <a:xfrm>
            <a:off x="5868144" y="3690184"/>
            <a:ext cx="1621934" cy="307777"/>
          </a:xfrm>
          <a:prstGeom prst="rect">
            <a:avLst/>
          </a:prstGeom>
          <a:noFill/>
        </p:spPr>
        <p:txBody>
          <a:bodyPr wrap="square" rtlCol="0">
            <a:spAutoFit/>
          </a:bodyPr>
          <a:lstStyle>
            <a:defPPr>
              <a:defRPr lang="zh-CN"/>
            </a:defPPr>
            <a:lvl1pPr>
              <a:defRPr sz="1600" b="1">
                <a:solidFill>
                  <a:srgbClr val="000000"/>
                </a:solidFill>
                <a:latin typeface="+mj-ea"/>
                <a:ea typeface="+mj-ea"/>
              </a:defRPr>
            </a:lvl1pPr>
          </a:lstStyle>
          <a:p>
            <a:r>
              <a:rPr lang="zh-CN" altLang="en-US" dirty="0"/>
              <a:t>渗透率</a:t>
            </a:r>
            <a:r>
              <a:rPr lang="en-US" altLang="zh-CN" dirty="0"/>
              <a:t>-</a:t>
            </a:r>
            <a:r>
              <a:rPr lang="zh-CN" altLang="en-US" dirty="0"/>
              <a:t>酸化</a:t>
            </a:r>
          </a:p>
        </p:txBody>
      </p:sp>
      <p:pic>
        <p:nvPicPr>
          <p:cNvPr id="16" name="图片 15">
            <a:extLst>
              <a:ext uri="{FF2B5EF4-FFF2-40B4-BE49-F238E27FC236}">
                <a16:creationId xmlns:a16="http://schemas.microsoft.com/office/drawing/2014/main" id="{655D555E-7C1B-4FAA-843A-B705FB0B3C9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8199" t="8394" r="12006" b="4218"/>
          <a:stretch/>
        </p:blipFill>
        <p:spPr>
          <a:xfrm>
            <a:off x="364165" y="4046798"/>
            <a:ext cx="3240000" cy="2478546"/>
          </a:xfrm>
          <a:prstGeom prst="rect">
            <a:avLst/>
          </a:prstGeom>
        </p:spPr>
      </p:pic>
      <p:sp>
        <p:nvSpPr>
          <p:cNvPr id="25" name="文本框 24">
            <a:extLst>
              <a:ext uri="{FF2B5EF4-FFF2-40B4-BE49-F238E27FC236}">
                <a16:creationId xmlns:a16="http://schemas.microsoft.com/office/drawing/2014/main" id="{EFA1269B-7BC0-4B8F-8E73-B0AE3E3CD21D}"/>
              </a:ext>
            </a:extLst>
          </p:cNvPr>
          <p:cNvSpPr txBox="1"/>
          <p:nvPr/>
        </p:nvSpPr>
        <p:spPr>
          <a:xfrm>
            <a:off x="1437898" y="6466950"/>
            <a:ext cx="1621934" cy="338554"/>
          </a:xfrm>
          <a:prstGeom prst="rect">
            <a:avLst/>
          </a:prstGeom>
          <a:noFill/>
        </p:spPr>
        <p:txBody>
          <a:bodyPr wrap="square" rtlCol="0">
            <a:spAutoFit/>
          </a:bodyPr>
          <a:lstStyle>
            <a:defPPr>
              <a:defRPr lang="zh-CN"/>
            </a:defPPr>
            <a:lvl1pPr>
              <a:defRPr sz="1600" b="1">
                <a:solidFill>
                  <a:srgbClr val="000000"/>
                </a:solidFill>
                <a:latin typeface="+mj-ea"/>
                <a:ea typeface="+mj-ea"/>
              </a:defRPr>
            </a:lvl1pPr>
          </a:lstStyle>
          <a:p>
            <a:r>
              <a:rPr lang="zh-CN" altLang="en-US" dirty="0"/>
              <a:t>渗透率</a:t>
            </a:r>
            <a:r>
              <a:rPr lang="en-US" altLang="zh-CN" dirty="0"/>
              <a:t>-</a:t>
            </a:r>
            <a:r>
              <a:rPr lang="zh-CN" altLang="en-US" dirty="0"/>
              <a:t>温度</a:t>
            </a:r>
          </a:p>
        </p:txBody>
      </p:sp>
      <p:sp>
        <p:nvSpPr>
          <p:cNvPr id="26" name="文本框 25">
            <a:extLst>
              <a:ext uri="{FF2B5EF4-FFF2-40B4-BE49-F238E27FC236}">
                <a16:creationId xmlns:a16="http://schemas.microsoft.com/office/drawing/2014/main" id="{E09FBCD5-366D-4FD2-A392-6B69DE59B51E}"/>
              </a:ext>
            </a:extLst>
          </p:cNvPr>
          <p:cNvSpPr txBox="1"/>
          <p:nvPr/>
        </p:nvSpPr>
        <p:spPr>
          <a:xfrm>
            <a:off x="3692089" y="3943182"/>
            <a:ext cx="5451911" cy="2862322"/>
          </a:xfrm>
          <a:prstGeom prst="rect">
            <a:avLst/>
          </a:prstGeom>
          <a:noFill/>
        </p:spPr>
        <p:txBody>
          <a:bodyPr wrap="square" rtlCol="0">
            <a:spAutoFit/>
          </a:bodyPr>
          <a:lstStyle>
            <a:defPPr>
              <a:defRPr lang="zh-CN"/>
            </a:defPPr>
            <a:lvl1pPr>
              <a:defRPr sz="1600" b="1">
                <a:solidFill>
                  <a:srgbClr val="000000"/>
                </a:solidFill>
                <a:latin typeface="+mj-ea"/>
                <a:ea typeface="+mj-ea"/>
              </a:defRPr>
            </a:lvl1pPr>
          </a:lstStyle>
          <a:p>
            <a:pPr marL="285750" indent="-285750">
              <a:buFont typeface="Wingdings" panose="05000000000000000000" pitchFamily="2" charset="2"/>
              <a:buChar char="p"/>
            </a:pPr>
            <a:r>
              <a:rPr lang="zh-CN" altLang="en-US" sz="1800" dirty="0"/>
              <a:t>冷边界降温越快，产生的温度梯度就越高产生较高的应力，冷边界收缩，模型边界产生</a:t>
            </a:r>
            <a:r>
              <a:rPr lang="en-US" altLang="zh-CN" sz="1800" dirty="0"/>
              <a:t>x</a:t>
            </a:r>
            <a:r>
              <a:rPr lang="zh-CN" altLang="en-US" sz="1800" dirty="0"/>
              <a:t>方向拉应力，裂缝开度增大，渗透率提高</a:t>
            </a:r>
            <a:endParaRPr lang="en-US" altLang="zh-CN" sz="1800" dirty="0"/>
          </a:p>
          <a:p>
            <a:pPr marL="285750" indent="-285750">
              <a:buFont typeface="Wingdings" panose="05000000000000000000" pitchFamily="2" charset="2"/>
              <a:buChar char="p"/>
            </a:pPr>
            <a:endParaRPr lang="en-US" altLang="zh-CN" sz="1800" dirty="0"/>
          </a:p>
          <a:p>
            <a:pPr marL="285750" indent="-285750">
              <a:buFont typeface="Wingdings" panose="05000000000000000000" pitchFamily="2" charset="2"/>
              <a:buChar char="p"/>
            </a:pPr>
            <a:r>
              <a:rPr lang="zh-CN" altLang="en-US" sz="1800" dirty="0"/>
              <a:t>法向和三向应力造成侧向应力作用于基质岩块，造成趋向裂缝的横向变形</a:t>
            </a:r>
            <a:endParaRPr lang="en-US" altLang="zh-CN" sz="1800" dirty="0"/>
          </a:p>
          <a:p>
            <a:pPr marL="285750" indent="-285750">
              <a:buFont typeface="Wingdings" panose="05000000000000000000" pitchFamily="2" charset="2"/>
              <a:buChar char="p"/>
            </a:pPr>
            <a:endParaRPr lang="en-US" altLang="zh-CN" sz="1800" dirty="0"/>
          </a:p>
          <a:p>
            <a:pPr marL="285750" indent="-285750">
              <a:buFont typeface="Wingdings" panose="05000000000000000000" pitchFamily="2" charset="2"/>
              <a:buChar char="p"/>
            </a:pPr>
            <a:r>
              <a:rPr lang="zh-CN" altLang="en-US" sz="1800" dirty="0"/>
              <a:t>酸化一般采用低浓度稀盐酸，溶解裂缝表面矿物并扩大基质孔隙、可增强微裂缝渗透特性但降低岩石抗压强度。对裂缝渗透性影响有限</a:t>
            </a:r>
          </a:p>
        </p:txBody>
      </p:sp>
      <p:cxnSp>
        <p:nvCxnSpPr>
          <p:cNvPr id="11" name="直接连接符 10">
            <a:extLst>
              <a:ext uri="{FF2B5EF4-FFF2-40B4-BE49-F238E27FC236}">
                <a16:creationId xmlns:a16="http://schemas.microsoft.com/office/drawing/2014/main" id="{CE100405-516A-4D7D-BD64-F1682D067AD3}"/>
              </a:ext>
            </a:extLst>
          </p:cNvPr>
          <p:cNvCxnSpPr/>
          <p:nvPr/>
        </p:nvCxnSpPr>
        <p:spPr bwMode="auto">
          <a:xfrm>
            <a:off x="647700" y="701849"/>
            <a:ext cx="7777163" cy="0"/>
          </a:xfrm>
          <a:prstGeom prst="line">
            <a:avLst/>
          </a:prstGeom>
          <a:ln>
            <a:headEnd type="none" w="med" len="med"/>
            <a:tailEnd type="none" w="med" len="med"/>
          </a:ln>
        </p:spPr>
        <p:style>
          <a:lnRef idx="3">
            <a:schemeClr val="accent3"/>
          </a:lnRef>
          <a:fillRef idx="0">
            <a:schemeClr val="accent3"/>
          </a:fillRef>
          <a:effectRef idx="2">
            <a:schemeClr val="accent3"/>
          </a:effectRef>
          <a:fontRef idx="minor">
            <a:schemeClr val="tx1"/>
          </a:fontRef>
        </p:style>
      </p:cxnSp>
      <p:sp>
        <p:nvSpPr>
          <p:cNvPr id="17" name="矩形 2">
            <a:extLst>
              <a:ext uri="{FF2B5EF4-FFF2-40B4-BE49-F238E27FC236}">
                <a16:creationId xmlns:a16="http://schemas.microsoft.com/office/drawing/2014/main" id="{9FE1E625-3C96-4EA4-A366-F8377D7D08A8}"/>
              </a:ext>
            </a:extLst>
          </p:cNvPr>
          <p:cNvSpPr>
            <a:spLocks noChangeArrowheads="1"/>
          </p:cNvSpPr>
          <p:nvPr/>
        </p:nvSpPr>
        <p:spPr bwMode="auto">
          <a:xfrm>
            <a:off x="2976563" y="44624"/>
            <a:ext cx="27781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gn="ctr" eaLnBrk="1" hangingPunct="1">
              <a:spcBef>
                <a:spcPct val="50000"/>
              </a:spcBef>
              <a:buFont typeface="Arial" panose="020B0604020202020204" pitchFamily="34" charset="0"/>
              <a:buNone/>
            </a:pPr>
            <a:r>
              <a:rPr lang="en-US" altLang="zh-CN" sz="3600" b="1" dirty="0">
                <a:solidFill>
                  <a:srgbClr val="0000CC"/>
                </a:solidFill>
                <a:latin typeface="微软雅黑" panose="020B0503020204020204" pitchFamily="34" charset="-122"/>
                <a:ea typeface="微软雅黑" panose="020B0503020204020204" pitchFamily="34" charset="-122"/>
              </a:rPr>
              <a:t>2</a:t>
            </a:r>
            <a:r>
              <a:rPr lang="zh-CN" altLang="en-US" sz="3600" b="1" dirty="0">
                <a:solidFill>
                  <a:srgbClr val="0000CC"/>
                </a:solidFill>
                <a:latin typeface="微软雅黑" panose="020B0503020204020204" pitchFamily="34" charset="-122"/>
                <a:ea typeface="微软雅黑" panose="020B0503020204020204" pitchFamily="34" charset="-122"/>
              </a:rPr>
              <a:t>、研究内容</a:t>
            </a:r>
          </a:p>
        </p:txBody>
      </p:sp>
      <p:sp>
        <p:nvSpPr>
          <p:cNvPr id="18" name="矩形 5">
            <a:extLst>
              <a:ext uri="{FF2B5EF4-FFF2-40B4-BE49-F238E27FC236}">
                <a16:creationId xmlns:a16="http://schemas.microsoft.com/office/drawing/2014/main" id="{5B9EC3B6-2C02-4B4F-AF35-15297C9A715E}"/>
              </a:ext>
            </a:extLst>
          </p:cNvPr>
          <p:cNvSpPr>
            <a:spLocks noChangeArrowheads="1"/>
          </p:cNvSpPr>
          <p:nvPr/>
        </p:nvSpPr>
        <p:spPr bwMode="auto">
          <a:xfrm>
            <a:off x="123274" y="642446"/>
            <a:ext cx="8121134" cy="662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457200" indent="-45720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gn="just" eaLnBrk="1" hangingPunct="1">
              <a:lnSpc>
                <a:spcPct val="150000"/>
              </a:lnSpc>
              <a:spcBef>
                <a:spcPct val="0"/>
              </a:spcBef>
              <a:buFont typeface="Wingdings" panose="05000000000000000000" pitchFamily="2" charset="2"/>
              <a:buChar char="p"/>
            </a:pPr>
            <a:r>
              <a:rPr lang="en-US" altLang="zh-CN" sz="2800" b="1" dirty="0">
                <a:solidFill>
                  <a:srgbClr val="FF0000"/>
                </a:solidFill>
                <a:latin typeface="微软雅黑" panose="020B0503020204020204" pitchFamily="34" charset="-122"/>
                <a:ea typeface="微软雅黑" panose="020B0503020204020204" pitchFamily="34" charset="-122"/>
              </a:rPr>
              <a:t>2.3 </a:t>
            </a:r>
            <a:r>
              <a:rPr lang="zh-CN" altLang="en-US" sz="2800" b="1" dirty="0">
                <a:solidFill>
                  <a:srgbClr val="FF0000"/>
                </a:solidFill>
                <a:latin typeface="微软雅黑" panose="020B0503020204020204" pitchFamily="34" charset="-122"/>
                <a:ea typeface="微软雅黑" panose="020B0503020204020204" pitchFamily="34" charset="-122"/>
              </a:rPr>
              <a:t>多场耦合作用下裂缝闭合和渗透率动态演化</a:t>
            </a:r>
          </a:p>
        </p:txBody>
      </p:sp>
    </p:spTree>
    <p:extLst>
      <p:ext uri="{BB962C8B-B14F-4D97-AF65-F5344CB8AC3E}">
        <p14:creationId xmlns:p14="http://schemas.microsoft.com/office/powerpoint/2010/main" val="3641990499"/>
      </p:ext>
    </p:extLst>
  </p:cSld>
  <p:clrMapOvr>
    <a:masterClrMapping/>
  </p:clrMapOvr>
  <p:transition spd="slow">
    <p:randomBar dir="ver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a:extLst>
              <a:ext uri="{FF2B5EF4-FFF2-40B4-BE49-F238E27FC236}">
                <a16:creationId xmlns:a16="http://schemas.microsoft.com/office/drawing/2014/main" id="{CE100405-516A-4D7D-BD64-F1682D067AD3}"/>
              </a:ext>
            </a:extLst>
          </p:cNvPr>
          <p:cNvCxnSpPr/>
          <p:nvPr/>
        </p:nvCxnSpPr>
        <p:spPr bwMode="auto">
          <a:xfrm>
            <a:off x="647700" y="701849"/>
            <a:ext cx="7777163" cy="0"/>
          </a:xfrm>
          <a:prstGeom prst="line">
            <a:avLst/>
          </a:prstGeom>
          <a:ln>
            <a:headEnd type="none" w="med" len="med"/>
            <a:tailEnd type="none" w="med" len="med"/>
          </a:ln>
        </p:spPr>
        <p:style>
          <a:lnRef idx="3">
            <a:schemeClr val="accent3"/>
          </a:lnRef>
          <a:fillRef idx="0">
            <a:schemeClr val="accent3"/>
          </a:fillRef>
          <a:effectRef idx="2">
            <a:schemeClr val="accent3"/>
          </a:effectRef>
          <a:fontRef idx="minor">
            <a:schemeClr val="tx1"/>
          </a:fontRef>
        </p:style>
      </p:cxnSp>
      <p:sp>
        <p:nvSpPr>
          <p:cNvPr id="17" name="矩形 2">
            <a:extLst>
              <a:ext uri="{FF2B5EF4-FFF2-40B4-BE49-F238E27FC236}">
                <a16:creationId xmlns:a16="http://schemas.microsoft.com/office/drawing/2014/main" id="{9FE1E625-3C96-4EA4-A366-F8377D7D08A8}"/>
              </a:ext>
            </a:extLst>
          </p:cNvPr>
          <p:cNvSpPr>
            <a:spLocks noChangeArrowheads="1"/>
          </p:cNvSpPr>
          <p:nvPr/>
        </p:nvSpPr>
        <p:spPr bwMode="auto">
          <a:xfrm>
            <a:off x="2976461" y="44624"/>
            <a:ext cx="27783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gn="ctr" eaLnBrk="1" hangingPunct="1">
              <a:spcBef>
                <a:spcPct val="50000"/>
              </a:spcBef>
              <a:buFont typeface="Arial" panose="020B0604020202020204" pitchFamily="34" charset="0"/>
              <a:buNone/>
            </a:pPr>
            <a:r>
              <a:rPr lang="en-US" altLang="zh-CN" sz="3600" b="1" dirty="0">
                <a:solidFill>
                  <a:srgbClr val="0000CC"/>
                </a:solidFill>
                <a:latin typeface="微软雅黑" panose="020B0503020204020204" pitchFamily="34" charset="-122"/>
                <a:ea typeface="微软雅黑" panose="020B0503020204020204" pitchFamily="34" charset="-122"/>
              </a:rPr>
              <a:t>3</a:t>
            </a:r>
            <a:r>
              <a:rPr lang="zh-CN" altLang="en-US" sz="3600" b="1" dirty="0">
                <a:solidFill>
                  <a:srgbClr val="0000CC"/>
                </a:solidFill>
                <a:latin typeface="微软雅黑" panose="020B0503020204020204" pitchFamily="34" charset="-122"/>
                <a:ea typeface="微软雅黑" panose="020B0503020204020204" pitchFamily="34" charset="-122"/>
              </a:rPr>
              <a:t>、总结结论</a:t>
            </a:r>
          </a:p>
        </p:txBody>
      </p:sp>
      <p:sp>
        <p:nvSpPr>
          <p:cNvPr id="2" name="矩形 1">
            <a:extLst>
              <a:ext uri="{FF2B5EF4-FFF2-40B4-BE49-F238E27FC236}">
                <a16:creationId xmlns:a16="http://schemas.microsoft.com/office/drawing/2014/main" id="{4276DDC0-9B2A-4D69-B6CA-6C132FCDA901}"/>
              </a:ext>
            </a:extLst>
          </p:cNvPr>
          <p:cNvSpPr/>
          <p:nvPr/>
        </p:nvSpPr>
        <p:spPr>
          <a:xfrm>
            <a:off x="539552" y="1188035"/>
            <a:ext cx="7885311" cy="4401205"/>
          </a:xfrm>
          <a:prstGeom prst="rect">
            <a:avLst/>
          </a:prstGeom>
        </p:spPr>
        <p:txBody>
          <a:bodyPr wrap="square">
            <a:spAutoFit/>
          </a:bodyPr>
          <a:lstStyle/>
          <a:p>
            <a:pPr marL="342900" indent="-342900">
              <a:buFont typeface="+mj-lt"/>
              <a:buAutoNum type="arabicPeriod"/>
            </a:pPr>
            <a:r>
              <a:rPr lang="zh-CN" altLang="en-US" sz="2000" b="1" dirty="0">
                <a:solidFill>
                  <a:srgbClr val="000000"/>
                </a:solidFill>
                <a:latin typeface="+mj-ea"/>
                <a:ea typeface="+mj-ea"/>
              </a:rPr>
              <a:t>基质纳米孔气体分子之间与孔壁之间的碰撞导致复杂的流动机制，</a:t>
            </a:r>
            <a:r>
              <a:rPr lang="zh-CN" altLang="en-US" sz="2000" b="1" dirty="0">
                <a:solidFill>
                  <a:srgbClr val="FF0000"/>
                </a:solidFill>
                <a:latin typeface="+mj-ea"/>
                <a:ea typeface="+mj-ea"/>
              </a:rPr>
              <a:t>表观渗透率与达西渗透率之比呈现1-2个数量级的变化</a:t>
            </a:r>
            <a:r>
              <a:rPr lang="zh-CN" altLang="en-US" sz="2000" b="1" dirty="0">
                <a:solidFill>
                  <a:srgbClr val="000000"/>
                </a:solidFill>
                <a:latin typeface="+mj-ea"/>
                <a:ea typeface="+mj-ea"/>
              </a:rPr>
              <a:t>，且表观渗透率的评估显示对小孔径（1-10 nm）和低储层压力（低于5 MPa）更高的敏感性</a:t>
            </a:r>
            <a:endParaRPr lang="en-US" altLang="zh-CN" sz="2000" b="1" dirty="0">
              <a:solidFill>
                <a:srgbClr val="000000"/>
              </a:solidFill>
              <a:latin typeface="+mj-ea"/>
              <a:ea typeface="+mj-ea"/>
            </a:endParaRPr>
          </a:p>
          <a:p>
            <a:pPr marL="342900" indent="-342900">
              <a:buFont typeface="+mj-lt"/>
              <a:buAutoNum type="arabicPeriod"/>
            </a:pPr>
            <a:endParaRPr lang="en-US" altLang="zh-CN" sz="2000" b="1" dirty="0">
              <a:solidFill>
                <a:srgbClr val="000000"/>
              </a:solidFill>
              <a:latin typeface="+mj-ea"/>
              <a:ea typeface="+mj-ea"/>
            </a:endParaRPr>
          </a:p>
          <a:p>
            <a:pPr marL="342900" indent="-342900">
              <a:buFont typeface="+mj-lt"/>
              <a:buAutoNum type="arabicPeriod"/>
            </a:pPr>
            <a:r>
              <a:rPr lang="zh-CN" altLang="en-US" sz="2000" b="1" dirty="0">
                <a:solidFill>
                  <a:srgbClr val="FF0000"/>
                </a:solidFill>
                <a:latin typeface="+mj-ea"/>
                <a:ea typeface="+mj-ea"/>
              </a:rPr>
              <a:t>页岩纳米孔中存在表面扩散，滑流和克努森流，当孔径小于</a:t>
            </a:r>
            <a:r>
              <a:rPr lang="en-US" altLang="zh-CN" sz="2000" b="1" dirty="0">
                <a:solidFill>
                  <a:srgbClr val="FF0000"/>
                </a:solidFill>
                <a:latin typeface="+mj-ea"/>
                <a:ea typeface="+mj-ea"/>
              </a:rPr>
              <a:t>10 </a:t>
            </a:r>
            <a:r>
              <a:rPr lang="zh-CN" altLang="en-US" sz="2000" b="1" dirty="0">
                <a:solidFill>
                  <a:srgbClr val="FF0000"/>
                </a:solidFill>
                <a:latin typeface="+mj-ea"/>
                <a:ea typeface="+mj-ea"/>
              </a:rPr>
              <a:t>nm且压力低于5 MPa时，不同流动机制的权重变化很大。</a:t>
            </a:r>
            <a:r>
              <a:rPr lang="zh-CN" altLang="en-US" sz="2000" b="1" dirty="0">
                <a:solidFill>
                  <a:srgbClr val="000000"/>
                </a:solidFill>
                <a:latin typeface="+mj-ea"/>
                <a:ea typeface="+mj-ea"/>
              </a:rPr>
              <a:t>页岩渗透率受地质因素和多种流动机制影响的原因且气体流动多重机理应由单独的方程来表征</a:t>
            </a:r>
            <a:endParaRPr lang="en-US" altLang="zh-CN" sz="2000" b="1" dirty="0">
              <a:solidFill>
                <a:srgbClr val="000000"/>
              </a:solidFill>
              <a:latin typeface="+mj-ea"/>
              <a:ea typeface="+mj-ea"/>
            </a:endParaRPr>
          </a:p>
          <a:p>
            <a:pPr marL="342900" indent="-342900">
              <a:buFont typeface="+mj-lt"/>
              <a:buAutoNum type="arabicPeriod"/>
            </a:pPr>
            <a:endParaRPr lang="zh-CN" altLang="en-US" sz="2000" b="1" dirty="0">
              <a:solidFill>
                <a:srgbClr val="000000"/>
              </a:solidFill>
              <a:latin typeface="+mj-ea"/>
              <a:ea typeface="+mj-ea"/>
            </a:endParaRPr>
          </a:p>
          <a:p>
            <a:pPr marL="342900" indent="-342900">
              <a:buFont typeface="+mj-lt"/>
              <a:buAutoNum type="arabicPeriod"/>
            </a:pPr>
            <a:r>
              <a:rPr lang="zh-CN" altLang="en-US" sz="2000" b="1" dirty="0">
                <a:solidFill>
                  <a:srgbClr val="000000"/>
                </a:solidFill>
                <a:latin typeface="+mj-ea"/>
                <a:ea typeface="+mj-ea"/>
              </a:rPr>
              <a:t>与表观渗透率相比，</a:t>
            </a:r>
            <a:r>
              <a:rPr lang="zh-CN" altLang="en-US" sz="2000" b="1" dirty="0">
                <a:solidFill>
                  <a:srgbClr val="FF0000"/>
                </a:solidFill>
                <a:latin typeface="+mj-ea"/>
                <a:ea typeface="+mj-ea"/>
              </a:rPr>
              <a:t>动态渗透率由于应力敏感性和基体收缩共同作用而导致的孔径减小而降低了大约1个数量级</a:t>
            </a:r>
            <a:r>
              <a:rPr lang="zh-CN" altLang="en-US" sz="2000" b="1" dirty="0">
                <a:solidFill>
                  <a:srgbClr val="000000"/>
                </a:solidFill>
                <a:latin typeface="+mj-ea"/>
                <a:ea typeface="+mj-ea"/>
              </a:rPr>
              <a:t>。这验证了页岩渗透率在长期生产过程中逐渐降低。因此，应在</a:t>
            </a:r>
            <a:r>
              <a:rPr lang="zh-CN" altLang="en-US" sz="2000" b="1" dirty="0">
                <a:solidFill>
                  <a:srgbClr val="FF0000"/>
                </a:solidFill>
                <a:latin typeface="+mj-ea"/>
                <a:ea typeface="+mj-ea"/>
              </a:rPr>
              <a:t>页岩储层生产过程中调整渗透率大小</a:t>
            </a:r>
            <a:endParaRPr lang="zh-CN" altLang="en-US" sz="2000" b="1" dirty="0">
              <a:solidFill>
                <a:srgbClr val="000000"/>
              </a:solidFill>
              <a:latin typeface="+mj-ea"/>
              <a:ea typeface="+mj-ea"/>
            </a:endParaRPr>
          </a:p>
        </p:txBody>
      </p:sp>
    </p:spTree>
    <p:extLst>
      <p:ext uri="{BB962C8B-B14F-4D97-AF65-F5344CB8AC3E}">
        <p14:creationId xmlns:p14="http://schemas.microsoft.com/office/powerpoint/2010/main" val="2574001838"/>
      </p:ext>
    </p:extLst>
  </p:cSld>
  <p:clrMapOvr>
    <a:masterClrMapping/>
  </p:clrMapOvr>
  <p:transition spd="slow">
    <p:randomBar dir="ver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64A3846C-A814-49E1-A06B-2896C53BA4A5}"/>
              </a:ext>
            </a:extLst>
          </p:cNvPr>
          <p:cNvSpPr/>
          <p:nvPr/>
        </p:nvSpPr>
        <p:spPr>
          <a:xfrm>
            <a:off x="612140" y="2852420"/>
            <a:ext cx="8028940" cy="762000"/>
          </a:xfrm>
          <a:prstGeom prst="rect">
            <a:avLst/>
          </a:prstGeom>
          <a:noFill/>
          <a:ln>
            <a:noFill/>
          </a:ln>
        </p:spPr>
        <p:txBody>
          <a:bodyPr>
            <a:spAutoFit/>
            <a:scene3d>
              <a:camera prst="perspectiveFront"/>
              <a:lightRig rig="threePt" dir="t"/>
            </a:scene3d>
          </a:bodyPr>
          <a:lstStyle/>
          <a:p>
            <a:pPr algn="ctr" eaLnBrk="1" hangingPunct="1">
              <a:buFont typeface="Arial" panose="020B0604020202020204" pitchFamily="34" charset="0"/>
              <a:buNone/>
              <a:defRPr/>
            </a:pPr>
            <a:r>
              <a:rPr lang="zh-CN" altLang="en-US" sz="4400" noProof="1">
                <a:solidFill>
                  <a:srgbClr val="000000"/>
                </a:solidFill>
                <a:effectLst>
                  <a:glow rad="228600">
                    <a:schemeClr val="accent1">
                      <a:satMod val="175000"/>
                      <a:alpha val="40000"/>
                    </a:schemeClr>
                  </a:glow>
                  <a:innerShdw dist="50800" dir="13500000">
                    <a:prstClr val="black">
                      <a:alpha val="14000"/>
                    </a:prstClr>
                  </a:innerShdw>
                </a:effectLst>
                <a:latin typeface="黑体" panose="02010609060101010101" pitchFamily="2" charset="-122"/>
                <a:ea typeface="黑体" panose="02010609060101010101" pitchFamily="2" charset="-122"/>
                <a:cs typeface="+mn-ea"/>
              </a:rPr>
              <a:t>谢谢，请批评指正！</a:t>
            </a:r>
          </a:p>
        </p:txBody>
      </p:sp>
    </p:spTree>
  </p:cSld>
  <p:clrMapOvr>
    <a:masterClrMapping/>
  </p:clrMapOvr>
  <p:transition spd="slow">
    <p:split orient="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9" descr="Image result for å¹²ç­å²©">
            <a:extLst>
              <a:ext uri="{FF2B5EF4-FFF2-40B4-BE49-F238E27FC236}">
                <a16:creationId xmlns:a16="http://schemas.microsoft.com/office/drawing/2014/main" id="{070770C7-D605-4E5A-8E06-91DD9B0672D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464" y="3789040"/>
            <a:ext cx="2232000" cy="2590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 name="矩形 2">
            <a:extLst>
              <a:ext uri="{FF2B5EF4-FFF2-40B4-BE49-F238E27FC236}">
                <a16:creationId xmlns:a16="http://schemas.microsoft.com/office/drawing/2014/main" id="{6C92E313-BFAB-4C25-80BF-CCAB3A353BC3}"/>
              </a:ext>
            </a:extLst>
          </p:cNvPr>
          <p:cNvSpPr>
            <a:spLocks noChangeArrowheads="1"/>
          </p:cNvSpPr>
          <p:nvPr/>
        </p:nvSpPr>
        <p:spPr bwMode="auto">
          <a:xfrm>
            <a:off x="1822450" y="188913"/>
            <a:ext cx="50863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gn="ctr" eaLnBrk="1" hangingPunct="1">
              <a:spcBef>
                <a:spcPct val="50000"/>
              </a:spcBef>
              <a:buFont typeface="Arial" panose="020B0604020202020204" pitchFamily="34" charset="0"/>
              <a:buNone/>
            </a:pPr>
            <a:r>
              <a:rPr lang="en-US" altLang="zh-CN" sz="3600" b="1" dirty="0">
                <a:solidFill>
                  <a:srgbClr val="0000CC"/>
                </a:solidFill>
                <a:latin typeface="微软雅黑" panose="020B0503020204020204" pitchFamily="34" charset="-122"/>
                <a:ea typeface="微软雅黑" panose="020B0503020204020204" pitchFamily="34" charset="-122"/>
              </a:rPr>
              <a:t>1</a:t>
            </a:r>
            <a:r>
              <a:rPr lang="zh-CN" altLang="en-US" sz="3600" b="1" dirty="0">
                <a:solidFill>
                  <a:srgbClr val="0000CC"/>
                </a:solidFill>
                <a:latin typeface="微软雅黑" panose="020B0503020204020204" pitchFamily="34" charset="-122"/>
                <a:ea typeface="微软雅黑" panose="020B0503020204020204" pitchFamily="34" charset="-122"/>
              </a:rPr>
              <a:t>、研究背景及科学问题</a:t>
            </a:r>
            <a:endParaRPr lang="zh-CN" altLang="en-US" sz="3600" dirty="0">
              <a:solidFill>
                <a:srgbClr val="0000CC"/>
              </a:solidFill>
              <a:latin typeface="微软雅黑" panose="020B0503020204020204" pitchFamily="34" charset="-122"/>
              <a:ea typeface="微软雅黑" panose="020B0503020204020204" pitchFamily="34" charset="-122"/>
            </a:endParaRPr>
          </a:p>
        </p:txBody>
      </p:sp>
      <p:sp>
        <p:nvSpPr>
          <p:cNvPr id="4099" name="矩形 2">
            <a:extLst>
              <a:ext uri="{FF2B5EF4-FFF2-40B4-BE49-F238E27FC236}">
                <a16:creationId xmlns:a16="http://schemas.microsoft.com/office/drawing/2014/main" id="{932B5934-D898-4BC5-B844-B2B94FDB6C38}"/>
              </a:ext>
            </a:extLst>
          </p:cNvPr>
          <p:cNvSpPr>
            <a:spLocks noChangeArrowheads="1"/>
          </p:cNvSpPr>
          <p:nvPr/>
        </p:nvSpPr>
        <p:spPr bwMode="auto">
          <a:xfrm>
            <a:off x="0" y="877247"/>
            <a:ext cx="8928100" cy="1008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gn="just">
              <a:lnSpc>
                <a:spcPts val="3700"/>
              </a:lnSpc>
              <a:spcBef>
                <a:spcPct val="0"/>
              </a:spcBef>
              <a:buFont typeface="Wingdings" panose="05000000000000000000" pitchFamily="2" charset="2"/>
              <a:buChar char="p"/>
            </a:pPr>
            <a:r>
              <a:rPr lang="zh-CN" altLang="zh-CN" sz="2800" b="1" dirty="0">
                <a:solidFill>
                  <a:srgbClr val="002060"/>
                </a:solidFill>
                <a:latin typeface="微软雅黑" panose="020B0503020204020204" pitchFamily="34" charset="-122"/>
                <a:ea typeface="微软雅黑" panose="020B0503020204020204" pitchFamily="34" charset="-122"/>
              </a:rPr>
              <a:t>深部</a:t>
            </a:r>
            <a:r>
              <a:rPr lang="zh-CN" altLang="en-US" sz="2800" b="1" dirty="0">
                <a:solidFill>
                  <a:srgbClr val="002060"/>
                </a:solidFill>
                <a:latin typeface="微软雅黑" panose="020B0503020204020204" pitchFamily="34" charset="-122"/>
                <a:ea typeface="微软雅黑" panose="020B0503020204020204" pitchFamily="34" charset="-122"/>
              </a:rPr>
              <a:t>资源、能源</a:t>
            </a:r>
            <a:r>
              <a:rPr lang="zh-CN" altLang="zh-CN" sz="2800" b="1" dirty="0">
                <a:solidFill>
                  <a:srgbClr val="002060"/>
                </a:solidFill>
                <a:latin typeface="微软雅黑" panose="020B0503020204020204" pitchFamily="34" charset="-122"/>
                <a:ea typeface="微软雅黑" panose="020B0503020204020204" pitchFamily="34" charset="-122"/>
              </a:rPr>
              <a:t>和空间</a:t>
            </a:r>
            <a:r>
              <a:rPr lang="zh-CN" altLang="en-US" sz="2800" b="1" dirty="0">
                <a:solidFill>
                  <a:srgbClr val="002060"/>
                </a:solidFill>
                <a:latin typeface="微软雅黑" panose="020B0503020204020204" pitchFamily="34" charset="-122"/>
                <a:ea typeface="微软雅黑" panose="020B0503020204020204" pitchFamily="34" charset="-122"/>
              </a:rPr>
              <a:t>开发是社会经济发展的趋势</a:t>
            </a:r>
            <a:endParaRPr lang="en-US" altLang="zh-CN" sz="2800" b="1" dirty="0">
              <a:solidFill>
                <a:srgbClr val="002060"/>
              </a:solidFill>
              <a:latin typeface="微软雅黑" panose="020B0503020204020204" pitchFamily="34" charset="-122"/>
              <a:ea typeface="微软雅黑" panose="020B0503020204020204" pitchFamily="34" charset="-122"/>
            </a:endParaRPr>
          </a:p>
          <a:p>
            <a:pPr algn="just">
              <a:lnSpc>
                <a:spcPts val="3700"/>
              </a:lnSpc>
              <a:spcBef>
                <a:spcPct val="0"/>
              </a:spcBef>
              <a:buFont typeface="Wingdings" panose="05000000000000000000" pitchFamily="2" charset="2"/>
              <a:buChar char="p"/>
            </a:pPr>
            <a:r>
              <a:rPr lang="zh-CN" altLang="en-US" sz="2800" b="1" dirty="0">
                <a:solidFill>
                  <a:srgbClr val="FF0000"/>
                </a:solidFill>
                <a:latin typeface="微软雅黑" panose="020B0503020204020204" pitchFamily="34" charset="-122"/>
                <a:ea typeface="微软雅黑" panose="020B0503020204020204" pitchFamily="34" charset="-122"/>
              </a:rPr>
              <a:t>页岩气商业化开采</a:t>
            </a:r>
            <a:r>
              <a:rPr lang="zh-CN" altLang="en-US" sz="2800" b="1" dirty="0">
                <a:solidFill>
                  <a:srgbClr val="002060"/>
                </a:solidFill>
                <a:latin typeface="微软雅黑" panose="020B0503020204020204" pitchFamily="34" charset="-122"/>
                <a:ea typeface="微软雅黑" panose="020B0503020204020204" pitchFamily="34" charset="-122"/>
              </a:rPr>
              <a:t>对能源格局产生重大影响</a:t>
            </a:r>
            <a:endParaRPr lang="en-US" altLang="zh-CN" sz="2800" b="1" dirty="0">
              <a:solidFill>
                <a:srgbClr val="002060"/>
              </a:solidFill>
              <a:latin typeface="微软雅黑" panose="020B0503020204020204" pitchFamily="34" charset="-122"/>
              <a:ea typeface="微软雅黑" panose="020B0503020204020204" pitchFamily="34" charset="-122"/>
            </a:endParaRPr>
          </a:p>
        </p:txBody>
      </p:sp>
      <p:cxnSp>
        <p:nvCxnSpPr>
          <p:cNvPr id="7" name="直接连接符 6">
            <a:extLst>
              <a:ext uri="{FF2B5EF4-FFF2-40B4-BE49-F238E27FC236}">
                <a16:creationId xmlns:a16="http://schemas.microsoft.com/office/drawing/2014/main" id="{1A2FE049-9225-4099-8733-6323578591AD}"/>
              </a:ext>
            </a:extLst>
          </p:cNvPr>
          <p:cNvCxnSpPr/>
          <p:nvPr/>
        </p:nvCxnSpPr>
        <p:spPr bwMode="auto">
          <a:xfrm>
            <a:off x="647700" y="809625"/>
            <a:ext cx="7777163" cy="0"/>
          </a:xfrm>
          <a:prstGeom prst="line">
            <a:avLst/>
          </a:prstGeom>
          <a:ln>
            <a:headEnd type="none" w="med" len="med"/>
            <a:tailEnd type="none" w="med" len="med"/>
          </a:ln>
        </p:spPr>
        <p:style>
          <a:lnRef idx="3">
            <a:schemeClr val="accent3"/>
          </a:lnRef>
          <a:fillRef idx="0">
            <a:schemeClr val="accent3"/>
          </a:fillRef>
          <a:effectRef idx="2">
            <a:schemeClr val="accent3"/>
          </a:effectRef>
          <a:fontRef idx="minor">
            <a:schemeClr val="tx1"/>
          </a:fontRef>
        </p:style>
      </p:cxnSp>
      <p:pic>
        <p:nvPicPr>
          <p:cNvPr id="13" name="Picture 14" descr="Image result for Geological storage of carbon dioxide">
            <a:extLst>
              <a:ext uri="{FF2B5EF4-FFF2-40B4-BE49-F238E27FC236}">
                <a16:creationId xmlns:a16="http://schemas.microsoft.com/office/drawing/2014/main" id="{7514711A-C321-445C-BD8C-0B36C40A8FC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504" y="4132841"/>
            <a:ext cx="3132000" cy="2104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4" name="Picture 33" descr="Related image">
            <a:extLst>
              <a:ext uri="{FF2B5EF4-FFF2-40B4-BE49-F238E27FC236}">
                <a16:creationId xmlns:a16="http://schemas.microsoft.com/office/drawing/2014/main" id="{89EA922F-D734-4897-A8D1-FB7903CE66F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t="19620" b="9242"/>
          <a:stretch>
            <a:fillRect/>
          </a:stretch>
        </p:blipFill>
        <p:spPr bwMode="auto">
          <a:xfrm>
            <a:off x="107504" y="1909823"/>
            <a:ext cx="8734425" cy="183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矩形 17">
            <a:extLst>
              <a:ext uri="{FF2B5EF4-FFF2-40B4-BE49-F238E27FC236}">
                <a16:creationId xmlns:a16="http://schemas.microsoft.com/office/drawing/2014/main" id="{BCD31FA0-6C2D-45B3-A5A0-3E0B3D2EFB00}"/>
              </a:ext>
            </a:extLst>
          </p:cNvPr>
          <p:cNvSpPr>
            <a:spLocks noChangeArrowheads="1"/>
          </p:cNvSpPr>
          <p:nvPr/>
        </p:nvSpPr>
        <p:spPr bwMode="auto">
          <a:xfrm>
            <a:off x="611560" y="6350000"/>
            <a:ext cx="143552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spcBef>
                <a:spcPct val="0"/>
              </a:spcBef>
              <a:buFontTx/>
              <a:buNone/>
            </a:pPr>
            <a:r>
              <a:rPr lang="en-US" altLang="zh-CN" sz="1600" b="1" dirty="0">
                <a:solidFill>
                  <a:srgbClr val="000000"/>
                </a:solidFill>
                <a:latin typeface="微软雅黑" panose="020B0503020204020204" pitchFamily="34" charset="-122"/>
                <a:ea typeface="微软雅黑" panose="020B0503020204020204" pitchFamily="34" charset="-122"/>
              </a:rPr>
              <a:t>CO2</a:t>
            </a:r>
            <a:r>
              <a:rPr lang="zh-CN" altLang="en-US" sz="1600" b="1" dirty="0">
                <a:solidFill>
                  <a:srgbClr val="000000"/>
                </a:solidFill>
                <a:latin typeface="微软雅黑" panose="020B0503020204020204" pitchFamily="34" charset="-122"/>
                <a:ea typeface="微软雅黑" panose="020B0503020204020204" pitchFamily="34" charset="-122"/>
              </a:rPr>
              <a:t>地质封存</a:t>
            </a:r>
            <a:endParaRPr lang="zh-CN" altLang="en-US" sz="1600" dirty="0">
              <a:solidFill>
                <a:srgbClr val="000000"/>
              </a:solidFill>
            </a:endParaRPr>
          </a:p>
        </p:txBody>
      </p:sp>
      <p:pic>
        <p:nvPicPr>
          <p:cNvPr id="15" name="Picture 6" descr="Image result for shale gas earthquake">
            <a:extLst>
              <a:ext uri="{FF2B5EF4-FFF2-40B4-BE49-F238E27FC236}">
                <a16:creationId xmlns:a16="http://schemas.microsoft.com/office/drawing/2014/main" id="{23A30934-D97F-4A1C-8C31-1398369450C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04716" y="3789040"/>
            <a:ext cx="3060000" cy="25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矩形 10">
            <a:extLst>
              <a:ext uri="{FF2B5EF4-FFF2-40B4-BE49-F238E27FC236}">
                <a16:creationId xmlns:a16="http://schemas.microsoft.com/office/drawing/2014/main" id="{D7B2CCAA-ED4F-45D2-AA5A-C8D1D0B081A7}"/>
              </a:ext>
            </a:extLst>
          </p:cNvPr>
          <p:cNvSpPr>
            <a:spLocks noChangeArrowheads="1"/>
          </p:cNvSpPr>
          <p:nvPr/>
        </p:nvSpPr>
        <p:spPr bwMode="auto">
          <a:xfrm>
            <a:off x="3815139" y="6350000"/>
            <a:ext cx="162095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spcBef>
                <a:spcPct val="0"/>
              </a:spcBef>
              <a:buFontTx/>
              <a:buNone/>
            </a:pPr>
            <a:r>
              <a:rPr lang="zh-CN" altLang="en-US" sz="1600" b="1" dirty="0">
                <a:solidFill>
                  <a:srgbClr val="000000"/>
                </a:solidFill>
                <a:latin typeface="微软雅黑" panose="020B0503020204020204" pitchFamily="34" charset="-122"/>
                <a:ea typeface="微软雅黑" panose="020B0503020204020204" pitchFamily="34" charset="-122"/>
              </a:rPr>
              <a:t>深部页岩气开发</a:t>
            </a:r>
            <a:endParaRPr lang="zh-CN" altLang="en-US" sz="1600" dirty="0">
              <a:solidFill>
                <a:srgbClr val="000000"/>
              </a:solidFill>
            </a:endParaRPr>
          </a:p>
        </p:txBody>
      </p:sp>
      <p:sp>
        <p:nvSpPr>
          <p:cNvPr id="17" name="矩形 11">
            <a:extLst>
              <a:ext uri="{FF2B5EF4-FFF2-40B4-BE49-F238E27FC236}">
                <a16:creationId xmlns:a16="http://schemas.microsoft.com/office/drawing/2014/main" id="{E3B3F2A1-6AF3-423D-9180-4E54A57D3D95}"/>
              </a:ext>
            </a:extLst>
          </p:cNvPr>
          <p:cNvSpPr>
            <a:spLocks noChangeArrowheads="1"/>
          </p:cNvSpPr>
          <p:nvPr/>
        </p:nvSpPr>
        <p:spPr bwMode="auto">
          <a:xfrm>
            <a:off x="6767467" y="6350000"/>
            <a:ext cx="162095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spcBef>
                <a:spcPct val="0"/>
              </a:spcBef>
              <a:buFontTx/>
              <a:buNone/>
            </a:pPr>
            <a:r>
              <a:rPr lang="zh-CN" altLang="en-US" sz="1600" b="1" dirty="0">
                <a:solidFill>
                  <a:srgbClr val="000000"/>
                </a:solidFill>
                <a:latin typeface="微软雅黑" panose="020B0503020204020204" pitchFamily="34" charset="-122"/>
                <a:ea typeface="微软雅黑" panose="020B0503020204020204" pitchFamily="34" charset="-122"/>
              </a:rPr>
              <a:t>深部干热岩开发</a:t>
            </a:r>
            <a:endParaRPr lang="zh-CN" altLang="en-US" sz="1600" dirty="0">
              <a:solidFill>
                <a:srgbClr val="000000"/>
              </a:solidFill>
            </a:endParaRPr>
          </a:p>
        </p:txBody>
      </p:sp>
    </p:spTree>
  </p:cSld>
  <p:clrMapOvr>
    <a:masterClrMapping/>
  </p:clrMapOvr>
  <p:transition>
    <p:blinds/>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矩形 2">
            <a:extLst>
              <a:ext uri="{FF2B5EF4-FFF2-40B4-BE49-F238E27FC236}">
                <a16:creationId xmlns:a16="http://schemas.microsoft.com/office/drawing/2014/main" id="{27C64887-A013-483D-9DAF-3315A468BCBB}"/>
              </a:ext>
            </a:extLst>
          </p:cNvPr>
          <p:cNvSpPr>
            <a:spLocks noChangeArrowheads="1"/>
          </p:cNvSpPr>
          <p:nvPr/>
        </p:nvSpPr>
        <p:spPr bwMode="auto">
          <a:xfrm>
            <a:off x="107950" y="931863"/>
            <a:ext cx="8928100" cy="2524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gn="just">
              <a:lnSpc>
                <a:spcPts val="3600"/>
              </a:lnSpc>
              <a:spcBef>
                <a:spcPct val="0"/>
              </a:spcBef>
              <a:spcAft>
                <a:spcPts val="600"/>
              </a:spcAft>
              <a:buFont typeface="Wingdings" panose="05000000000000000000" pitchFamily="2" charset="2"/>
              <a:buChar char="p"/>
            </a:pPr>
            <a:r>
              <a:rPr lang="zh-CN" altLang="en-US" sz="2800" b="1" dirty="0">
                <a:solidFill>
                  <a:srgbClr val="002060"/>
                </a:solidFill>
                <a:latin typeface="微软雅黑" panose="020B0503020204020204" pitchFamily="34" charset="-122"/>
                <a:ea typeface="微软雅黑" panose="020B0503020204020204" pitchFamily="34" charset="-122"/>
              </a:rPr>
              <a:t>致密页岩储层气体运移开采存在丞待解决</a:t>
            </a:r>
            <a:r>
              <a:rPr lang="zh-CN" altLang="zh-CN" sz="2800" b="1" dirty="0">
                <a:solidFill>
                  <a:srgbClr val="002060"/>
                </a:solidFill>
                <a:latin typeface="微软雅黑" panose="020B0503020204020204" pitchFamily="34" charset="-122"/>
                <a:ea typeface="微软雅黑" panose="020B0503020204020204" pitchFamily="34" charset="-122"/>
              </a:rPr>
              <a:t>的</a:t>
            </a:r>
            <a:r>
              <a:rPr lang="zh-CN" altLang="en-US" sz="2800" b="1" dirty="0">
                <a:solidFill>
                  <a:srgbClr val="002060"/>
                </a:solidFill>
                <a:latin typeface="微软雅黑" panose="020B0503020204020204" pitchFamily="34" charset="-122"/>
                <a:ea typeface="微软雅黑" panose="020B0503020204020204" pitchFamily="34" charset="-122"/>
              </a:rPr>
              <a:t>理论问题</a:t>
            </a:r>
            <a:endParaRPr lang="en-US" altLang="zh-CN" sz="2800" b="1" dirty="0">
              <a:solidFill>
                <a:srgbClr val="002060"/>
              </a:solidFill>
              <a:latin typeface="微软雅黑" panose="020B0503020204020204" pitchFamily="34" charset="-122"/>
              <a:ea typeface="微软雅黑" panose="020B0503020204020204" pitchFamily="34" charset="-122"/>
            </a:endParaRPr>
          </a:p>
          <a:p>
            <a:pPr algn="just">
              <a:lnSpc>
                <a:spcPts val="3600"/>
              </a:lnSpc>
              <a:spcBef>
                <a:spcPct val="0"/>
              </a:spcBef>
              <a:spcAft>
                <a:spcPts val="600"/>
              </a:spcAft>
              <a:buFont typeface="Wingdings" panose="05000000000000000000" pitchFamily="2" charset="2"/>
              <a:buChar char="p"/>
            </a:pPr>
            <a:r>
              <a:rPr lang="zh-CN" altLang="en-US" sz="2800" b="1" dirty="0">
                <a:solidFill>
                  <a:srgbClr val="002060"/>
                </a:solidFill>
                <a:latin typeface="微软雅黑" panose="020B0503020204020204" pitchFamily="34" charset="-122"/>
                <a:ea typeface="微软雅黑" panose="020B0503020204020204" pitchFamily="34" charset="-122"/>
              </a:rPr>
              <a:t>页岩储层孔隙类型及表征入选</a:t>
            </a:r>
            <a:r>
              <a:rPr lang="en-US" altLang="zh-CN" sz="2800" b="1" dirty="0">
                <a:solidFill>
                  <a:srgbClr val="002060"/>
                </a:solidFill>
                <a:latin typeface="微软雅黑" panose="020B0503020204020204" pitchFamily="34" charset="-122"/>
                <a:ea typeface="微软雅黑" panose="020B0503020204020204" pitchFamily="34" charset="-122"/>
              </a:rPr>
              <a:t>2018</a:t>
            </a:r>
            <a:r>
              <a:rPr lang="zh-CN" altLang="en-US" sz="2800" b="1" dirty="0">
                <a:solidFill>
                  <a:srgbClr val="002060"/>
                </a:solidFill>
                <a:latin typeface="微软雅黑" panose="020B0503020204020204" pitchFamily="34" charset="-122"/>
                <a:ea typeface="微软雅黑" panose="020B0503020204020204" pitchFamily="34" charset="-122"/>
              </a:rPr>
              <a:t>年地学十大热点</a:t>
            </a:r>
            <a:endParaRPr lang="en-US" altLang="zh-CN" sz="2800" b="1" dirty="0">
              <a:solidFill>
                <a:srgbClr val="002060"/>
              </a:solidFill>
              <a:latin typeface="微软雅黑" panose="020B0503020204020204" pitchFamily="34" charset="-122"/>
              <a:ea typeface="微软雅黑" panose="020B0503020204020204" pitchFamily="34" charset="-122"/>
            </a:endParaRPr>
          </a:p>
          <a:p>
            <a:pPr algn="just">
              <a:lnSpc>
                <a:spcPts val="3600"/>
              </a:lnSpc>
              <a:spcBef>
                <a:spcPct val="0"/>
              </a:spcBef>
              <a:buFont typeface="Wingdings" panose="05000000000000000000" pitchFamily="2" charset="2"/>
              <a:buChar char="p"/>
            </a:pPr>
            <a:r>
              <a:rPr lang="zh-CN" altLang="en-US" sz="2800" b="1" dirty="0">
                <a:solidFill>
                  <a:srgbClr val="FF0000"/>
                </a:solidFill>
                <a:latin typeface="微软雅黑" panose="020B0503020204020204" pitchFamily="34" charset="-122"/>
                <a:ea typeface="微软雅黑" panose="020B0503020204020204" pitchFamily="34" charset="-122"/>
              </a:rPr>
              <a:t>深部页岩储层气体在孔隙和裂缝流动机理</a:t>
            </a:r>
            <a:r>
              <a:rPr lang="zh-CN" altLang="zh-CN" sz="2800" b="1" dirty="0">
                <a:solidFill>
                  <a:srgbClr val="FF0000"/>
                </a:solidFill>
                <a:latin typeface="微软雅黑" panose="020B0503020204020204" pitchFamily="34" charset="-122"/>
                <a:ea typeface="微软雅黑" panose="020B0503020204020204" pitchFamily="34" charset="-122"/>
              </a:rPr>
              <a:t>，特别</a:t>
            </a:r>
            <a:r>
              <a:rPr lang="zh-CN" altLang="en-US" sz="2800" b="1" dirty="0">
                <a:solidFill>
                  <a:srgbClr val="FF0000"/>
                </a:solidFill>
                <a:latin typeface="微软雅黑" panose="020B0503020204020204" pitchFamily="34" charset="-122"/>
                <a:ea typeface="微软雅黑" panose="020B0503020204020204" pitchFamily="34" charset="-122"/>
              </a:rPr>
              <a:t>气体在基质纳米孔的多重流动机制和裂缝渗透率多重影响机制的表征</a:t>
            </a:r>
            <a:r>
              <a:rPr lang="zh-CN" altLang="zh-CN" sz="2800" b="1" dirty="0">
                <a:solidFill>
                  <a:srgbClr val="FF0000"/>
                </a:solidFill>
                <a:latin typeface="微软雅黑" panose="020B0503020204020204" pitchFamily="34" charset="-122"/>
                <a:ea typeface="微软雅黑" panose="020B0503020204020204" pitchFamily="34" charset="-122"/>
              </a:rPr>
              <a:t>，是重要的</a:t>
            </a:r>
            <a:r>
              <a:rPr lang="zh-CN" altLang="en-US" sz="2800" b="1" dirty="0">
                <a:solidFill>
                  <a:srgbClr val="FF0000"/>
                </a:solidFill>
                <a:latin typeface="微软雅黑" panose="020B0503020204020204" pitchFamily="34" charset="-122"/>
                <a:ea typeface="微软雅黑" panose="020B0503020204020204" pitchFamily="34" charset="-122"/>
              </a:rPr>
              <a:t>研究热点</a:t>
            </a:r>
            <a:endParaRPr lang="en-US" altLang="zh-CN" sz="2800" b="1" dirty="0">
              <a:solidFill>
                <a:srgbClr val="FF0000"/>
              </a:solidFill>
              <a:latin typeface="微软雅黑" panose="020B0503020204020204" pitchFamily="34" charset="-122"/>
              <a:ea typeface="微软雅黑" panose="020B0503020204020204" pitchFamily="34" charset="-122"/>
            </a:endParaRPr>
          </a:p>
        </p:txBody>
      </p:sp>
      <p:cxnSp>
        <p:nvCxnSpPr>
          <p:cNvPr id="8" name="直接连接符 7">
            <a:extLst>
              <a:ext uri="{FF2B5EF4-FFF2-40B4-BE49-F238E27FC236}">
                <a16:creationId xmlns:a16="http://schemas.microsoft.com/office/drawing/2014/main" id="{3A9441E0-EA24-4FB7-9494-48B0DAC7DAD9}"/>
              </a:ext>
            </a:extLst>
          </p:cNvPr>
          <p:cNvCxnSpPr/>
          <p:nvPr/>
        </p:nvCxnSpPr>
        <p:spPr bwMode="auto">
          <a:xfrm>
            <a:off x="647700" y="809625"/>
            <a:ext cx="7777163" cy="0"/>
          </a:xfrm>
          <a:prstGeom prst="line">
            <a:avLst/>
          </a:prstGeom>
          <a:ln>
            <a:headEnd type="none" w="med" len="med"/>
            <a:tailEnd type="none" w="med" len="med"/>
          </a:ln>
        </p:spPr>
        <p:style>
          <a:lnRef idx="3">
            <a:schemeClr val="accent3"/>
          </a:lnRef>
          <a:fillRef idx="0">
            <a:schemeClr val="accent3"/>
          </a:fillRef>
          <a:effectRef idx="2">
            <a:schemeClr val="accent3"/>
          </a:effectRef>
          <a:fontRef idx="minor">
            <a:schemeClr val="tx1"/>
          </a:fontRef>
        </p:style>
      </p:cxnSp>
      <p:sp>
        <p:nvSpPr>
          <p:cNvPr id="7172" name="矩形 2">
            <a:extLst>
              <a:ext uri="{FF2B5EF4-FFF2-40B4-BE49-F238E27FC236}">
                <a16:creationId xmlns:a16="http://schemas.microsoft.com/office/drawing/2014/main" id="{13D2C921-7864-4A59-AA0B-57525C9AC9C0}"/>
              </a:ext>
            </a:extLst>
          </p:cNvPr>
          <p:cNvSpPr>
            <a:spLocks noChangeArrowheads="1"/>
          </p:cNvSpPr>
          <p:nvPr/>
        </p:nvSpPr>
        <p:spPr bwMode="auto">
          <a:xfrm>
            <a:off x="1822450" y="188913"/>
            <a:ext cx="50863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gn="ctr" eaLnBrk="1" hangingPunct="1">
              <a:spcBef>
                <a:spcPct val="50000"/>
              </a:spcBef>
              <a:buFont typeface="Arial" panose="020B0604020202020204" pitchFamily="34" charset="0"/>
              <a:buNone/>
            </a:pPr>
            <a:r>
              <a:rPr lang="en-US" altLang="zh-CN" sz="3600" b="1" dirty="0">
                <a:solidFill>
                  <a:srgbClr val="0000CC"/>
                </a:solidFill>
                <a:latin typeface="微软雅黑" panose="020B0503020204020204" pitchFamily="34" charset="-122"/>
                <a:ea typeface="微软雅黑" panose="020B0503020204020204" pitchFamily="34" charset="-122"/>
              </a:rPr>
              <a:t>1</a:t>
            </a:r>
            <a:r>
              <a:rPr lang="zh-CN" altLang="en-US" sz="3600" b="1" dirty="0">
                <a:solidFill>
                  <a:srgbClr val="0000CC"/>
                </a:solidFill>
                <a:latin typeface="微软雅黑" panose="020B0503020204020204" pitchFamily="34" charset="-122"/>
                <a:ea typeface="微软雅黑" panose="020B0503020204020204" pitchFamily="34" charset="-122"/>
              </a:rPr>
              <a:t>、研究背景及科学问题</a:t>
            </a:r>
            <a:endParaRPr lang="zh-CN" altLang="en-US" sz="3600" dirty="0">
              <a:solidFill>
                <a:srgbClr val="0000CC"/>
              </a:solidFill>
              <a:latin typeface="微软雅黑" panose="020B0503020204020204" pitchFamily="34" charset="-122"/>
              <a:ea typeface="微软雅黑" panose="020B0503020204020204" pitchFamily="34" charset="-122"/>
            </a:endParaRPr>
          </a:p>
        </p:txBody>
      </p:sp>
      <p:pic>
        <p:nvPicPr>
          <p:cNvPr id="9" name="Picture 2">
            <a:extLst>
              <a:ext uri="{FF2B5EF4-FFF2-40B4-BE49-F238E27FC236}">
                <a16:creationId xmlns:a16="http://schemas.microsoft.com/office/drawing/2014/main" id="{AC92180D-5034-46F2-835F-AE8A47BD55E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546" t="10625" r="18372" b="2284"/>
          <a:stretch/>
        </p:blipFill>
        <p:spPr bwMode="auto">
          <a:xfrm>
            <a:off x="35760" y="3440267"/>
            <a:ext cx="3600000" cy="2735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矩形 1">
            <a:extLst>
              <a:ext uri="{FF2B5EF4-FFF2-40B4-BE49-F238E27FC236}">
                <a16:creationId xmlns:a16="http://schemas.microsoft.com/office/drawing/2014/main" id="{BA904A37-96A0-4D26-8541-18857B9A0EEC}"/>
              </a:ext>
            </a:extLst>
          </p:cNvPr>
          <p:cNvSpPr>
            <a:spLocks noChangeArrowheads="1"/>
          </p:cNvSpPr>
          <p:nvPr/>
        </p:nvSpPr>
        <p:spPr bwMode="auto">
          <a:xfrm>
            <a:off x="512321" y="6228020"/>
            <a:ext cx="264687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spcBef>
                <a:spcPct val="0"/>
              </a:spcBef>
              <a:buFontTx/>
              <a:buNone/>
            </a:pPr>
            <a:r>
              <a:rPr kumimoji="1" lang="zh-CN" altLang="en-US" sz="1600" b="1" dirty="0">
                <a:solidFill>
                  <a:srgbClr val="000000"/>
                </a:solidFill>
                <a:latin typeface="+mj-ea"/>
                <a:ea typeface="+mj-ea"/>
              </a:rPr>
              <a:t>深部致密页岩储层水力压裂</a:t>
            </a:r>
            <a:endParaRPr kumimoji="1" lang="en-US" altLang="zh-CN" sz="1600" b="1" dirty="0">
              <a:solidFill>
                <a:srgbClr val="000000"/>
              </a:solidFill>
              <a:latin typeface="+mj-ea"/>
              <a:ea typeface="+mj-ea"/>
            </a:endParaRPr>
          </a:p>
        </p:txBody>
      </p:sp>
      <p:pic>
        <p:nvPicPr>
          <p:cNvPr id="19" name="Picture 9">
            <a:extLst>
              <a:ext uri="{FF2B5EF4-FFF2-40B4-BE49-F238E27FC236}">
                <a16:creationId xmlns:a16="http://schemas.microsoft.com/office/drawing/2014/main" id="{61F95484-33F3-454B-9344-67FFFE14A68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225" r="35473"/>
          <a:stretch/>
        </p:blipFill>
        <p:spPr bwMode="auto">
          <a:xfrm>
            <a:off x="3635896" y="3678572"/>
            <a:ext cx="3132000" cy="24867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 name="图片 20">
            <a:extLst>
              <a:ext uri="{FF2B5EF4-FFF2-40B4-BE49-F238E27FC236}">
                <a16:creationId xmlns:a16="http://schemas.microsoft.com/office/drawing/2014/main" id="{472E36F6-1804-484C-9EA8-C8681E1E62E0}"/>
              </a:ext>
            </a:extLst>
          </p:cNvPr>
          <p:cNvPicPr>
            <a:picLocks noChangeAspect="1"/>
          </p:cNvPicPr>
          <p:nvPr/>
        </p:nvPicPr>
        <p:blipFill>
          <a:blip r:embed="rId4">
            <a:extLst>
              <a:ext uri="{28A0092B-C50C-407E-A947-70E740481C1C}">
                <a14:useLocalDpi xmlns:a14="http://schemas.microsoft.com/office/drawing/2010/main" val="0"/>
              </a:ext>
            </a:extLst>
          </a:blip>
          <a:srcRect l="4549" t="2" r="3435" b="3546"/>
          <a:stretch>
            <a:fillRect/>
          </a:stretch>
        </p:blipFill>
        <p:spPr bwMode="auto">
          <a:xfrm>
            <a:off x="6732240" y="3429000"/>
            <a:ext cx="2376000" cy="2730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矩形 1">
            <a:extLst>
              <a:ext uri="{FF2B5EF4-FFF2-40B4-BE49-F238E27FC236}">
                <a16:creationId xmlns:a16="http://schemas.microsoft.com/office/drawing/2014/main" id="{72AE1A51-D8FC-4557-85D9-6A8DA15AFBF4}"/>
              </a:ext>
            </a:extLst>
          </p:cNvPr>
          <p:cNvSpPr>
            <a:spLocks noChangeArrowheads="1"/>
          </p:cNvSpPr>
          <p:nvPr/>
        </p:nvSpPr>
        <p:spPr bwMode="auto">
          <a:xfrm>
            <a:off x="3736161" y="6228020"/>
            <a:ext cx="28520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spcBef>
                <a:spcPct val="0"/>
              </a:spcBef>
              <a:buFontTx/>
              <a:buNone/>
            </a:pPr>
            <a:r>
              <a:rPr kumimoji="1" lang="zh-CN" altLang="en-US" sz="1600" b="1" dirty="0">
                <a:solidFill>
                  <a:srgbClr val="000000"/>
                </a:solidFill>
                <a:latin typeface="+mj-ea"/>
                <a:ea typeface="+mj-ea"/>
              </a:rPr>
              <a:t>流体在页岩基质微纳孔中运移</a:t>
            </a:r>
            <a:endParaRPr kumimoji="1" lang="en-US" altLang="zh-CN" sz="1600" b="1" dirty="0">
              <a:solidFill>
                <a:srgbClr val="000000"/>
              </a:solidFill>
              <a:latin typeface="+mj-ea"/>
              <a:ea typeface="+mj-ea"/>
            </a:endParaRPr>
          </a:p>
        </p:txBody>
      </p:sp>
      <p:sp>
        <p:nvSpPr>
          <p:cNvPr id="23" name="矩形 1">
            <a:extLst>
              <a:ext uri="{FF2B5EF4-FFF2-40B4-BE49-F238E27FC236}">
                <a16:creationId xmlns:a16="http://schemas.microsoft.com/office/drawing/2014/main" id="{E33D3774-03BC-4D44-BFC4-D9E615EF259E}"/>
              </a:ext>
            </a:extLst>
          </p:cNvPr>
          <p:cNvSpPr>
            <a:spLocks noChangeArrowheads="1"/>
          </p:cNvSpPr>
          <p:nvPr/>
        </p:nvSpPr>
        <p:spPr bwMode="auto">
          <a:xfrm>
            <a:off x="7007169" y="6221977"/>
            <a:ext cx="182614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spcBef>
                <a:spcPct val="0"/>
              </a:spcBef>
              <a:buFontTx/>
              <a:buNone/>
            </a:pPr>
            <a:r>
              <a:rPr kumimoji="1" lang="zh-CN" altLang="en-US" sz="1600" b="1" dirty="0">
                <a:solidFill>
                  <a:srgbClr val="000000"/>
                </a:solidFill>
                <a:latin typeface="+mj-ea"/>
                <a:ea typeface="+mj-ea"/>
              </a:rPr>
              <a:t>流体在裂缝中渗流</a:t>
            </a:r>
            <a:endParaRPr kumimoji="1" lang="en-US" altLang="zh-CN" sz="1600" b="1" dirty="0">
              <a:solidFill>
                <a:srgbClr val="000000"/>
              </a:solidFill>
              <a:latin typeface="+mj-ea"/>
              <a:ea typeface="+mj-ea"/>
            </a:endParaRPr>
          </a:p>
        </p:txBody>
      </p:sp>
    </p:spTree>
  </p:cSld>
  <p:clrMapOvr>
    <a:masterClrMapping/>
  </p:clrMapOvr>
  <p:transition>
    <p:blinds/>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a:extLst>
              <a:ext uri="{FF2B5EF4-FFF2-40B4-BE49-F238E27FC236}">
                <a16:creationId xmlns:a16="http://schemas.microsoft.com/office/drawing/2014/main" id="{A273EA99-13D0-472F-8931-86475847B6CA}"/>
              </a:ext>
            </a:extLst>
          </p:cNvPr>
          <p:cNvCxnSpPr/>
          <p:nvPr/>
        </p:nvCxnSpPr>
        <p:spPr bwMode="auto">
          <a:xfrm>
            <a:off x="647700" y="809625"/>
            <a:ext cx="7777163" cy="0"/>
          </a:xfrm>
          <a:prstGeom prst="line">
            <a:avLst/>
          </a:prstGeom>
          <a:ln>
            <a:headEnd type="none" w="med" len="med"/>
            <a:tailEnd type="none" w="med" len="med"/>
          </a:ln>
        </p:spPr>
        <p:style>
          <a:lnRef idx="3">
            <a:schemeClr val="accent3"/>
          </a:lnRef>
          <a:fillRef idx="0">
            <a:schemeClr val="accent3"/>
          </a:fillRef>
          <a:effectRef idx="2">
            <a:schemeClr val="accent3"/>
          </a:effectRef>
          <a:fontRef idx="minor">
            <a:schemeClr val="tx1"/>
          </a:fontRef>
        </p:style>
      </p:cxnSp>
      <p:sp>
        <p:nvSpPr>
          <p:cNvPr id="14339" name="矩形 2">
            <a:extLst>
              <a:ext uri="{FF2B5EF4-FFF2-40B4-BE49-F238E27FC236}">
                <a16:creationId xmlns:a16="http://schemas.microsoft.com/office/drawing/2014/main" id="{DFDF82C5-BCA5-4CBF-8DB8-E65FED069F33}"/>
              </a:ext>
            </a:extLst>
          </p:cNvPr>
          <p:cNvSpPr>
            <a:spLocks noChangeArrowheads="1"/>
          </p:cNvSpPr>
          <p:nvPr/>
        </p:nvSpPr>
        <p:spPr bwMode="auto">
          <a:xfrm>
            <a:off x="2976563" y="152400"/>
            <a:ext cx="27781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gn="ctr" eaLnBrk="1" hangingPunct="1">
              <a:spcBef>
                <a:spcPct val="50000"/>
              </a:spcBef>
              <a:buFont typeface="Arial" panose="020B0604020202020204" pitchFamily="34" charset="0"/>
              <a:buNone/>
            </a:pPr>
            <a:r>
              <a:rPr lang="en-US" altLang="zh-CN" sz="3600" b="1" dirty="0">
                <a:solidFill>
                  <a:srgbClr val="0000CC"/>
                </a:solidFill>
                <a:latin typeface="微软雅黑" panose="020B0503020204020204" pitchFamily="34" charset="-122"/>
                <a:ea typeface="微软雅黑" panose="020B0503020204020204" pitchFamily="34" charset="-122"/>
              </a:rPr>
              <a:t>2</a:t>
            </a:r>
            <a:r>
              <a:rPr lang="zh-CN" altLang="en-US" sz="3600" b="1" dirty="0">
                <a:solidFill>
                  <a:srgbClr val="0000CC"/>
                </a:solidFill>
                <a:latin typeface="微软雅黑" panose="020B0503020204020204" pitchFamily="34" charset="-122"/>
                <a:ea typeface="微软雅黑" panose="020B0503020204020204" pitchFamily="34" charset="-122"/>
              </a:rPr>
              <a:t>、研究内容</a:t>
            </a:r>
          </a:p>
        </p:txBody>
      </p:sp>
      <p:sp>
        <p:nvSpPr>
          <p:cNvPr id="14340" name="矩形 5">
            <a:extLst>
              <a:ext uri="{FF2B5EF4-FFF2-40B4-BE49-F238E27FC236}">
                <a16:creationId xmlns:a16="http://schemas.microsoft.com/office/drawing/2014/main" id="{554FBAB2-034C-40B3-BA45-20A03D52FC79}"/>
              </a:ext>
            </a:extLst>
          </p:cNvPr>
          <p:cNvSpPr>
            <a:spLocks noChangeArrowheads="1"/>
          </p:cNvSpPr>
          <p:nvPr/>
        </p:nvSpPr>
        <p:spPr bwMode="auto">
          <a:xfrm>
            <a:off x="215998" y="764704"/>
            <a:ext cx="8186857" cy="662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457200" indent="-45720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gn="just" eaLnBrk="1" hangingPunct="1">
              <a:lnSpc>
                <a:spcPct val="150000"/>
              </a:lnSpc>
              <a:spcBef>
                <a:spcPct val="0"/>
              </a:spcBef>
              <a:buFont typeface="Wingdings" panose="05000000000000000000" pitchFamily="2" charset="2"/>
              <a:buChar char="p"/>
            </a:pPr>
            <a:r>
              <a:rPr lang="zh-CN" altLang="en-US" sz="2800" b="1" dirty="0">
                <a:solidFill>
                  <a:srgbClr val="FF0000"/>
                </a:solidFill>
                <a:latin typeface="微软雅黑" panose="020B0503020204020204" pitchFamily="34" charset="-122"/>
                <a:ea typeface="微软雅黑" panose="020B0503020204020204" pitchFamily="34" charset="-122"/>
              </a:rPr>
              <a:t>深部页岩储层基质和裂缝渗透率演化机理和表征</a:t>
            </a:r>
            <a:endParaRPr lang="en-US" altLang="zh-CN" sz="2800" b="1" dirty="0">
              <a:solidFill>
                <a:srgbClr val="FF0000"/>
              </a:solidFill>
              <a:latin typeface="微软雅黑" panose="020B0503020204020204" pitchFamily="34" charset="-122"/>
              <a:ea typeface="微软雅黑" panose="020B0503020204020204" pitchFamily="34" charset="-122"/>
            </a:endParaRPr>
          </a:p>
        </p:txBody>
      </p:sp>
      <p:sp>
        <p:nvSpPr>
          <p:cNvPr id="9" name="圆角矩形 7">
            <a:extLst>
              <a:ext uri="{FF2B5EF4-FFF2-40B4-BE49-F238E27FC236}">
                <a16:creationId xmlns:a16="http://schemas.microsoft.com/office/drawing/2014/main" id="{78843B4D-F0D9-4935-A3C6-F2B97E216071}"/>
              </a:ext>
            </a:extLst>
          </p:cNvPr>
          <p:cNvSpPr/>
          <p:nvPr/>
        </p:nvSpPr>
        <p:spPr bwMode="auto">
          <a:xfrm>
            <a:off x="274960" y="1487295"/>
            <a:ext cx="8545512" cy="2003425"/>
          </a:xfrm>
          <a:prstGeom prst="roundRect">
            <a:avLst>
              <a:gd name="adj" fmla="val 2375"/>
            </a:avLst>
          </a:prstGeom>
          <a:solidFill>
            <a:schemeClr val="bg1">
              <a:lumMod val="9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0" bIns="36000" anchor="ctr"/>
          <a:lstStyle/>
          <a:p>
            <a:pPr marL="342874" indent="-342874" defTabSz="914332" eaLnBrk="1" hangingPunct="1">
              <a:lnSpc>
                <a:spcPct val="150000"/>
              </a:lnSpc>
              <a:buSzPct val="100000"/>
              <a:buFont typeface="Wingdings" panose="05000000000000000000" pitchFamily="2" charset="2"/>
              <a:buChar char="Ø"/>
              <a:defRPr/>
            </a:pPr>
            <a:r>
              <a:rPr lang="zh-CN" altLang="en-US" sz="2800" b="1" dirty="0">
                <a:solidFill>
                  <a:srgbClr val="000066"/>
                </a:solidFill>
                <a:latin typeface="微软雅黑" panose="020B0503020204020204" pitchFamily="34" charset="-122"/>
                <a:ea typeface="微软雅黑" panose="020B0503020204020204" pitchFamily="34" charset="-122"/>
              </a:rPr>
              <a:t>页岩基质微纳孔隙气体赋存机制和流动机理</a:t>
            </a:r>
            <a:endParaRPr lang="en-US" altLang="zh-CN" sz="2800" b="1" dirty="0">
              <a:solidFill>
                <a:srgbClr val="000066"/>
              </a:solidFill>
              <a:latin typeface="微软雅黑" panose="020B0503020204020204" pitchFamily="34" charset="-122"/>
              <a:ea typeface="微软雅黑" panose="020B0503020204020204" pitchFamily="34" charset="-122"/>
            </a:endParaRPr>
          </a:p>
          <a:p>
            <a:pPr marL="342874" indent="-342874" defTabSz="914332" eaLnBrk="1" hangingPunct="1">
              <a:lnSpc>
                <a:spcPct val="150000"/>
              </a:lnSpc>
              <a:buSzPct val="100000"/>
              <a:buFont typeface="Wingdings" panose="05000000000000000000" pitchFamily="2" charset="2"/>
              <a:buChar char="Ø"/>
              <a:defRPr/>
            </a:pPr>
            <a:r>
              <a:rPr lang="zh-CN" altLang="en-US" sz="2800" b="1" dirty="0">
                <a:solidFill>
                  <a:srgbClr val="000066"/>
                </a:solidFill>
                <a:latin typeface="微软雅黑" panose="020B0503020204020204" pitchFamily="34" charset="-122"/>
                <a:ea typeface="微软雅黑" panose="020B0503020204020204" pitchFamily="34" charset="-122"/>
              </a:rPr>
              <a:t>页岩基质表观渗透率模型和渗透率动态</a:t>
            </a:r>
            <a:r>
              <a:rPr lang="zh-CN" altLang="zh-CN" sz="2800" b="1" dirty="0">
                <a:solidFill>
                  <a:srgbClr val="000066"/>
                </a:solidFill>
                <a:latin typeface="微软雅黑" panose="020B0503020204020204" pitchFamily="34" charset="-122"/>
                <a:ea typeface="微软雅黑" panose="020B0503020204020204" pitchFamily="34" charset="-122"/>
              </a:rPr>
              <a:t>模型</a:t>
            </a:r>
            <a:endParaRPr lang="en-US" altLang="zh-CN" sz="2800" b="1" dirty="0">
              <a:solidFill>
                <a:srgbClr val="000066"/>
              </a:solidFill>
              <a:latin typeface="微软雅黑" panose="020B0503020204020204" pitchFamily="34" charset="-122"/>
              <a:ea typeface="微软雅黑" panose="020B0503020204020204" pitchFamily="34" charset="-122"/>
            </a:endParaRPr>
          </a:p>
          <a:p>
            <a:pPr marL="342874" indent="-342874" defTabSz="914332" eaLnBrk="1" hangingPunct="1">
              <a:lnSpc>
                <a:spcPct val="150000"/>
              </a:lnSpc>
              <a:buSzPct val="100000"/>
              <a:buFont typeface="Wingdings" panose="05000000000000000000" pitchFamily="2" charset="2"/>
              <a:buChar char="Ø"/>
              <a:defRPr/>
            </a:pPr>
            <a:r>
              <a:rPr lang="zh-CN" altLang="en-US" sz="2800" b="1" dirty="0">
                <a:solidFill>
                  <a:srgbClr val="000066"/>
                </a:solidFill>
                <a:latin typeface="微软雅黑" panose="020B0503020204020204" pitchFamily="34" charset="-122"/>
                <a:ea typeface="微软雅黑" panose="020B0503020204020204" pitchFamily="34" charset="-122"/>
              </a:rPr>
              <a:t>多场耦合作用下裂缝闭合和渗透率动态演化</a:t>
            </a:r>
          </a:p>
        </p:txBody>
      </p:sp>
      <p:pic>
        <p:nvPicPr>
          <p:cNvPr id="13" name="Picture 4" descr="Related image">
            <a:extLst>
              <a:ext uri="{FF2B5EF4-FFF2-40B4-BE49-F238E27FC236}">
                <a16:creationId xmlns:a16="http://schemas.microsoft.com/office/drawing/2014/main" id="{110EFF55-FDF9-40F2-8F6E-7FADC00EF9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311" t="2133" b="2895"/>
          <a:stretch>
            <a:fillRect/>
          </a:stretch>
        </p:blipFill>
        <p:spPr bwMode="auto">
          <a:xfrm>
            <a:off x="4879899" y="3546372"/>
            <a:ext cx="4073720" cy="2601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4" name="组合 7">
            <a:extLst>
              <a:ext uri="{FF2B5EF4-FFF2-40B4-BE49-F238E27FC236}">
                <a16:creationId xmlns:a16="http://schemas.microsoft.com/office/drawing/2014/main" id="{2429595E-12E1-4213-8BDD-B5696E4A668C}"/>
              </a:ext>
            </a:extLst>
          </p:cNvPr>
          <p:cNvGrpSpPr>
            <a:grpSpLocks noChangeAspect="1"/>
          </p:cNvGrpSpPr>
          <p:nvPr/>
        </p:nvGrpSpPr>
        <p:grpSpPr bwMode="auto">
          <a:xfrm>
            <a:off x="78666" y="3769074"/>
            <a:ext cx="4645025" cy="2303463"/>
            <a:chOff x="2787900" y="1543710"/>
            <a:chExt cx="4318641" cy="1860785"/>
          </a:xfrm>
        </p:grpSpPr>
        <p:grpSp>
          <p:nvGrpSpPr>
            <p:cNvPr id="15" name="组合 9">
              <a:extLst>
                <a:ext uri="{FF2B5EF4-FFF2-40B4-BE49-F238E27FC236}">
                  <a16:creationId xmlns:a16="http://schemas.microsoft.com/office/drawing/2014/main" id="{390A5F25-0477-4E13-BACA-F5E1DC7F540B}"/>
                </a:ext>
              </a:extLst>
            </p:cNvPr>
            <p:cNvGrpSpPr>
              <a:grpSpLocks/>
            </p:cNvGrpSpPr>
            <p:nvPr/>
          </p:nvGrpSpPr>
          <p:grpSpPr bwMode="auto">
            <a:xfrm>
              <a:off x="3220645" y="1543710"/>
              <a:ext cx="3172033" cy="1579936"/>
              <a:chOff x="3220645" y="1543710"/>
              <a:chExt cx="3172033" cy="1579936"/>
            </a:xfrm>
          </p:grpSpPr>
          <p:sp>
            <p:nvSpPr>
              <p:cNvPr id="28" name="任意多边形: 形状 17">
                <a:extLst>
                  <a:ext uri="{FF2B5EF4-FFF2-40B4-BE49-F238E27FC236}">
                    <a16:creationId xmlns:a16="http://schemas.microsoft.com/office/drawing/2014/main" id="{CBB3F5DA-628D-4B93-8D52-7A1879AFA0E1}"/>
                  </a:ext>
                </a:extLst>
              </p:cNvPr>
              <p:cNvSpPr/>
              <p:nvPr/>
            </p:nvSpPr>
            <p:spPr>
              <a:xfrm>
                <a:off x="4278614" y="1543710"/>
                <a:ext cx="792587" cy="297520"/>
              </a:xfrm>
              <a:custGeom>
                <a:avLst/>
                <a:gdLst>
                  <a:gd name="connsiteX0" fmla="*/ 0 w 792087"/>
                  <a:gd name="connsiteY0" fmla="*/ 29691 h 296908"/>
                  <a:gd name="connsiteX1" fmla="*/ 29691 w 792087"/>
                  <a:gd name="connsiteY1" fmla="*/ 0 h 296908"/>
                  <a:gd name="connsiteX2" fmla="*/ 762396 w 792087"/>
                  <a:gd name="connsiteY2" fmla="*/ 0 h 296908"/>
                  <a:gd name="connsiteX3" fmla="*/ 792087 w 792087"/>
                  <a:gd name="connsiteY3" fmla="*/ 29691 h 296908"/>
                  <a:gd name="connsiteX4" fmla="*/ 792087 w 792087"/>
                  <a:gd name="connsiteY4" fmla="*/ 267217 h 296908"/>
                  <a:gd name="connsiteX5" fmla="*/ 762396 w 792087"/>
                  <a:gd name="connsiteY5" fmla="*/ 296908 h 296908"/>
                  <a:gd name="connsiteX6" fmla="*/ 29691 w 792087"/>
                  <a:gd name="connsiteY6" fmla="*/ 296908 h 296908"/>
                  <a:gd name="connsiteX7" fmla="*/ 0 w 792087"/>
                  <a:gd name="connsiteY7" fmla="*/ 267217 h 296908"/>
                  <a:gd name="connsiteX8" fmla="*/ 0 w 792087"/>
                  <a:gd name="connsiteY8" fmla="*/ 29691 h 296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92087" h="296908">
                    <a:moveTo>
                      <a:pt x="0" y="29691"/>
                    </a:moveTo>
                    <a:cubicBezTo>
                      <a:pt x="0" y="13293"/>
                      <a:pt x="13293" y="0"/>
                      <a:pt x="29691" y="0"/>
                    </a:cubicBezTo>
                    <a:lnTo>
                      <a:pt x="762396" y="0"/>
                    </a:lnTo>
                    <a:cubicBezTo>
                      <a:pt x="778794" y="0"/>
                      <a:pt x="792087" y="13293"/>
                      <a:pt x="792087" y="29691"/>
                    </a:cubicBezTo>
                    <a:lnTo>
                      <a:pt x="792087" y="267217"/>
                    </a:lnTo>
                    <a:cubicBezTo>
                      <a:pt x="792087" y="283615"/>
                      <a:pt x="778794" y="296908"/>
                      <a:pt x="762396" y="296908"/>
                    </a:cubicBezTo>
                    <a:lnTo>
                      <a:pt x="29691" y="296908"/>
                    </a:lnTo>
                    <a:cubicBezTo>
                      <a:pt x="13293" y="296908"/>
                      <a:pt x="0" y="283615"/>
                      <a:pt x="0" y="267217"/>
                    </a:cubicBezTo>
                    <a:lnTo>
                      <a:pt x="0" y="29691"/>
                    </a:lnTo>
                    <a:close/>
                  </a:path>
                </a:pathLst>
              </a:custGeom>
              <a:solidFill>
                <a:srgbClr val="ED7D31">
                  <a:hueOff val="0"/>
                  <a:satOff val="0"/>
                  <a:lumOff val="0"/>
                  <a:alphaOff val="0"/>
                </a:srgbClr>
              </a:solidFill>
              <a:ln w="12700" cap="flat" cmpd="sng" algn="ctr">
                <a:solidFill>
                  <a:sysClr val="window" lastClr="FFFFFF">
                    <a:hueOff val="0"/>
                    <a:satOff val="0"/>
                    <a:lumOff val="0"/>
                    <a:alphaOff val="0"/>
                  </a:sysClr>
                </a:solidFill>
                <a:prstDash val="solid"/>
                <a:miter lim="800000"/>
              </a:ln>
              <a:effectLst/>
            </p:spPr>
            <p:txBody>
              <a:bodyPr lIns="46796" tIns="46796" rIns="46796" bIns="46796" spcCol="1270" anchor="ctr"/>
              <a:lstStyle/>
              <a:p>
                <a:pPr algn="ctr" defTabSz="444500" eaLnBrk="1" fontAlgn="auto" hangingPunct="1">
                  <a:lnSpc>
                    <a:spcPct val="90000"/>
                  </a:lnSpc>
                  <a:spcBef>
                    <a:spcPts val="0"/>
                  </a:spcBef>
                  <a:spcAft>
                    <a:spcPct val="35000"/>
                  </a:spcAft>
                  <a:defRPr/>
                </a:pPr>
                <a:r>
                  <a:rPr lang="zh-CN" altLang="en-US" sz="1000" kern="0" dirty="0">
                    <a:solidFill>
                      <a:srgbClr val="000000"/>
                    </a:solidFill>
                    <a:latin typeface="等线" panose="020F0502020204030204"/>
                    <a:ea typeface="等线"/>
                  </a:rPr>
                  <a:t>应力场</a:t>
                </a:r>
              </a:p>
            </p:txBody>
          </p:sp>
          <p:sp>
            <p:nvSpPr>
              <p:cNvPr id="29" name="任意多边形: 形状 18">
                <a:extLst>
                  <a:ext uri="{FF2B5EF4-FFF2-40B4-BE49-F238E27FC236}">
                    <a16:creationId xmlns:a16="http://schemas.microsoft.com/office/drawing/2014/main" id="{BDA1A58D-ABD4-434E-8E8C-FC66E9E2ABC3}"/>
                  </a:ext>
                </a:extLst>
              </p:cNvPr>
              <p:cNvSpPr/>
              <p:nvPr/>
            </p:nvSpPr>
            <p:spPr>
              <a:xfrm>
                <a:off x="5827387" y="2862033"/>
                <a:ext cx="565291" cy="261613"/>
              </a:xfrm>
              <a:custGeom>
                <a:avLst/>
                <a:gdLst>
                  <a:gd name="connsiteX0" fmla="*/ 0 w 564705"/>
                  <a:gd name="connsiteY0" fmla="*/ 26186 h 261858"/>
                  <a:gd name="connsiteX1" fmla="*/ 26186 w 564705"/>
                  <a:gd name="connsiteY1" fmla="*/ 0 h 261858"/>
                  <a:gd name="connsiteX2" fmla="*/ 538519 w 564705"/>
                  <a:gd name="connsiteY2" fmla="*/ 0 h 261858"/>
                  <a:gd name="connsiteX3" fmla="*/ 564705 w 564705"/>
                  <a:gd name="connsiteY3" fmla="*/ 26186 h 261858"/>
                  <a:gd name="connsiteX4" fmla="*/ 564705 w 564705"/>
                  <a:gd name="connsiteY4" fmla="*/ 235672 h 261858"/>
                  <a:gd name="connsiteX5" fmla="*/ 538519 w 564705"/>
                  <a:gd name="connsiteY5" fmla="*/ 261858 h 261858"/>
                  <a:gd name="connsiteX6" fmla="*/ 26186 w 564705"/>
                  <a:gd name="connsiteY6" fmla="*/ 261858 h 261858"/>
                  <a:gd name="connsiteX7" fmla="*/ 0 w 564705"/>
                  <a:gd name="connsiteY7" fmla="*/ 235672 h 261858"/>
                  <a:gd name="connsiteX8" fmla="*/ 0 w 564705"/>
                  <a:gd name="connsiteY8" fmla="*/ 26186 h 261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4705" h="261858">
                    <a:moveTo>
                      <a:pt x="0" y="26186"/>
                    </a:moveTo>
                    <a:cubicBezTo>
                      <a:pt x="0" y="11724"/>
                      <a:pt x="11724" y="0"/>
                      <a:pt x="26186" y="0"/>
                    </a:cubicBezTo>
                    <a:lnTo>
                      <a:pt x="538519" y="0"/>
                    </a:lnTo>
                    <a:cubicBezTo>
                      <a:pt x="552981" y="0"/>
                      <a:pt x="564705" y="11724"/>
                      <a:pt x="564705" y="26186"/>
                    </a:cubicBezTo>
                    <a:lnTo>
                      <a:pt x="564705" y="235672"/>
                    </a:lnTo>
                    <a:cubicBezTo>
                      <a:pt x="564705" y="250134"/>
                      <a:pt x="552981" y="261858"/>
                      <a:pt x="538519" y="261858"/>
                    </a:cubicBezTo>
                    <a:lnTo>
                      <a:pt x="26186" y="261858"/>
                    </a:lnTo>
                    <a:cubicBezTo>
                      <a:pt x="11724" y="261858"/>
                      <a:pt x="0" y="250134"/>
                      <a:pt x="0" y="235672"/>
                    </a:cubicBezTo>
                    <a:lnTo>
                      <a:pt x="0" y="26186"/>
                    </a:lnTo>
                    <a:close/>
                  </a:path>
                </a:pathLst>
              </a:custGeom>
              <a:solidFill>
                <a:srgbClr val="ED7D31">
                  <a:hueOff val="1659627"/>
                  <a:satOff val="-18453"/>
                  <a:lumOff val="10000"/>
                  <a:alphaOff val="0"/>
                </a:srgbClr>
              </a:solidFill>
              <a:ln w="12700" cap="flat" cmpd="sng" algn="ctr">
                <a:solidFill>
                  <a:sysClr val="window" lastClr="FFFFFF">
                    <a:hueOff val="0"/>
                    <a:satOff val="0"/>
                    <a:lumOff val="0"/>
                    <a:alphaOff val="0"/>
                  </a:sysClr>
                </a:solidFill>
                <a:prstDash val="solid"/>
                <a:miter lim="800000"/>
              </a:ln>
              <a:effectLst/>
            </p:spPr>
            <p:txBody>
              <a:bodyPr lIns="45770" tIns="45770" rIns="45770" bIns="45770" spcCol="1270" anchor="ctr"/>
              <a:lstStyle/>
              <a:p>
                <a:pPr algn="ctr" defTabSz="444500" eaLnBrk="1" fontAlgn="auto" hangingPunct="1">
                  <a:lnSpc>
                    <a:spcPct val="90000"/>
                  </a:lnSpc>
                  <a:spcBef>
                    <a:spcPts val="0"/>
                  </a:spcBef>
                  <a:spcAft>
                    <a:spcPct val="35000"/>
                  </a:spcAft>
                  <a:defRPr/>
                </a:pPr>
                <a:r>
                  <a:rPr lang="zh-CN" altLang="en-US" sz="1000" kern="0" dirty="0">
                    <a:solidFill>
                      <a:srgbClr val="000000"/>
                    </a:solidFill>
                    <a:latin typeface="等线" panose="020F0502020204030204"/>
                    <a:ea typeface="等线"/>
                  </a:rPr>
                  <a:t>温度场</a:t>
                </a:r>
              </a:p>
            </p:txBody>
          </p:sp>
          <p:sp>
            <p:nvSpPr>
              <p:cNvPr id="30" name="任意多边形: 形状 19">
                <a:extLst>
                  <a:ext uri="{FF2B5EF4-FFF2-40B4-BE49-F238E27FC236}">
                    <a16:creationId xmlns:a16="http://schemas.microsoft.com/office/drawing/2014/main" id="{64E063F4-1B52-448E-AAFF-ECFA5CE58A04}"/>
                  </a:ext>
                </a:extLst>
              </p:cNvPr>
              <p:cNvSpPr/>
              <p:nvPr/>
            </p:nvSpPr>
            <p:spPr>
              <a:xfrm>
                <a:off x="3220645" y="2818431"/>
                <a:ext cx="531343" cy="292391"/>
              </a:xfrm>
              <a:custGeom>
                <a:avLst/>
                <a:gdLst>
                  <a:gd name="connsiteX0" fmla="*/ 0 w 531030"/>
                  <a:gd name="connsiteY0" fmla="*/ 29229 h 292292"/>
                  <a:gd name="connsiteX1" fmla="*/ 29229 w 531030"/>
                  <a:gd name="connsiteY1" fmla="*/ 0 h 292292"/>
                  <a:gd name="connsiteX2" fmla="*/ 501801 w 531030"/>
                  <a:gd name="connsiteY2" fmla="*/ 0 h 292292"/>
                  <a:gd name="connsiteX3" fmla="*/ 531030 w 531030"/>
                  <a:gd name="connsiteY3" fmla="*/ 29229 h 292292"/>
                  <a:gd name="connsiteX4" fmla="*/ 531030 w 531030"/>
                  <a:gd name="connsiteY4" fmla="*/ 263063 h 292292"/>
                  <a:gd name="connsiteX5" fmla="*/ 501801 w 531030"/>
                  <a:gd name="connsiteY5" fmla="*/ 292292 h 292292"/>
                  <a:gd name="connsiteX6" fmla="*/ 29229 w 531030"/>
                  <a:gd name="connsiteY6" fmla="*/ 292292 h 292292"/>
                  <a:gd name="connsiteX7" fmla="*/ 0 w 531030"/>
                  <a:gd name="connsiteY7" fmla="*/ 263063 h 292292"/>
                  <a:gd name="connsiteX8" fmla="*/ 0 w 531030"/>
                  <a:gd name="connsiteY8" fmla="*/ 29229 h 292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1030" h="292292">
                    <a:moveTo>
                      <a:pt x="0" y="29229"/>
                    </a:moveTo>
                    <a:cubicBezTo>
                      <a:pt x="0" y="13086"/>
                      <a:pt x="13086" y="0"/>
                      <a:pt x="29229" y="0"/>
                    </a:cubicBezTo>
                    <a:lnTo>
                      <a:pt x="501801" y="0"/>
                    </a:lnTo>
                    <a:cubicBezTo>
                      <a:pt x="517944" y="0"/>
                      <a:pt x="531030" y="13086"/>
                      <a:pt x="531030" y="29229"/>
                    </a:cubicBezTo>
                    <a:lnTo>
                      <a:pt x="531030" y="263063"/>
                    </a:lnTo>
                    <a:cubicBezTo>
                      <a:pt x="531030" y="279206"/>
                      <a:pt x="517944" y="292292"/>
                      <a:pt x="501801" y="292292"/>
                    </a:cubicBezTo>
                    <a:lnTo>
                      <a:pt x="29229" y="292292"/>
                    </a:lnTo>
                    <a:cubicBezTo>
                      <a:pt x="13086" y="292292"/>
                      <a:pt x="0" y="279206"/>
                      <a:pt x="0" y="263063"/>
                    </a:cubicBezTo>
                    <a:lnTo>
                      <a:pt x="0" y="29229"/>
                    </a:lnTo>
                    <a:close/>
                  </a:path>
                </a:pathLst>
              </a:custGeom>
              <a:solidFill>
                <a:srgbClr val="ED7D31">
                  <a:hueOff val="3319254"/>
                  <a:satOff val="-36905"/>
                  <a:lumOff val="19999"/>
                  <a:alphaOff val="0"/>
                </a:srgbClr>
              </a:solidFill>
              <a:ln w="12700" cap="flat" cmpd="sng" algn="ctr">
                <a:solidFill>
                  <a:sysClr val="window" lastClr="FFFFFF">
                    <a:hueOff val="0"/>
                    <a:satOff val="0"/>
                    <a:lumOff val="0"/>
                    <a:alphaOff val="0"/>
                  </a:sysClr>
                </a:solidFill>
                <a:prstDash val="solid"/>
                <a:miter lim="800000"/>
              </a:ln>
              <a:effectLst/>
            </p:spPr>
            <p:txBody>
              <a:bodyPr lIns="46661" tIns="46661" rIns="46661" bIns="46661" spcCol="1270" anchor="ctr"/>
              <a:lstStyle/>
              <a:p>
                <a:pPr algn="ctr" defTabSz="444500" eaLnBrk="1" fontAlgn="auto" hangingPunct="1">
                  <a:lnSpc>
                    <a:spcPct val="90000"/>
                  </a:lnSpc>
                  <a:spcBef>
                    <a:spcPts val="0"/>
                  </a:spcBef>
                  <a:spcAft>
                    <a:spcPct val="35000"/>
                  </a:spcAft>
                  <a:defRPr/>
                </a:pPr>
                <a:r>
                  <a:rPr lang="zh-CN" altLang="en-US" sz="1000" kern="0" dirty="0">
                    <a:solidFill>
                      <a:srgbClr val="000000"/>
                    </a:solidFill>
                    <a:latin typeface="等线" panose="020F0502020204030204"/>
                    <a:ea typeface="等线"/>
                  </a:rPr>
                  <a:t>渗流场</a:t>
                </a:r>
              </a:p>
            </p:txBody>
          </p:sp>
        </p:grpSp>
        <p:sp>
          <p:nvSpPr>
            <p:cNvPr id="16" name="文本框 3">
              <a:extLst>
                <a:ext uri="{FF2B5EF4-FFF2-40B4-BE49-F238E27FC236}">
                  <a16:creationId xmlns:a16="http://schemas.microsoft.com/office/drawing/2014/main" id="{DF83CC3D-6281-4EC3-A19B-619D9519682B}"/>
                </a:ext>
              </a:extLst>
            </p:cNvPr>
            <p:cNvSpPr txBox="1">
              <a:spLocks noChangeArrowheads="1"/>
            </p:cNvSpPr>
            <p:nvPr/>
          </p:nvSpPr>
          <p:spPr bwMode="auto">
            <a:xfrm rot="2539003">
              <a:off x="5881439" y="2136364"/>
              <a:ext cx="528391" cy="229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just">
                <a:lnSpc>
                  <a:spcPct val="110000"/>
                </a:lnSpc>
                <a:spcBef>
                  <a:spcPts val="600"/>
                </a:spcBef>
                <a:buClr>
                  <a:schemeClr val="accent1"/>
                </a:buClr>
                <a:buSzPct val="60000"/>
                <a:buFont typeface="Wingdings 2" panose="05020102010507070707" pitchFamily="18" charset="2"/>
                <a:buChar char="f"/>
                <a:defRPr sz="2400">
                  <a:solidFill>
                    <a:schemeClr val="accent1"/>
                  </a:solidFill>
                  <a:latin typeface="幼圆" panose="02010509060101010101" pitchFamily="49" charset="-122"/>
                  <a:ea typeface="幼圆" panose="02010509060101010101" pitchFamily="49" charset="-122"/>
                </a:defRPr>
              </a:lvl1pPr>
              <a:lvl2pPr marL="742950" indent="-285750" algn="just">
                <a:lnSpc>
                  <a:spcPct val="120000"/>
                </a:lnSpc>
                <a:spcAft>
                  <a:spcPts val="600"/>
                </a:spcAft>
                <a:buClr>
                  <a:srgbClr val="5DD4FF"/>
                </a:buClr>
                <a:buFont typeface="幼圆" panose="02010509060101010101" pitchFamily="49" charset="-122"/>
                <a:buChar char=" "/>
                <a:defRPr sz="1600">
                  <a:solidFill>
                    <a:schemeClr val="tx1"/>
                  </a:solidFill>
                  <a:latin typeface="幼圆" panose="02010509060101010101" pitchFamily="49" charset="-122"/>
                  <a:ea typeface="幼圆" panose="02010509060101010101" pitchFamily="49" charset="-122"/>
                </a:defRPr>
              </a:lvl2pPr>
              <a:lvl3pPr marL="1143000" indent="-228600">
                <a:lnSpc>
                  <a:spcPct val="90000"/>
                </a:lnSpc>
                <a:spcBef>
                  <a:spcPts val="500"/>
                </a:spcBef>
                <a:spcAft>
                  <a:spcPts val="600"/>
                </a:spcAft>
                <a:buFont typeface="Arial" panose="020B0604020202020204" pitchFamily="34" charset="0"/>
                <a:buChar char="•"/>
                <a:defRPr sz="2000">
                  <a:solidFill>
                    <a:schemeClr val="tx1"/>
                  </a:solidFill>
                  <a:latin typeface="Calibri" panose="020F0502020204030204" pitchFamily="34" charset="0"/>
                  <a:ea typeface="幼圆" panose="02010509060101010101" pitchFamily="49" charset="-122"/>
                </a:defRPr>
              </a:lvl3pPr>
              <a:lvl4pPr marL="1600200" indent="-228600">
                <a:lnSpc>
                  <a:spcPct val="90000"/>
                </a:lnSpc>
                <a:spcBef>
                  <a:spcPts val="500"/>
                </a:spcBef>
                <a:spcAft>
                  <a:spcPts val="600"/>
                </a:spcAft>
                <a:buFont typeface="Arial" panose="020B0604020202020204" pitchFamily="34" charset="0"/>
                <a:buChar char="•"/>
                <a:defRPr>
                  <a:solidFill>
                    <a:schemeClr val="tx1"/>
                  </a:solidFill>
                  <a:latin typeface="Calibri" panose="020F0502020204030204" pitchFamily="34" charset="0"/>
                  <a:ea typeface="幼圆" panose="02010509060101010101" pitchFamily="49" charset="-122"/>
                </a:defRPr>
              </a:lvl4pPr>
              <a:lvl5pPr marL="2057400" indent="-228600">
                <a:lnSpc>
                  <a:spcPct val="90000"/>
                </a:lnSpc>
                <a:spcBef>
                  <a:spcPts val="500"/>
                </a:spcBef>
                <a:spcAft>
                  <a:spcPts val="600"/>
                </a:spcAft>
                <a:buFont typeface="Arial" panose="020B0604020202020204" pitchFamily="34" charset="0"/>
                <a:buChar char="•"/>
                <a:defRPr>
                  <a:solidFill>
                    <a:schemeClr val="tx1"/>
                  </a:solidFill>
                  <a:latin typeface="Calibri" panose="020F0502020204030204" pitchFamily="34" charset="0"/>
                  <a:ea typeface="幼圆" panose="02010509060101010101" pitchFamily="49" charset="-122"/>
                </a:defRPr>
              </a:lvl5pPr>
              <a:lvl6pPr marL="2514600" indent="-228600" eaLnBrk="0" fontAlgn="base" hangingPunct="0">
                <a:lnSpc>
                  <a:spcPct val="90000"/>
                </a:lnSpc>
                <a:spcBef>
                  <a:spcPts val="500"/>
                </a:spcBef>
                <a:spcAft>
                  <a:spcPts val="600"/>
                </a:spcAft>
                <a:buFont typeface="Arial" panose="020B0604020202020204" pitchFamily="34" charset="0"/>
                <a:buChar char="•"/>
                <a:defRPr>
                  <a:solidFill>
                    <a:schemeClr val="tx1"/>
                  </a:solidFill>
                  <a:latin typeface="Calibri" panose="020F0502020204030204" pitchFamily="34" charset="0"/>
                  <a:ea typeface="幼圆" panose="02010509060101010101" pitchFamily="49" charset="-122"/>
                </a:defRPr>
              </a:lvl6pPr>
              <a:lvl7pPr marL="2971800" indent="-228600" eaLnBrk="0" fontAlgn="base" hangingPunct="0">
                <a:lnSpc>
                  <a:spcPct val="90000"/>
                </a:lnSpc>
                <a:spcBef>
                  <a:spcPts val="500"/>
                </a:spcBef>
                <a:spcAft>
                  <a:spcPts val="600"/>
                </a:spcAft>
                <a:buFont typeface="Arial" panose="020B0604020202020204" pitchFamily="34" charset="0"/>
                <a:buChar char="•"/>
                <a:defRPr>
                  <a:solidFill>
                    <a:schemeClr val="tx1"/>
                  </a:solidFill>
                  <a:latin typeface="Calibri" panose="020F0502020204030204" pitchFamily="34" charset="0"/>
                  <a:ea typeface="幼圆" panose="02010509060101010101" pitchFamily="49" charset="-122"/>
                </a:defRPr>
              </a:lvl7pPr>
              <a:lvl8pPr marL="3429000" indent="-228600" eaLnBrk="0" fontAlgn="base" hangingPunct="0">
                <a:lnSpc>
                  <a:spcPct val="90000"/>
                </a:lnSpc>
                <a:spcBef>
                  <a:spcPts val="500"/>
                </a:spcBef>
                <a:spcAft>
                  <a:spcPts val="600"/>
                </a:spcAft>
                <a:buFont typeface="Arial" panose="020B0604020202020204" pitchFamily="34" charset="0"/>
                <a:buChar char="•"/>
                <a:defRPr>
                  <a:solidFill>
                    <a:schemeClr val="tx1"/>
                  </a:solidFill>
                  <a:latin typeface="Calibri" panose="020F0502020204030204" pitchFamily="34" charset="0"/>
                  <a:ea typeface="幼圆" panose="02010509060101010101" pitchFamily="49" charset="-122"/>
                </a:defRPr>
              </a:lvl8pPr>
              <a:lvl9pPr marL="3886200" indent="-228600" eaLnBrk="0" fontAlgn="base" hangingPunct="0">
                <a:lnSpc>
                  <a:spcPct val="90000"/>
                </a:lnSpc>
                <a:spcBef>
                  <a:spcPts val="500"/>
                </a:spcBef>
                <a:spcAft>
                  <a:spcPts val="600"/>
                </a:spcAft>
                <a:buFont typeface="Arial" panose="020B0604020202020204" pitchFamily="34" charset="0"/>
                <a:buChar char="•"/>
                <a:defRPr>
                  <a:solidFill>
                    <a:schemeClr val="tx1"/>
                  </a:solidFill>
                  <a:latin typeface="Calibri" panose="020F0502020204030204" pitchFamily="34" charset="0"/>
                  <a:ea typeface="幼圆" panose="02010509060101010101" pitchFamily="49" charset="-122"/>
                </a:defRPr>
              </a:lvl9pPr>
            </a:lstStyle>
            <a:p>
              <a:pPr algn="l" eaLnBrk="1" fontAlgn="auto" hangingPunct="1">
                <a:lnSpc>
                  <a:spcPct val="130000"/>
                </a:lnSpc>
                <a:spcBef>
                  <a:spcPct val="0"/>
                </a:spcBef>
                <a:spcAft>
                  <a:spcPts val="0"/>
                </a:spcAft>
                <a:buClrTx/>
                <a:buSzTx/>
                <a:buFontTx/>
                <a:buNone/>
                <a:defRPr/>
              </a:pPr>
              <a:r>
                <a:rPr lang="zh-CN" altLang="en-US" sz="800" kern="0" dirty="0">
                  <a:solidFill>
                    <a:srgbClr val="000000"/>
                  </a:solidFill>
                  <a:latin typeface="黑体" panose="02010609060101010101" pitchFamily="49" charset="-122"/>
                  <a:ea typeface="黑体" panose="02010609060101010101" pitchFamily="49" charset="-122"/>
                </a:rPr>
                <a:t>应变能</a:t>
              </a:r>
            </a:p>
          </p:txBody>
        </p:sp>
        <p:sp>
          <p:nvSpPr>
            <p:cNvPr id="17" name="文本框 6">
              <a:extLst>
                <a:ext uri="{FF2B5EF4-FFF2-40B4-BE49-F238E27FC236}">
                  <a16:creationId xmlns:a16="http://schemas.microsoft.com/office/drawing/2014/main" id="{4F0655C4-83C1-4C97-9999-919057FE1E72}"/>
                </a:ext>
              </a:extLst>
            </p:cNvPr>
            <p:cNvSpPr txBox="1">
              <a:spLocks noChangeArrowheads="1"/>
            </p:cNvSpPr>
            <p:nvPr/>
          </p:nvSpPr>
          <p:spPr bwMode="auto">
            <a:xfrm rot="2539003">
              <a:off x="5692345" y="2234142"/>
              <a:ext cx="591857" cy="229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just">
                <a:lnSpc>
                  <a:spcPct val="110000"/>
                </a:lnSpc>
                <a:spcBef>
                  <a:spcPts val="600"/>
                </a:spcBef>
                <a:buClr>
                  <a:schemeClr val="accent1"/>
                </a:buClr>
                <a:buSzPct val="60000"/>
                <a:buFont typeface="Wingdings 2" panose="05020102010507070707" pitchFamily="18" charset="2"/>
                <a:buChar char="f"/>
                <a:defRPr sz="2400">
                  <a:solidFill>
                    <a:schemeClr val="accent1"/>
                  </a:solidFill>
                  <a:latin typeface="幼圆" panose="02010509060101010101" pitchFamily="49" charset="-122"/>
                  <a:ea typeface="幼圆" panose="02010509060101010101" pitchFamily="49" charset="-122"/>
                </a:defRPr>
              </a:lvl1pPr>
              <a:lvl2pPr marL="742950" indent="-285750" algn="just">
                <a:lnSpc>
                  <a:spcPct val="120000"/>
                </a:lnSpc>
                <a:spcAft>
                  <a:spcPts val="600"/>
                </a:spcAft>
                <a:buClr>
                  <a:srgbClr val="5DD4FF"/>
                </a:buClr>
                <a:buFont typeface="幼圆" panose="02010509060101010101" pitchFamily="49" charset="-122"/>
                <a:buChar char=" "/>
                <a:defRPr sz="1600">
                  <a:solidFill>
                    <a:schemeClr val="tx1"/>
                  </a:solidFill>
                  <a:latin typeface="幼圆" panose="02010509060101010101" pitchFamily="49" charset="-122"/>
                  <a:ea typeface="幼圆" panose="02010509060101010101" pitchFamily="49" charset="-122"/>
                </a:defRPr>
              </a:lvl2pPr>
              <a:lvl3pPr marL="1143000" indent="-228600">
                <a:lnSpc>
                  <a:spcPct val="90000"/>
                </a:lnSpc>
                <a:spcBef>
                  <a:spcPts val="500"/>
                </a:spcBef>
                <a:spcAft>
                  <a:spcPts val="600"/>
                </a:spcAft>
                <a:buFont typeface="Arial" panose="020B0604020202020204" pitchFamily="34" charset="0"/>
                <a:buChar char="•"/>
                <a:defRPr sz="2000">
                  <a:solidFill>
                    <a:schemeClr val="tx1"/>
                  </a:solidFill>
                  <a:latin typeface="Calibri" panose="020F0502020204030204" pitchFamily="34" charset="0"/>
                  <a:ea typeface="幼圆" panose="02010509060101010101" pitchFamily="49" charset="-122"/>
                </a:defRPr>
              </a:lvl3pPr>
              <a:lvl4pPr marL="1600200" indent="-228600">
                <a:lnSpc>
                  <a:spcPct val="90000"/>
                </a:lnSpc>
                <a:spcBef>
                  <a:spcPts val="500"/>
                </a:spcBef>
                <a:spcAft>
                  <a:spcPts val="600"/>
                </a:spcAft>
                <a:buFont typeface="Arial" panose="020B0604020202020204" pitchFamily="34" charset="0"/>
                <a:buChar char="•"/>
                <a:defRPr>
                  <a:solidFill>
                    <a:schemeClr val="tx1"/>
                  </a:solidFill>
                  <a:latin typeface="Calibri" panose="020F0502020204030204" pitchFamily="34" charset="0"/>
                  <a:ea typeface="幼圆" panose="02010509060101010101" pitchFamily="49" charset="-122"/>
                </a:defRPr>
              </a:lvl4pPr>
              <a:lvl5pPr marL="2057400" indent="-228600">
                <a:lnSpc>
                  <a:spcPct val="90000"/>
                </a:lnSpc>
                <a:spcBef>
                  <a:spcPts val="500"/>
                </a:spcBef>
                <a:spcAft>
                  <a:spcPts val="600"/>
                </a:spcAft>
                <a:buFont typeface="Arial" panose="020B0604020202020204" pitchFamily="34" charset="0"/>
                <a:buChar char="•"/>
                <a:defRPr>
                  <a:solidFill>
                    <a:schemeClr val="tx1"/>
                  </a:solidFill>
                  <a:latin typeface="Calibri" panose="020F0502020204030204" pitchFamily="34" charset="0"/>
                  <a:ea typeface="幼圆" panose="02010509060101010101" pitchFamily="49" charset="-122"/>
                </a:defRPr>
              </a:lvl5pPr>
              <a:lvl6pPr marL="2514600" indent="-228600" eaLnBrk="0" fontAlgn="base" hangingPunct="0">
                <a:lnSpc>
                  <a:spcPct val="90000"/>
                </a:lnSpc>
                <a:spcBef>
                  <a:spcPts val="500"/>
                </a:spcBef>
                <a:spcAft>
                  <a:spcPts val="600"/>
                </a:spcAft>
                <a:buFont typeface="Arial" panose="020B0604020202020204" pitchFamily="34" charset="0"/>
                <a:buChar char="•"/>
                <a:defRPr>
                  <a:solidFill>
                    <a:schemeClr val="tx1"/>
                  </a:solidFill>
                  <a:latin typeface="Calibri" panose="020F0502020204030204" pitchFamily="34" charset="0"/>
                  <a:ea typeface="幼圆" panose="02010509060101010101" pitchFamily="49" charset="-122"/>
                </a:defRPr>
              </a:lvl6pPr>
              <a:lvl7pPr marL="2971800" indent="-228600" eaLnBrk="0" fontAlgn="base" hangingPunct="0">
                <a:lnSpc>
                  <a:spcPct val="90000"/>
                </a:lnSpc>
                <a:spcBef>
                  <a:spcPts val="500"/>
                </a:spcBef>
                <a:spcAft>
                  <a:spcPts val="600"/>
                </a:spcAft>
                <a:buFont typeface="Arial" panose="020B0604020202020204" pitchFamily="34" charset="0"/>
                <a:buChar char="•"/>
                <a:defRPr>
                  <a:solidFill>
                    <a:schemeClr val="tx1"/>
                  </a:solidFill>
                  <a:latin typeface="Calibri" panose="020F0502020204030204" pitchFamily="34" charset="0"/>
                  <a:ea typeface="幼圆" panose="02010509060101010101" pitchFamily="49" charset="-122"/>
                </a:defRPr>
              </a:lvl7pPr>
              <a:lvl8pPr marL="3429000" indent="-228600" eaLnBrk="0" fontAlgn="base" hangingPunct="0">
                <a:lnSpc>
                  <a:spcPct val="90000"/>
                </a:lnSpc>
                <a:spcBef>
                  <a:spcPts val="500"/>
                </a:spcBef>
                <a:spcAft>
                  <a:spcPts val="600"/>
                </a:spcAft>
                <a:buFont typeface="Arial" panose="020B0604020202020204" pitchFamily="34" charset="0"/>
                <a:buChar char="•"/>
                <a:defRPr>
                  <a:solidFill>
                    <a:schemeClr val="tx1"/>
                  </a:solidFill>
                  <a:latin typeface="Calibri" panose="020F0502020204030204" pitchFamily="34" charset="0"/>
                  <a:ea typeface="幼圆" panose="02010509060101010101" pitchFamily="49" charset="-122"/>
                </a:defRPr>
              </a:lvl8pPr>
              <a:lvl9pPr marL="3886200" indent="-228600" eaLnBrk="0" fontAlgn="base" hangingPunct="0">
                <a:lnSpc>
                  <a:spcPct val="90000"/>
                </a:lnSpc>
                <a:spcBef>
                  <a:spcPts val="500"/>
                </a:spcBef>
                <a:spcAft>
                  <a:spcPts val="600"/>
                </a:spcAft>
                <a:buFont typeface="Arial" panose="020B0604020202020204" pitchFamily="34" charset="0"/>
                <a:buChar char="•"/>
                <a:defRPr>
                  <a:solidFill>
                    <a:schemeClr val="tx1"/>
                  </a:solidFill>
                  <a:latin typeface="Calibri" panose="020F0502020204030204" pitchFamily="34" charset="0"/>
                  <a:ea typeface="幼圆" panose="02010509060101010101" pitchFamily="49" charset="-122"/>
                </a:defRPr>
              </a:lvl9pPr>
            </a:lstStyle>
            <a:p>
              <a:pPr algn="l" eaLnBrk="1" fontAlgn="auto" hangingPunct="1">
                <a:lnSpc>
                  <a:spcPct val="130000"/>
                </a:lnSpc>
                <a:spcBef>
                  <a:spcPct val="0"/>
                </a:spcBef>
                <a:spcAft>
                  <a:spcPts val="0"/>
                </a:spcAft>
                <a:buClrTx/>
                <a:buSzTx/>
                <a:buFontTx/>
                <a:buNone/>
                <a:defRPr/>
              </a:pPr>
              <a:r>
                <a:rPr lang="zh-CN" altLang="en-US" sz="800" kern="0" dirty="0">
                  <a:solidFill>
                    <a:srgbClr val="000000"/>
                  </a:solidFill>
                  <a:latin typeface="黑体" panose="02010609060101010101" pitchFamily="49" charset="-122"/>
                  <a:ea typeface="黑体" panose="02010609060101010101" pitchFamily="49" charset="-122"/>
                </a:rPr>
                <a:t>温度应力</a:t>
              </a:r>
            </a:p>
          </p:txBody>
        </p:sp>
        <p:sp>
          <p:nvSpPr>
            <p:cNvPr id="18" name="文本框 7">
              <a:extLst>
                <a:ext uri="{FF2B5EF4-FFF2-40B4-BE49-F238E27FC236}">
                  <a16:creationId xmlns:a16="http://schemas.microsoft.com/office/drawing/2014/main" id="{0D387C45-8DC0-4C5F-8557-EA75E348E02D}"/>
                </a:ext>
              </a:extLst>
            </p:cNvPr>
            <p:cNvSpPr txBox="1">
              <a:spLocks noChangeArrowheads="1"/>
            </p:cNvSpPr>
            <p:nvPr/>
          </p:nvSpPr>
          <p:spPr bwMode="auto">
            <a:xfrm>
              <a:off x="4689265" y="2900864"/>
              <a:ext cx="608093" cy="229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just">
                <a:lnSpc>
                  <a:spcPct val="110000"/>
                </a:lnSpc>
                <a:spcBef>
                  <a:spcPts val="600"/>
                </a:spcBef>
                <a:buClr>
                  <a:schemeClr val="accent1"/>
                </a:buClr>
                <a:buSzPct val="60000"/>
                <a:buFont typeface="Wingdings 2" panose="05020102010507070707" pitchFamily="18" charset="2"/>
                <a:buChar char="f"/>
                <a:defRPr sz="2400">
                  <a:solidFill>
                    <a:schemeClr val="accent1"/>
                  </a:solidFill>
                  <a:latin typeface="幼圆" panose="02010509060101010101" pitchFamily="49" charset="-122"/>
                  <a:ea typeface="幼圆" panose="02010509060101010101" pitchFamily="49" charset="-122"/>
                </a:defRPr>
              </a:lvl1pPr>
              <a:lvl2pPr marL="742950" indent="-285750" algn="just">
                <a:lnSpc>
                  <a:spcPct val="120000"/>
                </a:lnSpc>
                <a:spcAft>
                  <a:spcPts val="600"/>
                </a:spcAft>
                <a:buClr>
                  <a:srgbClr val="5DD4FF"/>
                </a:buClr>
                <a:buFont typeface="幼圆" panose="02010509060101010101" pitchFamily="49" charset="-122"/>
                <a:buChar char=" "/>
                <a:defRPr sz="1600">
                  <a:solidFill>
                    <a:schemeClr val="tx1"/>
                  </a:solidFill>
                  <a:latin typeface="幼圆" panose="02010509060101010101" pitchFamily="49" charset="-122"/>
                  <a:ea typeface="幼圆" panose="02010509060101010101" pitchFamily="49" charset="-122"/>
                </a:defRPr>
              </a:lvl2pPr>
              <a:lvl3pPr marL="1143000" indent="-228600">
                <a:lnSpc>
                  <a:spcPct val="90000"/>
                </a:lnSpc>
                <a:spcBef>
                  <a:spcPts val="500"/>
                </a:spcBef>
                <a:spcAft>
                  <a:spcPts val="600"/>
                </a:spcAft>
                <a:buFont typeface="Arial" panose="020B0604020202020204" pitchFamily="34" charset="0"/>
                <a:buChar char="•"/>
                <a:defRPr sz="2000">
                  <a:solidFill>
                    <a:schemeClr val="tx1"/>
                  </a:solidFill>
                  <a:latin typeface="Calibri" panose="020F0502020204030204" pitchFamily="34" charset="0"/>
                  <a:ea typeface="幼圆" panose="02010509060101010101" pitchFamily="49" charset="-122"/>
                </a:defRPr>
              </a:lvl3pPr>
              <a:lvl4pPr marL="1600200" indent="-228600">
                <a:lnSpc>
                  <a:spcPct val="90000"/>
                </a:lnSpc>
                <a:spcBef>
                  <a:spcPts val="500"/>
                </a:spcBef>
                <a:spcAft>
                  <a:spcPts val="600"/>
                </a:spcAft>
                <a:buFont typeface="Arial" panose="020B0604020202020204" pitchFamily="34" charset="0"/>
                <a:buChar char="•"/>
                <a:defRPr>
                  <a:solidFill>
                    <a:schemeClr val="tx1"/>
                  </a:solidFill>
                  <a:latin typeface="Calibri" panose="020F0502020204030204" pitchFamily="34" charset="0"/>
                  <a:ea typeface="幼圆" panose="02010509060101010101" pitchFamily="49" charset="-122"/>
                </a:defRPr>
              </a:lvl4pPr>
              <a:lvl5pPr marL="2057400" indent="-228600">
                <a:lnSpc>
                  <a:spcPct val="90000"/>
                </a:lnSpc>
                <a:spcBef>
                  <a:spcPts val="500"/>
                </a:spcBef>
                <a:spcAft>
                  <a:spcPts val="600"/>
                </a:spcAft>
                <a:buFont typeface="Arial" panose="020B0604020202020204" pitchFamily="34" charset="0"/>
                <a:buChar char="•"/>
                <a:defRPr>
                  <a:solidFill>
                    <a:schemeClr val="tx1"/>
                  </a:solidFill>
                  <a:latin typeface="Calibri" panose="020F0502020204030204" pitchFamily="34" charset="0"/>
                  <a:ea typeface="幼圆" panose="02010509060101010101" pitchFamily="49" charset="-122"/>
                </a:defRPr>
              </a:lvl5pPr>
              <a:lvl6pPr marL="2514600" indent="-228600" eaLnBrk="0" fontAlgn="base" hangingPunct="0">
                <a:lnSpc>
                  <a:spcPct val="90000"/>
                </a:lnSpc>
                <a:spcBef>
                  <a:spcPts val="500"/>
                </a:spcBef>
                <a:spcAft>
                  <a:spcPts val="600"/>
                </a:spcAft>
                <a:buFont typeface="Arial" panose="020B0604020202020204" pitchFamily="34" charset="0"/>
                <a:buChar char="•"/>
                <a:defRPr>
                  <a:solidFill>
                    <a:schemeClr val="tx1"/>
                  </a:solidFill>
                  <a:latin typeface="Calibri" panose="020F0502020204030204" pitchFamily="34" charset="0"/>
                  <a:ea typeface="幼圆" panose="02010509060101010101" pitchFamily="49" charset="-122"/>
                </a:defRPr>
              </a:lvl6pPr>
              <a:lvl7pPr marL="2971800" indent="-228600" eaLnBrk="0" fontAlgn="base" hangingPunct="0">
                <a:lnSpc>
                  <a:spcPct val="90000"/>
                </a:lnSpc>
                <a:spcBef>
                  <a:spcPts val="500"/>
                </a:spcBef>
                <a:spcAft>
                  <a:spcPts val="600"/>
                </a:spcAft>
                <a:buFont typeface="Arial" panose="020B0604020202020204" pitchFamily="34" charset="0"/>
                <a:buChar char="•"/>
                <a:defRPr>
                  <a:solidFill>
                    <a:schemeClr val="tx1"/>
                  </a:solidFill>
                  <a:latin typeface="Calibri" panose="020F0502020204030204" pitchFamily="34" charset="0"/>
                  <a:ea typeface="幼圆" panose="02010509060101010101" pitchFamily="49" charset="-122"/>
                </a:defRPr>
              </a:lvl7pPr>
              <a:lvl8pPr marL="3429000" indent="-228600" eaLnBrk="0" fontAlgn="base" hangingPunct="0">
                <a:lnSpc>
                  <a:spcPct val="90000"/>
                </a:lnSpc>
                <a:spcBef>
                  <a:spcPts val="500"/>
                </a:spcBef>
                <a:spcAft>
                  <a:spcPts val="600"/>
                </a:spcAft>
                <a:buFont typeface="Arial" panose="020B0604020202020204" pitchFamily="34" charset="0"/>
                <a:buChar char="•"/>
                <a:defRPr>
                  <a:solidFill>
                    <a:schemeClr val="tx1"/>
                  </a:solidFill>
                  <a:latin typeface="Calibri" panose="020F0502020204030204" pitchFamily="34" charset="0"/>
                  <a:ea typeface="幼圆" panose="02010509060101010101" pitchFamily="49" charset="-122"/>
                </a:defRPr>
              </a:lvl8pPr>
              <a:lvl9pPr marL="3886200" indent="-228600" eaLnBrk="0" fontAlgn="base" hangingPunct="0">
                <a:lnSpc>
                  <a:spcPct val="90000"/>
                </a:lnSpc>
                <a:spcBef>
                  <a:spcPts val="500"/>
                </a:spcBef>
                <a:spcAft>
                  <a:spcPts val="600"/>
                </a:spcAft>
                <a:buFont typeface="Arial" panose="020B0604020202020204" pitchFamily="34" charset="0"/>
                <a:buChar char="•"/>
                <a:defRPr>
                  <a:solidFill>
                    <a:schemeClr val="tx1"/>
                  </a:solidFill>
                  <a:latin typeface="Calibri" panose="020F0502020204030204" pitchFamily="34" charset="0"/>
                  <a:ea typeface="幼圆" panose="02010509060101010101" pitchFamily="49" charset="-122"/>
                </a:defRPr>
              </a:lvl9pPr>
            </a:lstStyle>
            <a:p>
              <a:pPr algn="l" eaLnBrk="1" fontAlgn="auto" hangingPunct="1">
                <a:lnSpc>
                  <a:spcPct val="130000"/>
                </a:lnSpc>
                <a:spcBef>
                  <a:spcPct val="0"/>
                </a:spcBef>
                <a:spcAft>
                  <a:spcPts val="0"/>
                </a:spcAft>
                <a:buClrTx/>
                <a:buSzTx/>
                <a:buFontTx/>
                <a:buNone/>
                <a:defRPr/>
              </a:pPr>
              <a:r>
                <a:rPr lang="zh-CN" altLang="en-US" sz="800" kern="0" dirty="0">
                  <a:solidFill>
                    <a:srgbClr val="000000"/>
                  </a:solidFill>
                  <a:latin typeface="黑体" panose="02010609060101010101" pitchFamily="49" charset="-122"/>
                  <a:ea typeface="黑体" panose="02010609060101010101" pitchFamily="49" charset="-122"/>
                </a:rPr>
                <a:t>流体粘度</a:t>
              </a:r>
            </a:p>
          </p:txBody>
        </p:sp>
        <p:sp>
          <p:nvSpPr>
            <p:cNvPr id="19" name="文本框 8">
              <a:extLst>
                <a:ext uri="{FF2B5EF4-FFF2-40B4-BE49-F238E27FC236}">
                  <a16:creationId xmlns:a16="http://schemas.microsoft.com/office/drawing/2014/main" id="{DD4CF650-144E-4309-86D3-E748B1AF513F}"/>
                </a:ext>
              </a:extLst>
            </p:cNvPr>
            <p:cNvSpPr txBox="1">
              <a:spLocks noChangeArrowheads="1"/>
            </p:cNvSpPr>
            <p:nvPr/>
          </p:nvSpPr>
          <p:spPr bwMode="auto">
            <a:xfrm>
              <a:off x="4745697" y="3017204"/>
              <a:ext cx="546103" cy="229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just">
                <a:lnSpc>
                  <a:spcPct val="110000"/>
                </a:lnSpc>
                <a:spcBef>
                  <a:spcPts val="600"/>
                </a:spcBef>
                <a:buClr>
                  <a:schemeClr val="accent1"/>
                </a:buClr>
                <a:buSzPct val="60000"/>
                <a:buFont typeface="Wingdings 2" panose="05020102010507070707" pitchFamily="18" charset="2"/>
                <a:buChar char="f"/>
                <a:defRPr sz="2400">
                  <a:solidFill>
                    <a:schemeClr val="accent1"/>
                  </a:solidFill>
                  <a:latin typeface="幼圆" panose="02010509060101010101" pitchFamily="49" charset="-122"/>
                  <a:ea typeface="幼圆" panose="02010509060101010101" pitchFamily="49" charset="-122"/>
                </a:defRPr>
              </a:lvl1pPr>
              <a:lvl2pPr marL="742950" indent="-285750" algn="just">
                <a:lnSpc>
                  <a:spcPct val="120000"/>
                </a:lnSpc>
                <a:spcAft>
                  <a:spcPts val="600"/>
                </a:spcAft>
                <a:buClr>
                  <a:srgbClr val="5DD4FF"/>
                </a:buClr>
                <a:buFont typeface="幼圆" panose="02010509060101010101" pitchFamily="49" charset="-122"/>
                <a:buChar char=" "/>
                <a:defRPr sz="1600">
                  <a:solidFill>
                    <a:schemeClr val="tx1"/>
                  </a:solidFill>
                  <a:latin typeface="幼圆" panose="02010509060101010101" pitchFamily="49" charset="-122"/>
                  <a:ea typeface="幼圆" panose="02010509060101010101" pitchFamily="49" charset="-122"/>
                </a:defRPr>
              </a:lvl2pPr>
              <a:lvl3pPr marL="1143000" indent="-228600">
                <a:lnSpc>
                  <a:spcPct val="90000"/>
                </a:lnSpc>
                <a:spcBef>
                  <a:spcPts val="500"/>
                </a:spcBef>
                <a:spcAft>
                  <a:spcPts val="600"/>
                </a:spcAft>
                <a:buFont typeface="Arial" panose="020B0604020202020204" pitchFamily="34" charset="0"/>
                <a:buChar char="•"/>
                <a:defRPr sz="2000">
                  <a:solidFill>
                    <a:schemeClr val="tx1"/>
                  </a:solidFill>
                  <a:latin typeface="Calibri" panose="020F0502020204030204" pitchFamily="34" charset="0"/>
                  <a:ea typeface="幼圆" panose="02010509060101010101" pitchFamily="49" charset="-122"/>
                </a:defRPr>
              </a:lvl3pPr>
              <a:lvl4pPr marL="1600200" indent="-228600">
                <a:lnSpc>
                  <a:spcPct val="90000"/>
                </a:lnSpc>
                <a:spcBef>
                  <a:spcPts val="500"/>
                </a:spcBef>
                <a:spcAft>
                  <a:spcPts val="600"/>
                </a:spcAft>
                <a:buFont typeface="Arial" panose="020B0604020202020204" pitchFamily="34" charset="0"/>
                <a:buChar char="•"/>
                <a:defRPr>
                  <a:solidFill>
                    <a:schemeClr val="tx1"/>
                  </a:solidFill>
                  <a:latin typeface="Calibri" panose="020F0502020204030204" pitchFamily="34" charset="0"/>
                  <a:ea typeface="幼圆" panose="02010509060101010101" pitchFamily="49" charset="-122"/>
                </a:defRPr>
              </a:lvl4pPr>
              <a:lvl5pPr marL="2057400" indent="-228600">
                <a:lnSpc>
                  <a:spcPct val="90000"/>
                </a:lnSpc>
                <a:spcBef>
                  <a:spcPts val="500"/>
                </a:spcBef>
                <a:spcAft>
                  <a:spcPts val="600"/>
                </a:spcAft>
                <a:buFont typeface="Arial" panose="020B0604020202020204" pitchFamily="34" charset="0"/>
                <a:buChar char="•"/>
                <a:defRPr>
                  <a:solidFill>
                    <a:schemeClr val="tx1"/>
                  </a:solidFill>
                  <a:latin typeface="Calibri" panose="020F0502020204030204" pitchFamily="34" charset="0"/>
                  <a:ea typeface="幼圆" panose="02010509060101010101" pitchFamily="49" charset="-122"/>
                </a:defRPr>
              </a:lvl5pPr>
              <a:lvl6pPr marL="2514600" indent="-228600" eaLnBrk="0" fontAlgn="base" hangingPunct="0">
                <a:lnSpc>
                  <a:spcPct val="90000"/>
                </a:lnSpc>
                <a:spcBef>
                  <a:spcPts val="500"/>
                </a:spcBef>
                <a:spcAft>
                  <a:spcPts val="600"/>
                </a:spcAft>
                <a:buFont typeface="Arial" panose="020B0604020202020204" pitchFamily="34" charset="0"/>
                <a:buChar char="•"/>
                <a:defRPr>
                  <a:solidFill>
                    <a:schemeClr val="tx1"/>
                  </a:solidFill>
                  <a:latin typeface="Calibri" panose="020F0502020204030204" pitchFamily="34" charset="0"/>
                  <a:ea typeface="幼圆" panose="02010509060101010101" pitchFamily="49" charset="-122"/>
                </a:defRPr>
              </a:lvl6pPr>
              <a:lvl7pPr marL="2971800" indent="-228600" eaLnBrk="0" fontAlgn="base" hangingPunct="0">
                <a:lnSpc>
                  <a:spcPct val="90000"/>
                </a:lnSpc>
                <a:spcBef>
                  <a:spcPts val="500"/>
                </a:spcBef>
                <a:spcAft>
                  <a:spcPts val="600"/>
                </a:spcAft>
                <a:buFont typeface="Arial" panose="020B0604020202020204" pitchFamily="34" charset="0"/>
                <a:buChar char="•"/>
                <a:defRPr>
                  <a:solidFill>
                    <a:schemeClr val="tx1"/>
                  </a:solidFill>
                  <a:latin typeface="Calibri" panose="020F0502020204030204" pitchFamily="34" charset="0"/>
                  <a:ea typeface="幼圆" panose="02010509060101010101" pitchFamily="49" charset="-122"/>
                </a:defRPr>
              </a:lvl7pPr>
              <a:lvl8pPr marL="3429000" indent="-228600" eaLnBrk="0" fontAlgn="base" hangingPunct="0">
                <a:lnSpc>
                  <a:spcPct val="90000"/>
                </a:lnSpc>
                <a:spcBef>
                  <a:spcPts val="500"/>
                </a:spcBef>
                <a:spcAft>
                  <a:spcPts val="600"/>
                </a:spcAft>
                <a:buFont typeface="Arial" panose="020B0604020202020204" pitchFamily="34" charset="0"/>
                <a:buChar char="•"/>
                <a:defRPr>
                  <a:solidFill>
                    <a:schemeClr val="tx1"/>
                  </a:solidFill>
                  <a:latin typeface="Calibri" panose="020F0502020204030204" pitchFamily="34" charset="0"/>
                  <a:ea typeface="幼圆" panose="02010509060101010101" pitchFamily="49" charset="-122"/>
                </a:defRPr>
              </a:lvl8pPr>
              <a:lvl9pPr marL="3886200" indent="-228600" eaLnBrk="0" fontAlgn="base" hangingPunct="0">
                <a:lnSpc>
                  <a:spcPct val="90000"/>
                </a:lnSpc>
                <a:spcBef>
                  <a:spcPts val="500"/>
                </a:spcBef>
                <a:spcAft>
                  <a:spcPts val="600"/>
                </a:spcAft>
                <a:buFont typeface="Arial" panose="020B0604020202020204" pitchFamily="34" charset="0"/>
                <a:buChar char="•"/>
                <a:defRPr>
                  <a:solidFill>
                    <a:schemeClr val="tx1"/>
                  </a:solidFill>
                  <a:latin typeface="Calibri" panose="020F0502020204030204" pitchFamily="34" charset="0"/>
                  <a:ea typeface="幼圆" panose="02010509060101010101" pitchFamily="49" charset="-122"/>
                </a:defRPr>
              </a:lvl9pPr>
            </a:lstStyle>
            <a:p>
              <a:pPr algn="l" eaLnBrk="1" fontAlgn="auto" hangingPunct="1">
                <a:lnSpc>
                  <a:spcPct val="130000"/>
                </a:lnSpc>
                <a:spcBef>
                  <a:spcPct val="0"/>
                </a:spcBef>
                <a:spcAft>
                  <a:spcPts val="0"/>
                </a:spcAft>
                <a:buClrTx/>
                <a:buSzTx/>
                <a:buFontTx/>
                <a:buNone/>
                <a:defRPr/>
              </a:pPr>
              <a:r>
                <a:rPr lang="zh-CN" altLang="en-US" sz="800" kern="0" dirty="0">
                  <a:solidFill>
                    <a:srgbClr val="000000"/>
                  </a:solidFill>
                  <a:latin typeface="黑体" panose="02010609060101010101" pitchFamily="49" charset="-122"/>
                  <a:ea typeface="黑体" panose="02010609060101010101" pitchFamily="49" charset="-122"/>
                </a:rPr>
                <a:t>热对流</a:t>
              </a:r>
            </a:p>
          </p:txBody>
        </p:sp>
        <p:sp>
          <p:nvSpPr>
            <p:cNvPr id="20" name="文本框 9">
              <a:extLst>
                <a:ext uri="{FF2B5EF4-FFF2-40B4-BE49-F238E27FC236}">
                  <a16:creationId xmlns:a16="http://schemas.microsoft.com/office/drawing/2014/main" id="{65DFE43E-AB23-4D59-815C-D99E0C8F1023}"/>
                </a:ext>
              </a:extLst>
            </p:cNvPr>
            <p:cNvSpPr txBox="1">
              <a:spLocks noChangeArrowheads="1"/>
            </p:cNvSpPr>
            <p:nvPr/>
          </p:nvSpPr>
          <p:spPr bwMode="auto">
            <a:xfrm rot="19140999">
              <a:off x="3130321" y="1852772"/>
              <a:ext cx="1238325" cy="229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just">
                <a:lnSpc>
                  <a:spcPct val="110000"/>
                </a:lnSpc>
                <a:spcBef>
                  <a:spcPts val="600"/>
                </a:spcBef>
                <a:buClr>
                  <a:schemeClr val="accent1"/>
                </a:buClr>
                <a:buSzPct val="60000"/>
                <a:buFont typeface="Wingdings 2" panose="05020102010507070707" pitchFamily="18" charset="2"/>
                <a:buChar char="f"/>
                <a:defRPr sz="2400">
                  <a:solidFill>
                    <a:schemeClr val="accent1"/>
                  </a:solidFill>
                  <a:latin typeface="幼圆" panose="02010509060101010101" pitchFamily="49" charset="-122"/>
                  <a:ea typeface="幼圆" panose="02010509060101010101" pitchFamily="49" charset="-122"/>
                </a:defRPr>
              </a:lvl1pPr>
              <a:lvl2pPr marL="742950" indent="-285750" algn="just">
                <a:lnSpc>
                  <a:spcPct val="120000"/>
                </a:lnSpc>
                <a:spcAft>
                  <a:spcPts val="600"/>
                </a:spcAft>
                <a:buClr>
                  <a:srgbClr val="5DD4FF"/>
                </a:buClr>
                <a:buFont typeface="幼圆" panose="02010509060101010101" pitchFamily="49" charset="-122"/>
                <a:buChar char=" "/>
                <a:defRPr sz="1600">
                  <a:solidFill>
                    <a:schemeClr val="tx1"/>
                  </a:solidFill>
                  <a:latin typeface="幼圆" panose="02010509060101010101" pitchFamily="49" charset="-122"/>
                  <a:ea typeface="幼圆" panose="02010509060101010101" pitchFamily="49" charset="-122"/>
                </a:defRPr>
              </a:lvl2pPr>
              <a:lvl3pPr marL="1143000" indent="-228600">
                <a:lnSpc>
                  <a:spcPct val="90000"/>
                </a:lnSpc>
                <a:spcBef>
                  <a:spcPts val="500"/>
                </a:spcBef>
                <a:spcAft>
                  <a:spcPts val="600"/>
                </a:spcAft>
                <a:buFont typeface="Arial" panose="020B0604020202020204" pitchFamily="34" charset="0"/>
                <a:buChar char="•"/>
                <a:defRPr sz="2000">
                  <a:solidFill>
                    <a:schemeClr val="tx1"/>
                  </a:solidFill>
                  <a:latin typeface="Calibri" panose="020F0502020204030204" pitchFamily="34" charset="0"/>
                  <a:ea typeface="幼圆" panose="02010509060101010101" pitchFamily="49" charset="-122"/>
                </a:defRPr>
              </a:lvl3pPr>
              <a:lvl4pPr marL="1600200" indent="-228600">
                <a:lnSpc>
                  <a:spcPct val="90000"/>
                </a:lnSpc>
                <a:spcBef>
                  <a:spcPts val="500"/>
                </a:spcBef>
                <a:spcAft>
                  <a:spcPts val="600"/>
                </a:spcAft>
                <a:buFont typeface="Arial" panose="020B0604020202020204" pitchFamily="34" charset="0"/>
                <a:buChar char="•"/>
                <a:defRPr>
                  <a:solidFill>
                    <a:schemeClr val="tx1"/>
                  </a:solidFill>
                  <a:latin typeface="Calibri" panose="020F0502020204030204" pitchFamily="34" charset="0"/>
                  <a:ea typeface="幼圆" panose="02010509060101010101" pitchFamily="49" charset="-122"/>
                </a:defRPr>
              </a:lvl4pPr>
              <a:lvl5pPr marL="2057400" indent="-228600">
                <a:lnSpc>
                  <a:spcPct val="90000"/>
                </a:lnSpc>
                <a:spcBef>
                  <a:spcPts val="500"/>
                </a:spcBef>
                <a:spcAft>
                  <a:spcPts val="600"/>
                </a:spcAft>
                <a:buFont typeface="Arial" panose="020B0604020202020204" pitchFamily="34" charset="0"/>
                <a:buChar char="•"/>
                <a:defRPr>
                  <a:solidFill>
                    <a:schemeClr val="tx1"/>
                  </a:solidFill>
                  <a:latin typeface="Calibri" panose="020F0502020204030204" pitchFamily="34" charset="0"/>
                  <a:ea typeface="幼圆" panose="02010509060101010101" pitchFamily="49" charset="-122"/>
                </a:defRPr>
              </a:lvl5pPr>
              <a:lvl6pPr marL="2514600" indent="-228600" eaLnBrk="0" fontAlgn="base" hangingPunct="0">
                <a:lnSpc>
                  <a:spcPct val="90000"/>
                </a:lnSpc>
                <a:spcBef>
                  <a:spcPts val="500"/>
                </a:spcBef>
                <a:spcAft>
                  <a:spcPts val="600"/>
                </a:spcAft>
                <a:buFont typeface="Arial" panose="020B0604020202020204" pitchFamily="34" charset="0"/>
                <a:buChar char="•"/>
                <a:defRPr>
                  <a:solidFill>
                    <a:schemeClr val="tx1"/>
                  </a:solidFill>
                  <a:latin typeface="Calibri" panose="020F0502020204030204" pitchFamily="34" charset="0"/>
                  <a:ea typeface="幼圆" panose="02010509060101010101" pitchFamily="49" charset="-122"/>
                </a:defRPr>
              </a:lvl6pPr>
              <a:lvl7pPr marL="2971800" indent="-228600" eaLnBrk="0" fontAlgn="base" hangingPunct="0">
                <a:lnSpc>
                  <a:spcPct val="90000"/>
                </a:lnSpc>
                <a:spcBef>
                  <a:spcPts val="500"/>
                </a:spcBef>
                <a:spcAft>
                  <a:spcPts val="600"/>
                </a:spcAft>
                <a:buFont typeface="Arial" panose="020B0604020202020204" pitchFamily="34" charset="0"/>
                <a:buChar char="•"/>
                <a:defRPr>
                  <a:solidFill>
                    <a:schemeClr val="tx1"/>
                  </a:solidFill>
                  <a:latin typeface="Calibri" panose="020F0502020204030204" pitchFamily="34" charset="0"/>
                  <a:ea typeface="幼圆" panose="02010509060101010101" pitchFamily="49" charset="-122"/>
                </a:defRPr>
              </a:lvl7pPr>
              <a:lvl8pPr marL="3429000" indent="-228600" eaLnBrk="0" fontAlgn="base" hangingPunct="0">
                <a:lnSpc>
                  <a:spcPct val="90000"/>
                </a:lnSpc>
                <a:spcBef>
                  <a:spcPts val="500"/>
                </a:spcBef>
                <a:spcAft>
                  <a:spcPts val="600"/>
                </a:spcAft>
                <a:buFont typeface="Arial" panose="020B0604020202020204" pitchFamily="34" charset="0"/>
                <a:buChar char="•"/>
                <a:defRPr>
                  <a:solidFill>
                    <a:schemeClr val="tx1"/>
                  </a:solidFill>
                  <a:latin typeface="Calibri" panose="020F0502020204030204" pitchFamily="34" charset="0"/>
                  <a:ea typeface="幼圆" panose="02010509060101010101" pitchFamily="49" charset="-122"/>
                </a:defRPr>
              </a:lvl8pPr>
              <a:lvl9pPr marL="3886200" indent="-228600" eaLnBrk="0" fontAlgn="base" hangingPunct="0">
                <a:lnSpc>
                  <a:spcPct val="90000"/>
                </a:lnSpc>
                <a:spcBef>
                  <a:spcPts val="500"/>
                </a:spcBef>
                <a:spcAft>
                  <a:spcPts val="600"/>
                </a:spcAft>
                <a:buFont typeface="Arial" panose="020B0604020202020204" pitchFamily="34" charset="0"/>
                <a:buChar char="•"/>
                <a:defRPr>
                  <a:solidFill>
                    <a:schemeClr val="tx1"/>
                  </a:solidFill>
                  <a:latin typeface="Calibri" panose="020F0502020204030204" pitchFamily="34" charset="0"/>
                  <a:ea typeface="幼圆" panose="02010509060101010101" pitchFamily="49" charset="-122"/>
                </a:defRPr>
              </a:lvl9pPr>
            </a:lstStyle>
            <a:p>
              <a:pPr algn="l" eaLnBrk="1" fontAlgn="auto" hangingPunct="1">
                <a:lnSpc>
                  <a:spcPct val="130000"/>
                </a:lnSpc>
                <a:spcBef>
                  <a:spcPct val="0"/>
                </a:spcBef>
                <a:spcAft>
                  <a:spcPts val="0"/>
                </a:spcAft>
                <a:buClrTx/>
                <a:buSzTx/>
                <a:buFontTx/>
                <a:buNone/>
                <a:defRPr/>
              </a:pPr>
              <a:r>
                <a:rPr lang="zh-CN" altLang="en-US" sz="800" kern="0" dirty="0">
                  <a:solidFill>
                    <a:srgbClr val="000000"/>
                  </a:solidFill>
                  <a:latin typeface="黑体" panose="02010609060101010101" pitchFamily="49" charset="-122"/>
                  <a:ea typeface="黑体" panose="02010609060101010101" pitchFamily="49" charset="-122"/>
                </a:rPr>
                <a:t>有效应力</a:t>
              </a:r>
            </a:p>
          </p:txBody>
        </p:sp>
        <p:sp>
          <p:nvSpPr>
            <p:cNvPr id="21" name="文本框 10">
              <a:extLst>
                <a:ext uri="{FF2B5EF4-FFF2-40B4-BE49-F238E27FC236}">
                  <a16:creationId xmlns:a16="http://schemas.microsoft.com/office/drawing/2014/main" id="{33DCBA11-A2DB-4A36-A566-9E0839A746CF}"/>
                </a:ext>
              </a:extLst>
            </p:cNvPr>
            <p:cNvSpPr txBox="1">
              <a:spLocks noChangeArrowheads="1"/>
            </p:cNvSpPr>
            <p:nvPr/>
          </p:nvSpPr>
          <p:spPr bwMode="auto">
            <a:xfrm rot="19140999">
              <a:off x="3184931" y="2164399"/>
              <a:ext cx="993317" cy="229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just">
                <a:lnSpc>
                  <a:spcPct val="110000"/>
                </a:lnSpc>
                <a:spcBef>
                  <a:spcPts val="600"/>
                </a:spcBef>
                <a:buClr>
                  <a:schemeClr val="accent1"/>
                </a:buClr>
                <a:buSzPct val="60000"/>
                <a:buFont typeface="Wingdings 2" panose="05020102010507070707" pitchFamily="18" charset="2"/>
                <a:buChar char="f"/>
                <a:defRPr sz="2400">
                  <a:solidFill>
                    <a:schemeClr val="accent1"/>
                  </a:solidFill>
                  <a:latin typeface="幼圆" panose="02010509060101010101" pitchFamily="49" charset="-122"/>
                  <a:ea typeface="幼圆" panose="02010509060101010101" pitchFamily="49" charset="-122"/>
                </a:defRPr>
              </a:lvl1pPr>
              <a:lvl2pPr marL="742950" indent="-285750" algn="just">
                <a:lnSpc>
                  <a:spcPct val="120000"/>
                </a:lnSpc>
                <a:spcAft>
                  <a:spcPts val="600"/>
                </a:spcAft>
                <a:buClr>
                  <a:srgbClr val="5DD4FF"/>
                </a:buClr>
                <a:buFont typeface="幼圆" panose="02010509060101010101" pitchFamily="49" charset="-122"/>
                <a:buChar char=" "/>
                <a:defRPr sz="1600">
                  <a:solidFill>
                    <a:schemeClr val="tx1"/>
                  </a:solidFill>
                  <a:latin typeface="幼圆" panose="02010509060101010101" pitchFamily="49" charset="-122"/>
                  <a:ea typeface="幼圆" panose="02010509060101010101" pitchFamily="49" charset="-122"/>
                </a:defRPr>
              </a:lvl2pPr>
              <a:lvl3pPr marL="1143000" indent="-228600">
                <a:lnSpc>
                  <a:spcPct val="90000"/>
                </a:lnSpc>
                <a:spcBef>
                  <a:spcPts val="500"/>
                </a:spcBef>
                <a:spcAft>
                  <a:spcPts val="600"/>
                </a:spcAft>
                <a:buFont typeface="Arial" panose="020B0604020202020204" pitchFamily="34" charset="0"/>
                <a:buChar char="•"/>
                <a:defRPr sz="2000">
                  <a:solidFill>
                    <a:schemeClr val="tx1"/>
                  </a:solidFill>
                  <a:latin typeface="Calibri" panose="020F0502020204030204" pitchFamily="34" charset="0"/>
                  <a:ea typeface="幼圆" panose="02010509060101010101" pitchFamily="49" charset="-122"/>
                </a:defRPr>
              </a:lvl3pPr>
              <a:lvl4pPr marL="1600200" indent="-228600">
                <a:lnSpc>
                  <a:spcPct val="90000"/>
                </a:lnSpc>
                <a:spcBef>
                  <a:spcPts val="500"/>
                </a:spcBef>
                <a:spcAft>
                  <a:spcPts val="600"/>
                </a:spcAft>
                <a:buFont typeface="Arial" panose="020B0604020202020204" pitchFamily="34" charset="0"/>
                <a:buChar char="•"/>
                <a:defRPr>
                  <a:solidFill>
                    <a:schemeClr val="tx1"/>
                  </a:solidFill>
                  <a:latin typeface="Calibri" panose="020F0502020204030204" pitchFamily="34" charset="0"/>
                  <a:ea typeface="幼圆" panose="02010509060101010101" pitchFamily="49" charset="-122"/>
                </a:defRPr>
              </a:lvl4pPr>
              <a:lvl5pPr marL="2057400" indent="-228600">
                <a:lnSpc>
                  <a:spcPct val="90000"/>
                </a:lnSpc>
                <a:spcBef>
                  <a:spcPts val="500"/>
                </a:spcBef>
                <a:spcAft>
                  <a:spcPts val="600"/>
                </a:spcAft>
                <a:buFont typeface="Arial" panose="020B0604020202020204" pitchFamily="34" charset="0"/>
                <a:buChar char="•"/>
                <a:defRPr>
                  <a:solidFill>
                    <a:schemeClr val="tx1"/>
                  </a:solidFill>
                  <a:latin typeface="Calibri" panose="020F0502020204030204" pitchFamily="34" charset="0"/>
                  <a:ea typeface="幼圆" panose="02010509060101010101" pitchFamily="49" charset="-122"/>
                </a:defRPr>
              </a:lvl5pPr>
              <a:lvl6pPr marL="2514600" indent="-228600" eaLnBrk="0" fontAlgn="base" hangingPunct="0">
                <a:lnSpc>
                  <a:spcPct val="90000"/>
                </a:lnSpc>
                <a:spcBef>
                  <a:spcPts val="500"/>
                </a:spcBef>
                <a:spcAft>
                  <a:spcPts val="600"/>
                </a:spcAft>
                <a:buFont typeface="Arial" panose="020B0604020202020204" pitchFamily="34" charset="0"/>
                <a:buChar char="•"/>
                <a:defRPr>
                  <a:solidFill>
                    <a:schemeClr val="tx1"/>
                  </a:solidFill>
                  <a:latin typeface="Calibri" panose="020F0502020204030204" pitchFamily="34" charset="0"/>
                  <a:ea typeface="幼圆" panose="02010509060101010101" pitchFamily="49" charset="-122"/>
                </a:defRPr>
              </a:lvl6pPr>
              <a:lvl7pPr marL="2971800" indent="-228600" eaLnBrk="0" fontAlgn="base" hangingPunct="0">
                <a:lnSpc>
                  <a:spcPct val="90000"/>
                </a:lnSpc>
                <a:spcBef>
                  <a:spcPts val="500"/>
                </a:spcBef>
                <a:spcAft>
                  <a:spcPts val="600"/>
                </a:spcAft>
                <a:buFont typeface="Arial" panose="020B0604020202020204" pitchFamily="34" charset="0"/>
                <a:buChar char="•"/>
                <a:defRPr>
                  <a:solidFill>
                    <a:schemeClr val="tx1"/>
                  </a:solidFill>
                  <a:latin typeface="Calibri" panose="020F0502020204030204" pitchFamily="34" charset="0"/>
                  <a:ea typeface="幼圆" panose="02010509060101010101" pitchFamily="49" charset="-122"/>
                </a:defRPr>
              </a:lvl7pPr>
              <a:lvl8pPr marL="3429000" indent="-228600" eaLnBrk="0" fontAlgn="base" hangingPunct="0">
                <a:lnSpc>
                  <a:spcPct val="90000"/>
                </a:lnSpc>
                <a:spcBef>
                  <a:spcPts val="500"/>
                </a:spcBef>
                <a:spcAft>
                  <a:spcPts val="600"/>
                </a:spcAft>
                <a:buFont typeface="Arial" panose="020B0604020202020204" pitchFamily="34" charset="0"/>
                <a:buChar char="•"/>
                <a:defRPr>
                  <a:solidFill>
                    <a:schemeClr val="tx1"/>
                  </a:solidFill>
                  <a:latin typeface="Calibri" panose="020F0502020204030204" pitchFamily="34" charset="0"/>
                  <a:ea typeface="幼圆" panose="02010509060101010101" pitchFamily="49" charset="-122"/>
                </a:defRPr>
              </a:lvl8pPr>
              <a:lvl9pPr marL="3886200" indent="-228600" eaLnBrk="0" fontAlgn="base" hangingPunct="0">
                <a:lnSpc>
                  <a:spcPct val="90000"/>
                </a:lnSpc>
                <a:spcBef>
                  <a:spcPts val="500"/>
                </a:spcBef>
                <a:spcAft>
                  <a:spcPts val="600"/>
                </a:spcAft>
                <a:buFont typeface="Arial" panose="020B0604020202020204" pitchFamily="34" charset="0"/>
                <a:buChar char="•"/>
                <a:defRPr>
                  <a:solidFill>
                    <a:schemeClr val="tx1"/>
                  </a:solidFill>
                  <a:latin typeface="Calibri" panose="020F0502020204030204" pitchFamily="34" charset="0"/>
                  <a:ea typeface="幼圆" panose="02010509060101010101" pitchFamily="49" charset="-122"/>
                </a:defRPr>
              </a:lvl9pPr>
            </a:lstStyle>
            <a:p>
              <a:pPr algn="l" eaLnBrk="1" fontAlgn="auto" hangingPunct="1">
                <a:lnSpc>
                  <a:spcPct val="130000"/>
                </a:lnSpc>
                <a:spcBef>
                  <a:spcPct val="0"/>
                </a:spcBef>
                <a:spcAft>
                  <a:spcPts val="0"/>
                </a:spcAft>
                <a:buClrTx/>
                <a:buSzTx/>
                <a:buFontTx/>
                <a:buNone/>
                <a:defRPr/>
              </a:pPr>
              <a:r>
                <a:rPr lang="zh-CN" altLang="en-US" sz="800" kern="0" dirty="0">
                  <a:solidFill>
                    <a:srgbClr val="000000"/>
                  </a:solidFill>
                  <a:latin typeface="黑体" panose="02010609060101010101" pitchFamily="49" charset="-122"/>
                  <a:ea typeface="黑体" panose="02010609060101010101" pitchFamily="49" charset="-122"/>
                </a:rPr>
                <a:t>渗透率孔隙率</a:t>
              </a:r>
            </a:p>
          </p:txBody>
        </p:sp>
        <p:graphicFrame>
          <p:nvGraphicFramePr>
            <p:cNvPr id="22" name="对象 4">
              <a:extLst>
                <a:ext uri="{FF2B5EF4-FFF2-40B4-BE49-F238E27FC236}">
                  <a16:creationId xmlns:a16="http://schemas.microsoft.com/office/drawing/2014/main" id="{DA8DD4EC-8A6A-4550-839F-BC51732DB801}"/>
                </a:ext>
              </a:extLst>
            </p:cNvPr>
            <p:cNvGraphicFramePr>
              <a:graphicFrameLocks noChangeAspect="1"/>
            </p:cNvGraphicFramePr>
            <p:nvPr/>
          </p:nvGraphicFramePr>
          <p:xfrm>
            <a:off x="3810000" y="1981200"/>
            <a:ext cx="914400" cy="180975"/>
          </p:xfrm>
          <a:graphic>
            <a:graphicData uri="http://schemas.openxmlformats.org/presentationml/2006/ole">
              <mc:AlternateContent xmlns:mc="http://schemas.openxmlformats.org/markup-compatibility/2006">
                <mc:Choice xmlns:v="urn:schemas-microsoft-com:vml" Requires="v">
                  <p:oleObj spid="_x0000_s19118" name="Equation" r:id="rId4" imgW="438364" imgH="657546" progId="Equation.DSMT4">
                    <p:embed/>
                  </p:oleObj>
                </mc:Choice>
                <mc:Fallback>
                  <p:oleObj name="Equation" r:id="rId4" imgW="438364" imgH="657546" progId="Equation.DSMT4">
                    <p:embed/>
                    <p:pic>
                      <p:nvPicPr>
                        <p:cNvPr id="12304" name="对象 4">
                          <a:extLst>
                            <a:ext uri="{FF2B5EF4-FFF2-40B4-BE49-F238E27FC236}">
                              <a16:creationId xmlns:a16="http://schemas.microsoft.com/office/drawing/2014/main" id="{E61F81CF-BE49-4AB2-9AED-893F0DD9F12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0" y="1981200"/>
                          <a:ext cx="914400"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3" name="对象 14">
              <a:extLst>
                <a:ext uri="{FF2B5EF4-FFF2-40B4-BE49-F238E27FC236}">
                  <a16:creationId xmlns:a16="http://schemas.microsoft.com/office/drawing/2014/main" id="{EC490A77-3253-4618-ADCD-276AD84091BC}"/>
                </a:ext>
              </a:extLst>
            </p:cNvPr>
            <p:cNvGraphicFramePr>
              <a:graphicFrameLocks noChangeAspect="1"/>
            </p:cNvGraphicFramePr>
            <p:nvPr/>
          </p:nvGraphicFramePr>
          <p:xfrm>
            <a:off x="5081125" y="1566785"/>
            <a:ext cx="1858292" cy="292357"/>
          </p:xfrm>
          <a:graphic>
            <a:graphicData uri="http://schemas.openxmlformats.org/presentationml/2006/ole">
              <mc:AlternateContent xmlns:mc="http://schemas.openxmlformats.org/markup-compatibility/2006">
                <mc:Choice xmlns:v="urn:schemas-microsoft-com:vml" Requires="v">
                  <p:oleObj spid="_x0000_s19119" name="Equation" r:id="rId6" imgW="2260600" imgH="355600" progId="Equation.DSMT4">
                    <p:embed/>
                  </p:oleObj>
                </mc:Choice>
                <mc:Fallback>
                  <p:oleObj name="Equation" r:id="rId6" imgW="2260600" imgH="355600" progId="Equation.DSMT4">
                    <p:embed/>
                    <p:pic>
                      <p:nvPicPr>
                        <p:cNvPr id="12305" name="对象 14">
                          <a:extLst>
                            <a:ext uri="{FF2B5EF4-FFF2-40B4-BE49-F238E27FC236}">
                              <a16:creationId xmlns:a16="http://schemas.microsoft.com/office/drawing/2014/main" id="{39C44089-432A-4A95-B1BD-A40A1A8C0B7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81125" y="1566785"/>
                          <a:ext cx="1858292" cy="292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4" name="对象 17">
              <a:extLst>
                <a:ext uri="{FF2B5EF4-FFF2-40B4-BE49-F238E27FC236}">
                  <a16:creationId xmlns:a16="http://schemas.microsoft.com/office/drawing/2014/main" id="{AD1DA8E1-7F78-4CAC-842E-75A006927B72}"/>
                </a:ext>
              </a:extLst>
            </p:cNvPr>
            <p:cNvGraphicFramePr>
              <a:graphicFrameLocks noChangeAspect="1"/>
            </p:cNvGraphicFramePr>
            <p:nvPr/>
          </p:nvGraphicFramePr>
          <p:xfrm>
            <a:off x="2787900" y="3092216"/>
            <a:ext cx="1856107" cy="312279"/>
          </p:xfrm>
          <a:graphic>
            <a:graphicData uri="http://schemas.openxmlformats.org/presentationml/2006/ole">
              <mc:AlternateContent xmlns:mc="http://schemas.openxmlformats.org/markup-compatibility/2006">
                <mc:Choice xmlns:v="urn:schemas-microsoft-com:vml" Requires="v">
                  <p:oleObj spid="_x0000_s19120" name="Equation" r:id="rId8" imgW="2336800" imgH="393700" progId="Equation.DSMT4">
                    <p:embed/>
                  </p:oleObj>
                </mc:Choice>
                <mc:Fallback>
                  <p:oleObj name="Equation" r:id="rId8" imgW="2336800" imgH="393700" progId="Equation.DSMT4">
                    <p:embed/>
                    <p:pic>
                      <p:nvPicPr>
                        <p:cNvPr id="12306" name="对象 17">
                          <a:extLst>
                            <a:ext uri="{FF2B5EF4-FFF2-40B4-BE49-F238E27FC236}">
                              <a16:creationId xmlns:a16="http://schemas.microsoft.com/office/drawing/2014/main" id="{AA8505F1-F791-4B06-A67F-E8C15C5F5D5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787900" y="3092216"/>
                          <a:ext cx="1856107" cy="312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5" name="对象 18">
              <a:extLst>
                <a:ext uri="{FF2B5EF4-FFF2-40B4-BE49-F238E27FC236}">
                  <a16:creationId xmlns:a16="http://schemas.microsoft.com/office/drawing/2014/main" id="{9B51364A-84D4-49B0-ACF2-1A71A26FDE5E}"/>
                </a:ext>
              </a:extLst>
            </p:cNvPr>
            <p:cNvGraphicFramePr>
              <a:graphicFrameLocks noChangeAspect="1"/>
            </p:cNvGraphicFramePr>
            <p:nvPr>
              <p:extLst>
                <p:ext uri="{D42A27DB-BD31-4B8C-83A1-F6EECF244321}">
                  <p14:modId xmlns:p14="http://schemas.microsoft.com/office/powerpoint/2010/main" val="3139945012"/>
                </p:ext>
              </p:extLst>
            </p:nvPr>
          </p:nvGraphicFramePr>
          <p:xfrm>
            <a:off x="5212523" y="3148014"/>
            <a:ext cx="1894018" cy="220008"/>
          </p:xfrm>
          <a:graphic>
            <a:graphicData uri="http://schemas.openxmlformats.org/presentationml/2006/ole">
              <mc:AlternateContent xmlns:mc="http://schemas.openxmlformats.org/markup-compatibility/2006">
                <mc:Choice xmlns:v="urn:schemas-microsoft-com:vml" Requires="v">
                  <p:oleObj spid="_x0000_s19121" name="Equation" r:id="rId10" imgW="3175000" imgH="368300" progId="Equation.DSMT4">
                    <p:embed/>
                  </p:oleObj>
                </mc:Choice>
                <mc:Fallback>
                  <p:oleObj name="Equation" r:id="rId10" imgW="3175000" imgH="368300" progId="Equation.DSMT4">
                    <p:embed/>
                    <p:pic>
                      <p:nvPicPr>
                        <p:cNvPr id="12307" name="对象 18">
                          <a:extLst>
                            <a:ext uri="{FF2B5EF4-FFF2-40B4-BE49-F238E27FC236}">
                              <a16:creationId xmlns:a16="http://schemas.microsoft.com/office/drawing/2014/main" id="{99A4E856-5761-49E8-A4AC-AC1F743F6FFB}"/>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212523" y="3148014"/>
                          <a:ext cx="1894018" cy="22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26" name="图片 20">
              <a:extLst>
                <a:ext uri="{FF2B5EF4-FFF2-40B4-BE49-F238E27FC236}">
                  <a16:creationId xmlns:a16="http://schemas.microsoft.com/office/drawing/2014/main" id="{8003CA61-63A9-4E39-A68B-34E4E4EAABED}"/>
                </a:ext>
              </a:extLst>
            </p:cNvPr>
            <p:cNvPicPr>
              <a:picLocks noChangeAspect="1"/>
            </p:cNvPicPr>
            <p:nvPr/>
          </p:nvPicPr>
          <p:blipFill>
            <a:blip r:embed="rId12" cstate="print">
              <a:extLst>
                <a:ext uri="{28A0092B-C50C-407E-A947-70E740481C1C}">
                  <a14:useLocalDpi xmlns:a14="http://schemas.microsoft.com/office/drawing/2010/main" val="0"/>
                </a:ext>
              </a:extLst>
            </a:blip>
            <a:srcRect l="4549" t="2" r="3435" b="3546"/>
            <a:stretch>
              <a:fillRect/>
            </a:stretch>
          </p:blipFill>
          <p:spPr bwMode="auto">
            <a:xfrm>
              <a:off x="3859095" y="1946402"/>
              <a:ext cx="960742" cy="959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图片 21">
              <a:extLst>
                <a:ext uri="{FF2B5EF4-FFF2-40B4-BE49-F238E27FC236}">
                  <a16:creationId xmlns:a16="http://schemas.microsoft.com/office/drawing/2014/main" id="{7B73226D-9B96-48D8-A957-1EC8F6E77440}"/>
                </a:ext>
              </a:extLst>
            </p:cNvPr>
            <p:cNvPicPr>
              <a:picLocks noChangeAspect="1"/>
            </p:cNvPicPr>
            <p:nvPr/>
          </p:nvPicPr>
          <p:blipFill>
            <a:blip r:embed="rId13">
              <a:extLst>
                <a:ext uri="{28A0092B-C50C-407E-A947-70E740481C1C}">
                  <a14:useLocalDpi xmlns:a14="http://schemas.microsoft.com/office/drawing/2010/main" val="0"/>
                </a:ext>
              </a:extLst>
            </a:blip>
            <a:srcRect l="10864" r="11012"/>
            <a:stretch>
              <a:fillRect/>
            </a:stretch>
          </p:blipFill>
          <p:spPr bwMode="auto">
            <a:xfrm>
              <a:off x="4819211" y="1979714"/>
              <a:ext cx="914476" cy="843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1" name="矩形 25">
            <a:extLst>
              <a:ext uri="{FF2B5EF4-FFF2-40B4-BE49-F238E27FC236}">
                <a16:creationId xmlns:a16="http://schemas.microsoft.com/office/drawing/2014/main" id="{61FD43A9-2C2E-4596-BEE2-7DC32209ACB3}"/>
              </a:ext>
            </a:extLst>
          </p:cNvPr>
          <p:cNvSpPr>
            <a:spLocks noChangeArrowheads="1"/>
          </p:cNvSpPr>
          <p:nvPr/>
        </p:nvSpPr>
        <p:spPr bwMode="auto">
          <a:xfrm>
            <a:off x="561265" y="6234467"/>
            <a:ext cx="370283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黑体" panose="02010609060101010101" pitchFamily="49" charset="-122"/>
                <a:ea typeface="黑体" panose="02010609060101010101" pitchFamily="49" charset="-122"/>
              </a:defRPr>
            </a:lvl1pPr>
            <a:lvl2pPr marL="742950" indent="-285750">
              <a:defRPr>
                <a:solidFill>
                  <a:schemeClr val="tx1"/>
                </a:solidFill>
                <a:latin typeface="黑体" panose="02010609060101010101" pitchFamily="49" charset="-122"/>
                <a:ea typeface="黑体" panose="02010609060101010101" pitchFamily="49" charset="-122"/>
              </a:defRPr>
            </a:lvl2pPr>
            <a:lvl3pPr marL="1143000" indent="-228600">
              <a:defRPr>
                <a:solidFill>
                  <a:schemeClr val="tx1"/>
                </a:solidFill>
                <a:latin typeface="黑体" panose="02010609060101010101" pitchFamily="49" charset="-122"/>
                <a:ea typeface="黑体" panose="02010609060101010101" pitchFamily="49" charset="-122"/>
              </a:defRPr>
            </a:lvl3pPr>
            <a:lvl4pPr marL="1600200" indent="-228600">
              <a:defRPr>
                <a:solidFill>
                  <a:schemeClr val="tx1"/>
                </a:solidFill>
                <a:latin typeface="黑体" panose="02010609060101010101" pitchFamily="49" charset="-122"/>
                <a:ea typeface="黑体" panose="02010609060101010101" pitchFamily="49" charset="-122"/>
              </a:defRPr>
            </a:lvl4pPr>
            <a:lvl5pPr marL="2057400" indent="-228600">
              <a:defRPr>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黑体" panose="02010609060101010101" pitchFamily="49" charset="-122"/>
                <a:ea typeface="黑体" panose="02010609060101010101" pitchFamily="49" charset="-122"/>
              </a:defRPr>
            </a:lvl9pPr>
          </a:lstStyle>
          <a:p>
            <a:pPr algn="ctr"/>
            <a:r>
              <a:rPr lang="zh-CN" altLang="en-US" sz="1600" b="1" dirty="0">
                <a:solidFill>
                  <a:srgbClr val="000000"/>
                </a:solidFill>
                <a:latin typeface="+mj-ea"/>
                <a:ea typeface="+mj-ea"/>
              </a:rPr>
              <a:t>深部多物理场耦合数学模型</a:t>
            </a:r>
            <a:endParaRPr lang="en-US" altLang="zh-CN" sz="1600" b="1" dirty="0">
              <a:solidFill>
                <a:srgbClr val="000000"/>
              </a:solidFill>
              <a:latin typeface="+mj-ea"/>
              <a:ea typeface="+mj-ea"/>
            </a:endParaRPr>
          </a:p>
        </p:txBody>
      </p:sp>
      <p:sp>
        <p:nvSpPr>
          <p:cNvPr id="32" name="矩形 25">
            <a:extLst>
              <a:ext uri="{FF2B5EF4-FFF2-40B4-BE49-F238E27FC236}">
                <a16:creationId xmlns:a16="http://schemas.microsoft.com/office/drawing/2014/main" id="{EFAE0AA8-7771-468A-8D70-CEABCA7201BD}"/>
              </a:ext>
            </a:extLst>
          </p:cNvPr>
          <p:cNvSpPr>
            <a:spLocks noChangeArrowheads="1"/>
          </p:cNvSpPr>
          <p:nvPr/>
        </p:nvSpPr>
        <p:spPr bwMode="auto">
          <a:xfrm>
            <a:off x="4879899" y="6227465"/>
            <a:ext cx="39465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黑体" panose="02010609060101010101" pitchFamily="49" charset="-122"/>
                <a:ea typeface="黑体" panose="02010609060101010101" pitchFamily="49" charset="-122"/>
              </a:defRPr>
            </a:lvl1pPr>
            <a:lvl2pPr marL="742950" indent="-285750">
              <a:defRPr>
                <a:solidFill>
                  <a:schemeClr val="tx1"/>
                </a:solidFill>
                <a:latin typeface="黑体" panose="02010609060101010101" pitchFamily="49" charset="-122"/>
                <a:ea typeface="黑体" panose="02010609060101010101" pitchFamily="49" charset="-122"/>
              </a:defRPr>
            </a:lvl2pPr>
            <a:lvl3pPr marL="1143000" indent="-228600">
              <a:defRPr>
                <a:solidFill>
                  <a:schemeClr val="tx1"/>
                </a:solidFill>
                <a:latin typeface="黑体" panose="02010609060101010101" pitchFamily="49" charset="-122"/>
                <a:ea typeface="黑体" panose="02010609060101010101" pitchFamily="49" charset="-122"/>
              </a:defRPr>
            </a:lvl3pPr>
            <a:lvl4pPr marL="1600200" indent="-228600">
              <a:defRPr>
                <a:solidFill>
                  <a:schemeClr val="tx1"/>
                </a:solidFill>
                <a:latin typeface="黑体" panose="02010609060101010101" pitchFamily="49" charset="-122"/>
                <a:ea typeface="黑体" panose="02010609060101010101" pitchFamily="49" charset="-122"/>
              </a:defRPr>
            </a:lvl4pPr>
            <a:lvl5pPr marL="2057400" indent="-228600">
              <a:defRPr>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黑体" panose="02010609060101010101" pitchFamily="49" charset="-122"/>
                <a:ea typeface="黑体" panose="02010609060101010101" pitchFamily="49" charset="-122"/>
              </a:defRPr>
            </a:lvl9pPr>
          </a:lstStyle>
          <a:p>
            <a:pPr algn="ctr"/>
            <a:r>
              <a:rPr lang="zh-CN" altLang="en-US" sz="1600" b="1" dirty="0">
                <a:solidFill>
                  <a:srgbClr val="000000"/>
                </a:solidFill>
                <a:latin typeface="微软雅黑" panose="020B0503020204020204" pitchFamily="34" charset="-122"/>
                <a:ea typeface="微软雅黑" panose="020B0503020204020204" pitchFamily="34" charset="-122"/>
              </a:rPr>
              <a:t>地质储层流体运移物理模型</a:t>
            </a:r>
            <a:endParaRPr lang="en-US" altLang="zh-CN" sz="1600" b="1"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transition>
    <p:blinds/>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id="{5DEAA8ED-B6FE-4B48-911C-F0D4DB70154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496" y="1412776"/>
            <a:ext cx="6192000" cy="4225642"/>
          </a:xfrm>
          <a:prstGeom prst="rect">
            <a:avLst/>
          </a:prstGeom>
        </p:spPr>
      </p:pic>
      <p:pic>
        <p:nvPicPr>
          <p:cNvPr id="9" name="图片 8">
            <a:extLst>
              <a:ext uri="{FF2B5EF4-FFF2-40B4-BE49-F238E27FC236}">
                <a16:creationId xmlns:a16="http://schemas.microsoft.com/office/drawing/2014/main" id="{3BE7C413-703A-4698-9486-1229E15FA73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56176" y="1916832"/>
            <a:ext cx="2880320" cy="2304256"/>
          </a:xfrm>
          <a:prstGeom prst="rect">
            <a:avLst/>
          </a:prstGeom>
        </p:spPr>
      </p:pic>
      <p:sp>
        <p:nvSpPr>
          <p:cNvPr id="2" name="TextBox 1"/>
          <p:cNvSpPr txBox="1"/>
          <p:nvPr/>
        </p:nvSpPr>
        <p:spPr>
          <a:xfrm>
            <a:off x="6406744" y="4252312"/>
            <a:ext cx="23791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defRPr b="1">
                <a:solidFill>
                  <a:srgbClr val="000000"/>
                </a:solidFill>
                <a:latin typeface="微软雅黑" panose="020B0503020204020204" pitchFamily="34" charset="-122"/>
                <a:ea typeface="微软雅黑" panose="020B0503020204020204" pitchFamily="34" charset="-122"/>
              </a:defRPr>
            </a:lvl1pPr>
            <a:lvl2pPr marL="742950" indent="-285750">
              <a:defRPr>
                <a:latin typeface="黑体" panose="02010609060101010101" pitchFamily="49" charset="-122"/>
                <a:ea typeface="黑体" panose="02010609060101010101" pitchFamily="49" charset="-122"/>
              </a:defRPr>
            </a:lvl2pPr>
            <a:lvl3pPr marL="1143000" indent="-228600">
              <a:defRPr>
                <a:latin typeface="黑体" panose="02010609060101010101" pitchFamily="49" charset="-122"/>
                <a:ea typeface="黑体" panose="02010609060101010101" pitchFamily="49" charset="-122"/>
              </a:defRPr>
            </a:lvl3pPr>
            <a:lvl4pPr marL="1600200" indent="-228600">
              <a:defRPr>
                <a:latin typeface="黑体" panose="02010609060101010101" pitchFamily="49" charset="-122"/>
                <a:ea typeface="黑体" panose="02010609060101010101" pitchFamily="49" charset="-122"/>
              </a:defRPr>
            </a:lvl4pPr>
            <a:lvl5pPr marL="2057400" indent="-228600">
              <a:defRPr>
                <a:latin typeface="黑体" panose="02010609060101010101" pitchFamily="49" charset="-122"/>
                <a:ea typeface="黑体" panose="02010609060101010101" pitchFamily="49" charset="-122"/>
              </a:defRPr>
            </a:lvl5pPr>
            <a:lvl6pPr marL="2514600" indent="-228600" eaLnBrk="0" fontAlgn="base" hangingPunct="0">
              <a:spcBef>
                <a:spcPct val="0"/>
              </a:spcBef>
              <a:spcAft>
                <a:spcPct val="0"/>
              </a:spcAft>
              <a:defRPr>
                <a:latin typeface="黑体" panose="02010609060101010101" pitchFamily="49" charset="-122"/>
                <a:ea typeface="黑体" panose="02010609060101010101" pitchFamily="49" charset="-122"/>
              </a:defRPr>
            </a:lvl6pPr>
            <a:lvl7pPr marL="2971800" indent="-228600" eaLnBrk="0" fontAlgn="base" hangingPunct="0">
              <a:spcBef>
                <a:spcPct val="0"/>
              </a:spcBef>
              <a:spcAft>
                <a:spcPct val="0"/>
              </a:spcAft>
              <a:defRPr>
                <a:latin typeface="黑体" panose="02010609060101010101" pitchFamily="49" charset="-122"/>
                <a:ea typeface="黑体" panose="02010609060101010101" pitchFamily="49" charset="-122"/>
              </a:defRPr>
            </a:lvl7pPr>
            <a:lvl8pPr marL="3429000" indent="-228600" eaLnBrk="0" fontAlgn="base" hangingPunct="0">
              <a:spcBef>
                <a:spcPct val="0"/>
              </a:spcBef>
              <a:spcAft>
                <a:spcPct val="0"/>
              </a:spcAft>
              <a:defRPr>
                <a:latin typeface="黑体" panose="02010609060101010101" pitchFamily="49" charset="-122"/>
                <a:ea typeface="黑体" panose="02010609060101010101" pitchFamily="49" charset="-122"/>
              </a:defRPr>
            </a:lvl8pPr>
            <a:lvl9pPr marL="3886200" indent="-228600" eaLnBrk="0" fontAlgn="base" hangingPunct="0">
              <a:spcBef>
                <a:spcPct val="0"/>
              </a:spcBef>
              <a:spcAft>
                <a:spcPct val="0"/>
              </a:spcAft>
              <a:defRPr>
                <a:latin typeface="黑体" panose="02010609060101010101" pitchFamily="49" charset="-122"/>
                <a:ea typeface="黑体" panose="02010609060101010101" pitchFamily="49" charset="-122"/>
              </a:defRPr>
            </a:lvl9pPr>
          </a:lstStyle>
          <a:p>
            <a:r>
              <a:rPr lang="en-US" altLang="zh-CN" dirty="0"/>
              <a:t>SEM</a:t>
            </a:r>
            <a:r>
              <a:rPr lang="zh-CN" altLang="en-US" dirty="0"/>
              <a:t>下基质微纳孔隙</a:t>
            </a:r>
          </a:p>
        </p:txBody>
      </p:sp>
      <p:sp>
        <p:nvSpPr>
          <p:cNvPr id="3" name="矩形 2"/>
          <p:cNvSpPr/>
          <p:nvPr/>
        </p:nvSpPr>
        <p:spPr>
          <a:xfrm>
            <a:off x="1079608" y="5607114"/>
            <a:ext cx="432048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b="1" dirty="0">
                <a:solidFill>
                  <a:srgbClr val="000000"/>
                </a:solidFill>
                <a:latin typeface="微软雅黑" panose="020B0503020204020204" pitchFamily="34" charset="-122"/>
                <a:ea typeface="微软雅黑" panose="020B0503020204020204" pitchFamily="34" charset="-122"/>
              </a:rPr>
              <a:t>页岩储层水力压裂和气体运移</a:t>
            </a:r>
          </a:p>
        </p:txBody>
      </p:sp>
      <p:sp>
        <p:nvSpPr>
          <p:cNvPr id="10" name="矩形 9">
            <a:extLst>
              <a:ext uri="{FF2B5EF4-FFF2-40B4-BE49-F238E27FC236}">
                <a16:creationId xmlns:a16="http://schemas.microsoft.com/office/drawing/2014/main" id="{2FC2594C-89E1-4343-9884-AFB1111FD3AD}"/>
              </a:ext>
            </a:extLst>
          </p:cNvPr>
          <p:cNvSpPr/>
          <p:nvPr/>
        </p:nvSpPr>
        <p:spPr>
          <a:xfrm>
            <a:off x="48057" y="5934156"/>
            <a:ext cx="904889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400" b="1" dirty="0">
                <a:solidFill>
                  <a:srgbClr val="000000"/>
                </a:solidFill>
                <a:latin typeface="微软雅黑" panose="020B0503020204020204" pitchFamily="34" charset="-122"/>
                <a:ea typeface="微软雅黑" panose="020B0503020204020204" pitchFamily="34" charset="-122"/>
              </a:rPr>
              <a:t>气体分子之间及分子和孔壁之间的碰撞使得流动由达西渗流转化为</a:t>
            </a:r>
            <a:r>
              <a:rPr lang="zh-CN" altLang="en-US" sz="2400" b="1" dirty="0">
                <a:solidFill>
                  <a:srgbClr val="FF0000"/>
                </a:solidFill>
                <a:latin typeface="微软雅黑" panose="020B0503020204020204" pitchFamily="34" charset="-122"/>
                <a:ea typeface="微软雅黑" panose="020B0503020204020204" pitchFamily="34" charset="-122"/>
              </a:rPr>
              <a:t>非连续介质流动</a:t>
            </a:r>
            <a:r>
              <a:rPr lang="zh-CN" altLang="en-US" sz="2400" b="1" dirty="0">
                <a:solidFill>
                  <a:srgbClr val="000000"/>
                </a:solidFill>
                <a:latin typeface="微软雅黑" panose="020B0503020204020204" pitchFamily="34" charset="-122"/>
                <a:ea typeface="微软雅黑" panose="020B0503020204020204" pitchFamily="34" charset="-122"/>
              </a:rPr>
              <a:t>，微纳孔（</a:t>
            </a:r>
            <a:r>
              <a:rPr lang="zh-CN" altLang="en-US" sz="2400" b="1" dirty="0">
                <a:solidFill>
                  <a:srgbClr val="FF0000"/>
                </a:solidFill>
                <a:latin typeface="微软雅黑" panose="020B0503020204020204" pitchFamily="34" charset="-122"/>
                <a:ea typeface="微软雅黑" panose="020B0503020204020204" pitchFamily="34" charset="-122"/>
              </a:rPr>
              <a:t>孔壁和孔内</a:t>
            </a:r>
            <a:r>
              <a:rPr lang="zh-CN" altLang="en-US" sz="2400" b="1" dirty="0">
                <a:solidFill>
                  <a:srgbClr val="000000"/>
                </a:solidFill>
                <a:latin typeface="微软雅黑" panose="020B0503020204020204" pitchFamily="34" charset="-122"/>
                <a:ea typeface="微软雅黑" panose="020B0503020204020204" pitchFamily="34" charset="-122"/>
              </a:rPr>
              <a:t>）中出现</a:t>
            </a:r>
            <a:r>
              <a:rPr lang="zh-CN" altLang="en-US" sz="2400" b="1" dirty="0">
                <a:solidFill>
                  <a:srgbClr val="FF0000"/>
                </a:solidFill>
                <a:latin typeface="微软雅黑" panose="020B0503020204020204" pitchFamily="34" charset="-122"/>
                <a:ea typeface="微软雅黑" panose="020B0503020204020204" pitchFamily="34" charset="-122"/>
              </a:rPr>
              <a:t>多重流动机制</a:t>
            </a:r>
            <a:endParaRPr lang="en-US" altLang="zh-CN" sz="2400" b="1" dirty="0">
              <a:solidFill>
                <a:srgbClr val="FF0000"/>
              </a:solidFill>
              <a:latin typeface="微软雅黑" panose="020B0503020204020204" pitchFamily="34" charset="-122"/>
              <a:ea typeface="微软雅黑" panose="020B0503020204020204" pitchFamily="34" charset="-122"/>
            </a:endParaRPr>
          </a:p>
        </p:txBody>
      </p:sp>
      <p:cxnSp>
        <p:nvCxnSpPr>
          <p:cNvPr id="12" name="直接连接符 11">
            <a:extLst>
              <a:ext uri="{FF2B5EF4-FFF2-40B4-BE49-F238E27FC236}">
                <a16:creationId xmlns:a16="http://schemas.microsoft.com/office/drawing/2014/main" id="{4462BDC3-1469-446A-8FFB-F3188A46A6A8}"/>
              </a:ext>
            </a:extLst>
          </p:cNvPr>
          <p:cNvCxnSpPr/>
          <p:nvPr/>
        </p:nvCxnSpPr>
        <p:spPr bwMode="auto">
          <a:xfrm>
            <a:off x="647700" y="809625"/>
            <a:ext cx="7777163" cy="0"/>
          </a:xfrm>
          <a:prstGeom prst="line">
            <a:avLst/>
          </a:prstGeom>
          <a:ln>
            <a:headEnd type="none" w="med" len="med"/>
            <a:tailEnd type="none" w="med" len="med"/>
          </a:ln>
        </p:spPr>
        <p:style>
          <a:lnRef idx="3">
            <a:schemeClr val="accent3"/>
          </a:lnRef>
          <a:fillRef idx="0">
            <a:schemeClr val="accent3"/>
          </a:fillRef>
          <a:effectRef idx="2">
            <a:schemeClr val="accent3"/>
          </a:effectRef>
          <a:fontRef idx="minor">
            <a:schemeClr val="tx1"/>
          </a:fontRef>
        </p:style>
      </p:cxnSp>
      <p:sp>
        <p:nvSpPr>
          <p:cNvPr id="13" name="矩形 2">
            <a:extLst>
              <a:ext uri="{FF2B5EF4-FFF2-40B4-BE49-F238E27FC236}">
                <a16:creationId xmlns:a16="http://schemas.microsoft.com/office/drawing/2014/main" id="{F738A3CA-C343-4BFD-9C56-3510DEBC1D2E}"/>
              </a:ext>
            </a:extLst>
          </p:cNvPr>
          <p:cNvSpPr>
            <a:spLocks noChangeArrowheads="1"/>
          </p:cNvSpPr>
          <p:nvPr/>
        </p:nvSpPr>
        <p:spPr bwMode="auto">
          <a:xfrm>
            <a:off x="2976563" y="152400"/>
            <a:ext cx="27781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gn="ctr" eaLnBrk="1" hangingPunct="1">
              <a:spcBef>
                <a:spcPct val="50000"/>
              </a:spcBef>
              <a:buFont typeface="Arial" panose="020B0604020202020204" pitchFamily="34" charset="0"/>
              <a:buNone/>
            </a:pPr>
            <a:r>
              <a:rPr lang="en-US" altLang="zh-CN" sz="3600" b="1" dirty="0">
                <a:solidFill>
                  <a:srgbClr val="0000CC"/>
                </a:solidFill>
                <a:latin typeface="微软雅黑" panose="020B0503020204020204" pitchFamily="34" charset="-122"/>
                <a:ea typeface="微软雅黑" panose="020B0503020204020204" pitchFamily="34" charset="-122"/>
              </a:rPr>
              <a:t>2</a:t>
            </a:r>
            <a:r>
              <a:rPr lang="zh-CN" altLang="en-US" sz="3600" b="1" dirty="0">
                <a:solidFill>
                  <a:srgbClr val="0000CC"/>
                </a:solidFill>
                <a:latin typeface="微软雅黑" panose="020B0503020204020204" pitchFamily="34" charset="-122"/>
                <a:ea typeface="微软雅黑" panose="020B0503020204020204" pitchFamily="34" charset="-122"/>
              </a:rPr>
              <a:t>、研究内容</a:t>
            </a:r>
          </a:p>
        </p:txBody>
      </p:sp>
      <p:sp>
        <p:nvSpPr>
          <p:cNvPr id="14" name="矩形 5">
            <a:extLst>
              <a:ext uri="{FF2B5EF4-FFF2-40B4-BE49-F238E27FC236}">
                <a16:creationId xmlns:a16="http://schemas.microsoft.com/office/drawing/2014/main" id="{A05730B3-5F39-408B-AFB2-14B512E8897A}"/>
              </a:ext>
            </a:extLst>
          </p:cNvPr>
          <p:cNvSpPr>
            <a:spLocks noChangeArrowheads="1"/>
          </p:cNvSpPr>
          <p:nvPr/>
        </p:nvSpPr>
        <p:spPr bwMode="auto">
          <a:xfrm>
            <a:off x="76306" y="739109"/>
            <a:ext cx="8121134" cy="662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457200" indent="-45720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gn="just" eaLnBrk="1" hangingPunct="1">
              <a:lnSpc>
                <a:spcPct val="150000"/>
              </a:lnSpc>
              <a:spcBef>
                <a:spcPct val="0"/>
              </a:spcBef>
              <a:buFont typeface="Wingdings" panose="05000000000000000000" pitchFamily="2" charset="2"/>
              <a:buChar char="p"/>
            </a:pPr>
            <a:r>
              <a:rPr lang="en-US" altLang="zh-CN" sz="2800" b="1" dirty="0">
                <a:solidFill>
                  <a:srgbClr val="FF0000"/>
                </a:solidFill>
                <a:latin typeface="微软雅黑" panose="020B0503020204020204" pitchFamily="34" charset="-122"/>
                <a:ea typeface="微软雅黑" panose="020B0503020204020204" pitchFamily="34" charset="-122"/>
              </a:rPr>
              <a:t>2.1 </a:t>
            </a:r>
            <a:r>
              <a:rPr lang="zh-CN" altLang="en-US" sz="2800" b="1" dirty="0">
                <a:solidFill>
                  <a:srgbClr val="FF0000"/>
                </a:solidFill>
                <a:latin typeface="微软雅黑" panose="020B0503020204020204" pitchFamily="34" charset="-122"/>
                <a:ea typeface="微软雅黑" panose="020B0503020204020204" pitchFamily="34" charset="-122"/>
              </a:rPr>
              <a:t>页岩基质微纳孔隙气体赋存机制和流动机理</a:t>
            </a:r>
          </a:p>
        </p:txBody>
      </p:sp>
      <p:sp>
        <p:nvSpPr>
          <p:cNvPr id="15" name="矩形 14">
            <a:extLst>
              <a:ext uri="{FF2B5EF4-FFF2-40B4-BE49-F238E27FC236}">
                <a16:creationId xmlns:a16="http://schemas.microsoft.com/office/drawing/2014/main" id="{E2971CA2-721F-4605-8034-96FE0EECF074}"/>
              </a:ext>
            </a:extLst>
          </p:cNvPr>
          <p:cNvSpPr/>
          <p:nvPr/>
        </p:nvSpPr>
        <p:spPr>
          <a:xfrm>
            <a:off x="6120611" y="4661046"/>
            <a:ext cx="301277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85750" indent="-285750">
              <a:buFont typeface="Wingdings" panose="05000000000000000000" pitchFamily="2" charset="2"/>
              <a:buChar char="u"/>
            </a:pPr>
            <a:r>
              <a:rPr lang="zh-CN" altLang="en-US" b="1" dirty="0">
                <a:solidFill>
                  <a:srgbClr val="FF0000"/>
                </a:solidFill>
                <a:latin typeface="微软雅黑" panose="020B0503020204020204" pitchFamily="34" charset="-122"/>
                <a:ea typeface="微软雅黑" panose="020B0503020204020204" pitchFamily="34" charset="-122"/>
              </a:rPr>
              <a:t>自由气、吸附气、溶解气</a:t>
            </a:r>
            <a:endParaRPr lang="en-US" altLang="zh-CN" b="1" dirty="0">
              <a:solidFill>
                <a:srgbClr val="FF0000"/>
              </a:solidFill>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u"/>
            </a:pPr>
            <a:r>
              <a:rPr lang="zh-CN" altLang="en-US" b="1" dirty="0">
                <a:solidFill>
                  <a:srgbClr val="FF0000"/>
                </a:solidFill>
                <a:latin typeface="微软雅黑" panose="020B0503020204020204" pitchFamily="34" charset="-122"/>
                <a:ea typeface="微软雅黑" panose="020B0503020204020204" pitchFamily="34" charset="-122"/>
              </a:rPr>
              <a:t>基质孔壁：表面扩散</a:t>
            </a:r>
            <a:endParaRPr lang="en-US" altLang="zh-CN" b="1" dirty="0">
              <a:solidFill>
                <a:srgbClr val="FF0000"/>
              </a:solidFill>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u"/>
            </a:pPr>
            <a:r>
              <a:rPr lang="zh-CN" altLang="en-US" b="1" dirty="0">
                <a:solidFill>
                  <a:srgbClr val="FF0000"/>
                </a:solidFill>
                <a:latin typeface="微软雅黑" panose="020B0503020204020204" pitchFamily="34" charset="-122"/>
                <a:ea typeface="微软雅黑" panose="020B0503020204020204" pitchFamily="34" charset="-122"/>
              </a:rPr>
              <a:t>基质孔内：滑移流动、努森扩散、连续介质流动</a:t>
            </a:r>
          </a:p>
        </p:txBody>
      </p:sp>
    </p:spTree>
    <p:extLst>
      <p:ext uri="{BB962C8B-B14F-4D97-AF65-F5344CB8AC3E}">
        <p14:creationId xmlns:p14="http://schemas.microsoft.com/office/powerpoint/2010/main" val="38715600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直接连接符 11">
            <a:extLst>
              <a:ext uri="{FF2B5EF4-FFF2-40B4-BE49-F238E27FC236}">
                <a16:creationId xmlns:a16="http://schemas.microsoft.com/office/drawing/2014/main" id="{4462BDC3-1469-446A-8FFB-F3188A46A6A8}"/>
              </a:ext>
            </a:extLst>
          </p:cNvPr>
          <p:cNvCxnSpPr/>
          <p:nvPr/>
        </p:nvCxnSpPr>
        <p:spPr bwMode="auto">
          <a:xfrm>
            <a:off x="647700" y="809625"/>
            <a:ext cx="7777163" cy="0"/>
          </a:xfrm>
          <a:prstGeom prst="line">
            <a:avLst/>
          </a:prstGeom>
          <a:ln>
            <a:headEnd type="none" w="med" len="med"/>
            <a:tailEnd type="none" w="med" len="med"/>
          </a:ln>
        </p:spPr>
        <p:style>
          <a:lnRef idx="3">
            <a:schemeClr val="accent3"/>
          </a:lnRef>
          <a:fillRef idx="0">
            <a:schemeClr val="accent3"/>
          </a:fillRef>
          <a:effectRef idx="2">
            <a:schemeClr val="accent3"/>
          </a:effectRef>
          <a:fontRef idx="minor">
            <a:schemeClr val="tx1"/>
          </a:fontRef>
        </p:style>
      </p:cxnSp>
      <p:sp>
        <p:nvSpPr>
          <p:cNvPr id="13" name="矩形 2">
            <a:extLst>
              <a:ext uri="{FF2B5EF4-FFF2-40B4-BE49-F238E27FC236}">
                <a16:creationId xmlns:a16="http://schemas.microsoft.com/office/drawing/2014/main" id="{F738A3CA-C343-4BFD-9C56-3510DEBC1D2E}"/>
              </a:ext>
            </a:extLst>
          </p:cNvPr>
          <p:cNvSpPr>
            <a:spLocks noChangeArrowheads="1"/>
          </p:cNvSpPr>
          <p:nvPr/>
        </p:nvSpPr>
        <p:spPr bwMode="auto">
          <a:xfrm>
            <a:off x="2976563" y="152400"/>
            <a:ext cx="27781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gn="ctr" eaLnBrk="1" hangingPunct="1">
              <a:spcBef>
                <a:spcPct val="50000"/>
              </a:spcBef>
              <a:buFont typeface="Arial" panose="020B0604020202020204" pitchFamily="34" charset="0"/>
              <a:buNone/>
            </a:pPr>
            <a:r>
              <a:rPr lang="en-US" altLang="zh-CN" sz="3600" b="1" dirty="0">
                <a:solidFill>
                  <a:srgbClr val="0000CC"/>
                </a:solidFill>
                <a:latin typeface="微软雅黑" panose="020B0503020204020204" pitchFamily="34" charset="-122"/>
                <a:ea typeface="微软雅黑" panose="020B0503020204020204" pitchFamily="34" charset="-122"/>
              </a:rPr>
              <a:t>2</a:t>
            </a:r>
            <a:r>
              <a:rPr lang="zh-CN" altLang="en-US" sz="3600" b="1" dirty="0">
                <a:solidFill>
                  <a:srgbClr val="0000CC"/>
                </a:solidFill>
                <a:latin typeface="微软雅黑" panose="020B0503020204020204" pitchFamily="34" charset="-122"/>
                <a:ea typeface="微软雅黑" panose="020B0503020204020204" pitchFamily="34" charset="-122"/>
              </a:rPr>
              <a:t>、研究内容</a:t>
            </a:r>
          </a:p>
        </p:txBody>
      </p:sp>
      <p:sp>
        <p:nvSpPr>
          <p:cNvPr id="14" name="矩形 5">
            <a:extLst>
              <a:ext uri="{FF2B5EF4-FFF2-40B4-BE49-F238E27FC236}">
                <a16:creationId xmlns:a16="http://schemas.microsoft.com/office/drawing/2014/main" id="{A05730B3-5F39-408B-AFB2-14B512E8897A}"/>
              </a:ext>
            </a:extLst>
          </p:cNvPr>
          <p:cNvSpPr>
            <a:spLocks noChangeArrowheads="1"/>
          </p:cNvSpPr>
          <p:nvPr/>
        </p:nvSpPr>
        <p:spPr bwMode="auto">
          <a:xfrm>
            <a:off x="179512" y="750440"/>
            <a:ext cx="8121134" cy="662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457200" indent="-45720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gn="just" eaLnBrk="1" hangingPunct="1">
              <a:lnSpc>
                <a:spcPct val="150000"/>
              </a:lnSpc>
              <a:spcBef>
                <a:spcPct val="0"/>
              </a:spcBef>
              <a:buFont typeface="Wingdings" panose="05000000000000000000" pitchFamily="2" charset="2"/>
              <a:buChar char="p"/>
            </a:pPr>
            <a:r>
              <a:rPr lang="en-US" altLang="zh-CN" sz="2800" b="1" dirty="0">
                <a:solidFill>
                  <a:srgbClr val="FF0000"/>
                </a:solidFill>
                <a:latin typeface="微软雅黑" panose="020B0503020204020204" pitchFamily="34" charset="-122"/>
                <a:ea typeface="微软雅黑" panose="020B0503020204020204" pitchFamily="34" charset="-122"/>
              </a:rPr>
              <a:t>2.1 </a:t>
            </a:r>
            <a:r>
              <a:rPr lang="zh-CN" altLang="en-US" sz="2800" b="1" dirty="0">
                <a:solidFill>
                  <a:srgbClr val="FF0000"/>
                </a:solidFill>
                <a:latin typeface="微软雅黑" panose="020B0503020204020204" pitchFamily="34" charset="-122"/>
                <a:ea typeface="微软雅黑" panose="020B0503020204020204" pitchFamily="34" charset="-122"/>
              </a:rPr>
              <a:t>页岩基质微纳孔隙气体赋存机制和流动机理</a:t>
            </a:r>
          </a:p>
        </p:txBody>
      </p:sp>
      <p:sp>
        <p:nvSpPr>
          <p:cNvPr id="11" name="矩形 10">
            <a:extLst>
              <a:ext uri="{FF2B5EF4-FFF2-40B4-BE49-F238E27FC236}">
                <a16:creationId xmlns:a16="http://schemas.microsoft.com/office/drawing/2014/main" id="{195351A4-55E3-42D0-B01C-81EF00E6AB18}"/>
              </a:ext>
            </a:extLst>
          </p:cNvPr>
          <p:cNvSpPr/>
          <p:nvPr/>
        </p:nvSpPr>
        <p:spPr>
          <a:xfrm>
            <a:off x="35496" y="1397163"/>
            <a:ext cx="4628206" cy="1569660"/>
          </a:xfrm>
          <a:prstGeom prst="rect">
            <a:avLst/>
          </a:prstGeom>
        </p:spPr>
        <p:txBody>
          <a:bodyPr wrap="square">
            <a:spAutoFit/>
          </a:bodyPr>
          <a:lstStyle/>
          <a:p>
            <a:r>
              <a:rPr lang="zh-CN" altLang="en-US" sz="2400" b="1" dirty="0">
                <a:solidFill>
                  <a:srgbClr val="000000"/>
                </a:solidFill>
                <a:latin typeface="微软雅黑" panose="020B0503020204020204" pitchFamily="34" charset="-122"/>
                <a:ea typeface="微软雅黑" panose="020B0503020204020204" pitchFamily="34" charset="-122"/>
                <a:cs typeface="Arial" panose="020B0604020202020204" pitchFamily="34" charset="0"/>
              </a:rPr>
              <a:t>页岩微纳孔隙中存在多重流动机制，不同的流动状态由分子自由程、孔径大小、储层压力有关，一般由努森数</a:t>
            </a:r>
            <a:r>
              <a:rPr lang="en-US" altLang="zh-CN" sz="2400" b="1" i="1" dirty="0" err="1">
                <a:solidFill>
                  <a:srgbClr val="000000"/>
                </a:solidFill>
                <a:latin typeface="微软雅黑" panose="020B0503020204020204" pitchFamily="34" charset="-122"/>
                <a:ea typeface="微软雅黑" panose="020B0503020204020204" pitchFamily="34" charset="-122"/>
                <a:cs typeface="Arial" panose="020B0604020202020204" pitchFamily="34" charset="0"/>
              </a:rPr>
              <a:t>Kn</a:t>
            </a:r>
            <a:r>
              <a:rPr lang="zh-CN" altLang="en-US" sz="2400" b="1" dirty="0">
                <a:solidFill>
                  <a:srgbClr val="000000"/>
                </a:solidFill>
                <a:latin typeface="微软雅黑" panose="020B0503020204020204" pitchFamily="34" charset="-122"/>
                <a:ea typeface="微软雅黑" panose="020B0503020204020204" pitchFamily="34" charset="-122"/>
                <a:cs typeface="Arial" panose="020B0604020202020204" pitchFamily="34" charset="0"/>
              </a:rPr>
              <a:t>来定义：</a:t>
            </a:r>
          </a:p>
        </p:txBody>
      </p:sp>
      <p:graphicFrame>
        <p:nvGraphicFramePr>
          <p:cNvPr id="15" name="对象 14">
            <a:extLst>
              <a:ext uri="{FF2B5EF4-FFF2-40B4-BE49-F238E27FC236}">
                <a16:creationId xmlns:a16="http://schemas.microsoft.com/office/drawing/2014/main" id="{BFE702A9-B9FC-44D1-A66A-8FFD81CAD5C8}"/>
              </a:ext>
            </a:extLst>
          </p:cNvPr>
          <p:cNvGraphicFramePr>
            <a:graphicFrameLocks noChangeAspect="1"/>
          </p:cNvGraphicFramePr>
          <p:nvPr>
            <p:extLst>
              <p:ext uri="{D42A27DB-BD31-4B8C-83A1-F6EECF244321}">
                <p14:modId xmlns:p14="http://schemas.microsoft.com/office/powerpoint/2010/main" val="3545210217"/>
              </p:ext>
            </p:extLst>
          </p:nvPr>
        </p:nvGraphicFramePr>
        <p:xfrm>
          <a:off x="2349599" y="2866828"/>
          <a:ext cx="955129" cy="783886"/>
        </p:xfrm>
        <a:graphic>
          <a:graphicData uri="http://schemas.openxmlformats.org/presentationml/2006/ole">
            <mc:AlternateContent xmlns:mc="http://schemas.openxmlformats.org/markup-compatibility/2006">
              <mc:Choice xmlns:v="urn:schemas-microsoft-com:vml" Requires="v">
                <p:oleObj spid="_x0000_s20090" name="Equation" r:id="rId4" imgW="431640" imgH="355320" progId="Equation.DSMT4">
                  <p:embed/>
                </p:oleObj>
              </mc:Choice>
              <mc:Fallback>
                <p:oleObj name="Equation" r:id="rId4" imgW="431640" imgH="355320" progId="Equation.DSMT4">
                  <p:embed/>
                  <p:pic>
                    <p:nvPicPr>
                      <p:cNvPr id="17" name="对象 16">
                        <a:extLst>
                          <a:ext uri="{FF2B5EF4-FFF2-40B4-BE49-F238E27FC236}">
                            <a16:creationId xmlns:a16="http://schemas.microsoft.com/office/drawing/2014/main" id="{12EAB5B9-0570-4952-BE0E-33AC7A2AD740}"/>
                          </a:ext>
                        </a:extLst>
                      </p:cNvPr>
                      <p:cNvPicPr>
                        <a:picLocks noChangeAspect="1" noChangeArrowheads="1"/>
                      </p:cNvPicPr>
                      <p:nvPr/>
                    </p:nvPicPr>
                    <p:blipFill>
                      <a:blip r:embed="rId5"/>
                      <a:srcRect/>
                      <a:stretch>
                        <a:fillRect/>
                      </a:stretch>
                    </p:blipFill>
                    <p:spPr bwMode="auto">
                      <a:xfrm>
                        <a:off x="2349599" y="2866828"/>
                        <a:ext cx="955129" cy="783886"/>
                      </a:xfrm>
                      <a:prstGeom prst="rect">
                        <a:avLst/>
                      </a:prstGeom>
                      <a:noFill/>
                    </p:spPr>
                  </p:pic>
                </p:oleObj>
              </mc:Fallback>
            </mc:AlternateContent>
          </a:graphicData>
        </a:graphic>
      </p:graphicFrame>
      <p:graphicFrame>
        <p:nvGraphicFramePr>
          <p:cNvPr id="16" name="对象 15">
            <a:extLst>
              <a:ext uri="{FF2B5EF4-FFF2-40B4-BE49-F238E27FC236}">
                <a16:creationId xmlns:a16="http://schemas.microsoft.com/office/drawing/2014/main" id="{59043827-EF01-4D4F-A6B6-9968F1A90155}"/>
              </a:ext>
            </a:extLst>
          </p:cNvPr>
          <p:cNvGraphicFramePr>
            <a:graphicFrameLocks noChangeAspect="1"/>
          </p:cNvGraphicFramePr>
          <p:nvPr>
            <p:extLst>
              <p:ext uri="{D42A27DB-BD31-4B8C-83A1-F6EECF244321}">
                <p14:modId xmlns:p14="http://schemas.microsoft.com/office/powerpoint/2010/main" val="2690884895"/>
              </p:ext>
            </p:extLst>
          </p:nvPr>
        </p:nvGraphicFramePr>
        <p:xfrm>
          <a:off x="2123728" y="3670300"/>
          <a:ext cx="2254250" cy="736600"/>
        </p:xfrm>
        <a:graphic>
          <a:graphicData uri="http://schemas.openxmlformats.org/presentationml/2006/ole">
            <mc:AlternateContent xmlns:mc="http://schemas.openxmlformats.org/markup-compatibility/2006">
              <mc:Choice xmlns:v="urn:schemas-microsoft-com:vml" Requires="v">
                <p:oleObj spid="_x0000_s20091" name="Equation" r:id="rId6" imgW="1218960" imgH="393480" progId="Equation.DSMT4">
                  <p:embed/>
                </p:oleObj>
              </mc:Choice>
              <mc:Fallback>
                <p:oleObj name="Equation" r:id="rId6" imgW="1218960" imgH="393480" progId="Equation.DSMT4">
                  <p:embed/>
                  <p:pic>
                    <p:nvPicPr>
                      <p:cNvPr id="22" name="对象 21">
                        <a:extLst>
                          <a:ext uri="{FF2B5EF4-FFF2-40B4-BE49-F238E27FC236}">
                            <a16:creationId xmlns:a16="http://schemas.microsoft.com/office/drawing/2014/main" id="{FF25F053-D973-4B15-9B7F-0D81288EE793}"/>
                          </a:ext>
                        </a:extLst>
                      </p:cNvPr>
                      <p:cNvPicPr>
                        <a:picLocks noChangeAspect="1" noChangeArrowheads="1"/>
                      </p:cNvPicPr>
                      <p:nvPr/>
                    </p:nvPicPr>
                    <p:blipFill>
                      <a:blip r:embed="rId7"/>
                      <a:srcRect/>
                      <a:stretch>
                        <a:fillRect/>
                      </a:stretch>
                    </p:blipFill>
                    <p:spPr bwMode="auto">
                      <a:xfrm>
                        <a:off x="2123728" y="3670300"/>
                        <a:ext cx="2254250" cy="736600"/>
                      </a:xfrm>
                      <a:prstGeom prst="rect">
                        <a:avLst/>
                      </a:prstGeom>
                      <a:noFill/>
                    </p:spPr>
                  </p:pic>
                </p:oleObj>
              </mc:Fallback>
            </mc:AlternateContent>
          </a:graphicData>
        </a:graphic>
      </p:graphicFrame>
      <p:graphicFrame>
        <p:nvGraphicFramePr>
          <p:cNvPr id="17" name="对象 16">
            <a:extLst>
              <a:ext uri="{FF2B5EF4-FFF2-40B4-BE49-F238E27FC236}">
                <a16:creationId xmlns:a16="http://schemas.microsoft.com/office/drawing/2014/main" id="{67F322E1-AE59-46F2-9950-536A7236A4A5}"/>
              </a:ext>
            </a:extLst>
          </p:cNvPr>
          <p:cNvGraphicFramePr>
            <a:graphicFrameLocks noChangeAspect="1"/>
          </p:cNvGraphicFramePr>
          <p:nvPr>
            <p:extLst>
              <p:ext uri="{D42A27DB-BD31-4B8C-83A1-F6EECF244321}">
                <p14:modId xmlns:p14="http://schemas.microsoft.com/office/powerpoint/2010/main" val="3031204103"/>
              </p:ext>
            </p:extLst>
          </p:nvPr>
        </p:nvGraphicFramePr>
        <p:xfrm>
          <a:off x="2123728" y="4341479"/>
          <a:ext cx="1975476" cy="743709"/>
        </p:xfrm>
        <a:graphic>
          <a:graphicData uri="http://schemas.openxmlformats.org/presentationml/2006/ole">
            <mc:AlternateContent xmlns:mc="http://schemas.openxmlformats.org/markup-compatibility/2006">
              <mc:Choice xmlns:v="urn:schemas-microsoft-com:vml" Requires="v">
                <p:oleObj spid="_x0000_s20092" name="Equation" r:id="rId8" imgW="850531" imgH="317362" progId="Equation.DSMT4">
                  <p:embed/>
                </p:oleObj>
              </mc:Choice>
              <mc:Fallback>
                <p:oleObj name="Equation" r:id="rId8" imgW="850531" imgH="317362" progId="Equation.DSMT4">
                  <p:embed/>
                  <p:pic>
                    <p:nvPicPr>
                      <p:cNvPr id="24" name="对象 23">
                        <a:extLst>
                          <a:ext uri="{FF2B5EF4-FFF2-40B4-BE49-F238E27FC236}">
                            <a16:creationId xmlns:a16="http://schemas.microsoft.com/office/drawing/2014/main" id="{F7EF9BAD-F159-47D9-B255-1BA8B71C0311}"/>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123728" y="4341479"/>
                        <a:ext cx="1975476" cy="743709"/>
                      </a:xfrm>
                      <a:prstGeom prst="rect">
                        <a:avLst/>
                      </a:prstGeom>
                      <a:noFill/>
                    </p:spPr>
                  </p:pic>
                </p:oleObj>
              </mc:Fallback>
            </mc:AlternateContent>
          </a:graphicData>
        </a:graphic>
      </p:graphicFrame>
      <p:graphicFrame>
        <p:nvGraphicFramePr>
          <p:cNvPr id="18" name="对象 17">
            <a:extLst>
              <a:ext uri="{FF2B5EF4-FFF2-40B4-BE49-F238E27FC236}">
                <a16:creationId xmlns:a16="http://schemas.microsoft.com/office/drawing/2014/main" id="{0DD9FBB7-CED8-4E4B-B9D3-55997FA04187}"/>
              </a:ext>
            </a:extLst>
          </p:cNvPr>
          <p:cNvGraphicFramePr>
            <a:graphicFrameLocks noChangeAspect="1"/>
          </p:cNvGraphicFramePr>
          <p:nvPr>
            <p:extLst>
              <p:ext uri="{D42A27DB-BD31-4B8C-83A1-F6EECF244321}">
                <p14:modId xmlns:p14="http://schemas.microsoft.com/office/powerpoint/2010/main" val="1593137306"/>
              </p:ext>
            </p:extLst>
          </p:nvPr>
        </p:nvGraphicFramePr>
        <p:xfrm>
          <a:off x="2176182" y="5027805"/>
          <a:ext cx="1963770" cy="760169"/>
        </p:xfrm>
        <a:graphic>
          <a:graphicData uri="http://schemas.openxmlformats.org/presentationml/2006/ole">
            <mc:AlternateContent xmlns:mc="http://schemas.openxmlformats.org/markup-compatibility/2006">
              <mc:Choice xmlns:v="urn:schemas-microsoft-com:vml" Requires="v">
                <p:oleObj spid="_x0000_s20093" name="Equation" r:id="rId10" imgW="888614" imgH="342751" progId="Equation.DSMT4">
                  <p:embed/>
                </p:oleObj>
              </mc:Choice>
              <mc:Fallback>
                <p:oleObj name="Equation" r:id="rId10" imgW="888614" imgH="342751" progId="Equation.DSMT4">
                  <p:embed/>
                  <p:pic>
                    <p:nvPicPr>
                      <p:cNvPr id="26" name="对象 25">
                        <a:extLst>
                          <a:ext uri="{FF2B5EF4-FFF2-40B4-BE49-F238E27FC236}">
                            <a16:creationId xmlns:a16="http://schemas.microsoft.com/office/drawing/2014/main" id="{9A89C5AF-437F-46A6-876A-8FE8FD006E83}"/>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176182" y="5027805"/>
                        <a:ext cx="1963770" cy="760169"/>
                      </a:xfrm>
                      <a:prstGeom prst="rect">
                        <a:avLst/>
                      </a:prstGeom>
                      <a:noFill/>
                    </p:spPr>
                  </p:pic>
                </p:oleObj>
              </mc:Fallback>
            </mc:AlternateContent>
          </a:graphicData>
        </a:graphic>
      </p:graphicFrame>
      <p:sp>
        <p:nvSpPr>
          <p:cNvPr id="19" name="文本框 18">
            <a:extLst>
              <a:ext uri="{FF2B5EF4-FFF2-40B4-BE49-F238E27FC236}">
                <a16:creationId xmlns:a16="http://schemas.microsoft.com/office/drawing/2014/main" id="{E71CD71B-E0C4-4AEC-BB6B-B90B8D2A6AF3}"/>
              </a:ext>
            </a:extLst>
          </p:cNvPr>
          <p:cNvSpPr txBox="1"/>
          <p:nvPr/>
        </p:nvSpPr>
        <p:spPr>
          <a:xfrm>
            <a:off x="49304" y="5119576"/>
            <a:ext cx="2938520" cy="452945"/>
          </a:xfrm>
          <a:prstGeom prst="rect">
            <a:avLst/>
          </a:prstGeom>
          <a:noFill/>
        </p:spPr>
        <p:txBody>
          <a:bodyPr wrap="square" rtlCol="0">
            <a:spAutoFit/>
          </a:bodyPr>
          <a:lstStyle/>
          <a:p>
            <a:pPr>
              <a:lnSpc>
                <a:spcPct val="130000"/>
              </a:lnSpc>
            </a:pPr>
            <a:r>
              <a:rPr lang="zh-CN" altLang="en-US" sz="2000" b="1" dirty="0">
                <a:solidFill>
                  <a:srgbClr val="FF0000"/>
                </a:solidFill>
                <a:latin typeface="Arial" panose="020B0604020202020204" pitchFamily="34" charset="0"/>
                <a:ea typeface="微软雅黑" panose="020B0503020204020204" charset="-122"/>
              </a:rPr>
              <a:t>孔壁：表面扩散</a:t>
            </a:r>
          </a:p>
        </p:txBody>
      </p:sp>
      <p:sp>
        <p:nvSpPr>
          <p:cNvPr id="20" name="文本框 19">
            <a:extLst>
              <a:ext uri="{FF2B5EF4-FFF2-40B4-BE49-F238E27FC236}">
                <a16:creationId xmlns:a16="http://schemas.microsoft.com/office/drawing/2014/main" id="{B9201FAA-86B9-42E4-9D42-C5B33BCD0AAE}"/>
              </a:ext>
            </a:extLst>
          </p:cNvPr>
          <p:cNvSpPr txBox="1"/>
          <p:nvPr/>
        </p:nvSpPr>
        <p:spPr>
          <a:xfrm>
            <a:off x="35496" y="4480235"/>
            <a:ext cx="2445725" cy="452945"/>
          </a:xfrm>
          <a:prstGeom prst="rect">
            <a:avLst/>
          </a:prstGeom>
          <a:noFill/>
        </p:spPr>
        <p:txBody>
          <a:bodyPr wrap="square" rtlCol="0">
            <a:spAutoFit/>
          </a:bodyPr>
          <a:lstStyle/>
          <a:p>
            <a:pPr>
              <a:lnSpc>
                <a:spcPct val="130000"/>
              </a:lnSpc>
            </a:pPr>
            <a:r>
              <a:rPr lang="zh-CN" altLang="en-US" sz="2000" b="1" dirty="0">
                <a:solidFill>
                  <a:srgbClr val="FF0000"/>
                </a:solidFill>
                <a:latin typeface="Arial" panose="020B0604020202020204" pitchFamily="34" charset="0"/>
                <a:ea typeface="微软雅黑" panose="020B0503020204020204" charset="-122"/>
              </a:rPr>
              <a:t>孔内：努森扩散</a:t>
            </a:r>
          </a:p>
        </p:txBody>
      </p:sp>
      <p:sp>
        <p:nvSpPr>
          <p:cNvPr id="21" name="文本框 20">
            <a:extLst>
              <a:ext uri="{FF2B5EF4-FFF2-40B4-BE49-F238E27FC236}">
                <a16:creationId xmlns:a16="http://schemas.microsoft.com/office/drawing/2014/main" id="{E244F801-8109-42C6-AB25-A621A555AA6C}"/>
              </a:ext>
            </a:extLst>
          </p:cNvPr>
          <p:cNvSpPr txBox="1"/>
          <p:nvPr/>
        </p:nvSpPr>
        <p:spPr>
          <a:xfrm>
            <a:off x="6613" y="3789040"/>
            <a:ext cx="2038705" cy="452945"/>
          </a:xfrm>
          <a:prstGeom prst="rect">
            <a:avLst/>
          </a:prstGeom>
          <a:noFill/>
        </p:spPr>
        <p:txBody>
          <a:bodyPr wrap="square" rtlCol="0">
            <a:spAutoFit/>
          </a:bodyPr>
          <a:lstStyle/>
          <a:p>
            <a:pPr>
              <a:lnSpc>
                <a:spcPct val="130000"/>
              </a:lnSpc>
            </a:pPr>
            <a:r>
              <a:rPr lang="zh-CN" altLang="en-US" sz="2000" b="1" dirty="0">
                <a:solidFill>
                  <a:srgbClr val="FF0000"/>
                </a:solidFill>
                <a:latin typeface="Arial" panose="020B0604020202020204" pitchFamily="34" charset="0"/>
                <a:ea typeface="微软雅黑" panose="020B0503020204020204" charset="-122"/>
              </a:rPr>
              <a:t>孔内：滑移流</a:t>
            </a:r>
          </a:p>
        </p:txBody>
      </p:sp>
      <p:pic>
        <p:nvPicPr>
          <p:cNvPr id="22" name="图片 21">
            <a:extLst>
              <a:ext uri="{FF2B5EF4-FFF2-40B4-BE49-F238E27FC236}">
                <a16:creationId xmlns:a16="http://schemas.microsoft.com/office/drawing/2014/main" id="{FB20AC98-B8DC-4183-97E7-3C9477ED3FAD}"/>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4427984" y="1712378"/>
            <a:ext cx="4628206" cy="3384376"/>
          </a:xfrm>
          <a:prstGeom prst="rect">
            <a:avLst/>
          </a:prstGeom>
        </p:spPr>
      </p:pic>
      <p:sp>
        <p:nvSpPr>
          <p:cNvPr id="23" name="矩形 22">
            <a:extLst>
              <a:ext uri="{FF2B5EF4-FFF2-40B4-BE49-F238E27FC236}">
                <a16:creationId xmlns:a16="http://schemas.microsoft.com/office/drawing/2014/main" id="{C0F0A25B-6923-4ABC-95B1-F86CA06ABEBC}"/>
              </a:ext>
            </a:extLst>
          </p:cNvPr>
          <p:cNvSpPr/>
          <p:nvPr/>
        </p:nvSpPr>
        <p:spPr>
          <a:xfrm>
            <a:off x="5704629" y="5086769"/>
            <a:ext cx="3044423" cy="338554"/>
          </a:xfrm>
          <a:prstGeom prst="rect">
            <a:avLst/>
          </a:prstGeom>
        </p:spPr>
        <p:txBody>
          <a:bodyPr wrap="none">
            <a:spAutoFit/>
          </a:bodyPr>
          <a:lstStyle/>
          <a:p>
            <a:r>
              <a:rPr lang="zh-CN" altLang="en-US" sz="1600" b="1" dirty="0">
                <a:solidFill>
                  <a:srgbClr val="000000"/>
                </a:solidFill>
                <a:latin typeface="微软雅黑" panose="020B0503020204020204" pitchFamily="34" charset="-122"/>
                <a:ea typeface="微软雅黑" panose="020B0503020204020204" pitchFamily="34" charset="-122"/>
              </a:rPr>
              <a:t>努森数 </a:t>
            </a:r>
            <a:r>
              <a:rPr lang="en-US" altLang="zh-CN" sz="1600" b="1" i="1" dirty="0" err="1">
                <a:solidFill>
                  <a:srgbClr val="000000"/>
                </a:solidFill>
                <a:latin typeface="微软雅黑" panose="020B0503020204020204" pitchFamily="34" charset="-122"/>
                <a:ea typeface="微软雅黑" panose="020B0503020204020204" pitchFamily="34" charset="-122"/>
              </a:rPr>
              <a:t>Kn</a:t>
            </a:r>
            <a:r>
              <a:rPr lang="en-US" altLang="zh-CN" sz="1600" b="1" i="1" dirty="0">
                <a:solidFill>
                  <a:srgbClr val="000000"/>
                </a:solidFill>
                <a:latin typeface="微软雅黑" panose="020B0503020204020204" pitchFamily="34" charset="-122"/>
                <a:ea typeface="微软雅黑" panose="020B0503020204020204" pitchFamily="34" charset="-122"/>
              </a:rPr>
              <a:t> </a:t>
            </a:r>
            <a:r>
              <a:rPr lang="zh-CN" altLang="en-US" sz="1600" b="1" dirty="0">
                <a:solidFill>
                  <a:srgbClr val="000000"/>
                </a:solidFill>
                <a:latin typeface="微软雅黑" panose="020B0503020204020204" pitchFamily="34" charset="-122"/>
                <a:ea typeface="微软雅黑" panose="020B0503020204020204" pitchFamily="34" charset="-122"/>
              </a:rPr>
              <a:t>表征气体的流动状态</a:t>
            </a:r>
          </a:p>
        </p:txBody>
      </p:sp>
      <p:sp>
        <p:nvSpPr>
          <p:cNvPr id="24" name="矩形 23">
            <a:extLst>
              <a:ext uri="{FF2B5EF4-FFF2-40B4-BE49-F238E27FC236}">
                <a16:creationId xmlns:a16="http://schemas.microsoft.com/office/drawing/2014/main" id="{0EACC30E-CA4D-4E52-A70D-898E86720050}"/>
              </a:ext>
            </a:extLst>
          </p:cNvPr>
          <p:cNvSpPr/>
          <p:nvPr/>
        </p:nvSpPr>
        <p:spPr>
          <a:xfrm>
            <a:off x="-32257" y="5657671"/>
            <a:ext cx="9200887" cy="1200329"/>
          </a:xfrm>
          <a:prstGeom prst="rect">
            <a:avLst/>
          </a:prstGeom>
        </p:spPr>
        <p:txBody>
          <a:bodyPr wrap="square">
            <a:spAutoFit/>
          </a:bodyPr>
          <a:lstStyle/>
          <a:p>
            <a:pPr lvl="0" fontAlgn="auto">
              <a:spcBef>
                <a:spcPts val="0"/>
              </a:spcBef>
              <a:spcAft>
                <a:spcPts val="0"/>
              </a:spcAft>
              <a:defRPr/>
            </a:pPr>
            <a:r>
              <a:rPr lang="zh-CN" altLang="en-US" sz="2400" b="1" dirty="0">
                <a:solidFill>
                  <a:srgbClr val="000000"/>
                </a:solidFill>
                <a:latin typeface="微软雅黑" panose="020B0503020204020204" pitchFamily="34" charset="-122"/>
                <a:ea typeface="微软雅黑" panose="020B0503020204020204" pitchFamily="34" charset="-122"/>
              </a:rPr>
              <a:t>气体在纳米孔内流动状态主要是努森扩散</a:t>
            </a:r>
            <a:r>
              <a:rPr lang="en-US" altLang="zh-CN" sz="2400" b="1" dirty="0">
                <a:solidFill>
                  <a:srgbClr val="000000"/>
                </a:solidFill>
                <a:latin typeface="微软雅黑" panose="020B0503020204020204" pitchFamily="34" charset="-122"/>
                <a:ea typeface="微软雅黑" panose="020B0503020204020204" pitchFamily="34" charset="-122"/>
              </a:rPr>
              <a:t>Knudsen flow</a:t>
            </a:r>
            <a:r>
              <a:rPr lang="zh-CN" altLang="en-US" sz="2400" b="1" dirty="0">
                <a:solidFill>
                  <a:srgbClr val="000000"/>
                </a:solidFill>
                <a:latin typeface="微软雅黑" panose="020B0503020204020204" pitchFamily="34" charset="-122"/>
                <a:ea typeface="微软雅黑" panose="020B0503020204020204" pitchFamily="34" charset="-122"/>
              </a:rPr>
              <a:t>和滑移流动</a:t>
            </a:r>
            <a:r>
              <a:rPr lang="en-US" altLang="zh-CN" sz="2400" b="1" dirty="0">
                <a:solidFill>
                  <a:srgbClr val="000000"/>
                </a:solidFill>
                <a:latin typeface="微软雅黑" panose="020B0503020204020204" pitchFamily="34" charset="-122"/>
                <a:ea typeface="微软雅黑" panose="020B0503020204020204" pitchFamily="34" charset="-122"/>
              </a:rPr>
              <a:t>slip flow</a:t>
            </a:r>
            <a:r>
              <a:rPr lang="zh-CN" altLang="en-US" sz="2400" b="1" dirty="0">
                <a:solidFill>
                  <a:srgbClr val="000000"/>
                </a:solidFill>
                <a:latin typeface="微软雅黑" panose="020B0503020204020204" pitchFamily="34" charset="-122"/>
                <a:ea typeface="微软雅黑" panose="020B0503020204020204" pitchFamily="34" charset="-122"/>
              </a:rPr>
              <a:t>。 随着孔径的增加，气体分子的流动空间扩大，在较高的储层压力下，气体流动状态转化为连续粘性流动</a:t>
            </a:r>
            <a:endParaRPr lang="en-US" altLang="zh-CN" sz="2400" b="1"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004533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直接连接符 11">
            <a:extLst>
              <a:ext uri="{FF2B5EF4-FFF2-40B4-BE49-F238E27FC236}">
                <a16:creationId xmlns:a16="http://schemas.microsoft.com/office/drawing/2014/main" id="{4462BDC3-1469-446A-8FFB-F3188A46A6A8}"/>
              </a:ext>
            </a:extLst>
          </p:cNvPr>
          <p:cNvCxnSpPr/>
          <p:nvPr/>
        </p:nvCxnSpPr>
        <p:spPr bwMode="auto">
          <a:xfrm>
            <a:off x="647700" y="809625"/>
            <a:ext cx="7777163" cy="0"/>
          </a:xfrm>
          <a:prstGeom prst="line">
            <a:avLst/>
          </a:prstGeom>
          <a:ln>
            <a:headEnd type="none" w="med" len="med"/>
            <a:tailEnd type="none" w="med" len="med"/>
          </a:ln>
        </p:spPr>
        <p:style>
          <a:lnRef idx="3">
            <a:schemeClr val="accent3"/>
          </a:lnRef>
          <a:fillRef idx="0">
            <a:schemeClr val="accent3"/>
          </a:fillRef>
          <a:effectRef idx="2">
            <a:schemeClr val="accent3"/>
          </a:effectRef>
          <a:fontRef idx="minor">
            <a:schemeClr val="tx1"/>
          </a:fontRef>
        </p:style>
      </p:cxnSp>
      <p:sp>
        <p:nvSpPr>
          <p:cNvPr id="13" name="矩形 2">
            <a:extLst>
              <a:ext uri="{FF2B5EF4-FFF2-40B4-BE49-F238E27FC236}">
                <a16:creationId xmlns:a16="http://schemas.microsoft.com/office/drawing/2014/main" id="{F738A3CA-C343-4BFD-9C56-3510DEBC1D2E}"/>
              </a:ext>
            </a:extLst>
          </p:cNvPr>
          <p:cNvSpPr>
            <a:spLocks noChangeArrowheads="1"/>
          </p:cNvSpPr>
          <p:nvPr/>
        </p:nvSpPr>
        <p:spPr bwMode="auto">
          <a:xfrm>
            <a:off x="2976563" y="152400"/>
            <a:ext cx="27781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gn="ctr" eaLnBrk="1" hangingPunct="1">
              <a:spcBef>
                <a:spcPct val="50000"/>
              </a:spcBef>
              <a:buFont typeface="Arial" panose="020B0604020202020204" pitchFamily="34" charset="0"/>
              <a:buNone/>
            </a:pPr>
            <a:r>
              <a:rPr lang="en-US" altLang="zh-CN" sz="3600" b="1" dirty="0">
                <a:solidFill>
                  <a:srgbClr val="0000CC"/>
                </a:solidFill>
                <a:latin typeface="微软雅黑" panose="020B0503020204020204" pitchFamily="34" charset="-122"/>
                <a:ea typeface="微软雅黑" panose="020B0503020204020204" pitchFamily="34" charset="-122"/>
              </a:rPr>
              <a:t>2</a:t>
            </a:r>
            <a:r>
              <a:rPr lang="zh-CN" altLang="en-US" sz="3600" b="1" dirty="0">
                <a:solidFill>
                  <a:srgbClr val="0000CC"/>
                </a:solidFill>
                <a:latin typeface="微软雅黑" panose="020B0503020204020204" pitchFamily="34" charset="-122"/>
                <a:ea typeface="微软雅黑" panose="020B0503020204020204" pitchFamily="34" charset="-122"/>
              </a:rPr>
              <a:t>、研究内容</a:t>
            </a:r>
          </a:p>
        </p:txBody>
      </p:sp>
      <p:sp>
        <p:nvSpPr>
          <p:cNvPr id="14" name="矩形 5">
            <a:extLst>
              <a:ext uri="{FF2B5EF4-FFF2-40B4-BE49-F238E27FC236}">
                <a16:creationId xmlns:a16="http://schemas.microsoft.com/office/drawing/2014/main" id="{A05730B3-5F39-408B-AFB2-14B512E8897A}"/>
              </a:ext>
            </a:extLst>
          </p:cNvPr>
          <p:cNvSpPr>
            <a:spLocks noChangeArrowheads="1"/>
          </p:cNvSpPr>
          <p:nvPr/>
        </p:nvSpPr>
        <p:spPr bwMode="auto">
          <a:xfrm>
            <a:off x="123274" y="750222"/>
            <a:ext cx="8121134" cy="662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457200" indent="-45720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gn="just" eaLnBrk="1" hangingPunct="1">
              <a:lnSpc>
                <a:spcPct val="150000"/>
              </a:lnSpc>
              <a:spcBef>
                <a:spcPct val="0"/>
              </a:spcBef>
              <a:buFont typeface="Wingdings" panose="05000000000000000000" pitchFamily="2" charset="2"/>
              <a:buChar char="p"/>
            </a:pPr>
            <a:r>
              <a:rPr lang="en-US" altLang="zh-CN" sz="2800" b="1" dirty="0">
                <a:solidFill>
                  <a:srgbClr val="FF0000"/>
                </a:solidFill>
                <a:latin typeface="微软雅黑" panose="020B0503020204020204" pitchFamily="34" charset="-122"/>
                <a:ea typeface="微软雅黑" panose="020B0503020204020204" pitchFamily="34" charset="-122"/>
              </a:rPr>
              <a:t>2.2 </a:t>
            </a:r>
            <a:r>
              <a:rPr lang="zh-CN" altLang="en-US" sz="2800" b="1" dirty="0">
                <a:solidFill>
                  <a:srgbClr val="FF0000"/>
                </a:solidFill>
                <a:latin typeface="微软雅黑" panose="020B0503020204020204" pitchFamily="34" charset="-122"/>
                <a:ea typeface="微软雅黑" panose="020B0503020204020204" pitchFamily="34" charset="-122"/>
              </a:rPr>
              <a:t>页岩基质表观渗透率模型和渗透率动态模型</a:t>
            </a:r>
          </a:p>
        </p:txBody>
      </p:sp>
      <p:sp>
        <p:nvSpPr>
          <p:cNvPr id="25" name="矩形 24">
            <a:extLst>
              <a:ext uri="{FF2B5EF4-FFF2-40B4-BE49-F238E27FC236}">
                <a16:creationId xmlns:a16="http://schemas.microsoft.com/office/drawing/2014/main" id="{36BCB482-8439-41D6-8273-34D3722B9156}"/>
              </a:ext>
            </a:extLst>
          </p:cNvPr>
          <p:cNvSpPr/>
          <p:nvPr/>
        </p:nvSpPr>
        <p:spPr>
          <a:xfrm>
            <a:off x="0" y="1484784"/>
            <a:ext cx="9144000" cy="707886"/>
          </a:xfrm>
          <a:prstGeom prst="rect">
            <a:avLst/>
          </a:prstGeom>
        </p:spPr>
        <p:txBody>
          <a:bodyPr wrap="square">
            <a:spAutoFit/>
          </a:bodyPr>
          <a:lstStyle/>
          <a:p>
            <a:r>
              <a:rPr lang="zh-CN" altLang="en-US" sz="2000" b="1" dirty="0">
                <a:solidFill>
                  <a:srgbClr val="000000"/>
                </a:solidFill>
                <a:latin typeface="微软雅黑" panose="020B0503020204020204" pitchFamily="34" charset="-122"/>
                <a:ea typeface="微软雅黑" panose="020B0503020204020204" pitchFamily="34" charset="-122"/>
                <a:cs typeface="Arial" panose="020B0604020202020204" pitchFamily="34" charset="0"/>
              </a:rPr>
              <a:t>基质纳米孔中的气体多重流动机制包括表面扩散，努森扩散和滑移流动。 通过动态流态的组合，通过</a:t>
            </a:r>
            <a:r>
              <a:rPr lang="zh-CN" altLang="en-US" sz="2000" b="1" dirty="0">
                <a:solidFill>
                  <a:srgbClr val="FF0000"/>
                </a:solidFill>
                <a:latin typeface="微软雅黑" panose="020B0503020204020204" pitchFamily="34" charset="-122"/>
                <a:ea typeface="微软雅黑" panose="020B0503020204020204" pitchFamily="34" charset="-122"/>
                <a:cs typeface="Arial" panose="020B0604020202020204" pitchFamily="34" charset="0"/>
              </a:rPr>
              <a:t>基质纳米孔的流体总通量为：</a:t>
            </a:r>
            <a:endParaRPr lang="en-US" altLang="zh-CN" sz="2000" b="1" dirty="0">
              <a:solidFill>
                <a:srgbClr val="FF0000"/>
              </a:solidFill>
              <a:latin typeface="微软雅黑" panose="020B0503020204020204" pitchFamily="34" charset="-122"/>
              <a:ea typeface="微软雅黑" panose="020B0503020204020204" pitchFamily="34" charset="-122"/>
              <a:cs typeface="Arial" panose="020B0604020202020204" pitchFamily="34" charset="0"/>
            </a:endParaRPr>
          </a:p>
        </p:txBody>
      </p:sp>
      <p:graphicFrame>
        <p:nvGraphicFramePr>
          <p:cNvPr id="26" name="对象 25">
            <a:extLst>
              <a:ext uri="{FF2B5EF4-FFF2-40B4-BE49-F238E27FC236}">
                <a16:creationId xmlns:a16="http://schemas.microsoft.com/office/drawing/2014/main" id="{CC29C778-130D-42D0-BF9C-B75F8B4DA330}"/>
              </a:ext>
            </a:extLst>
          </p:cNvPr>
          <p:cNvGraphicFramePr>
            <a:graphicFrameLocks noChangeAspect="1"/>
          </p:cNvGraphicFramePr>
          <p:nvPr>
            <p:extLst>
              <p:ext uri="{D42A27DB-BD31-4B8C-83A1-F6EECF244321}">
                <p14:modId xmlns:p14="http://schemas.microsoft.com/office/powerpoint/2010/main" val="2856727114"/>
              </p:ext>
            </p:extLst>
          </p:nvPr>
        </p:nvGraphicFramePr>
        <p:xfrm>
          <a:off x="1763688" y="2132856"/>
          <a:ext cx="5760640" cy="939931"/>
        </p:xfrm>
        <a:graphic>
          <a:graphicData uri="http://schemas.openxmlformats.org/presentationml/2006/ole">
            <mc:AlternateContent xmlns:mc="http://schemas.openxmlformats.org/markup-compatibility/2006">
              <mc:Choice xmlns:v="urn:schemas-microsoft-com:vml" Requires="v">
                <p:oleObj spid="_x0000_s20939" name="Equation" r:id="rId4" imgW="2641600" imgH="381000" progId="Equation.DSMT4">
                  <p:embed/>
                </p:oleObj>
              </mc:Choice>
              <mc:Fallback>
                <p:oleObj name="Equation" r:id="rId4" imgW="2641600" imgH="381000" progId="Equation.DSMT4">
                  <p:embed/>
                  <p:pic>
                    <p:nvPicPr>
                      <p:cNvPr id="11" name="对象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63688" y="2132856"/>
                        <a:ext cx="5760640" cy="939931"/>
                      </a:xfrm>
                      <a:prstGeom prst="rect">
                        <a:avLst/>
                      </a:prstGeom>
                      <a:noFill/>
                    </p:spPr>
                  </p:pic>
                </p:oleObj>
              </mc:Fallback>
            </mc:AlternateContent>
          </a:graphicData>
        </a:graphic>
      </p:graphicFrame>
      <p:sp>
        <p:nvSpPr>
          <p:cNvPr id="27" name="矩形 26">
            <a:extLst>
              <a:ext uri="{FF2B5EF4-FFF2-40B4-BE49-F238E27FC236}">
                <a16:creationId xmlns:a16="http://schemas.microsoft.com/office/drawing/2014/main" id="{A2A46A8F-1675-4C7B-B55E-15BB8477BC82}"/>
              </a:ext>
            </a:extLst>
          </p:cNvPr>
          <p:cNvSpPr/>
          <p:nvPr/>
        </p:nvSpPr>
        <p:spPr>
          <a:xfrm>
            <a:off x="1" y="3068960"/>
            <a:ext cx="9144000" cy="707886"/>
          </a:xfrm>
          <a:prstGeom prst="rect">
            <a:avLst/>
          </a:prstGeom>
        </p:spPr>
        <p:txBody>
          <a:bodyPr wrap="square">
            <a:spAutoFit/>
          </a:bodyPr>
          <a:lstStyle/>
          <a:p>
            <a:r>
              <a:rPr lang="zh-CN" altLang="en-US" sz="2000" b="1" dirty="0">
                <a:solidFill>
                  <a:srgbClr val="000000"/>
                </a:solidFill>
                <a:latin typeface="+mj-ea"/>
                <a:ea typeface="+mj-ea"/>
              </a:rPr>
              <a:t>考虑到压裂后的储层以宏观尺度孔径的为主要渗流通道，基于达西方程建立了储层基质</a:t>
            </a:r>
            <a:r>
              <a:rPr lang="zh-CN" altLang="en-US" sz="2000" b="1" dirty="0">
                <a:solidFill>
                  <a:srgbClr val="FF0000"/>
                </a:solidFill>
                <a:latin typeface="+mj-ea"/>
                <a:ea typeface="+mj-ea"/>
              </a:rPr>
              <a:t>表观渗透率方程</a:t>
            </a:r>
            <a:r>
              <a:rPr lang="en-US" altLang="zh-CN" sz="2000" b="1" dirty="0" err="1">
                <a:solidFill>
                  <a:srgbClr val="FF0000"/>
                </a:solidFill>
                <a:latin typeface="+mj-ea"/>
                <a:ea typeface="+mj-ea"/>
              </a:rPr>
              <a:t>kapp</a:t>
            </a:r>
            <a:r>
              <a:rPr lang="zh-CN" altLang="en-US" sz="2000" b="1" dirty="0">
                <a:solidFill>
                  <a:srgbClr val="FF0000"/>
                </a:solidFill>
                <a:latin typeface="+mj-ea"/>
                <a:ea typeface="+mj-ea"/>
              </a:rPr>
              <a:t>：</a:t>
            </a:r>
            <a:endParaRPr lang="zh-CN" altLang="zh-CN" sz="2000" b="1" dirty="0">
              <a:solidFill>
                <a:srgbClr val="FF0000"/>
              </a:solidFill>
              <a:latin typeface="+mj-ea"/>
              <a:ea typeface="+mj-ea"/>
            </a:endParaRPr>
          </a:p>
        </p:txBody>
      </p:sp>
      <p:graphicFrame>
        <p:nvGraphicFramePr>
          <p:cNvPr id="28" name="对象 27">
            <a:extLst>
              <a:ext uri="{FF2B5EF4-FFF2-40B4-BE49-F238E27FC236}">
                <a16:creationId xmlns:a16="http://schemas.microsoft.com/office/drawing/2014/main" id="{1281EA3D-6287-4832-8F67-BB8459EE8654}"/>
              </a:ext>
            </a:extLst>
          </p:cNvPr>
          <p:cNvGraphicFramePr>
            <a:graphicFrameLocks noChangeAspect="1"/>
          </p:cNvGraphicFramePr>
          <p:nvPr>
            <p:extLst>
              <p:ext uri="{D42A27DB-BD31-4B8C-83A1-F6EECF244321}">
                <p14:modId xmlns:p14="http://schemas.microsoft.com/office/powerpoint/2010/main" val="2623062835"/>
              </p:ext>
            </p:extLst>
          </p:nvPr>
        </p:nvGraphicFramePr>
        <p:xfrm>
          <a:off x="1763688" y="3745855"/>
          <a:ext cx="5743732" cy="907281"/>
        </p:xfrm>
        <a:graphic>
          <a:graphicData uri="http://schemas.openxmlformats.org/presentationml/2006/ole">
            <mc:AlternateContent xmlns:mc="http://schemas.openxmlformats.org/markup-compatibility/2006">
              <mc:Choice xmlns:v="urn:schemas-microsoft-com:vml" Requires="v">
                <p:oleObj spid="_x0000_s20940" name="Equation" r:id="rId6" imgW="2527200" imgH="380880" progId="Equation.DSMT4">
                  <p:embed/>
                </p:oleObj>
              </mc:Choice>
              <mc:Fallback>
                <p:oleObj name="Equation" r:id="rId6" imgW="2527200" imgH="380880" progId="Equation.DSMT4">
                  <p:embed/>
                  <p:pic>
                    <p:nvPicPr>
                      <p:cNvPr id="14" name="对象 13"/>
                      <p:cNvPicPr>
                        <a:picLocks noChangeAspect="1" noChangeArrowheads="1"/>
                      </p:cNvPicPr>
                      <p:nvPr/>
                    </p:nvPicPr>
                    <p:blipFill>
                      <a:blip r:embed="rId7"/>
                      <a:srcRect/>
                      <a:stretch>
                        <a:fillRect/>
                      </a:stretch>
                    </p:blipFill>
                    <p:spPr bwMode="auto">
                      <a:xfrm>
                        <a:off x="1763688" y="3745855"/>
                        <a:ext cx="5743732" cy="907281"/>
                      </a:xfrm>
                      <a:prstGeom prst="rect">
                        <a:avLst/>
                      </a:prstGeom>
                      <a:noFill/>
                    </p:spPr>
                  </p:pic>
                </p:oleObj>
              </mc:Fallback>
            </mc:AlternateContent>
          </a:graphicData>
        </a:graphic>
      </p:graphicFrame>
      <p:sp>
        <p:nvSpPr>
          <p:cNvPr id="29" name="矩形 28">
            <a:extLst>
              <a:ext uri="{FF2B5EF4-FFF2-40B4-BE49-F238E27FC236}">
                <a16:creationId xmlns:a16="http://schemas.microsoft.com/office/drawing/2014/main" id="{0407189B-44F3-49EE-B8ED-4B77E8180C91}"/>
              </a:ext>
            </a:extLst>
          </p:cNvPr>
          <p:cNvSpPr/>
          <p:nvPr/>
        </p:nvSpPr>
        <p:spPr>
          <a:xfrm>
            <a:off x="17658" y="4685074"/>
            <a:ext cx="9113432" cy="400110"/>
          </a:xfrm>
          <a:prstGeom prst="rect">
            <a:avLst/>
          </a:prstGeom>
        </p:spPr>
        <p:txBody>
          <a:bodyPr wrap="square">
            <a:spAutoFit/>
          </a:bodyPr>
          <a:lstStyle/>
          <a:p>
            <a:r>
              <a:rPr lang="zh-CN" altLang="en-US" sz="2000" b="1" dirty="0">
                <a:solidFill>
                  <a:srgbClr val="000000"/>
                </a:solidFill>
                <a:latin typeface="+mj-ea"/>
                <a:ea typeface="+mj-ea"/>
              </a:rPr>
              <a:t>建立表观渗透率</a:t>
            </a:r>
            <a:r>
              <a:rPr lang="en-US" altLang="zh-CN" sz="2000" b="1" dirty="0" err="1">
                <a:solidFill>
                  <a:srgbClr val="000000"/>
                </a:solidFill>
                <a:latin typeface="+mj-ea"/>
                <a:ea typeface="+mj-ea"/>
              </a:rPr>
              <a:t>kapp</a:t>
            </a:r>
            <a:r>
              <a:rPr lang="zh-CN" altLang="en-US" sz="2000" b="1" dirty="0">
                <a:solidFill>
                  <a:srgbClr val="000000"/>
                </a:solidFill>
                <a:latin typeface="+mj-ea"/>
                <a:ea typeface="+mj-ea"/>
              </a:rPr>
              <a:t>除以达西渗透率</a:t>
            </a:r>
            <a:r>
              <a:rPr lang="en-US" altLang="zh-CN" sz="2000" b="1" dirty="0" err="1">
                <a:solidFill>
                  <a:srgbClr val="000000"/>
                </a:solidFill>
                <a:latin typeface="+mj-ea"/>
                <a:ea typeface="+mj-ea"/>
              </a:rPr>
              <a:t>kd</a:t>
            </a:r>
            <a:r>
              <a:rPr lang="zh-CN" altLang="en-US" sz="2000" b="1" dirty="0">
                <a:solidFill>
                  <a:srgbClr val="000000"/>
                </a:solidFill>
                <a:latin typeface="+mj-ea"/>
                <a:ea typeface="+mj-ea"/>
              </a:rPr>
              <a:t>形式，</a:t>
            </a:r>
            <a:r>
              <a:rPr lang="zh-CN" altLang="en-US" sz="2000" b="1" dirty="0">
                <a:solidFill>
                  <a:srgbClr val="FF0000"/>
                </a:solidFill>
                <a:latin typeface="+mj-ea"/>
                <a:ea typeface="+mj-ea"/>
              </a:rPr>
              <a:t>分析影响表观渗透率演化的因素：</a:t>
            </a:r>
            <a:endParaRPr lang="zh-CN" altLang="zh-CN" sz="2000" b="1" dirty="0">
              <a:solidFill>
                <a:srgbClr val="FF0000"/>
              </a:solidFill>
              <a:latin typeface="+mj-ea"/>
              <a:ea typeface="+mj-ea"/>
            </a:endParaRPr>
          </a:p>
        </p:txBody>
      </p:sp>
      <p:graphicFrame>
        <p:nvGraphicFramePr>
          <p:cNvPr id="30" name="对象 29">
            <a:extLst>
              <a:ext uri="{FF2B5EF4-FFF2-40B4-BE49-F238E27FC236}">
                <a16:creationId xmlns:a16="http://schemas.microsoft.com/office/drawing/2014/main" id="{928741C1-91F3-4160-919E-F1C5303CEC14}"/>
              </a:ext>
            </a:extLst>
          </p:cNvPr>
          <p:cNvGraphicFramePr>
            <a:graphicFrameLocks noChangeAspect="1"/>
          </p:cNvGraphicFramePr>
          <p:nvPr>
            <p:extLst>
              <p:ext uri="{D42A27DB-BD31-4B8C-83A1-F6EECF244321}">
                <p14:modId xmlns:p14="http://schemas.microsoft.com/office/powerpoint/2010/main" val="2457196083"/>
              </p:ext>
            </p:extLst>
          </p:nvPr>
        </p:nvGraphicFramePr>
        <p:xfrm>
          <a:off x="1837538" y="5157192"/>
          <a:ext cx="5650957" cy="870936"/>
        </p:xfrm>
        <a:graphic>
          <a:graphicData uri="http://schemas.openxmlformats.org/presentationml/2006/ole">
            <mc:AlternateContent xmlns:mc="http://schemas.openxmlformats.org/markup-compatibility/2006">
              <mc:Choice xmlns:v="urn:schemas-microsoft-com:vml" Requires="v">
                <p:oleObj spid="_x0000_s20941" name="Equation" r:id="rId8" imgW="2628720" imgH="380880" progId="Equation.DSMT4">
                  <p:embed/>
                </p:oleObj>
              </mc:Choice>
              <mc:Fallback>
                <p:oleObj name="Equation" r:id="rId8" imgW="2628720" imgH="380880" progId="Equation.DSMT4">
                  <p:embed/>
                  <p:pic>
                    <p:nvPicPr>
                      <p:cNvPr id="3" name="对象 2">
                        <a:extLst>
                          <a:ext uri="{FF2B5EF4-FFF2-40B4-BE49-F238E27FC236}">
                            <a16:creationId xmlns:a16="http://schemas.microsoft.com/office/drawing/2014/main" id="{C7D17359-9A69-4E09-BC75-3C008C787E36}"/>
                          </a:ext>
                        </a:extLst>
                      </p:cNvPr>
                      <p:cNvPicPr>
                        <a:picLocks noChangeAspect="1" noChangeArrowheads="1"/>
                      </p:cNvPicPr>
                      <p:nvPr/>
                    </p:nvPicPr>
                    <p:blipFill>
                      <a:blip r:embed="rId9"/>
                      <a:srcRect/>
                      <a:stretch>
                        <a:fillRect/>
                      </a:stretch>
                    </p:blipFill>
                    <p:spPr bwMode="auto">
                      <a:xfrm>
                        <a:off x="1837538" y="5157192"/>
                        <a:ext cx="5650957" cy="870936"/>
                      </a:xfrm>
                      <a:prstGeom prst="rect">
                        <a:avLst/>
                      </a:prstGeom>
                      <a:noFill/>
                    </p:spPr>
                  </p:pic>
                </p:oleObj>
              </mc:Fallback>
            </mc:AlternateContent>
          </a:graphicData>
        </a:graphic>
      </p:graphicFrame>
      <p:sp>
        <p:nvSpPr>
          <p:cNvPr id="31" name="矩形 30">
            <a:extLst>
              <a:ext uri="{FF2B5EF4-FFF2-40B4-BE49-F238E27FC236}">
                <a16:creationId xmlns:a16="http://schemas.microsoft.com/office/drawing/2014/main" id="{E7AA822E-7B8A-4869-BF8A-717CBAF91603}"/>
              </a:ext>
            </a:extLst>
          </p:cNvPr>
          <p:cNvSpPr/>
          <p:nvPr/>
        </p:nvSpPr>
        <p:spPr>
          <a:xfrm>
            <a:off x="17658" y="6093296"/>
            <a:ext cx="9024174" cy="461665"/>
          </a:xfrm>
          <a:prstGeom prst="rect">
            <a:avLst/>
          </a:prstGeom>
        </p:spPr>
        <p:txBody>
          <a:bodyPr wrap="square">
            <a:spAutoFit/>
          </a:bodyPr>
          <a:lstStyle/>
          <a:p>
            <a:pPr marL="457200" indent="-457200">
              <a:buFont typeface="Wingdings" panose="05000000000000000000" pitchFamily="2" charset="2"/>
              <a:buChar char="u"/>
            </a:pPr>
            <a:r>
              <a:rPr lang="zh-CN" altLang="en-US" sz="2400" b="1" dirty="0">
                <a:solidFill>
                  <a:srgbClr val="FF0000"/>
                </a:solidFill>
                <a:latin typeface="+mj-ea"/>
                <a:ea typeface="+mj-ea"/>
                <a:cs typeface="Arial" panose="020B0604020202020204" pitchFamily="34" charset="0"/>
              </a:rPr>
              <a:t>表观渗透率模型对页岩基质孔径、储层温度和储层压力更敏感</a:t>
            </a:r>
          </a:p>
        </p:txBody>
      </p:sp>
    </p:spTree>
    <p:extLst>
      <p:ext uri="{BB962C8B-B14F-4D97-AF65-F5344CB8AC3E}">
        <p14:creationId xmlns:p14="http://schemas.microsoft.com/office/powerpoint/2010/main" val="21504330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直接连接符 11">
            <a:extLst>
              <a:ext uri="{FF2B5EF4-FFF2-40B4-BE49-F238E27FC236}">
                <a16:creationId xmlns:a16="http://schemas.microsoft.com/office/drawing/2014/main" id="{4462BDC3-1469-446A-8FFB-F3188A46A6A8}"/>
              </a:ext>
            </a:extLst>
          </p:cNvPr>
          <p:cNvCxnSpPr/>
          <p:nvPr/>
        </p:nvCxnSpPr>
        <p:spPr bwMode="auto">
          <a:xfrm>
            <a:off x="647700" y="809625"/>
            <a:ext cx="7777163" cy="0"/>
          </a:xfrm>
          <a:prstGeom prst="line">
            <a:avLst/>
          </a:prstGeom>
          <a:ln>
            <a:headEnd type="none" w="med" len="med"/>
            <a:tailEnd type="none" w="med" len="med"/>
          </a:ln>
        </p:spPr>
        <p:style>
          <a:lnRef idx="3">
            <a:schemeClr val="accent3"/>
          </a:lnRef>
          <a:fillRef idx="0">
            <a:schemeClr val="accent3"/>
          </a:fillRef>
          <a:effectRef idx="2">
            <a:schemeClr val="accent3"/>
          </a:effectRef>
          <a:fontRef idx="minor">
            <a:schemeClr val="tx1"/>
          </a:fontRef>
        </p:style>
      </p:cxnSp>
      <p:sp>
        <p:nvSpPr>
          <p:cNvPr id="13" name="矩形 2">
            <a:extLst>
              <a:ext uri="{FF2B5EF4-FFF2-40B4-BE49-F238E27FC236}">
                <a16:creationId xmlns:a16="http://schemas.microsoft.com/office/drawing/2014/main" id="{F738A3CA-C343-4BFD-9C56-3510DEBC1D2E}"/>
              </a:ext>
            </a:extLst>
          </p:cNvPr>
          <p:cNvSpPr>
            <a:spLocks noChangeArrowheads="1"/>
          </p:cNvSpPr>
          <p:nvPr/>
        </p:nvSpPr>
        <p:spPr bwMode="auto">
          <a:xfrm>
            <a:off x="2976563" y="152400"/>
            <a:ext cx="27781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gn="ctr" eaLnBrk="1" hangingPunct="1">
              <a:spcBef>
                <a:spcPct val="50000"/>
              </a:spcBef>
              <a:buFont typeface="Arial" panose="020B0604020202020204" pitchFamily="34" charset="0"/>
              <a:buNone/>
            </a:pPr>
            <a:r>
              <a:rPr lang="en-US" altLang="zh-CN" sz="3600" b="1" dirty="0">
                <a:solidFill>
                  <a:srgbClr val="0000CC"/>
                </a:solidFill>
                <a:latin typeface="微软雅黑" panose="020B0503020204020204" pitchFamily="34" charset="-122"/>
                <a:ea typeface="微软雅黑" panose="020B0503020204020204" pitchFamily="34" charset="-122"/>
              </a:rPr>
              <a:t>2</a:t>
            </a:r>
            <a:r>
              <a:rPr lang="zh-CN" altLang="en-US" sz="3600" b="1" dirty="0">
                <a:solidFill>
                  <a:srgbClr val="0000CC"/>
                </a:solidFill>
                <a:latin typeface="微软雅黑" panose="020B0503020204020204" pitchFamily="34" charset="-122"/>
                <a:ea typeface="微软雅黑" panose="020B0503020204020204" pitchFamily="34" charset="-122"/>
              </a:rPr>
              <a:t>、研究内容</a:t>
            </a:r>
          </a:p>
        </p:txBody>
      </p:sp>
      <p:sp>
        <p:nvSpPr>
          <p:cNvPr id="14" name="矩形 5">
            <a:extLst>
              <a:ext uri="{FF2B5EF4-FFF2-40B4-BE49-F238E27FC236}">
                <a16:creationId xmlns:a16="http://schemas.microsoft.com/office/drawing/2014/main" id="{A05730B3-5F39-408B-AFB2-14B512E8897A}"/>
              </a:ext>
            </a:extLst>
          </p:cNvPr>
          <p:cNvSpPr>
            <a:spLocks noChangeArrowheads="1"/>
          </p:cNvSpPr>
          <p:nvPr/>
        </p:nvSpPr>
        <p:spPr bwMode="auto">
          <a:xfrm>
            <a:off x="123274" y="750222"/>
            <a:ext cx="8121134" cy="662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457200" indent="-457200">
              <a:spcBef>
                <a:spcPct val="20000"/>
              </a:spcBef>
              <a:buFont typeface="Arial" panose="020B0604020202020204" pitchFamily="34" charset="0"/>
              <a:buChar char="•"/>
              <a:defRPr sz="3200">
                <a:solidFill>
                  <a:schemeClr val="tx1"/>
                </a:solidFill>
                <a:latin typeface="黑体" panose="02010609060101010101" pitchFamily="49" charset="-122"/>
                <a:ea typeface="黑体" panose="02010609060101010101" pitchFamily="49" charset="-122"/>
              </a:defRPr>
            </a:lvl1pPr>
            <a:lvl2pPr marL="742950" indent="-285750">
              <a:spcBef>
                <a:spcPct val="20000"/>
              </a:spcBef>
              <a:buFont typeface="Arial" panose="020B0604020202020204" pitchFamily="34" charset="0"/>
              <a:buChar char="–"/>
              <a:defRPr sz="2800">
                <a:solidFill>
                  <a:schemeClr val="tx1"/>
                </a:solidFill>
                <a:latin typeface="黑体" panose="02010609060101010101" pitchFamily="49" charset="-122"/>
                <a:ea typeface="黑体" panose="02010609060101010101" pitchFamily="49" charset="-122"/>
              </a:defRPr>
            </a:lvl2pPr>
            <a:lvl3pPr marL="1143000" indent="-228600">
              <a:spcBef>
                <a:spcPct val="20000"/>
              </a:spcBef>
              <a:buFont typeface="Arial" panose="020B0604020202020204" pitchFamily="34" charset="0"/>
              <a:buChar char="•"/>
              <a:defRPr sz="2400">
                <a:solidFill>
                  <a:schemeClr val="tx1"/>
                </a:solidFill>
                <a:latin typeface="黑体" panose="02010609060101010101" pitchFamily="49" charset="-122"/>
                <a:ea typeface="黑体" panose="02010609060101010101" pitchFamily="49" charset="-122"/>
              </a:defRPr>
            </a:lvl3pPr>
            <a:lvl4pPr marL="16002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4pPr>
            <a:lvl5pPr marL="2057400" indent="-228600">
              <a:spcBef>
                <a:spcPct val="20000"/>
              </a:spcBef>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黑体" panose="02010609060101010101" pitchFamily="49" charset="-122"/>
                <a:ea typeface="黑体" panose="02010609060101010101" pitchFamily="49" charset="-122"/>
              </a:defRPr>
            </a:lvl9pPr>
          </a:lstStyle>
          <a:p>
            <a:pPr algn="just" eaLnBrk="1" hangingPunct="1">
              <a:lnSpc>
                <a:spcPct val="150000"/>
              </a:lnSpc>
              <a:spcBef>
                <a:spcPct val="0"/>
              </a:spcBef>
              <a:buFont typeface="Wingdings" panose="05000000000000000000" pitchFamily="2" charset="2"/>
              <a:buChar char="p"/>
            </a:pPr>
            <a:r>
              <a:rPr lang="en-US" altLang="zh-CN" sz="2800" b="1" dirty="0">
                <a:solidFill>
                  <a:srgbClr val="FF0000"/>
                </a:solidFill>
                <a:latin typeface="微软雅黑" panose="020B0503020204020204" pitchFamily="34" charset="-122"/>
                <a:ea typeface="微软雅黑" panose="020B0503020204020204" pitchFamily="34" charset="-122"/>
              </a:rPr>
              <a:t>2.2 </a:t>
            </a:r>
            <a:r>
              <a:rPr lang="zh-CN" altLang="en-US" sz="2800" b="1" dirty="0">
                <a:solidFill>
                  <a:srgbClr val="FF0000"/>
                </a:solidFill>
                <a:latin typeface="微软雅黑" panose="020B0503020204020204" pitchFamily="34" charset="-122"/>
                <a:ea typeface="微软雅黑" panose="020B0503020204020204" pitchFamily="34" charset="-122"/>
              </a:rPr>
              <a:t>页岩基质表观渗透率模型和渗透率动态模型</a:t>
            </a:r>
          </a:p>
        </p:txBody>
      </p:sp>
      <p:pic>
        <p:nvPicPr>
          <p:cNvPr id="6" name="图片 5">
            <a:extLst>
              <a:ext uri="{FF2B5EF4-FFF2-40B4-BE49-F238E27FC236}">
                <a16:creationId xmlns:a16="http://schemas.microsoft.com/office/drawing/2014/main" id="{D526E4D3-C8B9-4B47-981D-0D2821E55066}"/>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7839" y="1724023"/>
            <a:ext cx="3780000" cy="3672397"/>
          </a:xfrm>
          <a:prstGeom prst="rect">
            <a:avLst/>
          </a:prstGeom>
          <a:noFill/>
          <a:ln>
            <a:noFill/>
          </a:ln>
        </p:spPr>
      </p:pic>
      <p:graphicFrame>
        <p:nvGraphicFramePr>
          <p:cNvPr id="62" name="对象 61">
            <a:extLst>
              <a:ext uri="{FF2B5EF4-FFF2-40B4-BE49-F238E27FC236}">
                <a16:creationId xmlns:a16="http://schemas.microsoft.com/office/drawing/2014/main" id="{66F4961E-5808-48EB-8D25-76640169F4EB}"/>
              </a:ext>
            </a:extLst>
          </p:cNvPr>
          <p:cNvGraphicFramePr>
            <a:graphicFrameLocks noChangeAspect="1"/>
          </p:cNvGraphicFramePr>
          <p:nvPr>
            <p:extLst>
              <p:ext uri="{D42A27DB-BD31-4B8C-83A1-F6EECF244321}">
                <p14:modId xmlns:p14="http://schemas.microsoft.com/office/powerpoint/2010/main" val="3822021295"/>
              </p:ext>
            </p:extLst>
          </p:nvPr>
        </p:nvGraphicFramePr>
        <p:xfrm>
          <a:off x="4536281" y="1803532"/>
          <a:ext cx="4225429" cy="4503166"/>
        </p:xfrm>
        <a:graphic>
          <a:graphicData uri="http://schemas.openxmlformats.org/presentationml/2006/ole">
            <mc:AlternateContent xmlns:mc="http://schemas.openxmlformats.org/markup-compatibility/2006">
              <mc:Choice xmlns:v="urn:schemas-microsoft-com:vml" Requires="v">
                <p:oleObj spid="_x0000_s24236" name="Document" r:id="rId5" imgW="3850571" imgH="4099327" progId="Word.Document.12">
                  <p:embed/>
                </p:oleObj>
              </mc:Choice>
              <mc:Fallback>
                <p:oleObj name="Document" r:id="rId5" imgW="3850571" imgH="4099327" progId="Word.Document.12">
                  <p:embed/>
                  <p:pic>
                    <p:nvPicPr>
                      <p:cNvPr id="0" name=""/>
                      <p:cNvPicPr/>
                      <p:nvPr/>
                    </p:nvPicPr>
                    <p:blipFill>
                      <a:blip r:embed="rId6"/>
                      <a:stretch>
                        <a:fillRect/>
                      </a:stretch>
                    </p:blipFill>
                    <p:spPr>
                      <a:xfrm>
                        <a:off x="4536281" y="1803532"/>
                        <a:ext cx="4225429" cy="4503166"/>
                      </a:xfrm>
                      <a:prstGeom prst="rect">
                        <a:avLst/>
                      </a:prstGeom>
                    </p:spPr>
                  </p:pic>
                </p:oleObj>
              </mc:Fallback>
            </mc:AlternateContent>
          </a:graphicData>
        </a:graphic>
      </p:graphicFrame>
      <p:sp>
        <p:nvSpPr>
          <p:cNvPr id="63" name="矩形 62">
            <a:extLst>
              <a:ext uri="{FF2B5EF4-FFF2-40B4-BE49-F238E27FC236}">
                <a16:creationId xmlns:a16="http://schemas.microsoft.com/office/drawing/2014/main" id="{DDA03A64-EA41-410F-BADC-2218E53C1A3C}"/>
              </a:ext>
            </a:extLst>
          </p:cNvPr>
          <p:cNvSpPr/>
          <p:nvPr/>
        </p:nvSpPr>
        <p:spPr>
          <a:xfrm>
            <a:off x="595964" y="5466303"/>
            <a:ext cx="3581875" cy="369332"/>
          </a:xfrm>
          <a:prstGeom prst="rect">
            <a:avLst/>
          </a:prstGeom>
        </p:spPr>
        <p:txBody>
          <a:bodyPr wrap="square">
            <a:spAutoFit/>
          </a:bodyPr>
          <a:lstStyle/>
          <a:p>
            <a:r>
              <a:rPr lang="zh-CN" altLang="en-US" b="1" dirty="0">
                <a:solidFill>
                  <a:srgbClr val="000000"/>
                </a:solidFill>
                <a:latin typeface="+mj-ea"/>
                <a:ea typeface="+mj-ea"/>
              </a:rPr>
              <a:t>页岩基质块中气体运移计算模型</a:t>
            </a:r>
            <a:endParaRPr lang="zh-CN" altLang="zh-CN" b="1" dirty="0">
              <a:solidFill>
                <a:srgbClr val="000000"/>
              </a:solidFill>
              <a:latin typeface="+mj-ea"/>
              <a:ea typeface="+mj-ea"/>
            </a:endParaRPr>
          </a:p>
        </p:txBody>
      </p:sp>
      <p:sp>
        <p:nvSpPr>
          <p:cNvPr id="64" name="矩形 63">
            <a:extLst>
              <a:ext uri="{FF2B5EF4-FFF2-40B4-BE49-F238E27FC236}">
                <a16:creationId xmlns:a16="http://schemas.microsoft.com/office/drawing/2014/main" id="{5CCC5321-D444-4AC8-965B-910592F2E50A}"/>
              </a:ext>
            </a:extLst>
          </p:cNvPr>
          <p:cNvSpPr/>
          <p:nvPr/>
        </p:nvSpPr>
        <p:spPr>
          <a:xfrm>
            <a:off x="5754688" y="1423488"/>
            <a:ext cx="2348834" cy="369332"/>
          </a:xfrm>
          <a:prstGeom prst="rect">
            <a:avLst/>
          </a:prstGeom>
        </p:spPr>
        <p:txBody>
          <a:bodyPr wrap="square">
            <a:spAutoFit/>
          </a:bodyPr>
          <a:lstStyle/>
          <a:p>
            <a:r>
              <a:rPr lang="zh-CN" altLang="en-US" b="1" dirty="0">
                <a:solidFill>
                  <a:srgbClr val="000000"/>
                </a:solidFill>
                <a:latin typeface="+mj-ea"/>
                <a:ea typeface="+mj-ea"/>
              </a:rPr>
              <a:t>数值计算模型参数</a:t>
            </a:r>
            <a:endParaRPr lang="zh-CN" altLang="zh-CN" b="1" dirty="0">
              <a:solidFill>
                <a:srgbClr val="000000"/>
              </a:solidFill>
              <a:latin typeface="+mj-ea"/>
              <a:ea typeface="+mj-ea"/>
            </a:endParaRPr>
          </a:p>
        </p:txBody>
      </p:sp>
      <p:pic>
        <p:nvPicPr>
          <p:cNvPr id="23606" name="Picture 54">
            <a:extLst>
              <a:ext uri="{FF2B5EF4-FFF2-40B4-BE49-F238E27FC236}">
                <a16:creationId xmlns:a16="http://schemas.microsoft.com/office/drawing/2014/main" id="{123EE6D6-3483-4021-A01F-02ED679274DC}"/>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0" y="0"/>
            <a:ext cx="123825" cy="123825"/>
          </a:xfrm>
          <a:prstGeom prst="rect">
            <a:avLst/>
          </a:prstGeom>
          <a:noFill/>
          <a:extLst>
            <a:ext uri="{909E8E84-426E-40DD-AFC4-6F175D3DCCD1}">
              <a14:hiddenFill xmlns:a14="http://schemas.microsoft.com/office/drawing/2010/main">
                <a:solidFill>
                  <a:srgbClr val="FFFFFF"/>
                </a:solidFill>
              </a14:hiddenFill>
            </a:ext>
          </a:extLst>
        </p:spPr>
      </p:pic>
      <p:pic>
        <p:nvPicPr>
          <p:cNvPr id="23605" name="Picture 53">
            <a:extLst>
              <a:ext uri="{FF2B5EF4-FFF2-40B4-BE49-F238E27FC236}">
                <a16:creationId xmlns:a16="http://schemas.microsoft.com/office/drawing/2014/main" id="{EF761FB7-E710-4A71-9779-BD72FB47925F}"/>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0"/>
            <a:ext cx="247650" cy="161925"/>
          </a:xfrm>
          <a:prstGeom prst="rect">
            <a:avLst/>
          </a:prstGeom>
          <a:noFill/>
          <a:extLst>
            <a:ext uri="{909E8E84-426E-40DD-AFC4-6F175D3DCCD1}">
              <a14:hiddenFill xmlns:a14="http://schemas.microsoft.com/office/drawing/2010/main">
                <a:solidFill>
                  <a:srgbClr val="FFFFFF"/>
                </a:solidFill>
              </a14:hiddenFill>
            </a:ext>
          </a:extLst>
        </p:spPr>
      </p:pic>
      <p:pic>
        <p:nvPicPr>
          <p:cNvPr id="23604" name="Picture 52">
            <a:extLst>
              <a:ext uri="{FF2B5EF4-FFF2-40B4-BE49-F238E27FC236}">
                <a16:creationId xmlns:a16="http://schemas.microsoft.com/office/drawing/2014/main" id="{630E806A-1DBF-4C76-8515-A510494AC599}"/>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extLst>
            <a:ext uri="{909E8E84-426E-40DD-AFC4-6F175D3DCCD1}">
              <a14:hiddenFill xmlns:a14="http://schemas.microsoft.com/office/drawing/2010/main">
                <a:solidFill>
                  <a:srgbClr val="FFFFFF"/>
                </a:solidFill>
              </a14:hiddenFill>
            </a:ext>
          </a:extLst>
        </p:spPr>
      </p:pic>
      <p:pic>
        <p:nvPicPr>
          <p:cNvPr id="23603" name="Picture 51">
            <a:extLst>
              <a:ext uri="{FF2B5EF4-FFF2-40B4-BE49-F238E27FC236}">
                <a16:creationId xmlns:a16="http://schemas.microsoft.com/office/drawing/2014/main" id="{CA555C32-CCEB-4A28-AD73-50097E9838C4}"/>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0" y="0"/>
            <a:ext cx="114300" cy="123825"/>
          </a:xfrm>
          <a:prstGeom prst="rect">
            <a:avLst/>
          </a:prstGeom>
          <a:noFill/>
          <a:extLst>
            <a:ext uri="{909E8E84-426E-40DD-AFC4-6F175D3DCCD1}">
              <a14:hiddenFill xmlns:a14="http://schemas.microsoft.com/office/drawing/2010/main">
                <a:solidFill>
                  <a:srgbClr val="FFFFFF"/>
                </a:solidFill>
              </a14:hiddenFill>
            </a:ext>
          </a:extLst>
        </p:spPr>
      </p:pic>
      <p:pic>
        <p:nvPicPr>
          <p:cNvPr id="23602" name="Picture 50">
            <a:extLst>
              <a:ext uri="{FF2B5EF4-FFF2-40B4-BE49-F238E27FC236}">
                <a16:creationId xmlns:a16="http://schemas.microsoft.com/office/drawing/2014/main" id="{1293F903-D4CC-4807-9335-AAB99B072994}"/>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0" y="0"/>
            <a:ext cx="200025" cy="161925"/>
          </a:xfrm>
          <a:prstGeom prst="rect">
            <a:avLst/>
          </a:prstGeom>
          <a:noFill/>
          <a:extLst>
            <a:ext uri="{909E8E84-426E-40DD-AFC4-6F175D3DCCD1}">
              <a14:hiddenFill xmlns:a14="http://schemas.microsoft.com/office/drawing/2010/main">
                <a:solidFill>
                  <a:srgbClr val="FFFFFF"/>
                </a:solidFill>
              </a14:hiddenFill>
            </a:ext>
          </a:extLst>
        </p:spPr>
      </p:pic>
      <p:pic>
        <p:nvPicPr>
          <p:cNvPr id="23601" name="Picture 49">
            <a:extLst>
              <a:ext uri="{FF2B5EF4-FFF2-40B4-BE49-F238E27FC236}">
                <a16:creationId xmlns:a16="http://schemas.microsoft.com/office/drawing/2014/main" id="{EE234BAF-53EC-4FDA-B3E6-4FCBF224FE21}"/>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0" y="0"/>
            <a:ext cx="161925" cy="190500"/>
          </a:xfrm>
          <a:prstGeom prst="rect">
            <a:avLst/>
          </a:prstGeom>
          <a:noFill/>
          <a:extLst>
            <a:ext uri="{909E8E84-426E-40DD-AFC4-6F175D3DCCD1}">
              <a14:hiddenFill xmlns:a14="http://schemas.microsoft.com/office/drawing/2010/main">
                <a:solidFill>
                  <a:srgbClr val="FFFFFF"/>
                </a:solidFill>
              </a14:hiddenFill>
            </a:ext>
          </a:extLst>
        </p:spPr>
      </p:pic>
      <p:pic>
        <p:nvPicPr>
          <p:cNvPr id="23600" name="Picture 48">
            <a:extLst>
              <a:ext uri="{FF2B5EF4-FFF2-40B4-BE49-F238E27FC236}">
                <a16:creationId xmlns:a16="http://schemas.microsoft.com/office/drawing/2014/main" id="{FACD5435-325D-4134-ACA8-B5BFBD2034DB}"/>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0" y="0"/>
            <a:ext cx="381000" cy="200025"/>
          </a:xfrm>
          <a:prstGeom prst="rect">
            <a:avLst/>
          </a:prstGeom>
          <a:noFill/>
          <a:extLst>
            <a:ext uri="{909E8E84-426E-40DD-AFC4-6F175D3DCCD1}">
              <a14:hiddenFill xmlns:a14="http://schemas.microsoft.com/office/drawing/2010/main">
                <a:solidFill>
                  <a:srgbClr val="FFFFFF"/>
                </a:solidFill>
              </a14:hiddenFill>
            </a:ext>
          </a:extLst>
        </p:spPr>
      </p:pic>
      <p:pic>
        <p:nvPicPr>
          <p:cNvPr id="23599" name="Picture 47">
            <a:extLst>
              <a:ext uri="{FF2B5EF4-FFF2-40B4-BE49-F238E27FC236}">
                <a16:creationId xmlns:a16="http://schemas.microsoft.com/office/drawing/2014/main" id="{B9FFD279-B159-481C-B704-0B5410959D0B}"/>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276225" cy="161925"/>
          </a:xfrm>
          <a:prstGeom prst="rect">
            <a:avLst/>
          </a:prstGeom>
          <a:noFill/>
          <a:extLst>
            <a:ext uri="{909E8E84-426E-40DD-AFC4-6F175D3DCCD1}">
              <a14:hiddenFill xmlns:a14="http://schemas.microsoft.com/office/drawing/2010/main">
                <a:solidFill>
                  <a:srgbClr val="FFFFFF"/>
                </a:solidFill>
              </a14:hiddenFill>
            </a:ext>
          </a:extLst>
        </p:spPr>
      </p:pic>
      <p:pic>
        <p:nvPicPr>
          <p:cNvPr id="23598" name="Picture 46">
            <a:extLst>
              <a:ext uri="{FF2B5EF4-FFF2-40B4-BE49-F238E27FC236}">
                <a16:creationId xmlns:a16="http://schemas.microsoft.com/office/drawing/2014/main" id="{5A252987-2A1E-434E-AC82-68BA1F665C86}"/>
              </a:ext>
            </a:extLst>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0" y="0"/>
            <a:ext cx="123825" cy="190500"/>
          </a:xfrm>
          <a:prstGeom prst="rect">
            <a:avLst/>
          </a:prstGeom>
          <a:noFill/>
          <a:extLst>
            <a:ext uri="{909E8E84-426E-40DD-AFC4-6F175D3DCCD1}">
              <a14:hiddenFill xmlns:a14="http://schemas.microsoft.com/office/drawing/2010/main">
                <a:solidFill>
                  <a:srgbClr val="FFFFFF"/>
                </a:solidFill>
              </a14:hiddenFill>
            </a:ext>
          </a:extLst>
        </p:spPr>
      </p:pic>
      <p:pic>
        <p:nvPicPr>
          <p:cNvPr id="23597" name="Picture 45">
            <a:extLst>
              <a:ext uri="{FF2B5EF4-FFF2-40B4-BE49-F238E27FC236}">
                <a16:creationId xmlns:a16="http://schemas.microsoft.com/office/drawing/2014/main" id="{EAC4086F-D9F3-4139-8AFC-3B428A19821F}"/>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0" y="0"/>
            <a:ext cx="200025" cy="114300"/>
          </a:xfrm>
          <a:prstGeom prst="rect">
            <a:avLst/>
          </a:prstGeom>
          <a:noFill/>
          <a:extLst>
            <a:ext uri="{909E8E84-426E-40DD-AFC4-6F175D3DCCD1}">
              <a14:hiddenFill xmlns:a14="http://schemas.microsoft.com/office/drawing/2010/main">
                <a:solidFill>
                  <a:srgbClr val="FFFFFF"/>
                </a:solidFill>
              </a14:hiddenFill>
            </a:ext>
          </a:extLst>
        </p:spPr>
      </p:pic>
      <p:pic>
        <p:nvPicPr>
          <p:cNvPr id="23596" name="Picture 44">
            <a:extLst>
              <a:ext uri="{FF2B5EF4-FFF2-40B4-BE49-F238E27FC236}">
                <a16:creationId xmlns:a16="http://schemas.microsoft.com/office/drawing/2014/main" id="{946E641F-176F-4D3D-8204-E2BE16BC2F44}"/>
              </a:ext>
            </a:extLst>
          </p:cNvPr>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extLst>
            <a:ext uri="{909E8E84-426E-40DD-AFC4-6F175D3DCCD1}">
              <a14:hiddenFill xmlns:a14="http://schemas.microsoft.com/office/drawing/2010/main">
                <a:solidFill>
                  <a:srgbClr val="FFFFFF"/>
                </a:solidFill>
              </a14:hiddenFill>
            </a:ext>
          </a:extLst>
        </p:spPr>
      </p:pic>
      <p:pic>
        <p:nvPicPr>
          <p:cNvPr id="23595" name="Picture 43">
            <a:extLst>
              <a:ext uri="{FF2B5EF4-FFF2-40B4-BE49-F238E27FC236}">
                <a16:creationId xmlns:a16="http://schemas.microsoft.com/office/drawing/2014/main" id="{6FFE11E1-11F6-4F76-9BF1-4B7181FE8DE3}"/>
              </a:ext>
            </a:extLst>
          </p:cNvPr>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0" y="0"/>
            <a:ext cx="161925" cy="200025"/>
          </a:xfrm>
          <a:prstGeom prst="rect">
            <a:avLst/>
          </a:prstGeom>
          <a:noFill/>
          <a:extLst>
            <a:ext uri="{909E8E84-426E-40DD-AFC4-6F175D3DCCD1}">
              <a14:hiddenFill xmlns:a14="http://schemas.microsoft.com/office/drawing/2010/main">
                <a:solidFill>
                  <a:srgbClr val="FFFFFF"/>
                </a:solidFill>
              </a14:hiddenFill>
            </a:ext>
          </a:extLst>
        </p:spPr>
      </p:pic>
      <p:pic>
        <p:nvPicPr>
          <p:cNvPr id="23594" name="Picture 42">
            <a:extLst>
              <a:ext uri="{FF2B5EF4-FFF2-40B4-BE49-F238E27FC236}">
                <a16:creationId xmlns:a16="http://schemas.microsoft.com/office/drawing/2014/main" id="{4D20BB00-6328-495B-B8FC-DEDECC8BF09D}"/>
              </a:ext>
            </a:extLst>
          </p:cNvPr>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0" y="0"/>
            <a:ext cx="381000" cy="200025"/>
          </a:xfrm>
          <a:prstGeom prst="rect">
            <a:avLst/>
          </a:prstGeom>
          <a:noFill/>
          <a:extLst>
            <a:ext uri="{909E8E84-426E-40DD-AFC4-6F175D3DCCD1}">
              <a14:hiddenFill xmlns:a14="http://schemas.microsoft.com/office/drawing/2010/main">
                <a:solidFill>
                  <a:srgbClr val="FFFFFF"/>
                </a:solidFill>
              </a14:hiddenFill>
            </a:ext>
          </a:extLst>
        </p:spPr>
      </p:pic>
      <p:pic>
        <p:nvPicPr>
          <p:cNvPr id="23593" name="Picture 41">
            <a:extLst>
              <a:ext uri="{FF2B5EF4-FFF2-40B4-BE49-F238E27FC236}">
                <a16:creationId xmlns:a16="http://schemas.microsoft.com/office/drawing/2014/main" id="{E5D2028D-648C-4D8C-A5C2-D8633BD1570D}"/>
              </a:ext>
            </a:extLst>
          </p:cNvPr>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0" y="0"/>
            <a:ext cx="314325" cy="161925"/>
          </a:xfrm>
          <a:prstGeom prst="rect">
            <a:avLst/>
          </a:prstGeom>
          <a:noFill/>
          <a:extLst>
            <a:ext uri="{909E8E84-426E-40DD-AFC4-6F175D3DCCD1}">
              <a14:hiddenFill xmlns:a14="http://schemas.microsoft.com/office/drawing/2010/main">
                <a:solidFill>
                  <a:srgbClr val="FFFFFF"/>
                </a:solidFill>
              </a14:hiddenFill>
            </a:ext>
          </a:extLst>
        </p:spPr>
      </p:pic>
      <p:pic>
        <p:nvPicPr>
          <p:cNvPr id="23592" name="Picture 40">
            <a:extLst>
              <a:ext uri="{FF2B5EF4-FFF2-40B4-BE49-F238E27FC236}">
                <a16:creationId xmlns:a16="http://schemas.microsoft.com/office/drawing/2014/main" id="{A97CD5A1-0E34-45A1-93B8-B41F8B7FB988}"/>
              </a:ext>
            </a:extLst>
          </p:cNvPr>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0" y="0"/>
            <a:ext cx="123825" cy="123825"/>
          </a:xfrm>
          <a:prstGeom prst="rect">
            <a:avLst/>
          </a:prstGeom>
          <a:noFill/>
          <a:extLst>
            <a:ext uri="{909E8E84-426E-40DD-AFC4-6F175D3DCCD1}">
              <a14:hiddenFill xmlns:a14="http://schemas.microsoft.com/office/drawing/2010/main">
                <a:solidFill>
                  <a:srgbClr val="FFFFFF"/>
                </a:solidFill>
              </a14:hiddenFill>
            </a:ext>
          </a:extLst>
        </p:spPr>
      </p:pic>
      <p:pic>
        <p:nvPicPr>
          <p:cNvPr id="23591" name="Picture 39">
            <a:extLst>
              <a:ext uri="{FF2B5EF4-FFF2-40B4-BE49-F238E27FC236}">
                <a16:creationId xmlns:a16="http://schemas.microsoft.com/office/drawing/2014/main" id="{AE2C96F1-31E5-4B45-A47C-266A8929970C}"/>
              </a:ext>
            </a:extLst>
          </p:cNvPr>
          <p:cNvPicPr>
            <a:picLocks noChangeAspect="1" noChangeArrowheads="1"/>
          </p:cNvPicPr>
          <p:nvPr/>
        </p:nvPicPr>
        <p:blipFill>
          <a:blip r:embed="rId22" cstate="print">
            <a:extLst>
              <a:ext uri="{28A0092B-C50C-407E-A947-70E740481C1C}">
                <a14:useLocalDpi xmlns:a14="http://schemas.microsoft.com/office/drawing/2010/main" val="0"/>
              </a:ext>
            </a:extLst>
          </a:blip>
          <a:srcRect/>
          <a:stretch>
            <a:fillRect/>
          </a:stretch>
        </p:blipFill>
        <p:spPr bwMode="auto">
          <a:xfrm>
            <a:off x="0" y="0"/>
            <a:ext cx="276225" cy="161925"/>
          </a:xfrm>
          <a:prstGeom prst="rect">
            <a:avLst/>
          </a:prstGeom>
          <a:noFill/>
          <a:extLst>
            <a:ext uri="{909E8E84-426E-40DD-AFC4-6F175D3DCCD1}">
              <a14:hiddenFill xmlns:a14="http://schemas.microsoft.com/office/drawing/2010/main">
                <a:solidFill>
                  <a:srgbClr val="FFFFFF"/>
                </a:solidFill>
              </a14:hiddenFill>
            </a:ext>
          </a:extLst>
        </p:spPr>
      </p:pic>
      <p:pic>
        <p:nvPicPr>
          <p:cNvPr id="23590" name="Picture 38">
            <a:extLst>
              <a:ext uri="{FF2B5EF4-FFF2-40B4-BE49-F238E27FC236}">
                <a16:creationId xmlns:a16="http://schemas.microsoft.com/office/drawing/2014/main" id="{7CF67F36-05C5-4347-B31F-61631D648B93}"/>
              </a:ext>
            </a:extLst>
          </p:cNvPr>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0" y="0"/>
            <a:ext cx="352425" cy="190500"/>
          </a:xfrm>
          <a:prstGeom prst="rect">
            <a:avLst/>
          </a:prstGeom>
          <a:noFill/>
          <a:extLst>
            <a:ext uri="{909E8E84-426E-40DD-AFC4-6F175D3DCCD1}">
              <a14:hiddenFill xmlns:a14="http://schemas.microsoft.com/office/drawing/2010/main">
                <a:solidFill>
                  <a:srgbClr val="FFFFFF"/>
                </a:solidFill>
              </a14:hiddenFill>
            </a:ext>
          </a:extLst>
        </p:spPr>
      </p:pic>
      <p:pic>
        <p:nvPicPr>
          <p:cNvPr id="23589" name="Picture 37">
            <a:extLst>
              <a:ext uri="{FF2B5EF4-FFF2-40B4-BE49-F238E27FC236}">
                <a16:creationId xmlns:a16="http://schemas.microsoft.com/office/drawing/2014/main" id="{3CA854EA-08DD-4B56-875F-1BD371381A1A}"/>
              </a:ext>
            </a:extLst>
          </p:cNvPr>
          <p:cNvPicPr>
            <a:picLocks noChangeAspect="1" noChangeArrowheads="1"/>
          </p:cNvPicPr>
          <p:nvPr/>
        </p:nvPicPr>
        <p:blipFill>
          <a:blip r:embed="rId24" cstate="print">
            <a:extLst>
              <a:ext uri="{28A0092B-C50C-407E-A947-70E740481C1C}">
                <a14:useLocalDpi xmlns:a14="http://schemas.microsoft.com/office/drawing/2010/main" val="0"/>
              </a:ext>
            </a:extLst>
          </a:blip>
          <a:srcRect/>
          <a:stretch>
            <a:fillRect/>
          </a:stretch>
        </p:blipFill>
        <p:spPr bwMode="auto">
          <a:xfrm>
            <a:off x="0" y="0"/>
            <a:ext cx="161925" cy="123825"/>
          </a:xfrm>
          <a:prstGeom prst="rect">
            <a:avLst/>
          </a:prstGeom>
          <a:noFill/>
          <a:extLst>
            <a:ext uri="{909E8E84-426E-40DD-AFC4-6F175D3DCCD1}">
              <a14:hiddenFill xmlns:a14="http://schemas.microsoft.com/office/drawing/2010/main">
                <a:solidFill>
                  <a:srgbClr val="FFFFFF"/>
                </a:solidFill>
              </a14:hiddenFill>
            </a:ext>
          </a:extLst>
        </p:spPr>
      </p:pic>
      <p:pic>
        <p:nvPicPr>
          <p:cNvPr id="23588" name="Picture 36">
            <a:extLst>
              <a:ext uri="{FF2B5EF4-FFF2-40B4-BE49-F238E27FC236}">
                <a16:creationId xmlns:a16="http://schemas.microsoft.com/office/drawing/2014/main" id="{A4E9FC27-A8D4-4708-B9D2-8BDA778F724E}"/>
              </a:ext>
            </a:extLst>
          </p:cNvPr>
          <p:cNvPicPr>
            <a:picLocks noChangeAspect="1" noChangeArrowheads="1"/>
          </p:cNvPicPr>
          <p:nvPr/>
        </p:nvPicPr>
        <p:blipFill>
          <a:blip r:embed="rId25" cstate="print">
            <a:extLst>
              <a:ext uri="{28A0092B-C50C-407E-A947-70E740481C1C}">
                <a14:useLocalDpi xmlns:a14="http://schemas.microsoft.com/office/drawing/2010/main" val="0"/>
              </a:ext>
            </a:extLst>
          </a:blip>
          <a:srcRect/>
          <a:stretch>
            <a:fillRect/>
          </a:stretch>
        </p:blipFill>
        <p:spPr bwMode="auto">
          <a:xfrm>
            <a:off x="0" y="0"/>
            <a:ext cx="381000" cy="190500"/>
          </a:xfrm>
          <a:prstGeom prst="rect">
            <a:avLst/>
          </a:prstGeom>
          <a:noFill/>
          <a:extLst>
            <a:ext uri="{909E8E84-426E-40DD-AFC4-6F175D3DCCD1}">
              <a14:hiddenFill xmlns:a14="http://schemas.microsoft.com/office/drawing/2010/main">
                <a:solidFill>
                  <a:srgbClr val="FFFFFF"/>
                </a:solidFill>
              </a14:hiddenFill>
            </a:ext>
          </a:extLst>
        </p:spPr>
      </p:pic>
      <p:pic>
        <p:nvPicPr>
          <p:cNvPr id="23587" name="Picture 35">
            <a:extLst>
              <a:ext uri="{FF2B5EF4-FFF2-40B4-BE49-F238E27FC236}">
                <a16:creationId xmlns:a16="http://schemas.microsoft.com/office/drawing/2014/main" id="{6AE7F922-DDF8-473B-9995-838EDFCF33C9}"/>
              </a:ext>
            </a:extLst>
          </p:cNvPr>
          <p:cNvPicPr>
            <a:picLocks noChangeAspect="1" noChangeArrowheads="1"/>
          </p:cNvPicPr>
          <p:nvPr/>
        </p:nvPicPr>
        <p:blipFill>
          <a:blip r:embed="rId26" cstate="print">
            <a:extLst>
              <a:ext uri="{28A0092B-C50C-407E-A947-70E740481C1C}">
                <a14:useLocalDpi xmlns:a14="http://schemas.microsoft.com/office/drawing/2010/main" val="0"/>
              </a:ext>
            </a:extLst>
          </a:blip>
          <a:srcRect/>
          <a:stretch>
            <a:fillRect/>
          </a:stretch>
        </p:blipFill>
        <p:spPr bwMode="auto">
          <a:xfrm>
            <a:off x="0" y="0"/>
            <a:ext cx="314325" cy="161925"/>
          </a:xfrm>
          <a:prstGeom prst="rect">
            <a:avLst/>
          </a:prstGeom>
          <a:noFill/>
          <a:extLst>
            <a:ext uri="{909E8E84-426E-40DD-AFC4-6F175D3DCCD1}">
              <a14:hiddenFill xmlns:a14="http://schemas.microsoft.com/office/drawing/2010/main">
                <a:solidFill>
                  <a:srgbClr val="FFFFFF"/>
                </a:solidFill>
              </a14:hiddenFill>
            </a:ext>
          </a:extLst>
        </p:spPr>
      </p:pic>
      <p:pic>
        <p:nvPicPr>
          <p:cNvPr id="23586" name="Picture 34">
            <a:extLst>
              <a:ext uri="{FF2B5EF4-FFF2-40B4-BE49-F238E27FC236}">
                <a16:creationId xmlns:a16="http://schemas.microsoft.com/office/drawing/2014/main" id="{08E31680-865E-4A45-A9A5-176BBD31A179}"/>
              </a:ext>
            </a:extLst>
          </p:cNvPr>
          <p:cNvPicPr>
            <a:picLocks noChangeAspect="1" noChangeArrowheads="1"/>
          </p:cNvPicPr>
          <p:nvPr/>
        </p:nvPicPr>
        <p:blipFill>
          <a:blip r:embed="rId27" cstate="print">
            <a:extLst>
              <a:ext uri="{28A0092B-C50C-407E-A947-70E740481C1C}">
                <a14:useLocalDpi xmlns:a14="http://schemas.microsoft.com/office/drawing/2010/main" val="0"/>
              </a:ext>
            </a:extLst>
          </a:blip>
          <a:srcRect/>
          <a:stretch>
            <a:fillRect/>
          </a:stretch>
        </p:blipFill>
        <p:spPr bwMode="auto">
          <a:xfrm>
            <a:off x="0" y="0"/>
            <a:ext cx="161925" cy="190500"/>
          </a:xfrm>
          <a:prstGeom prst="rect">
            <a:avLst/>
          </a:prstGeom>
          <a:noFill/>
          <a:extLst>
            <a:ext uri="{909E8E84-426E-40DD-AFC4-6F175D3DCCD1}">
              <a14:hiddenFill xmlns:a14="http://schemas.microsoft.com/office/drawing/2010/main">
                <a:solidFill>
                  <a:srgbClr val="FFFFFF"/>
                </a:solidFill>
              </a14:hiddenFill>
            </a:ext>
          </a:extLst>
        </p:spPr>
      </p:pic>
      <p:pic>
        <p:nvPicPr>
          <p:cNvPr id="23585" name="Picture 33">
            <a:extLst>
              <a:ext uri="{FF2B5EF4-FFF2-40B4-BE49-F238E27FC236}">
                <a16:creationId xmlns:a16="http://schemas.microsoft.com/office/drawing/2014/main" id="{B28BA1D7-5BD7-4CB3-939D-E002E311BE4B}"/>
              </a:ext>
            </a:extLst>
          </p:cNvPr>
          <p:cNvPicPr>
            <a:picLocks noChangeAspect="1" noChangeArrowheads="1"/>
          </p:cNvPicPr>
          <p:nvPr/>
        </p:nvPicPr>
        <p:blipFill>
          <a:blip r:embed="rId28" cstate="print">
            <a:extLst>
              <a:ext uri="{28A0092B-C50C-407E-A947-70E740481C1C}">
                <a14:useLocalDpi xmlns:a14="http://schemas.microsoft.com/office/drawing/2010/main" val="0"/>
              </a:ext>
            </a:extLst>
          </a:blip>
          <a:srcRect/>
          <a:stretch>
            <a:fillRect/>
          </a:stretch>
        </p:blipFill>
        <p:spPr bwMode="auto">
          <a:xfrm>
            <a:off x="0" y="0"/>
            <a:ext cx="200025" cy="114300"/>
          </a:xfrm>
          <a:prstGeom prst="rect">
            <a:avLst/>
          </a:prstGeom>
          <a:noFill/>
          <a:extLst>
            <a:ext uri="{909E8E84-426E-40DD-AFC4-6F175D3DCCD1}">
              <a14:hiddenFill xmlns:a14="http://schemas.microsoft.com/office/drawing/2010/main">
                <a:solidFill>
                  <a:srgbClr val="FFFFFF"/>
                </a:solidFill>
              </a14:hiddenFill>
            </a:ext>
          </a:extLst>
        </p:spPr>
      </p:pic>
      <p:pic>
        <p:nvPicPr>
          <p:cNvPr id="23584" name="Picture 32">
            <a:extLst>
              <a:ext uri="{FF2B5EF4-FFF2-40B4-BE49-F238E27FC236}">
                <a16:creationId xmlns:a16="http://schemas.microsoft.com/office/drawing/2014/main" id="{E1C04A6E-6C99-4543-A888-F758A8345888}"/>
              </a:ext>
            </a:extLst>
          </p:cNvPr>
          <p:cNvPicPr>
            <a:picLocks noChangeAspect="1" noChangeArrowheads="1"/>
          </p:cNvPicPr>
          <p:nvPr/>
        </p:nvPicPr>
        <p:blipFill>
          <a:blip r:embed="rId29" cstate="print">
            <a:extLst>
              <a:ext uri="{28A0092B-C50C-407E-A947-70E740481C1C}">
                <a14:useLocalDpi xmlns:a14="http://schemas.microsoft.com/office/drawing/2010/main" val="0"/>
              </a:ext>
            </a:extLst>
          </a:blip>
          <a:srcRect/>
          <a:stretch>
            <a:fillRect/>
          </a:stretch>
        </p:blipFill>
        <p:spPr bwMode="auto">
          <a:xfrm>
            <a:off x="0" y="0"/>
            <a:ext cx="247650" cy="161925"/>
          </a:xfrm>
          <a:prstGeom prst="rect">
            <a:avLst/>
          </a:prstGeom>
          <a:noFill/>
          <a:extLst>
            <a:ext uri="{909E8E84-426E-40DD-AFC4-6F175D3DCCD1}">
              <a14:hiddenFill xmlns:a14="http://schemas.microsoft.com/office/drawing/2010/main">
                <a:solidFill>
                  <a:srgbClr val="FFFFFF"/>
                </a:solidFill>
              </a14:hiddenFill>
            </a:ext>
          </a:extLst>
        </p:spPr>
      </p:pic>
      <p:pic>
        <p:nvPicPr>
          <p:cNvPr id="23583" name="Picture 31">
            <a:extLst>
              <a:ext uri="{FF2B5EF4-FFF2-40B4-BE49-F238E27FC236}">
                <a16:creationId xmlns:a16="http://schemas.microsoft.com/office/drawing/2014/main" id="{D41CDB76-3B46-4094-B23C-D4CDBF6A1A0D}"/>
              </a:ext>
            </a:extLst>
          </p:cNvPr>
          <p:cNvPicPr>
            <a:picLocks noChangeAspect="1" noChangeArrowheads="1"/>
          </p:cNvPicPr>
          <p:nvPr/>
        </p:nvPicPr>
        <p:blipFill>
          <a:blip r:embed="rId30" cstate="print">
            <a:extLst>
              <a:ext uri="{28A0092B-C50C-407E-A947-70E740481C1C}">
                <a14:useLocalDpi xmlns:a14="http://schemas.microsoft.com/office/drawing/2010/main" val="0"/>
              </a:ext>
            </a:extLst>
          </a:blip>
          <a:srcRect/>
          <a:stretch>
            <a:fillRect/>
          </a:stretch>
        </p:blipFill>
        <p:spPr bwMode="auto">
          <a:xfrm>
            <a:off x="0" y="0"/>
            <a:ext cx="123825" cy="123825"/>
          </a:xfrm>
          <a:prstGeom prst="rect">
            <a:avLst/>
          </a:prstGeom>
          <a:noFill/>
          <a:extLst>
            <a:ext uri="{909E8E84-426E-40DD-AFC4-6F175D3DCCD1}">
              <a14:hiddenFill xmlns:a14="http://schemas.microsoft.com/office/drawing/2010/main">
                <a:solidFill>
                  <a:srgbClr val="FFFFFF"/>
                </a:solidFill>
              </a14:hiddenFill>
            </a:ext>
          </a:extLst>
        </p:spPr>
      </p:pic>
      <p:pic>
        <p:nvPicPr>
          <p:cNvPr id="23582" name="Picture 30">
            <a:extLst>
              <a:ext uri="{FF2B5EF4-FFF2-40B4-BE49-F238E27FC236}">
                <a16:creationId xmlns:a16="http://schemas.microsoft.com/office/drawing/2014/main" id="{A6E54D41-41CB-43DD-B3EE-6BB54FBA3BBC}"/>
              </a:ext>
            </a:extLst>
          </p:cNvPr>
          <p:cNvPicPr>
            <a:picLocks noChangeAspect="1" noChangeArrowheads="1"/>
          </p:cNvPicPr>
          <p:nvPr/>
        </p:nvPicPr>
        <p:blipFill>
          <a:blip r:embed="rId31" cstate="print">
            <a:extLst>
              <a:ext uri="{28A0092B-C50C-407E-A947-70E740481C1C}">
                <a14:useLocalDpi xmlns:a14="http://schemas.microsoft.com/office/drawing/2010/main" val="0"/>
              </a:ext>
            </a:extLst>
          </a:blip>
          <a:srcRect/>
          <a:stretch>
            <a:fillRect/>
          </a:stretch>
        </p:blipFill>
        <p:spPr bwMode="auto">
          <a:xfrm>
            <a:off x="0" y="0"/>
            <a:ext cx="247650" cy="161925"/>
          </a:xfrm>
          <a:prstGeom prst="rect">
            <a:avLst/>
          </a:prstGeom>
          <a:noFill/>
          <a:extLst>
            <a:ext uri="{909E8E84-426E-40DD-AFC4-6F175D3DCCD1}">
              <a14:hiddenFill xmlns:a14="http://schemas.microsoft.com/office/drawing/2010/main">
                <a:solidFill>
                  <a:srgbClr val="FFFFFF"/>
                </a:solidFill>
              </a14:hiddenFill>
            </a:ext>
          </a:extLst>
        </p:spPr>
      </p:pic>
      <p:pic>
        <p:nvPicPr>
          <p:cNvPr id="23581" name="Picture 29">
            <a:extLst>
              <a:ext uri="{FF2B5EF4-FFF2-40B4-BE49-F238E27FC236}">
                <a16:creationId xmlns:a16="http://schemas.microsoft.com/office/drawing/2014/main" id="{8D051E71-6106-440D-ACCA-F07C783B2784}"/>
              </a:ext>
            </a:extLst>
          </p:cNvPr>
          <p:cNvPicPr>
            <a:picLocks noChangeAspect="1" noChangeArrowheads="1"/>
          </p:cNvPicPr>
          <p:nvPr/>
        </p:nvPicPr>
        <p:blipFill>
          <a:blip r:embed="rId32" cstate="print">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extLst>
            <a:ext uri="{909E8E84-426E-40DD-AFC4-6F175D3DCCD1}">
              <a14:hiddenFill xmlns:a14="http://schemas.microsoft.com/office/drawing/2010/main">
                <a:solidFill>
                  <a:srgbClr val="FFFFFF"/>
                </a:solidFill>
              </a14:hiddenFill>
            </a:ext>
          </a:extLst>
        </p:spPr>
      </p:pic>
      <p:pic>
        <p:nvPicPr>
          <p:cNvPr id="23580" name="Picture 28">
            <a:extLst>
              <a:ext uri="{FF2B5EF4-FFF2-40B4-BE49-F238E27FC236}">
                <a16:creationId xmlns:a16="http://schemas.microsoft.com/office/drawing/2014/main" id="{A9018302-58B9-44D9-8076-F4D75BB25746}"/>
              </a:ext>
            </a:extLst>
          </p:cNvPr>
          <p:cNvPicPr>
            <a:picLocks noChangeAspect="1" noChangeArrowheads="1"/>
          </p:cNvPicPr>
          <p:nvPr/>
        </p:nvPicPr>
        <p:blipFill>
          <a:blip r:embed="rId33" cstate="print">
            <a:extLst>
              <a:ext uri="{28A0092B-C50C-407E-A947-70E740481C1C}">
                <a14:useLocalDpi xmlns:a14="http://schemas.microsoft.com/office/drawing/2010/main" val="0"/>
              </a:ext>
            </a:extLst>
          </a:blip>
          <a:srcRect/>
          <a:stretch>
            <a:fillRect/>
          </a:stretch>
        </p:blipFill>
        <p:spPr bwMode="auto">
          <a:xfrm>
            <a:off x="0" y="0"/>
            <a:ext cx="161925" cy="200025"/>
          </a:xfrm>
          <a:prstGeom prst="rect">
            <a:avLst/>
          </a:prstGeom>
          <a:noFill/>
          <a:extLst>
            <a:ext uri="{909E8E84-426E-40DD-AFC4-6F175D3DCCD1}">
              <a14:hiddenFill xmlns:a14="http://schemas.microsoft.com/office/drawing/2010/main">
                <a:solidFill>
                  <a:srgbClr val="FFFFFF"/>
                </a:solidFill>
              </a14:hiddenFill>
            </a:ext>
          </a:extLst>
        </p:spPr>
      </p:pic>
      <p:pic>
        <p:nvPicPr>
          <p:cNvPr id="23579" name="Picture 27">
            <a:extLst>
              <a:ext uri="{FF2B5EF4-FFF2-40B4-BE49-F238E27FC236}">
                <a16:creationId xmlns:a16="http://schemas.microsoft.com/office/drawing/2014/main" id="{83485DF6-8143-40ED-89ED-711D8B909089}"/>
              </a:ext>
            </a:extLst>
          </p:cNvPr>
          <p:cNvPicPr>
            <a:picLocks noChangeAspect="1" noChangeArrowheads="1"/>
          </p:cNvPicPr>
          <p:nvPr/>
        </p:nvPicPr>
        <p:blipFill>
          <a:blip r:embed="rId34" cstate="print">
            <a:extLst>
              <a:ext uri="{28A0092B-C50C-407E-A947-70E740481C1C}">
                <a14:useLocalDpi xmlns:a14="http://schemas.microsoft.com/office/drawing/2010/main" val="0"/>
              </a:ext>
            </a:extLst>
          </a:blip>
          <a:srcRect/>
          <a:stretch>
            <a:fillRect/>
          </a:stretch>
        </p:blipFill>
        <p:spPr bwMode="auto">
          <a:xfrm>
            <a:off x="0" y="0"/>
            <a:ext cx="247650" cy="161925"/>
          </a:xfrm>
          <a:prstGeom prst="rect">
            <a:avLst/>
          </a:prstGeom>
          <a:noFill/>
          <a:extLst>
            <a:ext uri="{909E8E84-426E-40DD-AFC4-6F175D3DCCD1}">
              <a14:hiddenFill xmlns:a14="http://schemas.microsoft.com/office/drawing/2010/main">
                <a:solidFill>
                  <a:srgbClr val="FFFFFF"/>
                </a:solidFill>
              </a14:hiddenFill>
            </a:ext>
          </a:extLst>
        </p:spPr>
      </p:pic>
      <p:pic>
        <p:nvPicPr>
          <p:cNvPr id="23578" name="Picture 26">
            <a:extLst>
              <a:ext uri="{FF2B5EF4-FFF2-40B4-BE49-F238E27FC236}">
                <a16:creationId xmlns:a16="http://schemas.microsoft.com/office/drawing/2014/main" id="{E2E939E1-5675-4C91-842C-31DDA18E7227}"/>
              </a:ext>
            </a:extLst>
          </p:cNvPr>
          <p:cNvPicPr>
            <a:picLocks noChangeAspect="1" noChangeArrowheads="1"/>
          </p:cNvPicPr>
          <p:nvPr/>
        </p:nvPicPr>
        <p:blipFill>
          <a:blip r:embed="rId35" cstate="print">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extLst>
            <a:ext uri="{909E8E84-426E-40DD-AFC4-6F175D3DCCD1}">
              <a14:hiddenFill xmlns:a14="http://schemas.microsoft.com/office/drawing/2010/main">
                <a:solidFill>
                  <a:srgbClr val="FFFFFF"/>
                </a:solidFill>
              </a14:hiddenFill>
            </a:ext>
          </a:extLst>
        </p:spPr>
      </p:pic>
      <p:pic>
        <p:nvPicPr>
          <p:cNvPr id="23577" name="Picture 25">
            <a:extLst>
              <a:ext uri="{FF2B5EF4-FFF2-40B4-BE49-F238E27FC236}">
                <a16:creationId xmlns:a16="http://schemas.microsoft.com/office/drawing/2014/main" id="{45F46B5E-9149-4A24-9FAA-86B0AC1FC7B1}"/>
              </a:ext>
            </a:extLst>
          </p:cNvPr>
          <p:cNvPicPr>
            <a:picLocks noChangeAspect="1" noChangeArrowheads="1"/>
          </p:cNvPicPr>
          <p:nvPr/>
        </p:nvPicPr>
        <p:blipFill>
          <a:blip r:embed="rId36" cstate="print">
            <a:extLst>
              <a:ext uri="{28A0092B-C50C-407E-A947-70E740481C1C}">
                <a14:useLocalDpi xmlns:a14="http://schemas.microsoft.com/office/drawing/2010/main" val="0"/>
              </a:ext>
            </a:extLst>
          </a:blip>
          <a:srcRect/>
          <a:stretch>
            <a:fillRect/>
          </a:stretch>
        </p:blipFill>
        <p:spPr bwMode="auto">
          <a:xfrm>
            <a:off x="0" y="0"/>
            <a:ext cx="161925" cy="190500"/>
          </a:xfrm>
          <a:prstGeom prst="rect">
            <a:avLst/>
          </a:prstGeom>
          <a:noFill/>
          <a:extLst>
            <a:ext uri="{909E8E84-426E-40DD-AFC4-6F175D3DCCD1}">
              <a14:hiddenFill xmlns:a14="http://schemas.microsoft.com/office/drawing/2010/main">
                <a:solidFill>
                  <a:srgbClr val="FFFFFF"/>
                </a:solidFill>
              </a14:hiddenFill>
            </a:ext>
          </a:extLst>
        </p:spPr>
      </p:pic>
      <p:pic>
        <p:nvPicPr>
          <p:cNvPr id="23576" name="Picture 24">
            <a:extLst>
              <a:ext uri="{FF2B5EF4-FFF2-40B4-BE49-F238E27FC236}">
                <a16:creationId xmlns:a16="http://schemas.microsoft.com/office/drawing/2014/main" id="{14CA7942-DDAE-469E-94BC-438B2DB75DAE}"/>
              </a:ext>
            </a:extLst>
          </p:cNvPr>
          <p:cNvPicPr>
            <a:picLocks noChangeAspect="1" noChangeArrowheads="1"/>
          </p:cNvPicPr>
          <p:nvPr/>
        </p:nvPicPr>
        <p:blipFill>
          <a:blip r:embed="rId37" cstate="print">
            <a:extLst>
              <a:ext uri="{28A0092B-C50C-407E-A947-70E740481C1C}">
                <a14:useLocalDpi xmlns:a14="http://schemas.microsoft.com/office/drawing/2010/main" val="0"/>
              </a:ext>
            </a:extLst>
          </a:blip>
          <a:srcRect/>
          <a:stretch>
            <a:fillRect/>
          </a:stretch>
        </p:blipFill>
        <p:spPr bwMode="auto">
          <a:xfrm>
            <a:off x="0" y="0"/>
            <a:ext cx="247650" cy="161925"/>
          </a:xfrm>
          <a:prstGeom prst="rect">
            <a:avLst/>
          </a:prstGeom>
          <a:noFill/>
          <a:extLst>
            <a:ext uri="{909E8E84-426E-40DD-AFC4-6F175D3DCCD1}">
              <a14:hiddenFill xmlns:a14="http://schemas.microsoft.com/office/drawing/2010/main">
                <a:solidFill>
                  <a:srgbClr val="FFFFFF"/>
                </a:solidFill>
              </a14:hiddenFill>
            </a:ext>
          </a:extLst>
        </p:spPr>
      </p:pic>
      <p:pic>
        <p:nvPicPr>
          <p:cNvPr id="23575" name="Picture 23">
            <a:extLst>
              <a:ext uri="{FF2B5EF4-FFF2-40B4-BE49-F238E27FC236}">
                <a16:creationId xmlns:a16="http://schemas.microsoft.com/office/drawing/2014/main" id="{9072FA67-BCAA-4A2A-9F5F-136F6DF6FA53}"/>
              </a:ext>
            </a:extLst>
          </p:cNvPr>
          <p:cNvPicPr>
            <a:picLocks noChangeAspect="1" noChangeArrowheads="1"/>
          </p:cNvPicPr>
          <p:nvPr/>
        </p:nvPicPr>
        <p:blipFill>
          <a:blip r:embed="rId38" cstate="print">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extLst>
            <a:ext uri="{909E8E84-426E-40DD-AFC4-6F175D3DCCD1}">
              <a14:hiddenFill xmlns:a14="http://schemas.microsoft.com/office/drawing/2010/main">
                <a:solidFill>
                  <a:srgbClr val="FFFFFF"/>
                </a:solidFill>
              </a14:hiddenFill>
            </a:ext>
          </a:extLst>
        </p:spPr>
      </p:pic>
      <p:pic>
        <p:nvPicPr>
          <p:cNvPr id="23574" name="Picture 22">
            <a:extLst>
              <a:ext uri="{FF2B5EF4-FFF2-40B4-BE49-F238E27FC236}">
                <a16:creationId xmlns:a16="http://schemas.microsoft.com/office/drawing/2014/main" id="{E56C294D-E571-4BE9-9CF4-1075D9CB9AEC}"/>
              </a:ext>
            </a:extLst>
          </p:cNvPr>
          <p:cNvPicPr>
            <a:picLocks noChangeAspect="1" noChangeArrowheads="1"/>
          </p:cNvPicPr>
          <p:nvPr/>
        </p:nvPicPr>
        <p:blipFill>
          <a:blip r:embed="rId39" cstate="print">
            <a:extLst>
              <a:ext uri="{28A0092B-C50C-407E-A947-70E740481C1C}">
                <a14:useLocalDpi xmlns:a14="http://schemas.microsoft.com/office/drawing/2010/main" val="0"/>
              </a:ext>
            </a:extLst>
          </a:blip>
          <a:srcRect/>
          <a:stretch>
            <a:fillRect/>
          </a:stretch>
        </p:blipFill>
        <p:spPr bwMode="auto">
          <a:xfrm>
            <a:off x="0" y="0"/>
            <a:ext cx="123825" cy="190500"/>
          </a:xfrm>
          <a:prstGeom prst="rect">
            <a:avLst/>
          </a:prstGeom>
          <a:noFill/>
          <a:extLst>
            <a:ext uri="{909E8E84-426E-40DD-AFC4-6F175D3DCCD1}">
              <a14:hiddenFill xmlns:a14="http://schemas.microsoft.com/office/drawing/2010/main">
                <a:solidFill>
                  <a:srgbClr val="FFFFFF"/>
                </a:solidFill>
              </a14:hiddenFill>
            </a:ext>
          </a:extLst>
        </p:spPr>
      </p:pic>
      <p:pic>
        <p:nvPicPr>
          <p:cNvPr id="23573" name="Picture 21">
            <a:extLst>
              <a:ext uri="{FF2B5EF4-FFF2-40B4-BE49-F238E27FC236}">
                <a16:creationId xmlns:a16="http://schemas.microsoft.com/office/drawing/2014/main" id="{599250E9-26C9-4941-B641-214FA66E05F6}"/>
              </a:ext>
            </a:extLst>
          </p:cNvPr>
          <p:cNvPicPr>
            <a:picLocks noChangeAspect="1" noChangeArrowheads="1"/>
          </p:cNvPicPr>
          <p:nvPr/>
        </p:nvPicPr>
        <p:blipFill>
          <a:blip r:embed="rId40" cstate="print">
            <a:extLst>
              <a:ext uri="{28A0092B-C50C-407E-A947-70E740481C1C}">
                <a14:useLocalDpi xmlns:a14="http://schemas.microsoft.com/office/drawing/2010/main" val="0"/>
              </a:ext>
            </a:extLst>
          </a:blip>
          <a:srcRect/>
          <a:stretch>
            <a:fillRect/>
          </a:stretch>
        </p:blipFill>
        <p:spPr bwMode="auto">
          <a:xfrm>
            <a:off x="0" y="0"/>
            <a:ext cx="247650" cy="161925"/>
          </a:xfrm>
          <a:prstGeom prst="rect">
            <a:avLst/>
          </a:prstGeom>
          <a:noFill/>
          <a:extLst>
            <a:ext uri="{909E8E84-426E-40DD-AFC4-6F175D3DCCD1}">
              <a14:hiddenFill xmlns:a14="http://schemas.microsoft.com/office/drawing/2010/main">
                <a:solidFill>
                  <a:srgbClr val="FFFFFF"/>
                </a:solidFill>
              </a14:hiddenFill>
            </a:ext>
          </a:extLst>
        </p:spPr>
      </p:pic>
      <p:pic>
        <p:nvPicPr>
          <p:cNvPr id="23572" name="Picture 20">
            <a:extLst>
              <a:ext uri="{FF2B5EF4-FFF2-40B4-BE49-F238E27FC236}">
                <a16:creationId xmlns:a16="http://schemas.microsoft.com/office/drawing/2014/main" id="{158038B6-4B75-43D8-A7DE-90A09B9ABFE5}"/>
              </a:ext>
            </a:extLst>
          </p:cNvPr>
          <p:cNvPicPr>
            <a:picLocks noChangeAspect="1" noChangeArrowheads="1"/>
          </p:cNvPicPr>
          <p:nvPr/>
        </p:nvPicPr>
        <p:blipFill>
          <a:blip r:embed="rId41" cstate="print">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extLst>
            <a:ext uri="{909E8E84-426E-40DD-AFC4-6F175D3DCCD1}">
              <a14:hiddenFill xmlns:a14="http://schemas.microsoft.com/office/drawing/2010/main">
                <a:solidFill>
                  <a:srgbClr val="FFFFFF"/>
                </a:solidFill>
              </a14:hiddenFill>
            </a:ext>
          </a:extLst>
        </p:spPr>
      </p:pic>
      <p:pic>
        <p:nvPicPr>
          <p:cNvPr id="23571" name="Picture 19">
            <a:extLst>
              <a:ext uri="{FF2B5EF4-FFF2-40B4-BE49-F238E27FC236}">
                <a16:creationId xmlns:a16="http://schemas.microsoft.com/office/drawing/2014/main" id="{DE165074-676C-452A-8C73-6F6233B5528D}"/>
              </a:ext>
            </a:extLst>
          </p:cNvPr>
          <p:cNvPicPr>
            <a:picLocks noChangeAspect="1" noChangeArrowheads="1"/>
          </p:cNvPicPr>
          <p:nvPr/>
        </p:nvPicPr>
        <p:blipFill>
          <a:blip r:embed="rId42" cstate="print">
            <a:extLst>
              <a:ext uri="{28A0092B-C50C-407E-A947-70E740481C1C}">
                <a14:useLocalDpi xmlns:a14="http://schemas.microsoft.com/office/drawing/2010/main" val="0"/>
              </a:ext>
            </a:extLst>
          </a:blip>
          <a:srcRect/>
          <a:stretch>
            <a:fillRect/>
          </a:stretch>
        </p:blipFill>
        <p:spPr bwMode="auto">
          <a:xfrm>
            <a:off x="0" y="0"/>
            <a:ext cx="161925" cy="190500"/>
          </a:xfrm>
          <a:prstGeom prst="rect">
            <a:avLst/>
          </a:prstGeom>
          <a:noFill/>
          <a:extLst>
            <a:ext uri="{909E8E84-426E-40DD-AFC4-6F175D3DCCD1}">
              <a14:hiddenFill xmlns:a14="http://schemas.microsoft.com/office/drawing/2010/main">
                <a:solidFill>
                  <a:srgbClr val="FFFFFF"/>
                </a:solidFill>
              </a14:hiddenFill>
            </a:ext>
          </a:extLst>
        </p:spPr>
      </p:pic>
      <p:pic>
        <p:nvPicPr>
          <p:cNvPr id="23570" name="Picture 18">
            <a:extLst>
              <a:ext uri="{FF2B5EF4-FFF2-40B4-BE49-F238E27FC236}">
                <a16:creationId xmlns:a16="http://schemas.microsoft.com/office/drawing/2014/main" id="{10156387-924D-4784-9E88-BE424ED578DA}"/>
              </a:ext>
            </a:extLst>
          </p:cNvPr>
          <p:cNvPicPr>
            <a:picLocks noChangeAspect="1" noChangeArrowheads="1"/>
          </p:cNvPicPr>
          <p:nvPr/>
        </p:nvPicPr>
        <p:blipFill>
          <a:blip r:embed="rId43" cstate="print">
            <a:extLst>
              <a:ext uri="{28A0092B-C50C-407E-A947-70E740481C1C}">
                <a14:useLocalDpi xmlns:a14="http://schemas.microsoft.com/office/drawing/2010/main" val="0"/>
              </a:ext>
            </a:extLst>
          </a:blip>
          <a:srcRect/>
          <a:stretch>
            <a:fillRect/>
          </a:stretch>
        </p:blipFill>
        <p:spPr bwMode="auto">
          <a:xfrm>
            <a:off x="0" y="0"/>
            <a:ext cx="247650" cy="161925"/>
          </a:xfrm>
          <a:prstGeom prst="rect">
            <a:avLst/>
          </a:prstGeom>
          <a:noFill/>
          <a:extLst>
            <a:ext uri="{909E8E84-426E-40DD-AFC4-6F175D3DCCD1}">
              <a14:hiddenFill xmlns:a14="http://schemas.microsoft.com/office/drawing/2010/main">
                <a:solidFill>
                  <a:srgbClr val="FFFFFF"/>
                </a:solidFill>
              </a14:hiddenFill>
            </a:ext>
          </a:extLst>
        </p:spPr>
      </p:pic>
      <p:pic>
        <p:nvPicPr>
          <p:cNvPr id="23569" name="Picture 17">
            <a:extLst>
              <a:ext uri="{FF2B5EF4-FFF2-40B4-BE49-F238E27FC236}">
                <a16:creationId xmlns:a16="http://schemas.microsoft.com/office/drawing/2014/main" id="{FDB72C36-0DFB-4955-8C7C-DCB4EB6C0739}"/>
              </a:ext>
            </a:extLst>
          </p:cNvPr>
          <p:cNvPicPr>
            <a:picLocks noChangeAspect="1" noChangeArrowheads="1"/>
          </p:cNvPicPr>
          <p:nvPr/>
        </p:nvPicPr>
        <p:blipFill>
          <a:blip r:embed="rId44" cstate="print">
            <a:extLst>
              <a:ext uri="{28A0092B-C50C-407E-A947-70E740481C1C}">
                <a14:useLocalDpi xmlns:a14="http://schemas.microsoft.com/office/drawing/2010/main" val="0"/>
              </a:ext>
            </a:extLst>
          </a:blip>
          <a:srcRect/>
          <a:stretch>
            <a:fillRect/>
          </a:stretch>
        </p:blipFill>
        <p:spPr bwMode="auto">
          <a:xfrm>
            <a:off x="0" y="0"/>
            <a:ext cx="104775" cy="123825"/>
          </a:xfrm>
          <a:prstGeom prst="rect">
            <a:avLst/>
          </a:prstGeom>
          <a:noFill/>
          <a:extLst>
            <a:ext uri="{909E8E84-426E-40DD-AFC4-6F175D3DCCD1}">
              <a14:hiddenFill xmlns:a14="http://schemas.microsoft.com/office/drawing/2010/main">
                <a:solidFill>
                  <a:srgbClr val="FFFFFF"/>
                </a:solidFill>
              </a14:hiddenFill>
            </a:ext>
          </a:extLst>
        </p:spPr>
      </p:pic>
      <p:pic>
        <p:nvPicPr>
          <p:cNvPr id="23568" name="Picture 16">
            <a:extLst>
              <a:ext uri="{FF2B5EF4-FFF2-40B4-BE49-F238E27FC236}">
                <a16:creationId xmlns:a16="http://schemas.microsoft.com/office/drawing/2014/main" id="{3E8861E3-FD8E-4A03-B6BB-0E70461B3854}"/>
              </a:ext>
            </a:extLst>
          </p:cNvPr>
          <p:cNvPicPr>
            <a:picLocks noChangeAspect="1" noChangeArrowheads="1"/>
          </p:cNvPicPr>
          <p:nvPr/>
        </p:nvPicPr>
        <p:blipFill>
          <a:blip r:embed="rId45" cstate="print">
            <a:extLst>
              <a:ext uri="{28A0092B-C50C-407E-A947-70E740481C1C}">
                <a14:useLocalDpi xmlns:a14="http://schemas.microsoft.com/office/drawing/2010/main" val="0"/>
              </a:ext>
            </a:extLst>
          </a:blip>
          <a:srcRect/>
          <a:stretch>
            <a:fillRect/>
          </a:stretch>
        </p:blipFill>
        <p:spPr bwMode="auto">
          <a:xfrm>
            <a:off x="0" y="0"/>
            <a:ext cx="161925" cy="190500"/>
          </a:xfrm>
          <a:prstGeom prst="rect">
            <a:avLst/>
          </a:prstGeom>
          <a:noFill/>
          <a:extLst>
            <a:ext uri="{909E8E84-426E-40DD-AFC4-6F175D3DCCD1}">
              <a14:hiddenFill xmlns:a14="http://schemas.microsoft.com/office/drawing/2010/main">
                <a:solidFill>
                  <a:srgbClr val="FFFFFF"/>
                </a:solidFill>
              </a14:hiddenFill>
            </a:ext>
          </a:extLst>
        </p:spPr>
      </p:pic>
      <p:pic>
        <p:nvPicPr>
          <p:cNvPr id="23567" name="Picture 15">
            <a:extLst>
              <a:ext uri="{FF2B5EF4-FFF2-40B4-BE49-F238E27FC236}">
                <a16:creationId xmlns:a16="http://schemas.microsoft.com/office/drawing/2014/main" id="{F77F77BC-0AC7-40ED-AFC4-22388FBA6F6F}"/>
              </a:ext>
            </a:extLst>
          </p:cNvPr>
          <p:cNvPicPr>
            <a:picLocks noChangeAspect="1" noChangeArrowheads="1"/>
          </p:cNvPicPr>
          <p:nvPr/>
        </p:nvPicPr>
        <p:blipFill>
          <a:blip r:embed="rId46" cstate="print">
            <a:extLst>
              <a:ext uri="{28A0092B-C50C-407E-A947-70E740481C1C}">
                <a14:useLocalDpi xmlns:a14="http://schemas.microsoft.com/office/drawing/2010/main" val="0"/>
              </a:ext>
            </a:extLst>
          </a:blip>
          <a:srcRect/>
          <a:stretch>
            <a:fillRect/>
          </a:stretch>
        </p:blipFill>
        <p:spPr bwMode="auto">
          <a:xfrm>
            <a:off x="0" y="0"/>
            <a:ext cx="352425" cy="200025"/>
          </a:xfrm>
          <a:prstGeom prst="rect">
            <a:avLst/>
          </a:prstGeom>
          <a:noFill/>
          <a:extLst>
            <a:ext uri="{909E8E84-426E-40DD-AFC4-6F175D3DCCD1}">
              <a14:hiddenFill xmlns:a14="http://schemas.microsoft.com/office/drawing/2010/main">
                <a:solidFill>
                  <a:srgbClr val="FFFFFF"/>
                </a:solidFill>
              </a14:hiddenFill>
            </a:ext>
          </a:extLst>
        </p:spPr>
      </p:pic>
      <p:pic>
        <p:nvPicPr>
          <p:cNvPr id="23566" name="Picture 14">
            <a:extLst>
              <a:ext uri="{FF2B5EF4-FFF2-40B4-BE49-F238E27FC236}">
                <a16:creationId xmlns:a16="http://schemas.microsoft.com/office/drawing/2014/main" id="{2981AEA8-BC61-43E0-AD1E-5E89CFCF8109}"/>
              </a:ext>
            </a:extLst>
          </p:cNvPr>
          <p:cNvPicPr>
            <a:picLocks noChangeAspect="1" noChangeArrowheads="1"/>
          </p:cNvPicPr>
          <p:nvPr/>
        </p:nvPicPr>
        <p:blipFill>
          <a:blip r:embed="rId47" cstate="print">
            <a:extLst>
              <a:ext uri="{28A0092B-C50C-407E-A947-70E740481C1C}">
                <a14:useLocalDpi xmlns:a14="http://schemas.microsoft.com/office/drawing/2010/main" val="0"/>
              </a:ext>
            </a:extLst>
          </a:blip>
          <a:srcRect/>
          <a:stretch>
            <a:fillRect/>
          </a:stretch>
        </p:blipFill>
        <p:spPr bwMode="auto">
          <a:xfrm>
            <a:off x="0" y="0"/>
            <a:ext cx="381000" cy="190500"/>
          </a:xfrm>
          <a:prstGeom prst="rect">
            <a:avLst/>
          </a:prstGeom>
          <a:noFill/>
          <a:extLst>
            <a:ext uri="{909E8E84-426E-40DD-AFC4-6F175D3DCCD1}">
              <a14:hiddenFill xmlns:a14="http://schemas.microsoft.com/office/drawing/2010/main">
                <a:solidFill>
                  <a:srgbClr val="FFFFFF"/>
                </a:solidFill>
              </a14:hiddenFill>
            </a:ext>
          </a:extLst>
        </p:spPr>
      </p:pic>
      <p:pic>
        <p:nvPicPr>
          <p:cNvPr id="23565" name="Picture 13">
            <a:extLst>
              <a:ext uri="{FF2B5EF4-FFF2-40B4-BE49-F238E27FC236}">
                <a16:creationId xmlns:a16="http://schemas.microsoft.com/office/drawing/2014/main" id="{CB15C79B-F67B-4A6F-84C7-66F9817310F7}"/>
              </a:ext>
            </a:extLst>
          </p:cNvPr>
          <p:cNvPicPr>
            <a:picLocks noChangeAspect="1" noChangeArrowheads="1"/>
          </p:cNvPicPr>
          <p:nvPr/>
        </p:nvPicPr>
        <p:blipFill>
          <a:blip r:embed="rId48" cstate="print">
            <a:extLst>
              <a:ext uri="{28A0092B-C50C-407E-A947-70E740481C1C}">
                <a14:useLocalDpi xmlns:a14="http://schemas.microsoft.com/office/drawing/2010/main" val="0"/>
              </a:ext>
            </a:extLst>
          </a:blip>
          <a:srcRect/>
          <a:stretch>
            <a:fillRect/>
          </a:stretch>
        </p:blipFill>
        <p:spPr bwMode="auto">
          <a:xfrm>
            <a:off x="0" y="0"/>
            <a:ext cx="123825" cy="190500"/>
          </a:xfrm>
          <a:prstGeom prst="rect">
            <a:avLst/>
          </a:prstGeom>
          <a:noFill/>
          <a:extLst>
            <a:ext uri="{909E8E84-426E-40DD-AFC4-6F175D3DCCD1}">
              <a14:hiddenFill xmlns:a14="http://schemas.microsoft.com/office/drawing/2010/main">
                <a:solidFill>
                  <a:srgbClr val="FFFFFF"/>
                </a:solidFill>
              </a14:hiddenFill>
            </a:ext>
          </a:extLst>
        </p:spPr>
      </p:pic>
      <p:pic>
        <p:nvPicPr>
          <p:cNvPr id="23564" name="Picture 12">
            <a:extLst>
              <a:ext uri="{FF2B5EF4-FFF2-40B4-BE49-F238E27FC236}">
                <a16:creationId xmlns:a16="http://schemas.microsoft.com/office/drawing/2014/main" id="{67EEEF60-62F0-4FD8-AE3E-478D4FAA4FA1}"/>
              </a:ext>
            </a:extLst>
          </p:cNvPr>
          <p:cNvPicPr>
            <a:picLocks noChangeAspect="1" noChangeArrowheads="1"/>
          </p:cNvPicPr>
          <p:nvPr/>
        </p:nvPicPr>
        <p:blipFill>
          <a:blip r:embed="rId49" cstate="print">
            <a:extLst>
              <a:ext uri="{28A0092B-C50C-407E-A947-70E740481C1C}">
                <a14:useLocalDpi xmlns:a14="http://schemas.microsoft.com/office/drawing/2010/main" val="0"/>
              </a:ext>
            </a:extLst>
          </a:blip>
          <a:srcRect/>
          <a:stretch>
            <a:fillRect/>
          </a:stretch>
        </p:blipFill>
        <p:spPr bwMode="auto">
          <a:xfrm>
            <a:off x="0" y="0"/>
            <a:ext cx="247650" cy="161925"/>
          </a:xfrm>
          <a:prstGeom prst="rect">
            <a:avLst/>
          </a:prstGeom>
          <a:noFill/>
          <a:extLst>
            <a:ext uri="{909E8E84-426E-40DD-AFC4-6F175D3DCCD1}">
              <a14:hiddenFill xmlns:a14="http://schemas.microsoft.com/office/drawing/2010/main">
                <a:solidFill>
                  <a:srgbClr val="FFFFFF"/>
                </a:solidFill>
              </a14:hiddenFill>
            </a:ext>
          </a:extLst>
        </p:spPr>
      </p:pic>
      <p:pic>
        <p:nvPicPr>
          <p:cNvPr id="23563" name="Picture 11">
            <a:extLst>
              <a:ext uri="{FF2B5EF4-FFF2-40B4-BE49-F238E27FC236}">
                <a16:creationId xmlns:a16="http://schemas.microsoft.com/office/drawing/2014/main" id="{733C2742-40D2-4528-9D8D-5227C0987E1B}"/>
              </a:ext>
            </a:extLst>
          </p:cNvPr>
          <p:cNvPicPr>
            <a:picLocks noChangeAspect="1" noChangeArrowheads="1"/>
          </p:cNvPicPr>
          <p:nvPr/>
        </p:nvPicPr>
        <p:blipFill>
          <a:blip r:embed="rId50" cstate="print">
            <a:extLst>
              <a:ext uri="{28A0092B-C50C-407E-A947-70E740481C1C}">
                <a14:useLocalDpi xmlns:a14="http://schemas.microsoft.com/office/drawing/2010/main" val="0"/>
              </a:ext>
            </a:extLst>
          </a:blip>
          <a:srcRect/>
          <a:stretch>
            <a:fillRect/>
          </a:stretch>
        </p:blipFill>
        <p:spPr bwMode="auto">
          <a:xfrm>
            <a:off x="0" y="0"/>
            <a:ext cx="123825" cy="190500"/>
          </a:xfrm>
          <a:prstGeom prst="rect">
            <a:avLst/>
          </a:prstGeom>
          <a:noFill/>
          <a:extLst>
            <a:ext uri="{909E8E84-426E-40DD-AFC4-6F175D3DCCD1}">
              <a14:hiddenFill xmlns:a14="http://schemas.microsoft.com/office/drawing/2010/main">
                <a:solidFill>
                  <a:srgbClr val="FFFFFF"/>
                </a:solidFill>
              </a14:hiddenFill>
            </a:ext>
          </a:extLst>
        </p:spPr>
      </p:pic>
      <p:pic>
        <p:nvPicPr>
          <p:cNvPr id="23562" name="Picture 10">
            <a:extLst>
              <a:ext uri="{FF2B5EF4-FFF2-40B4-BE49-F238E27FC236}">
                <a16:creationId xmlns:a16="http://schemas.microsoft.com/office/drawing/2014/main" id="{EE91EEB2-169C-490A-84D0-05C96A986525}"/>
              </a:ext>
            </a:extLst>
          </p:cNvPr>
          <p:cNvPicPr>
            <a:picLocks noChangeAspect="1" noChangeArrowheads="1"/>
          </p:cNvPicPr>
          <p:nvPr/>
        </p:nvPicPr>
        <p:blipFill>
          <a:blip r:embed="rId51" cstate="print">
            <a:extLst>
              <a:ext uri="{28A0092B-C50C-407E-A947-70E740481C1C}">
                <a14:useLocalDpi xmlns:a14="http://schemas.microsoft.com/office/drawing/2010/main" val="0"/>
              </a:ext>
            </a:extLst>
          </a:blip>
          <a:srcRect/>
          <a:stretch>
            <a:fillRect/>
          </a:stretch>
        </p:blipFill>
        <p:spPr bwMode="auto">
          <a:xfrm>
            <a:off x="0" y="0"/>
            <a:ext cx="190500" cy="161925"/>
          </a:xfrm>
          <a:prstGeom prst="rect">
            <a:avLst/>
          </a:prstGeom>
          <a:noFill/>
          <a:extLst>
            <a:ext uri="{909E8E84-426E-40DD-AFC4-6F175D3DCCD1}">
              <a14:hiddenFill xmlns:a14="http://schemas.microsoft.com/office/drawing/2010/main">
                <a:solidFill>
                  <a:srgbClr val="FFFFFF"/>
                </a:solidFill>
              </a14:hiddenFill>
            </a:ext>
          </a:extLst>
        </p:spPr>
      </p:pic>
      <p:pic>
        <p:nvPicPr>
          <p:cNvPr id="23561" name="Picture 9">
            <a:extLst>
              <a:ext uri="{FF2B5EF4-FFF2-40B4-BE49-F238E27FC236}">
                <a16:creationId xmlns:a16="http://schemas.microsoft.com/office/drawing/2014/main" id="{BB31C652-CB1B-4C11-8BDA-C49D1B77A17D}"/>
              </a:ext>
            </a:extLst>
          </p:cNvPr>
          <p:cNvPicPr>
            <a:picLocks noChangeAspect="1" noChangeArrowheads="1"/>
          </p:cNvPicPr>
          <p:nvPr/>
        </p:nvPicPr>
        <p:blipFill>
          <a:blip r:embed="rId52" cstate="print">
            <a:extLst>
              <a:ext uri="{28A0092B-C50C-407E-A947-70E740481C1C}">
                <a14:useLocalDpi xmlns:a14="http://schemas.microsoft.com/office/drawing/2010/main" val="0"/>
              </a:ext>
            </a:extLst>
          </a:blip>
          <a:srcRect/>
          <a:stretch>
            <a:fillRect/>
          </a:stretch>
        </p:blipFill>
        <p:spPr bwMode="auto">
          <a:xfrm>
            <a:off x="0" y="0"/>
            <a:ext cx="381000" cy="190500"/>
          </a:xfrm>
          <a:prstGeom prst="rect">
            <a:avLst/>
          </a:prstGeom>
          <a:noFill/>
          <a:extLst>
            <a:ext uri="{909E8E84-426E-40DD-AFC4-6F175D3DCCD1}">
              <a14:hiddenFill xmlns:a14="http://schemas.microsoft.com/office/drawing/2010/main">
                <a:solidFill>
                  <a:srgbClr val="FFFFFF"/>
                </a:solidFill>
              </a14:hiddenFill>
            </a:ext>
          </a:extLst>
        </p:spPr>
      </p:pic>
      <p:pic>
        <p:nvPicPr>
          <p:cNvPr id="23560" name="Picture 8">
            <a:extLst>
              <a:ext uri="{FF2B5EF4-FFF2-40B4-BE49-F238E27FC236}">
                <a16:creationId xmlns:a16="http://schemas.microsoft.com/office/drawing/2014/main" id="{071C870E-2F46-4617-AAC4-2FD48BA8ED0C}"/>
              </a:ext>
            </a:extLst>
          </p:cNvPr>
          <p:cNvPicPr>
            <a:picLocks noChangeAspect="1" noChangeArrowheads="1"/>
          </p:cNvPicPr>
          <p:nvPr/>
        </p:nvPicPr>
        <p:blipFill>
          <a:blip r:embed="rId53" cstate="print">
            <a:extLst>
              <a:ext uri="{28A0092B-C50C-407E-A947-70E740481C1C}">
                <a14:useLocalDpi xmlns:a14="http://schemas.microsoft.com/office/drawing/2010/main" val="0"/>
              </a:ext>
            </a:extLst>
          </a:blip>
          <a:srcRect/>
          <a:stretch>
            <a:fillRect/>
          </a:stretch>
        </p:blipFill>
        <p:spPr bwMode="auto">
          <a:xfrm>
            <a:off x="0" y="0"/>
            <a:ext cx="104775" cy="114300"/>
          </a:xfrm>
          <a:prstGeom prst="rect">
            <a:avLst/>
          </a:prstGeom>
          <a:noFill/>
          <a:extLst>
            <a:ext uri="{909E8E84-426E-40DD-AFC4-6F175D3DCCD1}">
              <a14:hiddenFill xmlns:a14="http://schemas.microsoft.com/office/drawing/2010/main">
                <a:solidFill>
                  <a:srgbClr val="FFFFFF"/>
                </a:solidFill>
              </a14:hiddenFill>
            </a:ext>
          </a:extLst>
        </p:spPr>
      </p:pic>
      <p:pic>
        <p:nvPicPr>
          <p:cNvPr id="23559" name="Picture 7">
            <a:extLst>
              <a:ext uri="{FF2B5EF4-FFF2-40B4-BE49-F238E27FC236}">
                <a16:creationId xmlns:a16="http://schemas.microsoft.com/office/drawing/2014/main" id="{D3338C1A-CA11-4A33-BEDB-348A3E7ED069}"/>
              </a:ext>
            </a:extLst>
          </p:cNvPr>
          <p:cNvPicPr>
            <a:picLocks noChangeAspect="1" noChangeArrowheads="1"/>
          </p:cNvPicPr>
          <p:nvPr/>
        </p:nvPicPr>
        <p:blipFill>
          <a:blip r:embed="rId54" cstate="print">
            <a:extLst>
              <a:ext uri="{28A0092B-C50C-407E-A947-70E740481C1C}">
                <a14:useLocalDpi xmlns:a14="http://schemas.microsoft.com/office/drawing/2010/main" val="0"/>
              </a:ext>
            </a:extLst>
          </a:blip>
          <a:srcRect/>
          <a:stretch>
            <a:fillRect/>
          </a:stretch>
        </p:blipFill>
        <p:spPr bwMode="auto">
          <a:xfrm>
            <a:off x="0" y="0"/>
            <a:ext cx="200025" cy="161925"/>
          </a:xfrm>
          <a:prstGeom prst="rect">
            <a:avLst/>
          </a:prstGeom>
          <a:noFill/>
          <a:extLst>
            <a:ext uri="{909E8E84-426E-40DD-AFC4-6F175D3DCCD1}">
              <a14:hiddenFill xmlns:a14="http://schemas.microsoft.com/office/drawing/2010/main">
                <a:solidFill>
                  <a:srgbClr val="FFFFFF"/>
                </a:solidFill>
              </a14:hiddenFill>
            </a:ext>
          </a:extLst>
        </p:spPr>
      </p:pic>
      <p:pic>
        <p:nvPicPr>
          <p:cNvPr id="23558" name="Picture 6">
            <a:extLst>
              <a:ext uri="{FF2B5EF4-FFF2-40B4-BE49-F238E27FC236}">
                <a16:creationId xmlns:a16="http://schemas.microsoft.com/office/drawing/2014/main" id="{73430D47-EFB7-4DC3-B000-9B3C02698E5D}"/>
              </a:ext>
            </a:extLst>
          </p:cNvPr>
          <p:cNvPicPr>
            <a:picLocks noChangeAspect="1" noChangeArrowheads="1"/>
          </p:cNvPicPr>
          <p:nvPr/>
        </p:nvPicPr>
        <p:blipFill>
          <a:blip r:embed="rId55" cstate="print">
            <a:extLst>
              <a:ext uri="{28A0092B-C50C-407E-A947-70E740481C1C}">
                <a14:useLocalDpi xmlns:a14="http://schemas.microsoft.com/office/drawing/2010/main" val="0"/>
              </a:ext>
            </a:extLst>
          </a:blip>
          <a:srcRect/>
          <a:stretch>
            <a:fillRect/>
          </a:stretch>
        </p:blipFill>
        <p:spPr bwMode="auto">
          <a:xfrm>
            <a:off x="0" y="0"/>
            <a:ext cx="123825" cy="190500"/>
          </a:xfrm>
          <a:prstGeom prst="rect">
            <a:avLst/>
          </a:prstGeom>
          <a:noFill/>
          <a:extLst>
            <a:ext uri="{909E8E84-426E-40DD-AFC4-6F175D3DCCD1}">
              <a14:hiddenFill xmlns:a14="http://schemas.microsoft.com/office/drawing/2010/main">
                <a:solidFill>
                  <a:srgbClr val="FFFFFF"/>
                </a:solidFill>
              </a14:hiddenFill>
            </a:ext>
          </a:extLst>
        </p:spPr>
      </p:pic>
      <p:pic>
        <p:nvPicPr>
          <p:cNvPr id="23557" name="Picture 5">
            <a:extLst>
              <a:ext uri="{FF2B5EF4-FFF2-40B4-BE49-F238E27FC236}">
                <a16:creationId xmlns:a16="http://schemas.microsoft.com/office/drawing/2014/main" id="{CB422A33-1DE2-4D12-8765-FB212C6218DB}"/>
              </a:ext>
            </a:extLst>
          </p:cNvPr>
          <p:cNvPicPr>
            <a:picLocks noChangeAspect="1" noChangeArrowheads="1"/>
          </p:cNvPicPr>
          <p:nvPr/>
        </p:nvPicPr>
        <p:blipFill>
          <a:blip r:embed="rId56" cstate="print">
            <a:extLst>
              <a:ext uri="{28A0092B-C50C-407E-A947-70E740481C1C}">
                <a14:useLocalDpi xmlns:a14="http://schemas.microsoft.com/office/drawing/2010/main" val="0"/>
              </a:ext>
            </a:extLst>
          </a:blip>
          <a:srcRect/>
          <a:stretch>
            <a:fillRect/>
          </a:stretch>
        </p:blipFill>
        <p:spPr bwMode="auto">
          <a:xfrm>
            <a:off x="0" y="0"/>
            <a:ext cx="314325" cy="161925"/>
          </a:xfrm>
          <a:prstGeom prst="rect">
            <a:avLst/>
          </a:prstGeom>
          <a:noFill/>
          <a:extLst>
            <a:ext uri="{909E8E84-426E-40DD-AFC4-6F175D3DCCD1}">
              <a14:hiddenFill xmlns:a14="http://schemas.microsoft.com/office/drawing/2010/main">
                <a:solidFill>
                  <a:srgbClr val="FFFFFF"/>
                </a:solidFill>
              </a14:hiddenFill>
            </a:ext>
          </a:extLst>
        </p:spPr>
      </p:pic>
      <p:pic>
        <p:nvPicPr>
          <p:cNvPr id="23556" name="Picture 4">
            <a:extLst>
              <a:ext uri="{FF2B5EF4-FFF2-40B4-BE49-F238E27FC236}">
                <a16:creationId xmlns:a16="http://schemas.microsoft.com/office/drawing/2014/main" id="{3191A6EB-4735-49C7-9E6D-8E39393AC381}"/>
              </a:ext>
            </a:extLst>
          </p:cNvPr>
          <p:cNvPicPr>
            <a:picLocks noChangeAspect="1" noChangeArrowheads="1"/>
          </p:cNvPicPr>
          <p:nvPr/>
        </p:nvPicPr>
        <p:blipFill>
          <a:blip r:embed="rId57" cstate="print">
            <a:extLst>
              <a:ext uri="{28A0092B-C50C-407E-A947-70E740481C1C}">
                <a14:useLocalDpi xmlns:a14="http://schemas.microsoft.com/office/drawing/2010/main" val="0"/>
              </a:ext>
            </a:extLst>
          </a:blip>
          <a:srcRect/>
          <a:stretch>
            <a:fillRect/>
          </a:stretch>
        </p:blipFill>
        <p:spPr bwMode="auto">
          <a:xfrm>
            <a:off x="0" y="0"/>
            <a:ext cx="247650" cy="161925"/>
          </a:xfrm>
          <a:prstGeom prst="rect">
            <a:avLst/>
          </a:prstGeom>
          <a:noFill/>
          <a:extLst>
            <a:ext uri="{909E8E84-426E-40DD-AFC4-6F175D3DCCD1}">
              <a14:hiddenFill xmlns:a14="http://schemas.microsoft.com/office/drawing/2010/main">
                <a:solidFill>
                  <a:srgbClr val="FFFFFF"/>
                </a:solidFill>
              </a14:hiddenFill>
            </a:ext>
          </a:extLst>
        </p:spPr>
      </p:pic>
      <p:pic>
        <p:nvPicPr>
          <p:cNvPr id="23555" name="Picture 3">
            <a:extLst>
              <a:ext uri="{FF2B5EF4-FFF2-40B4-BE49-F238E27FC236}">
                <a16:creationId xmlns:a16="http://schemas.microsoft.com/office/drawing/2014/main" id="{D288D6E6-AC84-48EB-850B-8A5BE64B06AA}"/>
              </a:ext>
            </a:extLst>
          </p:cNvPr>
          <p:cNvPicPr>
            <a:picLocks noChangeAspect="1" noChangeArrowheads="1"/>
          </p:cNvPicPr>
          <p:nvPr/>
        </p:nvPicPr>
        <p:blipFill>
          <a:blip r:embed="rId58" cstate="print">
            <a:extLst>
              <a:ext uri="{28A0092B-C50C-407E-A947-70E740481C1C}">
                <a14:useLocalDpi xmlns:a14="http://schemas.microsoft.com/office/drawing/2010/main" val="0"/>
              </a:ext>
            </a:extLst>
          </a:blip>
          <a:srcRect/>
          <a:stretch>
            <a:fillRect/>
          </a:stretch>
        </p:blipFill>
        <p:spPr bwMode="auto">
          <a:xfrm>
            <a:off x="0" y="0"/>
            <a:ext cx="200025" cy="190500"/>
          </a:xfrm>
          <a:prstGeom prst="rect">
            <a:avLst/>
          </a:prstGeom>
          <a:noFill/>
          <a:extLst>
            <a:ext uri="{909E8E84-426E-40DD-AFC4-6F175D3DCCD1}">
              <a14:hiddenFill xmlns:a14="http://schemas.microsoft.com/office/drawing/2010/main">
                <a:solidFill>
                  <a:srgbClr val="FFFFFF"/>
                </a:solidFill>
              </a14:hiddenFill>
            </a:ext>
          </a:extLst>
        </p:spPr>
      </p:pic>
      <p:pic>
        <p:nvPicPr>
          <p:cNvPr id="23554" name="Picture 2">
            <a:extLst>
              <a:ext uri="{FF2B5EF4-FFF2-40B4-BE49-F238E27FC236}">
                <a16:creationId xmlns:a16="http://schemas.microsoft.com/office/drawing/2014/main" id="{56161BAF-4BE5-4E16-9A21-ECB949851308}"/>
              </a:ext>
            </a:extLst>
          </p:cNvPr>
          <p:cNvPicPr>
            <a:picLocks noChangeAspect="1" noChangeArrowheads="1"/>
          </p:cNvPicPr>
          <p:nvPr/>
        </p:nvPicPr>
        <p:blipFill>
          <a:blip r:embed="rId59" cstate="print">
            <a:extLst>
              <a:ext uri="{28A0092B-C50C-407E-A947-70E740481C1C}">
                <a14:useLocalDpi xmlns:a14="http://schemas.microsoft.com/office/drawing/2010/main" val="0"/>
              </a:ext>
            </a:extLst>
          </a:blip>
          <a:srcRect/>
          <a:stretch>
            <a:fillRect/>
          </a:stretch>
        </p:blipFill>
        <p:spPr bwMode="auto">
          <a:xfrm>
            <a:off x="0" y="0"/>
            <a:ext cx="314325" cy="190500"/>
          </a:xfrm>
          <a:prstGeom prst="rect">
            <a:avLst/>
          </a:prstGeom>
          <a:noFill/>
          <a:extLst>
            <a:ext uri="{909E8E84-426E-40DD-AFC4-6F175D3DCCD1}">
              <a14:hiddenFill xmlns:a14="http://schemas.microsoft.com/office/drawing/2010/main">
                <a:solidFill>
                  <a:srgbClr val="FFFFFF"/>
                </a:solidFill>
              </a14:hiddenFill>
            </a:ext>
          </a:extLst>
        </p:spPr>
      </p:pic>
      <p:pic>
        <p:nvPicPr>
          <p:cNvPr id="23553" name="Picture 1">
            <a:extLst>
              <a:ext uri="{FF2B5EF4-FFF2-40B4-BE49-F238E27FC236}">
                <a16:creationId xmlns:a16="http://schemas.microsoft.com/office/drawing/2014/main" id="{B49880A8-67FE-4EC0-B26C-EE3DBF5F72D1}"/>
              </a:ext>
            </a:extLst>
          </p:cNvPr>
          <p:cNvPicPr>
            <a:picLocks noChangeAspect="1" noChangeArrowheads="1"/>
          </p:cNvPicPr>
          <p:nvPr/>
        </p:nvPicPr>
        <p:blipFill>
          <a:blip r:embed="rId60" cstate="print">
            <a:extLst>
              <a:ext uri="{28A0092B-C50C-407E-A947-70E740481C1C}">
                <a14:useLocalDpi xmlns:a14="http://schemas.microsoft.com/office/drawing/2010/main" val="0"/>
              </a:ext>
            </a:extLst>
          </a:blip>
          <a:srcRect/>
          <a:stretch>
            <a:fillRect/>
          </a:stretch>
        </p:blipFill>
        <p:spPr bwMode="auto">
          <a:xfrm>
            <a:off x="0" y="0"/>
            <a:ext cx="533400" cy="190500"/>
          </a:xfrm>
          <a:prstGeom prst="rect">
            <a:avLst/>
          </a:prstGeom>
          <a:noFill/>
          <a:extLst>
            <a:ext uri="{909E8E84-426E-40DD-AFC4-6F175D3DCCD1}">
              <a14:hiddenFill xmlns:a14="http://schemas.microsoft.com/office/drawing/2010/main">
                <a:solidFill>
                  <a:srgbClr val="FFFFFF"/>
                </a:solidFill>
              </a14:hiddenFill>
            </a:ext>
          </a:extLst>
        </p:spPr>
      </p:pic>
      <p:sp>
        <p:nvSpPr>
          <p:cNvPr id="65" name="矩形 64">
            <a:extLst>
              <a:ext uri="{FF2B5EF4-FFF2-40B4-BE49-F238E27FC236}">
                <a16:creationId xmlns:a16="http://schemas.microsoft.com/office/drawing/2014/main" id="{015CD162-0690-45F8-8087-A2FEF345944B}"/>
              </a:ext>
            </a:extLst>
          </p:cNvPr>
          <p:cNvSpPr/>
          <p:nvPr/>
        </p:nvSpPr>
        <p:spPr>
          <a:xfrm>
            <a:off x="36512" y="6093296"/>
            <a:ext cx="9144000" cy="707886"/>
          </a:xfrm>
          <a:prstGeom prst="rect">
            <a:avLst/>
          </a:prstGeom>
        </p:spPr>
        <p:txBody>
          <a:bodyPr wrap="square">
            <a:spAutoFit/>
          </a:bodyPr>
          <a:lstStyle/>
          <a:p>
            <a:r>
              <a:rPr lang="zh-CN" altLang="en-US" sz="2000" b="1" dirty="0">
                <a:solidFill>
                  <a:srgbClr val="000000"/>
                </a:solidFill>
                <a:latin typeface="+mj-ea"/>
                <a:ea typeface="+mj-ea"/>
              </a:rPr>
              <a:t>基于时变的应力和渗流模块来模拟气体流动过程，耦合的基质变形和气体流动，分析基质渗透率的演化特征，基质的两侧解吸附边界对应于裂缝和基质接触边界</a:t>
            </a:r>
            <a:endParaRPr lang="zh-CN" altLang="zh-CN" sz="2000" b="1" dirty="0">
              <a:solidFill>
                <a:srgbClr val="000000"/>
              </a:solidFill>
              <a:latin typeface="+mj-ea"/>
              <a:ea typeface="+mj-ea"/>
            </a:endParaRPr>
          </a:p>
        </p:txBody>
      </p:sp>
    </p:spTree>
    <p:extLst>
      <p:ext uri="{BB962C8B-B14F-4D97-AF65-F5344CB8AC3E}">
        <p14:creationId xmlns:p14="http://schemas.microsoft.com/office/powerpoint/2010/main" val="16720182"/>
      </p:ext>
    </p:extLst>
  </p:cSld>
  <p:clrMapOvr>
    <a:masterClrMapping/>
  </p:clrMapOvr>
</p:sld>
</file>

<file path=ppt/theme/theme1.xml><?xml version="1.0" encoding="utf-8"?>
<a:theme xmlns:a="http://schemas.openxmlformats.org/drawingml/2006/main" name="A000120140530A99PPBG">
  <a:themeElements>
    <a:clrScheme name="自定义 435">
      <a:dk1>
        <a:srgbClr val="5F5F5F"/>
      </a:dk1>
      <a:lt1>
        <a:srgbClr val="FFFFFF"/>
      </a:lt1>
      <a:dk2>
        <a:srgbClr val="5F5F5F"/>
      </a:dk2>
      <a:lt2>
        <a:srgbClr val="FFFFFF"/>
      </a:lt2>
      <a:accent1>
        <a:srgbClr val="5B9BCF"/>
      </a:accent1>
      <a:accent2>
        <a:srgbClr val="00B0F0"/>
      </a:accent2>
      <a:accent3>
        <a:srgbClr val="8A76E0"/>
      </a:accent3>
      <a:accent4>
        <a:srgbClr val="9439AD"/>
      </a:accent4>
      <a:accent5>
        <a:srgbClr val="A2CE47"/>
      </a:accent5>
      <a:accent6>
        <a:srgbClr val="F3731E"/>
      </a:accent6>
      <a:hlink>
        <a:srgbClr val="00B0F0"/>
      </a:hlink>
      <a:folHlink>
        <a:srgbClr val="AFB2B4"/>
      </a:folHlink>
    </a:clrScheme>
    <a:fontScheme name="KSO主题5">
      <a:majorFont>
        <a:latin typeface="Broadway"/>
        <a:ea typeface="微软雅黑"/>
        <a:cs typeface=""/>
      </a:majorFont>
      <a:minorFont>
        <a:latin typeface="Calibri"/>
        <a:ea typeface="幼圆"/>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nSpc>
            <a:spcPct val="130000"/>
          </a:lnSpc>
          <a:defRPr sz="1400" dirty="0" smtClean="0">
            <a:latin typeface="Arial" panose="020B0604020202020204" pitchFamily="34" charset="0"/>
            <a:ea typeface="微软雅黑" panose="020B0503020204020204" charset="-122"/>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8563</TotalTime>
  <Pages>0</Pages>
  <Words>1913</Words>
  <Characters>0</Characters>
  <Application>Microsoft Office PowerPoint</Application>
  <DocSecurity>0</DocSecurity>
  <PresentationFormat>全屏显示(4:3)</PresentationFormat>
  <Lines>0</Lines>
  <Paragraphs>193</Paragraphs>
  <Slides>23</Slides>
  <Notes>17</Notes>
  <HiddenSlides>0</HiddenSlides>
  <MMClips>0</MMClips>
  <ScaleCrop>false</ScaleCrop>
  <HeadingPairs>
    <vt:vector size="8" baseType="variant">
      <vt:variant>
        <vt:lpstr>已用的字体</vt:lpstr>
      </vt:variant>
      <vt:variant>
        <vt:i4>9</vt:i4>
      </vt:variant>
      <vt:variant>
        <vt:lpstr>主题</vt:lpstr>
      </vt:variant>
      <vt:variant>
        <vt:i4>1</vt:i4>
      </vt:variant>
      <vt:variant>
        <vt:lpstr>嵌入 OLE 服务器</vt:lpstr>
      </vt:variant>
      <vt:variant>
        <vt:i4>2</vt:i4>
      </vt:variant>
      <vt:variant>
        <vt:lpstr>幻灯片标题</vt:lpstr>
      </vt:variant>
      <vt:variant>
        <vt:i4>23</vt:i4>
      </vt:variant>
    </vt:vector>
  </HeadingPairs>
  <TitlesOfParts>
    <vt:vector size="35" baseType="lpstr">
      <vt:lpstr>等线</vt:lpstr>
      <vt:lpstr>黑体</vt:lpstr>
      <vt:lpstr>微软雅黑</vt:lpstr>
      <vt:lpstr>幼圆</vt:lpstr>
      <vt:lpstr>Arial</vt:lpstr>
      <vt:lpstr>Calibri</vt:lpstr>
      <vt:lpstr>Palatino</vt:lpstr>
      <vt:lpstr>Wingdings</vt:lpstr>
      <vt:lpstr>Wingdings 2</vt:lpstr>
      <vt:lpstr>A000120140530A99PPBG</vt:lpstr>
      <vt:lpstr>Equation</vt:lpstr>
      <vt:lpstr>Document</vt:lpstr>
      <vt:lpstr>页岩基质和裂缝渗透率演化机理和数值分析</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优秀新人申请答辩</dc:title>
  <dc:creator>xuelei feng</dc:creator>
  <cp:lastModifiedBy>Feng</cp:lastModifiedBy>
  <cp:revision>575</cp:revision>
  <dcterms:created xsi:type="dcterms:W3CDTF">2015-12-11T05:46:16Z</dcterms:created>
  <dcterms:modified xsi:type="dcterms:W3CDTF">2019-10-18T05:35:57Z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2052-10.1.0.5866</vt:lpwstr>
  </property>
</Properties>
</file>