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6" r:id="rId2"/>
    <p:sldId id="258" r:id="rId3"/>
    <p:sldId id="283" r:id="rId4"/>
    <p:sldId id="275" r:id="rId5"/>
    <p:sldId id="281" r:id="rId6"/>
    <p:sldId id="292" r:id="rId7"/>
    <p:sldId id="297" r:id="rId8"/>
    <p:sldId id="293" r:id="rId9"/>
    <p:sldId id="296" r:id="rId10"/>
    <p:sldId id="307" r:id="rId11"/>
    <p:sldId id="311" r:id="rId12"/>
    <p:sldId id="308" r:id="rId13"/>
    <p:sldId id="312" r:id="rId14"/>
    <p:sldId id="276" r:id="rId15"/>
    <p:sldId id="299" r:id="rId16"/>
    <p:sldId id="298" r:id="rId17"/>
    <p:sldId id="313" r:id="rId18"/>
    <p:sldId id="300" r:id="rId19"/>
    <p:sldId id="301" r:id="rId20"/>
    <p:sldId id="302" r:id="rId21"/>
    <p:sldId id="304" r:id="rId22"/>
    <p:sldId id="303" r:id="rId23"/>
    <p:sldId id="305" r:id="rId24"/>
    <p:sldId id="306" r:id="rId25"/>
    <p:sldId id="309" r:id="rId26"/>
    <p:sldId id="310" r:id="rId27"/>
    <p:sldId id="282" r:id="rId28"/>
    <p:sldId id="274" r:id="rId29"/>
  </p:sldIdLst>
  <p:sldSz cx="12192000" cy="6858000"/>
  <p:notesSz cx="6858000" cy="9144000"/>
  <p:custDataLst>
    <p:tags r:id="rId31"/>
  </p:custDataLst>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56" userDrawn="1">
          <p15:clr>
            <a:srgbClr val="A4A3A4"/>
          </p15:clr>
        </p15:guide>
        <p15:guide id="3" orient="horz" pos="648" userDrawn="1">
          <p15:clr>
            <a:srgbClr val="A4A3A4"/>
          </p15:clr>
        </p15:guide>
        <p15:guide id="4" orient="horz" pos="712" userDrawn="1">
          <p15:clr>
            <a:srgbClr val="A4A3A4"/>
          </p15:clr>
        </p15:guide>
        <p15:guide id="5" orient="horz" pos="3928" userDrawn="1">
          <p15:clr>
            <a:srgbClr val="A4A3A4"/>
          </p15:clr>
        </p15:guide>
        <p15:guide id="6" orient="horz"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DD6"/>
    <a:srgbClr val="32D74B"/>
    <a:srgbClr val="FF2600"/>
    <a:srgbClr val="00FA00"/>
    <a:srgbClr val="0432FF"/>
    <a:srgbClr val="00B0F0"/>
    <a:srgbClr val="1F580B"/>
    <a:srgbClr val="830B0D"/>
    <a:srgbClr val="232526"/>
    <a:srgbClr val="0078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76" autoAdjust="0"/>
    <p:restoredTop sz="87435" autoAdjust="0"/>
  </p:normalViewPr>
  <p:slideViewPr>
    <p:cSldViewPr snapToGrid="0">
      <p:cViewPr varScale="1">
        <p:scale>
          <a:sx n="71" d="100"/>
          <a:sy n="71" d="100"/>
        </p:scale>
        <p:origin x="450" y="75"/>
      </p:cViewPr>
      <p:guideLst>
        <p:guide pos="416"/>
        <p:guide pos="7256"/>
        <p:guide orient="horz" pos="648"/>
        <p:guide orient="horz" pos="712"/>
        <p:guide orient="horz" pos="3928"/>
        <p:guide orient="horz"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83840E-7BF6-4062-87C8-48BF4EDA0C13}" type="datetimeFigureOut">
              <a:rPr lang="zh-CN" altLang="en-US" smtClean="0"/>
              <a:t>2019/10/24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8C1E99-E9F8-47FD-849D-CD39212E3AF9}" type="slidenum">
              <a:rPr lang="zh-CN" altLang="en-US" smtClean="0"/>
              <a:t>‹#›</a:t>
            </a:fld>
            <a:endParaRPr lang="zh-CN" altLang="en-US"/>
          </a:p>
        </p:txBody>
      </p:sp>
    </p:spTree>
    <p:extLst>
      <p:ext uri="{BB962C8B-B14F-4D97-AF65-F5344CB8AC3E}">
        <p14:creationId xmlns:p14="http://schemas.microsoft.com/office/powerpoint/2010/main" val="1800141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a:t>
            </a:fld>
            <a:endParaRPr lang="zh-CN" altLang="en-US"/>
          </a:p>
        </p:txBody>
      </p:sp>
    </p:spTree>
    <p:extLst>
      <p:ext uri="{BB962C8B-B14F-4D97-AF65-F5344CB8AC3E}">
        <p14:creationId xmlns:p14="http://schemas.microsoft.com/office/powerpoint/2010/main" val="36864923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10</a:t>
            </a:fld>
            <a:endParaRPr lang="zh-CN" altLang="en-US"/>
          </a:p>
        </p:txBody>
      </p:sp>
    </p:spTree>
    <p:extLst>
      <p:ext uri="{BB962C8B-B14F-4D97-AF65-F5344CB8AC3E}">
        <p14:creationId xmlns:p14="http://schemas.microsoft.com/office/powerpoint/2010/main" val="1292109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11</a:t>
            </a:fld>
            <a:endParaRPr lang="zh-CN" altLang="en-US"/>
          </a:p>
        </p:txBody>
      </p:sp>
    </p:spTree>
    <p:extLst>
      <p:ext uri="{BB962C8B-B14F-4D97-AF65-F5344CB8AC3E}">
        <p14:creationId xmlns:p14="http://schemas.microsoft.com/office/powerpoint/2010/main" val="3204515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12</a:t>
            </a:fld>
            <a:endParaRPr lang="zh-CN" altLang="en-US"/>
          </a:p>
        </p:txBody>
      </p:sp>
    </p:spTree>
    <p:extLst>
      <p:ext uri="{BB962C8B-B14F-4D97-AF65-F5344CB8AC3E}">
        <p14:creationId xmlns:p14="http://schemas.microsoft.com/office/powerpoint/2010/main" val="3330756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13</a:t>
            </a:fld>
            <a:endParaRPr lang="zh-CN" altLang="en-US"/>
          </a:p>
        </p:txBody>
      </p:sp>
    </p:spTree>
    <p:extLst>
      <p:ext uri="{BB962C8B-B14F-4D97-AF65-F5344CB8AC3E}">
        <p14:creationId xmlns:p14="http://schemas.microsoft.com/office/powerpoint/2010/main" val="2618472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14</a:t>
            </a:fld>
            <a:endParaRPr lang="zh-CN" altLang="en-US"/>
          </a:p>
        </p:txBody>
      </p:sp>
    </p:spTree>
    <p:extLst>
      <p:ext uri="{BB962C8B-B14F-4D97-AF65-F5344CB8AC3E}">
        <p14:creationId xmlns:p14="http://schemas.microsoft.com/office/powerpoint/2010/main" val="416044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15</a:t>
            </a:fld>
            <a:endParaRPr lang="zh-CN" altLang="en-US"/>
          </a:p>
        </p:txBody>
      </p:sp>
    </p:spTree>
    <p:extLst>
      <p:ext uri="{BB962C8B-B14F-4D97-AF65-F5344CB8AC3E}">
        <p14:creationId xmlns:p14="http://schemas.microsoft.com/office/powerpoint/2010/main" val="10827293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16</a:t>
            </a:fld>
            <a:endParaRPr lang="zh-CN" altLang="en-US"/>
          </a:p>
        </p:txBody>
      </p:sp>
    </p:spTree>
    <p:extLst>
      <p:ext uri="{BB962C8B-B14F-4D97-AF65-F5344CB8AC3E}">
        <p14:creationId xmlns:p14="http://schemas.microsoft.com/office/powerpoint/2010/main" val="33261703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17</a:t>
            </a:fld>
            <a:endParaRPr lang="zh-CN" altLang="en-US"/>
          </a:p>
        </p:txBody>
      </p:sp>
    </p:spTree>
    <p:extLst>
      <p:ext uri="{BB962C8B-B14F-4D97-AF65-F5344CB8AC3E}">
        <p14:creationId xmlns:p14="http://schemas.microsoft.com/office/powerpoint/2010/main" val="53588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18</a:t>
            </a:fld>
            <a:endParaRPr lang="zh-CN" altLang="en-US"/>
          </a:p>
        </p:txBody>
      </p:sp>
    </p:spTree>
    <p:extLst>
      <p:ext uri="{BB962C8B-B14F-4D97-AF65-F5344CB8AC3E}">
        <p14:creationId xmlns:p14="http://schemas.microsoft.com/office/powerpoint/2010/main" val="354144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19</a:t>
            </a:fld>
            <a:endParaRPr lang="zh-CN" altLang="en-US"/>
          </a:p>
        </p:txBody>
      </p:sp>
    </p:spTree>
    <p:extLst>
      <p:ext uri="{BB962C8B-B14F-4D97-AF65-F5344CB8AC3E}">
        <p14:creationId xmlns:p14="http://schemas.microsoft.com/office/powerpoint/2010/main" val="1915087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a:t>
            </a:fld>
            <a:endParaRPr lang="zh-CN" altLang="en-US"/>
          </a:p>
        </p:txBody>
      </p:sp>
    </p:spTree>
    <p:extLst>
      <p:ext uri="{BB962C8B-B14F-4D97-AF65-F5344CB8AC3E}">
        <p14:creationId xmlns:p14="http://schemas.microsoft.com/office/powerpoint/2010/main" val="19548831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20</a:t>
            </a:fld>
            <a:endParaRPr lang="zh-CN" altLang="en-US"/>
          </a:p>
        </p:txBody>
      </p:sp>
    </p:spTree>
    <p:extLst>
      <p:ext uri="{BB962C8B-B14F-4D97-AF65-F5344CB8AC3E}">
        <p14:creationId xmlns:p14="http://schemas.microsoft.com/office/powerpoint/2010/main" val="30587447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21</a:t>
            </a:fld>
            <a:endParaRPr lang="zh-CN" altLang="en-US"/>
          </a:p>
        </p:txBody>
      </p:sp>
    </p:spTree>
    <p:extLst>
      <p:ext uri="{BB962C8B-B14F-4D97-AF65-F5344CB8AC3E}">
        <p14:creationId xmlns:p14="http://schemas.microsoft.com/office/powerpoint/2010/main" val="2102001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22</a:t>
            </a:fld>
            <a:endParaRPr lang="zh-CN" altLang="en-US"/>
          </a:p>
        </p:txBody>
      </p:sp>
    </p:spTree>
    <p:extLst>
      <p:ext uri="{BB962C8B-B14F-4D97-AF65-F5344CB8AC3E}">
        <p14:creationId xmlns:p14="http://schemas.microsoft.com/office/powerpoint/2010/main" val="35108795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23</a:t>
            </a:fld>
            <a:endParaRPr lang="zh-CN" altLang="en-US"/>
          </a:p>
        </p:txBody>
      </p:sp>
    </p:spTree>
    <p:extLst>
      <p:ext uri="{BB962C8B-B14F-4D97-AF65-F5344CB8AC3E}">
        <p14:creationId xmlns:p14="http://schemas.microsoft.com/office/powerpoint/2010/main" val="2528854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24</a:t>
            </a:fld>
            <a:endParaRPr lang="zh-CN" altLang="en-US"/>
          </a:p>
        </p:txBody>
      </p:sp>
    </p:spTree>
    <p:extLst>
      <p:ext uri="{BB962C8B-B14F-4D97-AF65-F5344CB8AC3E}">
        <p14:creationId xmlns:p14="http://schemas.microsoft.com/office/powerpoint/2010/main" val="31141277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25</a:t>
            </a:fld>
            <a:endParaRPr lang="zh-CN" altLang="en-US"/>
          </a:p>
        </p:txBody>
      </p:sp>
    </p:spTree>
    <p:extLst>
      <p:ext uri="{BB962C8B-B14F-4D97-AF65-F5344CB8AC3E}">
        <p14:creationId xmlns:p14="http://schemas.microsoft.com/office/powerpoint/2010/main" val="2021884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26</a:t>
            </a:fld>
            <a:endParaRPr lang="zh-CN" altLang="en-US"/>
          </a:p>
        </p:txBody>
      </p:sp>
    </p:spTree>
    <p:extLst>
      <p:ext uri="{BB962C8B-B14F-4D97-AF65-F5344CB8AC3E}">
        <p14:creationId xmlns:p14="http://schemas.microsoft.com/office/powerpoint/2010/main" val="26354732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27</a:t>
            </a:fld>
            <a:endParaRPr lang="zh-CN" altLang="en-US"/>
          </a:p>
        </p:txBody>
      </p:sp>
    </p:spTree>
    <p:extLst>
      <p:ext uri="{BB962C8B-B14F-4D97-AF65-F5344CB8AC3E}">
        <p14:creationId xmlns:p14="http://schemas.microsoft.com/office/powerpoint/2010/main" val="10335580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28</a:t>
            </a:fld>
            <a:endParaRPr lang="zh-CN" altLang="en-US"/>
          </a:p>
        </p:txBody>
      </p:sp>
    </p:spTree>
    <p:extLst>
      <p:ext uri="{BB962C8B-B14F-4D97-AF65-F5344CB8AC3E}">
        <p14:creationId xmlns:p14="http://schemas.microsoft.com/office/powerpoint/2010/main" val="510720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3</a:t>
            </a:fld>
            <a:endParaRPr lang="zh-CN" altLang="en-US"/>
          </a:p>
        </p:txBody>
      </p:sp>
    </p:spTree>
    <p:extLst>
      <p:ext uri="{BB962C8B-B14F-4D97-AF65-F5344CB8AC3E}">
        <p14:creationId xmlns:p14="http://schemas.microsoft.com/office/powerpoint/2010/main" val="3260616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4</a:t>
            </a:fld>
            <a:endParaRPr lang="zh-CN" altLang="en-US"/>
          </a:p>
        </p:txBody>
      </p:sp>
    </p:spTree>
    <p:extLst>
      <p:ext uri="{BB962C8B-B14F-4D97-AF65-F5344CB8AC3E}">
        <p14:creationId xmlns:p14="http://schemas.microsoft.com/office/powerpoint/2010/main" val="2852760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5</a:t>
            </a:fld>
            <a:endParaRPr lang="zh-CN" altLang="en-US"/>
          </a:p>
        </p:txBody>
      </p:sp>
    </p:spTree>
    <p:extLst>
      <p:ext uri="{BB962C8B-B14F-4D97-AF65-F5344CB8AC3E}">
        <p14:creationId xmlns:p14="http://schemas.microsoft.com/office/powerpoint/2010/main" val="1595755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6</a:t>
            </a:fld>
            <a:endParaRPr lang="zh-CN" altLang="en-US"/>
          </a:p>
        </p:txBody>
      </p:sp>
    </p:spTree>
    <p:extLst>
      <p:ext uri="{BB962C8B-B14F-4D97-AF65-F5344CB8AC3E}">
        <p14:creationId xmlns:p14="http://schemas.microsoft.com/office/powerpoint/2010/main" val="1065330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7</a:t>
            </a:fld>
            <a:endParaRPr lang="zh-CN" altLang="en-US"/>
          </a:p>
        </p:txBody>
      </p:sp>
    </p:spTree>
    <p:extLst>
      <p:ext uri="{BB962C8B-B14F-4D97-AF65-F5344CB8AC3E}">
        <p14:creationId xmlns:p14="http://schemas.microsoft.com/office/powerpoint/2010/main" val="1530350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8</a:t>
            </a:fld>
            <a:endParaRPr lang="zh-CN" altLang="en-US"/>
          </a:p>
        </p:txBody>
      </p:sp>
    </p:spTree>
    <p:extLst>
      <p:ext uri="{BB962C8B-B14F-4D97-AF65-F5344CB8AC3E}">
        <p14:creationId xmlns:p14="http://schemas.microsoft.com/office/powerpoint/2010/main" val="1938601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8C1E99-E9F8-47FD-849D-CD39212E3AF9}" type="slidenum">
              <a:rPr lang="zh-CN" altLang="en-US" smtClean="0"/>
              <a:t>9</a:t>
            </a:fld>
            <a:endParaRPr lang="zh-CN" altLang="en-US"/>
          </a:p>
        </p:txBody>
      </p:sp>
    </p:spTree>
    <p:extLst>
      <p:ext uri="{BB962C8B-B14F-4D97-AF65-F5344CB8AC3E}">
        <p14:creationId xmlns:p14="http://schemas.microsoft.com/office/powerpoint/2010/main" val="3916712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64C3B1E-ED3F-4BC0-B2C7-0D133A29E4AA}"/>
              </a:ext>
            </a:extLst>
          </p:cNvPr>
          <p:cNvSpPr/>
          <p:nvPr userDrawn="1"/>
        </p:nvSpPr>
        <p:spPr>
          <a:xfrm>
            <a:off x="294398" y="333828"/>
            <a:ext cx="11603204" cy="6190343"/>
          </a:xfrm>
          <a:prstGeom prst="rect">
            <a:avLst/>
          </a:prstGeom>
          <a:solidFill>
            <a:srgbClr val="E0E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直角三角形 68"/>
          <p:cNvSpPr/>
          <p:nvPr/>
        </p:nvSpPr>
        <p:spPr>
          <a:xfrm rot="18914386">
            <a:off x="9608550" y="-648068"/>
            <a:ext cx="1296133" cy="1296133"/>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18914386">
            <a:off x="9871951" y="149846"/>
            <a:ext cx="769329" cy="769329"/>
          </a:xfrm>
          <a:custGeom>
            <a:avLst/>
            <a:gdLst>
              <a:gd name="connsiteX0" fmla="*/ 0 w 1296133"/>
              <a:gd name="connsiteY0" fmla="*/ 0 h 1296133"/>
              <a:gd name="connsiteX1" fmla="*/ 63602 w 1296133"/>
              <a:gd name="connsiteY1" fmla="*/ 63602 h 1296133"/>
              <a:gd name="connsiteX2" fmla="*/ 63602 w 1296133"/>
              <a:gd name="connsiteY2" fmla="*/ 1231995 h 1296133"/>
              <a:gd name="connsiteX3" fmla="*/ 1231995 w 1296133"/>
              <a:gd name="connsiteY3" fmla="*/ 1231995 h 1296133"/>
              <a:gd name="connsiteX4" fmla="*/ 1296133 w 1296133"/>
              <a:gd name="connsiteY4" fmla="*/ 1296133 h 1296133"/>
              <a:gd name="connsiteX5" fmla="*/ 0 w 1296133"/>
              <a:gd name="connsiteY5" fmla="*/ 1296133 h 1296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6133" h="1296133">
                <a:moveTo>
                  <a:pt x="0" y="0"/>
                </a:moveTo>
                <a:lnTo>
                  <a:pt x="63602" y="63602"/>
                </a:lnTo>
                <a:lnTo>
                  <a:pt x="63602" y="1231995"/>
                </a:lnTo>
                <a:lnTo>
                  <a:pt x="1231995" y="1231995"/>
                </a:lnTo>
                <a:lnTo>
                  <a:pt x="1296133" y="1296133"/>
                </a:lnTo>
                <a:lnTo>
                  <a:pt x="0" y="129613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CT2"/>
          <p:cNvSpPr>
            <a:spLocks noGrp="1"/>
          </p:cNvSpPr>
          <p:nvPr>
            <p:ph type="subTitle" idx="1" hasCustomPrompt="1"/>
          </p:nvPr>
        </p:nvSpPr>
        <p:spPr>
          <a:xfrm>
            <a:off x="6859263" y="3399365"/>
            <a:ext cx="4313850" cy="411460"/>
          </a:xfrm>
          <a:prstGeom prst="rect">
            <a:avLst/>
          </a:prstGeom>
          <a:noFill/>
        </p:spPr>
        <p:txBody>
          <a:bodyPr>
            <a:noAutofit/>
          </a:bodyPr>
          <a:lstStyle>
            <a:lvl1pPr marL="0" indent="0" algn="r">
              <a:buNone/>
              <a:defRPr sz="2400" b="0">
                <a:solidFill>
                  <a:schemeClr val="tx1">
                    <a:lumMod val="50000"/>
                  </a:schemeClr>
                </a:solidFill>
                <a:effectLst/>
                <a:latin typeface="+mn-ea"/>
                <a:ea typeface="+mn-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单击此处添加您的副标题</a:t>
            </a:r>
          </a:p>
        </p:txBody>
      </p:sp>
      <p:sp>
        <p:nvSpPr>
          <p:cNvPr id="7" name="KSO_CT1"/>
          <p:cNvSpPr>
            <a:spLocks noGrp="1"/>
          </p:cNvSpPr>
          <p:nvPr>
            <p:ph type="title" hasCustomPrompt="1"/>
          </p:nvPr>
        </p:nvSpPr>
        <p:spPr>
          <a:xfrm>
            <a:off x="3336391" y="2324100"/>
            <a:ext cx="7836721" cy="966758"/>
          </a:xfrm>
        </p:spPr>
        <p:txBody>
          <a:bodyPr anchor="b">
            <a:noAutofit/>
          </a:bodyPr>
          <a:lstStyle>
            <a:lvl1pPr algn="r">
              <a:lnSpc>
                <a:spcPct val="100000"/>
              </a:lnSpc>
              <a:defRPr sz="4000" b="1" kern="1000" baseline="0">
                <a:solidFill>
                  <a:schemeClr val="accent1"/>
                </a:solidFill>
                <a:effectLst/>
                <a:latin typeface="+mj-ea"/>
                <a:ea typeface="+mj-ea"/>
              </a:defRPr>
            </a:lvl1pPr>
          </a:lstStyle>
          <a:p>
            <a:r>
              <a:rPr lang="zh-CN" altLang="en-US" dirty="0"/>
              <a:t>单击此处添加您的标题文字</a:t>
            </a:r>
          </a:p>
        </p:txBody>
      </p:sp>
    </p:spTree>
    <p:extLst>
      <p:ext uri="{BB962C8B-B14F-4D97-AF65-F5344CB8AC3E}">
        <p14:creationId xmlns:p14="http://schemas.microsoft.com/office/powerpoint/2010/main" val="1308130147"/>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type="body" orient="vert" idx="1"/>
          </p:nvPr>
        </p:nvSpPr>
        <p:spPr>
          <a:xfrm>
            <a:off x="838200" y="1133474"/>
            <a:ext cx="10852859" cy="5254625"/>
          </a:xfrm>
          <a:prstGeom prst="rect">
            <a:avLst/>
          </a:prstGeom>
        </p:spPr>
        <p:txBody>
          <a:bodyPr vert="eaVert"/>
          <a:lstStyle/>
          <a:p>
            <a:pPr lvl="0"/>
            <a:r>
              <a:rPr lang="zh-CN" altLang="en-US"/>
              <a:t>编辑母版文本样式</a:t>
            </a:r>
          </a:p>
          <a:p>
            <a:pPr lvl="1"/>
            <a:r>
              <a:rPr lang="zh-CN" altLang="en-US"/>
              <a:t>第二级</a:t>
            </a:r>
          </a:p>
        </p:txBody>
      </p:sp>
      <p:sp>
        <p:nvSpPr>
          <p:cNvPr id="4" name="KSO_FD"/>
          <p:cNvSpPr>
            <a:spLocks noGrp="1"/>
          </p:cNvSpPr>
          <p:nvPr>
            <p:ph type="dt" sz="half" idx="10"/>
          </p:nvPr>
        </p:nvSpPr>
        <p:spPr>
          <a:xfrm>
            <a:off x="838200" y="6419854"/>
            <a:ext cx="2743200" cy="365125"/>
          </a:xfrm>
          <a:prstGeom prst="rect">
            <a:avLst/>
          </a:prstGeom>
        </p:spPr>
        <p:txBody>
          <a:bodyPr/>
          <a:lstStyle/>
          <a:p>
            <a:fld id="{0660C1D4-7624-40DB-8CF3-DE0F6707BC2F}" type="datetimeFigureOut">
              <a:rPr lang="zh-CN" altLang="en-US" smtClean="0"/>
              <a:t>2019/10/24</a:t>
            </a:fld>
            <a:endParaRPr lang="zh-CN" altLang="en-US"/>
          </a:p>
        </p:txBody>
      </p:sp>
      <p:sp>
        <p:nvSpPr>
          <p:cNvPr id="5"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6" name="KSO_FN"/>
          <p:cNvSpPr>
            <a:spLocks noGrp="1"/>
          </p:cNvSpPr>
          <p:nvPr>
            <p:ph type="sldNum" sz="quarter" idx="12"/>
          </p:nvPr>
        </p:nvSpPr>
        <p:spPr>
          <a:xfrm>
            <a:off x="8610600" y="6419854"/>
            <a:ext cx="2743200" cy="365125"/>
          </a:xfrm>
          <a:prstGeom prst="rect">
            <a:avLst/>
          </a:prstGeom>
        </p:spPr>
        <p:txBody>
          <a:bodyPr/>
          <a:lstStyle/>
          <a:p>
            <a:fld id="{0524502C-84EF-4ABB-9D75-454BA9635473}" type="slidenum">
              <a:rPr lang="zh-CN" altLang="en-US" smtClean="0"/>
              <a:t>‹#›</a:t>
            </a:fld>
            <a:endParaRPr lang="zh-CN" altLang="en-US"/>
          </a:p>
        </p:txBody>
      </p:sp>
    </p:spTree>
    <p:extLst>
      <p:ext uri="{BB962C8B-B14F-4D97-AF65-F5344CB8AC3E}">
        <p14:creationId xmlns:p14="http://schemas.microsoft.com/office/powerpoint/2010/main" val="743942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1" y="365125"/>
            <a:ext cx="1182511" cy="5811838"/>
          </a:xfrm>
        </p:spPr>
        <p:txBody>
          <a:bodyPr vert="eaVert"/>
          <a:lstStyle/>
          <a:p>
            <a:r>
              <a:rPr lang="zh-CN" altLang="en-US"/>
              <a:t>单击此处编辑母版标题样式</a:t>
            </a:r>
            <a:endParaRPr lang="en-US" dirty="0"/>
          </a:p>
        </p:txBody>
      </p:sp>
      <p:sp>
        <p:nvSpPr>
          <p:cNvPr id="3" name="KSO_BC1"/>
          <p:cNvSpPr>
            <a:spLocks noGrp="1"/>
          </p:cNvSpPr>
          <p:nvPr>
            <p:ph type="body" orient="vert" idx="1"/>
          </p:nvPr>
        </p:nvSpPr>
        <p:spPr>
          <a:xfrm>
            <a:off x="2113843" y="365125"/>
            <a:ext cx="7933269" cy="5811838"/>
          </a:xfrm>
          <a:prstGeom prst="rect">
            <a:avLst/>
          </a:prstGeom>
        </p:spPr>
        <p:txBody>
          <a:bodyPr vert="eaVert"/>
          <a:lstStyle/>
          <a:p>
            <a:pPr lvl="0"/>
            <a:r>
              <a:rPr lang="zh-CN" altLang="en-US"/>
              <a:t>编辑母版文本样式</a:t>
            </a:r>
          </a:p>
          <a:p>
            <a:pPr lvl="1"/>
            <a:r>
              <a:rPr lang="zh-CN" altLang="en-US"/>
              <a:t>第二级</a:t>
            </a:r>
          </a:p>
        </p:txBody>
      </p:sp>
      <p:sp>
        <p:nvSpPr>
          <p:cNvPr id="4" name="KSO_FD"/>
          <p:cNvSpPr>
            <a:spLocks noGrp="1"/>
          </p:cNvSpPr>
          <p:nvPr>
            <p:ph type="dt" sz="half" idx="10"/>
          </p:nvPr>
        </p:nvSpPr>
        <p:spPr>
          <a:xfrm>
            <a:off x="838200" y="6419854"/>
            <a:ext cx="2743200" cy="365125"/>
          </a:xfrm>
          <a:prstGeom prst="rect">
            <a:avLst/>
          </a:prstGeom>
        </p:spPr>
        <p:txBody>
          <a:bodyPr/>
          <a:lstStyle/>
          <a:p>
            <a:fld id="{0660C1D4-7624-40DB-8CF3-DE0F6707BC2F}" type="datetimeFigureOut">
              <a:rPr lang="zh-CN" altLang="en-US" smtClean="0"/>
              <a:t>2019/10/24</a:t>
            </a:fld>
            <a:endParaRPr lang="zh-CN" altLang="en-US"/>
          </a:p>
        </p:txBody>
      </p:sp>
      <p:sp>
        <p:nvSpPr>
          <p:cNvPr id="5"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6" name="KSO_FN"/>
          <p:cNvSpPr>
            <a:spLocks noGrp="1"/>
          </p:cNvSpPr>
          <p:nvPr>
            <p:ph type="sldNum" sz="quarter" idx="12"/>
          </p:nvPr>
        </p:nvSpPr>
        <p:spPr>
          <a:xfrm>
            <a:off x="8610600" y="6419854"/>
            <a:ext cx="2743200" cy="365125"/>
          </a:xfrm>
          <a:prstGeom prst="rect">
            <a:avLst/>
          </a:prstGeom>
        </p:spPr>
        <p:txBody>
          <a:bodyPr/>
          <a:lstStyle/>
          <a:p>
            <a:fld id="{0524502C-84EF-4ABB-9D75-454BA9635473}" type="slidenum">
              <a:rPr lang="zh-CN" altLang="en-US" smtClean="0"/>
              <a:t>‹#›</a:t>
            </a:fld>
            <a:endParaRPr lang="zh-CN" altLang="en-US"/>
          </a:p>
        </p:txBody>
      </p:sp>
    </p:spTree>
    <p:extLst>
      <p:ext uri="{BB962C8B-B14F-4D97-AF65-F5344CB8AC3E}">
        <p14:creationId xmlns:p14="http://schemas.microsoft.com/office/powerpoint/2010/main" val="4211122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838200" y="86919"/>
            <a:ext cx="10852859" cy="796011"/>
          </a:xfrm>
        </p:spPr>
        <p:txBody>
          <a:bodyPr>
            <a:normAutofit/>
          </a:bodyPr>
          <a:lstStyle>
            <a:lvl1pPr>
              <a:defRPr sz="3200">
                <a:solidFill>
                  <a:schemeClr val="accent1"/>
                </a:solidFill>
              </a:defRPr>
            </a:lvl1pPr>
          </a:lstStyle>
          <a:p>
            <a:r>
              <a:rPr lang="zh-CN" altLang="en-US" dirty="0"/>
              <a:t>单击此处编辑母版标题样式</a:t>
            </a:r>
            <a:endParaRPr lang="en-US" dirty="0"/>
          </a:p>
        </p:txBody>
      </p:sp>
      <p:sp>
        <p:nvSpPr>
          <p:cNvPr id="3" name="矩形 2">
            <a:extLst>
              <a:ext uri="{FF2B5EF4-FFF2-40B4-BE49-F238E27FC236}">
                <a16:creationId xmlns:a16="http://schemas.microsoft.com/office/drawing/2014/main" id="{847D1E3D-794B-4844-B559-4B6BF0347C56}"/>
              </a:ext>
            </a:extLst>
          </p:cNvPr>
          <p:cNvSpPr/>
          <p:nvPr userDrawn="1"/>
        </p:nvSpPr>
        <p:spPr>
          <a:xfrm>
            <a:off x="0" y="192291"/>
            <a:ext cx="1239078" cy="622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id="{A6E111D1-1CBF-F642-A942-6ABF555AEF4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47290" y="86919"/>
            <a:ext cx="2136264" cy="900000"/>
          </a:xfrm>
          <a:prstGeom prst="rect">
            <a:avLst/>
          </a:prstGeom>
        </p:spPr>
      </p:pic>
    </p:spTree>
    <p:extLst>
      <p:ext uri="{BB962C8B-B14F-4D97-AF65-F5344CB8AC3E}">
        <p14:creationId xmlns:p14="http://schemas.microsoft.com/office/powerpoint/2010/main" val="1915740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6" y="2108202"/>
            <a:ext cx="7994651" cy="1235075"/>
          </a:xfrm>
        </p:spPr>
        <p:txBody>
          <a:bodyPr anchor="b">
            <a:normAutofit/>
          </a:bodyPr>
          <a:lstStyle>
            <a:lvl1pPr algn="ctr">
              <a:defRPr sz="2700">
                <a:solidFill>
                  <a:schemeClr val="tx2"/>
                </a:solidFill>
                <a:effectLst/>
              </a:defRPr>
            </a:lvl1pPr>
          </a:lstStyle>
          <a:p>
            <a:r>
              <a:rPr lang="zh-CN" altLang="en-US" dirty="0"/>
              <a:t>此处添加您的标题</a:t>
            </a:r>
            <a:endParaRPr lang="en-US" dirty="0"/>
          </a:p>
        </p:txBody>
      </p:sp>
      <p:sp>
        <p:nvSpPr>
          <p:cNvPr id="3" name="KSO_ST2"/>
          <p:cNvSpPr>
            <a:spLocks noGrp="1"/>
          </p:cNvSpPr>
          <p:nvPr>
            <p:ph type="body" idx="1" hasCustomPrompt="1"/>
          </p:nvPr>
        </p:nvSpPr>
        <p:spPr>
          <a:xfrm>
            <a:off x="4050894" y="3400425"/>
            <a:ext cx="4090217"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2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r>
              <a:rPr lang="zh-CN" altLang="en-US" dirty="0"/>
              <a:t>单击此处添加您的副标题</a:t>
            </a:r>
            <a:endParaRPr lang="en-US" altLang="zh-CN" dirty="0"/>
          </a:p>
        </p:txBody>
      </p:sp>
      <p:sp>
        <p:nvSpPr>
          <p:cNvPr id="4" name="KSO_FD"/>
          <p:cNvSpPr>
            <a:spLocks noGrp="1"/>
          </p:cNvSpPr>
          <p:nvPr>
            <p:ph type="dt" sz="half" idx="10"/>
          </p:nvPr>
        </p:nvSpPr>
        <p:spPr>
          <a:xfrm>
            <a:off x="838200" y="6419854"/>
            <a:ext cx="2743200" cy="365125"/>
          </a:xfrm>
          <a:prstGeom prst="rect">
            <a:avLst/>
          </a:prstGeom>
        </p:spPr>
        <p:txBody>
          <a:bodyPr/>
          <a:lstStyle/>
          <a:p>
            <a:fld id="{0660C1D4-7624-40DB-8CF3-DE0F6707BC2F}" type="datetimeFigureOut">
              <a:rPr lang="zh-CN" altLang="en-US" smtClean="0"/>
              <a:t>2019/10/24</a:t>
            </a:fld>
            <a:endParaRPr lang="zh-CN" altLang="en-US"/>
          </a:p>
        </p:txBody>
      </p:sp>
      <p:sp>
        <p:nvSpPr>
          <p:cNvPr id="5"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6" name="KSO_FN"/>
          <p:cNvSpPr>
            <a:spLocks noGrp="1"/>
          </p:cNvSpPr>
          <p:nvPr>
            <p:ph type="sldNum" sz="quarter" idx="12"/>
          </p:nvPr>
        </p:nvSpPr>
        <p:spPr>
          <a:xfrm>
            <a:off x="8610600" y="6419854"/>
            <a:ext cx="2743200" cy="365125"/>
          </a:xfrm>
          <a:prstGeom prst="rect">
            <a:avLst/>
          </a:prstGeom>
        </p:spPr>
        <p:txBody>
          <a:bodyPr/>
          <a:lstStyle/>
          <a:p>
            <a:fld id="{0524502C-84EF-4ABB-9D75-454BA9635473}" type="slidenum">
              <a:rPr lang="zh-CN" altLang="en-US" smtClean="0"/>
              <a:t>‹#›</a:t>
            </a:fld>
            <a:endParaRPr lang="zh-CN" altLang="en-US"/>
          </a:p>
        </p:txBody>
      </p:sp>
      <p:sp>
        <p:nvSpPr>
          <p:cNvPr id="7" name="矩形 6">
            <a:extLst>
              <a:ext uri="{FF2B5EF4-FFF2-40B4-BE49-F238E27FC236}">
                <a16:creationId xmlns:a16="http://schemas.microsoft.com/office/drawing/2014/main" id="{E8360E9F-4902-4432-89FD-CF3F484B7941}"/>
              </a:ext>
            </a:extLst>
          </p:cNvPr>
          <p:cNvSpPr/>
          <p:nvPr userDrawn="1"/>
        </p:nvSpPr>
        <p:spPr>
          <a:xfrm>
            <a:off x="0" y="192291"/>
            <a:ext cx="1239078" cy="622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6986550"/>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sz="half" idx="1"/>
          </p:nvPr>
        </p:nvSpPr>
        <p:spPr>
          <a:xfrm>
            <a:off x="1399823" y="1244603"/>
            <a:ext cx="5080000" cy="4932363"/>
          </a:xfrm>
          <a:prstGeom prst="rect">
            <a:avLst/>
          </a:prstGeom>
        </p:spPr>
        <p:txBody>
          <a:bodyPr/>
          <a:lstStyle/>
          <a:p>
            <a:pPr lvl="0"/>
            <a:r>
              <a:rPr lang="zh-CN" altLang="en-US"/>
              <a:t>编辑母版文本样式</a:t>
            </a:r>
          </a:p>
          <a:p>
            <a:pPr lvl="1"/>
            <a:r>
              <a:rPr lang="zh-CN" altLang="en-US"/>
              <a:t>第二级</a:t>
            </a:r>
          </a:p>
        </p:txBody>
      </p:sp>
      <p:sp>
        <p:nvSpPr>
          <p:cNvPr id="4" name="KSO_BC2"/>
          <p:cNvSpPr>
            <a:spLocks noGrp="1"/>
          </p:cNvSpPr>
          <p:nvPr>
            <p:ph sz="half" idx="2"/>
          </p:nvPr>
        </p:nvSpPr>
        <p:spPr>
          <a:xfrm>
            <a:off x="6519334" y="1244603"/>
            <a:ext cx="5094116" cy="4932363"/>
          </a:xfrm>
          <a:prstGeom prst="rect">
            <a:avLst/>
          </a:prstGeom>
        </p:spPr>
        <p:txBody>
          <a:bodyPr/>
          <a:lstStyle/>
          <a:p>
            <a:pPr lvl="0"/>
            <a:r>
              <a:rPr lang="zh-CN" altLang="en-US"/>
              <a:t>编辑母版文本样式</a:t>
            </a:r>
          </a:p>
          <a:p>
            <a:pPr lvl="1"/>
            <a:r>
              <a:rPr lang="zh-CN" altLang="en-US"/>
              <a:t>第二级</a:t>
            </a:r>
          </a:p>
        </p:txBody>
      </p:sp>
      <p:sp>
        <p:nvSpPr>
          <p:cNvPr id="5" name="KSO_FD"/>
          <p:cNvSpPr>
            <a:spLocks noGrp="1"/>
          </p:cNvSpPr>
          <p:nvPr>
            <p:ph type="dt" sz="half" idx="10"/>
          </p:nvPr>
        </p:nvSpPr>
        <p:spPr>
          <a:xfrm>
            <a:off x="838200" y="6419854"/>
            <a:ext cx="2743200" cy="365125"/>
          </a:xfrm>
          <a:prstGeom prst="rect">
            <a:avLst/>
          </a:prstGeom>
        </p:spPr>
        <p:txBody>
          <a:bodyPr/>
          <a:lstStyle/>
          <a:p>
            <a:fld id="{0660C1D4-7624-40DB-8CF3-DE0F6707BC2F}" type="datetimeFigureOut">
              <a:rPr lang="zh-CN" altLang="en-US" smtClean="0"/>
              <a:t>2019/10/24</a:t>
            </a:fld>
            <a:endParaRPr lang="zh-CN" altLang="en-US"/>
          </a:p>
        </p:txBody>
      </p:sp>
      <p:sp>
        <p:nvSpPr>
          <p:cNvPr id="6"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7" name="KSO_FN"/>
          <p:cNvSpPr>
            <a:spLocks noGrp="1"/>
          </p:cNvSpPr>
          <p:nvPr>
            <p:ph type="sldNum" sz="quarter" idx="12"/>
          </p:nvPr>
        </p:nvSpPr>
        <p:spPr>
          <a:xfrm>
            <a:off x="8610600" y="6419854"/>
            <a:ext cx="2743200" cy="365125"/>
          </a:xfrm>
          <a:prstGeom prst="rect">
            <a:avLst/>
          </a:prstGeom>
        </p:spPr>
        <p:txBody>
          <a:bodyPr/>
          <a:lstStyle/>
          <a:p>
            <a:fld id="{0524502C-84EF-4ABB-9D75-454BA9635473}" type="slidenum">
              <a:rPr lang="zh-CN" altLang="en-US" smtClean="0"/>
              <a:t>‹#›</a:t>
            </a:fld>
            <a:endParaRPr lang="zh-CN" altLang="en-US"/>
          </a:p>
        </p:txBody>
      </p:sp>
    </p:spTree>
    <p:extLst>
      <p:ext uri="{BB962C8B-B14F-4D97-AF65-F5344CB8AC3E}">
        <p14:creationId xmlns:p14="http://schemas.microsoft.com/office/powerpoint/2010/main" val="2900616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9436" y="1376362"/>
            <a:ext cx="5157787" cy="823912"/>
          </a:xfrm>
          <a:prstGeom prst="rect">
            <a:avLst/>
          </a:prstGeo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KSO_BC1"/>
          <p:cNvSpPr>
            <a:spLocks noGrp="1"/>
          </p:cNvSpPr>
          <p:nvPr>
            <p:ph sz="half" idx="2"/>
          </p:nvPr>
        </p:nvSpPr>
        <p:spPr>
          <a:xfrm>
            <a:off x="1099436" y="2200274"/>
            <a:ext cx="5157787" cy="3684588"/>
          </a:xfrm>
          <a:prstGeom prst="rect">
            <a:avLst/>
          </a:prstGeom>
        </p:spPr>
        <p:txBody>
          <a:bodyPr/>
          <a:lstStyle/>
          <a:p>
            <a:pPr lvl="0"/>
            <a:r>
              <a:rPr lang="zh-CN" altLang="en-US"/>
              <a:t>编辑母版文本样式</a:t>
            </a:r>
          </a:p>
          <a:p>
            <a:pPr lvl="1"/>
            <a:r>
              <a:rPr lang="zh-CN" altLang="en-US"/>
              <a:t>第二级</a:t>
            </a:r>
          </a:p>
        </p:txBody>
      </p:sp>
      <p:sp>
        <p:nvSpPr>
          <p:cNvPr id="5" name="Text Placeholder 4"/>
          <p:cNvSpPr>
            <a:spLocks noGrp="1"/>
          </p:cNvSpPr>
          <p:nvPr>
            <p:ph type="body" sz="quarter" idx="3"/>
          </p:nvPr>
        </p:nvSpPr>
        <p:spPr>
          <a:xfrm>
            <a:off x="6431847" y="1376362"/>
            <a:ext cx="5183188" cy="823912"/>
          </a:xfrm>
          <a:prstGeom prst="rect">
            <a:avLst/>
          </a:prstGeo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KSO_BC2"/>
          <p:cNvSpPr>
            <a:spLocks noGrp="1"/>
          </p:cNvSpPr>
          <p:nvPr>
            <p:ph sz="quarter" idx="4"/>
          </p:nvPr>
        </p:nvSpPr>
        <p:spPr>
          <a:xfrm>
            <a:off x="6431847" y="2200274"/>
            <a:ext cx="5183188" cy="3684588"/>
          </a:xfrm>
          <a:prstGeom prst="rect">
            <a:avLst/>
          </a:prstGeom>
        </p:spPr>
        <p:txBody>
          <a:bodyPr/>
          <a:lstStyle/>
          <a:p>
            <a:pPr lvl="0"/>
            <a:r>
              <a:rPr lang="zh-CN" altLang="en-US"/>
              <a:t>编辑母版文本样式</a:t>
            </a:r>
          </a:p>
          <a:p>
            <a:pPr lvl="1"/>
            <a:r>
              <a:rPr lang="zh-CN" altLang="en-US"/>
              <a:t>第二级</a:t>
            </a:r>
          </a:p>
        </p:txBody>
      </p:sp>
      <p:sp>
        <p:nvSpPr>
          <p:cNvPr id="7" name="KSO_FD"/>
          <p:cNvSpPr>
            <a:spLocks noGrp="1"/>
          </p:cNvSpPr>
          <p:nvPr>
            <p:ph type="dt" sz="half" idx="10"/>
          </p:nvPr>
        </p:nvSpPr>
        <p:spPr>
          <a:xfrm>
            <a:off x="838200" y="6419854"/>
            <a:ext cx="2743200" cy="365125"/>
          </a:xfrm>
          <a:prstGeom prst="rect">
            <a:avLst/>
          </a:prstGeom>
        </p:spPr>
        <p:txBody>
          <a:bodyPr/>
          <a:lstStyle/>
          <a:p>
            <a:fld id="{0660C1D4-7624-40DB-8CF3-DE0F6707BC2F}" type="datetimeFigureOut">
              <a:rPr lang="zh-CN" altLang="en-US" smtClean="0"/>
              <a:t>2019/10/24</a:t>
            </a:fld>
            <a:endParaRPr lang="zh-CN" altLang="en-US"/>
          </a:p>
        </p:txBody>
      </p:sp>
      <p:sp>
        <p:nvSpPr>
          <p:cNvPr id="8"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9" name="KSO_FN"/>
          <p:cNvSpPr>
            <a:spLocks noGrp="1"/>
          </p:cNvSpPr>
          <p:nvPr>
            <p:ph type="sldNum" sz="quarter" idx="12"/>
          </p:nvPr>
        </p:nvSpPr>
        <p:spPr>
          <a:xfrm>
            <a:off x="8610600" y="6419854"/>
            <a:ext cx="2743200" cy="365125"/>
          </a:xfrm>
          <a:prstGeom prst="rect">
            <a:avLst/>
          </a:prstGeom>
        </p:spPr>
        <p:txBody>
          <a:bodyPr/>
          <a:lstStyle/>
          <a:p>
            <a:fld id="{0524502C-84EF-4ABB-9D75-454BA9635473}" type="slidenum">
              <a:rPr lang="zh-CN" altLang="en-US" smtClean="0"/>
              <a:t>‹#›</a:t>
            </a:fld>
            <a:endParaRPr lang="zh-CN" altLang="en-US"/>
          </a:p>
        </p:txBody>
      </p:sp>
    </p:spTree>
    <p:extLst>
      <p:ext uri="{BB962C8B-B14F-4D97-AF65-F5344CB8AC3E}">
        <p14:creationId xmlns:p14="http://schemas.microsoft.com/office/powerpoint/2010/main" val="3041874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a:xfrm>
            <a:off x="838200" y="6419854"/>
            <a:ext cx="2743200" cy="365125"/>
          </a:xfrm>
          <a:prstGeom prst="rect">
            <a:avLst/>
          </a:prstGeom>
        </p:spPr>
        <p:txBody>
          <a:bodyPr/>
          <a:lstStyle/>
          <a:p>
            <a:fld id="{0660C1D4-7624-40DB-8CF3-DE0F6707BC2F}" type="datetimeFigureOut">
              <a:rPr lang="zh-CN" altLang="en-US" smtClean="0"/>
              <a:t>2019/10/24</a:t>
            </a:fld>
            <a:endParaRPr lang="zh-CN" altLang="en-US"/>
          </a:p>
        </p:txBody>
      </p:sp>
      <p:sp>
        <p:nvSpPr>
          <p:cNvPr id="4"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5" name="KSO_FN"/>
          <p:cNvSpPr>
            <a:spLocks noGrp="1"/>
          </p:cNvSpPr>
          <p:nvPr>
            <p:ph type="sldNum" sz="quarter" idx="12"/>
          </p:nvPr>
        </p:nvSpPr>
        <p:spPr>
          <a:xfrm>
            <a:off x="8610600" y="6419854"/>
            <a:ext cx="2743200" cy="365125"/>
          </a:xfrm>
          <a:prstGeom prst="rect">
            <a:avLst/>
          </a:prstGeom>
        </p:spPr>
        <p:txBody>
          <a:bodyPr/>
          <a:lstStyle/>
          <a:p>
            <a:fld id="{0524502C-84EF-4ABB-9D75-454BA9635473}" type="slidenum">
              <a:rPr lang="zh-CN" altLang="en-US" smtClean="0"/>
              <a:t>‹#›</a:t>
            </a:fld>
            <a:endParaRPr lang="zh-CN" altLang="en-US"/>
          </a:p>
        </p:txBody>
      </p:sp>
    </p:spTree>
    <p:extLst>
      <p:ext uri="{BB962C8B-B14F-4D97-AF65-F5344CB8AC3E}">
        <p14:creationId xmlns:p14="http://schemas.microsoft.com/office/powerpoint/2010/main" val="1213380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a:xfrm>
            <a:off x="838200" y="6419854"/>
            <a:ext cx="2743200" cy="365125"/>
          </a:xfrm>
          <a:prstGeom prst="rect">
            <a:avLst/>
          </a:prstGeom>
        </p:spPr>
        <p:txBody>
          <a:bodyPr/>
          <a:lstStyle/>
          <a:p>
            <a:fld id="{0660C1D4-7624-40DB-8CF3-DE0F6707BC2F}" type="datetimeFigureOut">
              <a:rPr lang="zh-CN" altLang="en-US" smtClean="0"/>
              <a:t>2019/10/24</a:t>
            </a:fld>
            <a:endParaRPr lang="zh-CN" altLang="en-US"/>
          </a:p>
        </p:txBody>
      </p:sp>
      <p:sp>
        <p:nvSpPr>
          <p:cNvPr id="3"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4" name="KSO_FN"/>
          <p:cNvSpPr>
            <a:spLocks noGrp="1"/>
          </p:cNvSpPr>
          <p:nvPr>
            <p:ph type="sldNum" sz="quarter" idx="12"/>
          </p:nvPr>
        </p:nvSpPr>
        <p:spPr>
          <a:xfrm>
            <a:off x="8610600" y="6419854"/>
            <a:ext cx="2743200" cy="365125"/>
          </a:xfrm>
          <a:prstGeom prst="rect">
            <a:avLst/>
          </a:prstGeom>
        </p:spPr>
        <p:txBody>
          <a:bodyPr/>
          <a:lstStyle/>
          <a:p>
            <a:fld id="{0524502C-84EF-4ABB-9D75-454BA9635473}" type="slidenum">
              <a:rPr lang="zh-CN" altLang="en-US" smtClean="0"/>
              <a:t>‹#›</a:t>
            </a:fld>
            <a:endParaRPr lang="zh-CN" altLang="en-US"/>
          </a:p>
        </p:txBody>
      </p:sp>
    </p:spTree>
    <p:extLst>
      <p:ext uri="{BB962C8B-B14F-4D97-AF65-F5344CB8AC3E}">
        <p14:creationId xmlns:p14="http://schemas.microsoft.com/office/powerpoint/2010/main" val="6377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1" y="533402"/>
            <a:ext cx="3932237" cy="1600200"/>
          </a:xfrm>
        </p:spPr>
        <p:txBody>
          <a:bodyPr anchor="b"/>
          <a:lstStyle>
            <a:lvl1pPr>
              <a:defRPr sz="2400"/>
            </a:lvl1pPr>
          </a:lstStyle>
          <a:p>
            <a:r>
              <a:rPr lang="zh-CN" altLang="en-US"/>
              <a:t>单击此处编辑母版标题样式</a:t>
            </a:r>
            <a:endParaRPr lang="en-US" dirty="0"/>
          </a:p>
        </p:txBody>
      </p:sp>
      <p:sp>
        <p:nvSpPr>
          <p:cNvPr id="3" name="KSO_BC1"/>
          <p:cNvSpPr>
            <a:spLocks noGrp="1"/>
          </p:cNvSpPr>
          <p:nvPr>
            <p:ph idx="1"/>
          </p:nvPr>
        </p:nvSpPr>
        <p:spPr>
          <a:xfrm>
            <a:off x="5487989" y="1063631"/>
            <a:ext cx="6172200" cy="4873625"/>
          </a:xfrm>
          <a:prstGeom prst="rect">
            <a:avLst/>
          </a:prstGeom>
        </p:spPr>
        <p:txBody>
          <a:bodyPr>
            <a:normAutofit/>
          </a:bodyPr>
          <a:lstStyle>
            <a:lvl1pPr>
              <a:defRPr sz="1500"/>
            </a:lvl1pPr>
            <a:lvl2pPr>
              <a:defRPr sz="1350"/>
            </a:lvl2pPr>
            <a:lvl3pPr>
              <a:defRPr sz="1200"/>
            </a:lvl3pPr>
            <a:lvl4pPr>
              <a:defRPr sz="1050"/>
            </a:lvl4pPr>
            <a:lvl5pPr>
              <a:defRPr sz="105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p:txBody>
      </p:sp>
      <p:sp>
        <p:nvSpPr>
          <p:cNvPr id="4" name="KSO_BC2"/>
          <p:cNvSpPr>
            <a:spLocks noGrp="1"/>
          </p:cNvSpPr>
          <p:nvPr>
            <p:ph type="body" sz="half" idx="2"/>
          </p:nvPr>
        </p:nvSpPr>
        <p:spPr>
          <a:xfrm>
            <a:off x="1144591" y="2133602"/>
            <a:ext cx="393223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KSO_FD"/>
          <p:cNvSpPr>
            <a:spLocks noGrp="1"/>
          </p:cNvSpPr>
          <p:nvPr>
            <p:ph type="dt" sz="half" idx="10"/>
          </p:nvPr>
        </p:nvSpPr>
        <p:spPr>
          <a:xfrm>
            <a:off x="838200" y="6419854"/>
            <a:ext cx="2743200" cy="365125"/>
          </a:xfrm>
          <a:prstGeom prst="rect">
            <a:avLst/>
          </a:prstGeom>
        </p:spPr>
        <p:txBody>
          <a:bodyPr/>
          <a:lstStyle/>
          <a:p>
            <a:fld id="{0660C1D4-7624-40DB-8CF3-DE0F6707BC2F}" type="datetimeFigureOut">
              <a:rPr lang="zh-CN" altLang="en-US" smtClean="0"/>
              <a:t>2019/10/24</a:t>
            </a:fld>
            <a:endParaRPr lang="zh-CN" altLang="en-US"/>
          </a:p>
        </p:txBody>
      </p:sp>
      <p:sp>
        <p:nvSpPr>
          <p:cNvPr id="6"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7" name="KSO_FN"/>
          <p:cNvSpPr>
            <a:spLocks noGrp="1"/>
          </p:cNvSpPr>
          <p:nvPr>
            <p:ph type="sldNum" sz="quarter" idx="12"/>
          </p:nvPr>
        </p:nvSpPr>
        <p:spPr>
          <a:xfrm>
            <a:off x="8610600" y="6419854"/>
            <a:ext cx="2743200" cy="365125"/>
          </a:xfrm>
          <a:prstGeom prst="rect">
            <a:avLst/>
          </a:prstGeom>
        </p:spPr>
        <p:txBody>
          <a:bodyPr/>
          <a:lstStyle/>
          <a:p>
            <a:fld id="{0524502C-84EF-4ABB-9D75-454BA9635473}" type="slidenum">
              <a:rPr lang="zh-CN" altLang="en-US" smtClean="0"/>
              <a:t>‹#›</a:t>
            </a:fld>
            <a:endParaRPr lang="zh-CN" altLang="en-US"/>
          </a:p>
        </p:txBody>
      </p:sp>
    </p:spTree>
    <p:extLst>
      <p:ext uri="{BB962C8B-B14F-4D97-AF65-F5344CB8AC3E}">
        <p14:creationId xmlns:p14="http://schemas.microsoft.com/office/powerpoint/2010/main" val="30898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nchor="b"/>
          <a:lstStyle>
            <a:lvl1pPr>
              <a:defRPr sz="2400"/>
            </a:lvl1pPr>
          </a:lstStyle>
          <a:p>
            <a:r>
              <a:rPr lang="zh-CN" altLang="en-US"/>
              <a:t>单击此处编辑母版标题样式</a:t>
            </a:r>
            <a:endParaRPr lang="en-US" dirty="0"/>
          </a:p>
        </p:txBody>
      </p:sp>
      <p:sp>
        <p:nvSpPr>
          <p:cNvPr id="3" name="KSO_BC1"/>
          <p:cNvSpPr>
            <a:spLocks noGrp="1" noChangeAspect="1"/>
          </p:cNvSpPr>
          <p:nvPr>
            <p:ph type="pic" idx="1"/>
          </p:nvPr>
        </p:nvSpPr>
        <p:spPr>
          <a:xfrm>
            <a:off x="5442833" y="987429"/>
            <a:ext cx="6172200" cy="4873625"/>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KSO_BC2"/>
          <p:cNvSpPr>
            <a:spLocks noGrp="1"/>
          </p:cNvSpPr>
          <p:nvPr>
            <p:ph type="body" sz="half" idx="2"/>
          </p:nvPr>
        </p:nvSpPr>
        <p:spPr>
          <a:xfrm>
            <a:off x="1246192" y="2057400"/>
            <a:ext cx="393223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KSO_FD"/>
          <p:cNvSpPr>
            <a:spLocks noGrp="1"/>
          </p:cNvSpPr>
          <p:nvPr>
            <p:ph type="dt" sz="half" idx="10"/>
          </p:nvPr>
        </p:nvSpPr>
        <p:spPr>
          <a:xfrm>
            <a:off x="838200" y="6419854"/>
            <a:ext cx="2743200" cy="365125"/>
          </a:xfrm>
          <a:prstGeom prst="rect">
            <a:avLst/>
          </a:prstGeom>
        </p:spPr>
        <p:txBody>
          <a:bodyPr/>
          <a:lstStyle/>
          <a:p>
            <a:fld id="{0660C1D4-7624-40DB-8CF3-DE0F6707BC2F}" type="datetimeFigureOut">
              <a:rPr lang="zh-CN" altLang="en-US" smtClean="0"/>
              <a:t>2019/10/24</a:t>
            </a:fld>
            <a:endParaRPr lang="zh-CN" altLang="en-US"/>
          </a:p>
        </p:txBody>
      </p:sp>
      <p:sp>
        <p:nvSpPr>
          <p:cNvPr id="6"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7" name="KSO_FN"/>
          <p:cNvSpPr>
            <a:spLocks noGrp="1"/>
          </p:cNvSpPr>
          <p:nvPr>
            <p:ph type="sldNum" sz="quarter" idx="12"/>
          </p:nvPr>
        </p:nvSpPr>
        <p:spPr>
          <a:xfrm>
            <a:off x="8610600" y="6419854"/>
            <a:ext cx="2743200" cy="365125"/>
          </a:xfrm>
          <a:prstGeom prst="rect">
            <a:avLst/>
          </a:prstGeom>
        </p:spPr>
        <p:txBody>
          <a:bodyPr/>
          <a:lstStyle/>
          <a:p>
            <a:fld id="{0524502C-84EF-4ABB-9D75-454BA9635473}" type="slidenum">
              <a:rPr lang="zh-CN" altLang="en-US" smtClean="0"/>
              <a:t>‹#›</a:t>
            </a:fld>
            <a:endParaRPr lang="zh-CN" altLang="en-US"/>
          </a:p>
        </p:txBody>
      </p:sp>
    </p:spTree>
    <p:extLst>
      <p:ext uri="{BB962C8B-B14F-4D97-AF65-F5344CB8AC3E}">
        <p14:creationId xmlns:p14="http://schemas.microsoft.com/office/powerpoint/2010/main" val="3021382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8" name="组合 17"/>
          <p:cNvGrpSpPr/>
          <p:nvPr/>
        </p:nvGrpSpPr>
        <p:grpSpPr>
          <a:xfrm>
            <a:off x="0" y="210312"/>
            <a:ext cx="740664" cy="512064"/>
            <a:chOff x="0" y="192024"/>
            <a:chExt cx="740664" cy="512064"/>
          </a:xfrm>
        </p:grpSpPr>
        <p:sp>
          <p:nvSpPr>
            <p:cNvPr id="19" name="矩形 18"/>
            <p:cNvSpPr/>
            <p:nvPr/>
          </p:nvSpPr>
          <p:spPr>
            <a:xfrm>
              <a:off x="0" y="192024"/>
              <a:ext cx="576072" cy="5120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30936" y="192024"/>
              <a:ext cx="109728" cy="5120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KSO_BC1"/>
          <p:cNvSpPr>
            <a:spLocks noGrp="1"/>
          </p:cNvSpPr>
          <p:nvPr>
            <p:ph type="body" idx="1"/>
          </p:nvPr>
        </p:nvSpPr>
        <p:spPr>
          <a:xfrm>
            <a:off x="838200" y="1133474"/>
            <a:ext cx="10852859" cy="5254625"/>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838200" y="124696"/>
            <a:ext cx="10377969"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26048887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1"/>
        </a:buClr>
        <a:buSzPct val="50000"/>
        <a:buFont typeface="Wingdings" panose="05000000000000000000" pitchFamily="2" charset="2"/>
        <a:buChar char="u"/>
        <a:defRPr lang="zh-CN" altLang="en-US" sz="2800" kern="1200" baseline="0" dirty="0" smtClean="0">
          <a:solidFill>
            <a:schemeClr val="accent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tiff"/><Relationship Id="rId7"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tiff"/><Relationship Id="rId5" Type="http://schemas.openxmlformats.org/officeDocument/2006/relationships/image" Target="../media/image33.png"/><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tiff"/><Relationship Id="rId7"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9.png"/><Relationship Id="rId9" Type="http://schemas.openxmlformats.org/officeDocument/2006/relationships/image" Target="../media/image40.png"/></Relationships>
</file>

<file path=ppt/slides/_rels/slide1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41.tiff"/><Relationship Id="rId7" Type="http://schemas.openxmlformats.org/officeDocument/2006/relationships/image" Target="../media/image45.tif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tiff"/><Relationship Id="rId9" Type="http://schemas.openxmlformats.org/officeDocument/2006/relationships/image" Target="../media/image46.png"/></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33.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5" Type="http://schemas.openxmlformats.org/officeDocument/2006/relationships/image" Target="../media/image5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6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60.tiff"/><Relationship Id="rId4" Type="http://schemas.openxmlformats.org/officeDocument/2006/relationships/image" Target="../media/image59.tiff"/></Relationships>
</file>

<file path=ppt/slides/_rels/slide2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1.tiff"/><Relationship Id="rId7" Type="http://schemas.openxmlformats.org/officeDocument/2006/relationships/image" Target="../media/image63.tif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33.png"/><Relationship Id="rId4" Type="http://schemas.openxmlformats.org/officeDocument/2006/relationships/image" Target="../media/image62.tiff"/></Relationships>
</file>

<file path=ppt/slides/_rels/slide2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2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7.jpeg"/></Relationships>
</file>

<file path=ppt/slides/_rels/slide2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9.jpeg"/></Relationships>
</file>

<file path=ppt/slides/_rels/slide2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55B0E86-C0AD-0F4D-B0A1-8FC3303AEC78}"/>
              </a:ext>
            </a:extLst>
          </p:cNvPr>
          <p:cNvSpPr txBox="1"/>
          <p:nvPr/>
        </p:nvSpPr>
        <p:spPr>
          <a:xfrm>
            <a:off x="3462103" y="2564769"/>
            <a:ext cx="5267789" cy="742126"/>
          </a:xfrm>
          <a:prstGeom prst="rect">
            <a:avLst/>
          </a:prstGeom>
          <a:noFill/>
        </p:spPr>
        <p:txBody>
          <a:bodyPr wrap="none" rtlCol="0">
            <a:spAutoFit/>
          </a:bodyPr>
          <a:lstStyle/>
          <a:p>
            <a:pPr>
              <a:lnSpc>
                <a:spcPct val="130000"/>
              </a:lnSpc>
            </a:pPr>
            <a:r>
              <a:rPr kumimoji="1" lang="en-US" altLang="zh-CN" sz="3600" b="1" dirty="0">
                <a:solidFill>
                  <a:schemeClr val="tx1">
                    <a:lumMod val="50000"/>
                  </a:schemeClr>
                </a:solidFill>
                <a:latin typeface="华文中宋" panose="02010600040101010101" pitchFamily="2" charset="-122"/>
                <a:ea typeface="华文中宋" panose="02010600040101010101" pitchFamily="2" charset="-122"/>
                <a:cs typeface="Times" panose="02020603050405020304" pitchFamily="18" charset="0"/>
              </a:rPr>
              <a:t>COMSOL</a:t>
            </a:r>
            <a:r>
              <a:rPr kumimoji="1" lang="zh-CN" altLang="en-US" sz="3600" b="1" dirty="0">
                <a:solidFill>
                  <a:schemeClr val="tx1">
                    <a:lumMod val="50000"/>
                  </a:schemeClr>
                </a:solidFill>
                <a:latin typeface="华文中宋" panose="02010600040101010101" pitchFamily="2" charset="-122"/>
                <a:ea typeface="华文中宋" panose="02010600040101010101" pitchFamily="2" charset="-122"/>
                <a:cs typeface="Times" panose="02020603050405020304" pitchFamily="18" charset="0"/>
              </a:rPr>
              <a:t>用户年会</a:t>
            </a:r>
            <a:r>
              <a:rPr kumimoji="1" lang="en-US" altLang="zh-CN" sz="3600" b="1" dirty="0">
                <a:solidFill>
                  <a:schemeClr val="tx1">
                    <a:lumMod val="50000"/>
                  </a:schemeClr>
                </a:solidFill>
                <a:latin typeface="华文中宋" panose="02010600040101010101" pitchFamily="2" charset="-122"/>
                <a:ea typeface="华文中宋" panose="02010600040101010101" pitchFamily="2" charset="-122"/>
                <a:cs typeface="Times" panose="02020603050405020304" pitchFamily="18" charset="0"/>
              </a:rPr>
              <a:t>2019</a:t>
            </a:r>
            <a:endParaRPr kumimoji="1" lang="zh-CN" altLang="en-US" sz="3600" b="1" dirty="0">
              <a:solidFill>
                <a:schemeClr val="tx1">
                  <a:lumMod val="50000"/>
                </a:schemeClr>
              </a:solidFill>
              <a:latin typeface="华文中宋" panose="02010600040101010101" pitchFamily="2" charset="-122"/>
              <a:ea typeface="华文中宋" panose="02010600040101010101" pitchFamily="2" charset="-122"/>
              <a:cs typeface="Times" panose="02020603050405020304" pitchFamily="18" charset="0"/>
            </a:endParaRPr>
          </a:p>
        </p:txBody>
      </p:sp>
      <p:pic>
        <p:nvPicPr>
          <p:cNvPr id="8" name="图片 7">
            <a:extLst>
              <a:ext uri="{FF2B5EF4-FFF2-40B4-BE49-F238E27FC236}">
                <a16:creationId xmlns:a16="http://schemas.microsoft.com/office/drawing/2014/main" id="{665F9438-517C-9A46-9E1D-EBC1264EDE9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026131" y="342900"/>
            <a:ext cx="3069867" cy="986078"/>
          </a:xfrm>
          <a:prstGeom prst="rect">
            <a:avLst/>
          </a:prstGeom>
        </p:spPr>
      </p:pic>
      <p:sp>
        <p:nvSpPr>
          <p:cNvPr id="6" name="文本框 5">
            <a:extLst>
              <a:ext uri="{FF2B5EF4-FFF2-40B4-BE49-F238E27FC236}">
                <a16:creationId xmlns:a16="http://schemas.microsoft.com/office/drawing/2014/main" id="{EDC2022E-1A80-284B-A0AE-7099DF340884}"/>
              </a:ext>
            </a:extLst>
          </p:cNvPr>
          <p:cNvSpPr txBox="1"/>
          <p:nvPr/>
        </p:nvSpPr>
        <p:spPr>
          <a:xfrm>
            <a:off x="2860178" y="3306895"/>
            <a:ext cx="6471643" cy="525657"/>
          </a:xfrm>
          <a:prstGeom prst="rect">
            <a:avLst/>
          </a:prstGeom>
          <a:noFill/>
        </p:spPr>
        <p:txBody>
          <a:bodyPr wrap="none" rtlCol="0">
            <a:spAutoFit/>
          </a:bodyPr>
          <a:lstStyle/>
          <a:p>
            <a:pPr>
              <a:lnSpc>
                <a:spcPct val="130000"/>
              </a:lnSpc>
            </a:pPr>
            <a:r>
              <a:rPr kumimoji="1" lang="zh-CN" altLang="en-US" dirty="0">
                <a:solidFill>
                  <a:schemeClr val="tx1">
                    <a:lumMod val="50000"/>
                  </a:schemeClr>
                </a:solidFill>
                <a:latin typeface="Microsoft YaHei" panose="020B0503020204020204" pitchFamily="34" charset="-122"/>
                <a:ea typeface="Microsoft YaHei" panose="020B0503020204020204" pitchFamily="34" charset="-122"/>
              </a:rPr>
              <a:t>亚波长</a:t>
            </a:r>
            <a:r>
              <a:rPr kumimoji="1" lang="en-US" altLang="zh-CN" dirty="0">
                <a:solidFill>
                  <a:schemeClr val="tx1">
                    <a:lumMod val="50000"/>
                  </a:schemeClr>
                </a:solidFill>
                <a:latin typeface="Microsoft YaHei" panose="020B0503020204020204" pitchFamily="34" charset="-122"/>
                <a:ea typeface="Microsoft YaHei" panose="020B0503020204020204" pitchFamily="34" charset="-122"/>
              </a:rPr>
              <a:t>/</a:t>
            </a:r>
            <a:r>
              <a:rPr kumimoji="1" lang="zh-CN" altLang="en-US" dirty="0">
                <a:solidFill>
                  <a:schemeClr val="tx1">
                    <a:lumMod val="50000"/>
                  </a:schemeClr>
                </a:solidFill>
                <a:latin typeface="Microsoft YaHei" panose="020B0503020204020204" pitchFamily="34" charset="-122"/>
                <a:ea typeface="Microsoft YaHei" panose="020B0503020204020204" pitchFamily="34" charset="-122"/>
              </a:rPr>
              <a:t>纳米波导中受激布里渊散射的数值仿真</a:t>
            </a:r>
          </a:p>
        </p:txBody>
      </p:sp>
      <p:sp>
        <p:nvSpPr>
          <p:cNvPr id="11" name="文本框 10">
            <a:extLst>
              <a:ext uri="{FF2B5EF4-FFF2-40B4-BE49-F238E27FC236}">
                <a16:creationId xmlns:a16="http://schemas.microsoft.com/office/drawing/2014/main" id="{3096C8B3-7EE8-4148-9068-FAB312547871}"/>
              </a:ext>
            </a:extLst>
          </p:cNvPr>
          <p:cNvSpPr txBox="1"/>
          <p:nvPr/>
        </p:nvSpPr>
        <p:spPr>
          <a:xfrm>
            <a:off x="4964919" y="5590945"/>
            <a:ext cx="2262158" cy="777329"/>
          </a:xfrm>
          <a:prstGeom prst="rect">
            <a:avLst/>
          </a:prstGeom>
          <a:noFill/>
        </p:spPr>
        <p:txBody>
          <a:bodyPr wrap="none" rtlCol="0">
            <a:spAutoFit/>
          </a:bodyPr>
          <a:lstStyle/>
          <a:p>
            <a:pPr algn="ctr">
              <a:lnSpc>
                <a:spcPct val="130000"/>
              </a:lnSpc>
            </a:pPr>
            <a:r>
              <a:rPr kumimoji="1" lang="zh-CN" altLang="en-US" sz="1800" dirty="0">
                <a:solidFill>
                  <a:schemeClr val="tx1">
                    <a:lumMod val="50000"/>
                  </a:schemeClr>
                </a:solidFill>
                <a:latin typeface="STZhongsong" panose="02010600040101010101" pitchFamily="2" charset="-122"/>
                <a:ea typeface="STZhongsong" panose="02010600040101010101" pitchFamily="2" charset="-122"/>
              </a:rPr>
              <a:t>张天宇，苏晓星</a:t>
            </a:r>
            <a:endParaRPr kumimoji="1" lang="en-US" altLang="zh-CN" sz="1800" dirty="0">
              <a:solidFill>
                <a:schemeClr val="tx1">
                  <a:lumMod val="50000"/>
                </a:schemeClr>
              </a:solidFill>
              <a:latin typeface="STZhongsong" panose="02010600040101010101" pitchFamily="2" charset="-122"/>
              <a:ea typeface="STZhongsong" panose="02010600040101010101" pitchFamily="2" charset="-122"/>
            </a:endParaRPr>
          </a:p>
          <a:p>
            <a:pPr algn="ctr">
              <a:lnSpc>
                <a:spcPct val="130000"/>
              </a:lnSpc>
            </a:pPr>
            <a:r>
              <a:rPr kumimoji="1" lang="zh-CN" altLang="en-US" sz="1800" dirty="0">
                <a:solidFill>
                  <a:schemeClr val="tx1">
                    <a:lumMod val="50000"/>
                  </a:schemeClr>
                </a:solidFill>
                <a:latin typeface="STZhongsong" panose="02010600040101010101" pitchFamily="2" charset="-122"/>
                <a:ea typeface="STZhongsong" panose="02010600040101010101" pitchFamily="2" charset="-122"/>
              </a:rPr>
              <a:t>北京交通大学力学系</a:t>
            </a:r>
          </a:p>
        </p:txBody>
      </p:sp>
      <p:pic>
        <p:nvPicPr>
          <p:cNvPr id="12" name="图片 11">
            <a:extLst>
              <a:ext uri="{FF2B5EF4-FFF2-40B4-BE49-F238E27FC236}">
                <a16:creationId xmlns:a16="http://schemas.microsoft.com/office/drawing/2014/main" id="{2D6BCBC8-AEE6-5D4D-9D05-E9D8FBDF28D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3914" y="535451"/>
            <a:ext cx="2136264" cy="900000"/>
          </a:xfrm>
          <a:prstGeom prst="rect">
            <a:avLst/>
          </a:prstGeom>
        </p:spPr>
      </p:pic>
    </p:spTree>
    <p:extLst>
      <p:ext uri="{BB962C8B-B14F-4D97-AF65-F5344CB8AC3E}">
        <p14:creationId xmlns:p14="http://schemas.microsoft.com/office/powerpoint/2010/main" val="3895199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2</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7803319"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布里渊增益和声光耦合系数</a:t>
            </a:r>
            <a:endParaRPr lang="en" altLang="zh-CN" sz="2400" b="0" dirty="0">
              <a:solidFill>
                <a:schemeClr val="tx1">
                  <a:lumMod val="50000"/>
                </a:schemeClr>
              </a:solidFill>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77B4F49D-304F-E647-956D-6FEFE8BFC3B3}"/>
              </a:ext>
            </a:extLst>
          </p:cNvPr>
          <p:cNvSpPr txBox="1"/>
          <p:nvPr/>
        </p:nvSpPr>
        <p:spPr>
          <a:xfrm>
            <a:off x="1547821" y="1632433"/>
            <a:ext cx="3647152" cy="416909"/>
          </a:xfrm>
          <a:prstGeom prst="rect">
            <a:avLst/>
          </a:prstGeom>
          <a:noFill/>
        </p:spPr>
        <p:txBody>
          <a:bodyPr wrap="none" rtlCol="0">
            <a:spAutoFit/>
          </a:bodyPr>
          <a:lstStyle/>
          <a:p>
            <a:pPr>
              <a:lnSpc>
                <a:spcPct val="130000"/>
              </a:lnSpc>
            </a:pPr>
            <a:r>
              <a:rPr kumimoji="1" lang="zh-CN" altLang="en-US" sz="1800" dirty="0">
                <a:solidFill>
                  <a:srgbClr val="232526"/>
                </a:solidFill>
                <a:latin typeface="Arial" panose="020B0604020202020204" pitchFamily="34" charset="0"/>
                <a:ea typeface="微软雅黑" panose="020B0503020204020204" pitchFamily="34" charset="-122"/>
              </a:rPr>
              <a:t>稳态下斯托克斯光的能量演化方程</a:t>
            </a:r>
          </a:p>
        </p:txBody>
      </p:sp>
      <mc:AlternateContent xmlns:mc="http://schemas.openxmlformats.org/markup-compatibility/2006" xmlns:a14="http://schemas.microsoft.com/office/drawing/2010/main">
        <mc:Choice Requires="a14">
          <p:sp>
            <p:nvSpPr>
              <p:cNvPr id="18" name="矩形 17">
                <a:extLst>
                  <a:ext uri="{FF2B5EF4-FFF2-40B4-BE49-F238E27FC236}">
                    <a16:creationId xmlns:a16="http://schemas.microsoft.com/office/drawing/2014/main" id="{4DDEB472-1241-2849-99CC-BE2FAD20A558}"/>
                  </a:ext>
                </a:extLst>
              </p:cNvPr>
              <p:cNvSpPr/>
              <p:nvPr/>
            </p:nvSpPr>
            <p:spPr>
              <a:xfrm>
                <a:off x="4566299" y="2230663"/>
                <a:ext cx="2865080" cy="59740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zh-CN" altLang="zh-CN" sz="1600" i="1" smtClean="0">
                              <a:solidFill>
                                <a:schemeClr val="tx1">
                                  <a:lumMod val="50000"/>
                                </a:schemeClr>
                              </a:solidFill>
                              <a:latin typeface="Cambria Math" panose="02040503050406030204" pitchFamily="18" charset="0"/>
                            </a:rPr>
                          </m:ctrlPr>
                        </m:fPr>
                        <m:num>
                          <m:r>
                            <a:rPr lang="en-US" altLang="zh-CN" sz="1600">
                              <a:solidFill>
                                <a:schemeClr val="tx1">
                                  <a:lumMod val="50000"/>
                                </a:schemeClr>
                              </a:solidFill>
                              <a:latin typeface="Cambria Math"/>
                            </a:rPr>
                            <m:t>𝑑</m:t>
                          </m:r>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r>
                                <a:rPr lang="en-US" altLang="zh-CN" sz="1600">
                                  <a:solidFill>
                                    <a:schemeClr val="tx1">
                                      <a:lumMod val="50000"/>
                                    </a:schemeClr>
                                  </a:solidFill>
                                  <a:latin typeface="Cambria Math"/>
                                </a:rPr>
                                <m:t>(1)</m:t>
                              </m:r>
                            </m:sup>
                          </m:sSup>
                        </m:num>
                        <m:den>
                          <m:r>
                            <a:rPr lang="en-US" altLang="zh-CN" sz="1600">
                              <a:solidFill>
                                <a:schemeClr val="tx1">
                                  <a:lumMod val="50000"/>
                                </a:schemeClr>
                              </a:solidFill>
                              <a:latin typeface="Cambria Math"/>
                            </a:rPr>
                            <m:t>𝑑𝑧</m:t>
                          </m:r>
                        </m:den>
                      </m:f>
                      <m:r>
                        <a:rPr lang="en-US" altLang="zh-CN" sz="1600">
                          <a:solidFill>
                            <a:schemeClr val="tx1">
                              <a:lumMod val="50000"/>
                            </a:schemeClr>
                          </a:solidFill>
                          <a:latin typeface="Cambria Math"/>
                        </a:rPr>
                        <m:t>=</m:t>
                      </m:r>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𝐺</m:t>
                          </m:r>
                        </m:e>
                        <m:sub>
                          <m:r>
                            <m:rPr>
                              <m:sty m:val="p"/>
                            </m:rPr>
                            <a:rPr lang="en-US" altLang="zh-CN" sz="1600">
                              <a:solidFill>
                                <a:schemeClr val="tx1">
                                  <a:lumMod val="50000"/>
                                </a:schemeClr>
                              </a:solidFill>
                              <a:latin typeface="Cambria Math"/>
                            </a:rPr>
                            <m:t>B</m:t>
                          </m:r>
                        </m:sub>
                      </m:sSub>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r>
                            <a:rPr lang="en-US" altLang="zh-CN" sz="1600">
                              <a:solidFill>
                                <a:schemeClr val="tx1">
                                  <a:lumMod val="50000"/>
                                </a:schemeClr>
                              </a:solidFill>
                              <a:latin typeface="Cambria Math"/>
                            </a:rPr>
                            <m:t>(2)</m:t>
                          </m:r>
                        </m:sup>
                      </m:sSup>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r>
                            <a:rPr lang="en-US" altLang="zh-CN" sz="1600">
                              <a:solidFill>
                                <a:schemeClr val="tx1">
                                  <a:lumMod val="50000"/>
                                </a:schemeClr>
                              </a:solidFill>
                              <a:latin typeface="Cambria Math"/>
                            </a:rPr>
                            <m:t>(1)</m:t>
                          </m:r>
                        </m:sup>
                      </m:sSup>
                      <m:r>
                        <a:rPr lang="en-US" altLang="zh-CN" sz="1600">
                          <a:solidFill>
                            <a:schemeClr val="tx1">
                              <a:lumMod val="50000"/>
                            </a:schemeClr>
                          </a:solidFill>
                          <a:latin typeface="Cambria Math"/>
                        </a:rPr>
                        <m:t>−</m:t>
                      </m:r>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𝛼</m:t>
                          </m:r>
                        </m:e>
                        <m:sup>
                          <m:r>
                            <a:rPr lang="en-US" altLang="zh-CN" sz="1600">
                              <a:solidFill>
                                <a:schemeClr val="tx1">
                                  <a:lumMod val="50000"/>
                                </a:schemeClr>
                              </a:solidFill>
                              <a:latin typeface="Cambria Math"/>
                            </a:rPr>
                            <m:t>(1)</m:t>
                          </m:r>
                        </m:sup>
                      </m:sSup>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r>
                            <a:rPr lang="en-US" altLang="zh-CN" sz="1600">
                              <a:solidFill>
                                <a:schemeClr val="tx1">
                                  <a:lumMod val="50000"/>
                                </a:schemeClr>
                              </a:solidFill>
                              <a:latin typeface="Cambria Math"/>
                            </a:rPr>
                            <m:t>(1)</m:t>
                          </m:r>
                        </m:sup>
                      </m:sSup>
                    </m:oMath>
                  </m:oMathPara>
                </a14:m>
                <a:endParaRPr lang="zh-CN" altLang="en-US" sz="1600" dirty="0">
                  <a:solidFill>
                    <a:schemeClr val="tx1">
                      <a:lumMod val="50000"/>
                    </a:schemeClr>
                  </a:solidFill>
                </a:endParaRPr>
              </a:p>
            </p:txBody>
          </p:sp>
        </mc:Choice>
        <mc:Fallback xmlns="">
          <p:sp>
            <p:nvSpPr>
              <p:cNvPr id="18" name="矩形 17">
                <a:extLst>
                  <a:ext uri="{FF2B5EF4-FFF2-40B4-BE49-F238E27FC236}">
                    <a16:creationId xmlns:a16="http://schemas.microsoft.com/office/drawing/2014/main" id="{4DDEB472-1241-2849-99CC-BE2FAD20A558}"/>
                  </a:ext>
                </a:extLst>
              </p:cNvPr>
              <p:cNvSpPr>
                <a:spLocks noRot="1" noChangeAspect="1" noMove="1" noResize="1" noEditPoints="1" noAdjustHandles="1" noChangeArrowheads="1" noChangeShapeType="1" noTextEdit="1"/>
              </p:cNvSpPr>
              <p:nvPr/>
            </p:nvSpPr>
            <p:spPr>
              <a:xfrm>
                <a:off x="4566299" y="2230663"/>
                <a:ext cx="2865080" cy="597408"/>
              </a:xfrm>
              <a:prstGeom prst="rect">
                <a:avLst/>
              </a:prstGeom>
              <a:blipFill>
                <a:blip r:embed="rId3"/>
                <a:stretch>
                  <a:fillRect b="-20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36426DBF-2637-4F4F-A89A-095A883D2801}"/>
                  </a:ext>
                </a:extLst>
              </p:cNvPr>
              <p:cNvSpPr/>
              <p:nvPr/>
            </p:nvSpPr>
            <p:spPr>
              <a:xfrm>
                <a:off x="2158050" y="4212859"/>
                <a:ext cx="7681578" cy="2128596"/>
              </a:xfrm>
              <a:prstGeom prst="rect">
                <a:avLst/>
              </a:prstGeom>
            </p:spPr>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zh-CN" altLang="zh-CN" sz="1600" i="1" smtClean="0">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𝐺</m:t>
                          </m:r>
                        </m:e>
                        <m:sub>
                          <m:r>
                            <m:rPr>
                              <m:sty m:val="p"/>
                            </m:rPr>
                            <a:rPr lang="en-US" altLang="zh-CN" sz="1600">
                              <a:solidFill>
                                <a:schemeClr val="tx1">
                                  <a:lumMod val="50000"/>
                                </a:schemeClr>
                              </a:solidFill>
                              <a:latin typeface="Cambria Math"/>
                            </a:rPr>
                            <m:t>B</m:t>
                          </m:r>
                        </m:sub>
                      </m:sSub>
                      <m:r>
                        <a:rPr lang="en-US" altLang="zh-CN" sz="1600">
                          <a:solidFill>
                            <a:schemeClr val="tx1">
                              <a:lumMod val="50000"/>
                            </a:schemeClr>
                          </a:solidFill>
                          <a:latin typeface="Cambria Math"/>
                        </a:rPr>
                        <m:t>=</m:t>
                      </m:r>
                      <m:f>
                        <m:fPr>
                          <m:ctrlPr>
                            <a:rPr lang="zh-CN" altLang="zh-CN" sz="1600" i="1">
                              <a:solidFill>
                                <a:schemeClr val="tx1">
                                  <a:lumMod val="50000"/>
                                </a:schemeClr>
                              </a:solidFill>
                              <a:latin typeface="Cambria Math" panose="02040503050406030204" pitchFamily="18" charset="0"/>
                            </a:rPr>
                          </m:ctrlPr>
                        </m:fPr>
                        <m:num>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𝜔</m:t>
                              </m:r>
                            </m:e>
                            <m:sup>
                              <m:d>
                                <m:dPr>
                                  <m:ctrlPr>
                                    <a:rPr lang="zh-CN" altLang="zh-CN" sz="1600" i="1">
                                      <a:solidFill>
                                        <a:schemeClr val="tx1">
                                          <a:lumMod val="50000"/>
                                        </a:schemeClr>
                                      </a:solidFill>
                                      <a:latin typeface="Cambria Math" panose="02040503050406030204" pitchFamily="18" charset="0"/>
                                    </a:rPr>
                                  </m:ctrlPr>
                                </m:dPr>
                                <m:e>
                                  <m:r>
                                    <a:rPr lang="en-US" altLang="zh-CN" sz="1600">
                                      <a:solidFill>
                                        <a:schemeClr val="tx1">
                                          <a:lumMod val="50000"/>
                                        </a:schemeClr>
                                      </a:solidFill>
                                      <a:latin typeface="Cambria Math"/>
                                    </a:rPr>
                                    <m:t>1</m:t>
                                  </m:r>
                                </m:e>
                              </m:d>
                            </m:sup>
                          </m:sSup>
                        </m:num>
                        <m:den>
                          <m:r>
                            <a:rPr lang="en-US" altLang="zh-CN" sz="1600">
                              <a:solidFill>
                                <a:schemeClr val="tx1">
                                  <a:lumMod val="50000"/>
                                </a:schemeClr>
                              </a:solidFill>
                              <a:latin typeface="Cambria Math"/>
                            </a:rPr>
                            <m:t>2</m:t>
                          </m:r>
                          <m:r>
                            <a:rPr lang="en-US" altLang="zh-CN" sz="1600">
                              <a:solidFill>
                                <a:schemeClr val="tx1">
                                  <a:lumMod val="50000"/>
                                </a:schemeClr>
                              </a:solidFill>
                              <a:latin typeface="Cambria Math"/>
                            </a:rPr>
                            <m:t>𝛺</m:t>
                          </m:r>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d>
                                <m:dPr>
                                  <m:ctrlPr>
                                    <a:rPr lang="zh-CN" altLang="zh-CN" sz="1600" i="1">
                                      <a:solidFill>
                                        <a:schemeClr val="tx1">
                                          <a:lumMod val="50000"/>
                                        </a:schemeClr>
                                      </a:solidFill>
                                      <a:latin typeface="Cambria Math" panose="02040503050406030204" pitchFamily="18" charset="0"/>
                                    </a:rPr>
                                  </m:ctrlPr>
                                </m:dPr>
                                <m:e>
                                  <m:r>
                                    <a:rPr lang="en-US" altLang="zh-CN" sz="1600">
                                      <a:solidFill>
                                        <a:schemeClr val="tx1">
                                          <a:lumMod val="50000"/>
                                        </a:schemeClr>
                                      </a:solidFill>
                                      <a:latin typeface="Cambria Math"/>
                                    </a:rPr>
                                    <m:t>2</m:t>
                                  </m:r>
                                </m:e>
                              </m:d>
                            </m:sup>
                          </m:sSup>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d>
                                <m:dPr>
                                  <m:ctrlPr>
                                    <a:rPr lang="zh-CN" altLang="zh-CN" sz="1600" i="1">
                                      <a:solidFill>
                                        <a:schemeClr val="tx1">
                                          <a:lumMod val="50000"/>
                                        </a:schemeClr>
                                      </a:solidFill>
                                      <a:latin typeface="Cambria Math" panose="02040503050406030204" pitchFamily="18" charset="0"/>
                                    </a:rPr>
                                  </m:ctrlPr>
                                </m:dPr>
                                <m:e>
                                  <m:r>
                                    <a:rPr lang="en-US" altLang="zh-CN" sz="1600">
                                      <a:solidFill>
                                        <a:schemeClr val="tx1">
                                          <a:lumMod val="50000"/>
                                        </a:schemeClr>
                                      </a:solidFill>
                                      <a:latin typeface="Cambria Math"/>
                                    </a:rPr>
                                    <m:t>1</m:t>
                                  </m:r>
                                </m:e>
                              </m:d>
                            </m:sup>
                          </m:sSup>
                        </m:den>
                      </m:f>
                      <m:r>
                        <m:rPr>
                          <m:sty m:val="p"/>
                        </m:rPr>
                        <a:rPr lang="en-US" altLang="zh-CN" sz="1600">
                          <a:solidFill>
                            <a:schemeClr val="tx1">
                              <a:lumMod val="50000"/>
                            </a:schemeClr>
                          </a:solidFill>
                          <a:latin typeface="Cambria Math"/>
                        </a:rPr>
                        <m:t>Re</m:t>
                      </m:r>
                      <m:d>
                        <m:dPr>
                          <m:begChr m:val="["/>
                          <m:endChr m:val="]"/>
                          <m:ctrlPr>
                            <a:rPr lang="zh-CN" altLang="zh-CN" sz="1600" i="1">
                              <a:solidFill>
                                <a:schemeClr val="tx1">
                                  <a:lumMod val="50000"/>
                                </a:schemeClr>
                              </a:solidFill>
                              <a:latin typeface="Cambria Math" panose="02040503050406030204" pitchFamily="18" charset="0"/>
                            </a:rPr>
                          </m:ctrlPr>
                        </m:dPr>
                        <m:e>
                          <m:sSup>
                            <m:sSupPr>
                              <m:ctrlPr>
                                <a:rPr lang="zh-CN" altLang="zh-CN" sz="1600" i="1">
                                  <a:solidFill>
                                    <a:schemeClr val="tx1">
                                      <a:lumMod val="50000"/>
                                    </a:schemeClr>
                                  </a:solidFill>
                                  <a:latin typeface="Cambria Math" panose="02040503050406030204" pitchFamily="18" charset="0"/>
                                </a:rPr>
                              </m:ctrlPr>
                            </m:sSupPr>
                            <m:e>
                              <m:nary>
                                <m:naryPr>
                                  <m:limLoc m:val="undOvr"/>
                                  <m:subHide m:val="on"/>
                                  <m:supHide m:val="on"/>
                                  <m:ctrlPr>
                                    <a:rPr lang="zh-CN" altLang="zh-CN" sz="1600" i="1">
                                      <a:solidFill>
                                        <a:schemeClr val="tx1">
                                          <a:lumMod val="50000"/>
                                        </a:schemeClr>
                                      </a:solidFill>
                                      <a:latin typeface="Cambria Math" panose="02040503050406030204" pitchFamily="18" charset="0"/>
                                    </a:rPr>
                                  </m:ctrlPr>
                                </m:naryPr>
                                <m:sub/>
                                <m:sup/>
                                <m:e>
                                  <m:d>
                                    <m:dPr>
                                      <m:ctrlPr>
                                        <a:rPr lang="zh-CN" altLang="zh-CN" sz="1600" i="1">
                                          <a:solidFill>
                                            <a:schemeClr val="tx1">
                                              <a:lumMod val="50000"/>
                                            </a:schemeClr>
                                          </a:solidFill>
                                          <a:latin typeface="Cambria Math" panose="02040503050406030204" pitchFamily="18" charset="0"/>
                                        </a:rPr>
                                      </m:ctrlPr>
                                    </m:dPr>
                                    <m:e>
                                      <m:sSup>
                                        <m:sSupPr>
                                          <m:ctrlPr>
                                            <a:rPr lang="zh-CN" altLang="zh-CN" sz="1600" i="1">
                                              <a:solidFill>
                                                <a:schemeClr val="tx1">
                                                  <a:lumMod val="50000"/>
                                                </a:schemeClr>
                                              </a:solidFill>
                                              <a:latin typeface="Cambria Math" panose="02040503050406030204" pitchFamily="18" charset="0"/>
                                            </a:rPr>
                                          </m:ctrlPr>
                                        </m:s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𝐟</m:t>
                                              </m:r>
                                            </m:e>
                                          </m:acc>
                                        </m:e>
                                        <m:sup>
                                          <m:r>
                                            <a:rPr lang="en-US" altLang="zh-CN" sz="1600">
                                              <a:solidFill>
                                                <a:schemeClr val="tx1">
                                                  <a:lumMod val="50000"/>
                                                </a:schemeClr>
                                              </a:solidFill>
                                              <a:latin typeface="Cambria Math"/>
                                            </a:rPr>
                                            <m:t>∗</m:t>
                                          </m:r>
                                        </m:sup>
                                      </m:sSup>
                                      <m:r>
                                        <a:rPr lang="en-US" altLang="zh-CN" sz="1600">
                                          <a:solidFill>
                                            <a:schemeClr val="tx1">
                                              <a:lumMod val="50000"/>
                                            </a:schemeClr>
                                          </a:solidFill>
                                          <a:latin typeface="Cambria Math"/>
                                        </a:rPr>
                                        <m:t>∙</m:t>
                                      </m:r>
                                      <m:f>
                                        <m:fPr>
                                          <m:ctrlPr>
                                            <a:rPr lang="zh-CN" altLang="zh-CN" sz="1600" i="1">
                                              <a:solidFill>
                                                <a:schemeClr val="tx1">
                                                  <a:lumMod val="50000"/>
                                                </a:schemeClr>
                                              </a:solidFill>
                                              <a:latin typeface="Cambria Math" panose="02040503050406030204" pitchFamily="18" charset="0"/>
                                            </a:rPr>
                                          </m:ctrlPr>
                                        </m:fPr>
                                        <m:num>
                                          <m:r>
                                            <a:rPr lang="en-US" altLang="zh-CN" sz="1600">
                                              <a:solidFill>
                                                <a:schemeClr val="tx1">
                                                  <a:lumMod val="50000"/>
                                                </a:schemeClr>
                                              </a:solidFill>
                                              <a:latin typeface="Cambria Math"/>
                                            </a:rPr>
                                            <m:t>𝑑</m:t>
                                          </m:r>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𝓾</m:t>
                                              </m:r>
                                            </m:e>
                                          </m:acc>
                                        </m:num>
                                        <m:den>
                                          <m:r>
                                            <a:rPr lang="en-US" altLang="zh-CN" sz="1600">
                                              <a:solidFill>
                                                <a:schemeClr val="tx1">
                                                  <a:lumMod val="50000"/>
                                                </a:schemeClr>
                                              </a:solidFill>
                                              <a:latin typeface="Cambria Math"/>
                                            </a:rPr>
                                            <m:t>𝑑𝑡</m:t>
                                          </m:r>
                                        </m:den>
                                      </m:f>
                                    </m:e>
                                  </m:d>
                                </m:e>
                              </m:nary>
                              <m:r>
                                <a:rPr lang="en-US" altLang="zh-CN" sz="1600">
                                  <a:solidFill>
                                    <a:schemeClr val="tx1">
                                      <a:lumMod val="50000"/>
                                    </a:schemeClr>
                                  </a:solidFill>
                                  <a:latin typeface="Cambria Math"/>
                                </a:rPr>
                                <m:t>𝑑</m:t>
                              </m:r>
                            </m:e>
                            <m:sup>
                              <m:r>
                                <a:rPr lang="en-US" altLang="zh-CN" sz="1600">
                                  <a:solidFill>
                                    <a:schemeClr val="tx1">
                                      <a:lumMod val="50000"/>
                                    </a:schemeClr>
                                  </a:solidFill>
                                  <a:latin typeface="Cambria Math"/>
                                </a:rPr>
                                <m:t>2</m:t>
                              </m:r>
                            </m:sup>
                          </m:sSup>
                          <m:r>
                            <a:rPr lang="en-US" altLang="zh-CN" sz="1600">
                              <a:solidFill>
                                <a:schemeClr val="tx1">
                                  <a:lumMod val="50000"/>
                                </a:schemeClr>
                              </a:solidFill>
                              <a:latin typeface="Cambria Math"/>
                            </a:rPr>
                            <m:t>𝐫</m:t>
                          </m:r>
                        </m:e>
                      </m:d>
                    </m:oMath>
                  </m:oMathPara>
                </a14:m>
                <a:endParaRPr lang="en-US" altLang="zh-CN" sz="1600" i="1" dirty="0">
                  <a:solidFill>
                    <a:schemeClr val="tx1">
                      <a:lumMod val="50000"/>
                    </a:schemeClr>
                  </a:solidFill>
                  <a:latin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altLang="zh-CN" sz="1600">
                          <a:solidFill>
                            <a:schemeClr val="tx1">
                              <a:lumMod val="50000"/>
                            </a:schemeClr>
                          </a:solidFill>
                          <a:latin typeface="Cambria Math"/>
                        </a:rPr>
                        <m:t>=</m:t>
                      </m:r>
                      <m:f>
                        <m:fPr>
                          <m:ctrlPr>
                            <a:rPr lang="zh-CN" altLang="zh-CN" sz="1600" i="1">
                              <a:solidFill>
                                <a:schemeClr val="tx1">
                                  <a:lumMod val="50000"/>
                                </a:schemeClr>
                              </a:solidFill>
                              <a:latin typeface="Cambria Math" panose="02040503050406030204" pitchFamily="18" charset="0"/>
                            </a:rPr>
                          </m:ctrlPr>
                        </m:fPr>
                        <m:num>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𝜔</m:t>
                              </m:r>
                            </m:e>
                            <m:sup>
                              <m:d>
                                <m:dPr>
                                  <m:ctrlPr>
                                    <a:rPr lang="zh-CN" altLang="zh-CN" sz="1600" i="1">
                                      <a:solidFill>
                                        <a:schemeClr val="tx1">
                                          <a:lumMod val="50000"/>
                                        </a:schemeClr>
                                      </a:solidFill>
                                      <a:latin typeface="Cambria Math" panose="02040503050406030204" pitchFamily="18" charset="0"/>
                                    </a:rPr>
                                  </m:ctrlPr>
                                </m:dPr>
                                <m:e>
                                  <m:r>
                                    <a:rPr lang="en-US" altLang="zh-CN" sz="1600">
                                      <a:solidFill>
                                        <a:schemeClr val="tx1">
                                          <a:lumMod val="50000"/>
                                        </a:schemeClr>
                                      </a:solidFill>
                                      <a:latin typeface="Cambria Math"/>
                                    </a:rPr>
                                    <m:t>1</m:t>
                                  </m:r>
                                </m:e>
                              </m:d>
                            </m:sup>
                          </m:sSup>
                        </m:num>
                        <m:den>
                          <m:r>
                            <a:rPr lang="en-US" altLang="zh-CN" sz="1600">
                              <a:solidFill>
                                <a:schemeClr val="tx1">
                                  <a:lumMod val="50000"/>
                                </a:schemeClr>
                              </a:solidFill>
                              <a:latin typeface="Cambria Math"/>
                            </a:rPr>
                            <m:t>2</m:t>
                          </m:r>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d>
                                <m:dPr>
                                  <m:ctrlPr>
                                    <a:rPr lang="en-US" altLang="zh-CN" sz="1600" i="1">
                                      <a:solidFill>
                                        <a:schemeClr val="tx1">
                                          <a:lumMod val="50000"/>
                                        </a:schemeClr>
                                      </a:solidFill>
                                      <a:latin typeface="Cambria Math" panose="02040503050406030204" pitchFamily="18" charset="0"/>
                                    </a:rPr>
                                  </m:ctrlPr>
                                </m:dPr>
                                <m:e>
                                  <m:r>
                                    <a:rPr lang="en-US" altLang="zh-CN" sz="1600">
                                      <a:solidFill>
                                        <a:schemeClr val="tx1">
                                          <a:lumMod val="50000"/>
                                        </a:schemeClr>
                                      </a:solidFill>
                                      <a:latin typeface="Cambria Math"/>
                                    </a:rPr>
                                    <m:t>2</m:t>
                                  </m:r>
                                </m:e>
                              </m:d>
                            </m:sup>
                          </m:sSup>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d>
                                <m:dPr>
                                  <m:ctrlPr>
                                    <a:rPr lang="en-US" altLang="zh-CN" sz="1600" i="1">
                                      <a:solidFill>
                                        <a:schemeClr val="tx1">
                                          <a:lumMod val="50000"/>
                                        </a:schemeClr>
                                      </a:solidFill>
                                      <a:latin typeface="Cambria Math" panose="02040503050406030204" pitchFamily="18" charset="0"/>
                                    </a:rPr>
                                  </m:ctrlPr>
                                </m:dPr>
                                <m:e>
                                  <m:r>
                                    <a:rPr lang="en-US" altLang="zh-CN" sz="1600">
                                      <a:solidFill>
                                        <a:schemeClr val="tx1">
                                          <a:lumMod val="50000"/>
                                        </a:schemeClr>
                                      </a:solidFill>
                                      <a:latin typeface="Cambria Math"/>
                                    </a:rPr>
                                    <m:t>1</m:t>
                                  </m:r>
                                </m:e>
                              </m:d>
                            </m:sup>
                          </m:sSup>
                        </m:den>
                      </m:f>
                      <m:r>
                        <m:rPr>
                          <m:sty m:val="p"/>
                        </m:rPr>
                        <a:rPr lang="en-US" altLang="zh-CN" sz="1600">
                          <a:solidFill>
                            <a:schemeClr val="tx1">
                              <a:lumMod val="50000"/>
                            </a:schemeClr>
                          </a:solidFill>
                          <a:latin typeface="Cambria Math"/>
                        </a:rPr>
                        <m:t>Im</m:t>
                      </m:r>
                      <m:d>
                        <m:dPr>
                          <m:ctrlPr>
                            <a:rPr lang="en-US" altLang="zh-CN" sz="1600" i="1">
                              <a:solidFill>
                                <a:schemeClr val="tx1">
                                  <a:lumMod val="50000"/>
                                </a:schemeClr>
                              </a:solidFill>
                              <a:latin typeface="Cambria Math" panose="02040503050406030204" pitchFamily="18" charset="0"/>
                            </a:rPr>
                          </m:ctrlPr>
                        </m:dPr>
                        <m:e>
                          <m:nary>
                            <m:naryPr>
                              <m:limLoc m:val="undOvr"/>
                              <m:subHide m:val="on"/>
                              <m:supHide m:val="on"/>
                              <m:ctrlPr>
                                <a:rPr lang="zh-CN" altLang="zh-CN" sz="1600" i="1">
                                  <a:solidFill>
                                    <a:schemeClr val="tx1">
                                      <a:lumMod val="50000"/>
                                    </a:schemeClr>
                                  </a:solidFill>
                                  <a:latin typeface="Cambria Math" panose="02040503050406030204" pitchFamily="18" charset="0"/>
                                </a:rPr>
                              </m:ctrlPr>
                            </m:naryPr>
                            <m:sub/>
                            <m:sup/>
                            <m:e>
                              <m:sSup>
                                <m:sSupPr>
                                  <m:ctrlPr>
                                    <a:rPr lang="zh-CN" altLang="zh-CN" sz="1600" i="1">
                                      <a:solidFill>
                                        <a:schemeClr val="tx1">
                                          <a:lumMod val="50000"/>
                                        </a:schemeClr>
                                      </a:solidFill>
                                      <a:latin typeface="Cambria Math" panose="02040503050406030204" pitchFamily="18" charset="0"/>
                                    </a:rPr>
                                  </m:ctrlPr>
                                </m:sSupPr>
                                <m:e>
                                  <m:sSup>
                                    <m:sSupPr>
                                      <m:ctrlPr>
                                        <a:rPr lang="zh-CN" altLang="zh-CN" sz="1600" i="1">
                                          <a:solidFill>
                                            <a:schemeClr val="tx1">
                                              <a:lumMod val="50000"/>
                                            </a:schemeClr>
                                          </a:solidFill>
                                          <a:latin typeface="Cambria Math" panose="02040503050406030204" pitchFamily="18" charset="0"/>
                                        </a:rPr>
                                      </m:ctrlPr>
                                    </m:s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𝐟</m:t>
                                          </m:r>
                                        </m:e>
                                      </m:acc>
                                    </m:e>
                                    <m:sup>
                                      <m:r>
                                        <a:rPr lang="en-US" altLang="zh-CN" sz="1600">
                                          <a:solidFill>
                                            <a:schemeClr val="tx1">
                                              <a:lumMod val="50000"/>
                                            </a:schemeClr>
                                          </a:solidFill>
                                          <a:latin typeface="Cambria Math"/>
                                        </a:rPr>
                                        <m:t>∗</m:t>
                                      </m:r>
                                    </m:sup>
                                  </m:sSup>
                                  <m:r>
                                    <a:rPr lang="en-US" altLang="zh-CN" sz="1600">
                                      <a:solidFill>
                                        <a:schemeClr val="tx1">
                                          <a:lumMod val="50000"/>
                                        </a:schemeClr>
                                      </a:solidFill>
                                      <a:latin typeface="Cambria Math"/>
                                    </a:rPr>
                                    <m:t>∙</m:t>
                                  </m:r>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𝓾</m:t>
                                      </m:r>
                                    </m:e>
                                  </m:acc>
                                  <m:r>
                                    <a:rPr lang="en-US" altLang="zh-CN" sz="1600">
                                      <a:solidFill>
                                        <a:schemeClr val="tx1">
                                          <a:lumMod val="50000"/>
                                        </a:schemeClr>
                                      </a:solidFill>
                                      <a:latin typeface="Cambria Math"/>
                                    </a:rPr>
                                    <m:t>𝑑</m:t>
                                  </m:r>
                                </m:e>
                                <m:sup>
                                  <m:r>
                                    <a:rPr lang="en-US" altLang="zh-CN" sz="1600">
                                      <a:solidFill>
                                        <a:schemeClr val="tx1">
                                          <a:lumMod val="50000"/>
                                        </a:schemeClr>
                                      </a:solidFill>
                                      <a:latin typeface="Cambria Math"/>
                                    </a:rPr>
                                    <m:t>2</m:t>
                                  </m:r>
                                </m:sup>
                              </m:sSup>
                              <m:r>
                                <a:rPr lang="en-US" altLang="zh-CN" sz="1600">
                                  <a:solidFill>
                                    <a:schemeClr val="tx1">
                                      <a:lumMod val="50000"/>
                                    </a:schemeClr>
                                  </a:solidFill>
                                  <a:latin typeface="Cambria Math"/>
                                </a:rPr>
                                <m:t>𝐫</m:t>
                              </m:r>
                            </m:e>
                          </m:nary>
                        </m:e>
                      </m:d>
                    </m:oMath>
                  </m:oMathPara>
                </a14:m>
                <a:endParaRPr lang="en-US" altLang="zh-CN" sz="1600" dirty="0">
                  <a:solidFill>
                    <a:schemeClr val="tx1">
                      <a:lumMod val="50000"/>
                    </a:schemeClr>
                  </a:solidFill>
                  <a:latin typeface="Cambria Math" panose="02040503050406030204" pitchFamily="18" charset="0"/>
                </a:endParaRPr>
              </a:p>
            </p:txBody>
          </p:sp>
        </mc:Choice>
        <mc:Fallback xmlns="">
          <p:sp>
            <p:nvSpPr>
              <p:cNvPr id="4" name="矩形 3">
                <a:extLst>
                  <a:ext uri="{FF2B5EF4-FFF2-40B4-BE49-F238E27FC236}">
                    <a16:creationId xmlns:a16="http://schemas.microsoft.com/office/drawing/2014/main" id="{36426DBF-2637-4F4F-A89A-095A883D2801}"/>
                  </a:ext>
                </a:extLst>
              </p:cNvPr>
              <p:cNvSpPr>
                <a:spLocks noRot="1" noChangeAspect="1" noMove="1" noResize="1" noEditPoints="1" noAdjustHandles="1" noChangeArrowheads="1" noChangeShapeType="1" noTextEdit="1"/>
              </p:cNvSpPr>
              <p:nvPr/>
            </p:nvSpPr>
            <p:spPr>
              <a:xfrm>
                <a:off x="2158050" y="4212859"/>
                <a:ext cx="7681578" cy="2128596"/>
              </a:xfrm>
              <a:prstGeom prst="rect">
                <a:avLst/>
              </a:prstGeom>
              <a:blipFill>
                <a:blip r:embed="rId4"/>
                <a:stretch>
                  <a:fillRect t="-27381" b="-613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 name="表格 4">
                <a:extLst>
                  <a:ext uri="{FF2B5EF4-FFF2-40B4-BE49-F238E27FC236}">
                    <a16:creationId xmlns:a16="http://schemas.microsoft.com/office/drawing/2014/main" id="{96219876-300C-DE4C-BD37-F42625EAB3A9}"/>
                  </a:ext>
                </a:extLst>
              </p:cNvPr>
              <p:cNvGraphicFramePr>
                <a:graphicFrameLocks noGrp="1"/>
              </p:cNvGraphicFramePr>
              <p:nvPr>
                <p:extLst>
                  <p:ext uri="{D42A27DB-BD31-4B8C-83A1-F6EECF244321}">
                    <p14:modId xmlns:p14="http://schemas.microsoft.com/office/powerpoint/2010/main" val="2016239403"/>
                  </p:ext>
                </p:extLst>
              </p:nvPr>
            </p:nvGraphicFramePr>
            <p:xfrm>
              <a:off x="2560673" y="2884662"/>
              <a:ext cx="6876332" cy="741680"/>
            </p:xfrm>
            <a:graphic>
              <a:graphicData uri="http://schemas.openxmlformats.org/drawingml/2006/table">
                <a:tbl>
                  <a:tblPr firstRow="1" bandRow="1">
                    <a:tableStyleId>{5C22544A-7EE6-4342-B048-85BDC9FD1C3A}</a:tableStyleId>
                  </a:tblPr>
                  <a:tblGrid>
                    <a:gridCol w="1719083">
                      <a:extLst>
                        <a:ext uri="{9D8B030D-6E8A-4147-A177-3AD203B41FA5}">
                          <a16:colId xmlns:a16="http://schemas.microsoft.com/office/drawing/2014/main" val="4004145571"/>
                        </a:ext>
                      </a:extLst>
                    </a:gridCol>
                    <a:gridCol w="1719083">
                      <a:extLst>
                        <a:ext uri="{9D8B030D-6E8A-4147-A177-3AD203B41FA5}">
                          <a16:colId xmlns:a16="http://schemas.microsoft.com/office/drawing/2014/main" val="3933509698"/>
                        </a:ext>
                      </a:extLst>
                    </a:gridCol>
                    <a:gridCol w="1719083">
                      <a:extLst>
                        <a:ext uri="{9D8B030D-6E8A-4147-A177-3AD203B41FA5}">
                          <a16:colId xmlns:a16="http://schemas.microsoft.com/office/drawing/2014/main" val="3571469656"/>
                        </a:ext>
                      </a:extLst>
                    </a:gridCol>
                    <a:gridCol w="1719083">
                      <a:extLst>
                        <a:ext uri="{9D8B030D-6E8A-4147-A177-3AD203B41FA5}">
                          <a16:colId xmlns:a16="http://schemas.microsoft.com/office/drawing/2014/main" val="2606107028"/>
                        </a:ext>
                      </a:extLst>
                    </a:gridCol>
                  </a:tblGrid>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zh-CN" altLang="zh-CN" sz="1200" i="1" smtClean="0">
                                        <a:solidFill>
                                          <a:schemeClr val="bg1"/>
                                        </a:solidFill>
                                        <a:latin typeface="Cambria Math" panose="02040503050406030204" pitchFamily="18" charset="0"/>
                                      </a:rPr>
                                    </m:ctrlPr>
                                  </m:sSupPr>
                                  <m:e>
                                    <m:r>
                                      <a:rPr lang="en-US" altLang="zh-CN" sz="1200">
                                        <a:solidFill>
                                          <a:schemeClr val="bg1"/>
                                        </a:solidFill>
                                        <a:latin typeface="Cambria Math"/>
                                      </a:rPr>
                                      <m:t>𝑃</m:t>
                                    </m:r>
                                  </m:e>
                                  <m:sup>
                                    <m:r>
                                      <a:rPr lang="en-US" altLang="zh-CN" sz="1200">
                                        <a:solidFill>
                                          <a:schemeClr val="bg1"/>
                                        </a:solidFill>
                                        <a:latin typeface="Cambria Math"/>
                                      </a:rPr>
                                      <m:t>(1)</m:t>
                                    </m:r>
                                  </m:sup>
                                </m:sSup>
                              </m:oMath>
                            </m:oMathPara>
                          </a14:m>
                          <a:endParaRPr lang="zh-CN" altLang="en-US" sz="1200" dirty="0">
                            <a:solidFill>
                              <a:schemeClr val="bg1"/>
                            </a:solidFill>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zh-CN" altLang="zh-CN" sz="1200" i="1" smtClean="0">
                                        <a:solidFill>
                                          <a:schemeClr val="bg1"/>
                                        </a:solidFill>
                                        <a:latin typeface="Cambria Math" panose="02040503050406030204" pitchFamily="18" charset="0"/>
                                      </a:rPr>
                                    </m:ctrlPr>
                                  </m:sSupPr>
                                  <m:e>
                                    <m:r>
                                      <a:rPr lang="en-US" altLang="zh-CN" sz="1200">
                                        <a:solidFill>
                                          <a:schemeClr val="bg1"/>
                                        </a:solidFill>
                                        <a:latin typeface="Cambria Math"/>
                                      </a:rPr>
                                      <m:t>𝑃</m:t>
                                    </m:r>
                                  </m:e>
                                  <m:sup>
                                    <m:r>
                                      <a:rPr lang="en-US" altLang="zh-CN" sz="1200">
                                        <a:solidFill>
                                          <a:schemeClr val="bg1"/>
                                        </a:solidFill>
                                        <a:latin typeface="Cambria Math"/>
                                      </a:rPr>
                                      <m:t>(</m:t>
                                    </m:r>
                                    <m:r>
                                      <a:rPr lang="en-US" altLang="zh-CN" sz="1200" b="0" i="0" smtClean="0">
                                        <a:solidFill>
                                          <a:schemeClr val="bg1"/>
                                        </a:solidFill>
                                        <a:latin typeface="Cambria Math" panose="02040503050406030204" pitchFamily="18" charset="0"/>
                                      </a:rPr>
                                      <m:t>2</m:t>
                                    </m:r>
                                    <m:r>
                                      <a:rPr lang="en-US" altLang="zh-CN" sz="1200">
                                        <a:solidFill>
                                          <a:schemeClr val="bg1"/>
                                        </a:solidFill>
                                        <a:latin typeface="Cambria Math"/>
                                      </a:rPr>
                                      <m:t>)</m:t>
                                    </m:r>
                                  </m:sup>
                                </m:sSup>
                              </m:oMath>
                            </m:oMathPara>
                          </a14:m>
                          <a:endParaRPr lang="zh-CN" altLang="en-US" sz="1200" dirty="0">
                            <a:solidFill>
                              <a:schemeClr val="bg1"/>
                            </a:solidFill>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zh-CN" altLang="zh-CN" sz="1200" i="1" smtClean="0">
                                        <a:solidFill>
                                          <a:schemeClr val="bg1"/>
                                        </a:solidFill>
                                        <a:latin typeface="Cambria Math" panose="02040503050406030204" pitchFamily="18" charset="0"/>
                                      </a:rPr>
                                    </m:ctrlPr>
                                  </m:sSupPr>
                                  <m:e>
                                    <m:r>
                                      <a:rPr lang="en-US" altLang="zh-CN" sz="1200">
                                        <a:solidFill>
                                          <a:schemeClr val="bg1"/>
                                        </a:solidFill>
                                        <a:latin typeface="Cambria Math"/>
                                      </a:rPr>
                                      <m:t>𝛼</m:t>
                                    </m:r>
                                  </m:e>
                                  <m:sup>
                                    <m:r>
                                      <a:rPr lang="en-US" altLang="zh-CN" sz="1200">
                                        <a:solidFill>
                                          <a:schemeClr val="bg1"/>
                                        </a:solidFill>
                                        <a:latin typeface="Cambria Math"/>
                                      </a:rPr>
                                      <m:t>(1)</m:t>
                                    </m:r>
                                  </m:sup>
                                </m:sSup>
                              </m:oMath>
                            </m:oMathPara>
                          </a14:m>
                          <a:endParaRPr lang="zh-CN" altLang="en-US" sz="1200" dirty="0">
                            <a:solidFill>
                              <a:schemeClr val="bg1"/>
                            </a:solidFill>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zh-CN" altLang="zh-CN" sz="1200" i="1" smtClean="0">
                                        <a:solidFill>
                                          <a:schemeClr val="bg1"/>
                                        </a:solidFill>
                                        <a:latin typeface="Cambria Math" panose="02040503050406030204" pitchFamily="18" charset="0"/>
                                      </a:rPr>
                                    </m:ctrlPr>
                                  </m:sSubPr>
                                  <m:e>
                                    <m:r>
                                      <a:rPr lang="en-US" altLang="zh-CN" sz="1200">
                                        <a:solidFill>
                                          <a:schemeClr val="bg1"/>
                                        </a:solidFill>
                                        <a:latin typeface="Cambria Math"/>
                                      </a:rPr>
                                      <m:t>𝐺</m:t>
                                    </m:r>
                                  </m:e>
                                  <m:sub>
                                    <m:r>
                                      <m:rPr>
                                        <m:sty m:val="p"/>
                                      </m:rPr>
                                      <a:rPr lang="en-US" altLang="zh-CN" sz="1200">
                                        <a:solidFill>
                                          <a:schemeClr val="bg1"/>
                                        </a:solidFill>
                                        <a:latin typeface="Cambria Math"/>
                                      </a:rPr>
                                      <m:t>B</m:t>
                                    </m:r>
                                  </m:sub>
                                </m:sSub>
                              </m:oMath>
                            </m:oMathPara>
                          </a14:m>
                          <a:endParaRPr lang="zh-CN" altLang="en-US" sz="1200" dirty="0">
                            <a:solidFill>
                              <a:schemeClr val="bg1"/>
                            </a:solidFill>
                          </a:endParaRPr>
                        </a:p>
                      </a:txBody>
                      <a:tcPr anchor="ctr"/>
                    </a:tc>
                    <a:extLst>
                      <a:ext uri="{0D108BD9-81ED-4DB2-BD59-A6C34878D82A}">
                        <a16:rowId xmlns:a16="http://schemas.microsoft.com/office/drawing/2014/main" val="1016042374"/>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zh-CN" altLang="en-US" sz="1200" b="0" i="1" smtClean="0">
                                    <a:solidFill>
                                      <a:schemeClr val="tx1">
                                        <a:lumMod val="50000"/>
                                      </a:schemeClr>
                                    </a:solidFill>
                                    <a:latin typeface="Cambria Math" panose="02040503050406030204" pitchFamily="18" charset="0"/>
                                    <a:ea typeface="+mj-ea"/>
                                  </a:rPr>
                                  <m:t>斯托克斯光功率</m:t>
                                </m:r>
                              </m:oMath>
                            </m:oMathPara>
                          </a14:m>
                          <a:endParaRPr lang="zh-CN" altLang="en-US" sz="1200" b="0" dirty="0">
                            <a:solidFill>
                              <a:schemeClr val="tx1">
                                <a:lumMod val="50000"/>
                              </a:schemeClr>
                            </a:solidFill>
                            <a:latin typeface="+mj-ea"/>
                            <a:ea typeface="+mj-ea"/>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200" b="0" dirty="0">
                              <a:solidFill>
                                <a:schemeClr val="tx1">
                                  <a:lumMod val="50000"/>
                                </a:schemeClr>
                              </a:solidFill>
                              <a:latin typeface="+mj-ea"/>
                              <a:ea typeface="+mj-ea"/>
                            </a:rPr>
                            <a:t>泵浦光功率</a:t>
                          </a:r>
                          <a:endParaRPr lang="zh-CN" altLang="en-US" sz="1200" b="0" dirty="0">
                            <a:solidFill>
                              <a:schemeClr val="tx1">
                                <a:lumMod val="50000"/>
                              </a:schemeClr>
                            </a:solidFill>
                            <a:latin typeface="+mj-ea"/>
                            <a:ea typeface="+mj-ea"/>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200" b="0" dirty="0">
                              <a:solidFill>
                                <a:schemeClr val="tx1">
                                  <a:lumMod val="50000"/>
                                </a:schemeClr>
                              </a:solidFill>
                              <a:latin typeface="+mj-ea"/>
                              <a:ea typeface="+mj-ea"/>
                            </a:rPr>
                            <a:t>斯托克斯波衰减系数</a:t>
                          </a:r>
                          <a:endParaRPr lang="zh-CN" altLang="en-US" sz="1200" b="0" dirty="0">
                            <a:solidFill>
                              <a:schemeClr val="tx1">
                                <a:lumMod val="50000"/>
                              </a:schemeClr>
                            </a:solidFill>
                            <a:latin typeface="+mj-ea"/>
                            <a:ea typeface="+mj-ea"/>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CN" altLang="en-US" sz="1200" b="0" dirty="0">
                              <a:solidFill>
                                <a:schemeClr val="tx1">
                                  <a:lumMod val="50000"/>
                                </a:schemeClr>
                              </a:solidFill>
                              <a:latin typeface="+mj-ea"/>
                              <a:ea typeface="+mj-ea"/>
                            </a:rPr>
                            <a:t>布里渊增益</a:t>
                          </a:r>
                        </a:p>
                      </a:txBody>
                      <a:tcPr anchor="ctr"/>
                    </a:tc>
                    <a:extLst>
                      <a:ext uri="{0D108BD9-81ED-4DB2-BD59-A6C34878D82A}">
                        <a16:rowId xmlns:a16="http://schemas.microsoft.com/office/drawing/2014/main" val="181097188"/>
                      </a:ext>
                    </a:extLst>
                  </a:tr>
                </a:tbl>
              </a:graphicData>
            </a:graphic>
          </p:graphicFrame>
        </mc:Choice>
        <mc:Fallback xmlns="">
          <p:graphicFrame>
            <p:nvGraphicFramePr>
              <p:cNvPr id="5" name="表格 4">
                <a:extLst>
                  <a:ext uri="{FF2B5EF4-FFF2-40B4-BE49-F238E27FC236}">
                    <a16:creationId xmlns:a16="http://schemas.microsoft.com/office/drawing/2014/main" id="{96219876-300C-DE4C-BD37-F42625EAB3A9}"/>
                  </a:ext>
                </a:extLst>
              </p:cNvPr>
              <p:cNvGraphicFramePr>
                <a:graphicFrameLocks noGrp="1"/>
              </p:cNvGraphicFramePr>
              <p:nvPr>
                <p:extLst>
                  <p:ext uri="{D42A27DB-BD31-4B8C-83A1-F6EECF244321}">
                    <p14:modId xmlns:p14="http://schemas.microsoft.com/office/powerpoint/2010/main" val="2016239403"/>
                  </p:ext>
                </p:extLst>
              </p:nvPr>
            </p:nvGraphicFramePr>
            <p:xfrm>
              <a:off x="2560673" y="2884662"/>
              <a:ext cx="6876332" cy="741680"/>
            </p:xfrm>
            <a:graphic>
              <a:graphicData uri="http://schemas.openxmlformats.org/drawingml/2006/table">
                <a:tbl>
                  <a:tblPr firstRow="1" bandRow="1">
                    <a:tableStyleId>{5C22544A-7EE6-4342-B048-85BDC9FD1C3A}</a:tableStyleId>
                  </a:tblPr>
                  <a:tblGrid>
                    <a:gridCol w="1719083">
                      <a:extLst>
                        <a:ext uri="{9D8B030D-6E8A-4147-A177-3AD203B41FA5}">
                          <a16:colId xmlns:a16="http://schemas.microsoft.com/office/drawing/2014/main" val="4004145571"/>
                        </a:ext>
                      </a:extLst>
                    </a:gridCol>
                    <a:gridCol w="1719083">
                      <a:extLst>
                        <a:ext uri="{9D8B030D-6E8A-4147-A177-3AD203B41FA5}">
                          <a16:colId xmlns:a16="http://schemas.microsoft.com/office/drawing/2014/main" val="3933509698"/>
                        </a:ext>
                      </a:extLst>
                    </a:gridCol>
                    <a:gridCol w="1719083">
                      <a:extLst>
                        <a:ext uri="{9D8B030D-6E8A-4147-A177-3AD203B41FA5}">
                          <a16:colId xmlns:a16="http://schemas.microsoft.com/office/drawing/2014/main" val="3571469656"/>
                        </a:ext>
                      </a:extLst>
                    </a:gridCol>
                    <a:gridCol w="1719083">
                      <a:extLst>
                        <a:ext uri="{9D8B030D-6E8A-4147-A177-3AD203B41FA5}">
                          <a16:colId xmlns:a16="http://schemas.microsoft.com/office/drawing/2014/main" val="2606107028"/>
                        </a:ext>
                      </a:extLst>
                    </a:gridCol>
                  </a:tblGrid>
                  <a:tr h="370840">
                    <a:tc>
                      <a:txBody>
                        <a:bodyPr/>
                        <a:lstStyle/>
                        <a:p>
                          <a:endParaRPr lang="zh-CN"/>
                        </a:p>
                      </a:txBody>
                      <a:tcPr anchor="ctr">
                        <a:blipFill>
                          <a:blip r:embed="rId5"/>
                          <a:stretch>
                            <a:fillRect l="-355" t="-1639" r="-301773" b="-103279"/>
                          </a:stretch>
                        </a:blipFill>
                      </a:tcPr>
                    </a:tc>
                    <a:tc>
                      <a:txBody>
                        <a:bodyPr/>
                        <a:lstStyle/>
                        <a:p>
                          <a:endParaRPr lang="zh-CN"/>
                        </a:p>
                      </a:txBody>
                      <a:tcPr anchor="ctr">
                        <a:blipFill>
                          <a:blip r:embed="rId5"/>
                          <a:stretch>
                            <a:fillRect l="-100000" t="-1639" r="-200707" b="-103279"/>
                          </a:stretch>
                        </a:blipFill>
                      </a:tcPr>
                    </a:tc>
                    <a:tc>
                      <a:txBody>
                        <a:bodyPr/>
                        <a:lstStyle/>
                        <a:p>
                          <a:endParaRPr lang="zh-CN"/>
                        </a:p>
                      </a:txBody>
                      <a:tcPr anchor="ctr">
                        <a:blipFill>
                          <a:blip r:embed="rId5"/>
                          <a:stretch>
                            <a:fillRect l="-200709" t="-1639" r="-101418" b="-103279"/>
                          </a:stretch>
                        </a:blipFill>
                      </a:tcPr>
                    </a:tc>
                    <a:tc>
                      <a:txBody>
                        <a:bodyPr/>
                        <a:lstStyle/>
                        <a:p>
                          <a:endParaRPr lang="zh-CN"/>
                        </a:p>
                      </a:txBody>
                      <a:tcPr anchor="ctr">
                        <a:blipFill>
                          <a:blip r:embed="rId5"/>
                          <a:stretch>
                            <a:fillRect l="-300709" t="-1639" r="-1418" b="-103279"/>
                          </a:stretch>
                        </a:blipFill>
                      </a:tcPr>
                    </a:tc>
                    <a:extLst>
                      <a:ext uri="{0D108BD9-81ED-4DB2-BD59-A6C34878D82A}">
                        <a16:rowId xmlns:a16="http://schemas.microsoft.com/office/drawing/2014/main" val="1016042374"/>
                      </a:ext>
                    </a:extLst>
                  </a:tr>
                  <a:tr h="370840">
                    <a:tc>
                      <a:txBody>
                        <a:bodyPr/>
                        <a:lstStyle/>
                        <a:p>
                          <a:endParaRPr lang="zh-CN"/>
                        </a:p>
                      </a:txBody>
                      <a:tcPr anchor="ctr">
                        <a:blipFill>
                          <a:blip r:embed="rId5"/>
                          <a:stretch>
                            <a:fillRect l="-355" t="-101639" r="-301773" b="-3279"/>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200" b="0" dirty="0">
                              <a:solidFill>
                                <a:schemeClr val="tx1">
                                  <a:lumMod val="50000"/>
                                </a:schemeClr>
                              </a:solidFill>
                              <a:latin typeface="+mj-ea"/>
                              <a:ea typeface="+mj-ea"/>
                            </a:rPr>
                            <a:t>泵浦光功率</a:t>
                          </a:r>
                          <a:endParaRPr lang="zh-CN" altLang="en-US" sz="1200" b="0" dirty="0">
                            <a:solidFill>
                              <a:schemeClr val="tx1">
                                <a:lumMod val="50000"/>
                              </a:schemeClr>
                            </a:solidFill>
                            <a:latin typeface="+mj-ea"/>
                            <a:ea typeface="+mj-ea"/>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200" b="0" dirty="0">
                              <a:solidFill>
                                <a:schemeClr val="tx1">
                                  <a:lumMod val="50000"/>
                                </a:schemeClr>
                              </a:solidFill>
                              <a:latin typeface="+mj-ea"/>
                              <a:ea typeface="+mj-ea"/>
                            </a:rPr>
                            <a:t>斯托克斯波衰减系数</a:t>
                          </a:r>
                          <a:endParaRPr lang="zh-CN" altLang="en-US" sz="1200" b="0" dirty="0">
                            <a:solidFill>
                              <a:schemeClr val="tx1">
                                <a:lumMod val="50000"/>
                              </a:schemeClr>
                            </a:solidFill>
                            <a:latin typeface="+mj-ea"/>
                            <a:ea typeface="+mj-ea"/>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CN" altLang="en-US" sz="1200" b="0" dirty="0">
                              <a:solidFill>
                                <a:schemeClr val="tx1">
                                  <a:lumMod val="50000"/>
                                </a:schemeClr>
                              </a:solidFill>
                              <a:latin typeface="+mj-ea"/>
                              <a:ea typeface="+mj-ea"/>
                            </a:rPr>
                            <a:t>布里渊增益</a:t>
                          </a:r>
                        </a:p>
                      </a:txBody>
                      <a:tcPr anchor="ctr"/>
                    </a:tc>
                    <a:extLst>
                      <a:ext uri="{0D108BD9-81ED-4DB2-BD59-A6C34878D82A}">
                        <a16:rowId xmlns:a16="http://schemas.microsoft.com/office/drawing/2014/main" val="181097188"/>
                      </a:ext>
                    </a:extLst>
                  </a:tr>
                </a:tbl>
              </a:graphicData>
            </a:graphic>
          </p:graphicFrame>
        </mc:Fallback>
      </mc:AlternateContent>
      <p:sp>
        <p:nvSpPr>
          <p:cNvPr id="27" name="文本框 26">
            <a:extLst>
              <a:ext uri="{FF2B5EF4-FFF2-40B4-BE49-F238E27FC236}">
                <a16:creationId xmlns:a16="http://schemas.microsoft.com/office/drawing/2014/main" id="{E489A814-7DD9-F847-A3B4-06A63701841D}"/>
              </a:ext>
            </a:extLst>
          </p:cNvPr>
          <p:cNvSpPr txBox="1"/>
          <p:nvPr/>
        </p:nvSpPr>
        <p:spPr>
          <a:xfrm>
            <a:off x="1547821" y="3919233"/>
            <a:ext cx="1338828" cy="416909"/>
          </a:xfrm>
          <a:prstGeom prst="rect">
            <a:avLst/>
          </a:prstGeom>
          <a:noFill/>
        </p:spPr>
        <p:txBody>
          <a:bodyPr wrap="none" rtlCol="0">
            <a:spAutoFit/>
          </a:bodyPr>
          <a:lstStyle/>
          <a:p>
            <a:pPr>
              <a:lnSpc>
                <a:spcPct val="130000"/>
              </a:lnSpc>
            </a:pPr>
            <a:r>
              <a:rPr kumimoji="1" lang="zh-CN" altLang="en-US" sz="1800" dirty="0">
                <a:solidFill>
                  <a:srgbClr val="232526"/>
                </a:solidFill>
                <a:latin typeface="Arial" panose="020B0604020202020204" pitchFamily="34" charset="0"/>
                <a:ea typeface="微软雅黑" panose="020B0503020204020204" pitchFamily="34" charset="-122"/>
              </a:rPr>
              <a:t>布里渊增益</a:t>
            </a:r>
          </a:p>
        </p:txBody>
      </p:sp>
      <p:sp>
        <p:nvSpPr>
          <p:cNvPr id="72" name="圆角矩形 71">
            <a:extLst>
              <a:ext uri="{FF2B5EF4-FFF2-40B4-BE49-F238E27FC236}">
                <a16:creationId xmlns:a16="http://schemas.microsoft.com/office/drawing/2014/main" id="{43232C6E-04AD-BC4C-8F3C-BA5875E1A48C}"/>
              </a:ext>
            </a:extLst>
          </p:cNvPr>
          <p:cNvSpPr/>
          <p:nvPr/>
        </p:nvSpPr>
        <p:spPr>
          <a:xfrm>
            <a:off x="6159941" y="4735135"/>
            <a:ext cx="1401148" cy="628319"/>
          </a:xfrm>
          <a:prstGeom prst="round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n>
                <a:solidFill>
                  <a:schemeClr val="tx1"/>
                </a:solidFill>
                <a:prstDash val="dash"/>
              </a:ln>
              <a:highlight>
                <a:srgbClr val="800000"/>
              </a:highlight>
            </a:endParaRPr>
          </a:p>
        </p:txBody>
      </p:sp>
      <p:sp>
        <p:nvSpPr>
          <p:cNvPr id="73" name="文本框 72">
            <a:extLst>
              <a:ext uri="{FF2B5EF4-FFF2-40B4-BE49-F238E27FC236}">
                <a16:creationId xmlns:a16="http://schemas.microsoft.com/office/drawing/2014/main" id="{C997478D-7FE2-1841-B80E-13934AC4705A}"/>
              </a:ext>
            </a:extLst>
          </p:cNvPr>
          <p:cNvSpPr txBox="1"/>
          <p:nvPr/>
        </p:nvSpPr>
        <p:spPr>
          <a:xfrm>
            <a:off x="7802979" y="4717271"/>
            <a:ext cx="2646878" cy="380810"/>
          </a:xfrm>
          <a:prstGeom prst="rect">
            <a:avLst/>
          </a:prstGeom>
          <a:noFill/>
        </p:spPr>
        <p:txBody>
          <a:bodyPr wrap="none" rtlCol="0">
            <a:spAutoFit/>
          </a:bodyPr>
          <a:lstStyle/>
          <a:p>
            <a:pPr>
              <a:lnSpc>
                <a:spcPct val="130000"/>
              </a:lnSpc>
            </a:pPr>
            <a:r>
              <a:rPr kumimoji="1" lang="zh-CN" altLang="en-US" sz="1600" dirty="0">
                <a:solidFill>
                  <a:srgbClr val="C00000"/>
                </a:solidFill>
                <a:latin typeface="Arial" panose="020B0604020202020204" pitchFamily="34" charset="0"/>
                <a:ea typeface="微软雅黑" panose="020B0503020204020204" pitchFamily="34" charset="-122"/>
              </a:rPr>
              <a:t>该积分定义在整个横截面上</a:t>
            </a:r>
          </a:p>
        </p:txBody>
      </p:sp>
      <p:sp>
        <p:nvSpPr>
          <p:cNvPr id="17" name="矩形 16">
            <a:extLst>
              <a:ext uri="{FF2B5EF4-FFF2-40B4-BE49-F238E27FC236}">
                <a16:creationId xmlns:a16="http://schemas.microsoft.com/office/drawing/2014/main" id="{86AD0234-9A23-4A88-916E-A0EE7EBF08BA}"/>
              </a:ext>
            </a:extLst>
          </p:cNvPr>
          <p:cNvSpPr/>
          <p:nvPr/>
        </p:nvSpPr>
        <p:spPr>
          <a:xfrm>
            <a:off x="1196946" y="225841"/>
            <a:ext cx="5998758" cy="584775"/>
          </a:xfrm>
          <a:prstGeom prst="rect">
            <a:avLst/>
          </a:prstGeom>
        </p:spPr>
        <p:txBody>
          <a:bodyPr wrap="none">
            <a:spAutoFit/>
          </a:bodyPr>
          <a:lstStyle/>
          <a:p>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关键特性参量及其</a:t>
            </a:r>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831819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2</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7803319"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布里渊增益和声光耦合系数</a:t>
            </a:r>
            <a:endParaRPr lang="en" altLang="zh-CN" sz="2400" b="0" dirty="0">
              <a:solidFill>
                <a:schemeClr val="tx1">
                  <a:lumMod val="50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36426DBF-2637-4F4F-A89A-095A883D2801}"/>
                  </a:ext>
                </a:extLst>
              </p:cNvPr>
              <p:cNvSpPr/>
              <p:nvPr/>
            </p:nvSpPr>
            <p:spPr>
              <a:xfrm>
                <a:off x="2035955" y="1929755"/>
                <a:ext cx="7681578" cy="1019446"/>
              </a:xfrm>
              <a:prstGeom prst="rect">
                <a:avLst/>
              </a:prstGeom>
            </p:spPr>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𝐺</m:t>
                          </m:r>
                        </m:e>
                        <m:sub>
                          <m:r>
                            <m:rPr>
                              <m:sty m:val="p"/>
                            </m:rPr>
                            <a:rPr lang="en-US" altLang="zh-CN" sz="1600">
                              <a:solidFill>
                                <a:schemeClr val="tx1">
                                  <a:lumMod val="50000"/>
                                </a:schemeClr>
                              </a:solidFill>
                              <a:latin typeface="Cambria Math"/>
                            </a:rPr>
                            <m:t>B</m:t>
                          </m:r>
                        </m:sub>
                      </m:sSub>
                      <m:r>
                        <a:rPr lang="en-US" altLang="zh-CN" sz="1600" dirty="0">
                          <a:solidFill>
                            <a:schemeClr val="tx1">
                              <a:lumMod val="50000"/>
                            </a:schemeClr>
                          </a:solidFill>
                          <a:latin typeface="Cambria Math" panose="02040503050406030204" pitchFamily="18" charset="0"/>
                        </a:rPr>
                        <m:t>=</m:t>
                      </m:r>
                      <m:nary>
                        <m:naryPr>
                          <m:chr m:val="∑"/>
                          <m:limLoc m:val="undOvr"/>
                          <m:supHide m:val="on"/>
                          <m:ctrlPr>
                            <a:rPr lang="zh-CN" altLang="zh-CN" sz="1600" i="1">
                              <a:solidFill>
                                <a:schemeClr val="tx1">
                                  <a:lumMod val="50000"/>
                                </a:schemeClr>
                              </a:solidFill>
                              <a:latin typeface="Cambria Math" panose="02040503050406030204" pitchFamily="18" charset="0"/>
                            </a:rPr>
                          </m:ctrlPr>
                        </m:naryPr>
                        <m:sub>
                          <m:r>
                            <a:rPr lang="en-US" altLang="zh-CN" sz="1600">
                              <a:solidFill>
                                <a:schemeClr val="tx1">
                                  <a:lumMod val="50000"/>
                                </a:schemeClr>
                              </a:solidFill>
                              <a:latin typeface="Cambria Math"/>
                            </a:rPr>
                            <m:t>𝑚</m:t>
                          </m:r>
                        </m:sub>
                        <m:sup/>
                        <m:e>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𝐺</m:t>
                              </m:r>
                            </m:e>
                            <m:sub>
                              <m:r>
                                <a:rPr lang="en-US" altLang="zh-CN" sz="1600">
                                  <a:solidFill>
                                    <a:schemeClr val="tx1">
                                      <a:lumMod val="50000"/>
                                    </a:schemeClr>
                                  </a:solidFill>
                                  <a:latin typeface="Cambria Math"/>
                                </a:rPr>
                                <m:t>𝑚</m:t>
                              </m:r>
                            </m:sub>
                          </m:sSub>
                          <m:f>
                            <m:fPr>
                              <m:ctrlPr>
                                <a:rPr lang="zh-CN" altLang="zh-CN" sz="1600" i="1">
                                  <a:solidFill>
                                    <a:schemeClr val="tx1">
                                      <a:lumMod val="50000"/>
                                    </a:schemeClr>
                                  </a:solidFill>
                                  <a:latin typeface="Cambria Math" panose="02040503050406030204" pitchFamily="18" charset="0"/>
                                </a:rPr>
                              </m:ctrlPr>
                            </m:fPr>
                            <m:num>
                              <m:sSup>
                                <m:sSupPr>
                                  <m:ctrlPr>
                                    <a:rPr lang="zh-CN" altLang="zh-CN" sz="1600" i="1">
                                      <a:solidFill>
                                        <a:schemeClr val="tx1">
                                          <a:lumMod val="50000"/>
                                        </a:schemeClr>
                                      </a:solidFill>
                                      <a:latin typeface="Cambria Math" panose="02040503050406030204" pitchFamily="18" charset="0"/>
                                    </a:rPr>
                                  </m:ctrlPr>
                                </m:sSupPr>
                                <m:e>
                                  <m:d>
                                    <m:dPr>
                                      <m:ctrlPr>
                                        <a:rPr lang="zh-CN" altLang="zh-CN" sz="1600" i="1">
                                          <a:solidFill>
                                            <a:schemeClr val="tx1">
                                              <a:lumMod val="50000"/>
                                            </a:schemeClr>
                                          </a:solidFill>
                                          <a:latin typeface="Cambria Math" panose="02040503050406030204" pitchFamily="18" charset="0"/>
                                        </a:rPr>
                                      </m:ctrlPr>
                                    </m:dPr>
                                    <m:e>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𝛤</m:t>
                                          </m:r>
                                        </m:e>
                                        <m:sub>
                                          <m:r>
                                            <a:rPr lang="en-US" altLang="zh-CN" sz="1600">
                                              <a:solidFill>
                                                <a:schemeClr val="tx1">
                                                  <a:lumMod val="50000"/>
                                                </a:schemeClr>
                                              </a:solidFill>
                                              <a:latin typeface="Cambria Math"/>
                                            </a:rPr>
                                            <m:t>𝑚</m:t>
                                          </m:r>
                                        </m:sub>
                                      </m:sSub>
                                      <m:r>
                                        <a:rPr lang="en-US" altLang="zh-CN" sz="1600">
                                          <a:solidFill>
                                            <a:schemeClr val="tx1">
                                              <a:lumMod val="50000"/>
                                            </a:schemeClr>
                                          </a:solidFill>
                                          <a:latin typeface="Cambria Math"/>
                                        </a:rPr>
                                        <m:t>/2</m:t>
                                      </m:r>
                                    </m:e>
                                  </m:d>
                                </m:e>
                                <m:sup>
                                  <m:r>
                                    <a:rPr lang="en-US" altLang="zh-CN" sz="1600">
                                      <a:solidFill>
                                        <a:schemeClr val="tx1">
                                          <a:lumMod val="50000"/>
                                        </a:schemeClr>
                                      </a:solidFill>
                                      <a:latin typeface="Cambria Math"/>
                                    </a:rPr>
                                    <m:t>2</m:t>
                                  </m:r>
                                </m:sup>
                              </m:sSup>
                            </m:num>
                            <m:den>
                              <m:sSup>
                                <m:sSupPr>
                                  <m:ctrlPr>
                                    <a:rPr lang="zh-CN" altLang="zh-CN" sz="1600" i="1">
                                      <a:solidFill>
                                        <a:schemeClr val="tx1">
                                          <a:lumMod val="50000"/>
                                        </a:schemeClr>
                                      </a:solidFill>
                                      <a:latin typeface="Cambria Math" panose="02040503050406030204" pitchFamily="18" charset="0"/>
                                    </a:rPr>
                                  </m:ctrlPr>
                                </m:sSupPr>
                                <m:e>
                                  <m:sSup>
                                    <m:sSupPr>
                                      <m:ctrlPr>
                                        <a:rPr lang="zh-CN" altLang="zh-CN" sz="1600" i="1">
                                          <a:solidFill>
                                            <a:schemeClr val="tx1">
                                              <a:lumMod val="50000"/>
                                            </a:schemeClr>
                                          </a:solidFill>
                                          <a:latin typeface="Cambria Math" panose="02040503050406030204" pitchFamily="18" charset="0"/>
                                        </a:rPr>
                                      </m:ctrlPr>
                                    </m:sSupPr>
                                    <m:e>
                                      <m:d>
                                        <m:dPr>
                                          <m:ctrlPr>
                                            <a:rPr lang="zh-CN" altLang="zh-CN" sz="1600" i="1">
                                              <a:solidFill>
                                                <a:schemeClr val="tx1">
                                                  <a:lumMod val="50000"/>
                                                </a:schemeClr>
                                              </a:solidFill>
                                              <a:latin typeface="Cambria Math" panose="02040503050406030204" pitchFamily="18" charset="0"/>
                                            </a:rPr>
                                          </m:ctrlPr>
                                        </m:dPr>
                                        <m:e>
                                          <m:r>
                                            <a:rPr lang="en-US" altLang="zh-CN" sz="1600">
                                              <a:solidFill>
                                                <a:schemeClr val="tx1">
                                                  <a:lumMod val="50000"/>
                                                </a:schemeClr>
                                              </a:solidFill>
                                              <a:latin typeface="Cambria Math"/>
                                            </a:rPr>
                                            <m:t>𝛺</m:t>
                                          </m:r>
                                          <m:r>
                                            <a:rPr lang="en-US" altLang="zh-CN" sz="1600">
                                              <a:solidFill>
                                                <a:schemeClr val="tx1">
                                                  <a:lumMod val="50000"/>
                                                </a:schemeClr>
                                              </a:solidFill>
                                              <a:latin typeface="Cambria Math"/>
                                            </a:rPr>
                                            <m:t>−</m:t>
                                          </m:r>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𝛺</m:t>
                                              </m:r>
                                            </m:e>
                                            <m:sub>
                                              <m:r>
                                                <a:rPr lang="en-US" altLang="zh-CN" sz="1600">
                                                  <a:solidFill>
                                                    <a:schemeClr val="tx1">
                                                      <a:lumMod val="50000"/>
                                                    </a:schemeClr>
                                                  </a:solidFill>
                                                  <a:latin typeface="Cambria Math"/>
                                                </a:rPr>
                                                <m:t>𝑚</m:t>
                                              </m:r>
                                            </m:sub>
                                          </m:sSub>
                                        </m:e>
                                      </m:d>
                                    </m:e>
                                    <m:sup>
                                      <m:r>
                                        <a:rPr lang="en-US" altLang="zh-CN" sz="1600">
                                          <a:solidFill>
                                            <a:schemeClr val="tx1">
                                              <a:lumMod val="50000"/>
                                            </a:schemeClr>
                                          </a:solidFill>
                                          <a:latin typeface="Cambria Math"/>
                                        </a:rPr>
                                        <m:t>2</m:t>
                                      </m:r>
                                    </m:sup>
                                  </m:sSup>
                                  <m:r>
                                    <a:rPr lang="en-US" altLang="zh-CN" sz="1600">
                                      <a:solidFill>
                                        <a:schemeClr val="tx1">
                                          <a:lumMod val="50000"/>
                                        </a:schemeClr>
                                      </a:solidFill>
                                      <a:latin typeface="Cambria Math"/>
                                    </a:rPr>
                                    <m:t>+</m:t>
                                  </m:r>
                                  <m:d>
                                    <m:dPr>
                                      <m:ctrlPr>
                                        <a:rPr lang="zh-CN" altLang="zh-CN" sz="1600" i="1">
                                          <a:solidFill>
                                            <a:schemeClr val="tx1">
                                              <a:lumMod val="50000"/>
                                            </a:schemeClr>
                                          </a:solidFill>
                                          <a:latin typeface="Cambria Math" panose="02040503050406030204" pitchFamily="18" charset="0"/>
                                        </a:rPr>
                                      </m:ctrlPr>
                                    </m:dPr>
                                    <m:e>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𝛤</m:t>
                                          </m:r>
                                        </m:e>
                                        <m:sub>
                                          <m:r>
                                            <a:rPr lang="en-US" altLang="zh-CN" sz="1600">
                                              <a:solidFill>
                                                <a:schemeClr val="tx1">
                                                  <a:lumMod val="50000"/>
                                                </a:schemeClr>
                                              </a:solidFill>
                                              <a:latin typeface="Cambria Math"/>
                                            </a:rPr>
                                            <m:t>𝑚</m:t>
                                          </m:r>
                                        </m:sub>
                                      </m:sSub>
                                      <m:r>
                                        <a:rPr lang="en-US" altLang="zh-CN" sz="1600">
                                          <a:solidFill>
                                            <a:schemeClr val="tx1">
                                              <a:lumMod val="50000"/>
                                            </a:schemeClr>
                                          </a:solidFill>
                                          <a:latin typeface="Cambria Math"/>
                                        </a:rPr>
                                        <m:t>/2</m:t>
                                      </m:r>
                                    </m:e>
                                  </m:d>
                                </m:e>
                                <m:sup>
                                  <m:r>
                                    <a:rPr lang="en-US" altLang="zh-CN" sz="1600">
                                      <a:solidFill>
                                        <a:schemeClr val="tx1">
                                          <a:lumMod val="50000"/>
                                        </a:schemeClr>
                                      </a:solidFill>
                                      <a:latin typeface="Cambria Math"/>
                                    </a:rPr>
                                    <m:t>2</m:t>
                                  </m:r>
                                </m:sup>
                              </m:sSup>
                            </m:den>
                          </m:f>
                        </m:e>
                      </m:nary>
                    </m:oMath>
                  </m:oMathPara>
                </a14:m>
                <a:endParaRPr lang="en-US" altLang="zh-CN" sz="1600" dirty="0">
                  <a:solidFill>
                    <a:schemeClr val="tx1">
                      <a:lumMod val="50000"/>
                    </a:schemeClr>
                  </a:solidFill>
                </a:endParaRPr>
              </a:p>
            </p:txBody>
          </p:sp>
        </mc:Choice>
        <mc:Fallback xmlns="">
          <p:sp>
            <p:nvSpPr>
              <p:cNvPr id="4" name="矩形 3">
                <a:extLst>
                  <a:ext uri="{FF2B5EF4-FFF2-40B4-BE49-F238E27FC236}">
                    <a16:creationId xmlns:a16="http://schemas.microsoft.com/office/drawing/2014/main" id="{36426DBF-2637-4F4F-A89A-095A883D2801}"/>
                  </a:ext>
                </a:extLst>
              </p:cNvPr>
              <p:cNvSpPr>
                <a:spLocks noRot="1" noChangeAspect="1" noMove="1" noResize="1" noEditPoints="1" noAdjustHandles="1" noChangeArrowheads="1" noChangeShapeType="1" noTextEdit="1"/>
              </p:cNvSpPr>
              <p:nvPr/>
            </p:nvSpPr>
            <p:spPr>
              <a:xfrm>
                <a:off x="2035955" y="1929755"/>
                <a:ext cx="7681578" cy="1019446"/>
              </a:xfrm>
              <a:prstGeom prst="rect">
                <a:avLst/>
              </a:prstGeom>
              <a:blipFill>
                <a:blip r:embed="rId3"/>
                <a:stretch>
                  <a:fillRect t="-50617" b="-11728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0" name="矩形 29">
                <a:extLst>
                  <a:ext uri="{FF2B5EF4-FFF2-40B4-BE49-F238E27FC236}">
                    <a16:creationId xmlns:a16="http://schemas.microsoft.com/office/drawing/2014/main" id="{819651CB-B822-C04A-A412-129788C76B14}"/>
                  </a:ext>
                </a:extLst>
              </p:cNvPr>
              <p:cNvSpPr/>
              <p:nvPr/>
            </p:nvSpPr>
            <p:spPr>
              <a:xfrm>
                <a:off x="4795360" y="4046576"/>
                <a:ext cx="1914050" cy="6430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zh-CN" sz="1600" i="1" smtClean="0">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𝐺</m:t>
                          </m:r>
                        </m:e>
                        <m:sub>
                          <m:r>
                            <a:rPr lang="en-US" altLang="zh-CN" sz="1600">
                              <a:solidFill>
                                <a:schemeClr val="tx1">
                                  <a:lumMod val="50000"/>
                                </a:schemeClr>
                              </a:solidFill>
                              <a:latin typeface="Cambria Math"/>
                            </a:rPr>
                            <m:t>𝑚</m:t>
                          </m:r>
                        </m:sub>
                      </m:sSub>
                      <m:r>
                        <a:rPr lang="en-US" altLang="zh-CN" sz="1600">
                          <a:solidFill>
                            <a:schemeClr val="tx1">
                              <a:lumMod val="50000"/>
                            </a:schemeClr>
                          </a:solidFill>
                          <a:latin typeface="Cambria Math"/>
                        </a:rPr>
                        <m:t>=</m:t>
                      </m:r>
                      <m:f>
                        <m:fPr>
                          <m:ctrlPr>
                            <a:rPr lang="zh-CN" altLang="zh-CN" sz="1600" i="1">
                              <a:solidFill>
                                <a:schemeClr val="tx1">
                                  <a:lumMod val="50000"/>
                                </a:schemeClr>
                              </a:solidFill>
                              <a:latin typeface="Cambria Math" panose="02040503050406030204" pitchFamily="18" charset="0"/>
                            </a:rPr>
                          </m:ctrlPr>
                        </m:fPr>
                        <m:num>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𝜔</m:t>
                              </m:r>
                            </m:e>
                            <m:sup>
                              <m:r>
                                <a:rPr lang="en-US" altLang="zh-CN" sz="1600">
                                  <a:solidFill>
                                    <a:schemeClr val="tx1">
                                      <a:lumMod val="50000"/>
                                    </a:schemeClr>
                                  </a:solidFill>
                                  <a:latin typeface="Cambria Math"/>
                                </a:rPr>
                                <m:t>(1)</m:t>
                              </m:r>
                            </m:sup>
                          </m:sSup>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𝑄</m:t>
                              </m:r>
                            </m:e>
                            <m:sub>
                              <m:r>
                                <a:rPr lang="en-US" altLang="zh-CN" sz="1600">
                                  <a:solidFill>
                                    <a:schemeClr val="tx1">
                                      <a:lumMod val="50000"/>
                                    </a:schemeClr>
                                  </a:solidFill>
                                  <a:latin typeface="Cambria Math"/>
                                </a:rPr>
                                <m:t>𝑚</m:t>
                              </m:r>
                            </m:sub>
                          </m:sSub>
                          <m:sSup>
                            <m:sSupPr>
                              <m:ctrlPr>
                                <a:rPr lang="zh-CN" altLang="zh-CN" sz="1600" i="1">
                                  <a:solidFill>
                                    <a:schemeClr val="tx1">
                                      <a:lumMod val="50000"/>
                                    </a:schemeClr>
                                  </a:solidFill>
                                  <a:latin typeface="Cambria Math" panose="02040503050406030204" pitchFamily="18" charset="0"/>
                                </a:rPr>
                              </m:ctrlPr>
                            </m:sSupPr>
                            <m:e>
                              <m:d>
                                <m:dPr>
                                  <m:begChr m:val="|"/>
                                  <m:endChr m:val="|"/>
                                  <m:ctrlPr>
                                    <a:rPr lang="zh-CN" altLang="zh-CN" sz="1600" i="1">
                                      <a:solidFill>
                                        <a:schemeClr val="tx1">
                                          <a:lumMod val="50000"/>
                                        </a:schemeClr>
                                      </a:solidFill>
                                      <a:latin typeface="Cambria Math" panose="02040503050406030204" pitchFamily="18" charset="0"/>
                                    </a:rPr>
                                  </m:ctrlPr>
                                </m:dPr>
                                <m:e>
                                  <m:sSub>
                                    <m:sSubPr>
                                      <m:ctrlPr>
                                        <a:rPr lang="zh-CN" altLang="zh-CN" sz="1600" i="1" smtClean="0">
                                          <a:solidFill>
                                            <a:srgbClr val="C00000"/>
                                          </a:solidFill>
                                          <a:latin typeface="Cambria Math" panose="02040503050406030204" pitchFamily="18" charset="0"/>
                                        </a:rPr>
                                      </m:ctrlPr>
                                    </m:sSubPr>
                                    <m:e>
                                      <m:r>
                                        <a:rPr lang="en-US" altLang="zh-CN" sz="1600">
                                          <a:solidFill>
                                            <a:srgbClr val="C00000"/>
                                          </a:solidFill>
                                          <a:latin typeface="Cambria Math"/>
                                        </a:rPr>
                                        <m:t>𝐶</m:t>
                                      </m:r>
                                    </m:e>
                                    <m:sub>
                                      <m:r>
                                        <a:rPr lang="en-US" altLang="zh-CN" sz="1600">
                                          <a:solidFill>
                                            <a:srgbClr val="C00000"/>
                                          </a:solidFill>
                                          <a:latin typeface="Cambria Math"/>
                                        </a:rPr>
                                        <m:t>𝑚</m:t>
                                      </m:r>
                                    </m:sub>
                                  </m:sSub>
                                </m:e>
                              </m:d>
                            </m:e>
                            <m:sup>
                              <m:r>
                                <a:rPr lang="en-US" altLang="zh-CN" sz="1600">
                                  <a:solidFill>
                                    <a:schemeClr val="tx1">
                                      <a:lumMod val="50000"/>
                                    </a:schemeClr>
                                  </a:solidFill>
                                  <a:latin typeface="Cambria Math"/>
                                </a:rPr>
                                <m:t>2</m:t>
                              </m:r>
                            </m:sup>
                          </m:sSup>
                        </m:num>
                        <m:den>
                          <m:r>
                            <a:rPr lang="en-US" altLang="zh-CN" sz="1600">
                              <a:solidFill>
                                <a:schemeClr val="tx1">
                                  <a:lumMod val="50000"/>
                                </a:schemeClr>
                              </a:solidFill>
                              <a:latin typeface="Cambria Math"/>
                            </a:rPr>
                            <m:t>4</m:t>
                          </m:r>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r>
                                <a:rPr lang="en-US" altLang="zh-CN" sz="1600">
                                  <a:solidFill>
                                    <a:schemeClr val="tx1">
                                      <a:lumMod val="50000"/>
                                    </a:schemeClr>
                                  </a:solidFill>
                                  <a:latin typeface="Cambria Math"/>
                                </a:rPr>
                                <m:t>(2)</m:t>
                              </m:r>
                            </m:sup>
                          </m:sSup>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𝑃</m:t>
                              </m:r>
                            </m:e>
                            <m:sup>
                              <m:r>
                                <a:rPr lang="en-US" altLang="zh-CN" sz="1600">
                                  <a:solidFill>
                                    <a:schemeClr val="tx1">
                                      <a:lumMod val="50000"/>
                                    </a:schemeClr>
                                  </a:solidFill>
                                  <a:latin typeface="Cambria Math"/>
                                </a:rPr>
                                <m:t>(1)</m:t>
                              </m:r>
                            </m:sup>
                          </m:sSup>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Ԑ</m:t>
                              </m:r>
                            </m:e>
                            <m:sub>
                              <m:r>
                                <a:rPr lang="en-US" altLang="zh-CN" sz="1600">
                                  <a:solidFill>
                                    <a:schemeClr val="tx1">
                                      <a:lumMod val="50000"/>
                                    </a:schemeClr>
                                  </a:solidFill>
                                  <a:latin typeface="Cambria Math"/>
                                </a:rPr>
                                <m:t>𝑚</m:t>
                              </m:r>
                            </m:sub>
                          </m:sSub>
                        </m:den>
                      </m:f>
                    </m:oMath>
                  </m:oMathPara>
                </a14:m>
                <a:endParaRPr lang="zh-CN" altLang="en-US" sz="1600" dirty="0">
                  <a:solidFill>
                    <a:schemeClr val="tx1">
                      <a:lumMod val="50000"/>
                    </a:schemeClr>
                  </a:solidFill>
                </a:endParaRPr>
              </a:p>
            </p:txBody>
          </p:sp>
        </mc:Choice>
        <mc:Fallback xmlns="">
          <p:sp>
            <p:nvSpPr>
              <p:cNvPr id="30" name="矩形 29">
                <a:extLst>
                  <a:ext uri="{FF2B5EF4-FFF2-40B4-BE49-F238E27FC236}">
                    <a16:creationId xmlns:a16="http://schemas.microsoft.com/office/drawing/2014/main" id="{819651CB-B822-C04A-A412-129788C76B14}"/>
                  </a:ext>
                </a:extLst>
              </p:cNvPr>
              <p:cNvSpPr>
                <a:spLocks noRot="1" noChangeAspect="1" noMove="1" noResize="1" noEditPoints="1" noAdjustHandles="1" noChangeArrowheads="1" noChangeShapeType="1" noTextEdit="1"/>
              </p:cNvSpPr>
              <p:nvPr/>
            </p:nvSpPr>
            <p:spPr>
              <a:xfrm>
                <a:off x="4795360" y="4046576"/>
                <a:ext cx="1914050" cy="643061"/>
              </a:xfrm>
              <a:prstGeom prst="rect">
                <a:avLst/>
              </a:prstGeom>
              <a:blipFill>
                <a:blip r:embed="rId4"/>
                <a:stretch>
                  <a:fillRect/>
                </a:stretch>
              </a:blipFill>
            </p:spPr>
            <p:txBody>
              <a:bodyPr/>
              <a:lstStyle/>
              <a:p>
                <a:r>
                  <a:rPr lang="zh-CN" altLang="en-US">
                    <a:noFill/>
                  </a:rPr>
                  <a:t> </a:t>
                </a:r>
              </a:p>
            </p:txBody>
          </p:sp>
        </mc:Fallback>
      </mc:AlternateContent>
      <p:cxnSp>
        <p:nvCxnSpPr>
          <p:cNvPr id="31" name="直线箭头连接符 30">
            <a:extLst>
              <a:ext uri="{FF2B5EF4-FFF2-40B4-BE49-F238E27FC236}">
                <a16:creationId xmlns:a16="http://schemas.microsoft.com/office/drawing/2014/main" id="{6C534EF3-C9EB-8B4A-A87A-41E16AD2832F}"/>
              </a:ext>
            </a:extLst>
          </p:cNvPr>
          <p:cNvCxnSpPr>
            <a:cxnSpLocks/>
          </p:cNvCxnSpPr>
          <p:nvPr/>
        </p:nvCxnSpPr>
        <p:spPr>
          <a:xfrm flipH="1">
            <a:off x="5330711" y="2949201"/>
            <a:ext cx="3" cy="1231578"/>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8" name="矩形 37">
                <a:extLst>
                  <a:ext uri="{FF2B5EF4-FFF2-40B4-BE49-F238E27FC236}">
                    <a16:creationId xmlns:a16="http://schemas.microsoft.com/office/drawing/2014/main" id="{6DDE92D4-08F9-2049-B147-21E0C7FB896F}"/>
                  </a:ext>
                </a:extLst>
              </p:cNvPr>
              <p:cNvSpPr/>
              <p:nvPr/>
            </p:nvSpPr>
            <p:spPr>
              <a:xfrm>
                <a:off x="1569550" y="4477255"/>
                <a:ext cx="3147400" cy="352341"/>
              </a:xfrm>
              <a:prstGeom prst="rect">
                <a:avLst/>
              </a:prstGeom>
            </p:spPr>
            <p:txBody>
              <a:bodyPr wrap="none">
                <a:spAutoFit/>
              </a:bodyPr>
              <a:lstStyle/>
              <a:p>
                <a14:m>
                  <m:oMath xmlns:m="http://schemas.openxmlformats.org/officeDocument/2006/math">
                    <m:sSub>
                      <m:sSubPr>
                        <m:ctrlPr>
                          <a:rPr lang="zh-CN" altLang="zh-CN" sz="1400" i="1" smtClean="0">
                            <a:solidFill>
                              <a:srgbClr val="C00000"/>
                            </a:solidFill>
                            <a:latin typeface="Cambria Math" panose="02040503050406030204" pitchFamily="18" charset="0"/>
                          </a:rPr>
                        </m:ctrlPr>
                      </m:sSubPr>
                      <m:e>
                        <m:r>
                          <m:rPr>
                            <m:sty m:val="p"/>
                          </m:rPr>
                          <a:rPr lang="en-US" altLang="zh-CN" sz="1400" b="0" i="1">
                            <a:solidFill>
                              <a:srgbClr val="C00000"/>
                            </a:solidFill>
                            <a:latin typeface="Cambria Math"/>
                          </a:rPr>
                          <m:t>C</m:t>
                        </m:r>
                      </m:e>
                      <m:sub>
                        <m:r>
                          <m:rPr>
                            <m:sty m:val="p"/>
                          </m:rPr>
                          <a:rPr lang="en-US" altLang="zh-CN" sz="1400" b="0" i="1">
                            <a:solidFill>
                              <a:srgbClr val="C00000"/>
                            </a:solidFill>
                            <a:latin typeface="Cambria Math"/>
                          </a:rPr>
                          <m:t>m</m:t>
                        </m:r>
                      </m:sub>
                    </m:sSub>
                    <m:r>
                      <a:rPr lang="en-US" altLang="zh-CN" sz="1400" b="0">
                        <a:solidFill>
                          <a:srgbClr val="C00000"/>
                        </a:solidFill>
                        <a:latin typeface="Cambria Math"/>
                      </a:rPr>
                      <m:t>=</m:t>
                    </m:r>
                    <m:sSup>
                      <m:sSupPr>
                        <m:ctrlPr>
                          <a:rPr lang="zh-CN" altLang="zh-CN" sz="1400" i="1">
                            <a:solidFill>
                              <a:srgbClr val="C00000"/>
                            </a:solidFill>
                            <a:latin typeface="Cambria Math" panose="02040503050406030204" pitchFamily="18" charset="0"/>
                          </a:rPr>
                        </m:ctrlPr>
                      </m:sSupPr>
                      <m:e>
                        <m:nary>
                          <m:naryPr>
                            <m:limLoc m:val="undOvr"/>
                            <m:subHide m:val="on"/>
                            <m:supHide m:val="on"/>
                            <m:ctrlPr>
                              <a:rPr lang="zh-CN" altLang="zh-CN" sz="1400" i="1">
                                <a:solidFill>
                                  <a:srgbClr val="C00000"/>
                                </a:solidFill>
                                <a:latin typeface="Cambria Math" panose="02040503050406030204" pitchFamily="18" charset="0"/>
                              </a:rPr>
                            </m:ctrlPr>
                          </m:naryPr>
                          <m:sub/>
                          <m:sup/>
                          <m:e>
                            <m:d>
                              <m:dPr>
                                <m:ctrlPr>
                                  <a:rPr lang="zh-CN" altLang="zh-CN" sz="1400" i="1">
                                    <a:solidFill>
                                      <a:srgbClr val="C00000"/>
                                    </a:solidFill>
                                    <a:latin typeface="Cambria Math" panose="02040503050406030204" pitchFamily="18" charset="0"/>
                                  </a:rPr>
                                </m:ctrlPr>
                              </m:dPr>
                              <m:e>
                                <m:sSup>
                                  <m:sSupPr>
                                    <m:ctrlPr>
                                      <a:rPr lang="zh-CN" altLang="zh-CN" sz="1400" i="1">
                                        <a:solidFill>
                                          <a:srgbClr val="C00000"/>
                                        </a:solidFill>
                                        <a:latin typeface="Cambria Math" panose="02040503050406030204" pitchFamily="18" charset="0"/>
                                      </a:rPr>
                                    </m:ctrlPr>
                                  </m:sSupPr>
                                  <m:e>
                                    <m:acc>
                                      <m:accPr>
                                        <m:chr m:val="̃"/>
                                        <m:ctrlPr>
                                          <a:rPr lang="zh-CN" altLang="zh-CN" sz="1400" i="1">
                                            <a:solidFill>
                                              <a:srgbClr val="C00000"/>
                                            </a:solidFill>
                                            <a:latin typeface="Cambria Math" panose="02040503050406030204" pitchFamily="18" charset="0"/>
                                          </a:rPr>
                                        </m:ctrlPr>
                                      </m:accPr>
                                      <m:e>
                                        <m:r>
                                          <m:rPr>
                                            <m:sty m:val="p"/>
                                          </m:rPr>
                                          <a:rPr lang="en-US" altLang="zh-CN" sz="1400" b="0" i="1">
                                            <a:solidFill>
                                              <a:srgbClr val="C00000"/>
                                            </a:solidFill>
                                            <a:latin typeface="Cambria Math"/>
                                          </a:rPr>
                                          <m:t>f</m:t>
                                        </m:r>
                                      </m:e>
                                    </m:acc>
                                  </m:e>
                                  <m:sup>
                                    <m:r>
                                      <a:rPr lang="en-US" altLang="zh-CN" sz="1400" b="0">
                                        <a:solidFill>
                                          <a:srgbClr val="C00000"/>
                                        </a:solidFill>
                                        <a:latin typeface="Cambria Math"/>
                                      </a:rPr>
                                      <m:t>∗</m:t>
                                    </m:r>
                                  </m:sup>
                                </m:sSup>
                                <m:r>
                                  <a:rPr lang="en-US" altLang="zh-CN" sz="1400" b="0">
                                    <a:solidFill>
                                      <a:srgbClr val="C00000"/>
                                    </a:solidFill>
                                    <a:latin typeface="Cambria Math"/>
                                  </a:rPr>
                                  <m:t>∙</m:t>
                                </m:r>
                                <m:sSub>
                                  <m:sSubPr>
                                    <m:ctrlPr>
                                      <a:rPr lang="zh-CN" altLang="zh-CN" sz="1400" i="1">
                                        <a:solidFill>
                                          <a:srgbClr val="C00000"/>
                                        </a:solidFill>
                                        <a:latin typeface="Cambria Math" panose="02040503050406030204" pitchFamily="18" charset="0"/>
                                      </a:rPr>
                                    </m:ctrlPr>
                                  </m:sSubPr>
                                  <m:e>
                                    <m:acc>
                                      <m:accPr>
                                        <m:chr m:val="̃"/>
                                        <m:ctrlPr>
                                          <a:rPr lang="zh-CN" altLang="zh-CN" sz="1400" i="1">
                                            <a:solidFill>
                                              <a:srgbClr val="C00000"/>
                                            </a:solidFill>
                                            <a:latin typeface="Cambria Math" panose="02040503050406030204" pitchFamily="18" charset="0"/>
                                          </a:rPr>
                                        </m:ctrlPr>
                                      </m:accPr>
                                      <m:e>
                                        <m:r>
                                          <a:rPr lang="en-US" altLang="zh-CN" sz="1400" b="0" i="1">
                                            <a:solidFill>
                                              <a:srgbClr val="C00000"/>
                                            </a:solidFill>
                                            <a:latin typeface="Cambria Math"/>
                                          </a:rPr>
                                          <m:t>𝑢</m:t>
                                        </m:r>
                                      </m:e>
                                    </m:acc>
                                  </m:e>
                                  <m:sub>
                                    <m:r>
                                      <m:rPr>
                                        <m:sty m:val="p"/>
                                      </m:rPr>
                                      <a:rPr lang="en-US" altLang="zh-CN" sz="1400" b="0" i="1">
                                        <a:solidFill>
                                          <a:srgbClr val="C00000"/>
                                        </a:solidFill>
                                        <a:latin typeface="Cambria Math"/>
                                      </a:rPr>
                                      <m:t>m</m:t>
                                    </m:r>
                                  </m:sub>
                                </m:sSub>
                              </m:e>
                            </m:d>
                          </m:e>
                        </m:nary>
                        <m:r>
                          <m:rPr>
                            <m:sty m:val="p"/>
                          </m:rPr>
                          <a:rPr lang="en-US" altLang="zh-CN" sz="1400" b="0" i="1">
                            <a:solidFill>
                              <a:srgbClr val="C00000"/>
                            </a:solidFill>
                            <a:latin typeface="Cambria Math"/>
                          </a:rPr>
                          <m:t>d</m:t>
                        </m:r>
                      </m:e>
                      <m:sup>
                        <m:r>
                          <a:rPr lang="en-US" altLang="zh-CN" sz="1400" b="0" i="1">
                            <a:solidFill>
                              <a:srgbClr val="C00000"/>
                            </a:solidFill>
                            <a:latin typeface="Cambria Math"/>
                          </a:rPr>
                          <m:t>2</m:t>
                        </m:r>
                      </m:sup>
                    </m:sSup>
                    <m:r>
                      <m:rPr>
                        <m:sty m:val="p"/>
                      </m:rPr>
                      <a:rPr lang="en-US" altLang="zh-CN" sz="1400" b="0" i="1">
                        <a:solidFill>
                          <a:srgbClr val="C00000"/>
                        </a:solidFill>
                        <a:latin typeface="Cambria Math"/>
                      </a:rPr>
                      <m:t>r</m:t>
                    </m:r>
                  </m:oMath>
                </a14:m>
                <a:r>
                  <a:rPr lang="zh-CN" altLang="en-US" sz="1400" dirty="0">
                    <a:solidFill>
                      <a:srgbClr val="C00000"/>
                    </a:solidFill>
                    <a:latin typeface="Times New Roman" panose="02020603050405020304" pitchFamily="18" charset="0"/>
                    <a:cs typeface="Times New Roman" panose="02020603050405020304" pitchFamily="18" charset="0"/>
                  </a:rPr>
                  <a:t>（</a:t>
                </a:r>
                <a:r>
                  <a:rPr lang="zh-CN" altLang="en-US" sz="1400" dirty="0">
                    <a:solidFill>
                      <a:srgbClr val="C00000"/>
                    </a:solidFill>
                    <a:latin typeface="Times New Roman" panose="02020603050405020304" pitchFamily="18" charset="0"/>
                    <a:ea typeface="+mj-ea"/>
                    <a:cs typeface="Times New Roman" panose="02020603050405020304" pitchFamily="18" charset="0"/>
                  </a:rPr>
                  <a:t>根据光力定义）</a:t>
                </a:r>
              </a:p>
            </p:txBody>
          </p:sp>
        </mc:Choice>
        <mc:Fallback xmlns="">
          <p:sp>
            <p:nvSpPr>
              <p:cNvPr id="38" name="矩形 37">
                <a:extLst>
                  <a:ext uri="{FF2B5EF4-FFF2-40B4-BE49-F238E27FC236}">
                    <a16:creationId xmlns:a16="http://schemas.microsoft.com/office/drawing/2014/main" id="{6DDE92D4-08F9-2049-B147-21E0C7FB896F}"/>
                  </a:ext>
                </a:extLst>
              </p:cNvPr>
              <p:cNvSpPr>
                <a:spLocks noRot="1" noChangeAspect="1" noMove="1" noResize="1" noEditPoints="1" noAdjustHandles="1" noChangeArrowheads="1" noChangeShapeType="1" noTextEdit="1"/>
              </p:cNvSpPr>
              <p:nvPr/>
            </p:nvSpPr>
            <p:spPr>
              <a:xfrm>
                <a:off x="1569550" y="4477255"/>
                <a:ext cx="3147400" cy="352341"/>
              </a:xfrm>
              <a:prstGeom prst="rect">
                <a:avLst/>
              </a:prstGeom>
              <a:blipFill>
                <a:blip r:embed="rId5"/>
                <a:stretch>
                  <a:fillRect t="-108621" b="-167241"/>
                </a:stretch>
              </a:blipFill>
            </p:spPr>
            <p:txBody>
              <a:bodyPr/>
              <a:lstStyle/>
              <a:p>
                <a:r>
                  <a:rPr lang="zh-CN" altLang="en-US">
                    <a:noFill/>
                  </a:rPr>
                  <a:t> </a:t>
                </a:r>
              </a:p>
            </p:txBody>
          </p:sp>
        </mc:Fallback>
      </mc:AlternateContent>
      <p:cxnSp>
        <p:nvCxnSpPr>
          <p:cNvPr id="41" name="直线箭头连接符 40">
            <a:extLst>
              <a:ext uri="{FF2B5EF4-FFF2-40B4-BE49-F238E27FC236}">
                <a16:creationId xmlns:a16="http://schemas.microsoft.com/office/drawing/2014/main" id="{EB5A1526-7BFC-7248-B4EC-0E7F2637AE01}"/>
              </a:ext>
            </a:extLst>
          </p:cNvPr>
          <p:cNvCxnSpPr>
            <a:cxnSpLocks/>
          </p:cNvCxnSpPr>
          <p:nvPr/>
        </p:nvCxnSpPr>
        <p:spPr>
          <a:xfrm>
            <a:off x="3143250" y="3993453"/>
            <a:ext cx="0" cy="37465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线连接符 41">
            <a:extLst>
              <a:ext uri="{FF2B5EF4-FFF2-40B4-BE49-F238E27FC236}">
                <a16:creationId xmlns:a16="http://schemas.microsoft.com/office/drawing/2014/main" id="{44241BA9-FDFB-1F4F-9FD1-7E04D66FC75A}"/>
              </a:ext>
            </a:extLst>
          </p:cNvPr>
          <p:cNvCxnSpPr>
            <a:cxnSpLocks/>
          </p:cNvCxnSpPr>
          <p:nvPr/>
        </p:nvCxnSpPr>
        <p:spPr>
          <a:xfrm>
            <a:off x="6304283" y="3993453"/>
            <a:ext cx="2" cy="16706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直线连接符 48">
            <a:extLst>
              <a:ext uri="{FF2B5EF4-FFF2-40B4-BE49-F238E27FC236}">
                <a16:creationId xmlns:a16="http://schemas.microsoft.com/office/drawing/2014/main" id="{9D77F916-9DF5-FC4B-9126-726ACD5CAEE5}"/>
              </a:ext>
            </a:extLst>
          </p:cNvPr>
          <p:cNvCxnSpPr>
            <a:cxnSpLocks/>
          </p:cNvCxnSpPr>
          <p:nvPr/>
        </p:nvCxnSpPr>
        <p:spPr>
          <a:xfrm flipH="1">
            <a:off x="3143250" y="3993453"/>
            <a:ext cx="316103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直线箭头连接符 67">
            <a:extLst>
              <a:ext uri="{FF2B5EF4-FFF2-40B4-BE49-F238E27FC236}">
                <a16:creationId xmlns:a16="http://schemas.microsoft.com/office/drawing/2014/main" id="{4C3CDA98-E980-EC43-823C-91488783366C}"/>
              </a:ext>
            </a:extLst>
          </p:cNvPr>
          <p:cNvCxnSpPr>
            <a:cxnSpLocks/>
          </p:cNvCxnSpPr>
          <p:nvPr/>
        </p:nvCxnSpPr>
        <p:spPr>
          <a:xfrm>
            <a:off x="6096000" y="3368832"/>
            <a:ext cx="14703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圆角矩形 27">
            <a:extLst>
              <a:ext uri="{FF2B5EF4-FFF2-40B4-BE49-F238E27FC236}">
                <a16:creationId xmlns:a16="http://schemas.microsoft.com/office/drawing/2014/main" id="{573D5FF5-78AD-9F4F-A24A-A5AFBE7CF98F}"/>
              </a:ext>
            </a:extLst>
          </p:cNvPr>
          <p:cNvSpPr/>
          <p:nvPr/>
        </p:nvSpPr>
        <p:spPr>
          <a:xfrm>
            <a:off x="5160381" y="2439478"/>
            <a:ext cx="340661" cy="340660"/>
          </a:xfrm>
          <a:prstGeom prst="roundRect">
            <a:avLst/>
          </a:prstGeom>
          <a:noFill/>
          <a:ln w="127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n>
                <a:solidFill>
                  <a:schemeClr val="tx1"/>
                </a:solidFill>
                <a:prstDash val="dash"/>
              </a:ln>
            </a:endParaRPr>
          </a:p>
        </p:txBody>
      </p:sp>
      <p:sp>
        <p:nvSpPr>
          <p:cNvPr id="29" name="文本框 28">
            <a:extLst>
              <a:ext uri="{FF2B5EF4-FFF2-40B4-BE49-F238E27FC236}">
                <a16:creationId xmlns:a16="http://schemas.microsoft.com/office/drawing/2014/main" id="{EC0089B4-13BF-3345-BC89-F9F8D8C2F646}"/>
              </a:ext>
            </a:extLst>
          </p:cNvPr>
          <p:cNvSpPr txBox="1"/>
          <p:nvPr/>
        </p:nvSpPr>
        <p:spPr>
          <a:xfrm>
            <a:off x="6793784" y="1704565"/>
            <a:ext cx="2667718" cy="344710"/>
          </a:xfrm>
          <a:prstGeom prst="rect">
            <a:avLst/>
          </a:prstGeom>
          <a:noFill/>
        </p:spPr>
        <p:txBody>
          <a:bodyPr wrap="none" rtlCol="0">
            <a:spAutoFit/>
          </a:bodyPr>
          <a:lstStyle/>
          <a:p>
            <a:pPr>
              <a:lnSpc>
                <a:spcPct val="130000"/>
              </a:lnSpc>
            </a:pPr>
            <a:r>
              <a:rPr kumimoji="1" lang="zh-CN" altLang="en-US" sz="1400" dirty="0">
                <a:solidFill>
                  <a:srgbClr val="00B050"/>
                </a:solidFill>
                <a:latin typeface="Times New Roman" panose="02020603050405020304" pitchFamily="18" charset="0"/>
                <a:ea typeface="+mj-ea"/>
                <a:cs typeface="Times New Roman" panose="02020603050405020304" pitchFamily="18" charset="0"/>
              </a:rPr>
              <a:t>弹性波第</a:t>
            </a:r>
            <a:r>
              <a:rPr kumimoji="1" lang="en-US" altLang="zh-CN" sz="1400" dirty="0">
                <a:solidFill>
                  <a:srgbClr val="00B050"/>
                </a:solidFill>
                <a:latin typeface="Times New Roman" panose="02020603050405020304" pitchFamily="18" charset="0"/>
                <a:ea typeface="+mj-ea"/>
                <a:cs typeface="Times New Roman" panose="02020603050405020304" pitchFamily="18" charset="0"/>
              </a:rPr>
              <a:t>m</a:t>
            </a:r>
            <a:r>
              <a:rPr kumimoji="1" lang="zh-CN" altLang="en-US" sz="1400" dirty="0">
                <a:solidFill>
                  <a:srgbClr val="00B050"/>
                </a:solidFill>
                <a:latin typeface="Times New Roman" panose="02020603050405020304" pitchFamily="18" charset="0"/>
                <a:ea typeface="+mj-ea"/>
                <a:cs typeface="Times New Roman" panose="02020603050405020304" pitchFamily="18" charset="0"/>
              </a:rPr>
              <a:t>阶模式的布里渊增益</a:t>
            </a:r>
          </a:p>
        </p:txBody>
      </p:sp>
      <p:sp>
        <p:nvSpPr>
          <p:cNvPr id="34" name="圆角矩形 33">
            <a:extLst>
              <a:ext uri="{FF2B5EF4-FFF2-40B4-BE49-F238E27FC236}">
                <a16:creationId xmlns:a16="http://schemas.microsoft.com/office/drawing/2014/main" id="{5DB7DBD7-AA70-9244-A88B-B17EDBAB579A}"/>
              </a:ext>
            </a:extLst>
          </p:cNvPr>
          <p:cNvSpPr/>
          <p:nvPr/>
        </p:nvSpPr>
        <p:spPr>
          <a:xfrm>
            <a:off x="5916156" y="2605565"/>
            <a:ext cx="340661" cy="340657"/>
          </a:xfrm>
          <a:prstGeom prst="roundRect">
            <a:avLst/>
          </a:prstGeom>
          <a:noFill/>
          <a:ln w="12700">
            <a:solidFill>
              <a:srgbClr val="007DD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n>
                <a:solidFill>
                  <a:schemeClr val="tx1"/>
                </a:solidFill>
                <a:prstDash val="dash"/>
              </a:ln>
              <a:solidFill>
                <a:srgbClr val="007DD6"/>
              </a:solidFill>
            </a:endParaRPr>
          </a:p>
        </p:txBody>
      </p:sp>
      <mc:AlternateContent xmlns:mc="http://schemas.openxmlformats.org/markup-compatibility/2006" xmlns:a14="http://schemas.microsoft.com/office/drawing/2010/main">
        <mc:Choice Requires="a14">
          <p:sp>
            <p:nvSpPr>
              <p:cNvPr id="35" name="文本框 34">
                <a:extLst>
                  <a:ext uri="{FF2B5EF4-FFF2-40B4-BE49-F238E27FC236}">
                    <a16:creationId xmlns:a16="http://schemas.microsoft.com/office/drawing/2014/main" id="{ED69422B-D37E-EC4C-87E3-B53FF6E9BD7A}"/>
                  </a:ext>
                </a:extLst>
              </p:cNvPr>
              <p:cNvSpPr txBox="1"/>
              <p:nvPr/>
            </p:nvSpPr>
            <p:spPr>
              <a:xfrm>
                <a:off x="7658925" y="3054419"/>
                <a:ext cx="3605154" cy="628826"/>
              </a:xfrm>
              <a:prstGeom prst="rect">
                <a:avLst/>
              </a:prstGeom>
              <a:noFill/>
            </p:spPr>
            <p:txBody>
              <a:bodyPr wrap="none" rtlCol="0">
                <a:spAutoFit/>
              </a:bodyPr>
              <a:lstStyle/>
              <a:p>
                <a:pPr>
                  <a:lnSpc>
                    <a:spcPct val="130000"/>
                  </a:lnSpc>
                </a:pPr>
                <a:r>
                  <a:rPr kumimoji="1" lang="zh-CN" altLang="en-US" sz="1400" dirty="0">
                    <a:solidFill>
                      <a:srgbClr val="007DD6"/>
                    </a:solidFill>
                    <a:latin typeface="+mj-ea"/>
                    <a:ea typeface="+mj-ea"/>
                  </a:rPr>
                  <a:t>无耗波导中弹性波第</a:t>
                </a:r>
                <a:r>
                  <a:rPr kumimoji="1" lang="en-US" altLang="zh-CN" sz="1400" dirty="0">
                    <a:solidFill>
                      <a:srgbClr val="007DD6"/>
                    </a:solidFill>
                    <a:latin typeface="+mj-ea"/>
                    <a:ea typeface="+mj-ea"/>
                  </a:rPr>
                  <a:t>m</a:t>
                </a:r>
                <a:r>
                  <a:rPr kumimoji="1" lang="zh-CN" altLang="en-US" sz="1400" dirty="0">
                    <a:solidFill>
                      <a:srgbClr val="007DD6"/>
                    </a:solidFill>
                    <a:latin typeface="+mj-ea"/>
                    <a:ea typeface="+mj-ea"/>
                  </a:rPr>
                  <a:t>阶模式的角频率</a:t>
                </a:r>
                <a:endParaRPr kumimoji="1" lang="en-US" altLang="zh-CN" sz="1400" dirty="0">
                  <a:solidFill>
                    <a:srgbClr val="007DD6"/>
                  </a:solidFill>
                  <a:latin typeface="+mj-ea"/>
                  <a:ea typeface="+mj-ea"/>
                </a:endParaRPr>
              </a:p>
              <a:p>
                <a:pPr>
                  <a:lnSpc>
                    <a:spcPct val="130000"/>
                  </a:lnSpc>
                </a:pPr>
                <a:r>
                  <a:rPr kumimoji="1" lang="zh-CN" altLang="en-US" sz="1400" dirty="0">
                    <a:solidFill>
                      <a:srgbClr val="007DD6"/>
                    </a:solidFill>
                    <a:latin typeface="+mj-ea"/>
                    <a:ea typeface="+mj-ea"/>
                  </a:rPr>
                  <a:t>仅考虑力学损耗的一阶效应时为</a:t>
                </a:r>
                <a14:m>
                  <m:oMath xmlns:m="http://schemas.openxmlformats.org/officeDocument/2006/math">
                    <m:sSub>
                      <m:sSubPr>
                        <m:ctrlPr>
                          <a:rPr lang="zh-CN" altLang="zh-CN" sz="1400" i="1" smtClean="0">
                            <a:solidFill>
                              <a:srgbClr val="007DD6"/>
                            </a:solidFill>
                            <a:latin typeface="Cambria Math" panose="02040503050406030204" pitchFamily="18" charset="0"/>
                            <a:ea typeface="+mj-ea"/>
                          </a:rPr>
                        </m:ctrlPr>
                      </m:sSubPr>
                      <m:e>
                        <m:r>
                          <m:rPr>
                            <m:sty m:val="p"/>
                          </m:rPr>
                          <a:rPr lang="en-US" altLang="zh-CN" sz="1400">
                            <a:solidFill>
                              <a:srgbClr val="007DD6"/>
                            </a:solidFill>
                            <a:latin typeface="Cambria Math" panose="02040503050406030204" pitchFamily="18" charset="0"/>
                            <a:ea typeface="+mj-ea"/>
                          </a:rPr>
                          <m:t>Ω</m:t>
                        </m:r>
                      </m:e>
                      <m:sub>
                        <m:r>
                          <m:rPr>
                            <m:sty m:val="p"/>
                          </m:rPr>
                          <a:rPr lang="en-US" altLang="zh-CN" sz="1400">
                            <a:solidFill>
                              <a:srgbClr val="007DD6"/>
                            </a:solidFill>
                            <a:latin typeface="Cambria Math" panose="02040503050406030204" pitchFamily="18" charset="0"/>
                            <a:ea typeface="+mj-ea"/>
                          </a:rPr>
                          <m:t>m</m:t>
                        </m:r>
                      </m:sub>
                    </m:sSub>
                    <m:r>
                      <a:rPr lang="en-US" altLang="zh-CN" sz="1400">
                        <a:solidFill>
                          <a:srgbClr val="007DD6"/>
                        </a:solidFill>
                        <a:latin typeface="Cambria Math" panose="02040503050406030204" pitchFamily="18" charset="0"/>
                        <a:ea typeface="+mj-ea"/>
                      </a:rPr>
                      <m:t>−</m:t>
                    </m:r>
                    <m:r>
                      <m:rPr>
                        <m:sty m:val="p"/>
                      </m:rPr>
                      <a:rPr lang="en-US" altLang="zh-CN" sz="1400">
                        <a:solidFill>
                          <a:srgbClr val="007DD6"/>
                        </a:solidFill>
                        <a:latin typeface="Cambria Math" panose="02040503050406030204" pitchFamily="18" charset="0"/>
                        <a:ea typeface="+mj-ea"/>
                      </a:rPr>
                      <m:t>j</m:t>
                    </m:r>
                    <m:sSub>
                      <m:sSubPr>
                        <m:ctrlPr>
                          <a:rPr lang="zh-CN" altLang="zh-CN" sz="1400" i="1">
                            <a:solidFill>
                              <a:srgbClr val="007DD6"/>
                            </a:solidFill>
                            <a:latin typeface="Cambria Math" panose="02040503050406030204" pitchFamily="18" charset="0"/>
                            <a:ea typeface="+mj-ea"/>
                          </a:rPr>
                        </m:ctrlPr>
                      </m:sSubPr>
                      <m:e>
                        <m:r>
                          <m:rPr>
                            <m:sty m:val="p"/>
                          </m:rPr>
                          <a:rPr lang="en-US" altLang="zh-CN" sz="1400">
                            <a:solidFill>
                              <a:srgbClr val="007DD6"/>
                            </a:solidFill>
                            <a:latin typeface="Cambria Math" panose="02040503050406030204" pitchFamily="18" charset="0"/>
                            <a:ea typeface="+mj-ea"/>
                          </a:rPr>
                          <m:t>Γ</m:t>
                        </m:r>
                      </m:e>
                      <m:sub>
                        <m:r>
                          <m:rPr>
                            <m:sty m:val="p"/>
                          </m:rPr>
                          <a:rPr lang="en-US" altLang="zh-CN" sz="1400">
                            <a:solidFill>
                              <a:srgbClr val="007DD6"/>
                            </a:solidFill>
                            <a:latin typeface="Cambria Math" panose="02040503050406030204" pitchFamily="18" charset="0"/>
                            <a:ea typeface="+mj-ea"/>
                          </a:rPr>
                          <m:t>m</m:t>
                        </m:r>
                      </m:sub>
                    </m:sSub>
                    <m:r>
                      <a:rPr lang="en-US" altLang="zh-CN" sz="1400">
                        <a:solidFill>
                          <a:srgbClr val="007DD6"/>
                        </a:solidFill>
                        <a:latin typeface="Cambria Math" panose="02040503050406030204" pitchFamily="18" charset="0"/>
                        <a:ea typeface="+mj-ea"/>
                      </a:rPr>
                      <m:t>/2</m:t>
                    </m:r>
                  </m:oMath>
                </a14:m>
                <a:endParaRPr lang="en-US" altLang="zh-CN" sz="1400" dirty="0">
                  <a:solidFill>
                    <a:srgbClr val="007DD6"/>
                  </a:solidFill>
                  <a:latin typeface="+mj-ea"/>
                  <a:ea typeface="+mj-ea"/>
                </a:endParaRPr>
              </a:p>
            </p:txBody>
          </p:sp>
        </mc:Choice>
        <mc:Fallback xmlns="">
          <p:sp>
            <p:nvSpPr>
              <p:cNvPr id="35" name="文本框 34">
                <a:extLst>
                  <a:ext uri="{FF2B5EF4-FFF2-40B4-BE49-F238E27FC236}">
                    <a16:creationId xmlns:a16="http://schemas.microsoft.com/office/drawing/2014/main" id="{ED69422B-D37E-EC4C-87E3-B53FF6E9BD7A}"/>
                  </a:ext>
                </a:extLst>
              </p:cNvPr>
              <p:cNvSpPr txBox="1">
                <a:spLocks noRot="1" noChangeAspect="1" noMove="1" noResize="1" noEditPoints="1" noAdjustHandles="1" noChangeArrowheads="1" noChangeShapeType="1" noTextEdit="1"/>
              </p:cNvSpPr>
              <p:nvPr/>
            </p:nvSpPr>
            <p:spPr>
              <a:xfrm>
                <a:off x="7658925" y="3054419"/>
                <a:ext cx="3605154" cy="628826"/>
              </a:xfrm>
              <a:prstGeom prst="rect">
                <a:avLst/>
              </a:prstGeom>
              <a:blipFill>
                <a:blip r:embed="rId6"/>
                <a:stretch>
                  <a:fillRect l="-507" b="-9709"/>
                </a:stretch>
              </a:blipFill>
            </p:spPr>
            <p:txBody>
              <a:bodyPr/>
              <a:lstStyle/>
              <a:p>
                <a:r>
                  <a:rPr lang="zh-CN" altLang="en-US">
                    <a:noFill/>
                  </a:rPr>
                  <a:t> </a:t>
                </a:r>
              </a:p>
            </p:txBody>
          </p:sp>
        </mc:Fallback>
      </mc:AlternateContent>
      <p:cxnSp>
        <p:nvCxnSpPr>
          <p:cNvPr id="3" name="直线连接符 2">
            <a:extLst>
              <a:ext uri="{FF2B5EF4-FFF2-40B4-BE49-F238E27FC236}">
                <a16:creationId xmlns:a16="http://schemas.microsoft.com/office/drawing/2014/main" id="{5FD51CE0-9660-C641-B959-2592E02E9339}"/>
              </a:ext>
            </a:extLst>
          </p:cNvPr>
          <p:cNvCxnSpPr/>
          <p:nvPr/>
        </p:nvCxnSpPr>
        <p:spPr>
          <a:xfrm flipV="1">
            <a:off x="6083422" y="2960370"/>
            <a:ext cx="0" cy="422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线箭头连接符 36">
            <a:extLst>
              <a:ext uri="{FF2B5EF4-FFF2-40B4-BE49-F238E27FC236}">
                <a16:creationId xmlns:a16="http://schemas.microsoft.com/office/drawing/2014/main" id="{279B3FBD-1FFB-B948-A6F4-0B0718075C03}"/>
              </a:ext>
            </a:extLst>
          </p:cNvPr>
          <p:cNvCxnSpPr>
            <a:cxnSpLocks/>
          </p:cNvCxnSpPr>
          <p:nvPr/>
        </p:nvCxnSpPr>
        <p:spPr>
          <a:xfrm>
            <a:off x="5330711" y="1929755"/>
            <a:ext cx="1378699"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线连接符 38">
            <a:extLst>
              <a:ext uri="{FF2B5EF4-FFF2-40B4-BE49-F238E27FC236}">
                <a16:creationId xmlns:a16="http://schemas.microsoft.com/office/drawing/2014/main" id="{5528AA57-AFDA-CB4D-BB10-43A234B5C301}"/>
              </a:ext>
            </a:extLst>
          </p:cNvPr>
          <p:cNvCxnSpPr>
            <a:cxnSpLocks/>
          </p:cNvCxnSpPr>
          <p:nvPr/>
        </p:nvCxnSpPr>
        <p:spPr>
          <a:xfrm flipV="1">
            <a:off x="5330711" y="1929755"/>
            <a:ext cx="0" cy="42482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2" name="矩形 51">
                <a:extLst>
                  <a:ext uri="{FF2B5EF4-FFF2-40B4-BE49-F238E27FC236}">
                    <a16:creationId xmlns:a16="http://schemas.microsoft.com/office/drawing/2014/main" id="{10283C84-885C-174C-B47E-E62A0D6E9861}"/>
                  </a:ext>
                </a:extLst>
              </p:cNvPr>
              <p:cNvSpPr/>
              <p:nvPr/>
            </p:nvSpPr>
            <p:spPr>
              <a:xfrm>
                <a:off x="2754052" y="5138478"/>
                <a:ext cx="7100462" cy="861518"/>
              </a:xfrm>
              <a:prstGeom prst="rect">
                <a:avLst/>
              </a:prstGeom>
            </p:spPr>
            <p:txBody>
              <a:bodyPr wrap="square">
                <a:spAutoFit/>
              </a:bodyPr>
              <a:lstStyle/>
              <a:p>
                <a:pPr>
                  <a:lnSpc>
                    <a:spcPct val="150000"/>
                  </a:lnSpc>
                </a:pPr>
                <a14:m>
                  <m:oMath xmlns:m="http://schemas.openxmlformats.org/officeDocument/2006/math">
                    <m:sSub>
                      <m:sSubPr>
                        <m:ctrlPr>
                          <a:rPr lang="zh-CN" altLang="zh-CN" sz="1600" i="1" smtClean="0">
                            <a:solidFill>
                              <a:schemeClr val="tx1">
                                <a:lumMod val="50000"/>
                              </a:schemeClr>
                            </a:solidFill>
                            <a:latin typeface="Cambria Math" panose="02040503050406030204" pitchFamily="18" charset="0"/>
                            <a:ea typeface="+mj-ea"/>
                          </a:rPr>
                        </m:ctrlPr>
                      </m:sSubPr>
                      <m:e>
                        <m:r>
                          <a:rPr lang="en-US" altLang="zh-CN" sz="1600" i="1">
                            <a:solidFill>
                              <a:schemeClr val="tx1">
                                <a:lumMod val="50000"/>
                              </a:schemeClr>
                            </a:solidFill>
                            <a:latin typeface="Cambria Math" panose="02040503050406030204" pitchFamily="18" charset="0"/>
                            <a:ea typeface="+mj-ea"/>
                          </a:rPr>
                          <m:t>𝑄</m:t>
                        </m:r>
                      </m:e>
                      <m:sub>
                        <m:r>
                          <a:rPr lang="en-US" altLang="zh-CN" sz="1600" i="1">
                            <a:solidFill>
                              <a:schemeClr val="tx1">
                                <a:lumMod val="50000"/>
                              </a:schemeClr>
                            </a:solidFill>
                            <a:latin typeface="Cambria Math" panose="02040503050406030204" pitchFamily="18" charset="0"/>
                            <a:ea typeface="+mj-ea"/>
                          </a:rPr>
                          <m:t>𝑚</m:t>
                        </m:r>
                      </m:sub>
                    </m:sSub>
                    <m:r>
                      <a:rPr lang="en-US" altLang="zh-CN" sz="1600" i="1">
                        <a:solidFill>
                          <a:schemeClr val="tx1">
                            <a:lumMod val="50000"/>
                          </a:schemeClr>
                        </a:solidFill>
                        <a:latin typeface="Cambria Math" panose="02040503050406030204" pitchFamily="18" charset="0"/>
                        <a:ea typeface="+mj-ea"/>
                      </a:rPr>
                      <m:t>=</m:t>
                    </m:r>
                    <m:sSub>
                      <m:sSubPr>
                        <m:ctrlPr>
                          <a:rPr lang="zh-CN" altLang="zh-CN" sz="1600" i="1">
                            <a:solidFill>
                              <a:schemeClr val="tx1">
                                <a:lumMod val="50000"/>
                              </a:schemeClr>
                            </a:solidFill>
                            <a:latin typeface="Cambria Math" panose="02040503050406030204" pitchFamily="18" charset="0"/>
                            <a:ea typeface="+mj-ea"/>
                          </a:rPr>
                        </m:ctrlPr>
                      </m:sSubPr>
                      <m:e>
                        <m:r>
                          <a:rPr lang="en-US" altLang="zh-CN" sz="1600" i="1">
                            <a:solidFill>
                              <a:schemeClr val="tx1">
                                <a:lumMod val="50000"/>
                              </a:schemeClr>
                            </a:solidFill>
                            <a:latin typeface="Cambria Math" panose="02040503050406030204" pitchFamily="18" charset="0"/>
                            <a:ea typeface="+mj-ea"/>
                          </a:rPr>
                          <m:t>𝛺</m:t>
                        </m:r>
                      </m:e>
                      <m:sub>
                        <m:r>
                          <a:rPr lang="en-US" altLang="zh-CN" sz="1600" i="1">
                            <a:solidFill>
                              <a:schemeClr val="tx1">
                                <a:lumMod val="50000"/>
                              </a:schemeClr>
                            </a:solidFill>
                            <a:latin typeface="Cambria Math" panose="02040503050406030204" pitchFamily="18" charset="0"/>
                            <a:ea typeface="+mj-ea"/>
                          </a:rPr>
                          <m:t>𝑚</m:t>
                        </m:r>
                      </m:sub>
                    </m:sSub>
                    <m:r>
                      <a:rPr lang="en-US" altLang="zh-CN" sz="1600" i="1">
                        <a:solidFill>
                          <a:schemeClr val="tx1">
                            <a:lumMod val="50000"/>
                          </a:schemeClr>
                        </a:solidFill>
                        <a:latin typeface="Cambria Math" panose="02040503050406030204" pitchFamily="18" charset="0"/>
                        <a:ea typeface="+mj-ea"/>
                      </a:rPr>
                      <m:t>/</m:t>
                    </m:r>
                    <m:sSub>
                      <m:sSubPr>
                        <m:ctrlPr>
                          <a:rPr lang="zh-CN" altLang="zh-CN" sz="1600" i="1">
                            <a:solidFill>
                              <a:schemeClr val="tx1">
                                <a:lumMod val="50000"/>
                              </a:schemeClr>
                            </a:solidFill>
                            <a:latin typeface="Cambria Math" panose="02040503050406030204" pitchFamily="18" charset="0"/>
                            <a:ea typeface="+mj-ea"/>
                          </a:rPr>
                        </m:ctrlPr>
                      </m:sSubPr>
                      <m:e>
                        <m:r>
                          <a:rPr lang="en-US" altLang="zh-CN" sz="1600" i="1">
                            <a:solidFill>
                              <a:schemeClr val="tx1">
                                <a:lumMod val="50000"/>
                              </a:schemeClr>
                            </a:solidFill>
                            <a:latin typeface="Cambria Math" panose="02040503050406030204" pitchFamily="18" charset="0"/>
                            <a:ea typeface="+mj-ea"/>
                          </a:rPr>
                          <m:t>𝛤</m:t>
                        </m:r>
                      </m:e>
                      <m:sub>
                        <m:r>
                          <a:rPr lang="en-US" altLang="zh-CN" sz="1600" i="1">
                            <a:solidFill>
                              <a:schemeClr val="tx1">
                                <a:lumMod val="50000"/>
                              </a:schemeClr>
                            </a:solidFill>
                            <a:latin typeface="Cambria Math" panose="02040503050406030204" pitchFamily="18" charset="0"/>
                            <a:ea typeface="+mj-ea"/>
                          </a:rPr>
                          <m:t>𝑚</m:t>
                        </m:r>
                      </m:sub>
                    </m:sSub>
                    <m:r>
                      <a:rPr lang="en-US" altLang="zh-CN" sz="1600" i="0">
                        <a:solidFill>
                          <a:schemeClr val="tx1">
                            <a:lumMod val="50000"/>
                          </a:schemeClr>
                        </a:solidFill>
                        <a:latin typeface="Cambria Math" panose="02040503050406030204" pitchFamily="18" charset="0"/>
                        <a:ea typeface="+mj-ea"/>
                      </a:rPr>
                      <m:t> </m:t>
                    </m:r>
                  </m:oMath>
                </a14:m>
                <a:r>
                  <a:rPr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a:t>
                </a:r>
                <a:r>
                  <a:rPr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弹性波的第</a:t>
                </a:r>
                <a:r>
                  <a:rPr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m</a:t>
                </a:r>
                <a:r>
                  <a:rPr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阶模式的力学</a:t>
                </a:r>
                <a:r>
                  <a:rPr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Q</a:t>
                </a:r>
                <a:r>
                  <a:rPr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值</a:t>
                </a:r>
                <a:endParaRPr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endParaRPr>
              </a:p>
              <a:p>
                <a:pPr>
                  <a:lnSpc>
                    <a:spcPct val="150000"/>
                  </a:lnSpc>
                </a:pPr>
                <a:r>
                  <a:rPr lang="en-US" altLang="zh-CN" sz="1600" i="1" dirty="0">
                    <a:solidFill>
                      <a:schemeClr val="tx1">
                        <a:lumMod val="50000"/>
                      </a:schemeClr>
                    </a:solidFill>
                    <a:latin typeface="Times New Roman" panose="02020603050405020304" pitchFamily="18" charset="0"/>
                    <a:ea typeface="+mj-ea"/>
                    <a:cs typeface="Times New Roman" panose="02020603050405020304" pitchFamily="18" charset="0"/>
                  </a:rPr>
                  <a:t> </a:t>
                </a:r>
                <a14:m>
                  <m:oMath xmlns:m="http://schemas.openxmlformats.org/officeDocument/2006/math">
                    <m:sSub>
                      <m:sSubPr>
                        <m:ctrlPr>
                          <a:rPr lang="zh-CN" altLang="zh-CN" sz="1600" i="1">
                            <a:solidFill>
                              <a:schemeClr val="tx1">
                                <a:lumMod val="50000"/>
                              </a:schemeClr>
                            </a:solidFill>
                            <a:latin typeface="Cambria Math" panose="02040503050406030204" pitchFamily="18" charset="0"/>
                            <a:ea typeface="+mj-ea"/>
                          </a:rPr>
                        </m:ctrlPr>
                      </m:sSubPr>
                      <m:e>
                        <m:r>
                          <a:rPr lang="en-US" altLang="zh-CN" sz="1600" i="1">
                            <a:solidFill>
                              <a:schemeClr val="tx1">
                                <a:lumMod val="50000"/>
                              </a:schemeClr>
                            </a:solidFill>
                            <a:latin typeface="Cambria Math" panose="02040503050406030204" pitchFamily="18" charset="0"/>
                            <a:ea typeface="+mj-ea"/>
                          </a:rPr>
                          <m:t>Ԑ</m:t>
                        </m:r>
                      </m:e>
                      <m:sub>
                        <m:r>
                          <a:rPr lang="en-US" altLang="zh-CN" sz="1600" i="1">
                            <a:solidFill>
                              <a:schemeClr val="tx1">
                                <a:lumMod val="50000"/>
                              </a:schemeClr>
                            </a:solidFill>
                            <a:latin typeface="Cambria Math" panose="02040503050406030204" pitchFamily="18" charset="0"/>
                            <a:ea typeface="+mj-ea"/>
                          </a:rPr>
                          <m:t>𝑚</m:t>
                        </m:r>
                      </m:sub>
                    </m:sSub>
                    <m:r>
                      <a:rPr lang="en-US" altLang="zh-CN" sz="1600">
                        <a:solidFill>
                          <a:schemeClr val="tx1">
                            <a:lumMod val="50000"/>
                          </a:schemeClr>
                        </a:solidFill>
                        <a:latin typeface="Cambria Math" panose="02040503050406030204" pitchFamily="18" charset="0"/>
                        <a:ea typeface="+mj-ea"/>
                      </a:rPr>
                      <m:t>=</m:t>
                    </m:r>
                    <m:sSup>
                      <m:sSupPr>
                        <m:ctrlPr>
                          <a:rPr lang="zh-CN" altLang="zh-CN" sz="1600" i="1">
                            <a:solidFill>
                              <a:schemeClr val="tx1">
                                <a:lumMod val="50000"/>
                              </a:schemeClr>
                            </a:solidFill>
                            <a:latin typeface="Cambria Math" panose="02040503050406030204" pitchFamily="18" charset="0"/>
                            <a:ea typeface="+mj-ea"/>
                          </a:rPr>
                        </m:ctrlPr>
                      </m:sSupPr>
                      <m:e>
                        <m:sSubSup>
                          <m:sSubSupPr>
                            <m:ctrlPr>
                              <a:rPr lang="zh-CN" altLang="zh-CN" sz="1600" i="1">
                                <a:solidFill>
                                  <a:schemeClr val="tx1">
                                    <a:lumMod val="50000"/>
                                  </a:schemeClr>
                                </a:solidFill>
                                <a:latin typeface="Cambria Math" panose="02040503050406030204" pitchFamily="18" charset="0"/>
                                <a:ea typeface="+mj-ea"/>
                              </a:rPr>
                            </m:ctrlPr>
                          </m:sSubSupPr>
                          <m:e>
                            <m:r>
                              <a:rPr lang="en-US" altLang="zh-CN" sz="1600" i="1">
                                <a:solidFill>
                                  <a:schemeClr val="tx1">
                                    <a:lumMod val="50000"/>
                                  </a:schemeClr>
                                </a:solidFill>
                                <a:latin typeface="Cambria Math" panose="02040503050406030204" pitchFamily="18" charset="0"/>
                                <a:ea typeface="+mj-ea"/>
                              </a:rPr>
                              <m:t>𝛺</m:t>
                            </m:r>
                          </m:e>
                          <m:sub>
                            <m:r>
                              <a:rPr lang="en-US" altLang="zh-CN" sz="1600" i="1">
                                <a:solidFill>
                                  <a:schemeClr val="tx1">
                                    <a:lumMod val="50000"/>
                                  </a:schemeClr>
                                </a:solidFill>
                                <a:latin typeface="Cambria Math" panose="02040503050406030204" pitchFamily="18" charset="0"/>
                                <a:ea typeface="+mj-ea"/>
                              </a:rPr>
                              <m:t>𝑚</m:t>
                            </m:r>
                          </m:sub>
                          <m:sup>
                            <m:r>
                              <a:rPr lang="en-US" altLang="zh-CN" sz="1600" i="1">
                                <a:solidFill>
                                  <a:schemeClr val="tx1">
                                    <a:lumMod val="50000"/>
                                  </a:schemeClr>
                                </a:solidFill>
                                <a:latin typeface="Cambria Math" panose="02040503050406030204" pitchFamily="18" charset="0"/>
                                <a:ea typeface="+mj-ea"/>
                              </a:rPr>
                              <m:t>2</m:t>
                            </m:r>
                          </m:sup>
                        </m:sSubSup>
                        <m:r>
                          <a:rPr lang="en-US" altLang="zh-CN" sz="1600" i="1">
                            <a:solidFill>
                              <a:schemeClr val="tx1">
                                <a:lumMod val="50000"/>
                              </a:schemeClr>
                            </a:solidFill>
                            <a:latin typeface="Cambria Math" panose="02040503050406030204" pitchFamily="18" charset="0"/>
                            <a:ea typeface="+mj-ea"/>
                          </a:rPr>
                          <m:t>/2</m:t>
                        </m:r>
                        <m:nary>
                          <m:naryPr>
                            <m:limLoc m:val="undOvr"/>
                            <m:subHide m:val="on"/>
                            <m:supHide m:val="on"/>
                            <m:ctrlPr>
                              <a:rPr lang="zh-CN" altLang="zh-CN" sz="1600" i="1">
                                <a:solidFill>
                                  <a:schemeClr val="tx1">
                                    <a:lumMod val="50000"/>
                                  </a:schemeClr>
                                </a:solidFill>
                                <a:latin typeface="Cambria Math" panose="02040503050406030204" pitchFamily="18" charset="0"/>
                                <a:ea typeface="+mj-ea"/>
                              </a:rPr>
                            </m:ctrlPr>
                          </m:naryPr>
                          <m:sub/>
                          <m:sup/>
                          <m:e>
                            <m:r>
                              <a:rPr lang="en-US" altLang="zh-CN" sz="1600" i="1">
                                <a:solidFill>
                                  <a:schemeClr val="tx1">
                                    <a:lumMod val="50000"/>
                                  </a:schemeClr>
                                </a:solidFill>
                                <a:latin typeface="Cambria Math" panose="02040503050406030204" pitchFamily="18" charset="0"/>
                                <a:ea typeface="+mj-ea"/>
                              </a:rPr>
                              <m:t>𝜌</m:t>
                            </m:r>
                            <m:sSup>
                              <m:sSupPr>
                                <m:ctrlPr>
                                  <a:rPr lang="zh-CN" altLang="zh-CN" sz="1600" i="1">
                                    <a:solidFill>
                                      <a:schemeClr val="tx1">
                                        <a:lumMod val="50000"/>
                                      </a:schemeClr>
                                    </a:solidFill>
                                    <a:latin typeface="Cambria Math" panose="02040503050406030204" pitchFamily="18" charset="0"/>
                                    <a:ea typeface="+mj-ea"/>
                                  </a:rPr>
                                </m:ctrlPr>
                              </m:sSupPr>
                              <m:e>
                                <m:d>
                                  <m:dPr>
                                    <m:begChr m:val="|"/>
                                    <m:endChr m:val="|"/>
                                    <m:ctrlPr>
                                      <a:rPr lang="zh-CN" altLang="zh-CN" sz="1600" i="1">
                                        <a:solidFill>
                                          <a:schemeClr val="tx1">
                                            <a:lumMod val="50000"/>
                                          </a:schemeClr>
                                        </a:solidFill>
                                        <a:latin typeface="Cambria Math" panose="02040503050406030204" pitchFamily="18" charset="0"/>
                                        <a:ea typeface="+mj-ea"/>
                                      </a:rPr>
                                    </m:ctrlPr>
                                  </m:dPr>
                                  <m:e>
                                    <m:sSub>
                                      <m:sSubPr>
                                        <m:ctrlPr>
                                          <a:rPr lang="zh-CN" altLang="zh-CN" sz="1600" i="1">
                                            <a:solidFill>
                                              <a:schemeClr val="tx1">
                                                <a:lumMod val="50000"/>
                                              </a:schemeClr>
                                            </a:solidFill>
                                            <a:latin typeface="Cambria Math" panose="02040503050406030204" pitchFamily="18" charset="0"/>
                                            <a:ea typeface="+mj-ea"/>
                                          </a:rPr>
                                        </m:ctrlPr>
                                      </m:sSubPr>
                                      <m:e>
                                        <m:acc>
                                          <m:accPr>
                                            <m:chr m:val="̃"/>
                                            <m:ctrlPr>
                                              <a:rPr lang="zh-CN" altLang="zh-CN" sz="1600" i="1">
                                                <a:solidFill>
                                                  <a:schemeClr val="tx1">
                                                    <a:lumMod val="50000"/>
                                                  </a:schemeClr>
                                                </a:solidFill>
                                                <a:latin typeface="Cambria Math" panose="02040503050406030204" pitchFamily="18" charset="0"/>
                                                <a:ea typeface="+mj-ea"/>
                                              </a:rPr>
                                            </m:ctrlPr>
                                          </m:accPr>
                                          <m:e>
                                            <m:r>
                                              <a:rPr lang="en-US" altLang="zh-CN" sz="1600" i="1">
                                                <a:solidFill>
                                                  <a:schemeClr val="tx1">
                                                    <a:lumMod val="50000"/>
                                                  </a:schemeClr>
                                                </a:solidFill>
                                                <a:latin typeface="Cambria Math" panose="02040503050406030204" pitchFamily="18" charset="0"/>
                                                <a:ea typeface="+mj-ea"/>
                                              </a:rPr>
                                              <m:t>𝑢</m:t>
                                            </m:r>
                                          </m:e>
                                        </m:acc>
                                      </m:e>
                                      <m:sub>
                                        <m:r>
                                          <a:rPr lang="en-US" altLang="zh-CN" sz="1600" i="1">
                                            <a:solidFill>
                                              <a:schemeClr val="tx1">
                                                <a:lumMod val="50000"/>
                                              </a:schemeClr>
                                            </a:solidFill>
                                            <a:latin typeface="Cambria Math" panose="02040503050406030204" pitchFamily="18" charset="0"/>
                                            <a:ea typeface="+mj-ea"/>
                                          </a:rPr>
                                          <m:t>𝑚</m:t>
                                        </m:r>
                                      </m:sub>
                                    </m:sSub>
                                  </m:e>
                                </m:d>
                              </m:e>
                              <m:sup>
                                <m:r>
                                  <a:rPr lang="en-US" altLang="zh-CN" sz="1600" i="1">
                                    <a:solidFill>
                                      <a:schemeClr val="tx1">
                                        <a:lumMod val="50000"/>
                                      </a:schemeClr>
                                    </a:solidFill>
                                    <a:latin typeface="Cambria Math" panose="02040503050406030204" pitchFamily="18" charset="0"/>
                                    <a:ea typeface="+mj-ea"/>
                                  </a:rPr>
                                  <m:t>2</m:t>
                                </m:r>
                              </m:sup>
                            </m:sSup>
                          </m:e>
                        </m:nary>
                        <m:r>
                          <a:rPr lang="en-US" altLang="zh-CN" sz="1600" i="1">
                            <a:solidFill>
                              <a:schemeClr val="tx1">
                                <a:lumMod val="50000"/>
                              </a:schemeClr>
                            </a:solidFill>
                            <a:latin typeface="Cambria Math" panose="02040503050406030204" pitchFamily="18" charset="0"/>
                            <a:ea typeface="+mj-ea"/>
                          </a:rPr>
                          <m:t>𝑑</m:t>
                        </m:r>
                      </m:e>
                      <m:sup>
                        <m:r>
                          <a:rPr lang="en-US" altLang="zh-CN" sz="1600" i="1">
                            <a:solidFill>
                              <a:schemeClr val="tx1">
                                <a:lumMod val="50000"/>
                              </a:schemeClr>
                            </a:solidFill>
                            <a:latin typeface="Cambria Math" panose="02040503050406030204" pitchFamily="18" charset="0"/>
                            <a:ea typeface="+mj-ea"/>
                          </a:rPr>
                          <m:t>2</m:t>
                        </m:r>
                      </m:sup>
                    </m:sSup>
                    <m:r>
                      <a:rPr lang="en-US" altLang="zh-CN" sz="1600" i="1">
                        <a:solidFill>
                          <a:schemeClr val="tx1">
                            <a:lumMod val="50000"/>
                          </a:schemeClr>
                        </a:solidFill>
                        <a:latin typeface="Cambria Math" panose="02040503050406030204" pitchFamily="18" charset="0"/>
                        <a:ea typeface="+mj-ea"/>
                      </a:rPr>
                      <m:t>𝑟</m:t>
                    </m:r>
                  </m:oMath>
                </a14:m>
                <a:r>
                  <a:rPr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 ——</a:t>
                </a:r>
                <a:r>
                  <a:rPr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弹性波的第</a:t>
                </a:r>
                <a:r>
                  <a:rPr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m</a:t>
                </a:r>
                <a:r>
                  <a:rPr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阶模式在单位长度内的平均能量</a:t>
                </a:r>
              </a:p>
            </p:txBody>
          </p:sp>
        </mc:Choice>
        <mc:Fallback xmlns="">
          <p:sp>
            <p:nvSpPr>
              <p:cNvPr id="52" name="矩形 51">
                <a:extLst>
                  <a:ext uri="{FF2B5EF4-FFF2-40B4-BE49-F238E27FC236}">
                    <a16:creationId xmlns:a16="http://schemas.microsoft.com/office/drawing/2014/main" id="{10283C84-885C-174C-B47E-E62A0D6E9861}"/>
                  </a:ext>
                </a:extLst>
              </p:cNvPr>
              <p:cNvSpPr>
                <a:spLocks noRot="1" noChangeAspect="1" noMove="1" noResize="1" noEditPoints="1" noAdjustHandles="1" noChangeArrowheads="1" noChangeShapeType="1" noTextEdit="1"/>
              </p:cNvSpPr>
              <p:nvPr/>
            </p:nvSpPr>
            <p:spPr>
              <a:xfrm>
                <a:off x="2754052" y="5138478"/>
                <a:ext cx="7100462" cy="861518"/>
              </a:xfrm>
              <a:prstGeom prst="rect">
                <a:avLst/>
              </a:prstGeom>
              <a:blipFill>
                <a:blip r:embed="rId7"/>
                <a:stretch>
                  <a:fillRect b="-80142"/>
                </a:stretch>
              </a:blipFill>
            </p:spPr>
            <p:txBody>
              <a:bodyPr/>
              <a:lstStyle/>
              <a:p>
                <a:r>
                  <a:rPr lang="zh-CN" altLang="en-US">
                    <a:noFill/>
                  </a:rPr>
                  <a:t> </a:t>
                </a:r>
              </a:p>
            </p:txBody>
          </p:sp>
        </mc:Fallback>
      </mc:AlternateContent>
      <p:sp>
        <p:nvSpPr>
          <p:cNvPr id="27" name="矩形 26">
            <a:extLst>
              <a:ext uri="{FF2B5EF4-FFF2-40B4-BE49-F238E27FC236}">
                <a16:creationId xmlns:a16="http://schemas.microsoft.com/office/drawing/2014/main" id="{8DD2C328-881E-4C0E-9C49-C687970EEF0B}"/>
              </a:ext>
            </a:extLst>
          </p:cNvPr>
          <p:cNvSpPr/>
          <p:nvPr/>
        </p:nvSpPr>
        <p:spPr>
          <a:xfrm>
            <a:off x="1196946" y="225841"/>
            <a:ext cx="5998758" cy="584775"/>
          </a:xfrm>
          <a:prstGeom prst="rect">
            <a:avLst/>
          </a:prstGeom>
        </p:spPr>
        <p:txBody>
          <a:bodyPr wrap="none">
            <a:spAutoFit/>
          </a:bodyPr>
          <a:lstStyle/>
          <a:p>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关键特性参量及其</a:t>
            </a:r>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121624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2</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7803319"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布里渊增益和声光耦合系数</a:t>
            </a:r>
            <a:endParaRPr lang="en" altLang="zh-CN" sz="2400" b="0" dirty="0">
              <a:solidFill>
                <a:schemeClr val="tx1">
                  <a:lumMod val="50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36426DBF-2637-4F4F-A89A-095A883D2801}"/>
                  </a:ext>
                </a:extLst>
              </p:cNvPr>
              <p:cNvSpPr/>
              <p:nvPr/>
            </p:nvSpPr>
            <p:spPr>
              <a:xfrm>
                <a:off x="3990865" y="4469960"/>
                <a:ext cx="4313898"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altLang="zh-CN" sz="1600" smtClean="0">
                          <a:solidFill>
                            <a:schemeClr val="tx1">
                              <a:lumMod val="50000"/>
                            </a:schemeClr>
                          </a:solidFill>
                          <a:latin typeface="Cambria Math"/>
                        </a:rPr>
                        <m:t>C</m:t>
                      </m:r>
                      <m:r>
                        <a:rPr lang="en-US" altLang="zh-CN" sz="1600" smtClean="0">
                          <a:solidFill>
                            <a:schemeClr val="tx1">
                              <a:lumMod val="50000"/>
                            </a:schemeClr>
                          </a:solidFill>
                          <a:latin typeface="Cambria Math"/>
                        </a:rPr>
                        <m:t>=</m:t>
                      </m:r>
                      <m:sSub>
                        <m:sSubPr>
                          <m:ctrlPr>
                            <a:rPr lang="zh-CN" altLang="zh-CN" sz="1600" i="1">
                              <a:solidFill>
                                <a:schemeClr val="tx1">
                                  <a:lumMod val="50000"/>
                                </a:schemeClr>
                              </a:solidFill>
                              <a:latin typeface="Cambria Math" panose="02040503050406030204" pitchFamily="18" charset="0"/>
                            </a:rPr>
                          </m:ctrlPr>
                        </m:sSubPr>
                        <m:e>
                          <m:r>
                            <m:rPr>
                              <m:sty m:val="p"/>
                            </m:rPr>
                            <a:rPr lang="en-US" altLang="zh-CN" sz="1600">
                              <a:solidFill>
                                <a:schemeClr val="tx1">
                                  <a:lumMod val="50000"/>
                                </a:schemeClr>
                              </a:solidFill>
                              <a:latin typeface="Cambria Math"/>
                            </a:rPr>
                            <m:t>C</m:t>
                          </m:r>
                        </m:e>
                        <m:sub>
                          <m:r>
                            <m:rPr>
                              <m:sty m:val="p"/>
                            </m:rPr>
                            <a:rPr lang="en-US" altLang="zh-CN" sz="1600">
                              <a:solidFill>
                                <a:schemeClr val="tx1">
                                  <a:lumMod val="50000"/>
                                </a:schemeClr>
                              </a:solidFill>
                              <a:latin typeface="Cambria Math"/>
                            </a:rPr>
                            <m:t>ES</m:t>
                          </m:r>
                        </m:sub>
                      </m:sSub>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m:t>
                          </m:r>
                          <m:r>
                            <m:rPr>
                              <m:sty m:val="p"/>
                            </m:rPr>
                            <a:rPr lang="en-US" altLang="zh-CN" sz="1600">
                              <a:solidFill>
                                <a:schemeClr val="tx1">
                                  <a:lumMod val="50000"/>
                                </a:schemeClr>
                              </a:solidFill>
                              <a:latin typeface="Cambria Math"/>
                            </a:rPr>
                            <m:t>C</m:t>
                          </m:r>
                        </m:e>
                        <m:sub>
                          <m:r>
                            <m:rPr>
                              <m:sty m:val="p"/>
                            </m:rPr>
                            <a:rPr lang="en-US" altLang="zh-CN" sz="1600">
                              <a:solidFill>
                                <a:schemeClr val="tx1">
                                  <a:lumMod val="50000"/>
                                </a:schemeClr>
                              </a:solidFill>
                              <a:latin typeface="Cambria Math"/>
                            </a:rPr>
                            <m:t>RP</m:t>
                          </m:r>
                        </m:sub>
                      </m:sSub>
                      <m:r>
                        <a:rPr lang="en-US" altLang="zh-CN" sz="1600">
                          <a:solidFill>
                            <a:schemeClr val="tx1">
                              <a:lumMod val="50000"/>
                            </a:schemeClr>
                          </a:solidFill>
                          <a:latin typeface="Cambria Math"/>
                        </a:rPr>
                        <m:t>=</m:t>
                      </m:r>
                      <m:sSup>
                        <m:sSupPr>
                          <m:ctrlPr>
                            <a:rPr lang="zh-CN" altLang="zh-CN" sz="1600" i="1">
                              <a:solidFill>
                                <a:schemeClr val="tx1">
                                  <a:lumMod val="50000"/>
                                </a:schemeClr>
                              </a:solidFill>
                              <a:latin typeface="Cambria Math" panose="02040503050406030204" pitchFamily="18" charset="0"/>
                            </a:rPr>
                          </m:ctrlPr>
                        </m:sSupPr>
                        <m:e>
                          <m:d>
                            <m:dPr>
                              <m:ctrlPr>
                                <a:rPr lang="zh-CN" altLang="zh-CN" sz="1600" i="1">
                                  <a:solidFill>
                                    <a:schemeClr val="tx1">
                                      <a:lumMod val="50000"/>
                                    </a:schemeClr>
                                  </a:solidFill>
                                  <a:latin typeface="Cambria Math" panose="02040503050406030204" pitchFamily="18" charset="0"/>
                                </a:rPr>
                              </m:ctrlPr>
                            </m:dPr>
                            <m:e>
                              <m:sSub>
                                <m:sSubPr>
                                  <m:ctrlPr>
                                    <a:rPr lang="zh-CN" altLang="zh-CN" sz="1600" i="1">
                                      <a:solidFill>
                                        <a:schemeClr val="tx1">
                                          <a:lumMod val="50000"/>
                                        </a:schemeClr>
                                      </a:solidFill>
                                      <a:latin typeface="Cambria Math" panose="02040503050406030204" pitchFamily="18" charset="0"/>
                                    </a:rPr>
                                  </m:ctrlPr>
                                </m:sSubPr>
                                <m:e>
                                  <m:r>
                                    <m:rPr>
                                      <m:sty m:val="p"/>
                                    </m:rPr>
                                    <a:rPr lang="en-US" altLang="zh-CN" sz="1600">
                                      <a:solidFill>
                                        <a:schemeClr val="tx1">
                                          <a:lumMod val="50000"/>
                                        </a:schemeClr>
                                      </a:solidFill>
                                      <a:latin typeface="Cambria Math"/>
                                    </a:rPr>
                                    <m:t>C</m:t>
                                  </m:r>
                                </m:e>
                                <m:sub>
                                  <m:r>
                                    <m:rPr>
                                      <m:sty m:val="p"/>
                                    </m:rPr>
                                    <a:rPr lang="en-US" altLang="zh-CN" sz="1600">
                                      <a:solidFill>
                                        <a:schemeClr val="tx1">
                                          <a:lumMod val="50000"/>
                                        </a:schemeClr>
                                      </a:solidFill>
                                      <a:latin typeface="Cambria Math"/>
                                    </a:rPr>
                                    <m:t>PE</m:t>
                                  </m:r>
                                </m:sub>
                              </m:sSub>
                              <m:r>
                                <a:rPr lang="en-US" altLang="zh-CN" sz="1600">
                                  <a:solidFill>
                                    <a:schemeClr val="tx1">
                                      <a:lumMod val="50000"/>
                                    </a:schemeClr>
                                  </a:solidFill>
                                  <a:latin typeface="Cambria Math"/>
                                </a:rPr>
                                <m:t>+</m:t>
                              </m:r>
                              <m:sSub>
                                <m:sSubPr>
                                  <m:ctrlPr>
                                    <a:rPr lang="zh-CN" altLang="zh-CN" sz="1600" i="1">
                                      <a:solidFill>
                                        <a:schemeClr val="tx1">
                                          <a:lumMod val="50000"/>
                                        </a:schemeClr>
                                      </a:solidFill>
                                      <a:latin typeface="Cambria Math" panose="02040503050406030204" pitchFamily="18" charset="0"/>
                                    </a:rPr>
                                  </m:ctrlPr>
                                </m:sSubPr>
                                <m:e>
                                  <m:r>
                                    <m:rPr>
                                      <m:sty m:val="p"/>
                                    </m:rPr>
                                    <a:rPr lang="en-US" altLang="zh-CN" sz="1600">
                                      <a:solidFill>
                                        <a:schemeClr val="tx1">
                                          <a:lumMod val="50000"/>
                                        </a:schemeClr>
                                      </a:solidFill>
                                      <a:latin typeface="Cambria Math"/>
                                    </a:rPr>
                                    <m:t>C</m:t>
                                  </m:r>
                                </m:e>
                                <m:sub>
                                  <m:r>
                                    <m:rPr>
                                      <m:sty m:val="p"/>
                                    </m:rPr>
                                    <a:rPr lang="en-US" altLang="zh-CN" sz="1600">
                                      <a:solidFill>
                                        <a:schemeClr val="tx1">
                                          <a:lumMod val="50000"/>
                                        </a:schemeClr>
                                      </a:solidFill>
                                      <a:latin typeface="Cambria Math"/>
                                    </a:rPr>
                                    <m:t>MI</m:t>
                                  </m:r>
                                </m:sub>
                              </m:sSub>
                            </m:e>
                          </m:d>
                        </m:e>
                        <m:sup>
                          <m:r>
                            <a:rPr lang="zh-CN" altLang="en-US" sz="1600">
                              <a:solidFill>
                                <a:schemeClr val="tx1">
                                  <a:lumMod val="50000"/>
                                </a:schemeClr>
                              </a:solidFill>
                              <a:latin typeface="Cambria Math"/>
                            </a:rPr>
                            <m:t>∗</m:t>
                          </m:r>
                        </m:sup>
                      </m:sSup>
                    </m:oMath>
                  </m:oMathPara>
                </a14:m>
                <a:endParaRPr lang="zh-CN" altLang="en-US" sz="1600" dirty="0">
                  <a:solidFill>
                    <a:schemeClr val="tx1">
                      <a:lumMod val="50000"/>
                    </a:schemeClr>
                  </a:solidFill>
                </a:endParaRPr>
              </a:p>
            </p:txBody>
          </p:sp>
        </mc:Choice>
        <mc:Fallback xmlns="">
          <p:sp>
            <p:nvSpPr>
              <p:cNvPr id="4" name="矩形 3">
                <a:extLst>
                  <a:ext uri="{FF2B5EF4-FFF2-40B4-BE49-F238E27FC236}">
                    <a16:creationId xmlns:a16="http://schemas.microsoft.com/office/drawing/2014/main" id="{36426DBF-2637-4F4F-A89A-095A883D2801}"/>
                  </a:ext>
                </a:extLst>
              </p:cNvPr>
              <p:cNvSpPr>
                <a:spLocks noRot="1" noChangeAspect="1" noMove="1" noResize="1" noEditPoints="1" noAdjustHandles="1" noChangeArrowheads="1" noChangeShapeType="1" noTextEdit="1"/>
              </p:cNvSpPr>
              <p:nvPr/>
            </p:nvSpPr>
            <p:spPr>
              <a:xfrm>
                <a:off x="3990865" y="4469960"/>
                <a:ext cx="4313898" cy="338554"/>
              </a:xfrm>
              <a:prstGeom prst="rect">
                <a:avLst/>
              </a:prstGeom>
              <a:blipFill>
                <a:blip r:embed="rId3"/>
                <a:stretch>
                  <a:fillRect/>
                </a:stretch>
              </a:blipFill>
            </p:spPr>
            <p:txBody>
              <a:bodyPr/>
              <a:lstStyle/>
              <a:p>
                <a:r>
                  <a:rPr lang="zh-CN" altLang="en-US">
                    <a:noFill/>
                  </a:rPr>
                  <a:t> </a:t>
                </a:r>
              </a:p>
            </p:txBody>
          </p:sp>
        </mc:Fallback>
      </mc:AlternateContent>
      <p:sp>
        <p:nvSpPr>
          <p:cNvPr id="9" name="圆角矩形 8">
            <a:extLst>
              <a:ext uri="{FF2B5EF4-FFF2-40B4-BE49-F238E27FC236}">
                <a16:creationId xmlns:a16="http://schemas.microsoft.com/office/drawing/2014/main" id="{C4260DA4-F9DD-A04E-A1BE-4D30056292AF}"/>
              </a:ext>
            </a:extLst>
          </p:cNvPr>
          <p:cNvSpPr/>
          <p:nvPr/>
        </p:nvSpPr>
        <p:spPr>
          <a:xfrm>
            <a:off x="1493539" y="2235632"/>
            <a:ext cx="2079401" cy="58477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mj-ea"/>
                <a:ea typeface="+mj-ea"/>
              </a:rPr>
              <a:t>声光耦合系数</a:t>
            </a:r>
          </a:p>
        </p:txBody>
      </p:sp>
      <p:grpSp>
        <p:nvGrpSpPr>
          <p:cNvPr id="12" name="组合 11">
            <a:extLst>
              <a:ext uri="{FF2B5EF4-FFF2-40B4-BE49-F238E27FC236}">
                <a16:creationId xmlns:a16="http://schemas.microsoft.com/office/drawing/2014/main" id="{E0B8FEED-2445-1F4B-BAFB-9723C9E8F396}"/>
              </a:ext>
            </a:extLst>
          </p:cNvPr>
          <p:cNvGrpSpPr/>
          <p:nvPr/>
        </p:nvGrpSpPr>
        <p:grpSpPr>
          <a:xfrm>
            <a:off x="5607384" y="1462503"/>
            <a:ext cx="5017043" cy="2194917"/>
            <a:chOff x="5406229" y="1780348"/>
            <a:chExt cx="5017043" cy="2194917"/>
          </a:xfrm>
        </p:grpSpPr>
        <p:sp>
          <p:nvSpPr>
            <p:cNvPr id="15" name="圆角矩形 14">
              <a:extLst>
                <a:ext uri="{FF2B5EF4-FFF2-40B4-BE49-F238E27FC236}">
                  <a16:creationId xmlns:a16="http://schemas.microsoft.com/office/drawing/2014/main" id="{F8667E61-48F5-7E40-830D-DB0201AE5BE7}"/>
                </a:ext>
              </a:extLst>
            </p:cNvPr>
            <p:cNvSpPr/>
            <p:nvPr/>
          </p:nvSpPr>
          <p:spPr>
            <a:xfrm>
              <a:off x="5846026" y="1951830"/>
              <a:ext cx="1482773" cy="468000"/>
            </a:xfrm>
            <a:prstGeom prst="roundRect">
              <a:avLst/>
            </a:prstGeom>
            <a:solidFill>
              <a:srgbClr val="1F58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j-ea"/>
                  <a:ea typeface="+mj-ea"/>
                </a:rPr>
                <a:t>光弹效应</a:t>
              </a:r>
            </a:p>
          </p:txBody>
        </p:sp>
        <p:sp>
          <p:nvSpPr>
            <p:cNvPr id="16" name="圆角矩形 15">
              <a:extLst>
                <a:ext uri="{FF2B5EF4-FFF2-40B4-BE49-F238E27FC236}">
                  <a16:creationId xmlns:a16="http://schemas.microsoft.com/office/drawing/2014/main" id="{A231B473-96E6-2D41-8A93-47DB19A5DE4B}"/>
                </a:ext>
              </a:extLst>
            </p:cNvPr>
            <p:cNvSpPr/>
            <p:nvPr/>
          </p:nvSpPr>
          <p:spPr>
            <a:xfrm>
              <a:off x="8150280" y="1947153"/>
              <a:ext cx="1782853" cy="468000"/>
            </a:xfrm>
            <a:prstGeom prst="roundRect">
              <a:avLst/>
            </a:prstGeom>
            <a:solidFill>
              <a:srgbClr val="1F58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j-ea"/>
                  <a:ea typeface="+mj-ea"/>
                </a:rPr>
                <a:t>电致伸缩效应</a:t>
              </a:r>
            </a:p>
          </p:txBody>
        </p:sp>
        <p:sp>
          <p:nvSpPr>
            <p:cNvPr id="17" name="圆角矩形 16">
              <a:extLst>
                <a:ext uri="{FF2B5EF4-FFF2-40B4-BE49-F238E27FC236}">
                  <a16:creationId xmlns:a16="http://schemas.microsoft.com/office/drawing/2014/main" id="{9C85EFE9-E36A-2E4E-8651-AB289E13C1F7}"/>
                </a:ext>
              </a:extLst>
            </p:cNvPr>
            <p:cNvSpPr/>
            <p:nvPr/>
          </p:nvSpPr>
          <p:spPr>
            <a:xfrm>
              <a:off x="5846026" y="3042332"/>
              <a:ext cx="1482773" cy="468000"/>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j-ea"/>
                  <a:ea typeface="+mj-ea"/>
                </a:rPr>
                <a:t>移动界面效应</a:t>
              </a:r>
              <a:endParaRPr kumimoji="1" lang="en-US" altLang="zh-CN" sz="1600" dirty="0">
                <a:latin typeface="+mj-ea"/>
                <a:ea typeface="+mj-ea"/>
              </a:endParaRPr>
            </a:p>
          </p:txBody>
        </p:sp>
        <p:sp>
          <p:nvSpPr>
            <p:cNvPr id="21" name="圆角矩形 20">
              <a:extLst>
                <a:ext uri="{FF2B5EF4-FFF2-40B4-BE49-F238E27FC236}">
                  <a16:creationId xmlns:a16="http://schemas.microsoft.com/office/drawing/2014/main" id="{97E1970B-86D1-D743-86E5-510867FE9A68}"/>
                </a:ext>
              </a:extLst>
            </p:cNvPr>
            <p:cNvSpPr/>
            <p:nvPr/>
          </p:nvSpPr>
          <p:spPr>
            <a:xfrm>
              <a:off x="8149729" y="3042331"/>
              <a:ext cx="1782853" cy="468000"/>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j-ea"/>
                  <a:ea typeface="+mj-ea"/>
                </a:rPr>
                <a:t>光辐射压力</a:t>
              </a:r>
              <a:endParaRPr kumimoji="1" lang="en-US" altLang="zh-CN" sz="1600" dirty="0">
                <a:latin typeface="+mj-ea"/>
                <a:ea typeface="+mj-ea"/>
              </a:endParaRPr>
            </a:p>
          </p:txBody>
        </p:sp>
        <p:sp>
          <p:nvSpPr>
            <p:cNvPr id="7" name="文本框 6">
              <a:extLst>
                <a:ext uri="{FF2B5EF4-FFF2-40B4-BE49-F238E27FC236}">
                  <a16:creationId xmlns:a16="http://schemas.microsoft.com/office/drawing/2014/main" id="{57063E53-F079-6842-85B3-73729BA75A95}"/>
                </a:ext>
              </a:extLst>
            </p:cNvPr>
            <p:cNvSpPr txBox="1"/>
            <p:nvPr/>
          </p:nvSpPr>
          <p:spPr>
            <a:xfrm>
              <a:off x="5906777" y="2411194"/>
              <a:ext cx="1406154" cy="356251"/>
            </a:xfrm>
            <a:prstGeom prst="rect">
              <a:avLst/>
            </a:prstGeom>
            <a:noFill/>
          </p:spPr>
          <p:txBody>
            <a:bodyPr wrap="none" rtlCol="0">
              <a:spAutoFit/>
            </a:bodyPr>
            <a:lstStyle/>
            <a:p>
              <a:pPr>
                <a:lnSpc>
                  <a:spcPct val="130000"/>
                </a:lnSpc>
              </a:pPr>
              <a:r>
                <a:rPr kumimoji="1" lang="en-US" altLang="zh-CN" sz="1400" dirty="0" err="1">
                  <a:solidFill>
                    <a:schemeClr val="tx1">
                      <a:lumMod val="50000"/>
                    </a:schemeClr>
                  </a:solidFill>
                  <a:latin typeface="Times" pitchFamily="2" charset="0"/>
                  <a:ea typeface="微软雅黑" panose="020B0503020204020204" pitchFamily="34" charset="-122"/>
                </a:rPr>
                <a:t>Photoelastic</a:t>
              </a:r>
              <a:r>
                <a:rPr kumimoji="1" lang="en-US" altLang="zh-CN" sz="1400" dirty="0">
                  <a:solidFill>
                    <a:schemeClr val="tx1">
                      <a:lumMod val="50000"/>
                    </a:schemeClr>
                  </a:solidFill>
                  <a:latin typeface="Times" pitchFamily="2" charset="0"/>
                  <a:ea typeface="微软雅黑" panose="020B0503020204020204" pitchFamily="34" charset="-122"/>
                </a:rPr>
                <a:t>, PE</a:t>
              </a:r>
              <a:endParaRPr kumimoji="1" lang="zh-CN" altLang="en-US" sz="1400" dirty="0">
                <a:solidFill>
                  <a:schemeClr val="tx1">
                    <a:lumMod val="50000"/>
                  </a:schemeClr>
                </a:solidFill>
                <a:latin typeface="Times" pitchFamily="2" charset="0"/>
                <a:ea typeface="微软雅黑" panose="020B0503020204020204" pitchFamily="34" charset="-122"/>
              </a:endParaRPr>
            </a:p>
          </p:txBody>
        </p:sp>
        <p:sp>
          <p:nvSpPr>
            <p:cNvPr id="29" name="文本框 28">
              <a:extLst>
                <a:ext uri="{FF2B5EF4-FFF2-40B4-BE49-F238E27FC236}">
                  <a16:creationId xmlns:a16="http://schemas.microsoft.com/office/drawing/2014/main" id="{0E5507E4-18CC-6643-AB66-532228CFD792}"/>
                </a:ext>
              </a:extLst>
            </p:cNvPr>
            <p:cNvSpPr txBox="1"/>
            <p:nvPr/>
          </p:nvSpPr>
          <p:spPr>
            <a:xfrm>
              <a:off x="8280920" y="2411193"/>
              <a:ext cx="1633781" cy="356251"/>
            </a:xfrm>
            <a:prstGeom prst="rect">
              <a:avLst/>
            </a:prstGeom>
            <a:noFill/>
          </p:spPr>
          <p:txBody>
            <a:bodyPr wrap="none" rtlCol="0">
              <a:spAutoFit/>
            </a:bodyPr>
            <a:lstStyle/>
            <a:p>
              <a:pPr>
                <a:lnSpc>
                  <a:spcPct val="130000"/>
                </a:lnSpc>
              </a:pPr>
              <a:r>
                <a:rPr kumimoji="1" lang="en-US" altLang="zh-CN" sz="1400" dirty="0">
                  <a:solidFill>
                    <a:schemeClr val="tx1">
                      <a:lumMod val="50000"/>
                    </a:schemeClr>
                  </a:solidFill>
                  <a:latin typeface="Times" pitchFamily="2" charset="0"/>
                  <a:ea typeface="微软雅黑" panose="020B0503020204020204" pitchFamily="34" charset="-122"/>
                </a:rPr>
                <a:t>Electrostriction, ES</a:t>
              </a:r>
              <a:endParaRPr kumimoji="1" lang="zh-CN" altLang="en-US" sz="1400" dirty="0">
                <a:solidFill>
                  <a:schemeClr val="tx1">
                    <a:lumMod val="50000"/>
                  </a:schemeClr>
                </a:solidFill>
                <a:latin typeface="Times" pitchFamily="2" charset="0"/>
                <a:ea typeface="微软雅黑" panose="020B0503020204020204" pitchFamily="34" charset="-122"/>
              </a:endParaRPr>
            </a:p>
          </p:txBody>
        </p:sp>
        <p:sp>
          <p:nvSpPr>
            <p:cNvPr id="30" name="文本框 29">
              <a:extLst>
                <a:ext uri="{FF2B5EF4-FFF2-40B4-BE49-F238E27FC236}">
                  <a16:creationId xmlns:a16="http://schemas.microsoft.com/office/drawing/2014/main" id="{CED47305-6CA8-7D49-8704-648EBC081432}"/>
                </a:ext>
              </a:extLst>
            </p:cNvPr>
            <p:cNvSpPr txBox="1"/>
            <p:nvPr/>
          </p:nvSpPr>
          <p:spPr>
            <a:xfrm>
              <a:off x="5498780" y="3510331"/>
              <a:ext cx="2257413" cy="356251"/>
            </a:xfrm>
            <a:prstGeom prst="rect">
              <a:avLst/>
            </a:prstGeom>
            <a:noFill/>
          </p:spPr>
          <p:txBody>
            <a:bodyPr wrap="none" rtlCol="0">
              <a:spAutoFit/>
            </a:bodyPr>
            <a:lstStyle/>
            <a:p>
              <a:pPr>
                <a:lnSpc>
                  <a:spcPct val="130000"/>
                </a:lnSpc>
              </a:pPr>
              <a:r>
                <a:rPr kumimoji="1" lang="en-US" altLang="zh-CN" sz="1400" dirty="0">
                  <a:solidFill>
                    <a:schemeClr val="tx1">
                      <a:lumMod val="50000"/>
                    </a:schemeClr>
                  </a:solidFill>
                  <a:latin typeface="Times" pitchFamily="2" charset="0"/>
                  <a:ea typeface="微软雅黑" panose="020B0503020204020204" pitchFamily="34" charset="-122"/>
                </a:rPr>
                <a:t>Moving interface effects, MI</a:t>
              </a:r>
              <a:endParaRPr kumimoji="1" lang="zh-CN" altLang="en-US" sz="1400" dirty="0">
                <a:solidFill>
                  <a:schemeClr val="tx1">
                    <a:lumMod val="50000"/>
                  </a:schemeClr>
                </a:solidFill>
                <a:latin typeface="Times" pitchFamily="2" charset="0"/>
                <a:ea typeface="微软雅黑" panose="020B0503020204020204" pitchFamily="34" charset="-122"/>
              </a:endParaRPr>
            </a:p>
          </p:txBody>
        </p:sp>
        <p:sp>
          <p:nvSpPr>
            <p:cNvPr id="31" name="文本框 30">
              <a:extLst>
                <a:ext uri="{FF2B5EF4-FFF2-40B4-BE49-F238E27FC236}">
                  <a16:creationId xmlns:a16="http://schemas.microsoft.com/office/drawing/2014/main" id="{A0C68C7A-DCEF-534C-A85E-B69492BB39BA}"/>
                </a:ext>
              </a:extLst>
            </p:cNvPr>
            <p:cNvSpPr txBox="1"/>
            <p:nvPr/>
          </p:nvSpPr>
          <p:spPr>
            <a:xfrm>
              <a:off x="7891357" y="3510330"/>
              <a:ext cx="2358403" cy="356251"/>
            </a:xfrm>
            <a:prstGeom prst="rect">
              <a:avLst/>
            </a:prstGeom>
            <a:noFill/>
          </p:spPr>
          <p:txBody>
            <a:bodyPr wrap="none" rtlCol="0">
              <a:spAutoFit/>
            </a:bodyPr>
            <a:lstStyle/>
            <a:p>
              <a:pPr>
                <a:lnSpc>
                  <a:spcPct val="130000"/>
                </a:lnSpc>
              </a:pPr>
              <a:r>
                <a:rPr kumimoji="1" lang="en-US" altLang="zh-CN" sz="1400" dirty="0">
                  <a:solidFill>
                    <a:schemeClr val="tx1">
                      <a:lumMod val="50000"/>
                    </a:schemeClr>
                  </a:solidFill>
                  <a:latin typeface="Times" pitchFamily="2" charset="0"/>
                  <a:ea typeface="微软雅黑" panose="020B0503020204020204" pitchFamily="34" charset="-122"/>
                </a:rPr>
                <a:t>Radiation</a:t>
              </a:r>
              <a:r>
                <a:rPr kumimoji="1" lang="zh-CN" altLang="en-US" sz="1400" dirty="0">
                  <a:solidFill>
                    <a:schemeClr val="tx1">
                      <a:lumMod val="50000"/>
                    </a:schemeClr>
                  </a:solidFill>
                  <a:latin typeface="Times" pitchFamily="2" charset="0"/>
                  <a:ea typeface="微软雅黑" panose="020B0503020204020204" pitchFamily="34" charset="-122"/>
                </a:rPr>
                <a:t> </a:t>
              </a:r>
              <a:r>
                <a:rPr kumimoji="1" lang="en-US" altLang="zh-CN" sz="1400" dirty="0">
                  <a:solidFill>
                    <a:schemeClr val="tx1">
                      <a:lumMod val="50000"/>
                    </a:schemeClr>
                  </a:solidFill>
                  <a:latin typeface="Times" pitchFamily="2" charset="0"/>
                  <a:ea typeface="微软雅黑" panose="020B0503020204020204" pitchFamily="34" charset="-122"/>
                </a:rPr>
                <a:t>pressure effects, RP</a:t>
              </a:r>
              <a:endParaRPr kumimoji="1" lang="zh-CN" altLang="en-US" sz="1400" dirty="0">
                <a:solidFill>
                  <a:schemeClr val="tx1">
                    <a:lumMod val="50000"/>
                  </a:schemeClr>
                </a:solidFill>
                <a:latin typeface="Times" pitchFamily="2" charset="0"/>
                <a:ea typeface="微软雅黑" panose="020B0503020204020204" pitchFamily="34" charset="-122"/>
              </a:endParaRPr>
            </a:p>
          </p:txBody>
        </p:sp>
        <p:sp>
          <p:nvSpPr>
            <p:cNvPr id="10" name="文本框 9">
              <a:extLst>
                <a:ext uri="{FF2B5EF4-FFF2-40B4-BE49-F238E27FC236}">
                  <a16:creationId xmlns:a16="http://schemas.microsoft.com/office/drawing/2014/main" id="{1ECDA361-95DC-2445-91D6-3E87DE681130}"/>
                </a:ext>
              </a:extLst>
            </p:cNvPr>
            <p:cNvSpPr txBox="1"/>
            <p:nvPr/>
          </p:nvSpPr>
          <p:spPr>
            <a:xfrm>
              <a:off x="6380463" y="2560261"/>
              <a:ext cx="413896" cy="534442"/>
            </a:xfrm>
            <a:prstGeom prst="rect">
              <a:avLst/>
            </a:prstGeom>
            <a:noFill/>
          </p:spPr>
          <p:txBody>
            <a:bodyPr wrap="none" rtlCol="0">
              <a:spAutoFit/>
            </a:bodyPr>
            <a:lstStyle/>
            <a:p>
              <a:pPr>
                <a:lnSpc>
                  <a:spcPct val="130000"/>
                </a:lnSpc>
              </a:pPr>
              <a:r>
                <a:rPr kumimoji="1" lang="en-US" altLang="zh-CN" dirty="0">
                  <a:solidFill>
                    <a:schemeClr val="tx1">
                      <a:lumMod val="50000"/>
                    </a:schemeClr>
                  </a:solidFill>
                  <a:latin typeface="Cambria Math" panose="02040503050406030204" pitchFamily="18" charset="0"/>
                  <a:ea typeface="Cambria Math" panose="02040503050406030204" pitchFamily="18" charset="0"/>
                </a:rPr>
                <a:t>+</a:t>
              </a:r>
              <a:endParaRPr kumimoji="1" lang="zh-CN" altLang="en-US" dirty="0">
                <a:solidFill>
                  <a:schemeClr val="tx1">
                    <a:lumMod val="50000"/>
                  </a:schemeClr>
                </a:solidFill>
                <a:latin typeface="Cambria Math" panose="02040503050406030204" pitchFamily="18" charset="0"/>
                <a:ea typeface="微软雅黑" panose="020B0503020204020204" pitchFamily="34" charset="-122"/>
              </a:endParaRPr>
            </a:p>
          </p:txBody>
        </p:sp>
        <p:sp>
          <p:nvSpPr>
            <p:cNvPr id="32" name="文本框 31">
              <a:extLst>
                <a:ext uri="{FF2B5EF4-FFF2-40B4-BE49-F238E27FC236}">
                  <a16:creationId xmlns:a16="http://schemas.microsoft.com/office/drawing/2014/main" id="{8B8E4082-7B4E-2748-A530-42C6FA80B21B}"/>
                </a:ext>
              </a:extLst>
            </p:cNvPr>
            <p:cNvSpPr txBox="1"/>
            <p:nvPr/>
          </p:nvSpPr>
          <p:spPr>
            <a:xfrm>
              <a:off x="8863610" y="2560261"/>
              <a:ext cx="413896" cy="534442"/>
            </a:xfrm>
            <a:prstGeom prst="rect">
              <a:avLst/>
            </a:prstGeom>
            <a:noFill/>
          </p:spPr>
          <p:txBody>
            <a:bodyPr wrap="none" rtlCol="0">
              <a:spAutoFit/>
            </a:bodyPr>
            <a:lstStyle/>
            <a:p>
              <a:pPr>
                <a:lnSpc>
                  <a:spcPct val="130000"/>
                </a:lnSpc>
              </a:pPr>
              <a:r>
                <a:rPr kumimoji="1" lang="en-US" altLang="zh-CN" dirty="0">
                  <a:solidFill>
                    <a:schemeClr val="tx1">
                      <a:lumMod val="50000"/>
                    </a:schemeClr>
                  </a:solidFill>
                  <a:latin typeface="Cambria Math" panose="02040503050406030204" pitchFamily="18" charset="0"/>
                  <a:ea typeface="Cambria Math" panose="02040503050406030204" pitchFamily="18" charset="0"/>
                </a:rPr>
                <a:t>+</a:t>
              </a:r>
              <a:endParaRPr kumimoji="1" lang="zh-CN" altLang="en-US" dirty="0">
                <a:solidFill>
                  <a:schemeClr val="tx1">
                    <a:lumMod val="50000"/>
                  </a:schemeClr>
                </a:solidFill>
                <a:latin typeface="Cambria Math" panose="02040503050406030204" pitchFamily="18" charset="0"/>
                <a:ea typeface="微软雅黑" panose="020B0503020204020204" pitchFamily="34" charset="-122"/>
              </a:endParaRPr>
            </a:p>
          </p:txBody>
        </p:sp>
        <p:sp>
          <p:nvSpPr>
            <p:cNvPr id="11" name="矩形 10">
              <a:extLst>
                <a:ext uri="{FF2B5EF4-FFF2-40B4-BE49-F238E27FC236}">
                  <a16:creationId xmlns:a16="http://schemas.microsoft.com/office/drawing/2014/main" id="{6133A5ED-010F-3342-ABDE-5B6BCFE8463D}"/>
                </a:ext>
              </a:extLst>
            </p:cNvPr>
            <p:cNvSpPr/>
            <p:nvPr/>
          </p:nvSpPr>
          <p:spPr>
            <a:xfrm>
              <a:off x="5406229" y="1780348"/>
              <a:ext cx="5017043" cy="2194917"/>
            </a:xfrm>
            <a:prstGeom prst="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cxnSp>
        <p:nvCxnSpPr>
          <p:cNvPr id="33" name="直线箭头连接符 32">
            <a:extLst>
              <a:ext uri="{FF2B5EF4-FFF2-40B4-BE49-F238E27FC236}">
                <a16:creationId xmlns:a16="http://schemas.microsoft.com/office/drawing/2014/main" id="{990CC4B9-8AE3-4D4D-AC7E-6997A54684E8}"/>
              </a:ext>
            </a:extLst>
          </p:cNvPr>
          <p:cNvCxnSpPr/>
          <p:nvPr/>
        </p:nvCxnSpPr>
        <p:spPr>
          <a:xfrm flipH="1">
            <a:off x="3762174" y="2528019"/>
            <a:ext cx="1647929" cy="0"/>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id="{AF98A14B-FDB9-964E-9881-397B8F454393}"/>
              </a:ext>
            </a:extLst>
          </p:cNvPr>
          <p:cNvSpPr txBox="1"/>
          <p:nvPr/>
        </p:nvSpPr>
        <p:spPr>
          <a:xfrm>
            <a:off x="1493539" y="3856405"/>
            <a:ext cx="4570482" cy="416909"/>
          </a:xfrm>
          <a:prstGeom prst="rect">
            <a:avLst/>
          </a:prstGeom>
          <a:noFill/>
        </p:spPr>
        <p:txBody>
          <a:bodyPr wrap="none" rtlCol="0">
            <a:spAutoFit/>
          </a:bodyPr>
          <a:lstStyle/>
          <a:p>
            <a:pPr>
              <a:lnSpc>
                <a:spcPct val="130000"/>
              </a:lnSpc>
            </a:pPr>
            <a:r>
              <a:rPr kumimoji="1" lang="zh-CN" altLang="en-US" sz="1800" dirty="0">
                <a:solidFill>
                  <a:srgbClr val="232526"/>
                </a:solidFill>
                <a:latin typeface="Arial" panose="020B0604020202020204" pitchFamily="34" charset="0"/>
                <a:ea typeface="微软雅黑" panose="020B0503020204020204" pitchFamily="34" charset="-122"/>
              </a:rPr>
              <a:t>当不可逆耦合效应可以忽略且光吸收足够小</a:t>
            </a:r>
          </a:p>
        </p:txBody>
      </p:sp>
      <p:sp>
        <p:nvSpPr>
          <p:cNvPr id="35" name="文本框 34">
            <a:extLst>
              <a:ext uri="{FF2B5EF4-FFF2-40B4-BE49-F238E27FC236}">
                <a16:creationId xmlns:a16="http://schemas.microsoft.com/office/drawing/2014/main" id="{6330DC8E-6823-C043-ACAF-CF96342B78DF}"/>
              </a:ext>
            </a:extLst>
          </p:cNvPr>
          <p:cNvSpPr txBox="1"/>
          <p:nvPr/>
        </p:nvSpPr>
        <p:spPr>
          <a:xfrm>
            <a:off x="1493539" y="4807556"/>
            <a:ext cx="2262158" cy="416909"/>
          </a:xfrm>
          <a:prstGeom prst="rect">
            <a:avLst/>
          </a:prstGeom>
          <a:noFill/>
        </p:spPr>
        <p:txBody>
          <a:bodyPr wrap="none" rtlCol="0">
            <a:spAutoFit/>
          </a:bodyPr>
          <a:lstStyle/>
          <a:p>
            <a:pPr>
              <a:lnSpc>
                <a:spcPct val="130000"/>
              </a:lnSpc>
            </a:pPr>
            <a:r>
              <a:rPr kumimoji="1" lang="zh-CN" altLang="en-US" sz="1800" dirty="0">
                <a:solidFill>
                  <a:srgbClr val="232526"/>
                </a:solidFill>
                <a:latin typeface="Arial" panose="020B0604020202020204" pitchFamily="34" charset="0"/>
                <a:ea typeface="微软雅黑" panose="020B0503020204020204" pitchFamily="34" charset="-122"/>
              </a:rPr>
              <a:t>波导材料为</a:t>
            </a:r>
            <a:r>
              <a:rPr kumimoji="1" lang="zh-CN" altLang="en-US" sz="1800" dirty="0">
                <a:solidFill>
                  <a:schemeClr val="tx1">
                    <a:lumMod val="50000"/>
                  </a:schemeClr>
                </a:solidFill>
                <a:latin typeface="Arial" panose="020B0604020202020204" pitchFamily="34" charset="0"/>
                <a:ea typeface="微软雅黑" panose="020B0503020204020204" pitchFamily="34" charset="-122"/>
              </a:rPr>
              <a:t>各向同性</a:t>
            </a:r>
          </a:p>
        </p:txBody>
      </p:sp>
      <mc:AlternateContent xmlns:mc="http://schemas.openxmlformats.org/markup-compatibility/2006" xmlns:a14="http://schemas.microsoft.com/office/drawing/2010/main">
        <mc:Choice Requires="a14">
          <p:sp>
            <p:nvSpPr>
              <p:cNvPr id="36" name="矩形 35">
                <a:extLst>
                  <a:ext uri="{FF2B5EF4-FFF2-40B4-BE49-F238E27FC236}">
                    <a16:creationId xmlns:a16="http://schemas.microsoft.com/office/drawing/2014/main" id="{D5B02FEC-3D01-8D4E-B049-C62562E5F614}"/>
                  </a:ext>
                </a:extLst>
              </p:cNvPr>
              <p:cNvSpPr/>
              <p:nvPr/>
            </p:nvSpPr>
            <p:spPr>
              <a:xfrm>
                <a:off x="2706243" y="5460402"/>
                <a:ext cx="6715556" cy="1114664"/>
              </a:xfrm>
              <a:prstGeom prst="rect">
                <a:avLst/>
              </a:prstGeom>
            </p:spPr>
            <p:txBody>
              <a:bodyPr wrap="square">
                <a:spAutoFit/>
              </a:bodyPr>
              <a:lstStyle/>
              <a:p>
                <a:pPr>
                  <a:lnSpc>
                    <a:spcPct val="150000"/>
                  </a:lnSpc>
                </a:pPr>
                <a14:m>
                  <m:oMath xmlns:m="http://schemas.openxmlformats.org/officeDocument/2006/math">
                    <m:sSub>
                      <m:sSubPr>
                        <m:ctrlPr>
                          <a:rPr lang="zh-CN" altLang="zh-CN" sz="1600" i="1" smtClean="0">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𝐶</m:t>
                        </m:r>
                      </m:e>
                      <m:sub>
                        <m:r>
                          <m:rPr>
                            <m:sty m:val="p"/>
                          </m:rPr>
                          <a:rPr lang="en-US" altLang="zh-CN" sz="1600">
                            <a:solidFill>
                              <a:schemeClr val="tx1">
                                <a:lumMod val="50000"/>
                              </a:schemeClr>
                            </a:solidFill>
                            <a:latin typeface="Cambria Math"/>
                          </a:rPr>
                          <m:t>PE</m:t>
                        </m:r>
                      </m:sub>
                    </m:sSub>
                    <m:r>
                      <a:rPr lang="en-US" altLang="zh-CN" sz="1600">
                        <a:solidFill>
                          <a:schemeClr val="tx1">
                            <a:lumMod val="50000"/>
                          </a:schemeClr>
                        </a:solidFill>
                        <a:latin typeface="Cambria Math"/>
                      </a:rPr>
                      <m:t>=−</m:t>
                    </m:r>
                    <m:sSub>
                      <m:sSubPr>
                        <m:ctrlPr>
                          <a:rPr lang="zh-CN" altLang="zh-CN" sz="1600" i="1">
                            <a:solidFill>
                              <a:schemeClr val="tx1">
                                <a:lumMod val="50000"/>
                              </a:schemeClr>
                            </a:solidFill>
                            <a:latin typeface="Cambria Math" panose="02040503050406030204" pitchFamily="18" charset="0"/>
                          </a:rPr>
                        </m:ctrlPr>
                      </m:sSubPr>
                      <m:e>
                        <m:r>
                          <m:rPr>
                            <m:sty m:val="p"/>
                          </m:rPr>
                          <a:rPr lang="en-US" altLang="zh-CN" sz="1600">
                            <a:solidFill>
                              <a:schemeClr val="tx1">
                                <a:lumMod val="50000"/>
                              </a:schemeClr>
                            </a:solidFill>
                            <a:latin typeface="Cambria Math"/>
                          </a:rPr>
                          <m:t>ε</m:t>
                        </m:r>
                      </m:e>
                      <m:sub>
                        <m:r>
                          <a:rPr lang="en-US" altLang="zh-CN" sz="1600">
                            <a:solidFill>
                              <a:schemeClr val="tx1">
                                <a:lumMod val="50000"/>
                              </a:schemeClr>
                            </a:solidFill>
                            <a:latin typeface="Cambria Math"/>
                          </a:rPr>
                          <m:t>0</m:t>
                        </m:r>
                      </m:sub>
                    </m:sSub>
                    <m:nary>
                      <m:naryPr>
                        <m:limLoc m:val="undOvr"/>
                        <m:subHide m:val="on"/>
                        <m:supHide m:val="on"/>
                        <m:ctrlPr>
                          <a:rPr lang="zh-CN" altLang="zh-CN" sz="1600" i="1">
                            <a:solidFill>
                              <a:schemeClr val="tx1">
                                <a:lumMod val="50000"/>
                              </a:schemeClr>
                            </a:solidFill>
                            <a:latin typeface="Cambria Math" panose="02040503050406030204" pitchFamily="18" charset="0"/>
                          </a:rPr>
                        </m:ctrlPr>
                      </m:naryPr>
                      <m:sub/>
                      <m:sup/>
                      <m:e>
                        <m:sSup>
                          <m:sSupPr>
                            <m:ctrlPr>
                              <a:rPr lang="zh-CN" altLang="zh-CN" sz="1600" i="1">
                                <a:solidFill>
                                  <a:schemeClr val="tx1">
                                    <a:lumMod val="50000"/>
                                  </a:schemeClr>
                                </a:solidFill>
                                <a:latin typeface="Cambria Math" panose="02040503050406030204" pitchFamily="18" charset="0"/>
                              </a:rPr>
                            </m:ctrlPr>
                          </m:sSupPr>
                          <m:e>
                            <m:sSubSup>
                              <m:sSubSupPr>
                                <m:ctrlPr>
                                  <a:rPr lang="zh-CN" altLang="zh-CN" sz="1600" i="1">
                                    <a:solidFill>
                                      <a:schemeClr val="tx1">
                                        <a:lumMod val="50000"/>
                                      </a:schemeClr>
                                    </a:solidFill>
                                    <a:latin typeface="Cambria Math" panose="02040503050406030204" pitchFamily="18" charset="0"/>
                                  </a:rPr>
                                </m:ctrlPr>
                              </m:sSubSupPr>
                              <m:e>
                                <m:r>
                                  <a:rPr lang="en-US" altLang="zh-CN" sz="1600">
                                    <a:solidFill>
                                      <a:schemeClr val="tx1">
                                        <a:lumMod val="50000"/>
                                      </a:schemeClr>
                                    </a:solidFill>
                                    <a:latin typeface="Cambria Math"/>
                                  </a:rPr>
                                  <m:t>𝜀</m:t>
                                </m:r>
                              </m:e>
                              <m:sub>
                                <m:r>
                                  <m:rPr>
                                    <m:sty m:val="p"/>
                                  </m:rPr>
                                  <a:rPr lang="en-US" altLang="zh-CN" sz="1600">
                                    <a:solidFill>
                                      <a:schemeClr val="tx1">
                                        <a:lumMod val="50000"/>
                                      </a:schemeClr>
                                    </a:solidFill>
                                    <a:latin typeface="Cambria Math"/>
                                  </a:rPr>
                                  <m:t>r</m:t>
                                </m:r>
                              </m:sub>
                              <m:sup>
                                <m:r>
                                  <a:rPr lang="en-US" altLang="zh-CN" sz="1600">
                                    <a:solidFill>
                                      <a:schemeClr val="tx1">
                                        <a:lumMod val="50000"/>
                                      </a:schemeClr>
                                    </a:solidFill>
                                    <a:latin typeface="Cambria Math"/>
                                  </a:rPr>
                                  <m:t>2</m:t>
                                </m:r>
                              </m:sup>
                            </m:sSubSup>
                            <m:sSup>
                              <m:sSupPr>
                                <m:ctrlPr>
                                  <a:rPr lang="zh-CN" altLang="zh-CN" sz="1600" i="1">
                                    <a:solidFill>
                                      <a:schemeClr val="tx1">
                                        <a:lumMod val="50000"/>
                                      </a:schemeClr>
                                    </a:solidFill>
                                    <a:latin typeface="Cambria Math" panose="02040503050406030204" pitchFamily="18" charset="0"/>
                                  </a:rPr>
                                </m:ctrlPr>
                              </m:sSupPr>
                              <m:e>
                                <m:d>
                                  <m:dPr>
                                    <m:ctrlPr>
                                      <a:rPr lang="zh-CN" altLang="zh-CN" sz="1600" i="1">
                                        <a:solidFill>
                                          <a:schemeClr val="tx1">
                                            <a:lumMod val="50000"/>
                                          </a:schemeClr>
                                        </a:solidFill>
                                        <a:latin typeface="Cambria Math" panose="02040503050406030204" pitchFamily="18" charset="0"/>
                                      </a:rPr>
                                    </m:ctrlPr>
                                  </m:dPr>
                                  <m:e>
                                    <m:sSup>
                                      <m:sSupPr>
                                        <m:ctrlPr>
                                          <a:rPr lang="zh-CN" altLang="zh-CN" sz="1600" i="1">
                                            <a:solidFill>
                                              <a:schemeClr val="tx1">
                                                <a:lumMod val="50000"/>
                                              </a:schemeClr>
                                            </a:solidFill>
                                            <a:latin typeface="Cambria Math" panose="02040503050406030204" pitchFamily="18" charset="0"/>
                                          </a:rPr>
                                        </m:ctrlPr>
                                      </m:s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𝐞</m:t>
                                            </m:r>
                                          </m:e>
                                        </m:acc>
                                      </m:e>
                                      <m:sup>
                                        <m:r>
                                          <a:rPr lang="en-US" altLang="zh-CN" sz="1600">
                                            <a:solidFill>
                                              <a:schemeClr val="tx1">
                                                <a:lumMod val="50000"/>
                                              </a:schemeClr>
                                            </a:solidFill>
                                            <a:latin typeface="Cambria Math"/>
                                          </a:rPr>
                                          <m:t>(1)</m:t>
                                        </m:r>
                                      </m:sup>
                                    </m:sSup>
                                  </m:e>
                                </m:d>
                              </m:e>
                              <m:sup>
                                <m:r>
                                  <a:rPr lang="en-US" altLang="zh-CN" sz="1600">
                                    <a:solidFill>
                                      <a:schemeClr val="tx1">
                                        <a:lumMod val="50000"/>
                                      </a:schemeClr>
                                    </a:solidFill>
                                    <a:latin typeface="Cambria Math"/>
                                  </a:rPr>
                                  <m:t>∗</m:t>
                                </m:r>
                              </m:sup>
                            </m:sSup>
                            <m:r>
                              <a:rPr lang="en-US" altLang="zh-CN" sz="1600">
                                <a:solidFill>
                                  <a:schemeClr val="tx1">
                                    <a:lumMod val="50000"/>
                                  </a:schemeClr>
                                </a:solidFill>
                                <a:latin typeface="Cambria Math"/>
                              </a:rPr>
                              <m:t>∙</m:t>
                            </m:r>
                            <m:d>
                              <m:dPr>
                                <m:begChr m:val="["/>
                                <m:endChr m:val="]"/>
                                <m:ctrlPr>
                                  <a:rPr lang="zh-CN" altLang="zh-CN" sz="1600" i="1">
                                    <a:solidFill>
                                      <a:schemeClr val="tx1">
                                        <a:lumMod val="50000"/>
                                      </a:schemeClr>
                                    </a:solidFill>
                                    <a:latin typeface="Cambria Math" panose="02040503050406030204" pitchFamily="18" charset="0"/>
                                  </a:rPr>
                                </m:ctrlPr>
                              </m:dPr>
                              <m:e>
                                <m:r>
                                  <a:rPr lang="en-US" altLang="zh-CN" sz="1600">
                                    <a:solidFill>
                                      <a:schemeClr val="tx1">
                                        <a:lumMod val="50000"/>
                                      </a:schemeClr>
                                    </a:solidFill>
                                    <a:latin typeface="Cambria Math"/>
                                  </a:rPr>
                                  <m:t>(</m:t>
                                </m:r>
                                <m:r>
                                  <a:rPr lang="en-US" altLang="zh-CN" sz="1600">
                                    <a:solidFill>
                                      <a:schemeClr val="tx1">
                                        <a:lumMod val="50000"/>
                                      </a:schemeClr>
                                    </a:solidFill>
                                    <a:latin typeface="Cambria Math"/>
                                  </a:rPr>
                                  <m:t>𝐩</m:t>
                                </m:r>
                                <m:r>
                                  <a:rPr lang="en-US" altLang="zh-CN" sz="1600">
                                    <a:solidFill>
                                      <a:schemeClr val="tx1">
                                        <a:lumMod val="50000"/>
                                      </a:schemeClr>
                                    </a:solidFill>
                                    <a:latin typeface="Cambria Math"/>
                                  </a:rPr>
                                  <m:t>꞉</m:t>
                                </m:r>
                                <m:sSup>
                                  <m:sSupPr>
                                    <m:ctrlPr>
                                      <a:rPr lang="zh-CN" altLang="zh-CN" sz="1600" i="1">
                                        <a:solidFill>
                                          <a:schemeClr val="tx1">
                                            <a:lumMod val="50000"/>
                                          </a:schemeClr>
                                        </a:solidFill>
                                        <a:latin typeface="Cambria Math" panose="02040503050406030204" pitchFamily="18" charset="0"/>
                                      </a:rPr>
                                    </m:ctrlPr>
                                  </m:s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𝐬</m:t>
                                        </m:r>
                                      </m:e>
                                    </m:acc>
                                  </m:e>
                                  <m:sup>
                                    <m:r>
                                      <a:rPr lang="en-US" altLang="zh-CN" sz="1600">
                                        <a:solidFill>
                                          <a:schemeClr val="tx1">
                                            <a:lumMod val="50000"/>
                                          </a:schemeClr>
                                        </a:solidFill>
                                        <a:latin typeface="Cambria Math"/>
                                      </a:rPr>
                                      <m:t>∗</m:t>
                                    </m:r>
                                  </m:sup>
                                </m:sSup>
                                <m:r>
                                  <a:rPr lang="en-US" altLang="zh-CN" sz="1600">
                                    <a:solidFill>
                                      <a:schemeClr val="tx1">
                                        <a:lumMod val="50000"/>
                                      </a:schemeClr>
                                    </a:solidFill>
                                    <a:latin typeface="Cambria Math"/>
                                  </a:rPr>
                                  <m:t>)∙</m:t>
                                </m:r>
                                <m:sSup>
                                  <m:sSupPr>
                                    <m:ctrlPr>
                                      <a:rPr lang="zh-CN" altLang="zh-CN" sz="1600" i="1">
                                        <a:solidFill>
                                          <a:schemeClr val="tx1">
                                            <a:lumMod val="50000"/>
                                          </a:schemeClr>
                                        </a:solidFill>
                                        <a:latin typeface="Cambria Math" panose="02040503050406030204" pitchFamily="18" charset="0"/>
                                      </a:rPr>
                                    </m:ctrlPr>
                                  </m:s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𝐞</m:t>
                                        </m:r>
                                      </m:e>
                                    </m:acc>
                                  </m:e>
                                  <m:sup>
                                    <m:r>
                                      <a:rPr lang="en-US" altLang="zh-CN" sz="1600">
                                        <a:solidFill>
                                          <a:schemeClr val="tx1">
                                            <a:lumMod val="50000"/>
                                          </a:schemeClr>
                                        </a:solidFill>
                                        <a:latin typeface="Cambria Math"/>
                                      </a:rPr>
                                      <m:t>(2)</m:t>
                                    </m:r>
                                  </m:sup>
                                </m:sSup>
                              </m:e>
                            </m:d>
                            <m:r>
                              <a:rPr lang="en-US" altLang="zh-CN" sz="1600">
                                <a:solidFill>
                                  <a:schemeClr val="tx1">
                                    <a:lumMod val="50000"/>
                                  </a:schemeClr>
                                </a:solidFill>
                                <a:latin typeface="Cambria Math"/>
                              </a:rPr>
                              <m:t>𝑑</m:t>
                            </m:r>
                          </m:e>
                          <m:sup>
                            <m:r>
                              <a:rPr lang="en-US" altLang="zh-CN" sz="1600">
                                <a:solidFill>
                                  <a:schemeClr val="tx1">
                                    <a:lumMod val="50000"/>
                                  </a:schemeClr>
                                </a:solidFill>
                                <a:latin typeface="Cambria Math"/>
                              </a:rPr>
                              <m:t>2</m:t>
                            </m:r>
                          </m:sup>
                        </m:sSup>
                        <m:r>
                          <a:rPr lang="en-US" altLang="zh-CN" sz="1600">
                            <a:solidFill>
                              <a:schemeClr val="tx1">
                                <a:lumMod val="50000"/>
                              </a:schemeClr>
                            </a:solidFill>
                            <a:latin typeface="Cambria Math"/>
                          </a:rPr>
                          <m:t>𝐫</m:t>
                        </m:r>
                      </m:e>
                    </m:nary>
                  </m:oMath>
                </a14:m>
                <a:r>
                  <a:rPr lang="en-US" altLang="zh-CN" sz="1600" dirty="0">
                    <a:solidFill>
                      <a:schemeClr val="tx1">
                        <a:lumMod val="50000"/>
                      </a:schemeClr>
                    </a:solidFill>
                  </a:rPr>
                  <a:t> </a:t>
                </a:r>
                <a:endParaRPr lang="en-US" altLang="zh-CN" sz="1600" i="1" dirty="0">
                  <a:solidFill>
                    <a:schemeClr val="tx1">
                      <a:lumMod val="50000"/>
                    </a:schemeClr>
                  </a:solidFill>
                  <a:latin typeface="Cambria Math" panose="02040503050406030204" pitchFamily="18" charset="0"/>
                </a:endParaRPr>
              </a:p>
              <a:p>
                <a:pPr>
                  <a:lnSpc>
                    <a:spcPct val="150000"/>
                  </a:lnSpc>
                </a:pPr>
                <a14:m>
                  <m:oMath xmlns:m="http://schemas.openxmlformats.org/officeDocument/2006/math">
                    <m:sSub>
                      <m:sSubPr>
                        <m:ctrlPr>
                          <a:rPr lang="zh-CN" altLang="zh-CN" sz="1600" i="1">
                            <a:solidFill>
                              <a:schemeClr val="tx1">
                                <a:lumMod val="50000"/>
                              </a:schemeClr>
                            </a:solidFill>
                            <a:latin typeface="Cambria Math" panose="02040503050406030204" pitchFamily="18" charset="0"/>
                          </a:rPr>
                        </m:ctrlPr>
                      </m:sSubPr>
                      <m:e>
                        <m:r>
                          <a:rPr lang="en-US" altLang="zh-CN" sz="1600">
                            <a:solidFill>
                              <a:schemeClr val="tx1">
                                <a:lumMod val="50000"/>
                              </a:schemeClr>
                            </a:solidFill>
                            <a:latin typeface="Cambria Math"/>
                          </a:rPr>
                          <m:t>𝐶</m:t>
                        </m:r>
                      </m:e>
                      <m:sub>
                        <m:r>
                          <m:rPr>
                            <m:sty m:val="p"/>
                          </m:rPr>
                          <a:rPr lang="en-US" altLang="zh-CN" sz="1600">
                            <a:solidFill>
                              <a:schemeClr val="tx1">
                                <a:lumMod val="50000"/>
                              </a:schemeClr>
                            </a:solidFill>
                            <a:latin typeface="Cambria Math"/>
                          </a:rPr>
                          <m:t>MI</m:t>
                        </m:r>
                      </m:sub>
                    </m:sSub>
                    <m:r>
                      <a:rPr lang="en-US" altLang="zh-CN" sz="1600">
                        <a:solidFill>
                          <a:schemeClr val="tx1">
                            <a:lumMod val="50000"/>
                          </a:schemeClr>
                        </a:solidFill>
                        <a:latin typeface="Cambria Math"/>
                      </a:rPr>
                      <m:t>=</m:t>
                    </m:r>
                    <m:nary>
                      <m:naryPr>
                        <m:chr m:val="∮"/>
                        <m:limLoc m:val="subSup"/>
                        <m:ctrlPr>
                          <a:rPr lang="zh-CN" altLang="zh-CN" sz="1600" i="1">
                            <a:solidFill>
                              <a:schemeClr val="tx1">
                                <a:lumMod val="50000"/>
                              </a:schemeClr>
                            </a:solidFill>
                            <a:latin typeface="Cambria Math" panose="02040503050406030204" pitchFamily="18" charset="0"/>
                          </a:rPr>
                        </m:ctrlPr>
                      </m:naryPr>
                      <m:sub>
                        <m:r>
                          <m:rPr>
                            <m:sty m:val="p"/>
                          </m:rPr>
                          <a:rPr lang="en-US" altLang="zh-CN" sz="1600">
                            <a:solidFill>
                              <a:schemeClr val="tx1">
                                <a:lumMod val="50000"/>
                              </a:schemeClr>
                            </a:solidFill>
                            <a:latin typeface="Cambria Math"/>
                          </a:rPr>
                          <m:t>Σ</m:t>
                        </m:r>
                      </m:sub>
                      <m:sup>
                        <m:r>
                          <a:rPr lang="zh-CN" altLang="en-US" sz="1600" b="0" i="1" smtClean="0">
                            <a:solidFill>
                              <a:schemeClr val="tx1">
                                <a:lumMod val="50000"/>
                              </a:schemeClr>
                            </a:solidFill>
                            <a:latin typeface="Cambria Math" panose="02040503050406030204" pitchFamily="18" charset="0"/>
                          </a:rPr>
                          <m:t> </m:t>
                        </m:r>
                      </m:sup>
                      <m:e>
                        <m:d>
                          <m:dPr>
                            <m:begChr m:val="["/>
                            <m:endChr m:val="]"/>
                            <m:ctrlPr>
                              <a:rPr lang="zh-CN" altLang="zh-CN" sz="1600" i="1">
                                <a:solidFill>
                                  <a:schemeClr val="tx1">
                                    <a:lumMod val="50000"/>
                                  </a:schemeClr>
                                </a:solidFill>
                                <a:latin typeface="Cambria Math" panose="02040503050406030204" pitchFamily="18" charset="0"/>
                              </a:rPr>
                            </m:ctrlPr>
                          </m:dPr>
                          <m:e>
                            <m:d>
                              <m:dPr>
                                <m:ctrlPr>
                                  <a:rPr lang="zh-CN" altLang="zh-CN" sz="1600" i="1">
                                    <a:solidFill>
                                      <a:schemeClr val="tx1">
                                        <a:lumMod val="50000"/>
                                      </a:schemeClr>
                                    </a:solidFill>
                                    <a:latin typeface="Cambria Math" panose="02040503050406030204" pitchFamily="18" charset="0"/>
                                  </a:rPr>
                                </m:ctrlPr>
                              </m:dPr>
                              <m:e>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𝜀</m:t>
                                    </m:r>
                                  </m:e>
                                  <m:sup>
                                    <m:r>
                                      <a:rPr lang="en-US" altLang="zh-CN" sz="1600">
                                        <a:solidFill>
                                          <a:schemeClr val="tx1">
                                            <a:lumMod val="50000"/>
                                          </a:schemeClr>
                                        </a:solidFill>
                                        <a:latin typeface="Cambria Math"/>
                                      </a:rPr>
                                      <m:t>Ⅰ</m:t>
                                    </m:r>
                                  </m:sup>
                                </m:sSup>
                                <m:r>
                                  <a:rPr lang="en-US" altLang="zh-CN" sz="1600">
                                    <a:solidFill>
                                      <a:schemeClr val="tx1">
                                        <a:lumMod val="50000"/>
                                      </a:schemeClr>
                                    </a:solidFill>
                                    <a:latin typeface="Cambria Math"/>
                                  </a:rPr>
                                  <m:t>−</m:t>
                                </m:r>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𝜀</m:t>
                                    </m:r>
                                  </m:e>
                                  <m:sup>
                                    <m:r>
                                      <a:rPr lang="en-US" altLang="zh-CN" sz="1600">
                                        <a:solidFill>
                                          <a:schemeClr val="tx1">
                                            <a:lumMod val="50000"/>
                                          </a:schemeClr>
                                        </a:solidFill>
                                        <a:latin typeface="Cambria Math"/>
                                      </a:rPr>
                                      <m:t>Ⅱ</m:t>
                                    </m:r>
                                  </m:sup>
                                </m:sSup>
                              </m:e>
                            </m:d>
                            <m:sSup>
                              <m:sSupPr>
                                <m:ctrlPr>
                                  <a:rPr lang="zh-CN" altLang="zh-CN" sz="1600" i="1">
                                    <a:solidFill>
                                      <a:schemeClr val="tx1">
                                        <a:lumMod val="50000"/>
                                      </a:schemeClr>
                                    </a:solidFill>
                                    <a:latin typeface="Cambria Math" panose="02040503050406030204" pitchFamily="18" charset="0"/>
                                  </a:rPr>
                                </m:ctrlPr>
                              </m:sSupPr>
                              <m:e>
                                <m:d>
                                  <m:dPr>
                                    <m:ctrlPr>
                                      <a:rPr lang="zh-CN" altLang="zh-CN" sz="1600" i="1">
                                        <a:solidFill>
                                          <a:schemeClr val="tx1">
                                            <a:lumMod val="50000"/>
                                          </a:schemeClr>
                                        </a:solidFill>
                                        <a:latin typeface="Cambria Math" panose="02040503050406030204" pitchFamily="18" charset="0"/>
                                      </a:rPr>
                                    </m:ctrlPr>
                                  </m:dPr>
                                  <m:e>
                                    <m:sSubSup>
                                      <m:sSubSupPr>
                                        <m:ctrlPr>
                                          <a:rPr lang="zh-CN" altLang="zh-CN" sz="1600" i="1">
                                            <a:solidFill>
                                              <a:schemeClr val="tx1">
                                                <a:lumMod val="50000"/>
                                              </a:schemeClr>
                                            </a:solidFill>
                                            <a:latin typeface="Cambria Math" panose="02040503050406030204" pitchFamily="18" charset="0"/>
                                          </a:rPr>
                                        </m:ctrlPr>
                                      </m:sSub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𝐞</m:t>
                                            </m:r>
                                          </m:e>
                                        </m:acc>
                                      </m:e>
                                      <m:sub>
                                        <m:r>
                                          <a:rPr lang="en-US" altLang="zh-CN" sz="1600">
                                            <a:solidFill>
                                              <a:schemeClr val="tx1">
                                                <a:lumMod val="50000"/>
                                              </a:schemeClr>
                                            </a:solidFill>
                                            <a:latin typeface="Cambria Math"/>
                                          </a:rPr>
                                          <m:t>∥</m:t>
                                        </m:r>
                                      </m:sub>
                                      <m:sup>
                                        <m:r>
                                          <a:rPr lang="en-US" altLang="zh-CN" sz="1600">
                                            <a:solidFill>
                                              <a:schemeClr val="tx1">
                                                <a:lumMod val="50000"/>
                                              </a:schemeClr>
                                            </a:solidFill>
                                            <a:latin typeface="Cambria Math"/>
                                          </a:rPr>
                                          <m:t>(1)</m:t>
                                        </m:r>
                                      </m:sup>
                                    </m:sSubSup>
                                  </m:e>
                                </m:d>
                              </m:e>
                              <m:sup>
                                <m:r>
                                  <a:rPr lang="en-US" altLang="zh-CN" sz="1600">
                                    <a:solidFill>
                                      <a:schemeClr val="tx1">
                                        <a:lumMod val="50000"/>
                                      </a:schemeClr>
                                    </a:solidFill>
                                    <a:latin typeface="Cambria Math"/>
                                  </a:rPr>
                                  <m:t>∗</m:t>
                                </m:r>
                              </m:sup>
                            </m:sSup>
                            <m:r>
                              <a:rPr lang="en-US" altLang="zh-CN" sz="1600">
                                <a:solidFill>
                                  <a:schemeClr val="tx1">
                                    <a:lumMod val="50000"/>
                                  </a:schemeClr>
                                </a:solidFill>
                                <a:latin typeface="Cambria Math"/>
                              </a:rPr>
                              <m:t>∙</m:t>
                            </m:r>
                            <m:sSubSup>
                              <m:sSubSupPr>
                                <m:ctrlPr>
                                  <a:rPr lang="zh-CN" altLang="zh-CN" sz="1600" i="1">
                                    <a:solidFill>
                                      <a:schemeClr val="tx1">
                                        <a:lumMod val="50000"/>
                                      </a:schemeClr>
                                    </a:solidFill>
                                    <a:latin typeface="Cambria Math" panose="02040503050406030204" pitchFamily="18" charset="0"/>
                                  </a:rPr>
                                </m:ctrlPr>
                              </m:sSub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𝐞</m:t>
                                    </m:r>
                                  </m:e>
                                </m:acc>
                              </m:e>
                              <m:sub>
                                <m:r>
                                  <a:rPr lang="en-US" altLang="zh-CN" sz="1600">
                                    <a:solidFill>
                                      <a:schemeClr val="tx1">
                                        <a:lumMod val="50000"/>
                                      </a:schemeClr>
                                    </a:solidFill>
                                    <a:latin typeface="Cambria Math"/>
                                  </a:rPr>
                                  <m:t>∥</m:t>
                                </m:r>
                              </m:sub>
                              <m:sup>
                                <m:r>
                                  <a:rPr lang="en-US" altLang="zh-CN" sz="1600">
                                    <a:solidFill>
                                      <a:schemeClr val="tx1">
                                        <a:lumMod val="50000"/>
                                      </a:schemeClr>
                                    </a:solidFill>
                                    <a:latin typeface="Cambria Math"/>
                                  </a:rPr>
                                  <m:t>(2)</m:t>
                                </m:r>
                              </m:sup>
                            </m:sSubSup>
                            <m:r>
                              <a:rPr lang="en-US" altLang="zh-CN" sz="1600">
                                <a:solidFill>
                                  <a:schemeClr val="tx1">
                                    <a:lumMod val="50000"/>
                                  </a:schemeClr>
                                </a:solidFill>
                                <a:latin typeface="Cambria Math"/>
                              </a:rPr>
                              <m:t>−</m:t>
                            </m:r>
                            <m:d>
                              <m:dPr>
                                <m:ctrlPr>
                                  <a:rPr lang="zh-CN" altLang="zh-CN" sz="1600" i="1">
                                    <a:solidFill>
                                      <a:schemeClr val="tx1">
                                        <a:lumMod val="50000"/>
                                      </a:schemeClr>
                                    </a:solidFill>
                                    <a:latin typeface="Cambria Math" panose="02040503050406030204" pitchFamily="18" charset="0"/>
                                  </a:rPr>
                                </m:ctrlPr>
                              </m:dPr>
                              <m:e>
                                <m:f>
                                  <m:fPr>
                                    <m:ctrlPr>
                                      <a:rPr lang="zh-CN" altLang="zh-CN" sz="1600" i="1">
                                        <a:solidFill>
                                          <a:schemeClr val="tx1">
                                            <a:lumMod val="50000"/>
                                          </a:schemeClr>
                                        </a:solidFill>
                                        <a:latin typeface="Cambria Math" panose="02040503050406030204" pitchFamily="18" charset="0"/>
                                      </a:rPr>
                                    </m:ctrlPr>
                                  </m:fPr>
                                  <m:num>
                                    <m:r>
                                      <a:rPr lang="en-US" altLang="zh-CN" sz="1600">
                                        <a:solidFill>
                                          <a:schemeClr val="tx1">
                                            <a:lumMod val="50000"/>
                                          </a:schemeClr>
                                        </a:solidFill>
                                        <a:latin typeface="Cambria Math"/>
                                      </a:rPr>
                                      <m:t>1</m:t>
                                    </m:r>
                                  </m:num>
                                  <m:den>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𝜀</m:t>
                                        </m:r>
                                      </m:e>
                                      <m:sup>
                                        <m:r>
                                          <a:rPr lang="en-US" altLang="zh-CN" sz="1600">
                                            <a:solidFill>
                                              <a:schemeClr val="tx1">
                                                <a:lumMod val="50000"/>
                                              </a:schemeClr>
                                            </a:solidFill>
                                            <a:latin typeface="Cambria Math"/>
                                          </a:rPr>
                                          <m:t>Ⅰ</m:t>
                                        </m:r>
                                      </m:sup>
                                    </m:sSup>
                                  </m:den>
                                </m:f>
                                <m:r>
                                  <a:rPr lang="en-US" altLang="zh-CN" sz="1600">
                                    <a:solidFill>
                                      <a:schemeClr val="tx1">
                                        <a:lumMod val="50000"/>
                                      </a:schemeClr>
                                    </a:solidFill>
                                    <a:latin typeface="Cambria Math"/>
                                  </a:rPr>
                                  <m:t>−</m:t>
                                </m:r>
                                <m:f>
                                  <m:fPr>
                                    <m:ctrlPr>
                                      <a:rPr lang="zh-CN" altLang="zh-CN" sz="1600" i="1">
                                        <a:solidFill>
                                          <a:schemeClr val="tx1">
                                            <a:lumMod val="50000"/>
                                          </a:schemeClr>
                                        </a:solidFill>
                                        <a:latin typeface="Cambria Math" panose="02040503050406030204" pitchFamily="18" charset="0"/>
                                      </a:rPr>
                                    </m:ctrlPr>
                                  </m:fPr>
                                  <m:num>
                                    <m:r>
                                      <a:rPr lang="en-US" altLang="zh-CN" sz="1600">
                                        <a:solidFill>
                                          <a:schemeClr val="tx1">
                                            <a:lumMod val="50000"/>
                                          </a:schemeClr>
                                        </a:solidFill>
                                        <a:latin typeface="Cambria Math"/>
                                      </a:rPr>
                                      <m:t>1</m:t>
                                    </m:r>
                                  </m:num>
                                  <m:den>
                                    <m:sSup>
                                      <m:sSupPr>
                                        <m:ctrlPr>
                                          <a:rPr lang="zh-CN" altLang="zh-CN" sz="1600" i="1">
                                            <a:solidFill>
                                              <a:schemeClr val="tx1">
                                                <a:lumMod val="50000"/>
                                              </a:schemeClr>
                                            </a:solidFill>
                                            <a:latin typeface="Cambria Math" panose="02040503050406030204" pitchFamily="18" charset="0"/>
                                          </a:rPr>
                                        </m:ctrlPr>
                                      </m:sSupPr>
                                      <m:e>
                                        <m:r>
                                          <a:rPr lang="en-US" altLang="zh-CN" sz="1600">
                                            <a:solidFill>
                                              <a:schemeClr val="tx1">
                                                <a:lumMod val="50000"/>
                                              </a:schemeClr>
                                            </a:solidFill>
                                            <a:latin typeface="Cambria Math"/>
                                          </a:rPr>
                                          <m:t>𝜀</m:t>
                                        </m:r>
                                      </m:e>
                                      <m:sup>
                                        <m:r>
                                          <a:rPr lang="en-US" altLang="zh-CN" sz="1600">
                                            <a:solidFill>
                                              <a:schemeClr val="tx1">
                                                <a:lumMod val="50000"/>
                                              </a:schemeClr>
                                            </a:solidFill>
                                            <a:latin typeface="Cambria Math"/>
                                          </a:rPr>
                                          <m:t>Ⅱ</m:t>
                                        </m:r>
                                      </m:sup>
                                    </m:sSup>
                                  </m:den>
                                </m:f>
                              </m:e>
                            </m:d>
                            <m:sSup>
                              <m:sSupPr>
                                <m:ctrlPr>
                                  <a:rPr lang="zh-CN" altLang="zh-CN" sz="1600" i="1">
                                    <a:solidFill>
                                      <a:schemeClr val="tx1">
                                        <a:lumMod val="50000"/>
                                      </a:schemeClr>
                                    </a:solidFill>
                                    <a:latin typeface="Cambria Math" panose="02040503050406030204" pitchFamily="18" charset="0"/>
                                  </a:rPr>
                                </m:ctrlPr>
                              </m:sSupPr>
                              <m:e>
                                <m:d>
                                  <m:dPr>
                                    <m:ctrlPr>
                                      <a:rPr lang="zh-CN" altLang="zh-CN" sz="1600" i="1">
                                        <a:solidFill>
                                          <a:schemeClr val="tx1">
                                            <a:lumMod val="50000"/>
                                          </a:schemeClr>
                                        </a:solidFill>
                                        <a:latin typeface="Cambria Math" panose="02040503050406030204" pitchFamily="18" charset="0"/>
                                      </a:rPr>
                                    </m:ctrlPr>
                                  </m:dPr>
                                  <m:e>
                                    <m:sSubSup>
                                      <m:sSubSupPr>
                                        <m:ctrlPr>
                                          <a:rPr lang="zh-CN" altLang="zh-CN" sz="1600" i="1">
                                            <a:solidFill>
                                              <a:schemeClr val="tx1">
                                                <a:lumMod val="50000"/>
                                              </a:schemeClr>
                                            </a:solidFill>
                                            <a:latin typeface="Cambria Math" panose="02040503050406030204" pitchFamily="18" charset="0"/>
                                          </a:rPr>
                                        </m:ctrlPr>
                                      </m:sSub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𝐝</m:t>
                                            </m:r>
                                          </m:e>
                                        </m:acc>
                                      </m:e>
                                      <m:sub>
                                        <m:r>
                                          <a:rPr lang="en-US" altLang="zh-CN" sz="1600">
                                            <a:solidFill>
                                              <a:schemeClr val="tx1">
                                                <a:lumMod val="50000"/>
                                              </a:schemeClr>
                                            </a:solidFill>
                                            <a:latin typeface="Cambria Math"/>
                                          </a:rPr>
                                          <m:t>⊥</m:t>
                                        </m:r>
                                      </m:sub>
                                      <m:sup>
                                        <m:r>
                                          <a:rPr lang="en-US" altLang="zh-CN" sz="1600">
                                            <a:solidFill>
                                              <a:schemeClr val="tx1">
                                                <a:lumMod val="50000"/>
                                              </a:schemeClr>
                                            </a:solidFill>
                                            <a:latin typeface="Cambria Math"/>
                                          </a:rPr>
                                          <m:t>(1)</m:t>
                                        </m:r>
                                      </m:sup>
                                    </m:sSubSup>
                                  </m:e>
                                </m:d>
                              </m:e>
                              <m:sup>
                                <m:r>
                                  <a:rPr lang="en-US" altLang="zh-CN" sz="1600">
                                    <a:solidFill>
                                      <a:schemeClr val="tx1">
                                        <a:lumMod val="50000"/>
                                      </a:schemeClr>
                                    </a:solidFill>
                                    <a:latin typeface="Cambria Math"/>
                                  </a:rPr>
                                  <m:t>∗</m:t>
                                </m:r>
                              </m:sup>
                            </m:sSup>
                            <m:r>
                              <a:rPr lang="en-US" altLang="zh-CN" sz="1600">
                                <a:solidFill>
                                  <a:schemeClr val="tx1">
                                    <a:lumMod val="50000"/>
                                  </a:schemeClr>
                                </a:solidFill>
                                <a:latin typeface="Cambria Math"/>
                              </a:rPr>
                              <m:t>∙</m:t>
                            </m:r>
                            <m:sSubSup>
                              <m:sSubSupPr>
                                <m:ctrlPr>
                                  <a:rPr lang="zh-CN" altLang="zh-CN" sz="1600" i="1">
                                    <a:solidFill>
                                      <a:schemeClr val="tx1">
                                        <a:lumMod val="50000"/>
                                      </a:schemeClr>
                                    </a:solidFill>
                                    <a:latin typeface="Cambria Math" panose="02040503050406030204" pitchFamily="18" charset="0"/>
                                  </a:rPr>
                                </m:ctrlPr>
                              </m:sSub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𝐝</m:t>
                                    </m:r>
                                  </m:e>
                                </m:acc>
                              </m:e>
                              <m:sub>
                                <m:r>
                                  <a:rPr lang="en-US" altLang="zh-CN" sz="1600">
                                    <a:solidFill>
                                      <a:schemeClr val="tx1">
                                        <a:lumMod val="50000"/>
                                      </a:schemeClr>
                                    </a:solidFill>
                                    <a:latin typeface="Cambria Math"/>
                                  </a:rPr>
                                  <m:t>⊥</m:t>
                                </m:r>
                              </m:sub>
                              <m:sup>
                                <m:r>
                                  <a:rPr lang="en-US" altLang="zh-CN" sz="1600">
                                    <a:solidFill>
                                      <a:schemeClr val="tx1">
                                        <a:lumMod val="50000"/>
                                      </a:schemeClr>
                                    </a:solidFill>
                                    <a:latin typeface="Cambria Math"/>
                                  </a:rPr>
                                  <m:t>(2)</m:t>
                                </m:r>
                              </m:sup>
                            </m:sSubSup>
                          </m:e>
                        </m:d>
                        <m:d>
                          <m:dPr>
                            <m:begChr m:val="["/>
                            <m:endChr m:val="]"/>
                            <m:ctrlPr>
                              <a:rPr lang="zh-CN" altLang="zh-CN" sz="1600" i="1">
                                <a:solidFill>
                                  <a:schemeClr val="tx1">
                                    <a:lumMod val="50000"/>
                                  </a:schemeClr>
                                </a:solidFill>
                                <a:latin typeface="Cambria Math" panose="02040503050406030204" pitchFamily="18" charset="0"/>
                              </a:rPr>
                            </m:ctrlPr>
                          </m:dPr>
                          <m:e>
                            <m:sSup>
                              <m:sSupPr>
                                <m:ctrlPr>
                                  <a:rPr lang="zh-CN" altLang="zh-CN" sz="1600" i="1">
                                    <a:solidFill>
                                      <a:schemeClr val="tx1">
                                        <a:lumMod val="50000"/>
                                      </a:schemeClr>
                                    </a:solidFill>
                                    <a:latin typeface="Cambria Math" panose="02040503050406030204" pitchFamily="18" charset="0"/>
                                  </a:rPr>
                                </m:ctrlPr>
                              </m:sSup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𝐮</m:t>
                                    </m:r>
                                  </m:e>
                                </m:acc>
                              </m:e>
                              <m:sup>
                                <m:r>
                                  <a:rPr lang="en-US" altLang="zh-CN" sz="1600">
                                    <a:solidFill>
                                      <a:schemeClr val="tx1">
                                        <a:lumMod val="50000"/>
                                      </a:schemeClr>
                                    </a:solidFill>
                                    <a:latin typeface="Cambria Math"/>
                                  </a:rPr>
                                  <m:t>∗</m:t>
                                </m:r>
                              </m:sup>
                            </m:sSup>
                            <m:r>
                              <a:rPr lang="en-US" altLang="zh-CN" sz="1600">
                                <a:solidFill>
                                  <a:schemeClr val="tx1">
                                    <a:lumMod val="50000"/>
                                  </a:schemeClr>
                                </a:solidFill>
                                <a:latin typeface="Cambria Math"/>
                              </a:rPr>
                              <m:t>∙</m:t>
                            </m:r>
                            <m:sSub>
                              <m:sSubPr>
                                <m:ctrlPr>
                                  <a:rPr lang="zh-CN" altLang="zh-CN" sz="1600" i="1">
                                    <a:solidFill>
                                      <a:schemeClr val="tx1">
                                        <a:lumMod val="50000"/>
                                      </a:schemeClr>
                                    </a:solidFill>
                                    <a:latin typeface="Cambria Math" panose="02040503050406030204" pitchFamily="18" charset="0"/>
                                  </a:rPr>
                                </m:ctrlPr>
                              </m:sSubPr>
                              <m:e>
                                <m:acc>
                                  <m:accPr>
                                    <m:chr m:val="̂"/>
                                    <m:ctrlPr>
                                      <a:rPr lang="zh-CN" altLang="zh-CN" sz="1600" i="1">
                                        <a:solidFill>
                                          <a:schemeClr val="tx1">
                                            <a:lumMod val="50000"/>
                                          </a:schemeClr>
                                        </a:solidFill>
                                        <a:latin typeface="Cambria Math" panose="02040503050406030204" pitchFamily="18" charset="0"/>
                                      </a:rPr>
                                    </m:ctrlPr>
                                  </m:accPr>
                                  <m:e>
                                    <m:r>
                                      <a:rPr lang="en-US" altLang="zh-CN" sz="1600">
                                        <a:solidFill>
                                          <a:schemeClr val="tx1">
                                            <a:lumMod val="50000"/>
                                          </a:schemeClr>
                                        </a:solidFill>
                                        <a:latin typeface="Cambria Math"/>
                                      </a:rPr>
                                      <m:t>𝐧</m:t>
                                    </m:r>
                                  </m:e>
                                </m:acc>
                              </m:e>
                              <m:sub>
                                <m:r>
                                  <a:rPr lang="en-US" altLang="zh-CN" sz="1600">
                                    <a:solidFill>
                                      <a:schemeClr val="tx1">
                                        <a:lumMod val="50000"/>
                                      </a:schemeClr>
                                    </a:solidFill>
                                    <a:latin typeface="Cambria Math"/>
                                  </a:rPr>
                                  <m:t>⊥</m:t>
                                </m:r>
                              </m:sub>
                            </m:sSub>
                          </m:e>
                        </m:d>
                      </m:e>
                    </m:nary>
                    <m:r>
                      <a:rPr lang="en-US" altLang="zh-CN" sz="1600">
                        <a:solidFill>
                          <a:schemeClr val="tx1">
                            <a:lumMod val="50000"/>
                          </a:schemeClr>
                        </a:solidFill>
                        <a:latin typeface="Cambria Math"/>
                      </a:rPr>
                      <m:t>𝑑𝑙</m:t>
                    </m:r>
                  </m:oMath>
                </a14:m>
                <a:r>
                  <a:rPr lang="en-US" altLang="zh-CN" sz="1600" dirty="0">
                    <a:solidFill>
                      <a:schemeClr val="tx1">
                        <a:lumMod val="50000"/>
                      </a:schemeClr>
                    </a:solidFill>
                  </a:rPr>
                  <a:t>. </a:t>
                </a:r>
                <a:endParaRPr lang="zh-CN" altLang="en-US" sz="1600" dirty="0">
                  <a:solidFill>
                    <a:schemeClr val="tx1">
                      <a:lumMod val="50000"/>
                    </a:schemeClr>
                  </a:solidFill>
                </a:endParaRPr>
              </a:p>
            </p:txBody>
          </p:sp>
        </mc:Choice>
        <mc:Fallback xmlns="">
          <p:sp>
            <p:nvSpPr>
              <p:cNvPr id="36" name="矩形 35">
                <a:extLst>
                  <a:ext uri="{FF2B5EF4-FFF2-40B4-BE49-F238E27FC236}">
                    <a16:creationId xmlns:a16="http://schemas.microsoft.com/office/drawing/2014/main" id="{D5B02FEC-3D01-8D4E-B049-C62562E5F614}"/>
                  </a:ext>
                </a:extLst>
              </p:cNvPr>
              <p:cNvSpPr>
                <a:spLocks noRot="1" noChangeAspect="1" noMove="1" noResize="1" noEditPoints="1" noAdjustHandles="1" noChangeArrowheads="1" noChangeShapeType="1" noTextEdit="1"/>
              </p:cNvSpPr>
              <p:nvPr/>
            </p:nvSpPr>
            <p:spPr>
              <a:xfrm>
                <a:off x="2706243" y="5460402"/>
                <a:ext cx="6715556" cy="1114664"/>
              </a:xfrm>
              <a:prstGeom prst="rect">
                <a:avLst/>
              </a:prstGeom>
              <a:blipFill>
                <a:blip r:embed="rId4"/>
                <a:stretch>
                  <a:fillRect t="-25843" b="-56180"/>
                </a:stretch>
              </a:blipFill>
            </p:spPr>
            <p:txBody>
              <a:bodyPr/>
              <a:lstStyle/>
              <a:p>
                <a:r>
                  <a:rPr lang="zh-CN" altLang="en-US">
                    <a:noFill/>
                  </a:rPr>
                  <a:t> </a:t>
                </a:r>
              </a:p>
            </p:txBody>
          </p:sp>
        </mc:Fallback>
      </mc:AlternateContent>
      <p:sp>
        <p:nvSpPr>
          <p:cNvPr id="38" name="圆角矩形 37">
            <a:extLst>
              <a:ext uri="{FF2B5EF4-FFF2-40B4-BE49-F238E27FC236}">
                <a16:creationId xmlns:a16="http://schemas.microsoft.com/office/drawing/2014/main" id="{9E685482-8192-734E-B514-14441B1B04F5}"/>
              </a:ext>
            </a:extLst>
          </p:cNvPr>
          <p:cNvSpPr/>
          <p:nvPr/>
        </p:nvSpPr>
        <p:spPr>
          <a:xfrm>
            <a:off x="4940800" y="5684110"/>
            <a:ext cx="170822" cy="271306"/>
          </a:xfrm>
          <a:prstGeom prst="roundRect">
            <a:avLst/>
          </a:prstGeom>
          <a:noFill/>
          <a:ln w="127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n>
                <a:solidFill>
                  <a:schemeClr val="tx1"/>
                </a:solidFill>
                <a:prstDash val="dash"/>
              </a:ln>
            </a:endParaRPr>
          </a:p>
        </p:txBody>
      </p:sp>
      <p:sp>
        <p:nvSpPr>
          <p:cNvPr id="39" name="文本框 38">
            <a:extLst>
              <a:ext uri="{FF2B5EF4-FFF2-40B4-BE49-F238E27FC236}">
                <a16:creationId xmlns:a16="http://schemas.microsoft.com/office/drawing/2014/main" id="{BC121982-DFBC-1E47-8727-5CFC8E8F6877}"/>
              </a:ext>
            </a:extLst>
          </p:cNvPr>
          <p:cNvSpPr txBox="1"/>
          <p:nvPr/>
        </p:nvSpPr>
        <p:spPr>
          <a:xfrm>
            <a:off x="4499388" y="5312379"/>
            <a:ext cx="1107996" cy="308674"/>
          </a:xfrm>
          <a:prstGeom prst="rect">
            <a:avLst/>
          </a:prstGeom>
          <a:noFill/>
        </p:spPr>
        <p:txBody>
          <a:bodyPr wrap="none" rtlCol="0">
            <a:spAutoFit/>
          </a:bodyPr>
          <a:lstStyle/>
          <a:p>
            <a:pPr>
              <a:lnSpc>
                <a:spcPct val="130000"/>
              </a:lnSpc>
            </a:pPr>
            <a:r>
              <a:rPr kumimoji="1" lang="zh-CN" altLang="en-US" sz="1200" dirty="0">
                <a:solidFill>
                  <a:srgbClr val="00B050"/>
                </a:solidFill>
                <a:latin typeface="Arial" panose="020B0604020202020204" pitchFamily="34" charset="0"/>
                <a:ea typeface="微软雅黑" panose="020B0503020204020204" pitchFamily="34" charset="-122"/>
              </a:rPr>
              <a:t>光弹系数张量</a:t>
            </a:r>
          </a:p>
        </p:txBody>
      </p:sp>
      <p:sp>
        <p:nvSpPr>
          <p:cNvPr id="40" name="圆角矩形 39">
            <a:extLst>
              <a:ext uri="{FF2B5EF4-FFF2-40B4-BE49-F238E27FC236}">
                <a16:creationId xmlns:a16="http://schemas.microsoft.com/office/drawing/2014/main" id="{D2B05D5C-01D6-7F4B-B646-B9347437664D}"/>
              </a:ext>
            </a:extLst>
          </p:cNvPr>
          <p:cNvSpPr/>
          <p:nvPr/>
        </p:nvSpPr>
        <p:spPr>
          <a:xfrm>
            <a:off x="5165746" y="5672424"/>
            <a:ext cx="170822" cy="271306"/>
          </a:xfrm>
          <a:prstGeom prst="round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n>
                <a:solidFill>
                  <a:schemeClr val="tx1"/>
                </a:solidFill>
                <a:prstDash val="dash"/>
              </a:ln>
              <a:highlight>
                <a:srgbClr val="800000"/>
              </a:highlight>
            </a:endParaRPr>
          </a:p>
        </p:txBody>
      </p:sp>
      <p:sp>
        <p:nvSpPr>
          <p:cNvPr id="41" name="文本框 40">
            <a:extLst>
              <a:ext uri="{FF2B5EF4-FFF2-40B4-BE49-F238E27FC236}">
                <a16:creationId xmlns:a16="http://schemas.microsoft.com/office/drawing/2014/main" id="{1D9D28CC-5917-1D4B-96F8-A91C1843AECF}"/>
              </a:ext>
            </a:extLst>
          </p:cNvPr>
          <p:cNvSpPr txBox="1"/>
          <p:nvPr/>
        </p:nvSpPr>
        <p:spPr>
          <a:xfrm>
            <a:off x="5138797" y="5921958"/>
            <a:ext cx="800219" cy="308674"/>
          </a:xfrm>
          <a:prstGeom prst="rect">
            <a:avLst/>
          </a:prstGeom>
          <a:noFill/>
        </p:spPr>
        <p:txBody>
          <a:bodyPr wrap="none" rtlCol="0">
            <a:spAutoFit/>
          </a:bodyPr>
          <a:lstStyle/>
          <a:p>
            <a:pPr>
              <a:lnSpc>
                <a:spcPct val="130000"/>
              </a:lnSpc>
            </a:pPr>
            <a:r>
              <a:rPr kumimoji="1" lang="zh-CN" altLang="en-US" sz="1200" dirty="0">
                <a:solidFill>
                  <a:srgbClr val="C00000"/>
                </a:solidFill>
                <a:latin typeface="Arial" panose="020B0604020202020204" pitchFamily="34" charset="0"/>
                <a:ea typeface="微软雅黑" panose="020B0503020204020204" pitchFamily="34" charset="-122"/>
              </a:rPr>
              <a:t>应变张量</a:t>
            </a:r>
          </a:p>
        </p:txBody>
      </p:sp>
      <p:sp>
        <p:nvSpPr>
          <p:cNvPr id="42" name="圆角矩形 41">
            <a:extLst>
              <a:ext uri="{FF2B5EF4-FFF2-40B4-BE49-F238E27FC236}">
                <a16:creationId xmlns:a16="http://schemas.microsoft.com/office/drawing/2014/main" id="{DA706814-DD71-3946-BBB9-B3C54E0CC651}"/>
              </a:ext>
            </a:extLst>
          </p:cNvPr>
          <p:cNvSpPr/>
          <p:nvPr/>
        </p:nvSpPr>
        <p:spPr>
          <a:xfrm>
            <a:off x="3486777" y="5682473"/>
            <a:ext cx="255297" cy="271306"/>
          </a:xfrm>
          <a:prstGeom prst="roundRect">
            <a:avLst/>
          </a:prstGeom>
          <a:noFill/>
          <a:ln w="12700">
            <a:solidFill>
              <a:srgbClr val="007DD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n>
                <a:solidFill>
                  <a:schemeClr val="tx1"/>
                </a:solidFill>
                <a:prstDash val="dash"/>
              </a:ln>
              <a:solidFill>
                <a:srgbClr val="007DD6"/>
              </a:solidFill>
            </a:endParaRPr>
          </a:p>
        </p:txBody>
      </p:sp>
      <p:sp>
        <p:nvSpPr>
          <p:cNvPr id="43" name="文本框 42">
            <a:extLst>
              <a:ext uri="{FF2B5EF4-FFF2-40B4-BE49-F238E27FC236}">
                <a16:creationId xmlns:a16="http://schemas.microsoft.com/office/drawing/2014/main" id="{1194DFCA-E3FE-DD40-99A4-982F957A4052}"/>
              </a:ext>
            </a:extLst>
          </p:cNvPr>
          <p:cNvSpPr txBox="1"/>
          <p:nvPr/>
        </p:nvSpPr>
        <p:spPr>
          <a:xfrm>
            <a:off x="2684268" y="5299132"/>
            <a:ext cx="1261884" cy="308674"/>
          </a:xfrm>
          <a:prstGeom prst="rect">
            <a:avLst/>
          </a:prstGeom>
          <a:noFill/>
        </p:spPr>
        <p:txBody>
          <a:bodyPr wrap="none" rtlCol="0">
            <a:spAutoFit/>
          </a:bodyPr>
          <a:lstStyle/>
          <a:p>
            <a:pPr>
              <a:lnSpc>
                <a:spcPct val="130000"/>
              </a:lnSpc>
            </a:pPr>
            <a:r>
              <a:rPr kumimoji="1" lang="zh-CN" altLang="en-US" sz="1200" dirty="0">
                <a:solidFill>
                  <a:srgbClr val="007DD6"/>
                </a:solidFill>
                <a:latin typeface="Arial" panose="020B0604020202020204" pitchFamily="34" charset="0"/>
                <a:ea typeface="微软雅黑" panose="020B0503020204020204" pitchFamily="34" charset="-122"/>
              </a:rPr>
              <a:t>真空中介电常数</a:t>
            </a:r>
          </a:p>
        </p:txBody>
      </p:sp>
      <p:sp>
        <p:nvSpPr>
          <p:cNvPr id="44" name="圆角矩形 43">
            <a:extLst>
              <a:ext uri="{FF2B5EF4-FFF2-40B4-BE49-F238E27FC236}">
                <a16:creationId xmlns:a16="http://schemas.microsoft.com/office/drawing/2014/main" id="{BAEC4949-AC70-4049-A3D3-98024F7E9169}"/>
              </a:ext>
            </a:extLst>
          </p:cNvPr>
          <p:cNvSpPr/>
          <p:nvPr/>
        </p:nvSpPr>
        <p:spPr>
          <a:xfrm>
            <a:off x="3859249" y="5672424"/>
            <a:ext cx="255297" cy="271306"/>
          </a:xfrm>
          <a:prstGeom prst="roundRect">
            <a:avLst/>
          </a:prstGeom>
          <a:noFill/>
          <a:ln w="127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n>
                <a:solidFill>
                  <a:schemeClr val="tx1"/>
                </a:solidFill>
                <a:prstDash val="dash"/>
              </a:ln>
              <a:solidFill>
                <a:srgbClr val="007DD6"/>
              </a:solidFill>
            </a:endParaRPr>
          </a:p>
        </p:txBody>
      </p:sp>
      <p:sp>
        <p:nvSpPr>
          <p:cNvPr id="46" name="文本框 45">
            <a:extLst>
              <a:ext uri="{FF2B5EF4-FFF2-40B4-BE49-F238E27FC236}">
                <a16:creationId xmlns:a16="http://schemas.microsoft.com/office/drawing/2014/main" id="{7D52B5FD-5D9C-6A48-A806-6EA1B29EA5EA}"/>
              </a:ext>
            </a:extLst>
          </p:cNvPr>
          <p:cNvSpPr txBox="1"/>
          <p:nvPr/>
        </p:nvSpPr>
        <p:spPr>
          <a:xfrm>
            <a:off x="3315210" y="5921958"/>
            <a:ext cx="1107996" cy="308674"/>
          </a:xfrm>
          <a:prstGeom prst="rect">
            <a:avLst/>
          </a:prstGeom>
          <a:noFill/>
        </p:spPr>
        <p:txBody>
          <a:bodyPr wrap="none" rtlCol="0">
            <a:spAutoFit/>
          </a:bodyPr>
          <a:lstStyle/>
          <a:p>
            <a:pPr>
              <a:lnSpc>
                <a:spcPct val="130000"/>
              </a:lnSpc>
            </a:pPr>
            <a:r>
              <a:rPr kumimoji="1" lang="zh-CN" altLang="en-US" sz="1200" dirty="0">
                <a:solidFill>
                  <a:srgbClr val="FFC000"/>
                </a:solidFill>
                <a:latin typeface="Arial" panose="020B0604020202020204" pitchFamily="34" charset="0"/>
                <a:ea typeface="微软雅黑" panose="020B0503020204020204" pitchFamily="34" charset="-122"/>
              </a:rPr>
              <a:t>相对介电常数</a:t>
            </a:r>
          </a:p>
        </p:txBody>
      </p:sp>
      <p:sp>
        <p:nvSpPr>
          <p:cNvPr id="37" name="矩形 36">
            <a:extLst>
              <a:ext uri="{FF2B5EF4-FFF2-40B4-BE49-F238E27FC236}">
                <a16:creationId xmlns:a16="http://schemas.microsoft.com/office/drawing/2014/main" id="{B04FFF1F-3ED4-4D38-9771-9DE40F12DB92}"/>
              </a:ext>
            </a:extLst>
          </p:cNvPr>
          <p:cNvSpPr/>
          <p:nvPr/>
        </p:nvSpPr>
        <p:spPr>
          <a:xfrm>
            <a:off x="1196946" y="225841"/>
            <a:ext cx="5998758" cy="584775"/>
          </a:xfrm>
          <a:prstGeom prst="rect">
            <a:avLst/>
          </a:prstGeom>
        </p:spPr>
        <p:txBody>
          <a:bodyPr wrap="none">
            <a:spAutoFit/>
          </a:bodyPr>
          <a:lstStyle/>
          <a:p>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关键特性参量及其</a:t>
            </a:r>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317083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2</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7803319"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布里渊增益和声光耦合系数</a:t>
            </a:r>
            <a:endParaRPr lang="en" altLang="zh-CN" sz="2400" b="0" dirty="0">
              <a:solidFill>
                <a:schemeClr val="tx1">
                  <a:lumMod val="50000"/>
                </a:schemeClr>
              </a:solidFill>
              <a:latin typeface="Times New Roman" panose="02020603050405020304" pitchFamily="18" charset="0"/>
              <a:cs typeface="Times New Roman" panose="02020603050405020304" pitchFamily="18" charset="0"/>
            </a:endParaRPr>
          </a:p>
        </p:txBody>
      </p:sp>
      <p:sp>
        <p:nvSpPr>
          <p:cNvPr id="35" name="文本框 34">
            <a:extLst>
              <a:ext uri="{FF2B5EF4-FFF2-40B4-BE49-F238E27FC236}">
                <a16:creationId xmlns:a16="http://schemas.microsoft.com/office/drawing/2014/main" id="{6330DC8E-6823-C043-ACAF-CF96342B78DF}"/>
              </a:ext>
            </a:extLst>
          </p:cNvPr>
          <p:cNvSpPr txBox="1"/>
          <p:nvPr/>
        </p:nvSpPr>
        <p:spPr>
          <a:xfrm>
            <a:off x="1541759" y="1532613"/>
            <a:ext cx="3185487" cy="416909"/>
          </a:xfrm>
          <a:prstGeom prst="rect">
            <a:avLst/>
          </a:prstGeom>
          <a:noFill/>
        </p:spPr>
        <p:txBody>
          <a:bodyPr wrap="none" rtlCol="0">
            <a:spAutoFit/>
          </a:bodyPr>
          <a:lstStyle/>
          <a:p>
            <a:pPr>
              <a:lnSpc>
                <a:spcPct val="130000"/>
              </a:lnSpc>
            </a:pPr>
            <a:r>
              <a:rPr kumimoji="1" lang="zh-CN" altLang="en-US" sz="1800" dirty="0">
                <a:solidFill>
                  <a:schemeClr val="tx1">
                    <a:lumMod val="50000"/>
                  </a:schemeClr>
                </a:solidFill>
                <a:latin typeface="Arial" panose="020B0604020202020204" pitchFamily="34" charset="0"/>
                <a:ea typeface="微软雅黑" panose="020B0503020204020204" pitchFamily="34" charset="-122"/>
              </a:rPr>
              <a:t>各向异性波导的声光耦合系数</a:t>
            </a:r>
          </a:p>
        </p:txBody>
      </p:sp>
      <p:grpSp>
        <p:nvGrpSpPr>
          <p:cNvPr id="14" name="组合 13">
            <a:extLst>
              <a:ext uri="{FF2B5EF4-FFF2-40B4-BE49-F238E27FC236}">
                <a16:creationId xmlns:a16="http://schemas.microsoft.com/office/drawing/2014/main" id="{3911C923-8FED-ED40-8399-D4EE05246BDE}"/>
              </a:ext>
            </a:extLst>
          </p:cNvPr>
          <p:cNvGrpSpPr/>
          <p:nvPr/>
        </p:nvGrpSpPr>
        <p:grpSpPr>
          <a:xfrm>
            <a:off x="1514864" y="2136786"/>
            <a:ext cx="3900496" cy="520565"/>
            <a:chOff x="3360916" y="2781300"/>
            <a:chExt cx="4853094" cy="647700"/>
          </a:xfrm>
        </p:grpSpPr>
        <p:pic>
          <p:nvPicPr>
            <p:cNvPr id="6" name="图片 5">
              <a:extLst>
                <a:ext uri="{FF2B5EF4-FFF2-40B4-BE49-F238E27FC236}">
                  <a16:creationId xmlns:a16="http://schemas.microsoft.com/office/drawing/2014/main" id="{64636346-0CAC-934F-8D51-B6E683F5B34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b="-5905"/>
            <a:stretch/>
          </p:blipFill>
          <p:spPr>
            <a:xfrm>
              <a:off x="3360916" y="2781300"/>
              <a:ext cx="4847419" cy="647700"/>
            </a:xfrm>
            <a:prstGeom prst="rect">
              <a:avLst/>
            </a:prstGeom>
          </p:spPr>
        </p:pic>
        <p:sp>
          <p:nvSpPr>
            <p:cNvPr id="8" name="同侧圆角矩形 7">
              <a:extLst>
                <a:ext uri="{FF2B5EF4-FFF2-40B4-BE49-F238E27FC236}">
                  <a16:creationId xmlns:a16="http://schemas.microsoft.com/office/drawing/2014/main" id="{3EA9D4CC-FDF3-0742-96FA-031F08E3C5C1}"/>
                </a:ext>
              </a:extLst>
            </p:cNvPr>
            <p:cNvSpPr/>
            <p:nvPr/>
          </p:nvSpPr>
          <p:spPr>
            <a:xfrm>
              <a:off x="8168291" y="3105150"/>
              <a:ext cx="45719" cy="91913"/>
            </a:xfrm>
            <a:prstGeom prst="round2Same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nvGrpSpPr>
          <p:cNvPr id="27" name="组合 26">
            <a:extLst>
              <a:ext uri="{FF2B5EF4-FFF2-40B4-BE49-F238E27FC236}">
                <a16:creationId xmlns:a16="http://schemas.microsoft.com/office/drawing/2014/main" id="{0A9171D9-B2A3-DE47-BF4D-5F3230292371}"/>
              </a:ext>
            </a:extLst>
          </p:cNvPr>
          <p:cNvGrpSpPr/>
          <p:nvPr/>
        </p:nvGrpSpPr>
        <p:grpSpPr>
          <a:xfrm>
            <a:off x="1541759" y="2732850"/>
            <a:ext cx="5102665" cy="3401776"/>
            <a:chOff x="1541759" y="2732850"/>
            <a:chExt cx="5102665" cy="3401776"/>
          </a:xfrm>
        </p:grpSpPr>
        <p:grpSp>
          <p:nvGrpSpPr>
            <p:cNvPr id="13" name="组合 12">
              <a:extLst>
                <a:ext uri="{FF2B5EF4-FFF2-40B4-BE49-F238E27FC236}">
                  <a16:creationId xmlns:a16="http://schemas.microsoft.com/office/drawing/2014/main" id="{AA1DF0C3-BD39-4E45-9B52-842DC7111D60}"/>
                </a:ext>
              </a:extLst>
            </p:cNvPr>
            <p:cNvGrpSpPr/>
            <p:nvPr/>
          </p:nvGrpSpPr>
          <p:grpSpPr>
            <a:xfrm>
              <a:off x="1541759" y="2732850"/>
              <a:ext cx="5102665" cy="3401776"/>
              <a:chOff x="1541759" y="2994758"/>
              <a:chExt cx="5141016" cy="3427344"/>
            </a:xfrm>
          </p:grpSpPr>
          <p:pic>
            <p:nvPicPr>
              <p:cNvPr id="5" name="图片 4">
                <a:extLst>
                  <a:ext uri="{FF2B5EF4-FFF2-40B4-BE49-F238E27FC236}">
                    <a16:creationId xmlns:a16="http://schemas.microsoft.com/office/drawing/2014/main" id="{E03A6448-2967-664D-8B2B-0C05126ADA89}"/>
                  </a:ext>
                </a:extLst>
              </p:cNvPr>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41759" y="2994758"/>
                <a:ext cx="5141016" cy="3427344"/>
              </a:xfrm>
              <a:prstGeom prst="rect">
                <a:avLst/>
              </a:prstGeom>
            </p:spPr>
          </p:pic>
          <p:sp>
            <p:nvSpPr>
              <p:cNvPr id="50" name="同侧圆角矩形 49">
                <a:extLst>
                  <a:ext uri="{FF2B5EF4-FFF2-40B4-BE49-F238E27FC236}">
                    <a16:creationId xmlns:a16="http://schemas.microsoft.com/office/drawing/2014/main" id="{4C4F60E6-3246-234B-B64A-0B4AA88A5135}"/>
                  </a:ext>
                </a:extLst>
              </p:cNvPr>
              <p:cNvSpPr/>
              <p:nvPr/>
            </p:nvSpPr>
            <p:spPr>
              <a:xfrm>
                <a:off x="6096000" y="5999996"/>
                <a:ext cx="477755" cy="302192"/>
              </a:xfrm>
              <a:prstGeom prst="round2Same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8" name="同侧圆角矩形 17">
              <a:extLst>
                <a:ext uri="{FF2B5EF4-FFF2-40B4-BE49-F238E27FC236}">
                  <a16:creationId xmlns:a16="http://schemas.microsoft.com/office/drawing/2014/main" id="{13AFA3B4-C02A-8846-B9FC-D803A9528CF5}"/>
                </a:ext>
              </a:extLst>
            </p:cNvPr>
            <p:cNvSpPr/>
            <p:nvPr/>
          </p:nvSpPr>
          <p:spPr>
            <a:xfrm>
              <a:off x="4242307" y="5943600"/>
              <a:ext cx="105576" cy="63042"/>
            </a:xfrm>
            <a:prstGeom prst="round2Same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52" name="文本框 51">
            <a:extLst>
              <a:ext uri="{FF2B5EF4-FFF2-40B4-BE49-F238E27FC236}">
                <a16:creationId xmlns:a16="http://schemas.microsoft.com/office/drawing/2014/main" id="{16062009-8E17-0749-91C0-ACB6A867DEAE}"/>
              </a:ext>
            </a:extLst>
          </p:cNvPr>
          <p:cNvSpPr txBox="1"/>
          <p:nvPr/>
        </p:nvSpPr>
        <p:spPr>
          <a:xfrm>
            <a:off x="7603012" y="1532613"/>
            <a:ext cx="1569660" cy="416909"/>
          </a:xfrm>
          <a:prstGeom prst="rect">
            <a:avLst/>
          </a:prstGeom>
          <a:noFill/>
        </p:spPr>
        <p:txBody>
          <a:bodyPr wrap="none" rtlCol="0">
            <a:spAutoFit/>
          </a:bodyPr>
          <a:lstStyle/>
          <a:p>
            <a:pPr>
              <a:lnSpc>
                <a:spcPct val="130000"/>
              </a:lnSpc>
            </a:pPr>
            <a:r>
              <a:rPr kumimoji="1" lang="zh-CN" altLang="en-US" sz="1800" dirty="0">
                <a:solidFill>
                  <a:schemeClr val="tx1">
                    <a:lumMod val="50000"/>
                  </a:schemeClr>
                </a:solidFill>
                <a:latin typeface="Arial" panose="020B0604020202020204" pitchFamily="34" charset="0"/>
                <a:ea typeface="微软雅黑" panose="020B0503020204020204" pitchFamily="34" charset="-122"/>
              </a:rPr>
              <a:t>正交各向异性</a:t>
            </a:r>
          </a:p>
        </p:txBody>
      </p:sp>
      <p:pic>
        <p:nvPicPr>
          <p:cNvPr id="54" name="图片 53">
            <a:extLst>
              <a:ext uri="{FF2B5EF4-FFF2-40B4-BE49-F238E27FC236}">
                <a16:creationId xmlns:a16="http://schemas.microsoft.com/office/drawing/2014/main" id="{B979176A-4D43-A74C-91B3-5A07E7CC2E5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01356" y="2104929"/>
            <a:ext cx="3433438" cy="500074"/>
          </a:xfrm>
          <a:prstGeom prst="rect">
            <a:avLst/>
          </a:prstGeom>
        </p:spPr>
      </p:pic>
      <p:grpSp>
        <p:nvGrpSpPr>
          <p:cNvPr id="57" name="组合 56">
            <a:extLst>
              <a:ext uri="{FF2B5EF4-FFF2-40B4-BE49-F238E27FC236}">
                <a16:creationId xmlns:a16="http://schemas.microsoft.com/office/drawing/2014/main" id="{2E5A1805-85C4-9B42-A97F-2F110969F8FF}"/>
              </a:ext>
            </a:extLst>
          </p:cNvPr>
          <p:cNvGrpSpPr/>
          <p:nvPr/>
        </p:nvGrpSpPr>
        <p:grpSpPr>
          <a:xfrm>
            <a:off x="6776642" y="2746630"/>
            <a:ext cx="5437853" cy="2283570"/>
            <a:chOff x="824753" y="976246"/>
            <a:chExt cx="9823222" cy="4125159"/>
          </a:xfrm>
        </p:grpSpPr>
        <p:pic>
          <p:nvPicPr>
            <p:cNvPr id="55" name="图片 54">
              <a:extLst>
                <a:ext uri="{FF2B5EF4-FFF2-40B4-BE49-F238E27FC236}">
                  <a16:creationId xmlns:a16="http://schemas.microsoft.com/office/drawing/2014/main" id="{379ACF1F-F5B1-EA47-AC79-0D6EAE163DB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4753" y="976246"/>
              <a:ext cx="9823222" cy="4125159"/>
            </a:xfrm>
            <a:prstGeom prst="rect">
              <a:avLst/>
            </a:prstGeom>
          </p:spPr>
        </p:pic>
        <p:sp>
          <p:nvSpPr>
            <p:cNvPr id="56" name="同侧圆角矩形 55">
              <a:extLst>
                <a:ext uri="{FF2B5EF4-FFF2-40B4-BE49-F238E27FC236}">
                  <a16:creationId xmlns:a16="http://schemas.microsoft.com/office/drawing/2014/main" id="{69C9FCF2-D378-604E-AC5E-21FF586C4CF0}"/>
                </a:ext>
              </a:extLst>
            </p:cNvPr>
            <p:cNvSpPr/>
            <p:nvPr/>
          </p:nvSpPr>
          <p:spPr>
            <a:xfrm>
              <a:off x="6347012" y="4404519"/>
              <a:ext cx="4168543" cy="500075"/>
            </a:xfrm>
            <a:prstGeom prst="round2Same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cxnSp>
        <p:nvCxnSpPr>
          <p:cNvPr id="59" name="直线箭头连接符 58">
            <a:extLst>
              <a:ext uri="{FF2B5EF4-FFF2-40B4-BE49-F238E27FC236}">
                <a16:creationId xmlns:a16="http://schemas.microsoft.com/office/drawing/2014/main" id="{D9E915ED-C4B7-8E43-8970-793D44B25DE5}"/>
              </a:ext>
            </a:extLst>
          </p:cNvPr>
          <p:cNvCxnSpPr/>
          <p:nvPr/>
        </p:nvCxnSpPr>
        <p:spPr>
          <a:xfrm>
            <a:off x="5250905" y="1844987"/>
            <a:ext cx="1813183"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0" name="文本框 59">
            <a:extLst>
              <a:ext uri="{FF2B5EF4-FFF2-40B4-BE49-F238E27FC236}">
                <a16:creationId xmlns:a16="http://schemas.microsoft.com/office/drawing/2014/main" id="{A671D651-206F-044B-9F65-D5D2C3E73BB1}"/>
              </a:ext>
            </a:extLst>
          </p:cNvPr>
          <p:cNvSpPr txBox="1"/>
          <p:nvPr/>
        </p:nvSpPr>
        <p:spPr>
          <a:xfrm>
            <a:off x="5369468" y="1500277"/>
            <a:ext cx="1441420" cy="344710"/>
          </a:xfrm>
          <a:prstGeom prst="rect">
            <a:avLst/>
          </a:prstGeom>
          <a:noFill/>
        </p:spPr>
        <p:txBody>
          <a:bodyPr wrap="none" rtlCol="0">
            <a:spAutoFit/>
          </a:bodyPr>
          <a:lstStyle/>
          <a:p>
            <a:pPr>
              <a:lnSpc>
                <a:spcPct val="130000"/>
              </a:lnSpc>
            </a:pPr>
            <a:r>
              <a:rPr kumimoji="1" lang="zh-CN" altLang="en-US" sz="1400" dirty="0">
                <a:solidFill>
                  <a:srgbClr val="C00000"/>
                </a:solidFill>
                <a:latin typeface="Arial" panose="020B0604020202020204" pitchFamily="34" charset="0"/>
                <a:ea typeface="微软雅黑" panose="020B0503020204020204" pitchFamily="34" charset="-122"/>
              </a:rPr>
              <a:t>特殊情况下简化</a:t>
            </a:r>
          </a:p>
        </p:txBody>
      </p:sp>
      <p:sp>
        <p:nvSpPr>
          <p:cNvPr id="28" name="矩形 27">
            <a:extLst>
              <a:ext uri="{FF2B5EF4-FFF2-40B4-BE49-F238E27FC236}">
                <a16:creationId xmlns:a16="http://schemas.microsoft.com/office/drawing/2014/main" id="{CFC32621-BCF2-41B3-8247-667A1449273A}"/>
              </a:ext>
            </a:extLst>
          </p:cNvPr>
          <p:cNvSpPr/>
          <p:nvPr/>
        </p:nvSpPr>
        <p:spPr>
          <a:xfrm>
            <a:off x="1196946" y="225841"/>
            <a:ext cx="5998758" cy="584775"/>
          </a:xfrm>
          <a:prstGeom prst="rect">
            <a:avLst/>
          </a:prstGeom>
        </p:spPr>
        <p:txBody>
          <a:bodyPr wrap="none">
            <a:spAutoFit/>
          </a:bodyPr>
          <a:lstStyle/>
          <a:p>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关键特性参量及其</a:t>
            </a:r>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531170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片 66">
            <a:extLst>
              <a:ext uri="{FF2B5EF4-FFF2-40B4-BE49-F238E27FC236}">
                <a16:creationId xmlns:a16="http://schemas.microsoft.com/office/drawing/2014/main" id="{D4103A5E-DB34-1349-9231-02AB757996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44702" y="4122541"/>
            <a:ext cx="710316" cy="710316"/>
          </a:xfrm>
          <a:prstGeom prst="rect">
            <a:avLst/>
          </a:prstGeom>
        </p:spPr>
      </p:pic>
      <p:pic>
        <p:nvPicPr>
          <p:cNvPr id="59" name="图片 58">
            <a:extLst>
              <a:ext uri="{FF2B5EF4-FFF2-40B4-BE49-F238E27FC236}">
                <a16:creationId xmlns:a16="http://schemas.microsoft.com/office/drawing/2014/main" id="{F46DC048-345C-E448-8FE9-64717277AA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49848" y="4161531"/>
            <a:ext cx="770186" cy="650451"/>
          </a:xfrm>
          <a:prstGeom prst="rect">
            <a:avLst/>
          </a:prstGeom>
        </p:spPr>
      </p:pic>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2</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7803319"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光波场和弹性波位移场的</a:t>
            </a:r>
            <a:r>
              <a:rPr lang="en-US" altLang="zh-CN" sz="2400" b="0" dirty="0">
                <a:solidFill>
                  <a:schemeClr val="tx1">
                    <a:lumMod val="50000"/>
                  </a:schemeClr>
                </a:solidFill>
                <a:latin typeface="Times New Roman" panose="02020603050405020304" pitchFamily="18" charset="0"/>
                <a:cs typeface="Times New Roman" panose="02020603050405020304" pitchFamily="18" charset="0"/>
              </a:rPr>
              <a:t>COMSOL</a:t>
            </a: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计算流程</a:t>
            </a:r>
          </a:p>
        </p:txBody>
      </p:sp>
      <p:grpSp>
        <p:nvGrpSpPr>
          <p:cNvPr id="9" name="组合 8">
            <a:extLst>
              <a:ext uri="{FF2B5EF4-FFF2-40B4-BE49-F238E27FC236}">
                <a16:creationId xmlns:a16="http://schemas.microsoft.com/office/drawing/2014/main" id="{9F8E35D1-CB42-6C40-81F0-DB78D5C1A6D4}"/>
              </a:ext>
            </a:extLst>
          </p:cNvPr>
          <p:cNvGrpSpPr>
            <a:grpSpLocks noChangeAspect="1"/>
          </p:cNvGrpSpPr>
          <p:nvPr/>
        </p:nvGrpSpPr>
        <p:grpSpPr>
          <a:xfrm>
            <a:off x="991292" y="2128344"/>
            <a:ext cx="1906158" cy="519746"/>
            <a:chOff x="1443892" y="2101362"/>
            <a:chExt cx="4417648" cy="1204546"/>
          </a:xfrm>
        </p:grpSpPr>
        <p:pic>
          <p:nvPicPr>
            <p:cNvPr id="7" name="图片 6">
              <a:extLst>
                <a:ext uri="{FF2B5EF4-FFF2-40B4-BE49-F238E27FC236}">
                  <a16:creationId xmlns:a16="http://schemas.microsoft.com/office/drawing/2014/main" id="{97672C5C-2B63-F743-BAEE-912DB58FDC7B}"/>
                </a:ext>
              </a:extLst>
            </p:cNvPr>
            <p:cNvPicPr>
              <a:picLocks noChangeAspect="1"/>
            </p:cNvPicPr>
            <p:nvPr/>
          </p:nvPicPr>
          <p:blipFill>
            <a:blip r:embed="rId5"/>
            <a:stretch>
              <a:fillRect/>
            </a:stretch>
          </p:blipFill>
          <p:spPr>
            <a:xfrm>
              <a:off x="1555258" y="2166010"/>
              <a:ext cx="4306281" cy="1139898"/>
            </a:xfrm>
            <a:prstGeom prst="rect">
              <a:avLst/>
            </a:prstGeom>
            <a:ln w="12700">
              <a:noFill/>
            </a:ln>
          </p:spPr>
        </p:pic>
        <p:sp>
          <p:nvSpPr>
            <p:cNvPr id="8" name="圆角矩形 7">
              <a:extLst>
                <a:ext uri="{FF2B5EF4-FFF2-40B4-BE49-F238E27FC236}">
                  <a16:creationId xmlns:a16="http://schemas.microsoft.com/office/drawing/2014/main" id="{243339C1-92BD-7441-B26A-27CD40C6426D}"/>
                </a:ext>
              </a:extLst>
            </p:cNvPr>
            <p:cNvSpPr/>
            <p:nvPr/>
          </p:nvSpPr>
          <p:spPr>
            <a:xfrm>
              <a:off x="1443892" y="2101362"/>
              <a:ext cx="4417648" cy="1204546"/>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mc:AlternateContent xmlns:mc="http://schemas.openxmlformats.org/markup-compatibility/2006" xmlns:a14="http://schemas.microsoft.com/office/drawing/2010/main">
        <mc:Choice Requires="a14">
          <p:sp>
            <p:nvSpPr>
              <p:cNvPr id="30" name="文本框 29">
                <a:extLst>
                  <a:ext uri="{FF2B5EF4-FFF2-40B4-BE49-F238E27FC236}">
                    <a16:creationId xmlns:a16="http://schemas.microsoft.com/office/drawing/2014/main" id="{33D6414B-8BB8-A84C-A878-E70CD0B1E482}"/>
                  </a:ext>
                </a:extLst>
              </p:cNvPr>
              <p:cNvSpPr txBox="1"/>
              <p:nvPr/>
            </p:nvSpPr>
            <p:spPr>
              <a:xfrm>
                <a:off x="1388911" y="2758813"/>
                <a:ext cx="1158972" cy="380810"/>
              </a:xfrm>
              <a:prstGeom prst="rect">
                <a:avLst/>
              </a:prstGeom>
              <a:noFill/>
            </p:spPr>
            <p:txBody>
              <a:bodyPr wrap="none" rtlCol="0">
                <a:spAutoFit/>
              </a:bodyPr>
              <a:lstStyle/>
              <a:p>
                <a:pPr algn="ctr">
                  <a:lnSpc>
                    <a:spcPct val="130000"/>
                  </a:lnSpc>
                </a:pPr>
                <a:r>
                  <a:rPr kumimoji="1" lang="zh-CN" altLang="en-US" sz="1600" dirty="0">
                    <a:solidFill>
                      <a:srgbClr val="C00000"/>
                    </a:solidFill>
                    <a:latin typeface="Arial" panose="020B0604020202020204" pitchFamily="34" charset="0"/>
                    <a:ea typeface="微软雅黑" panose="020B0503020204020204" pitchFamily="34" charset="-122"/>
                  </a:rPr>
                  <a:t>光波频率</a:t>
                </a:r>
                <a14:m>
                  <m:oMath xmlns:m="http://schemas.openxmlformats.org/officeDocument/2006/math">
                    <m:r>
                      <a:rPr kumimoji="1" lang="zh-CN" altLang="en-US" sz="1600" i="1" smtClean="0">
                        <a:solidFill>
                          <a:srgbClr val="C00000"/>
                        </a:solidFill>
                        <a:latin typeface="Cambria Math" panose="02040503050406030204" pitchFamily="18" charset="0"/>
                        <a:ea typeface="微软雅黑" panose="020B0503020204020204" pitchFamily="34" charset="-122"/>
                      </a:rPr>
                      <m:t>𝜔</m:t>
                    </m:r>
                  </m:oMath>
                </a14:m>
                <a:endParaRPr kumimoji="1" lang="zh-CN" altLang="en-US" sz="1600" dirty="0">
                  <a:solidFill>
                    <a:srgbClr val="C00000"/>
                  </a:solidFill>
                  <a:latin typeface="Arial" panose="020B0604020202020204" pitchFamily="34" charset="0"/>
                  <a:ea typeface="微软雅黑" panose="020B0503020204020204" pitchFamily="34" charset="-122"/>
                </a:endParaRPr>
              </a:p>
            </p:txBody>
          </p:sp>
        </mc:Choice>
        <mc:Fallback xmlns="">
          <p:sp>
            <p:nvSpPr>
              <p:cNvPr id="30" name="文本框 29">
                <a:extLst>
                  <a:ext uri="{FF2B5EF4-FFF2-40B4-BE49-F238E27FC236}">
                    <a16:creationId xmlns:a16="http://schemas.microsoft.com/office/drawing/2014/main" id="{33D6414B-8BB8-A84C-A878-E70CD0B1E482}"/>
                  </a:ext>
                </a:extLst>
              </p:cNvPr>
              <p:cNvSpPr txBox="1">
                <a:spLocks noRot="1" noChangeAspect="1" noMove="1" noResize="1" noEditPoints="1" noAdjustHandles="1" noChangeArrowheads="1" noChangeShapeType="1" noTextEdit="1"/>
              </p:cNvSpPr>
              <p:nvPr/>
            </p:nvSpPr>
            <p:spPr>
              <a:xfrm>
                <a:off x="1388911" y="2758813"/>
                <a:ext cx="1158972" cy="380810"/>
              </a:xfrm>
              <a:prstGeom prst="rect">
                <a:avLst/>
              </a:prstGeom>
              <a:blipFill>
                <a:blip r:embed="rId6"/>
                <a:stretch>
                  <a:fillRect l="-1075" b="-19355"/>
                </a:stretch>
              </a:blipFill>
            </p:spPr>
            <p:txBody>
              <a:bodyPr/>
              <a:lstStyle/>
              <a:p>
                <a:r>
                  <a:rPr lang="zh-CN" altLang="en-US">
                    <a:noFill/>
                  </a:rPr>
                  <a:t> </a:t>
                </a:r>
              </a:p>
            </p:txBody>
          </p:sp>
        </mc:Fallback>
      </mc:AlternateContent>
      <p:cxnSp>
        <p:nvCxnSpPr>
          <p:cNvPr id="31" name="直线箭头连接符 30">
            <a:extLst>
              <a:ext uri="{FF2B5EF4-FFF2-40B4-BE49-F238E27FC236}">
                <a16:creationId xmlns:a16="http://schemas.microsoft.com/office/drawing/2014/main" id="{EB5E97C1-6941-D449-8889-9568A0DCBCC7}"/>
              </a:ext>
            </a:extLst>
          </p:cNvPr>
          <p:cNvCxnSpPr>
            <a:cxnSpLocks/>
          </p:cNvCxnSpPr>
          <p:nvPr/>
        </p:nvCxnSpPr>
        <p:spPr>
          <a:xfrm>
            <a:off x="3015473" y="2402164"/>
            <a:ext cx="1046040" cy="2"/>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圆角矩形 31">
                <a:extLst>
                  <a:ext uri="{FF2B5EF4-FFF2-40B4-BE49-F238E27FC236}">
                    <a16:creationId xmlns:a16="http://schemas.microsoft.com/office/drawing/2014/main" id="{6BFF76D9-A6C0-CF4A-8AA8-6BA8629A773C}"/>
                  </a:ext>
                </a:extLst>
              </p:cNvPr>
              <p:cNvSpPr/>
              <p:nvPr/>
            </p:nvSpPr>
            <p:spPr>
              <a:xfrm>
                <a:off x="4179536" y="1918599"/>
                <a:ext cx="2711228" cy="9392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mj-ea"/>
                    <a:ea typeface="+mj-ea"/>
                  </a:rPr>
                  <a:t>光波本征模式：</a:t>
                </a:r>
                <a:endParaRPr kumimoji="1" lang="en-US" altLang="zh-CN" sz="2000" dirty="0">
                  <a:latin typeface="+mj-ea"/>
                  <a:ea typeface="+mj-ea"/>
                </a:endParaRPr>
              </a:p>
              <a:p>
                <a:pPr algn="ctr"/>
                <a:r>
                  <a:rPr kumimoji="1" lang="zh-CN" altLang="en-US" sz="2000" dirty="0">
                    <a:latin typeface="+mj-ea"/>
                    <a:ea typeface="+mj-ea"/>
                  </a:rPr>
                  <a:t>空间波数</a:t>
                </a:r>
                <a14:m>
                  <m:oMath xmlns:m="http://schemas.openxmlformats.org/officeDocument/2006/math">
                    <m:r>
                      <a:rPr kumimoji="1" lang="zh-CN" altLang="en-US" sz="2000" i="1" smtClean="0">
                        <a:latin typeface="Cambria Math" panose="02040503050406030204" pitchFamily="18" charset="0"/>
                        <a:ea typeface="+mj-ea"/>
                      </a:rPr>
                      <m:t>𝛽</m:t>
                    </m:r>
                  </m:oMath>
                </a14:m>
                <a:r>
                  <a:rPr kumimoji="1" lang="zh-CN" altLang="en-US" sz="2000" dirty="0">
                    <a:latin typeface="+mj-ea"/>
                    <a:ea typeface="+mj-ea"/>
                  </a:rPr>
                  <a:t>、本征场</a:t>
                </a:r>
              </a:p>
            </p:txBody>
          </p:sp>
        </mc:Choice>
        <mc:Fallback xmlns="">
          <p:sp>
            <p:nvSpPr>
              <p:cNvPr id="32" name="圆角矩形 31">
                <a:extLst>
                  <a:ext uri="{FF2B5EF4-FFF2-40B4-BE49-F238E27FC236}">
                    <a16:creationId xmlns:a16="http://schemas.microsoft.com/office/drawing/2014/main" id="{6BFF76D9-A6C0-CF4A-8AA8-6BA8629A773C}"/>
                  </a:ext>
                </a:extLst>
              </p:cNvPr>
              <p:cNvSpPr>
                <a:spLocks noRot="1" noChangeAspect="1" noMove="1" noResize="1" noEditPoints="1" noAdjustHandles="1" noChangeArrowheads="1" noChangeShapeType="1" noTextEdit="1"/>
              </p:cNvSpPr>
              <p:nvPr/>
            </p:nvSpPr>
            <p:spPr>
              <a:xfrm>
                <a:off x="4179536" y="1918599"/>
                <a:ext cx="2711228" cy="939236"/>
              </a:xfrm>
              <a:prstGeom prst="roundRect">
                <a:avLst/>
              </a:prstGeom>
              <a:blipFill>
                <a:blip r:embed="rId7"/>
                <a:stretch>
                  <a:fillRect/>
                </a:stretch>
              </a:blipFill>
              <a:ln>
                <a:noFill/>
              </a:ln>
            </p:spPr>
            <p:txBody>
              <a:bodyPr/>
              <a:lstStyle/>
              <a:p>
                <a:r>
                  <a:rPr lang="zh-CN" altLang="en-US">
                    <a:noFill/>
                  </a:rPr>
                  <a:t> </a:t>
                </a:r>
              </a:p>
            </p:txBody>
          </p:sp>
        </mc:Fallback>
      </mc:AlternateContent>
      <p:sp>
        <p:nvSpPr>
          <p:cNvPr id="34" name="文本框 33">
            <a:extLst>
              <a:ext uri="{FF2B5EF4-FFF2-40B4-BE49-F238E27FC236}">
                <a16:creationId xmlns:a16="http://schemas.microsoft.com/office/drawing/2014/main" id="{4D18CEC8-E52D-D947-8288-E672C8206F1A}"/>
              </a:ext>
            </a:extLst>
          </p:cNvPr>
          <p:cNvSpPr txBox="1"/>
          <p:nvPr/>
        </p:nvSpPr>
        <p:spPr>
          <a:xfrm>
            <a:off x="6930578" y="2482626"/>
            <a:ext cx="1415772" cy="380810"/>
          </a:xfrm>
          <a:prstGeom prst="rect">
            <a:avLst/>
          </a:prstGeom>
          <a:noFill/>
        </p:spPr>
        <p:txBody>
          <a:bodyPr wrap="none" rtlCol="0">
            <a:spAutoFit/>
          </a:bodyPr>
          <a:lstStyle/>
          <a:p>
            <a:pPr algn="ctr">
              <a:lnSpc>
                <a:spcPct val="130000"/>
              </a:lnSpc>
            </a:pPr>
            <a:r>
              <a:rPr kumimoji="1" lang="zh-CN" altLang="en-US" sz="1600" dirty="0">
                <a:solidFill>
                  <a:srgbClr val="C00000"/>
                </a:solidFill>
                <a:latin typeface="Arial" panose="020B0604020202020204" pitchFamily="34" charset="0"/>
                <a:ea typeface="微软雅黑" panose="020B0503020204020204" pitchFamily="34" charset="-122"/>
              </a:rPr>
              <a:t>相位匹配条件</a:t>
            </a:r>
          </a:p>
        </p:txBody>
      </p:sp>
      <mc:AlternateContent xmlns:mc="http://schemas.openxmlformats.org/markup-compatibility/2006" xmlns:a14="http://schemas.microsoft.com/office/drawing/2010/main">
        <mc:Choice Requires="a14">
          <p:sp>
            <p:nvSpPr>
              <p:cNvPr id="36" name="圆角矩形 35">
                <a:extLst>
                  <a:ext uri="{FF2B5EF4-FFF2-40B4-BE49-F238E27FC236}">
                    <a16:creationId xmlns:a16="http://schemas.microsoft.com/office/drawing/2014/main" id="{AD1CA192-1043-5B43-B3FF-FE3B4D3FEF48}"/>
                  </a:ext>
                </a:extLst>
              </p:cNvPr>
              <p:cNvSpPr/>
              <p:nvPr/>
            </p:nvSpPr>
            <p:spPr>
              <a:xfrm>
                <a:off x="8337046" y="1918599"/>
                <a:ext cx="3137514" cy="9392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mj-ea"/>
                    <a:ea typeface="+mj-ea"/>
                  </a:rPr>
                  <a:t>弹性波空间波数</a:t>
                </a:r>
                <a:endParaRPr kumimoji="1" lang="en-US" altLang="zh-CN" sz="2000" dirty="0">
                  <a:latin typeface="+mj-ea"/>
                  <a:ea typeface="+mj-ea"/>
                </a:endParaRPr>
              </a:p>
              <a:p>
                <a:pPr algn="ctr"/>
                <a:r>
                  <a:rPr kumimoji="1" lang="zh-CN" altLang="en-US" sz="2000" dirty="0">
                    <a:latin typeface="+mj-ea"/>
                    <a:ea typeface="+mj-ea"/>
                  </a:rPr>
                  <a:t>前向散射</a:t>
                </a:r>
                <a14:m>
                  <m:oMath xmlns:m="http://schemas.openxmlformats.org/officeDocument/2006/math">
                    <m:r>
                      <a:rPr kumimoji="1" lang="en-US" altLang="zh-CN" sz="2000">
                        <a:latin typeface="Cambria Math" panose="02040503050406030204" pitchFamily="18" charset="0"/>
                      </a:rPr>
                      <m:t>0</m:t>
                    </m:r>
                    <m:r>
                      <a:rPr kumimoji="1" lang="en-US" altLang="zh-CN" sz="2000" i="1">
                        <a:latin typeface="Cambria Math" panose="02040503050406030204" pitchFamily="18" charset="0"/>
                      </a:rPr>
                      <m:t> </m:t>
                    </m:r>
                  </m:oMath>
                </a14:m>
                <a:r>
                  <a:rPr kumimoji="1" lang="zh-CN" altLang="en-US" sz="2000" dirty="0">
                    <a:latin typeface="+mj-ea"/>
                    <a:ea typeface="+mj-ea"/>
                  </a:rPr>
                  <a:t>、后向散射</a:t>
                </a:r>
                <a14:m>
                  <m:oMath xmlns:m="http://schemas.openxmlformats.org/officeDocument/2006/math">
                    <m:r>
                      <a:rPr kumimoji="1" lang="en-US" altLang="zh-CN" sz="2000">
                        <a:latin typeface="Cambria Math" panose="02040503050406030204" pitchFamily="18" charset="0"/>
                        <a:ea typeface="+mj-ea"/>
                      </a:rPr>
                      <m:t>2</m:t>
                    </m:r>
                    <m:r>
                      <a:rPr kumimoji="1" lang="zh-CN" altLang="en-US" sz="2000" i="1">
                        <a:latin typeface="Cambria Math" panose="02040503050406030204" pitchFamily="18" charset="0"/>
                        <a:ea typeface="+mj-ea"/>
                      </a:rPr>
                      <m:t>𝛽</m:t>
                    </m:r>
                  </m:oMath>
                </a14:m>
                <a:endParaRPr kumimoji="1" lang="zh-CN" altLang="en-US" sz="2000" dirty="0">
                  <a:latin typeface="Cambria Math" panose="02040503050406030204" pitchFamily="18" charset="0"/>
                  <a:ea typeface="+mj-ea"/>
                </a:endParaRPr>
              </a:p>
            </p:txBody>
          </p:sp>
        </mc:Choice>
        <mc:Fallback xmlns="">
          <p:sp>
            <p:nvSpPr>
              <p:cNvPr id="36" name="圆角矩形 35">
                <a:extLst>
                  <a:ext uri="{FF2B5EF4-FFF2-40B4-BE49-F238E27FC236}">
                    <a16:creationId xmlns:a16="http://schemas.microsoft.com/office/drawing/2014/main" id="{AD1CA192-1043-5B43-B3FF-FE3B4D3FEF48}"/>
                  </a:ext>
                </a:extLst>
              </p:cNvPr>
              <p:cNvSpPr>
                <a:spLocks noRot="1" noChangeAspect="1" noMove="1" noResize="1" noEditPoints="1" noAdjustHandles="1" noChangeArrowheads="1" noChangeShapeType="1" noTextEdit="1"/>
              </p:cNvSpPr>
              <p:nvPr/>
            </p:nvSpPr>
            <p:spPr>
              <a:xfrm>
                <a:off x="8337046" y="1918599"/>
                <a:ext cx="3137514" cy="939236"/>
              </a:xfrm>
              <a:prstGeom prst="roundRect">
                <a:avLst/>
              </a:prstGeom>
              <a:blipFill>
                <a:blip r:embed="rId8"/>
                <a:stretch>
                  <a:fillRect/>
                </a:stretch>
              </a:blipFill>
              <a:ln>
                <a:noFill/>
              </a:ln>
            </p:spPr>
            <p:txBody>
              <a:bodyPr/>
              <a:lstStyle/>
              <a:p>
                <a:r>
                  <a:rPr lang="zh-CN" altLang="en-US">
                    <a:noFill/>
                  </a:rPr>
                  <a:t> </a:t>
                </a:r>
              </a:p>
            </p:txBody>
          </p:sp>
        </mc:Fallback>
      </mc:AlternateContent>
      <p:cxnSp>
        <p:nvCxnSpPr>
          <p:cNvPr id="38" name="直线箭头连接符 37">
            <a:extLst>
              <a:ext uri="{FF2B5EF4-FFF2-40B4-BE49-F238E27FC236}">
                <a16:creationId xmlns:a16="http://schemas.microsoft.com/office/drawing/2014/main" id="{9EBDDBEC-94CB-5648-8E9B-0AFB919B005B}"/>
              </a:ext>
            </a:extLst>
          </p:cNvPr>
          <p:cNvCxnSpPr>
            <a:cxnSpLocks/>
          </p:cNvCxnSpPr>
          <p:nvPr/>
        </p:nvCxnSpPr>
        <p:spPr>
          <a:xfrm>
            <a:off x="7090885" y="2384924"/>
            <a:ext cx="1046040" cy="2"/>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0" name="组合 49">
            <a:extLst>
              <a:ext uri="{FF2B5EF4-FFF2-40B4-BE49-F238E27FC236}">
                <a16:creationId xmlns:a16="http://schemas.microsoft.com/office/drawing/2014/main" id="{5B38D125-410B-7146-9B88-40657DA2CB31}"/>
              </a:ext>
            </a:extLst>
          </p:cNvPr>
          <p:cNvGrpSpPr/>
          <p:nvPr/>
        </p:nvGrpSpPr>
        <p:grpSpPr>
          <a:xfrm>
            <a:off x="8785604" y="4675008"/>
            <a:ext cx="2385346" cy="519746"/>
            <a:chOff x="1659100" y="4365030"/>
            <a:chExt cx="2385346" cy="519746"/>
          </a:xfrm>
        </p:grpSpPr>
        <p:pic>
          <p:nvPicPr>
            <p:cNvPr id="47" name="图片 46">
              <a:extLst>
                <a:ext uri="{FF2B5EF4-FFF2-40B4-BE49-F238E27FC236}">
                  <a16:creationId xmlns:a16="http://schemas.microsoft.com/office/drawing/2014/main" id="{FE3FFD0D-B451-FF47-AE9D-113B60267028}"/>
                </a:ext>
              </a:extLst>
            </p:cNvPr>
            <p:cNvPicPr>
              <a:picLocks noChangeAspect="1"/>
            </p:cNvPicPr>
            <p:nvPr/>
          </p:nvPicPr>
          <p:blipFill rotWithShape="1">
            <a:blip r:embed="rId9">
              <a:extLst>
                <a:ext uri="{28A0092B-C50C-407E-A947-70E740481C1C}">
                  <a14:useLocalDpi xmlns:a14="http://schemas.microsoft.com/office/drawing/2010/main"/>
                </a:ext>
              </a:extLst>
            </a:blip>
            <a:srcRect/>
            <a:stretch/>
          </p:blipFill>
          <p:spPr>
            <a:xfrm>
              <a:off x="1659100" y="4388134"/>
              <a:ext cx="2385346" cy="473538"/>
            </a:xfrm>
            <a:prstGeom prst="rect">
              <a:avLst/>
            </a:prstGeom>
          </p:spPr>
        </p:pic>
        <p:sp>
          <p:nvSpPr>
            <p:cNvPr id="48" name="圆角矩形 47">
              <a:extLst>
                <a:ext uri="{FF2B5EF4-FFF2-40B4-BE49-F238E27FC236}">
                  <a16:creationId xmlns:a16="http://schemas.microsoft.com/office/drawing/2014/main" id="{76558FFE-5D79-7347-925C-7556021CCD0C}"/>
                </a:ext>
              </a:extLst>
            </p:cNvPr>
            <p:cNvSpPr/>
            <p:nvPr/>
          </p:nvSpPr>
          <p:spPr>
            <a:xfrm>
              <a:off x="1659100" y="4365030"/>
              <a:ext cx="2385334" cy="519746"/>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51" name="文本框 50">
            <a:extLst>
              <a:ext uri="{FF2B5EF4-FFF2-40B4-BE49-F238E27FC236}">
                <a16:creationId xmlns:a16="http://schemas.microsoft.com/office/drawing/2014/main" id="{3358B677-A247-5E45-B8D4-F389420D3F9E}"/>
              </a:ext>
            </a:extLst>
          </p:cNvPr>
          <p:cNvSpPr txBox="1"/>
          <p:nvPr/>
        </p:nvSpPr>
        <p:spPr>
          <a:xfrm>
            <a:off x="9621318" y="5252157"/>
            <a:ext cx="800219" cy="380810"/>
          </a:xfrm>
          <a:prstGeom prst="rect">
            <a:avLst/>
          </a:prstGeom>
          <a:noFill/>
        </p:spPr>
        <p:txBody>
          <a:bodyPr wrap="none" rtlCol="0">
            <a:spAutoFit/>
          </a:bodyPr>
          <a:lstStyle/>
          <a:p>
            <a:pPr algn="ctr">
              <a:lnSpc>
                <a:spcPct val="130000"/>
              </a:lnSpc>
            </a:pPr>
            <a:r>
              <a:rPr kumimoji="1" lang="zh-CN" altLang="en-US" sz="1600" dirty="0">
                <a:solidFill>
                  <a:srgbClr val="C00000"/>
                </a:solidFill>
                <a:latin typeface="Arial" panose="020B0604020202020204" pitchFamily="34" charset="0"/>
                <a:ea typeface="微软雅黑" panose="020B0503020204020204" pitchFamily="34" charset="-122"/>
              </a:rPr>
              <a:t>弱形式</a:t>
            </a:r>
          </a:p>
        </p:txBody>
      </p:sp>
      <mc:AlternateContent xmlns:mc="http://schemas.openxmlformats.org/markup-compatibility/2006" xmlns:a14="http://schemas.microsoft.com/office/drawing/2010/main">
        <mc:Choice Requires="a14">
          <p:sp>
            <p:nvSpPr>
              <p:cNvPr id="52" name="圆角矩形 51">
                <a:extLst>
                  <a:ext uri="{FF2B5EF4-FFF2-40B4-BE49-F238E27FC236}">
                    <a16:creationId xmlns:a16="http://schemas.microsoft.com/office/drawing/2014/main" id="{F28EEBD3-5D20-3B42-AC0E-EE0177287C33}"/>
                  </a:ext>
                </a:extLst>
              </p:cNvPr>
              <p:cNvSpPr/>
              <p:nvPr/>
            </p:nvSpPr>
            <p:spPr>
              <a:xfrm>
                <a:off x="4979686" y="4472090"/>
                <a:ext cx="2711228" cy="9392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mj-ea"/>
                    <a:ea typeface="+mj-ea"/>
                  </a:rPr>
                  <a:t>弹性波本征模式：</a:t>
                </a:r>
                <a:endParaRPr kumimoji="1" lang="en-US" altLang="zh-CN" sz="2000" dirty="0">
                  <a:latin typeface="+mj-ea"/>
                  <a:ea typeface="+mj-ea"/>
                </a:endParaRPr>
              </a:p>
              <a:p>
                <a:pPr algn="ctr"/>
                <a:r>
                  <a:rPr kumimoji="1" lang="zh-CN" altLang="en-US" sz="2000" dirty="0">
                    <a:latin typeface="+mj-ea"/>
                  </a:rPr>
                  <a:t>本征场</a:t>
                </a:r>
                <a:r>
                  <a:rPr kumimoji="1" lang="en-US" altLang="zh-CN" sz="2000" dirty="0">
                    <a:latin typeface="+mj-ea"/>
                  </a:rPr>
                  <a:t>,</a:t>
                </a:r>
                <a:r>
                  <a:rPr kumimoji="1" lang="zh-CN" altLang="en-US" sz="2000" dirty="0">
                    <a:latin typeface="+mj-ea"/>
                    <a:ea typeface="+mj-ea"/>
                  </a:rPr>
                  <a:t>频率</a:t>
                </a:r>
                <a14:m>
                  <m:oMath xmlns:m="http://schemas.openxmlformats.org/officeDocument/2006/math">
                    <m:sSub>
                      <m:sSubPr>
                        <m:ctrlPr>
                          <a:rPr kumimoji="1" lang="en-US" altLang="zh-CN" sz="2000" i="1" smtClean="0">
                            <a:latin typeface="Cambria Math" panose="02040503050406030204" pitchFamily="18" charset="0"/>
                            <a:ea typeface="+mj-ea"/>
                          </a:rPr>
                        </m:ctrlPr>
                      </m:sSubPr>
                      <m:e>
                        <m:r>
                          <m:rPr>
                            <m:sty m:val="p"/>
                          </m:rPr>
                          <a:rPr kumimoji="1" lang="el-GR" altLang="zh-CN" sz="2000" i="1" smtClean="0">
                            <a:latin typeface="Cambria Math" panose="02040503050406030204" pitchFamily="18" charset="0"/>
                            <a:ea typeface="Cambria Math" panose="02040503050406030204" pitchFamily="18" charset="0"/>
                          </a:rPr>
                          <m:t>Ω</m:t>
                        </m:r>
                      </m:e>
                      <m:sub>
                        <m:r>
                          <a:rPr kumimoji="1" lang="en-US" altLang="zh-CN" sz="2000" b="0" i="1" smtClean="0">
                            <a:latin typeface="Cambria Math" panose="02040503050406030204" pitchFamily="18" charset="0"/>
                            <a:ea typeface="+mj-ea"/>
                          </a:rPr>
                          <m:t>1</m:t>
                        </m:r>
                      </m:sub>
                    </m:sSub>
                    <m:r>
                      <a:rPr kumimoji="1" lang="en-US" altLang="zh-CN" sz="2000" b="0" i="0" smtClean="0">
                        <a:latin typeface="Cambria Math" panose="02040503050406030204" pitchFamily="18" charset="0"/>
                        <a:ea typeface="+mj-ea"/>
                      </a:rPr>
                      <m:t>,</m:t>
                    </m:r>
                    <m:sSub>
                      <m:sSubPr>
                        <m:ctrlPr>
                          <a:rPr kumimoji="1" lang="en-US" altLang="zh-CN" sz="2000" i="1">
                            <a:latin typeface="Cambria Math" panose="02040503050406030204" pitchFamily="18" charset="0"/>
                          </a:rPr>
                        </m:ctrlPr>
                      </m:sSubPr>
                      <m:e>
                        <m:r>
                          <m:rPr>
                            <m:sty m:val="p"/>
                          </m:rPr>
                          <a:rPr kumimoji="1" lang="el-GR" altLang="zh-CN" sz="2000" i="1">
                            <a:latin typeface="Cambria Math" panose="02040503050406030204" pitchFamily="18" charset="0"/>
                            <a:ea typeface="Cambria Math" panose="02040503050406030204" pitchFamily="18" charset="0"/>
                          </a:rPr>
                          <m:t>Ω</m:t>
                        </m:r>
                      </m:e>
                      <m:sub>
                        <m:r>
                          <a:rPr kumimoji="1" lang="en-US" altLang="zh-CN" sz="2000" b="0" i="1" smtClean="0">
                            <a:latin typeface="Cambria Math" panose="02040503050406030204" pitchFamily="18" charset="0"/>
                            <a:ea typeface="Cambria Math" panose="02040503050406030204" pitchFamily="18" charset="0"/>
                          </a:rPr>
                          <m:t>2</m:t>
                        </m:r>
                      </m:sub>
                    </m:sSub>
                    <m:r>
                      <a:rPr kumimoji="1" lang="en-US" altLang="zh-CN" sz="2000" b="0" i="0" smtClean="0">
                        <a:latin typeface="Cambria Math" panose="02040503050406030204" pitchFamily="18" charset="0"/>
                      </a:rPr>
                      <m:t>…</m:t>
                    </m:r>
                  </m:oMath>
                </a14:m>
                <a:endParaRPr kumimoji="1" lang="zh-CN" altLang="en-US" sz="2000" dirty="0">
                  <a:latin typeface="+mj-ea"/>
                  <a:ea typeface="+mj-ea"/>
                </a:endParaRPr>
              </a:p>
            </p:txBody>
          </p:sp>
        </mc:Choice>
        <mc:Fallback xmlns="">
          <p:sp>
            <p:nvSpPr>
              <p:cNvPr id="52" name="圆角矩形 51">
                <a:extLst>
                  <a:ext uri="{FF2B5EF4-FFF2-40B4-BE49-F238E27FC236}">
                    <a16:creationId xmlns:a16="http://schemas.microsoft.com/office/drawing/2014/main" id="{F28EEBD3-5D20-3B42-AC0E-EE0177287C33}"/>
                  </a:ext>
                </a:extLst>
              </p:cNvPr>
              <p:cNvSpPr>
                <a:spLocks noRot="1" noChangeAspect="1" noMove="1" noResize="1" noEditPoints="1" noAdjustHandles="1" noChangeArrowheads="1" noChangeShapeType="1" noTextEdit="1"/>
              </p:cNvSpPr>
              <p:nvPr/>
            </p:nvSpPr>
            <p:spPr>
              <a:xfrm>
                <a:off x="4979686" y="4472090"/>
                <a:ext cx="2711228" cy="939236"/>
              </a:xfrm>
              <a:prstGeom prst="roundRect">
                <a:avLst/>
              </a:prstGeom>
              <a:blipFill>
                <a:blip r:embed="rId10"/>
                <a:stretch>
                  <a:fillRect/>
                </a:stretch>
              </a:blipFill>
              <a:ln>
                <a:noFill/>
              </a:ln>
            </p:spPr>
            <p:txBody>
              <a:bodyPr/>
              <a:lstStyle/>
              <a:p>
                <a:r>
                  <a:rPr lang="zh-CN" altLang="en-US">
                    <a:noFill/>
                  </a:rPr>
                  <a:t> </a:t>
                </a:r>
              </a:p>
            </p:txBody>
          </p:sp>
        </mc:Fallback>
      </mc:AlternateContent>
      <p:cxnSp>
        <p:nvCxnSpPr>
          <p:cNvPr id="53" name="直线箭头连接符 52">
            <a:extLst>
              <a:ext uri="{FF2B5EF4-FFF2-40B4-BE49-F238E27FC236}">
                <a16:creationId xmlns:a16="http://schemas.microsoft.com/office/drawing/2014/main" id="{78950635-1FF6-EA45-90E8-57C196A2F17C}"/>
              </a:ext>
            </a:extLst>
          </p:cNvPr>
          <p:cNvCxnSpPr>
            <a:cxnSpLocks/>
          </p:cNvCxnSpPr>
          <p:nvPr/>
        </p:nvCxnSpPr>
        <p:spPr>
          <a:xfrm flipH="1" flipV="1">
            <a:off x="7795846" y="4934881"/>
            <a:ext cx="827919" cy="6829"/>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线箭头连接符 53">
            <a:extLst>
              <a:ext uri="{FF2B5EF4-FFF2-40B4-BE49-F238E27FC236}">
                <a16:creationId xmlns:a16="http://schemas.microsoft.com/office/drawing/2014/main" id="{6F176D58-5E6F-F84C-B9C7-24FFB328B1F4}"/>
              </a:ext>
            </a:extLst>
          </p:cNvPr>
          <p:cNvCxnSpPr>
            <a:cxnSpLocks/>
          </p:cNvCxnSpPr>
          <p:nvPr/>
        </p:nvCxnSpPr>
        <p:spPr>
          <a:xfrm>
            <a:off x="10021425" y="3079112"/>
            <a:ext cx="0" cy="1392978"/>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线箭头连接符 55">
            <a:extLst>
              <a:ext uri="{FF2B5EF4-FFF2-40B4-BE49-F238E27FC236}">
                <a16:creationId xmlns:a16="http://schemas.microsoft.com/office/drawing/2014/main" id="{D800E5B6-3144-5C40-8B37-F066BA42B36E}"/>
              </a:ext>
            </a:extLst>
          </p:cNvPr>
          <p:cNvCxnSpPr>
            <a:cxnSpLocks/>
          </p:cNvCxnSpPr>
          <p:nvPr/>
        </p:nvCxnSpPr>
        <p:spPr>
          <a:xfrm flipH="1">
            <a:off x="3538493" y="4941708"/>
            <a:ext cx="1336261" cy="0"/>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7" name="圆角矩形 56">
            <a:extLst>
              <a:ext uri="{FF2B5EF4-FFF2-40B4-BE49-F238E27FC236}">
                <a16:creationId xmlns:a16="http://schemas.microsoft.com/office/drawing/2014/main" id="{4640D713-6F77-EF4F-85A8-0D6A81B062C9}"/>
              </a:ext>
            </a:extLst>
          </p:cNvPr>
          <p:cNvSpPr/>
          <p:nvPr/>
        </p:nvSpPr>
        <p:spPr>
          <a:xfrm>
            <a:off x="843862" y="4465263"/>
            <a:ext cx="2605527" cy="9392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mj-ea"/>
                <a:ea typeface="+mj-ea"/>
              </a:rPr>
              <a:t>受激布里渊散射增益</a:t>
            </a:r>
          </a:p>
        </p:txBody>
      </p:sp>
      <p:sp>
        <p:nvSpPr>
          <p:cNvPr id="63" name="文本框 62">
            <a:extLst>
              <a:ext uri="{FF2B5EF4-FFF2-40B4-BE49-F238E27FC236}">
                <a16:creationId xmlns:a16="http://schemas.microsoft.com/office/drawing/2014/main" id="{0F1ADBE5-4DB0-7E4A-BACE-F6BF38490F2F}"/>
              </a:ext>
            </a:extLst>
          </p:cNvPr>
          <p:cNvSpPr txBox="1"/>
          <p:nvPr/>
        </p:nvSpPr>
        <p:spPr>
          <a:xfrm>
            <a:off x="3132622" y="5434321"/>
            <a:ext cx="2339295" cy="393954"/>
          </a:xfrm>
          <a:prstGeom prst="rect">
            <a:avLst/>
          </a:prstGeom>
          <a:noFill/>
        </p:spPr>
        <p:txBody>
          <a:bodyPr wrap="none" rtlCol="0">
            <a:spAutoFit/>
          </a:bodyPr>
          <a:lstStyle/>
          <a:p>
            <a:pPr algn="ctr">
              <a:lnSpc>
                <a:spcPct val="130000"/>
              </a:lnSpc>
            </a:pPr>
            <a:r>
              <a:rPr kumimoji="1" lang="en-US" altLang="zh-CN" sz="1600" dirty="0">
                <a:solidFill>
                  <a:srgbClr val="C00000"/>
                </a:solidFill>
                <a:latin typeface="Times" pitchFamily="2" charset="0"/>
                <a:ea typeface="微软雅黑" panose="020B0503020204020204" pitchFamily="34" charset="-122"/>
              </a:rPr>
              <a:t>COMSOL with MATLAB</a:t>
            </a:r>
            <a:endParaRPr kumimoji="1" lang="zh-CN" altLang="en-US" sz="1600" dirty="0">
              <a:solidFill>
                <a:srgbClr val="C00000"/>
              </a:solidFill>
              <a:latin typeface="Times" pitchFamily="2" charset="0"/>
              <a:ea typeface="微软雅黑" panose="020B0503020204020204" pitchFamily="34" charset="-122"/>
            </a:endParaRPr>
          </a:p>
        </p:txBody>
      </p:sp>
      <p:sp>
        <p:nvSpPr>
          <p:cNvPr id="33" name="矩形 32">
            <a:extLst>
              <a:ext uri="{FF2B5EF4-FFF2-40B4-BE49-F238E27FC236}">
                <a16:creationId xmlns:a16="http://schemas.microsoft.com/office/drawing/2014/main" id="{3C6BBE32-1AB5-489F-A752-3C5B057FF273}"/>
              </a:ext>
            </a:extLst>
          </p:cNvPr>
          <p:cNvSpPr/>
          <p:nvPr/>
        </p:nvSpPr>
        <p:spPr>
          <a:xfrm>
            <a:off x="1196946" y="225841"/>
            <a:ext cx="5998758" cy="584775"/>
          </a:xfrm>
          <a:prstGeom prst="rect">
            <a:avLst/>
          </a:prstGeom>
        </p:spPr>
        <p:txBody>
          <a:bodyPr wrap="none">
            <a:spAutoFit/>
          </a:bodyPr>
          <a:lstStyle/>
          <a:p>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关键特性参量及其</a:t>
            </a:r>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800751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圆角矩形 41">
            <a:extLst>
              <a:ext uri="{FF2B5EF4-FFF2-40B4-BE49-F238E27FC236}">
                <a16:creationId xmlns:a16="http://schemas.microsoft.com/office/drawing/2014/main" id="{A919BFFF-12AE-5946-A5DF-99DADAB666F1}"/>
              </a:ext>
            </a:extLst>
          </p:cNvPr>
          <p:cNvSpPr/>
          <p:nvPr/>
        </p:nvSpPr>
        <p:spPr>
          <a:xfrm>
            <a:off x="6635490" y="1610519"/>
            <a:ext cx="3663538"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2</a:t>
            </a:r>
          </a:p>
          <a:p>
            <a:pPr algn="ctr"/>
            <a:r>
              <a:rPr kumimoji="1" lang="zh-CN" altLang="en-US" sz="2800" b="1" dirty="0">
                <a:solidFill>
                  <a:sysClr val="windowText" lastClr="000000"/>
                </a:solidFill>
                <a:latin typeface="华文宋体" panose="02010600040101010101" pitchFamily="2" charset="-122"/>
                <a:ea typeface="华文宋体" panose="02010600040101010101" pitchFamily="2" charset="-122"/>
              </a:rPr>
              <a:t>关键特性参量及其</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COMSOL</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计算</a:t>
            </a:r>
          </a:p>
        </p:txBody>
      </p:sp>
      <p:sp>
        <p:nvSpPr>
          <p:cNvPr id="9" name="圆角矩形 8">
            <a:extLst>
              <a:ext uri="{FF2B5EF4-FFF2-40B4-BE49-F238E27FC236}">
                <a16:creationId xmlns:a16="http://schemas.microsoft.com/office/drawing/2014/main" id="{71F044B7-11F1-FD42-B24A-134E884D2EC0}"/>
              </a:ext>
            </a:extLst>
          </p:cNvPr>
          <p:cNvSpPr/>
          <p:nvPr/>
        </p:nvSpPr>
        <p:spPr>
          <a:xfrm>
            <a:off x="1766711" y="4072661"/>
            <a:ext cx="3663539" cy="166223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latin typeface="华文宋体" panose="02010600040101010101" pitchFamily="2" charset="-122"/>
                <a:ea typeface="华文宋体" panose="02010600040101010101" pitchFamily="2" charset="-122"/>
              </a:rPr>
              <a:t>Part</a:t>
            </a:r>
            <a:r>
              <a:rPr kumimoji="1" lang="zh-CN" altLang="en-US" sz="2800" b="1" dirty="0">
                <a:latin typeface="华文宋体" panose="02010600040101010101" pitchFamily="2" charset="-122"/>
                <a:ea typeface="华文宋体" panose="02010600040101010101" pitchFamily="2" charset="-122"/>
              </a:rPr>
              <a:t> </a:t>
            </a:r>
            <a:r>
              <a:rPr kumimoji="1" lang="en-US" altLang="zh-CN" sz="2800" b="1" dirty="0">
                <a:latin typeface="华文宋体" panose="02010600040101010101" pitchFamily="2" charset="-122"/>
                <a:ea typeface="华文宋体" panose="02010600040101010101" pitchFamily="2" charset="-122"/>
              </a:rPr>
              <a:t>3</a:t>
            </a:r>
          </a:p>
          <a:p>
            <a:pPr algn="ctr"/>
            <a:r>
              <a:rPr kumimoji="1" lang="en-US" altLang="zh-CN" sz="2800" b="1" dirty="0">
                <a:latin typeface="华文宋体" panose="02010600040101010101" pitchFamily="2" charset="-122"/>
                <a:ea typeface="华文宋体" panose="02010600040101010101" pitchFamily="2" charset="-122"/>
              </a:rPr>
              <a:t>COMSOL</a:t>
            </a:r>
            <a:r>
              <a:rPr kumimoji="1" lang="zh-CN" altLang="en-US" sz="2800" b="1" dirty="0">
                <a:latin typeface="华文宋体" panose="02010600040101010101" pitchFamily="2" charset="-122"/>
                <a:ea typeface="华文宋体" panose="02010600040101010101" pitchFamily="2" charset="-122"/>
              </a:rPr>
              <a:t>算例</a:t>
            </a:r>
          </a:p>
        </p:txBody>
      </p:sp>
      <p:sp>
        <p:nvSpPr>
          <p:cNvPr id="41" name="圆角矩形 40">
            <a:extLst>
              <a:ext uri="{FF2B5EF4-FFF2-40B4-BE49-F238E27FC236}">
                <a16:creationId xmlns:a16="http://schemas.microsoft.com/office/drawing/2014/main" id="{88F2292D-144C-C646-9FE5-F83E05D0867B}"/>
              </a:ext>
            </a:extLst>
          </p:cNvPr>
          <p:cNvSpPr/>
          <p:nvPr/>
        </p:nvSpPr>
        <p:spPr>
          <a:xfrm>
            <a:off x="1766710" y="1610520"/>
            <a:ext cx="3663540"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1</a:t>
            </a:r>
          </a:p>
          <a:p>
            <a:pPr algn="ctr"/>
            <a:r>
              <a:rPr kumimoji="1" lang="zh-CN" altLang="en-US" sz="2800" b="1" dirty="0">
                <a:solidFill>
                  <a:sysClr val="windowText" lastClr="000000"/>
                </a:solidFill>
                <a:latin typeface="华文宋体" panose="02010600040101010101" pitchFamily="2" charset="-122"/>
                <a:ea typeface="华文宋体" panose="02010600040101010101" pitchFamily="2" charset="-122"/>
              </a:rPr>
              <a:t>研究问题概述</a:t>
            </a:r>
          </a:p>
        </p:txBody>
      </p:sp>
      <p:sp>
        <p:nvSpPr>
          <p:cNvPr id="43" name="圆角矩形 42">
            <a:extLst>
              <a:ext uri="{FF2B5EF4-FFF2-40B4-BE49-F238E27FC236}">
                <a16:creationId xmlns:a16="http://schemas.microsoft.com/office/drawing/2014/main" id="{2FC00427-F19C-1F4F-A509-88497788BFB9}"/>
              </a:ext>
            </a:extLst>
          </p:cNvPr>
          <p:cNvSpPr/>
          <p:nvPr/>
        </p:nvSpPr>
        <p:spPr>
          <a:xfrm>
            <a:off x="6635489" y="4072661"/>
            <a:ext cx="3663541"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4</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endParaRPr kumimoji="1" lang="en-US" altLang="zh-CN" sz="2800" b="1" dirty="0">
              <a:solidFill>
                <a:sysClr val="windowText" lastClr="000000"/>
              </a:solidFill>
              <a:latin typeface="华文宋体" panose="02010600040101010101" pitchFamily="2" charset="-122"/>
              <a:ea typeface="华文宋体" panose="02010600040101010101" pitchFamily="2" charset="-122"/>
            </a:endParaRPr>
          </a:p>
          <a:p>
            <a:pPr algn="ctr"/>
            <a:r>
              <a:rPr kumimoji="1" lang="zh-CN" altLang="en-US" sz="2800" b="1" dirty="0">
                <a:solidFill>
                  <a:sysClr val="windowText" lastClr="000000"/>
                </a:solidFill>
                <a:latin typeface="华文宋体" panose="02010600040101010101" pitchFamily="2" charset="-122"/>
                <a:ea typeface="华文宋体" panose="02010600040101010101" pitchFamily="2" charset="-122"/>
              </a:rPr>
              <a:t>总结</a:t>
            </a:r>
          </a:p>
        </p:txBody>
      </p:sp>
      <p:sp>
        <p:nvSpPr>
          <p:cNvPr id="44" name="矩形 43">
            <a:extLst>
              <a:ext uri="{FF2B5EF4-FFF2-40B4-BE49-F238E27FC236}">
                <a16:creationId xmlns:a16="http://schemas.microsoft.com/office/drawing/2014/main" id="{18A9C592-4A71-8648-997B-93C8C4150719}"/>
              </a:ext>
            </a:extLst>
          </p:cNvPr>
          <p:cNvSpPr/>
          <p:nvPr/>
        </p:nvSpPr>
        <p:spPr>
          <a:xfrm>
            <a:off x="1196946" y="225841"/>
            <a:ext cx="1826141" cy="584775"/>
          </a:xfrm>
          <a:prstGeom prst="rect">
            <a:avLst/>
          </a:prstGeom>
        </p:spPr>
        <p:txBody>
          <a:bodyPr wrap="none">
            <a:spAutoFit/>
          </a:bodyPr>
          <a:lstStyle/>
          <a:p>
            <a:r>
              <a:rPr lang="zh-CN" altLang="en-US" sz="3200" dirty="0">
                <a:solidFill>
                  <a:schemeClr val="tx1">
                    <a:lumMod val="50000"/>
                  </a:schemeClr>
                </a:solidFill>
                <a:latin typeface="黑体" panose="02010609060101010101" pitchFamily="49" charset="-122"/>
                <a:ea typeface="黑体" panose="02010609060101010101" pitchFamily="49" charset="-122"/>
              </a:rPr>
              <a:t>报告摘要</a:t>
            </a:r>
            <a:endParaRPr lang="zh-CN" altLang="en-US" sz="3600" dirty="0">
              <a:solidFill>
                <a:schemeClr val="tx1">
                  <a:lumMod val="50000"/>
                </a:schemeClr>
              </a:solidFill>
              <a:latin typeface="黑体" panose="02010609060101010101" pitchFamily="49" charset="-122"/>
              <a:ea typeface="黑体" panose="02010609060101010101" pitchFamily="49" charset="-122"/>
            </a:endParaRPr>
          </a:p>
        </p:txBody>
      </p:sp>
      <p:grpSp>
        <p:nvGrpSpPr>
          <p:cNvPr id="45" name="组合 44">
            <a:extLst>
              <a:ext uri="{FF2B5EF4-FFF2-40B4-BE49-F238E27FC236}">
                <a16:creationId xmlns:a16="http://schemas.microsoft.com/office/drawing/2014/main" id="{29A95930-7200-804F-BB1B-FD48E134E673}"/>
              </a:ext>
            </a:extLst>
          </p:cNvPr>
          <p:cNvGrpSpPr/>
          <p:nvPr/>
        </p:nvGrpSpPr>
        <p:grpSpPr>
          <a:xfrm>
            <a:off x="-3204" y="225841"/>
            <a:ext cx="1200150" cy="488496"/>
            <a:chOff x="0" y="254454"/>
            <a:chExt cx="1795510" cy="732518"/>
          </a:xfrm>
          <a:solidFill>
            <a:srgbClr val="0070C0"/>
          </a:solidFill>
        </p:grpSpPr>
        <p:sp>
          <p:nvSpPr>
            <p:cNvPr id="46" name="矩形 1">
              <a:extLst>
                <a:ext uri="{FF2B5EF4-FFF2-40B4-BE49-F238E27FC236}">
                  <a16:creationId xmlns:a16="http://schemas.microsoft.com/office/drawing/2014/main" id="{4CBC90AF-7C19-7F42-B8DE-CD0ADCF8FB1A}"/>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47" name="任意多边形 4">
              <a:extLst>
                <a:ext uri="{FF2B5EF4-FFF2-40B4-BE49-F238E27FC236}">
                  <a16:creationId xmlns:a16="http://schemas.microsoft.com/office/drawing/2014/main" id="{62D1AF42-0DCC-8E4F-AD63-A758B8A46E62}"/>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Tree>
    <p:extLst>
      <p:ext uri="{BB962C8B-B14F-4D97-AF65-F5344CB8AC3E}">
        <p14:creationId xmlns:p14="http://schemas.microsoft.com/office/powerpoint/2010/main" val="2501242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B0459918-1A9C-4FDB-99EB-DD90CC43A7AC}"/>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274449" y="1009994"/>
            <a:ext cx="7971768"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r>
              <a:rPr lang="en-US" altLang="zh-CN" sz="2400" b="0" dirty="0">
                <a:solidFill>
                  <a:schemeClr val="tx1">
                    <a:lumMod val="50000"/>
                  </a:schemeClr>
                </a:solidFill>
                <a:latin typeface="Times New Roman" panose="02020603050405020304" pitchFamily="18" charset="0"/>
                <a:cs typeface="Times New Roman" panose="02020603050405020304" pitchFamily="18" charset="0"/>
              </a:rPr>
              <a:t>——</a:t>
            </a: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方向角</a:t>
            </a:r>
            <a:r>
              <a:rPr lang="en-US" altLang="zh-CN" sz="2400" b="0" i="1" dirty="0" err="1">
                <a:solidFill>
                  <a:schemeClr val="tx1">
                    <a:lumMod val="50000"/>
                  </a:schemeClr>
                </a:solidFill>
                <a:latin typeface="Cambria Math" panose="02040503050406030204" pitchFamily="18" charset="0"/>
                <a:ea typeface="Cambria Math" panose="02040503050406030204" pitchFamily="18" charset="0"/>
                <a:cs typeface="Times New Roman" panose="02020603050405020304" pitchFamily="18" charset="0"/>
              </a:rPr>
              <a:t>γ</a:t>
            </a:r>
            <a:r>
              <a:rPr lang="zh-CN" altLang="en-US" sz="2400" b="0" i="1" dirty="0">
                <a:solidFill>
                  <a:schemeClr val="tx1">
                    <a:lumMod val="50000"/>
                  </a:schemeClr>
                </a:solidFill>
                <a:latin typeface="Cambria Math" panose="02040503050406030204" pitchFamily="18" charset="0"/>
                <a:ea typeface="Cambria Math" panose="02040503050406030204" pitchFamily="18" charset="0"/>
                <a:cs typeface="Times New Roman" panose="02020603050405020304" pitchFamily="18" charset="0"/>
              </a:rPr>
              <a:t> </a:t>
            </a: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对布里渊增益和声光耦合系数的影响</a:t>
            </a:r>
            <a:endParaRPr lang="zh-CN" altLang="en-US" sz="2400" b="0" i="1" dirty="0">
              <a:solidFill>
                <a:schemeClr val="tx1">
                  <a:lumMod val="50000"/>
                </a:schemeClr>
              </a:solidFill>
              <a:latin typeface="Times New Roman" panose="02020603050405020304" pitchFamily="18" charset="0"/>
              <a:cs typeface="Times New Roman" panose="02020603050405020304" pitchFamily="18" charset="0"/>
            </a:endParaRPr>
          </a:p>
        </p:txBody>
      </p:sp>
      <p:grpSp>
        <p:nvGrpSpPr>
          <p:cNvPr id="48" name="组合 47">
            <a:extLst>
              <a:ext uri="{FF2B5EF4-FFF2-40B4-BE49-F238E27FC236}">
                <a16:creationId xmlns:a16="http://schemas.microsoft.com/office/drawing/2014/main" id="{80B9EE7F-9CDC-1E41-B534-89E152FECEE5}"/>
              </a:ext>
            </a:extLst>
          </p:cNvPr>
          <p:cNvGrpSpPr>
            <a:grpSpLocks noChangeAspect="1"/>
          </p:cNvGrpSpPr>
          <p:nvPr/>
        </p:nvGrpSpPr>
        <p:grpSpPr>
          <a:xfrm>
            <a:off x="7569642" y="2506967"/>
            <a:ext cx="1409200" cy="384242"/>
            <a:chOff x="1443892" y="2101362"/>
            <a:chExt cx="4417648" cy="1204546"/>
          </a:xfrm>
        </p:grpSpPr>
        <p:pic>
          <p:nvPicPr>
            <p:cNvPr id="49" name="图片 48">
              <a:extLst>
                <a:ext uri="{FF2B5EF4-FFF2-40B4-BE49-F238E27FC236}">
                  <a16:creationId xmlns:a16="http://schemas.microsoft.com/office/drawing/2014/main" id="{070DC9E2-15A0-F249-B3DE-1F2429463203}"/>
                </a:ext>
              </a:extLst>
            </p:cNvPr>
            <p:cNvPicPr>
              <a:picLocks noChangeAspect="1"/>
            </p:cNvPicPr>
            <p:nvPr/>
          </p:nvPicPr>
          <p:blipFill>
            <a:blip r:embed="rId3"/>
            <a:stretch>
              <a:fillRect/>
            </a:stretch>
          </p:blipFill>
          <p:spPr>
            <a:xfrm>
              <a:off x="1555258" y="2166010"/>
              <a:ext cx="4306281" cy="1139898"/>
            </a:xfrm>
            <a:prstGeom prst="rect">
              <a:avLst/>
            </a:prstGeom>
            <a:ln w="12700">
              <a:noFill/>
            </a:ln>
          </p:spPr>
        </p:pic>
        <p:sp>
          <p:nvSpPr>
            <p:cNvPr id="50" name="圆角矩形 49">
              <a:extLst>
                <a:ext uri="{FF2B5EF4-FFF2-40B4-BE49-F238E27FC236}">
                  <a16:creationId xmlns:a16="http://schemas.microsoft.com/office/drawing/2014/main" id="{5ACE0745-44D3-2F4F-8130-69CF73C675F3}"/>
                </a:ext>
              </a:extLst>
            </p:cNvPr>
            <p:cNvSpPr/>
            <p:nvPr/>
          </p:nvSpPr>
          <p:spPr>
            <a:xfrm>
              <a:off x="1443892" y="2101362"/>
              <a:ext cx="4417648" cy="1204546"/>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60" name="图片 59" descr="C:\Users\SU\Desktop\Fig 2.jpg">
            <a:extLst>
              <a:ext uri="{FF2B5EF4-FFF2-40B4-BE49-F238E27FC236}">
                <a16:creationId xmlns:a16="http://schemas.microsoft.com/office/drawing/2014/main" id="{B5B63FF5-F615-6E47-9ECB-4092E254902A}"/>
              </a:ext>
            </a:extLst>
          </p:cNvPr>
          <p:cNvPicPr/>
          <p:nvPr/>
        </p:nvPicPr>
        <p:blipFill rotWithShape="1">
          <a:blip r:embed="rId4" cstate="screen">
            <a:extLst>
              <a:ext uri="{28A0092B-C50C-407E-A947-70E740481C1C}">
                <a14:useLocalDpi xmlns:a14="http://schemas.microsoft.com/office/drawing/2010/main"/>
              </a:ext>
            </a:extLst>
          </a:blip>
          <a:srcRect/>
          <a:stretch/>
        </p:blipFill>
        <p:spPr bwMode="auto">
          <a:xfrm>
            <a:off x="2488169" y="2340743"/>
            <a:ext cx="4197330" cy="2982807"/>
          </a:xfrm>
          <a:prstGeom prst="rect">
            <a:avLst/>
          </a:prstGeom>
          <a:noFill/>
          <a:ln>
            <a:noFill/>
          </a:ln>
        </p:spPr>
      </p:pic>
      <p:grpSp>
        <p:nvGrpSpPr>
          <p:cNvPr id="61" name="组合 60">
            <a:extLst>
              <a:ext uri="{FF2B5EF4-FFF2-40B4-BE49-F238E27FC236}">
                <a16:creationId xmlns:a16="http://schemas.microsoft.com/office/drawing/2014/main" id="{34797F6A-C989-4245-9E14-1542E20D7685}"/>
              </a:ext>
            </a:extLst>
          </p:cNvPr>
          <p:cNvGrpSpPr/>
          <p:nvPr/>
        </p:nvGrpSpPr>
        <p:grpSpPr>
          <a:xfrm>
            <a:off x="7482765" y="3661141"/>
            <a:ext cx="1763461" cy="384242"/>
            <a:chOff x="1659100" y="4365030"/>
            <a:chExt cx="2385346" cy="519746"/>
          </a:xfrm>
        </p:grpSpPr>
        <p:pic>
          <p:nvPicPr>
            <p:cNvPr id="62" name="图片 61">
              <a:extLst>
                <a:ext uri="{FF2B5EF4-FFF2-40B4-BE49-F238E27FC236}">
                  <a16:creationId xmlns:a16="http://schemas.microsoft.com/office/drawing/2014/main" id="{D2CA4E87-9EB9-0444-A1FF-53BFE1E1B55F}"/>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1659100" y="4388134"/>
              <a:ext cx="2385346" cy="473538"/>
            </a:xfrm>
            <a:prstGeom prst="rect">
              <a:avLst/>
            </a:prstGeom>
          </p:spPr>
        </p:pic>
        <p:sp>
          <p:nvSpPr>
            <p:cNvPr id="63" name="圆角矩形 62">
              <a:extLst>
                <a:ext uri="{FF2B5EF4-FFF2-40B4-BE49-F238E27FC236}">
                  <a16:creationId xmlns:a16="http://schemas.microsoft.com/office/drawing/2014/main" id="{160A0523-2960-534D-9EDE-D235D12BA0B0}"/>
                </a:ext>
              </a:extLst>
            </p:cNvPr>
            <p:cNvSpPr/>
            <p:nvPr/>
          </p:nvSpPr>
          <p:spPr>
            <a:xfrm>
              <a:off x="1659100" y="4365030"/>
              <a:ext cx="2385334" cy="519746"/>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64" name="图片 63">
            <a:extLst>
              <a:ext uri="{FF2B5EF4-FFF2-40B4-BE49-F238E27FC236}">
                <a16:creationId xmlns:a16="http://schemas.microsoft.com/office/drawing/2014/main" id="{AF647FEA-7C3A-D24E-BDAB-4988BE0EBAB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64496" y="4757623"/>
            <a:ext cx="710316" cy="710316"/>
          </a:xfrm>
          <a:prstGeom prst="rect">
            <a:avLst/>
          </a:prstGeom>
        </p:spPr>
      </p:pic>
      <p:pic>
        <p:nvPicPr>
          <p:cNvPr id="65" name="图片 64">
            <a:extLst>
              <a:ext uri="{FF2B5EF4-FFF2-40B4-BE49-F238E27FC236}">
                <a16:creationId xmlns:a16="http://schemas.microsoft.com/office/drawing/2014/main" id="{78A39286-53F8-1141-9087-48CF25A7BEB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69642" y="4796613"/>
            <a:ext cx="770186" cy="650451"/>
          </a:xfrm>
          <a:prstGeom prst="rect">
            <a:avLst/>
          </a:prstGeom>
        </p:spPr>
      </p:pic>
      <p:cxnSp>
        <p:nvCxnSpPr>
          <p:cNvPr id="67" name="直线箭头连接符 66">
            <a:extLst>
              <a:ext uri="{FF2B5EF4-FFF2-40B4-BE49-F238E27FC236}">
                <a16:creationId xmlns:a16="http://schemas.microsoft.com/office/drawing/2014/main" id="{A9A770A1-92F1-5147-9D46-EB5BA4ABDFDD}"/>
              </a:ext>
            </a:extLst>
          </p:cNvPr>
          <p:cNvCxnSpPr>
            <a:cxnSpLocks/>
          </p:cNvCxnSpPr>
          <p:nvPr/>
        </p:nvCxnSpPr>
        <p:spPr>
          <a:xfrm>
            <a:off x="8338800" y="3015048"/>
            <a:ext cx="0" cy="506627"/>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线箭头连接符 68">
            <a:extLst>
              <a:ext uri="{FF2B5EF4-FFF2-40B4-BE49-F238E27FC236}">
                <a16:creationId xmlns:a16="http://schemas.microsoft.com/office/drawing/2014/main" id="{A7DA5525-3E83-6E44-8B0C-08B954ECA251}"/>
              </a:ext>
            </a:extLst>
          </p:cNvPr>
          <p:cNvCxnSpPr>
            <a:cxnSpLocks/>
          </p:cNvCxnSpPr>
          <p:nvPr/>
        </p:nvCxnSpPr>
        <p:spPr>
          <a:xfrm>
            <a:off x="8364496" y="4188941"/>
            <a:ext cx="0" cy="568682"/>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587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2730285"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光波场的计算</a:t>
            </a:r>
          </a:p>
        </p:txBody>
      </p:sp>
      <p:pic>
        <p:nvPicPr>
          <p:cNvPr id="36" name="图片 35">
            <a:extLst>
              <a:ext uri="{FF2B5EF4-FFF2-40B4-BE49-F238E27FC236}">
                <a16:creationId xmlns:a16="http://schemas.microsoft.com/office/drawing/2014/main" id="{410F530D-D734-164F-918B-5BF69ADD23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96946" y="2359474"/>
            <a:ext cx="3939661" cy="3939661"/>
          </a:xfrm>
          <a:prstGeom prst="rect">
            <a:avLst/>
          </a:prstGeom>
        </p:spPr>
      </p:pic>
      <p:cxnSp>
        <p:nvCxnSpPr>
          <p:cNvPr id="39" name="直线箭头连接符 38">
            <a:extLst>
              <a:ext uri="{FF2B5EF4-FFF2-40B4-BE49-F238E27FC236}">
                <a16:creationId xmlns:a16="http://schemas.microsoft.com/office/drawing/2014/main" id="{1512DA12-7CF1-6F40-8CB1-AB184D0E6FBE}"/>
              </a:ext>
            </a:extLst>
          </p:cNvPr>
          <p:cNvCxnSpPr>
            <a:cxnSpLocks/>
          </p:cNvCxnSpPr>
          <p:nvPr/>
        </p:nvCxnSpPr>
        <p:spPr>
          <a:xfrm flipV="1">
            <a:off x="3019192" y="2359475"/>
            <a:ext cx="255174" cy="4627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矩形 39">
            <a:extLst>
              <a:ext uri="{FF2B5EF4-FFF2-40B4-BE49-F238E27FC236}">
                <a16:creationId xmlns:a16="http://schemas.microsoft.com/office/drawing/2014/main" id="{AB311D33-A9A9-F14D-8C5D-47963A7D1187}"/>
              </a:ext>
            </a:extLst>
          </p:cNvPr>
          <p:cNvSpPr/>
          <p:nvPr/>
        </p:nvSpPr>
        <p:spPr>
          <a:xfrm>
            <a:off x="1563477" y="2014444"/>
            <a:ext cx="3402726" cy="344966"/>
          </a:xfrm>
          <a:prstGeom prst="rect">
            <a:avLst/>
          </a:prstGeom>
        </p:spPr>
        <p:txBody>
          <a:bodyPr wrap="none">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完美匹配层</a:t>
            </a:r>
            <a:r>
              <a:rPr kumimoji="1" lang="en-US" altLang="zh-CN" sz="1400" dirty="0">
                <a:solidFill>
                  <a:schemeClr val="tx1">
                    <a:lumMod val="50000"/>
                  </a:schemeClr>
                </a:solidFill>
                <a:latin typeface="Times New Roman" panose="02020603050405020304" pitchFamily="18" charset="0"/>
                <a:ea typeface="+mj-ea"/>
                <a:cs typeface="Times New Roman" panose="02020603050405020304" pitchFamily="18" charset="0"/>
              </a:rPr>
              <a:t> (Perfectly matched layer, PML)</a:t>
            </a:r>
          </a:p>
        </p:txBody>
      </p:sp>
      <p:sp>
        <p:nvSpPr>
          <p:cNvPr id="42" name="矩形 41">
            <a:extLst>
              <a:ext uri="{FF2B5EF4-FFF2-40B4-BE49-F238E27FC236}">
                <a16:creationId xmlns:a16="http://schemas.microsoft.com/office/drawing/2014/main" id="{FCE29119-218C-FF4B-8C29-07D423E6AF89}"/>
              </a:ext>
            </a:extLst>
          </p:cNvPr>
          <p:cNvSpPr/>
          <p:nvPr/>
        </p:nvSpPr>
        <p:spPr>
          <a:xfrm>
            <a:off x="2295340" y="3537715"/>
            <a:ext cx="543739" cy="345094"/>
          </a:xfrm>
          <a:prstGeom prst="rect">
            <a:avLst/>
          </a:prstGeom>
        </p:spPr>
        <p:txBody>
          <a:bodyPr wrap="none">
            <a:spAutoFit/>
          </a:bodyPr>
          <a:lstStyle/>
          <a:p>
            <a:pPr>
              <a:lnSpc>
                <a:spcPct val="130000"/>
              </a:lnSpc>
            </a:pPr>
            <a:r>
              <a:rPr kumimoji="1" lang="zh-CN" altLang="en-US" sz="1400" dirty="0">
                <a:solidFill>
                  <a:schemeClr val="tx1">
                    <a:lumMod val="50000"/>
                  </a:schemeClr>
                </a:solidFill>
                <a:latin typeface="+mj-ea"/>
                <a:ea typeface="Microsoft YaHei" panose="020B0503020204020204" pitchFamily="34" charset="-122"/>
                <a:cs typeface="Times New Roman" panose="02020603050405020304" pitchFamily="18" charset="0"/>
              </a:rPr>
              <a:t>空气</a:t>
            </a:r>
            <a:endParaRPr kumimoji="1" lang="en-US" altLang="zh-CN" sz="1400" dirty="0">
              <a:solidFill>
                <a:schemeClr val="tx1">
                  <a:lumMod val="50000"/>
                </a:schemeClr>
              </a:solidFill>
              <a:latin typeface="Microsoft YaHei" panose="020B0503020204020204" pitchFamily="34" charset="-122"/>
              <a:ea typeface="Microsoft YaHei" panose="020B0503020204020204" pitchFamily="34" charset="-122"/>
              <a:cs typeface="Times New Roman" panose="02020603050405020304" pitchFamily="18" charset="0"/>
            </a:endParaRPr>
          </a:p>
        </p:txBody>
      </p:sp>
      <p:sp>
        <p:nvSpPr>
          <p:cNvPr id="44" name="矩形: 圆角 8">
            <a:extLst>
              <a:ext uri="{FF2B5EF4-FFF2-40B4-BE49-F238E27FC236}">
                <a16:creationId xmlns:a16="http://schemas.microsoft.com/office/drawing/2014/main" id="{6D10871F-40AD-1448-8E94-94AAF6AA61B1}"/>
              </a:ext>
            </a:extLst>
          </p:cNvPr>
          <p:cNvSpPr/>
          <p:nvPr/>
        </p:nvSpPr>
        <p:spPr>
          <a:xfrm>
            <a:off x="2933380" y="4152630"/>
            <a:ext cx="466791" cy="354712"/>
          </a:xfrm>
          <a:prstGeom prst="round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a:extLst>
              <a:ext uri="{FF2B5EF4-FFF2-40B4-BE49-F238E27FC236}">
                <a16:creationId xmlns:a16="http://schemas.microsoft.com/office/drawing/2014/main" id="{1D2DB09F-8E50-034B-88BA-12A01E9F7CAA}"/>
              </a:ext>
            </a:extLst>
          </p:cNvPr>
          <p:cNvSpPr txBox="1"/>
          <p:nvPr/>
        </p:nvSpPr>
        <p:spPr>
          <a:xfrm>
            <a:off x="3205688" y="3807536"/>
            <a:ext cx="896323" cy="345094"/>
          </a:xfrm>
          <a:prstGeom prst="rect">
            <a:avLst/>
          </a:prstGeom>
          <a:noFill/>
        </p:spPr>
        <p:txBody>
          <a:bodyPr wrap="square" rtlCol="0">
            <a:spAutoFit/>
          </a:bodyPr>
          <a:lstStyle/>
          <a:p>
            <a:pPr algn="ctr">
              <a:lnSpc>
                <a:spcPct val="130000"/>
              </a:lnSpc>
            </a:pPr>
            <a:r>
              <a:rPr kumimoji="1" lang="zh-CN" altLang="en-US" sz="1400" dirty="0">
                <a:solidFill>
                  <a:srgbClr val="C00000"/>
                </a:solidFill>
                <a:latin typeface="Arial" panose="020B0604020202020204" pitchFamily="34" charset="0"/>
                <a:ea typeface="微软雅黑" panose="020B0503020204020204" pitchFamily="34" charset="-122"/>
              </a:rPr>
              <a:t>波导截面</a:t>
            </a:r>
            <a:endParaRPr kumimoji="1" lang="zh-CN" altLang="en-US" sz="1200" dirty="0">
              <a:solidFill>
                <a:schemeClr val="tx1">
                  <a:lumMod val="50000"/>
                </a:schemeClr>
              </a:solidFill>
              <a:latin typeface="Arial" panose="020B0604020202020204" pitchFamily="34" charset="0"/>
              <a:ea typeface="微软雅黑" panose="020B0503020204020204" pitchFamily="34" charset="-122"/>
            </a:endParaRPr>
          </a:p>
        </p:txBody>
      </p:sp>
      <p:grpSp>
        <p:nvGrpSpPr>
          <p:cNvPr id="48" name="组合 47">
            <a:extLst>
              <a:ext uri="{FF2B5EF4-FFF2-40B4-BE49-F238E27FC236}">
                <a16:creationId xmlns:a16="http://schemas.microsoft.com/office/drawing/2014/main" id="{80B9EE7F-9CDC-1E41-B534-89E152FECEE5}"/>
              </a:ext>
            </a:extLst>
          </p:cNvPr>
          <p:cNvGrpSpPr>
            <a:grpSpLocks noChangeAspect="1"/>
          </p:cNvGrpSpPr>
          <p:nvPr/>
        </p:nvGrpSpPr>
        <p:grpSpPr>
          <a:xfrm>
            <a:off x="1429879" y="1585045"/>
            <a:ext cx="1409200" cy="384242"/>
            <a:chOff x="1443892" y="2101362"/>
            <a:chExt cx="4417648" cy="1204546"/>
          </a:xfrm>
        </p:grpSpPr>
        <p:pic>
          <p:nvPicPr>
            <p:cNvPr id="49" name="图片 48">
              <a:extLst>
                <a:ext uri="{FF2B5EF4-FFF2-40B4-BE49-F238E27FC236}">
                  <a16:creationId xmlns:a16="http://schemas.microsoft.com/office/drawing/2014/main" id="{070DC9E2-15A0-F249-B3DE-1F2429463203}"/>
                </a:ext>
              </a:extLst>
            </p:cNvPr>
            <p:cNvPicPr>
              <a:picLocks noChangeAspect="1"/>
            </p:cNvPicPr>
            <p:nvPr/>
          </p:nvPicPr>
          <p:blipFill>
            <a:blip r:embed="rId4"/>
            <a:stretch>
              <a:fillRect/>
            </a:stretch>
          </p:blipFill>
          <p:spPr>
            <a:xfrm>
              <a:off x="1555258" y="2166010"/>
              <a:ext cx="4306281" cy="1139898"/>
            </a:xfrm>
            <a:prstGeom prst="rect">
              <a:avLst/>
            </a:prstGeom>
            <a:ln w="12700">
              <a:noFill/>
            </a:ln>
          </p:spPr>
        </p:pic>
        <p:sp>
          <p:nvSpPr>
            <p:cNvPr id="50" name="圆角矩形 49">
              <a:extLst>
                <a:ext uri="{FF2B5EF4-FFF2-40B4-BE49-F238E27FC236}">
                  <a16:creationId xmlns:a16="http://schemas.microsoft.com/office/drawing/2014/main" id="{5ACE0745-44D3-2F4F-8130-69CF73C675F3}"/>
                </a:ext>
              </a:extLst>
            </p:cNvPr>
            <p:cNvSpPr/>
            <p:nvPr/>
          </p:nvSpPr>
          <p:spPr>
            <a:xfrm>
              <a:off x="1443892" y="2101362"/>
              <a:ext cx="4417648" cy="1204546"/>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3" name="文本框 12">
            <a:extLst>
              <a:ext uri="{FF2B5EF4-FFF2-40B4-BE49-F238E27FC236}">
                <a16:creationId xmlns:a16="http://schemas.microsoft.com/office/drawing/2014/main" id="{65847CFB-E3B9-A147-AFE9-3953017E8415}"/>
              </a:ext>
            </a:extLst>
          </p:cNvPr>
          <p:cNvSpPr txBox="1"/>
          <p:nvPr/>
        </p:nvSpPr>
        <p:spPr>
          <a:xfrm>
            <a:off x="1979071" y="4703224"/>
            <a:ext cx="2571538" cy="700898"/>
          </a:xfrm>
          <a:prstGeom prst="rect">
            <a:avLst/>
          </a:prstGeom>
          <a:noFill/>
        </p:spPr>
        <p:txBody>
          <a:bodyPr wrap="none" rtlCol="0">
            <a:spAutoFit/>
          </a:bodyPr>
          <a:lstStyle/>
          <a:p>
            <a:pPr algn="ctr">
              <a:lnSpc>
                <a:spcPct val="130000"/>
              </a:lnSpc>
            </a:pPr>
            <a:r>
              <a:rPr kumimoji="1" lang="zh-CN" altLang="en-US" sz="1600" dirty="0">
                <a:solidFill>
                  <a:schemeClr val="tx1">
                    <a:lumMod val="50000"/>
                  </a:schemeClr>
                </a:solidFill>
                <a:latin typeface="Arial" panose="020B0604020202020204" pitchFamily="34" charset="0"/>
                <a:ea typeface="微软雅黑" panose="020B0503020204020204" pitchFamily="34" charset="-122"/>
              </a:rPr>
              <a:t>各向异性材料：金红石</a:t>
            </a:r>
            <a:endParaRPr kumimoji="1" lang="en-US" altLang="zh-CN" sz="1600" dirty="0">
              <a:solidFill>
                <a:schemeClr val="tx1">
                  <a:lumMod val="50000"/>
                </a:schemeClr>
              </a:solidFill>
              <a:latin typeface="Arial" panose="020B0604020202020204" pitchFamily="34" charset="0"/>
              <a:ea typeface="微软雅黑" panose="020B0503020204020204" pitchFamily="34" charset="-122"/>
            </a:endParaRPr>
          </a:p>
          <a:p>
            <a:pPr algn="ctr">
              <a:lnSpc>
                <a:spcPct val="130000"/>
              </a:lnSpc>
            </a:pPr>
            <a:r>
              <a:rPr kumimoji="1" lang="zh-CN" altLang="en-US" sz="1600" dirty="0">
                <a:solidFill>
                  <a:schemeClr val="tx1">
                    <a:lumMod val="50000"/>
                  </a:schemeClr>
                </a:solidFill>
                <a:latin typeface="Arial" panose="020B0604020202020204" pitchFamily="34" charset="0"/>
                <a:ea typeface="微软雅黑" panose="020B0503020204020204" pitchFamily="34" charset="-122"/>
              </a:rPr>
              <a:t>（单晶二氧化钛</a:t>
            </a: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a:t>
            </a:r>
            <a:r>
              <a:rPr kumimoji="1" lang="en" altLang="zh-CN" sz="1600" dirty="0">
                <a:solidFill>
                  <a:schemeClr val="tx1">
                    <a:lumMod val="50000"/>
                  </a:schemeClr>
                </a:solidFill>
                <a:latin typeface="Times New Roman" panose="02020603050405020304" pitchFamily="18" charset="0"/>
                <a:ea typeface="+mj-ea"/>
                <a:cs typeface="Times New Roman" panose="02020603050405020304" pitchFamily="18" charset="0"/>
              </a:rPr>
              <a:t> TiO</a:t>
            </a:r>
            <a:r>
              <a:rPr kumimoji="1" lang="en" altLang="zh-CN" sz="1600" baseline="-25000" dirty="0">
                <a:solidFill>
                  <a:schemeClr val="tx1">
                    <a:lumMod val="50000"/>
                  </a:schemeClr>
                </a:solidFill>
                <a:latin typeface="Times New Roman" panose="02020603050405020304" pitchFamily="18" charset="0"/>
                <a:ea typeface="+mj-ea"/>
                <a:cs typeface="Times New Roman" panose="02020603050405020304" pitchFamily="18" charset="0"/>
              </a:rPr>
              <a:t>2</a:t>
            </a: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 </a:t>
            </a:r>
            <a:r>
              <a:rPr kumimoji="1" lang="zh-CN" altLang="en-US" sz="1600" dirty="0">
                <a:solidFill>
                  <a:schemeClr val="tx1">
                    <a:lumMod val="50000"/>
                  </a:schemeClr>
                </a:solidFill>
                <a:latin typeface="Arial" panose="020B0604020202020204" pitchFamily="34" charset="0"/>
                <a:ea typeface="微软雅黑" panose="020B0503020204020204" pitchFamily="34" charset="-122"/>
              </a:rPr>
              <a:t>）</a:t>
            </a:r>
            <a:endParaRPr kumimoji="1" lang="en-US" altLang="zh-CN" sz="1600" dirty="0">
              <a:solidFill>
                <a:schemeClr val="tx1">
                  <a:lumMod val="50000"/>
                </a:schemeClr>
              </a:solidFill>
              <a:latin typeface="Arial" panose="020B0604020202020204" pitchFamily="34" charset="0"/>
              <a:ea typeface="微软雅黑" panose="020B0503020204020204" pitchFamily="34" charset="-122"/>
            </a:endParaRPr>
          </a:p>
        </p:txBody>
      </p:sp>
      <p:pic>
        <p:nvPicPr>
          <p:cNvPr id="14" name="图片 13">
            <a:extLst>
              <a:ext uri="{FF2B5EF4-FFF2-40B4-BE49-F238E27FC236}">
                <a16:creationId xmlns:a16="http://schemas.microsoft.com/office/drawing/2014/main" id="{3D09C0B7-2AA5-7844-8E2E-23360F464A32}"/>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5798257" y="1467918"/>
            <a:ext cx="2240578" cy="891556"/>
          </a:xfrm>
          <a:prstGeom prst="rect">
            <a:avLst/>
          </a:prstGeom>
        </p:spPr>
      </p:pic>
      <p:pic>
        <p:nvPicPr>
          <p:cNvPr id="17" name="图片 16">
            <a:extLst>
              <a:ext uri="{FF2B5EF4-FFF2-40B4-BE49-F238E27FC236}">
                <a16:creationId xmlns:a16="http://schemas.microsoft.com/office/drawing/2014/main" id="{D24D28D9-9004-244A-B980-8A0C901B5579}"/>
              </a:ext>
            </a:extLst>
          </p:cNvPr>
          <p:cNvPicPr>
            <a:picLocks noChangeAspect="1"/>
          </p:cNvPicPr>
          <p:nvPr/>
        </p:nvPicPr>
        <p:blipFill>
          <a:blip r:embed="rId6"/>
          <a:stretch>
            <a:fillRect/>
          </a:stretch>
        </p:blipFill>
        <p:spPr>
          <a:xfrm>
            <a:off x="8038835" y="1417144"/>
            <a:ext cx="2451100" cy="927100"/>
          </a:xfrm>
          <a:prstGeom prst="rect">
            <a:avLst/>
          </a:prstGeom>
        </p:spPr>
      </p:pic>
      <p:pic>
        <p:nvPicPr>
          <p:cNvPr id="53" name="图片 52">
            <a:extLst>
              <a:ext uri="{FF2B5EF4-FFF2-40B4-BE49-F238E27FC236}">
                <a16:creationId xmlns:a16="http://schemas.microsoft.com/office/drawing/2014/main" id="{346D55B2-F1BC-864F-85A4-CC7D93713748}"/>
              </a:ext>
            </a:extLst>
          </p:cNvPr>
          <p:cNvPicPr>
            <a:picLocks noChangeAspect="1"/>
          </p:cNvPicPr>
          <p:nvPr/>
        </p:nvPicPr>
        <p:blipFill>
          <a:blip r:embed="rId7"/>
          <a:stretch>
            <a:fillRect/>
          </a:stretch>
        </p:blipFill>
        <p:spPr>
          <a:xfrm>
            <a:off x="5856504" y="3254155"/>
            <a:ext cx="1645601" cy="349690"/>
          </a:xfrm>
          <a:prstGeom prst="rect">
            <a:avLst/>
          </a:prstGeom>
        </p:spPr>
      </p:pic>
      <p:pic>
        <p:nvPicPr>
          <p:cNvPr id="54" name="图片 53">
            <a:extLst>
              <a:ext uri="{FF2B5EF4-FFF2-40B4-BE49-F238E27FC236}">
                <a16:creationId xmlns:a16="http://schemas.microsoft.com/office/drawing/2014/main" id="{5CBF24C9-F5CB-264D-8595-618F8D7EE0D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35179" y="3746988"/>
            <a:ext cx="4207313" cy="2113819"/>
          </a:xfrm>
          <a:prstGeom prst="rect">
            <a:avLst/>
          </a:prstGeom>
        </p:spPr>
      </p:pic>
      <p:cxnSp>
        <p:nvCxnSpPr>
          <p:cNvPr id="55" name="直线箭头连接符 54">
            <a:extLst>
              <a:ext uri="{FF2B5EF4-FFF2-40B4-BE49-F238E27FC236}">
                <a16:creationId xmlns:a16="http://schemas.microsoft.com/office/drawing/2014/main" id="{C323B906-BBCD-BD47-9429-37B03D4CF565}"/>
              </a:ext>
            </a:extLst>
          </p:cNvPr>
          <p:cNvCxnSpPr>
            <a:cxnSpLocks/>
          </p:cNvCxnSpPr>
          <p:nvPr/>
        </p:nvCxnSpPr>
        <p:spPr>
          <a:xfrm>
            <a:off x="3293369" y="4435993"/>
            <a:ext cx="286335" cy="261301"/>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58" name="图片 57">
            <a:extLst>
              <a:ext uri="{FF2B5EF4-FFF2-40B4-BE49-F238E27FC236}">
                <a16:creationId xmlns:a16="http://schemas.microsoft.com/office/drawing/2014/main" id="{3E3FE2FF-7C11-0B48-B9CB-CA3E172D6E03}"/>
              </a:ext>
            </a:extLst>
          </p:cNvPr>
          <p:cNvPicPr>
            <a:picLocks noChangeAspect="1"/>
          </p:cNvPicPr>
          <p:nvPr/>
        </p:nvPicPr>
        <p:blipFill>
          <a:blip r:embed="rId9"/>
          <a:stretch>
            <a:fillRect/>
          </a:stretch>
        </p:blipFill>
        <p:spPr>
          <a:xfrm>
            <a:off x="5798257" y="2669809"/>
            <a:ext cx="2983373" cy="441203"/>
          </a:xfrm>
          <a:prstGeom prst="rect">
            <a:avLst/>
          </a:prstGeom>
        </p:spPr>
      </p:pic>
      <p:sp>
        <p:nvSpPr>
          <p:cNvPr id="28" name="矩形 27">
            <a:extLst>
              <a:ext uri="{FF2B5EF4-FFF2-40B4-BE49-F238E27FC236}">
                <a16:creationId xmlns:a16="http://schemas.microsoft.com/office/drawing/2014/main" id="{F0B1D235-61F8-4596-A0AF-591AA4D58497}"/>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913000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2730285"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光波场的计算</a:t>
            </a:r>
          </a:p>
        </p:txBody>
      </p:sp>
      <p:pic>
        <p:nvPicPr>
          <p:cNvPr id="6" name="图片 5">
            <a:extLst>
              <a:ext uri="{FF2B5EF4-FFF2-40B4-BE49-F238E27FC236}">
                <a16:creationId xmlns:a16="http://schemas.microsoft.com/office/drawing/2014/main" id="{CF054E39-9651-B640-8EE1-16E14AE3F3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9622" y="3064205"/>
            <a:ext cx="3997477" cy="2880000"/>
          </a:xfrm>
          <a:prstGeom prst="rect">
            <a:avLst/>
          </a:prstGeom>
        </p:spPr>
      </p:pic>
      <p:sp>
        <p:nvSpPr>
          <p:cNvPr id="7" name="文本框 6">
            <a:extLst>
              <a:ext uri="{FF2B5EF4-FFF2-40B4-BE49-F238E27FC236}">
                <a16:creationId xmlns:a16="http://schemas.microsoft.com/office/drawing/2014/main" id="{617A3304-BC25-AD4D-A6B4-A297D7994D1C}"/>
              </a:ext>
            </a:extLst>
          </p:cNvPr>
          <p:cNvSpPr txBox="1"/>
          <p:nvPr/>
        </p:nvSpPr>
        <p:spPr>
          <a:xfrm>
            <a:off x="1787315" y="6089827"/>
            <a:ext cx="1075936" cy="354712"/>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电场分量</a:t>
            </a:r>
            <a:r>
              <a:rPr kumimoji="1" lang="en-US" altLang="zh-CN" sz="1400" i="1" dirty="0">
                <a:solidFill>
                  <a:schemeClr val="tx1">
                    <a:lumMod val="50000"/>
                  </a:schemeClr>
                </a:solidFill>
                <a:latin typeface="Times New Roman" panose="02020603050405020304" pitchFamily="18" charset="0"/>
                <a:ea typeface="+mj-ea"/>
                <a:cs typeface="Times New Roman" panose="02020603050405020304" pitchFamily="18" charset="0"/>
              </a:rPr>
              <a:t>E</a:t>
            </a:r>
            <a:r>
              <a:rPr kumimoji="1" lang="en-US" altLang="zh-CN" sz="1400" i="1" baseline="-25000" dirty="0">
                <a:solidFill>
                  <a:schemeClr val="tx1">
                    <a:lumMod val="50000"/>
                  </a:schemeClr>
                </a:solidFill>
                <a:latin typeface="Times New Roman" panose="02020603050405020304" pitchFamily="18" charset="0"/>
                <a:ea typeface="+mj-ea"/>
                <a:cs typeface="Times New Roman" panose="02020603050405020304" pitchFamily="18" charset="0"/>
              </a:rPr>
              <a:t>x</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pic>
        <p:nvPicPr>
          <p:cNvPr id="8" name="图片 7">
            <a:extLst>
              <a:ext uri="{FF2B5EF4-FFF2-40B4-BE49-F238E27FC236}">
                <a16:creationId xmlns:a16="http://schemas.microsoft.com/office/drawing/2014/main" id="{5B458858-E3C8-1747-A1AA-BE689E126C7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47099" y="3064205"/>
            <a:ext cx="3997476" cy="2880000"/>
          </a:xfrm>
          <a:prstGeom prst="rect">
            <a:avLst/>
          </a:prstGeom>
        </p:spPr>
      </p:pic>
      <p:pic>
        <p:nvPicPr>
          <p:cNvPr id="9" name="图片 8">
            <a:extLst>
              <a:ext uri="{FF2B5EF4-FFF2-40B4-BE49-F238E27FC236}">
                <a16:creationId xmlns:a16="http://schemas.microsoft.com/office/drawing/2014/main" id="{27615E2B-B26F-124B-9771-347E6DFD85F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1"/>
          <a:stretch/>
        </p:blipFill>
        <p:spPr>
          <a:xfrm>
            <a:off x="3012630" y="1729780"/>
            <a:ext cx="1054694" cy="288000"/>
          </a:xfrm>
          <a:prstGeom prst="rect">
            <a:avLst/>
          </a:prstGeom>
        </p:spPr>
      </p:pic>
      <p:pic>
        <p:nvPicPr>
          <p:cNvPr id="10" name="图片 9">
            <a:extLst>
              <a:ext uri="{FF2B5EF4-FFF2-40B4-BE49-F238E27FC236}">
                <a16:creationId xmlns:a16="http://schemas.microsoft.com/office/drawing/2014/main" id="{0440B2FF-4EDB-8B47-A3D5-4FB0F7DC4700}"/>
              </a:ext>
            </a:extLst>
          </p:cNvPr>
          <p:cNvPicPr>
            <a:picLocks noChangeAspect="1"/>
          </p:cNvPicPr>
          <p:nvPr/>
        </p:nvPicPr>
        <p:blipFill>
          <a:blip r:embed="rId6"/>
          <a:stretch>
            <a:fillRect/>
          </a:stretch>
        </p:blipFill>
        <p:spPr>
          <a:xfrm>
            <a:off x="3487994" y="2086405"/>
            <a:ext cx="1440001" cy="288000"/>
          </a:xfrm>
          <a:prstGeom prst="rect">
            <a:avLst/>
          </a:prstGeom>
        </p:spPr>
      </p:pic>
      <p:sp>
        <p:nvSpPr>
          <p:cNvPr id="33" name="文本框 32">
            <a:extLst>
              <a:ext uri="{FF2B5EF4-FFF2-40B4-BE49-F238E27FC236}">
                <a16:creationId xmlns:a16="http://schemas.microsoft.com/office/drawing/2014/main" id="{A0CA9C7B-1283-F048-82B9-F6589DB2B8B9}"/>
              </a:ext>
            </a:extLst>
          </p:cNvPr>
          <p:cNvSpPr txBox="1"/>
          <p:nvPr/>
        </p:nvSpPr>
        <p:spPr>
          <a:xfrm>
            <a:off x="5773247" y="6089827"/>
            <a:ext cx="1096775" cy="354712"/>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电场分量</a:t>
            </a:r>
            <a:r>
              <a:rPr kumimoji="1" lang="en-US" altLang="zh-CN" sz="1400" i="1" dirty="0" err="1">
                <a:solidFill>
                  <a:schemeClr val="tx1">
                    <a:lumMod val="50000"/>
                  </a:schemeClr>
                </a:solidFill>
                <a:latin typeface="Times New Roman" panose="02020603050405020304" pitchFamily="18" charset="0"/>
                <a:ea typeface="+mj-ea"/>
                <a:cs typeface="Times New Roman" panose="02020603050405020304" pitchFamily="18" charset="0"/>
              </a:rPr>
              <a:t>E</a:t>
            </a:r>
            <a:r>
              <a:rPr kumimoji="1" lang="en-US" altLang="zh-CN" sz="1400" i="1" baseline="-25000" dirty="0" err="1">
                <a:solidFill>
                  <a:schemeClr val="tx1">
                    <a:lumMod val="50000"/>
                  </a:schemeClr>
                </a:solidFill>
                <a:latin typeface="Times New Roman" panose="02020603050405020304" pitchFamily="18" charset="0"/>
                <a:ea typeface="+mj-ea"/>
                <a:cs typeface="Times New Roman" panose="02020603050405020304" pitchFamily="18" charset="0"/>
              </a:rPr>
              <a:t>y</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pic>
        <p:nvPicPr>
          <p:cNvPr id="11" name="图片 10">
            <a:extLst>
              <a:ext uri="{FF2B5EF4-FFF2-40B4-BE49-F238E27FC236}">
                <a16:creationId xmlns:a16="http://schemas.microsoft.com/office/drawing/2014/main" id="{04479606-EF75-D64B-9BB3-657FF78F2DB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194524" y="3064205"/>
            <a:ext cx="3997476" cy="2880000"/>
          </a:xfrm>
          <a:prstGeom prst="rect">
            <a:avLst/>
          </a:prstGeom>
        </p:spPr>
      </p:pic>
      <p:sp>
        <p:nvSpPr>
          <p:cNvPr id="35" name="文本框 34">
            <a:extLst>
              <a:ext uri="{FF2B5EF4-FFF2-40B4-BE49-F238E27FC236}">
                <a16:creationId xmlns:a16="http://schemas.microsoft.com/office/drawing/2014/main" id="{7A91AB70-1290-004E-8C8C-9E337A421811}"/>
              </a:ext>
            </a:extLst>
          </p:cNvPr>
          <p:cNvSpPr txBox="1"/>
          <p:nvPr/>
        </p:nvSpPr>
        <p:spPr>
          <a:xfrm>
            <a:off x="9591174" y="6083677"/>
            <a:ext cx="1204176"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电场分量</a:t>
            </a:r>
            <a:r>
              <a:rPr kumimoji="1" lang="en-US" altLang="zh-CN" sz="1400" dirty="0">
                <a:solidFill>
                  <a:schemeClr val="tx1">
                    <a:lumMod val="50000"/>
                  </a:schemeClr>
                </a:solidFill>
                <a:latin typeface="Times New Roman" panose="02020603050405020304" pitchFamily="18" charset="0"/>
                <a:ea typeface="+mj-ea"/>
                <a:cs typeface="Times New Roman" panose="02020603050405020304" pitchFamily="18" charset="0"/>
              </a:rPr>
              <a:t>j</a:t>
            </a:r>
            <a:r>
              <a:rPr kumimoji="1" lang="en-US" altLang="zh-CN" sz="1400" i="1" dirty="0">
                <a:solidFill>
                  <a:schemeClr val="tx1">
                    <a:lumMod val="50000"/>
                  </a:schemeClr>
                </a:solidFill>
                <a:latin typeface="Times New Roman" panose="02020603050405020304" pitchFamily="18" charset="0"/>
                <a:ea typeface="+mj-ea"/>
                <a:cs typeface="Times New Roman" panose="02020603050405020304" pitchFamily="18" charset="0"/>
              </a:rPr>
              <a:t>*</a:t>
            </a:r>
            <a:r>
              <a:rPr kumimoji="1" lang="en-US" altLang="zh-CN" sz="1400" i="1" dirty="0" err="1">
                <a:solidFill>
                  <a:schemeClr val="tx1">
                    <a:lumMod val="50000"/>
                  </a:schemeClr>
                </a:solidFill>
                <a:latin typeface="Times New Roman" panose="02020603050405020304" pitchFamily="18" charset="0"/>
                <a:ea typeface="+mj-ea"/>
                <a:cs typeface="Times New Roman" panose="02020603050405020304" pitchFamily="18" charset="0"/>
              </a:rPr>
              <a:t>E</a:t>
            </a:r>
            <a:r>
              <a:rPr kumimoji="1" lang="en-US" altLang="zh-CN" sz="1400" i="1" baseline="-25000" dirty="0" err="1">
                <a:solidFill>
                  <a:schemeClr val="tx1">
                    <a:lumMod val="50000"/>
                  </a:schemeClr>
                </a:solidFill>
                <a:latin typeface="Times New Roman" panose="02020603050405020304" pitchFamily="18" charset="0"/>
                <a:ea typeface="+mj-ea"/>
                <a:cs typeface="Times New Roman" panose="02020603050405020304" pitchFamily="18" charset="0"/>
              </a:rPr>
              <a:t>z</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grpSp>
        <p:nvGrpSpPr>
          <p:cNvPr id="41" name="组合 40">
            <a:extLst>
              <a:ext uri="{FF2B5EF4-FFF2-40B4-BE49-F238E27FC236}">
                <a16:creationId xmlns:a16="http://schemas.microsoft.com/office/drawing/2014/main" id="{8E31300B-CA77-E649-919D-6974E43873E7}"/>
              </a:ext>
            </a:extLst>
          </p:cNvPr>
          <p:cNvGrpSpPr>
            <a:grpSpLocks noChangeAspect="1"/>
          </p:cNvGrpSpPr>
          <p:nvPr/>
        </p:nvGrpSpPr>
        <p:grpSpPr>
          <a:xfrm>
            <a:off x="1414077" y="1656987"/>
            <a:ext cx="1409200" cy="384242"/>
            <a:chOff x="1443892" y="2101362"/>
            <a:chExt cx="4417648" cy="1204546"/>
          </a:xfrm>
        </p:grpSpPr>
        <p:pic>
          <p:nvPicPr>
            <p:cNvPr id="43" name="图片 42">
              <a:extLst>
                <a:ext uri="{FF2B5EF4-FFF2-40B4-BE49-F238E27FC236}">
                  <a16:creationId xmlns:a16="http://schemas.microsoft.com/office/drawing/2014/main" id="{4FE35F6C-722A-8F48-85A1-3A30E13D5F26}"/>
                </a:ext>
              </a:extLst>
            </p:cNvPr>
            <p:cNvPicPr>
              <a:picLocks noChangeAspect="1"/>
            </p:cNvPicPr>
            <p:nvPr/>
          </p:nvPicPr>
          <p:blipFill>
            <a:blip r:embed="rId8"/>
            <a:stretch>
              <a:fillRect/>
            </a:stretch>
          </p:blipFill>
          <p:spPr>
            <a:xfrm>
              <a:off x="1555258" y="2166010"/>
              <a:ext cx="4306281" cy="1139898"/>
            </a:xfrm>
            <a:prstGeom prst="rect">
              <a:avLst/>
            </a:prstGeom>
            <a:ln w="12700">
              <a:noFill/>
            </a:ln>
          </p:spPr>
        </p:pic>
        <p:sp>
          <p:nvSpPr>
            <p:cNvPr id="45" name="圆角矩形 44">
              <a:extLst>
                <a:ext uri="{FF2B5EF4-FFF2-40B4-BE49-F238E27FC236}">
                  <a16:creationId xmlns:a16="http://schemas.microsoft.com/office/drawing/2014/main" id="{5BCB4F17-DB49-3344-9BEE-36C47973B067}"/>
                </a:ext>
              </a:extLst>
            </p:cNvPr>
            <p:cNvSpPr/>
            <p:nvPr/>
          </p:nvSpPr>
          <p:spPr>
            <a:xfrm>
              <a:off x="1443892" y="2101362"/>
              <a:ext cx="4417648" cy="1204546"/>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mc:AlternateContent xmlns:mc="http://schemas.openxmlformats.org/markup-compatibility/2006" xmlns:a14="http://schemas.microsoft.com/office/drawing/2010/main">
        <mc:Choice Requires="a14">
          <p:sp>
            <p:nvSpPr>
              <p:cNvPr id="12" name="矩形 11">
                <a:extLst>
                  <a:ext uri="{FF2B5EF4-FFF2-40B4-BE49-F238E27FC236}">
                    <a16:creationId xmlns:a16="http://schemas.microsoft.com/office/drawing/2014/main" id="{85BBD7D4-C0AE-CC45-B682-BA98452827BC}"/>
                  </a:ext>
                </a:extLst>
              </p:cNvPr>
              <p:cNvSpPr/>
              <p:nvPr/>
            </p:nvSpPr>
            <p:spPr>
              <a:xfrm>
                <a:off x="4495845" y="2550028"/>
                <a:ext cx="3423630" cy="338554"/>
              </a:xfrm>
              <a:prstGeom prst="rect">
                <a:avLst/>
              </a:prstGeom>
            </p:spPr>
            <p:txBody>
              <a:bodyPr wrap="none">
                <a:spAutoFit/>
              </a:bodyPr>
              <a:lstStyle/>
              <a:p>
                <a:pPr algn="ct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方向角</a:t>
                </a:r>
                <a14:m>
                  <m:oMath xmlns:m="http://schemas.openxmlformats.org/officeDocument/2006/math">
                    <m:r>
                      <a:rPr kumimoji="1" lang="zh-CN" altLang="en-US" sz="1600" i="1">
                        <a:solidFill>
                          <a:schemeClr val="tx1">
                            <a:lumMod val="50000"/>
                          </a:schemeClr>
                        </a:solidFill>
                        <a:latin typeface="Cambria Math" panose="02040503050406030204" pitchFamily="18" charset="0"/>
                        <a:ea typeface="+mj-ea"/>
                      </a:rPr>
                      <m:t>𝛾</m:t>
                    </m:r>
                    <m:r>
                      <a:rPr kumimoji="1" lang="en-US" altLang="zh-CN" sz="1600" i="1">
                        <a:solidFill>
                          <a:schemeClr val="tx1">
                            <a:lumMod val="50000"/>
                          </a:schemeClr>
                        </a:solidFill>
                        <a:latin typeface="Cambria Math" panose="02040503050406030204" pitchFamily="18" charset="0"/>
                        <a:ea typeface="+mj-ea"/>
                      </a:rPr>
                      <m:t>=0°</m:t>
                    </m:r>
                  </m:oMath>
                </a14:m>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下光波基模的电场分量</a:t>
                </a:r>
              </a:p>
            </p:txBody>
          </p:sp>
        </mc:Choice>
        <mc:Fallback xmlns="">
          <p:sp>
            <p:nvSpPr>
              <p:cNvPr id="12" name="矩形 11">
                <a:extLst>
                  <a:ext uri="{FF2B5EF4-FFF2-40B4-BE49-F238E27FC236}">
                    <a16:creationId xmlns:a16="http://schemas.microsoft.com/office/drawing/2014/main" id="{85BBD7D4-C0AE-CC45-B682-BA98452827BC}"/>
                  </a:ext>
                </a:extLst>
              </p:cNvPr>
              <p:cNvSpPr>
                <a:spLocks noRot="1" noChangeAspect="1" noMove="1" noResize="1" noEditPoints="1" noAdjustHandles="1" noChangeArrowheads="1" noChangeShapeType="1" noTextEdit="1"/>
              </p:cNvSpPr>
              <p:nvPr/>
            </p:nvSpPr>
            <p:spPr>
              <a:xfrm>
                <a:off x="4495845" y="2550028"/>
                <a:ext cx="3423630" cy="338554"/>
              </a:xfrm>
              <a:prstGeom prst="rect">
                <a:avLst/>
              </a:prstGeom>
              <a:blipFill>
                <a:blip r:embed="rId9"/>
                <a:stretch>
                  <a:fillRect l="-178" t="-5357" r="-178" b="-21429"/>
                </a:stretch>
              </a:blipFill>
            </p:spPr>
            <p:txBody>
              <a:bodyPr/>
              <a:lstStyle/>
              <a:p>
                <a:r>
                  <a:rPr lang="zh-CN" altLang="en-US">
                    <a:noFill/>
                  </a:rPr>
                  <a:t> </a:t>
                </a:r>
              </a:p>
            </p:txBody>
          </p:sp>
        </mc:Fallback>
      </mc:AlternateContent>
      <p:sp>
        <p:nvSpPr>
          <p:cNvPr id="21" name="矩形 20">
            <a:extLst>
              <a:ext uri="{FF2B5EF4-FFF2-40B4-BE49-F238E27FC236}">
                <a16:creationId xmlns:a16="http://schemas.microsoft.com/office/drawing/2014/main" id="{027F05CC-5BC1-490D-ADC9-18E2806C9420}"/>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400770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3492285"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弹性波场的计算</a:t>
            </a:r>
          </a:p>
        </p:txBody>
      </p:sp>
      <p:grpSp>
        <p:nvGrpSpPr>
          <p:cNvPr id="27" name="组合 26">
            <a:extLst>
              <a:ext uri="{FF2B5EF4-FFF2-40B4-BE49-F238E27FC236}">
                <a16:creationId xmlns:a16="http://schemas.microsoft.com/office/drawing/2014/main" id="{EE13F0E6-8762-3346-B77B-5915F79738DA}"/>
              </a:ext>
            </a:extLst>
          </p:cNvPr>
          <p:cNvGrpSpPr/>
          <p:nvPr/>
        </p:nvGrpSpPr>
        <p:grpSpPr>
          <a:xfrm>
            <a:off x="1604808" y="1514879"/>
            <a:ext cx="1741842" cy="379532"/>
            <a:chOff x="1659100" y="4365030"/>
            <a:chExt cx="2385346" cy="519746"/>
          </a:xfrm>
        </p:grpSpPr>
        <p:pic>
          <p:nvPicPr>
            <p:cNvPr id="28" name="图片 27">
              <a:extLst>
                <a:ext uri="{FF2B5EF4-FFF2-40B4-BE49-F238E27FC236}">
                  <a16:creationId xmlns:a16="http://schemas.microsoft.com/office/drawing/2014/main" id="{42DD7E26-19BB-254B-97BF-A33D3F0DD72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659100" y="4388134"/>
              <a:ext cx="2385346" cy="473538"/>
            </a:xfrm>
            <a:prstGeom prst="rect">
              <a:avLst/>
            </a:prstGeom>
          </p:spPr>
        </p:pic>
        <p:sp>
          <p:nvSpPr>
            <p:cNvPr id="29" name="圆角矩形 28">
              <a:extLst>
                <a:ext uri="{FF2B5EF4-FFF2-40B4-BE49-F238E27FC236}">
                  <a16:creationId xmlns:a16="http://schemas.microsoft.com/office/drawing/2014/main" id="{68128A1F-ED67-C64C-B043-3C7769111160}"/>
                </a:ext>
              </a:extLst>
            </p:cNvPr>
            <p:cNvSpPr/>
            <p:nvPr/>
          </p:nvSpPr>
          <p:spPr>
            <a:xfrm>
              <a:off x="1659100" y="4365030"/>
              <a:ext cx="2385334" cy="519746"/>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3" name="图片 2">
            <a:extLst>
              <a:ext uri="{FF2B5EF4-FFF2-40B4-BE49-F238E27FC236}">
                <a16:creationId xmlns:a16="http://schemas.microsoft.com/office/drawing/2014/main" id="{CA59F5FA-81B6-E047-B279-C9314CA12778}"/>
              </a:ext>
            </a:extLst>
          </p:cNvPr>
          <p:cNvPicPr>
            <a:picLocks noChangeAspect="1"/>
          </p:cNvPicPr>
          <p:nvPr/>
        </p:nvPicPr>
        <p:blipFill>
          <a:blip r:embed="rId4"/>
          <a:stretch>
            <a:fillRect/>
          </a:stretch>
        </p:blipFill>
        <p:spPr>
          <a:xfrm>
            <a:off x="1325856" y="2094856"/>
            <a:ext cx="2146300" cy="1066800"/>
          </a:xfrm>
          <a:prstGeom prst="rect">
            <a:avLst/>
          </a:prstGeom>
          <a:ln w="12700">
            <a:solidFill>
              <a:schemeClr val="tx1">
                <a:lumMod val="50000"/>
              </a:schemeClr>
            </a:solidFill>
          </a:ln>
        </p:spPr>
      </p:pic>
      <p:sp>
        <p:nvSpPr>
          <p:cNvPr id="30" name="文本框 29">
            <a:extLst>
              <a:ext uri="{FF2B5EF4-FFF2-40B4-BE49-F238E27FC236}">
                <a16:creationId xmlns:a16="http://schemas.microsoft.com/office/drawing/2014/main" id="{050161C7-C4F8-C74A-B5AF-DCFC7E3C99D2}"/>
              </a:ext>
            </a:extLst>
          </p:cNvPr>
          <p:cNvSpPr txBox="1"/>
          <p:nvPr/>
        </p:nvSpPr>
        <p:spPr>
          <a:xfrm>
            <a:off x="3978587" y="2437851"/>
            <a:ext cx="1005404" cy="380810"/>
          </a:xfrm>
          <a:prstGeom prst="rect">
            <a:avLst/>
          </a:prstGeom>
          <a:noFill/>
        </p:spPr>
        <p:txBody>
          <a:bodyPr wrap="square" rtlCol="0">
            <a:spAutoFit/>
          </a:bodyPr>
          <a:lstStyle/>
          <a:p>
            <a:pPr algn="ct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定义变量</a:t>
            </a:r>
          </a:p>
        </p:txBody>
      </p:sp>
      <p:pic>
        <p:nvPicPr>
          <p:cNvPr id="4" name="图片 3">
            <a:extLst>
              <a:ext uri="{FF2B5EF4-FFF2-40B4-BE49-F238E27FC236}">
                <a16:creationId xmlns:a16="http://schemas.microsoft.com/office/drawing/2014/main" id="{0B5541F7-44AF-554E-9082-4BEEAEBC8F2C}"/>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1325856" y="4371454"/>
            <a:ext cx="1803400" cy="2157046"/>
          </a:xfrm>
          <a:prstGeom prst="rect">
            <a:avLst/>
          </a:prstGeom>
          <a:ln w="12700">
            <a:solidFill>
              <a:schemeClr val="tx1">
                <a:lumMod val="50000"/>
              </a:schemeClr>
            </a:solidFill>
          </a:ln>
        </p:spPr>
      </p:pic>
      <p:sp>
        <p:nvSpPr>
          <p:cNvPr id="31" name="文本框 30">
            <a:extLst>
              <a:ext uri="{FF2B5EF4-FFF2-40B4-BE49-F238E27FC236}">
                <a16:creationId xmlns:a16="http://schemas.microsoft.com/office/drawing/2014/main" id="{E1502824-1BD2-EA44-8B71-8A6BD5D29F43}"/>
              </a:ext>
            </a:extLst>
          </p:cNvPr>
          <p:cNvSpPr txBox="1"/>
          <p:nvPr/>
        </p:nvSpPr>
        <p:spPr>
          <a:xfrm>
            <a:off x="3211402" y="5503884"/>
            <a:ext cx="2482303" cy="381130"/>
          </a:xfrm>
          <a:prstGeom prst="rect">
            <a:avLst/>
          </a:prstGeom>
          <a:noFill/>
        </p:spPr>
        <p:txBody>
          <a:bodyPr wrap="square" rtlCol="0">
            <a:spAutoFit/>
          </a:bodyPr>
          <a:lstStyle/>
          <a:p>
            <a:pPr algn="ct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定义函数与</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MATLAB</a:t>
            </a: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连接</a:t>
            </a:r>
          </a:p>
        </p:txBody>
      </p:sp>
      <p:pic>
        <p:nvPicPr>
          <p:cNvPr id="5" name="图片 4">
            <a:extLst>
              <a:ext uri="{FF2B5EF4-FFF2-40B4-BE49-F238E27FC236}">
                <a16:creationId xmlns:a16="http://schemas.microsoft.com/office/drawing/2014/main" id="{4A12073C-935F-4E42-917C-B8658698C845}"/>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6096000" y="3355191"/>
            <a:ext cx="1955800" cy="428500"/>
          </a:xfrm>
          <a:prstGeom prst="rect">
            <a:avLst/>
          </a:prstGeom>
          <a:ln w="12700">
            <a:solidFill>
              <a:schemeClr val="tx1">
                <a:lumMod val="50000"/>
              </a:schemeClr>
            </a:solidFill>
          </a:ln>
        </p:spPr>
      </p:pic>
      <p:sp>
        <p:nvSpPr>
          <p:cNvPr id="33" name="文本框 32">
            <a:extLst>
              <a:ext uri="{FF2B5EF4-FFF2-40B4-BE49-F238E27FC236}">
                <a16:creationId xmlns:a16="http://schemas.microsoft.com/office/drawing/2014/main" id="{4EB22CD2-9A0D-6348-9B16-6D5DEB473149}"/>
              </a:ext>
            </a:extLst>
          </p:cNvPr>
          <p:cNvSpPr txBox="1"/>
          <p:nvPr/>
        </p:nvSpPr>
        <p:spPr>
          <a:xfrm>
            <a:off x="6468606" y="3834886"/>
            <a:ext cx="1210589" cy="380810"/>
          </a:xfrm>
          <a:prstGeom prst="rect">
            <a:avLst/>
          </a:prstGeom>
          <a:noFill/>
        </p:spPr>
        <p:txBody>
          <a:bodyPr wrap="square" rtlCol="0">
            <a:spAutoFit/>
          </a:bodyPr>
          <a:lstStyle/>
          <a:p>
            <a:pPr algn="ct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弱形式建模</a:t>
            </a:r>
          </a:p>
        </p:txBody>
      </p:sp>
      <p:sp>
        <p:nvSpPr>
          <p:cNvPr id="6" name="右大括号 5">
            <a:extLst>
              <a:ext uri="{FF2B5EF4-FFF2-40B4-BE49-F238E27FC236}">
                <a16:creationId xmlns:a16="http://schemas.microsoft.com/office/drawing/2014/main" id="{9327D2BF-19C6-2041-81EB-98867B78D5FF}"/>
              </a:ext>
            </a:extLst>
          </p:cNvPr>
          <p:cNvSpPr/>
          <p:nvPr/>
        </p:nvSpPr>
        <p:spPr>
          <a:xfrm>
            <a:off x="5626729" y="2437851"/>
            <a:ext cx="354921" cy="3298359"/>
          </a:xfrm>
          <a:prstGeom prst="rightBrace">
            <a:avLst>
              <a:gd name="adj1" fmla="val 8333"/>
              <a:gd name="adj2" fmla="val 41500"/>
            </a:avLst>
          </a:prstGeom>
          <a:ln>
            <a:solidFill>
              <a:schemeClr val="tx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cxnSp>
        <p:nvCxnSpPr>
          <p:cNvPr id="37" name="直线箭头连接符 36">
            <a:extLst>
              <a:ext uri="{FF2B5EF4-FFF2-40B4-BE49-F238E27FC236}">
                <a16:creationId xmlns:a16="http://schemas.microsoft.com/office/drawing/2014/main" id="{1C0A0F79-DDDD-A74E-B403-77D1E436E542}"/>
              </a:ext>
            </a:extLst>
          </p:cNvPr>
          <p:cNvCxnSpPr>
            <a:cxnSpLocks/>
          </p:cNvCxnSpPr>
          <p:nvPr/>
        </p:nvCxnSpPr>
        <p:spPr>
          <a:xfrm>
            <a:off x="8324357" y="3560290"/>
            <a:ext cx="1046040" cy="2"/>
          </a:xfrm>
          <a:prstGeom prst="straightConnector1">
            <a:avLst/>
          </a:prstGeom>
          <a:ln>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7" name="图片 6">
            <a:extLst>
              <a:ext uri="{FF2B5EF4-FFF2-40B4-BE49-F238E27FC236}">
                <a16:creationId xmlns:a16="http://schemas.microsoft.com/office/drawing/2014/main" id="{8F42B4A0-B83D-2242-AC12-A3303BC75503}"/>
              </a:ext>
            </a:extLst>
          </p:cNvPr>
          <p:cNvPicPr>
            <a:picLocks noChangeAspect="1"/>
          </p:cNvPicPr>
          <p:nvPr/>
        </p:nvPicPr>
        <p:blipFill>
          <a:blip r:embed="rId7"/>
          <a:stretch>
            <a:fillRect/>
          </a:stretch>
        </p:blipFill>
        <p:spPr>
          <a:xfrm>
            <a:off x="9625947" y="3355191"/>
            <a:ext cx="1993900" cy="431800"/>
          </a:xfrm>
          <a:prstGeom prst="rect">
            <a:avLst/>
          </a:prstGeom>
          <a:ln w="12700">
            <a:solidFill>
              <a:schemeClr val="tx1">
                <a:lumMod val="50000"/>
              </a:schemeClr>
            </a:solidFill>
          </a:ln>
        </p:spPr>
      </p:pic>
      <p:sp>
        <p:nvSpPr>
          <p:cNvPr id="38" name="文本框 37">
            <a:extLst>
              <a:ext uri="{FF2B5EF4-FFF2-40B4-BE49-F238E27FC236}">
                <a16:creationId xmlns:a16="http://schemas.microsoft.com/office/drawing/2014/main" id="{0692F92A-D910-3B46-844D-5355F1B319F1}"/>
              </a:ext>
            </a:extLst>
          </p:cNvPr>
          <p:cNvSpPr txBox="1"/>
          <p:nvPr/>
        </p:nvSpPr>
        <p:spPr>
          <a:xfrm>
            <a:off x="9588521" y="3834886"/>
            <a:ext cx="2031326" cy="380810"/>
          </a:xfrm>
          <a:prstGeom prst="rect">
            <a:avLst/>
          </a:prstGeom>
          <a:noFill/>
        </p:spPr>
        <p:txBody>
          <a:bodyPr wrap="square" rtlCol="0">
            <a:spAutoFit/>
          </a:bodyPr>
          <a:lstStyle/>
          <a:p>
            <a:pPr algn="ct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计算弹性波特征频率</a:t>
            </a:r>
          </a:p>
        </p:txBody>
      </p:sp>
      <p:pic>
        <p:nvPicPr>
          <p:cNvPr id="8" name="图片 7">
            <a:extLst>
              <a:ext uri="{FF2B5EF4-FFF2-40B4-BE49-F238E27FC236}">
                <a16:creationId xmlns:a16="http://schemas.microsoft.com/office/drawing/2014/main" id="{A695CDD8-6512-9B4A-AF44-FDC3D0CD59A7}"/>
              </a:ext>
            </a:extLst>
          </p:cNvPr>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1325856" y="3503292"/>
            <a:ext cx="2044700" cy="421663"/>
          </a:xfrm>
          <a:prstGeom prst="rect">
            <a:avLst/>
          </a:prstGeom>
          <a:ln w="12700">
            <a:solidFill>
              <a:schemeClr val="tx1">
                <a:lumMod val="50000"/>
              </a:schemeClr>
            </a:solidFill>
          </a:ln>
        </p:spPr>
      </p:pic>
      <p:sp>
        <p:nvSpPr>
          <p:cNvPr id="41" name="文本框 40">
            <a:extLst>
              <a:ext uri="{FF2B5EF4-FFF2-40B4-BE49-F238E27FC236}">
                <a16:creationId xmlns:a16="http://schemas.microsoft.com/office/drawing/2014/main" id="{50E76D0D-ED9D-714B-A7A1-140AE7993D24}"/>
              </a:ext>
            </a:extLst>
          </p:cNvPr>
          <p:cNvSpPr txBox="1"/>
          <p:nvPr/>
        </p:nvSpPr>
        <p:spPr>
          <a:xfrm>
            <a:off x="3967366" y="3525809"/>
            <a:ext cx="1027846" cy="380810"/>
          </a:xfrm>
          <a:prstGeom prst="rect">
            <a:avLst/>
          </a:prstGeom>
          <a:noFill/>
        </p:spPr>
        <p:txBody>
          <a:bodyPr wrap="square" rtlCol="0">
            <a:spAutoFit/>
          </a:bodyPr>
          <a:lstStyle/>
          <a:p>
            <a:pPr algn="ct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定义积分</a:t>
            </a:r>
          </a:p>
        </p:txBody>
      </p:sp>
      <p:cxnSp>
        <p:nvCxnSpPr>
          <p:cNvPr id="51" name="直线连接符 50">
            <a:extLst>
              <a:ext uri="{FF2B5EF4-FFF2-40B4-BE49-F238E27FC236}">
                <a16:creationId xmlns:a16="http://schemas.microsoft.com/office/drawing/2014/main" id="{3ADCFD12-4DC8-F448-9599-261D1D22F97A}"/>
              </a:ext>
            </a:extLst>
          </p:cNvPr>
          <p:cNvCxnSpPr>
            <a:cxnSpLocks/>
            <a:stCxn id="41" idx="3"/>
          </p:cNvCxnSpPr>
          <p:nvPr/>
        </p:nvCxnSpPr>
        <p:spPr>
          <a:xfrm>
            <a:off x="4995212" y="3716214"/>
            <a:ext cx="32479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线连接符 55">
            <a:extLst>
              <a:ext uri="{FF2B5EF4-FFF2-40B4-BE49-F238E27FC236}">
                <a16:creationId xmlns:a16="http://schemas.microsoft.com/office/drawing/2014/main" id="{9781A8A5-8C96-FE44-9842-C853E2106547}"/>
              </a:ext>
            </a:extLst>
          </p:cNvPr>
          <p:cNvCxnSpPr>
            <a:cxnSpLocks/>
          </p:cNvCxnSpPr>
          <p:nvPr/>
        </p:nvCxnSpPr>
        <p:spPr>
          <a:xfrm>
            <a:off x="5320009" y="3714124"/>
            <a:ext cx="0" cy="1424068"/>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直线箭头连接符 57">
            <a:extLst>
              <a:ext uri="{FF2B5EF4-FFF2-40B4-BE49-F238E27FC236}">
                <a16:creationId xmlns:a16="http://schemas.microsoft.com/office/drawing/2014/main" id="{E50DD89F-3879-D946-BED9-008E1F859400}"/>
              </a:ext>
            </a:extLst>
          </p:cNvPr>
          <p:cNvCxnSpPr>
            <a:cxnSpLocks/>
          </p:cNvCxnSpPr>
          <p:nvPr/>
        </p:nvCxnSpPr>
        <p:spPr>
          <a:xfrm>
            <a:off x="5320009" y="5138192"/>
            <a:ext cx="13619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1" name="图片 60">
            <a:extLst>
              <a:ext uri="{FF2B5EF4-FFF2-40B4-BE49-F238E27FC236}">
                <a16:creationId xmlns:a16="http://schemas.microsoft.com/office/drawing/2014/main" id="{8896F3A4-7371-E24A-BC29-95CB3D6D6A6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991114" y="4748176"/>
            <a:ext cx="1092553" cy="814750"/>
          </a:xfrm>
          <a:prstGeom prst="rect">
            <a:avLst/>
          </a:prstGeom>
        </p:spPr>
      </p:pic>
      <p:pic>
        <p:nvPicPr>
          <p:cNvPr id="62" name="图片 61">
            <a:extLst>
              <a:ext uri="{FF2B5EF4-FFF2-40B4-BE49-F238E27FC236}">
                <a16:creationId xmlns:a16="http://schemas.microsoft.com/office/drawing/2014/main" id="{D8F0A22A-A3B2-7A41-9B82-3F62C239567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045212" y="5934976"/>
            <a:ext cx="1091011" cy="813600"/>
          </a:xfrm>
          <a:prstGeom prst="rect">
            <a:avLst/>
          </a:prstGeom>
        </p:spPr>
      </p:pic>
      <p:sp>
        <p:nvSpPr>
          <p:cNvPr id="63" name="文本框 62">
            <a:extLst>
              <a:ext uri="{FF2B5EF4-FFF2-40B4-BE49-F238E27FC236}">
                <a16:creationId xmlns:a16="http://schemas.microsoft.com/office/drawing/2014/main" id="{A7961B68-D205-204C-9BE9-249EDFD846E2}"/>
              </a:ext>
            </a:extLst>
          </p:cNvPr>
          <p:cNvSpPr txBox="1"/>
          <p:nvPr/>
        </p:nvSpPr>
        <p:spPr>
          <a:xfrm>
            <a:off x="6817481" y="4407418"/>
            <a:ext cx="1439818" cy="308867"/>
          </a:xfrm>
          <a:prstGeom prst="rect">
            <a:avLst/>
          </a:prstGeom>
          <a:noFill/>
        </p:spPr>
        <p:txBody>
          <a:bodyPr wrap="square" rtlCol="0">
            <a:spAutoFit/>
          </a:bodyPr>
          <a:lstStyle/>
          <a:p>
            <a:pPr>
              <a:lnSpc>
                <a:spcPct val="130000"/>
              </a:lnSpc>
            </a:pPr>
            <a:r>
              <a:rPr kumimoji="1" lang="en-US" altLang="zh-CN" sz="1200" dirty="0">
                <a:solidFill>
                  <a:srgbClr val="007DD6"/>
                </a:solidFill>
                <a:latin typeface="Times New Roman" panose="02020603050405020304" pitchFamily="18" charset="0"/>
                <a:ea typeface="微软雅黑" panose="020B0503020204020204" pitchFamily="34" charset="-122"/>
                <a:cs typeface="Times New Roman" panose="02020603050405020304" pitchFamily="18" charset="0"/>
              </a:rPr>
              <a:t>integration1</a:t>
            </a:r>
            <a:r>
              <a:rPr kumimoji="1" lang="zh-CN" altLang="en-US" sz="1200" dirty="0">
                <a:solidFill>
                  <a:srgbClr val="007DD6"/>
                </a:solidFill>
                <a:latin typeface="Times New Roman" panose="02020603050405020304" pitchFamily="18" charset="0"/>
                <a:ea typeface="微软雅黑" panose="020B0503020204020204" pitchFamily="34" charset="-122"/>
                <a:cs typeface="Times New Roman" panose="02020603050405020304" pitchFamily="18" charset="0"/>
              </a:rPr>
              <a:t> </a:t>
            </a:r>
            <a:r>
              <a:rPr kumimoji="1" lang="zh-CN" altLang="en-US" sz="1200" dirty="0">
                <a:solidFill>
                  <a:srgbClr val="007DD6"/>
                </a:solidFill>
                <a:latin typeface="+mj-ea"/>
                <a:ea typeface="+mj-ea"/>
                <a:cs typeface="Times New Roman" panose="02020603050405020304" pitchFamily="18" charset="0"/>
              </a:rPr>
              <a:t>面积分</a:t>
            </a:r>
          </a:p>
        </p:txBody>
      </p:sp>
      <p:sp>
        <p:nvSpPr>
          <p:cNvPr id="64" name="文本框 63">
            <a:extLst>
              <a:ext uri="{FF2B5EF4-FFF2-40B4-BE49-F238E27FC236}">
                <a16:creationId xmlns:a16="http://schemas.microsoft.com/office/drawing/2014/main" id="{FD19121E-F483-874A-A197-D1362F1CD7BB}"/>
              </a:ext>
            </a:extLst>
          </p:cNvPr>
          <p:cNvSpPr txBox="1"/>
          <p:nvPr/>
        </p:nvSpPr>
        <p:spPr>
          <a:xfrm>
            <a:off x="6822217" y="5594249"/>
            <a:ext cx="1593706" cy="308867"/>
          </a:xfrm>
          <a:prstGeom prst="rect">
            <a:avLst/>
          </a:prstGeom>
          <a:noFill/>
        </p:spPr>
        <p:txBody>
          <a:bodyPr wrap="square" rtlCol="0">
            <a:spAutoFit/>
          </a:bodyPr>
          <a:lstStyle/>
          <a:p>
            <a:pPr>
              <a:lnSpc>
                <a:spcPct val="130000"/>
              </a:lnSpc>
            </a:pPr>
            <a:r>
              <a:rPr kumimoji="1" lang="en-US" altLang="zh-CN" sz="1200" dirty="0">
                <a:solidFill>
                  <a:srgbClr val="007DD6"/>
                </a:solidFill>
                <a:latin typeface="Times New Roman" panose="02020603050405020304" pitchFamily="18" charset="0"/>
                <a:ea typeface="微软雅黑" panose="020B0503020204020204" pitchFamily="34" charset="-122"/>
                <a:cs typeface="Times New Roman" panose="02020603050405020304" pitchFamily="18" charset="0"/>
              </a:rPr>
              <a:t>integration2</a:t>
            </a:r>
            <a:r>
              <a:rPr kumimoji="1" lang="zh-CN" altLang="en-US" sz="1200" dirty="0">
                <a:solidFill>
                  <a:srgbClr val="007DD6"/>
                </a:solidFill>
                <a:latin typeface="Times New Roman" panose="02020603050405020304" pitchFamily="18" charset="0"/>
                <a:ea typeface="微软雅黑" panose="020B0503020204020204" pitchFamily="34" charset="-122"/>
                <a:cs typeface="Times New Roman" panose="02020603050405020304" pitchFamily="18" charset="0"/>
              </a:rPr>
              <a:t> </a:t>
            </a:r>
            <a:r>
              <a:rPr kumimoji="1" lang="zh-CN" altLang="en-US" sz="1200" dirty="0">
                <a:solidFill>
                  <a:srgbClr val="007DD6"/>
                </a:solidFill>
                <a:latin typeface="+mj-ea"/>
                <a:ea typeface="+mj-ea"/>
                <a:cs typeface="Times New Roman" panose="02020603050405020304" pitchFamily="18" charset="0"/>
              </a:rPr>
              <a:t>边界积分</a:t>
            </a:r>
          </a:p>
        </p:txBody>
      </p:sp>
      <p:pic>
        <p:nvPicPr>
          <p:cNvPr id="65" name="图片 64">
            <a:extLst>
              <a:ext uri="{FF2B5EF4-FFF2-40B4-BE49-F238E27FC236}">
                <a16:creationId xmlns:a16="http://schemas.microsoft.com/office/drawing/2014/main" id="{D172CFA5-2C4E-E743-A211-61CC1D858D1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507021" y="4333779"/>
            <a:ext cx="2118857" cy="1080000"/>
          </a:xfrm>
          <a:prstGeom prst="rect">
            <a:avLst/>
          </a:prstGeom>
        </p:spPr>
      </p:pic>
      <p:pic>
        <p:nvPicPr>
          <p:cNvPr id="66" name="图片 65">
            <a:extLst>
              <a:ext uri="{FF2B5EF4-FFF2-40B4-BE49-F238E27FC236}">
                <a16:creationId xmlns:a16="http://schemas.microsoft.com/office/drawing/2014/main" id="{29999A9F-C9F3-9B4B-93CC-E067D216A8B1}"/>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511328" y="5594249"/>
            <a:ext cx="2118857" cy="1080000"/>
          </a:xfrm>
          <a:prstGeom prst="rect">
            <a:avLst/>
          </a:prstGeom>
        </p:spPr>
      </p:pic>
      <p:pic>
        <p:nvPicPr>
          <p:cNvPr id="68" name="图片 67">
            <a:extLst>
              <a:ext uri="{FF2B5EF4-FFF2-40B4-BE49-F238E27FC236}">
                <a16:creationId xmlns:a16="http://schemas.microsoft.com/office/drawing/2014/main" id="{C0D864CD-3C93-B74B-9F8C-E0BC6E567B7B}"/>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874192" y="968463"/>
            <a:ext cx="1938462" cy="1080000"/>
          </a:xfrm>
          <a:prstGeom prst="rect">
            <a:avLst/>
          </a:prstGeom>
        </p:spPr>
      </p:pic>
      <p:pic>
        <p:nvPicPr>
          <p:cNvPr id="70" name="图片 69">
            <a:extLst>
              <a:ext uri="{FF2B5EF4-FFF2-40B4-BE49-F238E27FC236}">
                <a16:creationId xmlns:a16="http://schemas.microsoft.com/office/drawing/2014/main" id="{36488BF8-29BE-7949-A7AA-EE0911B29898}"/>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0112955" y="987584"/>
            <a:ext cx="1966154" cy="1080000"/>
          </a:xfrm>
          <a:prstGeom prst="rect">
            <a:avLst/>
          </a:prstGeom>
        </p:spPr>
      </p:pic>
      <p:pic>
        <p:nvPicPr>
          <p:cNvPr id="72" name="图片 71">
            <a:extLst>
              <a:ext uri="{FF2B5EF4-FFF2-40B4-BE49-F238E27FC236}">
                <a16:creationId xmlns:a16="http://schemas.microsoft.com/office/drawing/2014/main" id="{6F7711F6-C9A6-CF4A-ADC5-6053EF4C117A}"/>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7967326" y="987584"/>
            <a:ext cx="1990957" cy="1080000"/>
          </a:xfrm>
          <a:prstGeom prst="rect">
            <a:avLst/>
          </a:prstGeom>
        </p:spPr>
      </p:pic>
      <p:cxnSp>
        <p:nvCxnSpPr>
          <p:cNvPr id="81" name="直线连接符 80">
            <a:extLst>
              <a:ext uri="{FF2B5EF4-FFF2-40B4-BE49-F238E27FC236}">
                <a16:creationId xmlns:a16="http://schemas.microsoft.com/office/drawing/2014/main" id="{557F3488-2B06-C442-8FEA-657FE95945A0}"/>
              </a:ext>
            </a:extLst>
          </p:cNvPr>
          <p:cNvCxnSpPr>
            <a:cxnSpLocks/>
          </p:cNvCxnSpPr>
          <p:nvPr/>
        </p:nvCxnSpPr>
        <p:spPr>
          <a:xfrm>
            <a:off x="4945854" y="2630348"/>
            <a:ext cx="374155" cy="1626"/>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线连接符 81">
            <a:extLst>
              <a:ext uri="{FF2B5EF4-FFF2-40B4-BE49-F238E27FC236}">
                <a16:creationId xmlns:a16="http://schemas.microsoft.com/office/drawing/2014/main" id="{A2E4368F-C9BD-7D41-A40B-577CCB9700B7}"/>
              </a:ext>
            </a:extLst>
          </p:cNvPr>
          <p:cNvCxnSpPr>
            <a:cxnSpLocks/>
          </p:cNvCxnSpPr>
          <p:nvPr/>
        </p:nvCxnSpPr>
        <p:spPr>
          <a:xfrm>
            <a:off x="5320009" y="1585045"/>
            <a:ext cx="0" cy="1045303"/>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线箭头连接符 82">
            <a:extLst>
              <a:ext uri="{FF2B5EF4-FFF2-40B4-BE49-F238E27FC236}">
                <a16:creationId xmlns:a16="http://schemas.microsoft.com/office/drawing/2014/main" id="{A29A9361-78F0-4646-9754-9A3CE63D0D86}"/>
              </a:ext>
            </a:extLst>
          </p:cNvPr>
          <p:cNvCxnSpPr>
            <a:cxnSpLocks/>
          </p:cNvCxnSpPr>
          <p:nvPr/>
        </p:nvCxnSpPr>
        <p:spPr>
          <a:xfrm>
            <a:off x="5320009" y="1600986"/>
            <a:ext cx="37369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6" name="直线连接符 95">
            <a:extLst>
              <a:ext uri="{FF2B5EF4-FFF2-40B4-BE49-F238E27FC236}">
                <a16:creationId xmlns:a16="http://schemas.microsoft.com/office/drawing/2014/main" id="{BD1FAC46-3CEE-674E-8FE0-EDC0D4EBC618}"/>
              </a:ext>
            </a:extLst>
          </p:cNvPr>
          <p:cNvCxnSpPr>
            <a:cxnSpLocks/>
          </p:cNvCxnSpPr>
          <p:nvPr/>
        </p:nvCxnSpPr>
        <p:spPr>
          <a:xfrm>
            <a:off x="989005" y="2016166"/>
            <a:ext cx="0" cy="4599041"/>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97" name="直线连接符 96">
            <a:extLst>
              <a:ext uri="{FF2B5EF4-FFF2-40B4-BE49-F238E27FC236}">
                <a16:creationId xmlns:a16="http://schemas.microsoft.com/office/drawing/2014/main" id="{D1A9B811-3277-6E42-B703-94924E4DD9A4}"/>
              </a:ext>
            </a:extLst>
          </p:cNvPr>
          <p:cNvCxnSpPr>
            <a:cxnSpLocks/>
          </p:cNvCxnSpPr>
          <p:nvPr/>
        </p:nvCxnSpPr>
        <p:spPr>
          <a:xfrm>
            <a:off x="989005" y="2016166"/>
            <a:ext cx="5106995" cy="0"/>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101" name="直线连接符 100">
            <a:extLst>
              <a:ext uri="{FF2B5EF4-FFF2-40B4-BE49-F238E27FC236}">
                <a16:creationId xmlns:a16="http://schemas.microsoft.com/office/drawing/2014/main" id="{E6880C0D-FB36-C544-B588-84B0673AE91F}"/>
              </a:ext>
            </a:extLst>
          </p:cNvPr>
          <p:cNvCxnSpPr>
            <a:cxnSpLocks/>
          </p:cNvCxnSpPr>
          <p:nvPr/>
        </p:nvCxnSpPr>
        <p:spPr>
          <a:xfrm>
            <a:off x="989005" y="6615207"/>
            <a:ext cx="5106995" cy="0"/>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103" name="直线连接符 102">
            <a:extLst>
              <a:ext uri="{FF2B5EF4-FFF2-40B4-BE49-F238E27FC236}">
                <a16:creationId xmlns:a16="http://schemas.microsoft.com/office/drawing/2014/main" id="{2F27A068-2C1D-6D4E-B0C7-102FFCF29AC0}"/>
              </a:ext>
            </a:extLst>
          </p:cNvPr>
          <p:cNvCxnSpPr>
            <a:cxnSpLocks/>
          </p:cNvCxnSpPr>
          <p:nvPr/>
        </p:nvCxnSpPr>
        <p:spPr>
          <a:xfrm>
            <a:off x="6096000" y="3161656"/>
            <a:ext cx="5674190" cy="0"/>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106" name="直线连接符 105">
            <a:extLst>
              <a:ext uri="{FF2B5EF4-FFF2-40B4-BE49-F238E27FC236}">
                <a16:creationId xmlns:a16="http://schemas.microsoft.com/office/drawing/2014/main" id="{F159A3C0-60F4-914C-85E9-0CF6F1FDCD09}"/>
              </a:ext>
            </a:extLst>
          </p:cNvPr>
          <p:cNvCxnSpPr>
            <a:cxnSpLocks/>
          </p:cNvCxnSpPr>
          <p:nvPr/>
        </p:nvCxnSpPr>
        <p:spPr>
          <a:xfrm>
            <a:off x="6096000" y="4274737"/>
            <a:ext cx="5674190" cy="0"/>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107" name="直线连接符 106">
            <a:extLst>
              <a:ext uri="{FF2B5EF4-FFF2-40B4-BE49-F238E27FC236}">
                <a16:creationId xmlns:a16="http://schemas.microsoft.com/office/drawing/2014/main" id="{FE6BF980-FA9F-D646-BACF-2A06EE112A40}"/>
              </a:ext>
            </a:extLst>
          </p:cNvPr>
          <p:cNvCxnSpPr>
            <a:cxnSpLocks/>
          </p:cNvCxnSpPr>
          <p:nvPr/>
        </p:nvCxnSpPr>
        <p:spPr>
          <a:xfrm>
            <a:off x="6096000" y="2016166"/>
            <a:ext cx="0" cy="1140234"/>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114" name="直线连接符 113">
            <a:extLst>
              <a:ext uri="{FF2B5EF4-FFF2-40B4-BE49-F238E27FC236}">
                <a16:creationId xmlns:a16="http://schemas.microsoft.com/office/drawing/2014/main" id="{F0574644-BC29-4D4F-83D4-5FDF4FA049DA}"/>
              </a:ext>
            </a:extLst>
          </p:cNvPr>
          <p:cNvCxnSpPr>
            <a:cxnSpLocks/>
          </p:cNvCxnSpPr>
          <p:nvPr/>
        </p:nvCxnSpPr>
        <p:spPr>
          <a:xfrm>
            <a:off x="6096000" y="4274737"/>
            <a:ext cx="0" cy="2340470"/>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119" name="直线连接符 118">
            <a:extLst>
              <a:ext uri="{FF2B5EF4-FFF2-40B4-BE49-F238E27FC236}">
                <a16:creationId xmlns:a16="http://schemas.microsoft.com/office/drawing/2014/main" id="{3776738F-A1B4-CB4B-B122-8F508D68483F}"/>
              </a:ext>
            </a:extLst>
          </p:cNvPr>
          <p:cNvCxnSpPr>
            <a:cxnSpLocks/>
          </p:cNvCxnSpPr>
          <p:nvPr/>
        </p:nvCxnSpPr>
        <p:spPr>
          <a:xfrm>
            <a:off x="11770190" y="3156400"/>
            <a:ext cx="0" cy="1118337"/>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47" name="矩形 46">
            <a:extLst>
              <a:ext uri="{FF2B5EF4-FFF2-40B4-BE49-F238E27FC236}">
                <a16:creationId xmlns:a16="http://schemas.microsoft.com/office/drawing/2014/main" id="{00A8C8FC-380C-4F44-A471-108D5ED994BF}"/>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570765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a:extLst>
              <a:ext uri="{FF2B5EF4-FFF2-40B4-BE49-F238E27FC236}">
                <a16:creationId xmlns:a16="http://schemas.microsoft.com/office/drawing/2014/main" id="{71F044B7-11F1-FD42-B24A-134E884D2EC0}"/>
              </a:ext>
            </a:extLst>
          </p:cNvPr>
          <p:cNvSpPr/>
          <p:nvPr/>
        </p:nvSpPr>
        <p:spPr>
          <a:xfrm>
            <a:off x="1766712" y="1610521"/>
            <a:ext cx="3663539" cy="166223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latin typeface="华文宋体" panose="02010600040101010101" pitchFamily="2" charset="-122"/>
                <a:ea typeface="华文宋体" panose="02010600040101010101" pitchFamily="2" charset="-122"/>
              </a:rPr>
              <a:t>Part</a:t>
            </a:r>
            <a:r>
              <a:rPr kumimoji="1" lang="zh-CN" altLang="en-US" sz="2800" b="1" dirty="0">
                <a:latin typeface="华文宋体" panose="02010600040101010101" pitchFamily="2" charset="-122"/>
                <a:ea typeface="华文宋体" panose="02010600040101010101" pitchFamily="2" charset="-122"/>
              </a:rPr>
              <a:t> </a:t>
            </a:r>
            <a:r>
              <a:rPr kumimoji="1" lang="en-US" altLang="zh-CN" sz="2800" b="1" dirty="0">
                <a:latin typeface="华文宋体" panose="02010600040101010101" pitchFamily="2" charset="-122"/>
                <a:ea typeface="华文宋体" panose="02010600040101010101" pitchFamily="2" charset="-122"/>
              </a:rPr>
              <a:t>1</a:t>
            </a:r>
            <a:r>
              <a:rPr kumimoji="1" lang="zh-CN" altLang="en-US" sz="2800" b="1" dirty="0">
                <a:latin typeface="华文宋体" panose="02010600040101010101" pitchFamily="2" charset="-122"/>
                <a:ea typeface="华文宋体" panose="02010600040101010101" pitchFamily="2" charset="-122"/>
              </a:rPr>
              <a:t> </a:t>
            </a:r>
            <a:endParaRPr kumimoji="1" lang="en-US" altLang="zh-CN" sz="2800" b="1" dirty="0">
              <a:latin typeface="华文宋体" panose="02010600040101010101" pitchFamily="2" charset="-122"/>
              <a:ea typeface="华文宋体" panose="02010600040101010101" pitchFamily="2" charset="-122"/>
            </a:endParaRPr>
          </a:p>
          <a:p>
            <a:pPr algn="ctr"/>
            <a:r>
              <a:rPr kumimoji="1" lang="zh-CN" altLang="en-US" sz="2800" b="1" dirty="0">
                <a:latin typeface="华文宋体" panose="02010600040101010101" pitchFamily="2" charset="-122"/>
                <a:ea typeface="华文宋体" panose="02010600040101010101" pitchFamily="2" charset="-122"/>
              </a:rPr>
              <a:t>研究问题概述</a:t>
            </a:r>
          </a:p>
        </p:txBody>
      </p:sp>
      <p:sp>
        <p:nvSpPr>
          <p:cNvPr id="41" name="圆角矩形 40">
            <a:extLst>
              <a:ext uri="{FF2B5EF4-FFF2-40B4-BE49-F238E27FC236}">
                <a16:creationId xmlns:a16="http://schemas.microsoft.com/office/drawing/2014/main" id="{88F2292D-144C-C646-9FE5-F83E05D0867B}"/>
              </a:ext>
            </a:extLst>
          </p:cNvPr>
          <p:cNvSpPr/>
          <p:nvPr/>
        </p:nvSpPr>
        <p:spPr>
          <a:xfrm>
            <a:off x="6635491" y="1610520"/>
            <a:ext cx="3663540"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2</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endParaRPr kumimoji="1" lang="en-US" altLang="zh-CN" sz="2800" b="1" dirty="0">
              <a:solidFill>
                <a:sysClr val="windowText" lastClr="000000"/>
              </a:solidFill>
              <a:latin typeface="华文宋体" panose="02010600040101010101" pitchFamily="2" charset="-122"/>
              <a:ea typeface="华文宋体" panose="02010600040101010101" pitchFamily="2" charset="-122"/>
            </a:endParaRPr>
          </a:p>
          <a:p>
            <a:pPr algn="ctr"/>
            <a:r>
              <a:rPr kumimoji="1" lang="zh-CN" altLang="en-US" sz="2800" b="1" dirty="0">
                <a:solidFill>
                  <a:sysClr val="windowText" lastClr="000000"/>
                </a:solidFill>
                <a:latin typeface="华文宋体" panose="02010600040101010101" pitchFamily="2" charset="-122"/>
                <a:ea typeface="华文宋体" panose="02010600040101010101" pitchFamily="2" charset="-122"/>
              </a:rPr>
              <a:t>关键特性参量及其</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COMSOL</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计算</a:t>
            </a:r>
          </a:p>
        </p:txBody>
      </p:sp>
      <p:sp>
        <p:nvSpPr>
          <p:cNvPr id="42" name="圆角矩形 41">
            <a:extLst>
              <a:ext uri="{FF2B5EF4-FFF2-40B4-BE49-F238E27FC236}">
                <a16:creationId xmlns:a16="http://schemas.microsoft.com/office/drawing/2014/main" id="{A919BFFF-12AE-5946-A5DF-99DADAB666F1}"/>
              </a:ext>
            </a:extLst>
          </p:cNvPr>
          <p:cNvSpPr/>
          <p:nvPr/>
        </p:nvSpPr>
        <p:spPr>
          <a:xfrm>
            <a:off x="1766712" y="4072661"/>
            <a:ext cx="3663538"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3</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endParaRPr kumimoji="1" lang="en-US" altLang="zh-CN" sz="2800" b="1" dirty="0">
              <a:solidFill>
                <a:sysClr val="windowText" lastClr="000000"/>
              </a:solidFill>
              <a:latin typeface="华文宋体" panose="02010600040101010101" pitchFamily="2" charset="-122"/>
              <a:ea typeface="华文宋体" panose="02010600040101010101" pitchFamily="2" charset="-122"/>
            </a:endParaRPr>
          </a:p>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COMSOL</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算例</a:t>
            </a:r>
          </a:p>
        </p:txBody>
      </p:sp>
      <p:sp>
        <p:nvSpPr>
          <p:cNvPr id="43" name="圆角矩形 42">
            <a:extLst>
              <a:ext uri="{FF2B5EF4-FFF2-40B4-BE49-F238E27FC236}">
                <a16:creationId xmlns:a16="http://schemas.microsoft.com/office/drawing/2014/main" id="{2FC00427-F19C-1F4F-A509-88497788BFB9}"/>
              </a:ext>
            </a:extLst>
          </p:cNvPr>
          <p:cNvSpPr/>
          <p:nvPr/>
        </p:nvSpPr>
        <p:spPr>
          <a:xfrm>
            <a:off x="6635489" y="4072661"/>
            <a:ext cx="3663541"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4</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endParaRPr kumimoji="1" lang="en-US" altLang="zh-CN" sz="2800" b="1" dirty="0">
              <a:solidFill>
                <a:sysClr val="windowText" lastClr="000000"/>
              </a:solidFill>
              <a:latin typeface="华文宋体" panose="02010600040101010101" pitchFamily="2" charset="-122"/>
              <a:ea typeface="华文宋体" panose="02010600040101010101" pitchFamily="2" charset="-122"/>
            </a:endParaRPr>
          </a:p>
          <a:p>
            <a:pPr algn="ctr"/>
            <a:r>
              <a:rPr kumimoji="1" lang="zh-CN" altLang="en-US" sz="2800" b="1" dirty="0">
                <a:solidFill>
                  <a:sysClr val="windowText" lastClr="000000"/>
                </a:solidFill>
                <a:latin typeface="华文宋体" panose="02010600040101010101" pitchFamily="2" charset="-122"/>
                <a:ea typeface="华文宋体" panose="02010600040101010101" pitchFamily="2" charset="-122"/>
              </a:rPr>
              <a:t>总结</a:t>
            </a:r>
          </a:p>
        </p:txBody>
      </p:sp>
      <p:sp>
        <p:nvSpPr>
          <p:cNvPr id="44" name="矩形 43">
            <a:extLst>
              <a:ext uri="{FF2B5EF4-FFF2-40B4-BE49-F238E27FC236}">
                <a16:creationId xmlns:a16="http://schemas.microsoft.com/office/drawing/2014/main" id="{18A9C592-4A71-8648-997B-93C8C4150719}"/>
              </a:ext>
            </a:extLst>
          </p:cNvPr>
          <p:cNvSpPr/>
          <p:nvPr/>
        </p:nvSpPr>
        <p:spPr>
          <a:xfrm>
            <a:off x="1196946" y="225841"/>
            <a:ext cx="1826141" cy="584775"/>
          </a:xfrm>
          <a:prstGeom prst="rect">
            <a:avLst/>
          </a:prstGeom>
        </p:spPr>
        <p:txBody>
          <a:bodyPr wrap="none">
            <a:spAutoFit/>
          </a:bodyPr>
          <a:lstStyle/>
          <a:p>
            <a:r>
              <a:rPr lang="zh-CN" altLang="en-US" sz="3200" dirty="0">
                <a:solidFill>
                  <a:schemeClr val="tx1">
                    <a:lumMod val="50000"/>
                  </a:schemeClr>
                </a:solidFill>
                <a:latin typeface="黑体" panose="02010609060101010101" pitchFamily="49" charset="-122"/>
                <a:ea typeface="黑体" panose="02010609060101010101" pitchFamily="49" charset="-122"/>
              </a:rPr>
              <a:t>报告摘要</a:t>
            </a:r>
            <a:endParaRPr lang="zh-CN" altLang="en-US" sz="3600" dirty="0">
              <a:solidFill>
                <a:schemeClr val="tx1">
                  <a:lumMod val="50000"/>
                </a:schemeClr>
              </a:solidFill>
              <a:latin typeface="黑体" panose="02010609060101010101" pitchFamily="49" charset="-122"/>
              <a:ea typeface="黑体" panose="02010609060101010101" pitchFamily="49" charset="-122"/>
            </a:endParaRPr>
          </a:p>
        </p:txBody>
      </p:sp>
      <p:grpSp>
        <p:nvGrpSpPr>
          <p:cNvPr id="45" name="组合 44">
            <a:extLst>
              <a:ext uri="{FF2B5EF4-FFF2-40B4-BE49-F238E27FC236}">
                <a16:creationId xmlns:a16="http://schemas.microsoft.com/office/drawing/2014/main" id="{29A95930-7200-804F-BB1B-FD48E134E673}"/>
              </a:ext>
            </a:extLst>
          </p:cNvPr>
          <p:cNvGrpSpPr/>
          <p:nvPr/>
        </p:nvGrpSpPr>
        <p:grpSpPr>
          <a:xfrm>
            <a:off x="-3204" y="225841"/>
            <a:ext cx="1200150" cy="488496"/>
            <a:chOff x="0" y="254454"/>
            <a:chExt cx="1795510" cy="732518"/>
          </a:xfrm>
          <a:solidFill>
            <a:srgbClr val="0070C0"/>
          </a:solidFill>
        </p:grpSpPr>
        <p:sp>
          <p:nvSpPr>
            <p:cNvPr id="46" name="矩形 1">
              <a:extLst>
                <a:ext uri="{FF2B5EF4-FFF2-40B4-BE49-F238E27FC236}">
                  <a16:creationId xmlns:a16="http://schemas.microsoft.com/office/drawing/2014/main" id="{4CBC90AF-7C19-7F42-B8DE-CD0ADCF8FB1A}"/>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47" name="任意多边形 4">
              <a:extLst>
                <a:ext uri="{FF2B5EF4-FFF2-40B4-BE49-F238E27FC236}">
                  <a16:creationId xmlns:a16="http://schemas.microsoft.com/office/drawing/2014/main" id="{62D1AF42-0DCC-8E4F-AD63-A758B8A46E62}"/>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Tree>
    <p:extLst>
      <p:ext uri="{BB962C8B-B14F-4D97-AF65-F5344CB8AC3E}">
        <p14:creationId xmlns:p14="http://schemas.microsoft.com/office/powerpoint/2010/main" val="4225088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3492285"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弹性波场的计算</a:t>
            </a:r>
          </a:p>
        </p:txBody>
      </p:sp>
      <p:grpSp>
        <p:nvGrpSpPr>
          <p:cNvPr id="27" name="组合 26">
            <a:extLst>
              <a:ext uri="{FF2B5EF4-FFF2-40B4-BE49-F238E27FC236}">
                <a16:creationId xmlns:a16="http://schemas.microsoft.com/office/drawing/2014/main" id="{EE13F0E6-8762-3346-B77B-5915F79738DA}"/>
              </a:ext>
            </a:extLst>
          </p:cNvPr>
          <p:cNvGrpSpPr/>
          <p:nvPr/>
        </p:nvGrpSpPr>
        <p:grpSpPr>
          <a:xfrm>
            <a:off x="1600102" y="1585045"/>
            <a:ext cx="1741842" cy="379532"/>
            <a:chOff x="1659100" y="4365030"/>
            <a:chExt cx="2385346" cy="519746"/>
          </a:xfrm>
        </p:grpSpPr>
        <p:pic>
          <p:nvPicPr>
            <p:cNvPr id="28" name="图片 27">
              <a:extLst>
                <a:ext uri="{FF2B5EF4-FFF2-40B4-BE49-F238E27FC236}">
                  <a16:creationId xmlns:a16="http://schemas.microsoft.com/office/drawing/2014/main" id="{42DD7E26-19BB-254B-97BF-A33D3F0DD72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659100" y="4388134"/>
              <a:ext cx="2385346" cy="473538"/>
            </a:xfrm>
            <a:prstGeom prst="rect">
              <a:avLst/>
            </a:prstGeom>
          </p:spPr>
        </p:pic>
        <p:sp>
          <p:nvSpPr>
            <p:cNvPr id="29" name="圆角矩形 28">
              <a:extLst>
                <a:ext uri="{FF2B5EF4-FFF2-40B4-BE49-F238E27FC236}">
                  <a16:creationId xmlns:a16="http://schemas.microsoft.com/office/drawing/2014/main" id="{68128A1F-ED67-C64C-B043-3C7769111160}"/>
                </a:ext>
              </a:extLst>
            </p:cNvPr>
            <p:cNvSpPr/>
            <p:nvPr/>
          </p:nvSpPr>
          <p:spPr>
            <a:xfrm>
              <a:off x="1659100" y="4365030"/>
              <a:ext cx="2385334" cy="519746"/>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2" name="图片 1">
            <a:extLst>
              <a:ext uri="{FF2B5EF4-FFF2-40B4-BE49-F238E27FC236}">
                <a16:creationId xmlns:a16="http://schemas.microsoft.com/office/drawing/2014/main" id="{4C6A9D87-B04C-D045-BE8C-328A020CECE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8074" y="2656260"/>
            <a:ext cx="4732077" cy="3420000"/>
          </a:xfrm>
          <a:prstGeom prst="rect">
            <a:avLst/>
          </a:prstGeom>
        </p:spPr>
      </p:pic>
      <p:pic>
        <p:nvPicPr>
          <p:cNvPr id="8" name="图片 7">
            <a:extLst>
              <a:ext uri="{FF2B5EF4-FFF2-40B4-BE49-F238E27FC236}">
                <a16:creationId xmlns:a16="http://schemas.microsoft.com/office/drawing/2014/main" id="{FDF7F268-9E50-C54A-B8E8-708AE9B62B6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90331" y="2646796"/>
            <a:ext cx="4732075" cy="3420000"/>
          </a:xfrm>
          <a:prstGeom prst="rect">
            <a:avLst/>
          </a:prstGeom>
        </p:spPr>
      </p:pic>
      <p:pic>
        <p:nvPicPr>
          <p:cNvPr id="32" name="图片 31">
            <a:extLst>
              <a:ext uri="{FF2B5EF4-FFF2-40B4-BE49-F238E27FC236}">
                <a16:creationId xmlns:a16="http://schemas.microsoft.com/office/drawing/2014/main" id="{F51E8BA0-B6F0-544E-A6B3-0EBA79FBB6D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3489602" y="1659706"/>
            <a:ext cx="1054694" cy="288000"/>
          </a:xfrm>
          <a:prstGeom prst="rect">
            <a:avLst/>
          </a:prstGeom>
        </p:spPr>
      </p:pic>
      <p:sp>
        <p:nvSpPr>
          <p:cNvPr id="36" name="文本框 35">
            <a:extLst>
              <a:ext uri="{FF2B5EF4-FFF2-40B4-BE49-F238E27FC236}">
                <a16:creationId xmlns:a16="http://schemas.microsoft.com/office/drawing/2014/main" id="{A8CB17D4-872C-E247-8282-68140F96AF25}"/>
              </a:ext>
            </a:extLst>
          </p:cNvPr>
          <p:cNvSpPr txBox="1"/>
          <p:nvPr/>
        </p:nvSpPr>
        <p:spPr>
          <a:xfrm>
            <a:off x="2803967" y="6075818"/>
            <a:ext cx="1085554"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位移分量</a:t>
            </a:r>
            <a:r>
              <a:rPr kumimoji="1" lang="en-US" altLang="zh-CN" sz="1400" i="1" dirty="0" err="1">
                <a:solidFill>
                  <a:schemeClr val="tx1">
                    <a:lumMod val="50000"/>
                  </a:schemeClr>
                </a:solidFill>
                <a:latin typeface="Times New Roman" panose="02020603050405020304" pitchFamily="18" charset="0"/>
                <a:ea typeface="+mj-ea"/>
                <a:cs typeface="Times New Roman" panose="02020603050405020304" pitchFamily="18" charset="0"/>
              </a:rPr>
              <a:t>U</a:t>
            </a:r>
            <a:r>
              <a:rPr kumimoji="1" lang="en-US" altLang="zh-CN" sz="1400" i="1" baseline="-25000" dirty="0" err="1">
                <a:solidFill>
                  <a:schemeClr val="tx1">
                    <a:lumMod val="50000"/>
                  </a:schemeClr>
                </a:solidFill>
                <a:latin typeface="Times New Roman" panose="02020603050405020304" pitchFamily="18" charset="0"/>
                <a:ea typeface="+mj-ea"/>
                <a:cs typeface="Times New Roman" panose="02020603050405020304" pitchFamily="18" charset="0"/>
              </a:rPr>
              <a:t>x</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39" name="文本框 38">
            <a:extLst>
              <a:ext uri="{FF2B5EF4-FFF2-40B4-BE49-F238E27FC236}">
                <a16:creationId xmlns:a16="http://schemas.microsoft.com/office/drawing/2014/main" id="{5C0E1787-5D7A-0941-ABAA-4FC63E391732}"/>
              </a:ext>
            </a:extLst>
          </p:cNvPr>
          <p:cNvSpPr txBox="1"/>
          <p:nvPr/>
        </p:nvSpPr>
        <p:spPr>
          <a:xfrm>
            <a:off x="8113592" y="6075818"/>
            <a:ext cx="1085554"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位移分量</a:t>
            </a:r>
            <a:r>
              <a:rPr kumimoji="1" lang="en-US" altLang="zh-CN" sz="1400" i="1" dirty="0" err="1">
                <a:solidFill>
                  <a:schemeClr val="tx1">
                    <a:lumMod val="50000"/>
                  </a:schemeClr>
                </a:solidFill>
                <a:latin typeface="Times New Roman" panose="02020603050405020304" pitchFamily="18" charset="0"/>
                <a:ea typeface="+mj-ea"/>
                <a:cs typeface="Times New Roman" panose="02020603050405020304" pitchFamily="18" charset="0"/>
              </a:rPr>
              <a:t>U</a:t>
            </a:r>
            <a:r>
              <a:rPr kumimoji="1" lang="en-US" altLang="zh-CN" sz="1400" i="1" baseline="-25000" dirty="0" err="1">
                <a:solidFill>
                  <a:schemeClr val="tx1">
                    <a:lumMod val="50000"/>
                  </a:schemeClr>
                </a:solidFill>
                <a:latin typeface="Times New Roman" panose="02020603050405020304" pitchFamily="18" charset="0"/>
                <a:ea typeface="+mj-ea"/>
                <a:cs typeface="Times New Roman" panose="02020603050405020304" pitchFamily="18" charset="0"/>
              </a:rPr>
              <a:t>y</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150C3D31-CFD0-7047-8F8F-2266A0D544A4}"/>
                  </a:ext>
                </a:extLst>
              </p:cNvPr>
              <p:cNvSpPr txBox="1"/>
              <p:nvPr/>
            </p:nvSpPr>
            <p:spPr>
              <a:xfrm>
                <a:off x="4103225" y="2110611"/>
                <a:ext cx="4451155" cy="381258"/>
              </a:xfrm>
              <a:prstGeom prst="rect">
                <a:avLst/>
              </a:prstGeom>
              <a:noFill/>
            </p:spPr>
            <p:txBody>
              <a:bodyPr wrap="none" rtlCol="0">
                <a:spAutoFit/>
              </a:bodyPr>
              <a:lstStyle/>
              <a:p>
                <a:pP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方向角</a:t>
                </a:r>
                <a14:m>
                  <m:oMath xmlns:m="http://schemas.openxmlformats.org/officeDocument/2006/math">
                    <m:r>
                      <a:rPr kumimoji="1" lang="zh-CN" altLang="en-US" sz="1600" i="1">
                        <a:solidFill>
                          <a:schemeClr val="tx1">
                            <a:lumMod val="50000"/>
                          </a:schemeClr>
                        </a:solidFill>
                        <a:latin typeface="Cambria Math" panose="02040503050406030204" pitchFamily="18" charset="0"/>
                        <a:ea typeface="+mj-ea"/>
                      </a:rPr>
                      <m:t>𝛾</m:t>
                    </m:r>
                    <m:r>
                      <a:rPr kumimoji="1" lang="en-US" altLang="zh-CN" sz="1600" i="1">
                        <a:solidFill>
                          <a:schemeClr val="tx1">
                            <a:lumMod val="50000"/>
                          </a:schemeClr>
                        </a:solidFill>
                        <a:latin typeface="Cambria Math" panose="02040503050406030204" pitchFamily="18" charset="0"/>
                        <a:ea typeface="+mj-ea"/>
                      </a:rPr>
                      <m:t>=0°</m:t>
                    </m:r>
                  </m:oMath>
                </a14:m>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下弹性波场（特征频率</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25.7GHz</a:t>
                </a: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a:t>
                </a:r>
                <a:endParaRPr kumimoji="1" lang="zh-CN" altLang="en-US" sz="16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mc:Choice>
        <mc:Fallback xmlns="">
          <p:sp>
            <p:nvSpPr>
              <p:cNvPr id="11" name="文本框 10">
                <a:extLst>
                  <a:ext uri="{FF2B5EF4-FFF2-40B4-BE49-F238E27FC236}">
                    <a16:creationId xmlns:a16="http://schemas.microsoft.com/office/drawing/2014/main" id="{150C3D31-CFD0-7047-8F8F-2266A0D544A4}"/>
                  </a:ext>
                </a:extLst>
              </p:cNvPr>
              <p:cNvSpPr txBox="1">
                <a:spLocks noRot="1" noChangeAspect="1" noMove="1" noResize="1" noEditPoints="1" noAdjustHandles="1" noChangeArrowheads="1" noChangeShapeType="1" noTextEdit="1"/>
              </p:cNvSpPr>
              <p:nvPr/>
            </p:nvSpPr>
            <p:spPr>
              <a:xfrm>
                <a:off x="4103225" y="2110611"/>
                <a:ext cx="4451155" cy="381258"/>
              </a:xfrm>
              <a:prstGeom prst="rect">
                <a:avLst/>
              </a:prstGeom>
              <a:blipFill>
                <a:blip r:embed="rId7"/>
                <a:stretch>
                  <a:fillRect l="-685" b="-19048"/>
                </a:stretch>
              </a:blipFill>
            </p:spPr>
            <p:txBody>
              <a:bodyPr/>
              <a:lstStyle/>
              <a:p>
                <a:r>
                  <a:rPr lang="zh-CN" altLang="en-US">
                    <a:noFill/>
                  </a:rPr>
                  <a:t> </a:t>
                </a:r>
              </a:p>
            </p:txBody>
          </p:sp>
        </mc:Fallback>
      </mc:AlternateContent>
      <p:sp>
        <p:nvSpPr>
          <p:cNvPr id="18" name="矩形 17">
            <a:extLst>
              <a:ext uri="{FF2B5EF4-FFF2-40B4-BE49-F238E27FC236}">
                <a16:creationId xmlns:a16="http://schemas.microsoft.com/office/drawing/2014/main" id="{A37698DA-9980-42CE-8B91-8B306C3248D9}"/>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227490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id="{EB17CF3E-27D7-2941-B4D3-61950DF5A97A}"/>
              </a:ext>
            </a:extLst>
          </p:cNvPr>
          <p:cNvGrpSpPr/>
          <p:nvPr/>
        </p:nvGrpSpPr>
        <p:grpSpPr>
          <a:xfrm>
            <a:off x="1155161" y="2655818"/>
            <a:ext cx="4750773" cy="3420000"/>
            <a:chOff x="1155161" y="2655818"/>
            <a:chExt cx="4750773" cy="3420000"/>
          </a:xfrm>
        </p:grpSpPr>
        <p:pic>
          <p:nvPicPr>
            <p:cNvPr id="21" name="图片 20">
              <a:extLst>
                <a:ext uri="{FF2B5EF4-FFF2-40B4-BE49-F238E27FC236}">
                  <a16:creationId xmlns:a16="http://schemas.microsoft.com/office/drawing/2014/main" id="{011EE9DC-6807-B248-9F59-0CA97C9089D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91135" y="2655818"/>
              <a:ext cx="4314799" cy="3420000"/>
            </a:xfrm>
            <a:prstGeom prst="rect">
              <a:avLst/>
            </a:prstGeom>
          </p:spPr>
        </p:pic>
        <p:pic>
          <p:nvPicPr>
            <p:cNvPr id="37" name="图片 36">
              <a:extLst>
                <a:ext uri="{FF2B5EF4-FFF2-40B4-BE49-F238E27FC236}">
                  <a16:creationId xmlns:a16="http://schemas.microsoft.com/office/drawing/2014/main" id="{5AF53F1D-13FC-F047-A156-5D0B22BD62A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55161" y="2655818"/>
              <a:ext cx="408857" cy="3420000"/>
            </a:xfrm>
            <a:prstGeom prst="rect">
              <a:avLst/>
            </a:prstGeom>
          </p:spPr>
        </p:pic>
      </p:grpSp>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3492285"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弹性波场的计算</a:t>
            </a:r>
          </a:p>
        </p:txBody>
      </p:sp>
      <p:grpSp>
        <p:nvGrpSpPr>
          <p:cNvPr id="27" name="组合 26">
            <a:extLst>
              <a:ext uri="{FF2B5EF4-FFF2-40B4-BE49-F238E27FC236}">
                <a16:creationId xmlns:a16="http://schemas.microsoft.com/office/drawing/2014/main" id="{EE13F0E6-8762-3346-B77B-5915F79738DA}"/>
              </a:ext>
            </a:extLst>
          </p:cNvPr>
          <p:cNvGrpSpPr/>
          <p:nvPr/>
        </p:nvGrpSpPr>
        <p:grpSpPr>
          <a:xfrm>
            <a:off x="1600102" y="1585045"/>
            <a:ext cx="1741842" cy="379532"/>
            <a:chOff x="1659100" y="4365030"/>
            <a:chExt cx="2385346" cy="519746"/>
          </a:xfrm>
        </p:grpSpPr>
        <p:pic>
          <p:nvPicPr>
            <p:cNvPr id="28" name="图片 27">
              <a:extLst>
                <a:ext uri="{FF2B5EF4-FFF2-40B4-BE49-F238E27FC236}">
                  <a16:creationId xmlns:a16="http://schemas.microsoft.com/office/drawing/2014/main" id="{42DD7E26-19BB-254B-97BF-A33D3F0DD72C}"/>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1659100" y="4388134"/>
              <a:ext cx="2385346" cy="473538"/>
            </a:xfrm>
            <a:prstGeom prst="rect">
              <a:avLst/>
            </a:prstGeom>
          </p:spPr>
        </p:pic>
        <p:sp>
          <p:nvSpPr>
            <p:cNvPr id="29" name="圆角矩形 28">
              <a:extLst>
                <a:ext uri="{FF2B5EF4-FFF2-40B4-BE49-F238E27FC236}">
                  <a16:creationId xmlns:a16="http://schemas.microsoft.com/office/drawing/2014/main" id="{68128A1F-ED67-C64C-B043-3C7769111160}"/>
                </a:ext>
              </a:extLst>
            </p:cNvPr>
            <p:cNvSpPr/>
            <p:nvPr/>
          </p:nvSpPr>
          <p:spPr>
            <a:xfrm>
              <a:off x="1659100" y="4365030"/>
              <a:ext cx="2385334" cy="519746"/>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32" name="图片 31">
            <a:extLst>
              <a:ext uri="{FF2B5EF4-FFF2-40B4-BE49-F238E27FC236}">
                <a16:creationId xmlns:a16="http://schemas.microsoft.com/office/drawing/2014/main" id="{F51E8BA0-B6F0-544E-A6B3-0EBA79FBB6D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3489602" y="1659706"/>
            <a:ext cx="1054694" cy="288000"/>
          </a:xfrm>
          <a:prstGeom prst="rect">
            <a:avLst/>
          </a:prstGeom>
        </p:spPr>
      </p:pic>
      <p:sp>
        <p:nvSpPr>
          <p:cNvPr id="36" name="文本框 35">
            <a:extLst>
              <a:ext uri="{FF2B5EF4-FFF2-40B4-BE49-F238E27FC236}">
                <a16:creationId xmlns:a16="http://schemas.microsoft.com/office/drawing/2014/main" id="{A8CB17D4-872C-E247-8282-68140F96AF25}"/>
              </a:ext>
            </a:extLst>
          </p:cNvPr>
          <p:cNvSpPr txBox="1"/>
          <p:nvPr/>
        </p:nvSpPr>
        <p:spPr>
          <a:xfrm>
            <a:off x="2803967" y="6075818"/>
            <a:ext cx="1098378"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应变分量</a:t>
            </a:r>
            <a:r>
              <a:rPr kumimoji="1" lang="en-US" altLang="zh-CN" sz="1400" i="1" dirty="0" err="1">
                <a:solidFill>
                  <a:schemeClr val="tx1">
                    <a:lumMod val="50000"/>
                  </a:schemeClr>
                </a:solidFill>
                <a:latin typeface="Times New Roman" panose="02020603050405020304" pitchFamily="18" charset="0"/>
                <a:ea typeface="+mj-ea"/>
                <a:cs typeface="Times New Roman" panose="02020603050405020304" pitchFamily="18" charset="0"/>
              </a:rPr>
              <a:t>S</a:t>
            </a:r>
            <a:r>
              <a:rPr kumimoji="1" lang="en-US" altLang="zh-CN" sz="1400" i="1" baseline="-25000" dirty="0" err="1">
                <a:solidFill>
                  <a:schemeClr val="tx1">
                    <a:lumMod val="50000"/>
                  </a:schemeClr>
                </a:solidFill>
                <a:latin typeface="Times New Roman" panose="02020603050405020304" pitchFamily="18" charset="0"/>
                <a:ea typeface="+mj-ea"/>
                <a:cs typeface="Times New Roman" panose="02020603050405020304" pitchFamily="18" charset="0"/>
              </a:rPr>
              <a:t>xx</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39" name="文本框 38">
            <a:extLst>
              <a:ext uri="{FF2B5EF4-FFF2-40B4-BE49-F238E27FC236}">
                <a16:creationId xmlns:a16="http://schemas.microsoft.com/office/drawing/2014/main" id="{5C0E1787-5D7A-0941-ABAA-4FC63E391732}"/>
              </a:ext>
            </a:extLst>
          </p:cNvPr>
          <p:cNvSpPr txBox="1"/>
          <p:nvPr/>
        </p:nvSpPr>
        <p:spPr>
          <a:xfrm>
            <a:off x="8113592" y="6075818"/>
            <a:ext cx="1098378" cy="344966"/>
          </a:xfrm>
          <a:prstGeom prst="rect">
            <a:avLst/>
          </a:prstGeom>
          <a:noFill/>
        </p:spPr>
        <p:txBody>
          <a:bodyPr wrap="none" rtlCol="0">
            <a:spAutoFit/>
          </a:bodyPr>
          <a:lstStyle/>
          <a:p>
            <a:pPr>
              <a:lnSpc>
                <a:spcPct val="130000"/>
              </a:lnSpc>
            </a:pPr>
            <a:r>
              <a:rPr kumimoji="1" lang="zh-CN" altLang="en-US" sz="1400" dirty="0">
                <a:latin typeface="Times New Roman" panose="02020603050405020304" pitchFamily="18" charset="0"/>
                <a:ea typeface="+mj-ea"/>
                <a:cs typeface="Times New Roman" panose="02020603050405020304" pitchFamily="18" charset="0"/>
              </a:rPr>
              <a:t>应变分量</a:t>
            </a:r>
            <a:r>
              <a:rPr kumimoji="1" lang="en-US" altLang="zh-CN" sz="1400" i="1" dirty="0" err="1">
                <a:latin typeface="Times New Roman" panose="02020603050405020304" pitchFamily="18" charset="0"/>
                <a:ea typeface="+mj-ea"/>
                <a:cs typeface="Times New Roman" panose="02020603050405020304" pitchFamily="18" charset="0"/>
              </a:rPr>
              <a:t>S</a:t>
            </a:r>
            <a:r>
              <a:rPr kumimoji="1" lang="en-US" altLang="zh-CN" sz="1400" i="1" baseline="-25000" dirty="0" err="1">
                <a:latin typeface="Times New Roman" panose="02020603050405020304" pitchFamily="18" charset="0"/>
                <a:ea typeface="+mj-ea"/>
                <a:cs typeface="Times New Roman" panose="02020603050405020304" pitchFamily="18" charset="0"/>
              </a:rPr>
              <a:t>yy</a:t>
            </a:r>
            <a:endParaRPr kumimoji="1" lang="zh-CN" altLang="en-US" sz="1400" i="1" baseline="-25000" dirty="0">
              <a:latin typeface="Times New Roman" panose="02020603050405020304" pitchFamily="18" charset="0"/>
              <a:ea typeface="+mj-ea"/>
              <a:cs typeface="Times New Roman" panose="02020603050405020304" pitchFamily="18" charset="0"/>
            </a:endParaRPr>
          </a:p>
        </p:txBody>
      </p:sp>
      <p:pic>
        <p:nvPicPr>
          <p:cNvPr id="3" name="图片 2">
            <a:extLst>
              <a:ext uri="{FF2B5EF4-FFF2-40B4-BE49-F238E27FC236}">
                <a16:creationId xmlns:a16="http://schemas.microsoft.com/office/drawing/2014/main" id="{3B763C1D-4533-4A42-87B8-477A81EB2D7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96743" y="2668930"/>
            <a:ext cx="4732075" cy="3420000"/>
          </a:xfrm>
          <a:prstGeom prst="rect">
            <a:avLst/>
          </a:prstGeom>
        </p:spPr>
      </p:pic>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96809756-C0C0-854D-A732-1FE0BDEAE41A}"/>
                  </a:ext>
                </a:extLst>
              </p:cNvPr>
              <p:cNvSpPr txBox="1"/>
              <p:nvPr/>
            </p:nvSpPr>
            <p:spPr>
              <a:xfrm>
                <a:off x="4109637" y="2146511"/>
                <a:ext cx="4451155" cy="381258"/>
              </a:xfrm>
              <a:prstGeom prst="rect">
                <a:avLst/>
              </a:prstGeom>
              <a:noFill/>
            </p:spPr>
            <p:txBody>
              <a:bodyPr wrap="none" rtlCol="0">
                <a:spAutoFit/>
              </a:bodyPr>
              <a:lstStyle/>
              <a:p>
                <a:pP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方向角</a:t>
                </a:r>
                <a14:m>
                  <m:oMath xmlns:m="http://schemas.openxmlformats.org/officeDocument/2006/math">
                    <m:r>
                      <a:rPr kumimoji="1" lang="zh-CN" altLang="en-US" sz="1600" i="1">
                        <a:solidFill>
                          <a:schemeClr val="tx1">
                            <a:lumMod val="50000"/>
                          </a:schemeClr>
                        </a:solidFill>
                        <a:latin typeface="Cambria Math" panose="02040503050406030204" pitchFamily="18" charset="0"/>
                        <a:ea typeface="+mj-ea"/>
                      </a:rPr>
                      <m:t>𝛾</m:t>
                    </m:r>
                    <m:r>
                      <a:rPr kumimoji="1" lang="en-US" altLang="zh-CN" sz="1600" i="1">
                        <a:solidFill>
                          <a:schemeClr val="tx1">
                            <a:lumMod val="50000"/>
                          </a:schemeClr>
                        </a:solidFill>
                        <a:latin typeface="Cambria Math" panose="02040503050406030204" pitchFamily="18" charset="0"/>
                        <a:ea typeface="+mj-ea"/>
                      </a:rPr>
                      <m:t>=0°</m:t>
                    </m:r>
                  </m:oMath>
                </a14:m>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下弹性波场（特征频率</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25.7GHz</a:t>
                </a: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a:t>
                </a:r>
              </a:p>
            </p:txBody>
          </p:sp>
        </mc:Choice>
        <mc:Fallback xmlns="">
          <p:sp>
            <p:nvSpPr>
              <p:cNvPr id="4" name="文本框 3">
                <a:extLst>
                  <a:ext uri="{FF2B5EF4-FFF2-40B4-BE49-F238E27FC236}">
                    <a16:creationId xmlns:a16="http://schemas.microsoft.com/office/drawing/2014/main" id="{96809756-C0C0-854D-A732-1FE0BDEAE41A}"/>
                  </a:ext>
                </a:extLst>
              </p:cNvPr>
              <p:cNvSpPr txBox="1">
                <a:spLocks noRot="1" noChangeAspect="1" noMove="1" noResize="1" noEditPoints="1" noAdjustHandles="1" noChangeArrowheads="1" noChangeShapeType="1" noTextEdit="1"/>
              </p:cNvSpPr>
              <p:nvPr/>
            </p:nvSpPr>
            <p:spPr>
              <a:xfrm>
                <a:off x="4109637" y="2146511"/>
                <a:ext cx="4451155" cy="381258"/>
              </a:xfrm>
              <a:prstGeom prst="rect">
                <a:avLst/>
              </a:prstGeom>
              <a:blipFill>
                <a:blip r:embed="rId8"/>
                <a:stretch>
                  <a:fillRect l="-685" b="-19048"/>
                </a:stretch>
              </a:blipFill>
            </p:spPr>
            <p:txBody>
              <a:bodyPr/>
              <a:lstStyle/>
              <a:p>
                <a:r>
                  <a:rPr lang="zh-CN" altLang="en-US">
                    <a:noFill/>
                  </a:rPr>
                  <a:t> </a:t>
                </a:r>
              </a:p>
            </p:txBody>
          </p:sp>
        </mc:Fallback>
      </mc:AlternateContent>
      <p:sp>
        <p:nvSpPr>
          <p:cNvPr id="30" name="矩形 29">
            <a:extLst>
              <a:ext uri="{FF2B5EF4-FFF2-40B4-BE49-F238E27FC236}">
                <a16:creationId xmlns:a16="http://schemas.microsoft.com/office/drawing/2014/main" id="{9FB03B1D-2623-4913-BC75-0EBC077749B9}"/>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53293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D:\WORK\SBS Nano\Comsol simulations\MODULES\numerical results\fig1_fwd.jpg">
            <a:extLst>
              <a:ext uri="{FF2B5EF4-FFF2-40B4-BE49-F238E27FC236}">
                <a16:creationId xmlns:a16="http://schemas.microsoft.com/office/drawing/2014/main" id="{ECAFA076-3A52-C94F-A105-F0752AAAE3FE}"/>
              </a:ext>
            </a:extLst>
          </p:cNvPr>
          <p:cNvPicPr/>
          <p:nvPr/>
        </p:nvPicPr>
        <p:blipFill>
          <a:blip r:embed="rId3" cstate="print">
            <a:extLst>
              <a:ext uri="{28A0092B-C50C-407E-A947-70E740481C1C}">
                <a14:useLocalDpi xmlns:a14="http://schemas.microsoft.com/office/drawing/2010/main"/>
              </a:ext>
            </a:extLst>
          </a:blip>
          <a:srcRect/>
          <a:stretch>
            <a:fillRect/>
          </a:stretch>
        </p:blipFill>
        <p:spPr bwMode="auto">
          <a:xfrm>
            <a:off x="713772" y="2083805"/>
            <a:ext cx="5504071" cy="3600000"/>
          </a:xfrm>
          <a:prstGeom prst="rect">
            <a:avLst/>
          </a:prstGeom>
          <a:noFill/>
          <a:ln>
            <a:noFill/>
          </a:ln>
        </p:spPr>
      </p:pic>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4607506"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受激布里渊散射增益谱的计算</a:t>
            </a:r>
          </a:p>
        </p:txBody>
      </p:sp>
      <p:pic>
        <p:nvPicPr>
          <p:cNvPr id="21" name="图片 20" descr="D:\WORK\SBS Nano\Comsol simulations\MODULES\numerical results\fig1_bk.jpg">
            <a:extLst>
              <a:ext uri="{FF2B5EF4-FFF2-40B4-BE49-F238E27FC236}">
                <a16:creationId xmlns:a16="http://schemas.microsoft.com/office/drawing/2014/main" id="{9882146A-01DD-854F-BC4E-D9486263A697}"/>
              </a:ext>
            </a:extLst>
          </p:cNvPr>
          <p:cNvPicPr/>
          <p:nvPr/>
        </p:nvPicPr>
        <p:blipFill>
          <a:blip r:embed="rId4" cstate="print">
            <a:extLst>
              <a:ext uri="{28A0092B-C50C-407E-A947-70E740481C1C}">
                <a14:useLocalDpi xmlns:a14="http://schemas.microsoft.com/office/drawing/2010/main"/>
              </a:ext>
            </a:extLst>
          </a:blip>
          <a:srcRect/>
          <a:stretch>
            <a:fillRect/>
          </a:stretch>
        </p:blipFill>
        <p:spPr bwMode="auto">
          <a:xfrm>
            <a:off x="5974157" y="2083805"/>
            <a:ext cx="5504071" cy="3600000"/>
          </a:xfrm>
          <a:prstGeom prst="rect">
            <a:avLst/>
          </a:prstGeom>
          <a:noFill/>
          <a:ln>
            <a:noFill/>
          </a:ln>
        </p:spPr>
      </p:pic>
      <p:sp>
        <p:nvSpPr>
          <p:cNvPr id="33" name="文本框 32">
            <a:extLst>
              <a:ext uri="{FF2B5EF4-FFF2-40B4-BE49-F238E27FC236}">
                <a16:creationId xmlns:a16="http://schemas.microsoft.com/office/drawing/2014/main" id="{30A33B0A-4E2B-5147-8AA1-F334B17598A1}"/>
              </a:ext>
            </a:extLst>
          </p:cNvPr>
          <p:cNvSpPr txBox="1"/>
          <p:nvPr/>
        </p:nvSpPr>
        <p:spPr>
          <a:xfrm>
            <a:off x="2331949" y="5837599"/>
            <a:ext cx="2337499"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前向受激布里渊散射</a:t>
            </a:r>
            <a:r>
              <a:rPr kumimoji="1" lang="en-US" altLang="zh-CN" sz="1400" dirty="0">
                <a:solidFill>
                  <a:schemeClr val="tx1">
                    <a:lumMod val="50000"/>
                  </a:schemeClr>
                </a:solidFill>
                <a:latin typeface="Times New Roman" panose="02020603050405020304" pitchFamily="18" charset="0"/>
                <a:ea typeface="+mj-ea"/>
                <a:cs typeface="Times New Roman" panose="02020603050405020304" pitchFamily="18" charset="0"/>
              </a:rPr>
              <a:t>(FSBS)</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34" name="文本框 33">
            <a:extLst>
              <a:ext uri="{FF2B5EF4-FFF2-40B4-BE49-F238E27FC236}">
                <a16:creationId xmlns:a16="http://schemas.microsoft.com/office/drawing/2014/main" id="{F010DFDC-0F9B-FD4D-93D6-7E19555E2BF3}"/>
              </a:ext>
            </a:extLst>
          </p:cNvPr>
          <p:cNvSpPr txBox="1"/>
          <p:nvPr/>
        </p:nvSpPr>
        <p:spPr>
          <a:xfrm>
            <a:off x="7622628" y="5837599"/>
            <a:ext cx="2358338"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后向受激布里渊散射</a:t>
            </a:r>
            <a:r>
              <a:rPr kumimoji="1" lang="en-US" altLang="zh-CN" sz="1400" dirty="0">
                <a:solidFill>
                  <a:schemeClr val="tx1">
                    <a:lumMod val="50000"/>
                  </a:schemeClr>
                </a:solidFill>
                <a:latin typeface="Times New Roman" panose="02020603050405020304" pitchFamily="18" charset="0"/>
                <a:ea typeface="+mj-ea"/>
                <a:cs typeface="Times New Roman" panose="02020603050405020304" pitchFamily="18" charset="0"/>
              </a:rPr>
              <a:t>(BSBS)</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15" name="文本框 14">
            <a:extLst>
              <a:ext uri="{FF2B5EF4-FFF2-40B4-BE49-F238E27FC236}">
                <a16:creationId xmlns:a16="http://schemas.microsoft.com/office/drawing/2014/main" id="{3C7B6E4F-9732-F14D-86CB-F588B7FE27D4}"/>
              </a:ext>
            </a:extLst>
          </p:cNvPr>
          <p:cNvSpPr txBox="1"/>
          <p:nvPr/>
        </p:nvSpPr>
        <p:spPr>
          <a:xfrm>
            <a:off x="4182670" y="1816375"/>
            <a:ext cx="4070345" cy="381130"/>
          </a:xfrm>
          <a:prstGeom prst="rect">
            <a:avLst/>
          </a:prstGeom>
          <a:noFill/>
        </p:spPr>
        <p:txBody>
          <a:bodyPr wrap="none" rtlCol="0">
            <a:spAutoFit/>
          </a:bodyPr>
          <a:lstStyle/>
          <a:p>
            <a:pP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方向角</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0º,45º,90º</a:t>
            </a: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下的受激布里渊散射增益谱</a:t>
            </a:r>
          </a:p>
        </p:txBody>
      </p:sp>
      <p:sp>
        <p:nvSpPr>
          <p:cNvPr id="14" name="矩形 13">
            <a:extLst>
              <a:ext uri="{FF2B5EF4-FFF2-40B4-BE49-F238E27FC236}">
                <a16:creationId xmlns:a16="http://schemas.microsoft.com/office/drawing/2014/main" id="{C6338DD3-D118-44EF-80C8-88E8C1C40658}"/>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45255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4607506"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受激布里渊散射增益谱的计算</a:t>
            </a:r>
          </a:p>
        </p:txBody>
      </p:sp>
      <p:sp>
        <p:nvSpPr>
          <p:cNvPr id="33" name="文本框 32">
            <a:extLst>
              <a:ext uri="{FF2B5EF4-FFF2-40B4-BE49-F238E27FC236}">
                <a16:creationId xmlns:a16="http://schemas.microsoft.com/office/drawing/2014/main" id="{30A33B0A-4E2B-5147-8AA1-F334B17598A1}"/>
              </a:ext>
            </a:extLst>
          </p:cNvPr>
          <p:cNvSpPr txBox="1"/>
          <p:nvPr/>
        </p:nvSpPr>
        <p:spPr>
          <a:xfrm>
            <a:off x="2331947" y="5837599"/>
            <a:ext cx="2337499"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前向受激布里渊散射</a:t>
            </a:r>
            <a:r>
              <a:rPr kumimoji="1" lang="en-US" altLang="zh-CN" sz="1400" dirty="0">
                <a:solidFill>
                  <a:schemeClr val="tx1">
                    <a:lumMod val="50000"/>
                  </a:schemeClr>
                </a:solidFill>
                <a:latin typeface="Times New Roman" panose="02020603050405020304" pitchFamily="18" charset="0"/>
                <a:ea typeface="+mj-ea"/>
                <a:cs typeface="Times New Roman" panose="02020603050405020304" pitchFamily="18" charset="0"/>
              </a:rPr>
              <a:t>(FSBS)</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34" name="文本框 33">
            <a:extLst>
              <a:ext uri="{FF2B5EF4-FFF2-40B4-BE49-F238E27FC236}">
                <a16:creationId xmlns:a16="http://schemas.microsoft.com/office/drawing/2014/main" id="{F010DFDC-0F9B-FD4D-93D6-7E19555E2BF3}"/>
              </a:ext>
            </a:extLst>
          </p:cNvPr>
          <p:cNvSpPr txBox="1"/>
          <p:nvPr/>
        </p:nvSpPr>
        <p:spPr>
          <a:xfrm>
            <a:off x="7622628" y="5837599"/>
            <a:ext cx="2358338"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后向受激布里渊散射</a:t>
            </a:r>
            <a:r>
              <a:rPr kumimoji="1" lang="en-US" altLang="zh-CN" sz="1400" dirty="0">
                <a:solidFill>
                  <a:schemeClr val="tx1">
                    <a:lumMod val="50000"/>
                  </a:schemeClr>
                </a:solidFill>
                <a:latin typeface="Times New Roman" panose="02020603050405020304" pitchFamily="18" charset="0"/>
                <a:ea typeface="+mj-ea"/>
                <a:cs typeface="Times New Roman" panose="02020603050405020304" pitchFamily="18" charset="0"/>
              </a:rPr>
              <a:t>(BSBS)</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pic>
        <p:nvPicPr>
          <p:cNvPr id="14" name="图片 13" descr="D:\WORK\SBS Nano\Comsol simulations\MODULES\numerical results\fig2_fwd.jpg">
            <a:extLst>
              <a:ext uri="{FF2B5EF4-FFF2-40B4-BE49-F238E27FC236}">
                <a16:creationId xmlns:a16="http://schemas.microsoft.com/office/drawing/2014/main" id="{255F77B0-3181-9743-9F1E-A3E08FE1C265}"/>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93420" y="2128285"/>
            <a:ext cx="5414556" cy="3600000"/>
          </a:xfrm>
          <a:prstGeom prst="rect">
            <a:avLst/>
          </a:prstGeom>
          <a:noFill/>
          <a:ln>
            <a:noFill/>
          </a:ln>
        </p:spPr>
      </p:pic>
      <p:pic>
        <p:nvPicPr>
          <p:cNvPr id="15" name="图片 14" descr="D:\WORK\SBS Nano\Comsol simulations\MODULES\numerical results\fig2_bk.jpg">
            <a:extLst>
              <a:ext uri="{FF2B5EF4-FFF2-40B4-BE49-F238E27FC236}">
                <a16:creationId xmlns:a16="http://schemas.microsoft.com/office/drawing/2014/main" id="{AAC2556B-3936-DA4C-BFE0-921289418032}"/>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5984023" y="2128285"/>
            <a:ext cx="5414556" cy="3600000"/>
          </a:xfrm>
          <a:prstGeom prst="rect">
            <a:avLst/>
          </a:prstGeom>
          <a:noFill/>
          <a:ln>
            <a:noFill/>
          </a:ln>
        </p:spPr>
      </p:pic>
      <p:sp>
        <p:nvSpPr>
          <p:cNvPr id="3" name="文本框 2">
            <a:extLst>
              <a:ext uri="{FF2B5EF4-FFF2-40B4-BE49-F238E27FC236}">
                <a16:creationId xmlns:a16="http://schemas.microsoft.com/office/drawing/2014/main" id="{0FCDD068-B58B-5442-B203-B2275F8BA421}"/>
              </a:ext>
            </a:extLst>
          </p:cNvPr>
          <p:cNvSpPr txBox="1"/>
          <p:nvPr/>
        </p:nvSpPr>
        <p:spPr>
          <a:xfrm>
            <a:off x="4283195" y="1747475"/>
            <a:ext cx="4108208" cy="381130"/>
          </a:xfrm>
          <a:prstGeom prst="rect">
            <a:avLst/>
          </a:prstGeom>
          <a:noFill/>
        </p:spPr>
        <p:txBody>
          <a:bodyPr wrap="square" rtlCol="0">
            <a:spAutoFit/>
          </a:bodyPr>
          <a:lstStyle/>
          <a:p>
            <a:pP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方向角对受激布里渊散射增益的影响</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(0º</a:t>
            </a: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到</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8º)</a:t>
            </a:r>
            <a:endPar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13" name="文本框 12">
            <a:extLst>
              <a:ext uri="{FF2B5EF4-FFF2-40B4-BE49-F238E27FC236}">
                <a16:creationId xmlns:a16="http://schemas.microsoft.com/office/drawing/2014/main" id="{605D19BD-5B37-E74B-BD63-F418B137F77D}"/>
              </a:ext>
            </a:extLst>
          </p:cNvPr>
          <p:cNvSpPr txBox="1"/>
          <p:nvPr/>
        </p:nvSpPr>
        <p:spPr>
          <a:xfrm>
            <a:off x="2785597" y="3303499"/>
            <a:ext cx="1430200" cy="624786"/>
          </a:xfrm>
          <a:prstGeom prst="rect">
            <a:avLst/>
          </a:prstGeom>
          <a:noFill/>
        </p:spPr>
        <p:txBody>
          <a:bodyPr wrap="none" rtlCol="0">
            <a:spAutoFit/>
          </a:bodyPr>
          <a:lstStyle/>
          <a:p>
            <a:pPr algn="ctr">
              <a:lnSpc>
                <a:spcPct val="130000"/>
              </a:lnSpc>
            </a:pPr>
            <a:r>
              <a:rPr kumimoji="1" lang="zh-CN" altLang="en-US" sz="1400" dirty="0">
                <a:solidFill>
                  <a:srgbClr val="C00000"/>
                </a:solidFill>
                <a:latin typeface="Arial" panose="020B0604020202020204" pitchFamily="34" charset="0"/>
                <a:ea typeface="微软雅黑" panose="020B0503020204020204" pitchFamily="34" charset="-122"/>
              </a:rPr>
              <a:t>与弹性波模式</a:t>
            </a:r>
            <a:endParaRPr kumimoji="1" lang="en-US" altLang="zh-CN" sz="1400" dirty="0">
              <a:solidFill>
                <a:srgbClr val="C00000"/>
              </a:solidFill>
              <a:latin typeface="Arial" panose="020B0604020202020204" pitchFamily="34" charset="0"/>
              <a:ea typeface="微软雅黑" panose="020B0503020204020204" pitchFamily="34" charset="-122"/>
            </a:endParaRPr>
          </a:p>
          <a:p>
            <a:pPr algn="ctr">
              <a:lnSpc>
                <a:spcPct val="130000"/>
              </a:lnSpc>
            </a:pPr>
            <a:r>
              <a:rPr kumimoji="1" lang="en-US" altLang="zh-CN" sz="1400" dirty="0">
                <a:solidFill>
                  <a:srgbClr val="C00000"/>
                </a:solidFill>
                <a:latin typeface="Arial" panose="020B0604020202020204" pitchFamily="34" charset="0"/>
                <a:ea typeface="微软雅黑" panose="020B0503020204020204" pitchFamily="34" charset="-122"/>
              </a:rPr>
              <a:t>25.7GHz</a:t>
            </a:r>
            <a:r>
              <a:rPr kumimoji="1" lang="zh-CN" altLang="en-US" sz="1400" dirty="0">
                <a:solidFill>
                  <a:srgbClr val="C00000"/>
                </a:solidFill>
                <a:latin typeface="Arial" panose="020B0604020202020204" pitchFamily="34" charset="0"/>
                <a:ea typeface="微软雅黑" panose="020B0503020204020204" pitchFamily="34" charset="-122"/>
              </a:rPr>
              <a:t>相对应</a:t>
            </a:r>
          </a:p>
        </p:txBody>
      </p:sp>
      <p:sp>
        <p:nvSpPr>
          <p:cNvPr id="35" name="文本框 34">
            <a:extLst>
              <a:ext uri="{FF2B5EF4-FFF2-40B4-BE49-F238E27FC236}">
                <a16:creationId xmlns:a16="http://schemas.microsoft.com/office/drawing/2014/main" id="{1B3EB238-7C3B-5643-8935-34F15A0DB265}"/>
              </a:ext>
            </a:extLst>
          </p:cNvPr>
          <p:cNvSpPr txBox="1"/>
          <p:nvPr/>
        </p:nvSpPr>
        <p:spPr>
          <a:xfrm>
            <a:off x="8752104" y="3806419"/>
            <a:ext cx="1529586" cy="624786"/>
          </a:xfrm>
          <a:prstGeom prst="rect">
            <a:avLst/>
          </a:prstGeom>
          <a:noFill/>
        </p:spPr>
        <p:txBody>
          <a:bodyPr wrap="none" rtlCol="0">
            <a:spAutoFit/>
          </a:bodyPr>
          <a:lstStyle/>
          <a:p>
            <a:pPr algn="ctr">
              <a:lnSpc>
                <a:spcPct val="130000"/>
              </a:lnSpc>
            </a:pPr>
            <a:r>
              <a:rPr kumimoji="1" lang="zh-CN" altLang="en-US" sz="1400" dirty="0">
                <a:solidFill>
                  <a:srgbClr val="C00000"/>
                </a:solidFill>
                <a:latin typeface="Arial" panose="020B0604020202020204" pitchFamily="34" charset="0"/>
                <a:ea typeface="微软雅黑" panose="020B0503020204020204" pitchFamily="34" charset="-122"/>
              </a:rPr>
              <a:t>与弹性波模式</a:t>
            </a:r>
            <a:endParaRPr kumimoji="1" lang="en-US" altLang="zh-CN" sz="1400" dirty="0">
              <a:solidFill>
                <a:srgbClr val="C00000"/>
              </a:solidFill>
              <a:latin typeface="Arial" panose="020B0604020202020204" pitchFamily="34" charset="0"/>
              <a:ea typeface="微软雅黑" panose="020B0503020204020204" pitchFamily="34" charset="-122"/>
            </a:endParaRPr>
          </a:p>
          <a:p>
            <a:pPr algn="ctr">
              <a:lnSpc>
                <a:spcPct val="130000"/>
              </a:lnSpc>
            </a:pPr>
            <a:r>
              <a:rPr kumimoji="1" lang="en-US" altLang="zh-CN" sz="1400" dirty="0">
                <a:solidFill>
                  <a:srgbClr val="C00000"/>
                </a:solidFill>
                <a:latin typeface="Arial" panose="020B0604020202020204" pitchFamily="34" charset="0"/>
                <a:ea typeface="微软雅黑" panose="020B0503020204020204" pitchFamily="34" charset="-122"/>
              </a:rPr>
              <a:t>51.15GHz</a:t>
            </a:r>
            <a:r>
              <a:rPr kumimoji="1" lang="zh-CN" altLang="en-US" sz="1400" dirty="0">
                <a:solidFill>
                  <a:srgbClr val="C00000"/>
                </a:solidFill>
                <a:latin typeface="Arial" panose="020B0604020202020204" pitchFamily="34" charset="0"/>
                <a:ea typeface="微软雅黑" panose="020B0503020204020204" pitchFamily="34" charset="-122"/>
              </a:rPr>
              <a:t>相对应</a:t>
            </a:r>
          </a:p>
        </p:txBody>
      </p:sp>
      <p:sp>
        <p:nvSpPr>
          <p:cNvPr id="16" name="矩形 15">
            <a:extLst>
              <a:ext uri="{FF2B5EF4-FFF2-40B4-BE49-F238E27FC236}">
                <a16:creationId xmlns:a16="http://schemas.microsoft.com/office/drawing/2014/main" id="{31F7A26C-940A-4176-A75E-88D38CEC8C8D}"/>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0271693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D:\WORK\SBS Nano\Comsol simulations\MODULES\numerical results\fig3_90_bk.jpg">
            <a:extLst>
              <a:ext uri="{FF2B5EF4-FFF2-40B4-BE49-F238E27FC236}">
                <a16:creationId xmlns:a16="http://schemas.microsoft.com/office/drawing/2014/main" id="{BB7E5D33-4A8B-3144-BE2B-DA958B0A7369}"/>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05048" y="2128285"/>
            <a:ext cx="5414555" cy="3600000"/>
          </a:xfrm>
          <a:prstGeom prst="rect">
            <a:avLst/>
          </a:prstGeom>
          <a:noFill/>
          <a:ln>
            <a:noFill/>
          </a:ln>
        </p:spPr>
      </p:pic>
      <p:pic>
        <p:nvPicPr>
          <p:cNvPr id="16" name="图片 15" descr="D:\WORK\SBS Nano\Comsol simulations\MODULES\numerical results\fig3_90_fwd.jpg">
            <a:extLst>
              <a:ext uri="{FF2B5EF4-FFF2-40B4-BE49-F238E27FC236}">
                <a16:creationId xmlns:a16="http://schemas.microsoft.com/office/drawing/2014/main" id="{897536B2-839E-D74F-B400-06B755DD54B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672397" y="2128285"/>
            <a:ext cx="5414555" cy="3600000"/>
          </a:xfrm>
          <a:prstGeom prst="rect">
            <a:avLst/>
          </a:prstGeom>
          <a:noFill/>
          <a:ln>
            <a:noFill/>
          </a:ln>
        </p:spPr>
      </p:pic>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4607506"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受激布里渊散射增益谱的计算</a:t>
            </a:r>
          </a:p>
        </p:txBody>
      </p:sp>
      <p:sp>
        <p:nvSpPr>
          <p:cNvPr id="33" name="文本框 32">
            <a:extLst>
              <a:ext uri="{FF2B5EF4-FFF2-40B4-BE49-F238E27FC236}">
                <a16:creationId xmlns:a16="http://schemas.microsoft.com/office/drawing/2014/main" id="{30A33B0A-4E2B-5147-8AA1-F334B17598A1}"/>
              </a:ext>
            </a:extLst>
          </p:cNvPr>
          <p:cNvSpPr txBox="1"/>
          <p:nvPr/>
        </p:nvSpPr>
        <p:spPr>
          <a:xfrm>
            <a:off x="2331949" y="5836180"/>
            <a:ext cx="2337499"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前向受激布里渊散射</a:t>
            </a:r>
            <a:r>
              <a:rPr kumimoji="1" lang="en-US" altLang="zh-CN" sz="1400" dirty="0">
                <a:solidFill>
                  <a:schemeClr val="tx1">
                    <a:lumMod val="50000"/>
                  </a:schemeClr>
                </a:solidFill>
                <a:latin typeface="Times New Roman" panose="02020603050405020304" pitchFamily="18" charset="0"/>
                <a:ea typeface="+mj-ea"/>
                <a:cs typeface="Times New Roman" panose="02020603050405020304" pitchFamily="18" charset="0"/>
              </a:rPr>
              <a:t>(FSBS)</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34" name="文本框 33">
            <a:extLst>
              <a:ext uri="{FF2B5EF4-FFF2-40B4-BE49-F238E27FC236}">
                <a16:creationId xmlns:a16="http://schemas.microsoft.com/office/drawing/2014/main" id="{F010DFDC-0F9B-FD4D-93D6-7E19555E2BF3}"/>
              </a:ext>
            </a:extLst>
          </p:cNvPr>
          <p:cNvSpPr txBox="1"/>
          <p:nvPr/>
        </p:nvSpPr>
        <p:spPr>
          <a:xfrm>
            <a:off x="7633156" y="5836180"/>
            <a:ext cx="2358338"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后向受激布里渊散射</a:t>
            </a:r>
            <a:r>
              <a:rPr kumimoji="1" lang="en-US" altLang="zh-CN" sz="1400" dirty="0">
                <a:solidFill>
                  <a:schemeClr val="tx1">
                    <a:lumMod val="50000"/>
                  </a:schemeClr>
                </a:solidFill>
                <a:latin typeface="Times New Roman" panose="02020603050405020304" pitchFamily="18" charset="0"/>
                <a:ea typeface="+mj-ea"/>
                <a:cs typeface="Times New Roman" panose="02020603050405020304" pitchFamily="18" charset="0"/>
              </a:rPr>
              <a:t>(BSBS)</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3" name="文本框 2">
            <a:extLst>
              <a:ext uri="{FF2B5EF4-FFF2-40B4-BE49-F238E27FC236}">
                <a16:creationId xmlns:a16="http://schemas.microsoft.com/office/drawing/2014/main" id="{0FCDD068-B58B-5442-B203-B2275F8BA421}"/>
              </a:ext>
            </a:extLst>
          </p:cNvPr>
          <p:cNvSpPr txBox="1"/>
          <p:nvPr/>
        </p:nvSpPr>
        <p:spPr>
          <a:xfrm>
            <a:off x="3981488" y="1747475"/>
            <a:ext cx="4830837" cy="380810"/>
          </a:xfrm>
          <a:prstGeom prst="rect">
            <a:avLst/>
          </a:prstGeom>
          <a:noFill/>
        </p:spPr>
        <p:txBody>
          <a:bodyPr wrap="square" rtlCol="0">
            <a:spAutoFit/>
          </a:bodyPr>
          <a:lstStyle/>
          <a:p>
            <a:pP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波导方向角对受激布里渊散射增益的影响</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(90º</a:t>
            </a: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到</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98º)</a:t>
            </a:r>
            <a:endPar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14" name="矩形 13">
            <a:extLst>
              <a:ext uri="{FF2B5EF4-FFF2-40B4-BE49-F238E27FC236}">
                <a16:creationId xmlns:a16="http://schemas.microsoft.com/office/drawing/2014/main" id="{9F1DA5AF-54E0-414A-B3F7-093068ABB907}"/>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738506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3</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4607506"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zh-CN" altLang="en-US" sz="2400" b="0" dirty="0">
                <a:solidFill>
                  <a:schemeClr val="tx1">
                    <a:lumMod val="50000"/>
                  </a:schemeClr>
                </a:solidFill>
                <a:latin typeface="Times New Roman" panose="02020603050405020304" pitchFamily="18" charset="0"/>
                <a:cs typeface="Times New Roman" panose="02020603050405020304" pitchFamily="18" charset="0"/>
              </a:rPr>
              <a:t>受激布里渊散射增益谱的计算</a:t>
            </a:r>
          </a:p>
        </p:txBody>
      </p:sp>
      <p:sp>
        <p:nvSpPr>
          <p:cNvPr id="34" name="文本框 33">
            <a:extLst>
              <a:ext uri="{FF2B5EF4-FFF2-40B4-BE49-F238E27FC236}">
                <a16:creationId xmlns:a16="http://schemas.microsoft.com/office/drawing/2014/main" id="{F010DFDC-0F9B-FD4D-93D6-7E19555E2BF3}"/>
              </a:ext>
            </a:extLst>
          </p:cNvPr>
          <p:cNvSpPr txBox="1"/>
          <p:nvPr/>
        </p:nvSpPr>
        <p:spPr>
          <a:xfrm>
            <a:off x="4923247" y="5728285"/>
            <a:ext cx="2358338" cy="344966"/>
          </a:xfrm>
          <a:prstGeom prst="rect">
            <a:avLst/>
          </a:prstGeom>
          <a:noFill/>
        </p:spPr>
        <p:txBody>
          <a:bodyPr wrap="none" rtlCol="0">
            <a:spAutoFit/>
          </a:bodyPr>
          <a:lstStyle/>
          <a:p>
            <a:pPr>
              <a:lnSpc>
                <a:spcPct val="130000"/>
              </a:lnSpc>
            </a:pPr>
            <a:r>
              <a:rPr kumimoji="1" lang="zh-CN" altLang="en-US" sz="1400" dirty="0">
                <a:solidFill>
                  <a:schemeClr val="tx1">
                    <a:lumMod val="50000"/>
                  </a:schemeClr>
                </a:solidFill>
                <a:latin typeface="Times New Roman" panose="02020603050405020304" pitchFamily="18" charset="0"/>
                <a:ea typeface="+mj-ea"/>
                <a:cs typeface="Times New Roman" panose="02020603050405020304" pitchFamily="18" charset="0"/>
              </a:rPr>
              <a:t>后向受激布里渊散射</a:t>
            </a:r>
            <a:r>
              <a:rPr kumimoji="1" lang="en-US" altLang="zh-CN" sz="1400" dirty="0">
                <a:solidFill>
                  <a:schemeClr val="tx1">
                    <a:lumMod val="50000"/>
                  </a:schemeClr>
                </a:solidFill>
                <a:latin typeface="Times New Roman" panose="02020603050405020304" pitchFamily="18" charset="0"/>
                <a:ea typeface="+mj-ea"/>
                <a:cs typeface="Times New Roman" panose="02020603050405020304" pitchFamily="18" charset="0"/>
              </a:rPr>
              <a:t>(BSBS)</a:t>
            </a:r>
            <a:endParaRPr kumimoji="1" lang="zh-CN" altLang="en-US" sz="1400" i="1" baseline="-250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sp>
        <p:nvSpPr>
          <p:cNvPr id="3" name="文本框 2">
            <a:extLst>
              <a:ext uri="{FF2B5EF4-FFF2-40B4-BE49-F238E27FC236}">
                <a16:creationId xmlns:a16="http://schemas.microsoft.com/office/drawing/2014/main" id="{0FCDD068-B58B-5442-B203-B2275F8BA421}"/>
              </a:ext>
            </a:extLst>
          </p:cNvPr>
          <p:cNvSpPr txBox="1"/>
          <p:nvPr/>
        </p:nvSpPr>
        <p:spPr>
          <a:xfrm>
            <a:off x="3781591" y="1747475"/>
            <a:ext cx="4830837" cy="380810"/>
          </a:xfrm>
          <a:prstGeom prst="rect">
            <a:avLst/>
          </a:prstGeom>
          <a:noFill/>
        </p:spPr>
        <p:txBody>
          <a:bodyPr wrap="square" rtlCol="0">
            <a:spAutoFit/>
          </a:bodyPr>
          <a:lstStyle/>
          <a:p>
            <a:pPr>
              <a:lnSpc>
                <a:spcPct val="130000"/>
              </a:lnSpc>
            </a:pP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波导方向角对受激布里渊散射增益的影响</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(45º</a:t>
            </a:r>
            <a:r>
              <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到</a:t>
            </a:r>
            <a:r>
              <a:rPr kumimoji="1" lang="en-US" altLang="zh-CN" sz="1600" dirty="0">
                <a:solidFill>
                  <a:schemeClr val="tx1">
                    <a:lumMod val="50000"/>
                  </a:schemeClr>
                </a:solidFill>
                <a:latin typeface="Times New Roman" panose="02020603050405020304" pitchFamily="18" charset="0"/>
                <a:ea typeface="+mj-ea"/>
                <a:cs typeface="Times New Roman" panose="02020603050405020304" pitchFamily="18" charset="0"/>
              </a:rPr>
              <a:t>53º)</a:t>
            </a:r>
            <a:endParaRPr kumimoji="1"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endParaRPr>
          </a:p>
        </p:txBody>
      </p:sp>
      <p:pic>
        <p:nvPicPr>
          <p:cNvPr id="14" name="图片 13" descr="D:\WORK\SBS Nano\Comsol simulations\MODULES\numerical results\fig4_bk.jpg">
            <a:extLst>
              <a:ext uri="{FF2B5EF4-FFF2-40B4-BE49-F238E27FC236}">
                <a16:creationId xmlns:a16="http://schemas.microsoft.com/office/drawing/2014/main" id="{5AF65313-0C75-7A4F-A5E5-87869E0C0062}"/>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3388722" y="2128285"/>
            <a:ext cx="5414555" cy="3600000"/>
          </a:xfrm>
          <a:prstGeom prst="rect">
            <a:avLst/>
          </a:prstGeom>
          <a:noFill/>
          <a:ln>
            <a:noFill/>
          </a:ln>
        </p:spPr>
      </p:pic>
      <p:sp>
        <p:nvSpPr>
          <p:cNvPr id="12" name="矩形 11">
            <a:extLst>
              <a:ext uri="{FF2B5EF4-FFF2-40B4-BE49-F238E27FC236}">
                <a16:creationId xmlns:a16="http://schemas.microsoft.com/office/drawing/2014/main" id="{62842B42-F225-4C2D-96FD-EEC41645AE3B}"/>
              </a:ext>
            </a:extLst>
          </p:cNvPr>
          <p:cNvSpPr/>
          <p:nvPr/>
        </p:nvSpPr>
        <p:spPr>
          <a:xfrm>
            <a:off x="1196946" y="225841"/>
            <a:ext cx="2715808" cy="584775"/>
          </a:xfrm>
          <a:prstGeom prst="rect">
            <a:avLst/>
          </a:prstGeom>
        </p:spPr>
        <p:txBody>
          <a:bodyPr wrap="none">
            <a:spAutoFit/>
          </a:bodyPr>
          <a:lstStyle/>
          <a:p>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算例</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9264855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a:extLst>
              <a:ext uri="{FF2B5EF4-FFF2-40B4-BE49-F238E27FC236}">
                <a16:creationId xmlns:a16="http://schemas.microsoft.com/office/drawing/2014/main" id="{71F044B7-11F1-FD42-B24A-134E884D2EC0}"/>
              </a:ext>
            </a:extLst>
          </p:cNvPr>
          <p:cNvSpPr/>
          <p:nvPr/>
        </p:nvSpPr>
        <p:spPr>
          <a:xfrm>
            <a:off x="6635489" y="4072660"/>
            <a:ext cx="3663539" cy="166223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latin typeface="华文宋体" panose="02010600040101010101" pitchFamily="2" charset="-122"/>
                <a:ea typeface="华文宋体" panose="02010600040101010101" pitchFamily="2" charset="-122"/>
              </a:rPr>
              <a:t>Part</a:t>
            </a:r>
            <a:r>
              <a:rPr kumimoji="1" lang="zh-CN" altLang="en-US" sz="2800" b="1" dirty="0">
                <a:latin typeface="华文宋体" panose="02010600040101010101" pitchFamily="2" charset="-122"/>
                <a:ea typeface="华文宋体" panose="02010600040101010101" pitchFamily="2" charset="-122"/>
              </a:rPr>
              <a:t> </a:t>
            </a:r>
            <a:r>
              <a:rPr kumimoji="1" lang="en-US" altLang="zh-CN" sz="2800" b="1" dirty="0">
                <a:latin typeface="华文宋体" panose="02010600040101010101" pitchFamily="2" charset="-122"/>
                <a:ea typeface="华文宋体" panose="02010600040101010101" pitchFamily="2" charset="-122"/>
              </a:rPr>
              <a:t>4</a:t>
            </a:r>
          </a:p>
          <a:p>
            <a:pPr algn="ctr"/>
            <a:r>
              <a:rPr kumimoji="1" lang="zh-CN" altLang="en-US" sz="2800" b="1" dirty="0">
                <a:latin typeface="华文宋体" panose="02010600040101010101" pitchFamily="2" charset="-122"/>
                <a:ea typeface="华文宋体" panose="02010600040101010101" pitchFamily="2" charset="-122"/>
              </a:rPr>
              <a:t>总结</a:t>
            </a:r>
          </a:p>
        </p:txBody>
      </p:sp>
      <p:sp>
        <p:nvSpPr>
          <p:cNvPr id="42" name="圆角矩形 41">
            <a:extLst>
              <a:ext uri="{FF2B5EF4-FFF2-40B4-BE49-F238E27FC236}">
                <a16:creationId xmlns:a16="http://schemas.microsoft.com/office/drawing/2014/main" id="{A919BFFF-12AE-5946-A5DF-99DADAB666F1}"/>
              </a:ext>
            </a:extLst>
          </p:cNvPr>
          <p:cNvSpPr/>
          <p:nvPr/>
        </p:nvSpPr>
        <p:spPr>
          <a:xfrm>
            <a:off x="6635490" y="1610519"/>
            <a:ext cx="3663538"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2</a:t>
            </a:r>
          </a:p>
          <a:p>
            <a:pPr algn="ctr"/>
            <a:r>
              <a:rPr kumimoji="1" lang="zh-CN" altLang="en-US" sz="2800" b="1" dirty="0">
                <a:solidFill>
                  <a:sysClr val="windowText" lastClr="000000"/>
                </a:solidFill>
                <a:latin typeface="华文宋体" panose="02010600040101010101" pitchFamily="2" charset="-122"/>
                <a:ea typeface="华文宋体" panose="02010600040101010101" pitchFamily="2" charset="-122"/>
              </a:rPr>
              <a:t>关键特性参量及其</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COMSOL</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计算</a:t>
            </a:r>
          </a:p>
        </p:txBody>
      </p:sp>
      <p:sp>
        <p:nvSpPr>
          <p:cNvPr id="41" name="圆角矩形 40">
            <a:extLst>
              <a:ext uri="{FF2B5EF4-FFF2-40B4-BE49-F238E27FC236}">
                <a16:creationId xmlns:a16="http://schemas.microsoft.com/office/drawing/2014/main" id="{88F2292D-144C-C646-9FE5-F83E05D0867B}"/>
              </a:ext>
            </a:extLst>
          </p:cNvPr>
          <p:cNvSpPr/>
          <p:nvPr/>
        </p:nvSpPr>
        <p:spPr>
          <a:xfrm>
            <a:off x="1766710" y="1610520"/>
            <a:ext cx="3663540"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1</a:t>
            </a:r>
          </a:p>
          <a:p>
            <a:pPr algn="ctr"/>
            <a:r>
              <a:rPr kumimoji="1" lang="zh-CN" altLang="en-US" sz="2800" b="1" dirty="0">
                <a:solidFill>
                  <a:sysClr val="windowText" lastClr="000000"/>
                </a:solidFill>
                <a:latin typeface="华文宋体" panose="02010600040101010101" pitchFamily="2" charset="-122"/>
                <a:ea typeface="华文宋体" panose="02010600040101010101" pitchFamily="2" charset="-122"/>
              </a:rPr>
              <a:t>研究问题概述</a:t>
            </a:r>
          </a:p>
        </p:txBody>
      </p:sp>
      <p:sp>
        <p:nvSpPr>
          <p:cNvPr id="43" name="圆角矩形 42">
            <a:extLst>
              <a:ext uri="{FF2B5EF4-FFF2-40B4-BE49-F238E27FC236}">
                <a16:creationId xmlns:a16="http://schemas.microsoft.com/office/drawing/2014/main" id="{2FC00427-F19C-1F4F-A509-88497788BFB9}"/>
              </a:ext>
            </a:extLst>
          </p:cNvPr>
          <p:cNvSpPr/>
          <p:nvPr/>
        </p:nvSpPr>
        <p:spPr>
          <a:xfrm>
            <a:off x="1766710" y="4072659"/>
            <a:ext cx="3663541"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3</a:t>
            </a:r>
          </a:p>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COMSOL</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算例</a:t>
            </a:r>
          </a:p>
        </p:txBody>
      </p:sp>
      <p:sp>
        <p:nvSpPr>
          <p:cNvPr id="44" name="矩形 43">
            <a:extLst>
              <a:ext uri="{FF2B5EF4-FFF2-40B4-BE49-F238E27FC236}">
                <a16:creationId xmlns:a16="http://schemas.microsoft.com/office/drawing/2014/main" id="{18A9C592-4A71-8648-997B-93C8C4150719}"/>
              </a:ext>
            </a:extLst>
          </p:cNvPr>
          <p:cNvSpPr/>
          <p:nvPr/>
        </p:nvSpPr>
        <p:spPr>
          <a:xfrm>
            <a:off x="1196946" y="225841"/>
            <a:ext cx="1826141" cy="584775"/>
          </a:xfrm>
          <a:prstGeom prst="rect">
            <a:avLst/>
          </a:prstGeom>
        </p:spPr>
        <p:txBody>
          <a:bodyPr wrap="none">
            <a:spAutoFit/>
          </a:bodyPr>
          <a:lstStyle/>
          <a:p>
            <a:r>
              <a:rPr lang="zh-CN" altLang="en-US" sz="3200" dirty="0">
                <a:solidFill>
                  <a:schemeClr val="tx1">
                    <a:lumMod val="50000"/>
                  </a:schemeClr>
                </a:solidFill>
                <a:latin typeface="黑体" panose="02010609060101010101" pitchFamily="49" charset="-122"/>
                <a:ea typeface="黑体" panose="02010609060101010101" pitchFamily="49" charset="-122"/>
              </a:rPr>
              <a:t>报告摘要</a:t>
            </a:r>
            <a:endParaRPr lang="zh-CN" altLang="en-US" sz="3600" dirty="0">
              <a:solidFill>
                <a:schemeClr val="tx1">
                  <a:lumMod val="50000"/>
                </a:schemeClr>
              </a:solidFill>
              <a:latin typeface="黑体" panose="02010609060101010101" pitchFamily="49" charset="-122"/>
              <a:ea typeface="黑体" panose="02010609060101010101" pitchFamily="49" charset="-122"/>
            </a:endParaRPr>
          </a:p>
        </p:txBody>
      </p:sp>
      <p:grpSp>
        <p:nvGrpSpPr>
          <p:cNvPr id="45" name="组合 44">
            <a:extLst>
              <a:ext uri="{FF2B5EF4-FFF2-40B4-BE49-F238E27FC236}">
                <a16:creationId xmlns:a16="http://schemas.microsoft.com/office/drawing/2014/main" id="{29A95930-7200-804F-BB1B-FD48E134E673}"/>
              </a:ext>
            </a:extLst>
          </p:cNvPr>
          <p:cNvGrpSpPr/>
          <p:nvPr/>
        </p:nvGrpSpPr>
        <p:grpSpPr>
          <a:xfrm>
            <a:off x="-3204" y="225841"/>
            <a:ext cx="1200150" cy="488496"/>
            <a:chOff x="0" y="254454"/>
            <a:chExt cx="1795510" cy="732518"/>
          </a:xfrm>
          <a:solidFill>
            <a:srgbClr val="0070C0"/>
          </a:solidFill>
        </p:grpSpPr>
        <p:sp>
          <p:nvSpPr>
            <p:cNvPr id="46" name="矩形 1">
              <a:extLst>
                <a:ext uri="{FF2B5EF4-FFF2-40B4-BE49-F238E27FC236}">
                  <a16:creationId xmlns:a16="http://schemas.microsoft.com/office/drawing/2014/main" id="{4CBC90AF-7C19-7F42-B8DE-CD0ADCF8FB1A}"/>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47" name="任意多边形 4">
              <a:extLst>
                <a:ext uri="{FF2B5EF4-FFF2-40B4-BE49-F238E27FC236}">
                  <a16:creationId xmlns:a16="http://schemas.microsoft.com/office/drawing/2014/main" id="{62D1AF42-0DCC-8E4F-AD63-A758B8A46E62}"/>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Tree>
    <p:extLst>
      <p:ext uri="{BB962C8B-B14F-4D97-AF65-F5344CB8AC3E}">
        <p14:creationId xmlns:p14="http://schemas.microsoft.com/office/powerpoint/2010/main" val="11001185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B0459918-1A9C-4FDB-99EB-DD90CC43A7AC}"/>
              </a:ext>
            </a:extLst>
          </p:cNvPr>
          <p:cNvSpPr/>
          <p:nvPr/>
        </p:nvSpPr>
        <p:spPr>
          <a:xfrm>
            <a:off x="1196946" y="186199"/>
            <a:ext cx="1005403" cy="584775"/>
          </a:xfrm>
          <a:prstGeom prst="rect">
            <a:avLst/>
          </a:prstGeom>
        </p:spPr>
        <p:txBody>
          <a:bodyPr wrap="none">
            <a:spAutoFit/>
          </a:bodyPr>
          <a:lstStyle/>
          <a:p>
            <a:r>
              <a:rPr lang="zh-CN" altLang="en-US" sz="3200" dirty="0">
                <a:solidFill>
                  <a:schemeClr val="tx1">
                    <a:lumMod val="50000"/>
                  </a:schemeClr>
                </a:solidFill>
                <a:latin typeface="Heiti SC Medium" pitchFamily="2" charset="-128"/>
                <a:ea typeface="Heiti SC Medium" pitchFamily="2" charset="-128"/>
              </a:rPr>
              <a:t>总结</a:t>
            </a:r>
            <a:endParaRPr lang="zh-CN" altLang="en-US" sz="3600" dirty="0">
              <a:solidFill>
                <a:schemeClr val="tx1">
                  <a:lumMod val="50000"/>
                </a:schemeClr>
              </a:solidFill>
              <a:latin typeface="Heiti SC Medium" pitchFamily="2" charset="-128"/>
              <a:ea typeface="Heiti SC Medium" pitchFamily="2" charset="-128"/>
            </a:endParaRPr>
          </a:p>
        </p:txBody>
      </p:sp>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b="1" dirty="0">
                  <a:solidFill>
                    <a:schemeClr val="bg1"/>
                  </a:solidFill>
                  <a:latin typeface="Times New Roman" panose="02020603050405020304" pitchFamily="18" charset="0"/>
                  <a:ea typeface="微软雅黑" panose="020B0503020204020204" pitchFamily="34" charset="-122"/>
                </a:rPr>
                <a:t>4</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3" name="文本框 2">
            <a:extLst>
              <a:ext uri="{FF2B5EF4-FFF2-40B4-BE49-F238E27FC236}">
                <a16:creationId xmlns:a16="http://schemas.microsoft.com/office/drawing/2014/main" id="{94C15E53-78E9-F845-84AD-0C5686ED9015}"/>
              </a:ext>
            </a:extLst>
          </p:cNvPr>
          <p:cNvSpPr txBox="1"/>
          <p:nvPr/>
        </p:nvSpPr>
        <p:spPr>
          <a:xfrm>
            <a:off x="550964" y="994413"/>
            <a:ext cx="11147454" cy="1034129"/>
          </a:xfrm>
          <a:prstGeom prst="rect">
            <a:avLst/>
          </a:prstGeom>
          <a:noFill/>
        </p:spPr>
        <p:txBody>
          <a:bodyPr wrap="square" rtlCol="0">
            <a:spAutoFit/>
          </a:bodyPr>
          <a:lstStyle/>
          <a:p>
            <a:pPr marL="342900" indent="-342900" algn="just">
              <a:lnSpc>
                <a:spcPct val="130000"/>
              </a:lnSpc>
              <a:buFont typeface="Wingdings" pitchFamily="2" charset="2"/>
              <a:buChar char="Ø"/>
            </a:pPr>
            <a:r>
              <a:rPr lang="en" altLang="zh-CN" sz="1600" dirty="0">
                <a:latin typeface="Times" pitchFamily="2" charset="0"/>
              </a:rPr>
              <a:t>Su X X, Li X S, Wang Y S, et al. Theoretical study on the stimulated Brillouin scattering in a sub-wavelength anisotropic waveguide: </a:t>
            </a:r>
            <a:r>
              <a:rPr lang="en" altLang="zh-CN" sz="1600" dirty="0" err="1">
                <a:latin typeface="Times" pitchFamily="2" charset="0"/>
              </a:rPr>
              <a:t>acousto</a:t>
            </a:r>
            <a:r>
              <a:rPr lang="en" altLang="zh-CN" sz="1600" dirty="0">
                <a:latin typeface="Times" pitchFamily="2" charset="0"/>
              </a:rPr>
              <a:t>-optical coupling coefficients and effects of transverse anisotropies[J]. </a:t>
            </a:r>
            <a:r>
              <a:rPr lang="en" altLang="zh-CN" sz="1600" dirty="0">
                <a:solidFill>
                  <a:srgbClr val="007DD6"/>
                </a:solidFill>
                <a:latin typeface="Times" pitchFamily="2" charset="0"/>
              </a:rPr>
              <a:t>Journal of the Optical Society of America B, 2017, 34(12):2599.</a:t>
            </a:r>
            <a:endParaRPr kumimoji="1" lang="zh-CN" altLang="en-US" sz="1050" dirty="0">
              <a:solidFill>
                <a:srgbClr val="007DD6"/>
              </a:solidFill>
              <a:latin typeface="Times" pitchFamily="2" charset="0"/>
              <a:ea typeface="微软雅黑" panose="020B0503020204020204" pitchFamily="34" charset="-122"/>
            </a:endParaRPr>
          </a:p>
        </p:txBody>
      </p:sp>
      <p:sp>
        <p:nvSpPr>
          <p:cNvPr id="18" name="圆角矩形 17">
            <a:extLst>
              <a:ext uri="{FF2B5EF4-FFF2-40B4-BE49-F238E27FC236}">
                <a16:creationId xmlns:a16="http://schemas.microsoft.com/office/drawing/2014/main" id="{0F71AC36-E528-AA43-A8F7-A72C1C6FA037}"/>
              </a:ext>
            </a:extLst>
          </p:cNvPr>
          <p:cNvSpPr/>
          <p:nvPr/>
        </p:nvSpPr>
        <p:spPr>
          <a:xfrm>
            <a:off x="2676129" y="2187807"/>
            <a:ext cx="2908800" cy="818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mj-ea"/>
                <a:ea typeface="+mj-ea"/>
              </a:rPr>
              <a:t>各向异性波导的</a:t>
            </a:r>
            <a:endParaRPr kumimoji="1" lang="en-US" altLang="zh-CN" sz="2000" dirty="0">
              <a:latin typeface="+mj-ea"/>
              <a:ea typeface="+mj-ea"/>
            </a:endParaRPr>
          </a:p>
          <a:p>
            <a:pPr algn="ctr"/>
            <a:r>
              <a:rPr kumimoji="1" lang="zh-CN" altLang="en-US" sz="2000" dirty="0">
                <a:latin typeface="+mj-ea"/>
                <a:ea typeface="+mj-ea"/>
              </a:rPr>
              <a:t>声光耦合系数计算公式</a:t>
            </a:r>
          </a:p>
        </p:txBody>
      </p:sp>
      <p:sp>
        <p:nvSpPr>
          <p:cNvPr id="19" name="文本框 18">
            <a:extLst>
              <a:ext uri="{FF2B5EF4-FFF2-40B4-BE49-F238E27FC236}">
                <a16:creationId xmlns:a16="http://schemas.microsoft.com/office/drawing/2014/main" id="{A74381C0-C436-8C45-9CFB-2FB5965B800C}"/>
              </a:ext>
            </a:extLst>
          </p:cNvPr>
          <p:cNvSpPr txBox="1"/>
          <p:nvPr/>
        </p:nvSpPr>
        <p:spPr>
          <a:xfrm>
            <a:off x="5341174" y="2946059"/>
            <a:ext cx="1415772" cy="380810"/>
          </a:xfrm>
          <a:prstGeom prst="rect">
            <a:avLst/>
          </a:prstGeom>
          <a:noFill/>
        </p:spPr>
        <p:txBody>
          <a:bodyPr wrap="none" rtlCol="0">
            <a:spAutoFit/>
          </a:bodyPr>
          <a:lstStyle/>
          <a:p>
            <a:pPr algn="ctr">
              <a:lnSpc>
                <a:spcPct val="130000"/>
              </a:lnSpc>
            </a:pPr>
            <a:r>
              <a:rPr kumimoji="1" lang="zh-CN" altLang="en-US" sz="1600" dirty="0">
                <a:solidFill>
                  <a:srgbClr val="C00000"/>
                </a:solidFill>
                <a:latin typeface="Arial" panose="020B0604020202020204" pitchFamily="34" charset="0"/>
                <a:ea typeface="微软雅黑" panose="020B0503020204020204" pitchFamily="34" charset="-122"/>
              </a:rPr>
              <a:t>数值模拟结果</a:t>
            </a:r>
          </a:p>
        </p:txBody>
      </p:sp>
      <p:sp>
        <p:nvSpPr>
          <p:cNvPr id="37" name="圆角矩形 36">
            <a:extLst>
              <a:ext uri="{FF2B5EF4-FFF2-40B4-BE49-F238E27FC236}">
                <a16:creationId xmlns:a16="http://schemas.microsoft.com/office/drawing/2014/main" id="{E0261967-F675-1A46-BBE8-3F4EDD871657}"/>
              </a:ext>
            </a:extLst>
          </p:cNvPr>
          <p:cNvSpPr/>
          <p:nvPr/>
        </p:nvSpPr>
        <p:spPr>
          <a:xfrm>
            <a:off x="6530873" y="2187807"/>
            <a:ext cx="2911346" cy="80607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dirty="0">
                <a:latin typeface="+mj-ea"/>
                <a:ea typeface="+mj-ea"/>
              </a:rPr>
              <a:t>金红石波导的数值模拟</a:t>
            </a:r>
          </a:p>
        </p:txBody>
      </p:sp>
      <p:sp>
        <p:nvSpPr>
          <p:cNvPr id="6" name="文本框 5">
            <a:extLst>
              <a:ext uri="{FF2B5EF4-FFF2-40B4-BE49-F238E27FC236}">
                <a16:creationId xmlns:a16="http://schemas.microsoft.com/office/drawing/2014/main" id="{4CAEE338-2194-CA43-9D3D-7571B7464BC9}"/>
              </a:ext>
            </a:extLst>
          </p:cNvPr>
          <p:cNvSpPr txBox="1"/>
          <p:nvPr/>
        </p:nvSpPr>
        <p:spPr>
          <a:xfrm>
            <a:off x="1465142" y="3886236"/>
            <a:ext cx="9485764" cy="966547"/>
          </a:xfrm>
          <a:prstGeom prst="rect">
            <a:avLst/>
          </a:prstGeom>
          <a:noFill/>
          <a:ln w="12700">
            <a:solidFill>
              <a:schemeClr val="tx1">
                <a:lumMod val="50000"/>
              </a:schemeClr>
            </a:solidFill>
          </a:ln>
        </p:spPr>
        <p:txBody>
          <a:bodyPr wrap="square" rtlCol="0">
            <a:spAutoFit/>
          </a:bodyPr>
          <a:lstStyle/>
          <a:p>
            <a:pPr marL="342900" lvl="0" indent="-342900">
              <a:lnSpc>
                <a:spcPct val="150000"/>
              </a:lnSpc>
              <a:buFont typeface="Wingdings" pitchFamily="2" charset="2"/>
              <a:buChar char="Ø"/>
            </a:pPr>
            <a:r>
              <a:rPr lang="zh-CN" altLang="en-US" sz="2000" dirty="0">
                <a:solidFill>
                  <a:schemeClr val="tx1">
                    <a:lumMod val="50000"/>
                  </a:schemeClr>
                </a:solidFill>
                <a:latin typeface="+mj-ea"/>
                <a:ea typeface="+mj-ea"/>
              </a:rPr>
              <a:t>布里渊增益和相应的声子频率都受波导横截面相对于材料主轴</a:t>
            </a:r>
            <a:r>
              <a:rPr lang="zh-CN" altLang="en-US" sz="2000" dirty="0">
                <a:solidFill>
                  <a:srgbClr val="C00000"/>
                </a:solidFill>
                <a:latin typeface="+mj-ea"/>
                <a:ea typeface="+mj-ea"/>
              </a:rPr>
              <a:t>方位角</a:t>
            </a:r>
            <a:r>
              <a:rPr lang="zh-CN" altLang="en-US" sz="2000" dirty="0">
                <a:solidFill>
                  <a:schemeClr val="tx1">
                    <a:lumMod val="50000"/>
                  </a:schemeClr>
                </a:solidFill>
                <a:latin typeface="+mj-ea"/>
                <a:ea typeface="+mj-ea"/>
              </a:rPr>
              <a:t>的明显影响</a:t>
            </a:r>
            <a:endParaRPr lang="en-US" altLang="zh-CN" sz="2000" dirty="0">
              <a:solidFill>
                <a:schemeClr val="tx1">
                  <a:lumMod val="50000"/>
                </a:schemeClr>
              </a:solidFill>
              <a:latin typeface="+mj-ea"/>
              <a:ea typeface="+mj-ea"/>
            </a:endParaRPr>
          </a:p>
          <a:p>
            <a:pPr marL="342900" lvl="0" indent="-342900">
              <a:lnSpc>
                <a:spcPct val="150000"/>
              </a:lnSpc>
              <a:buFont typeface="Wingdings" pitchFamily="2" charset="2"/>
              <a:buChar char="Ø"/>
            </a:pPr>
            <a:r>
              <a:rPr lang="zh-CN" altLang="en-US" sz="2000" dirty="0">
                <a:solidFill>
                  <a:schemeClr val="tx1">
                    <a:lumMod val="50000"/>
                  </a:schemeClr>
                </a:solidFill>
                <a:latin typeface="+mj-ea"/>
                <a:ea typeface="+mj-ea"/>
              </a:rPr>
              <a:t>部分弹性波模式的布里渊增益对波导轴与材料轴之间的微小方位偏离很敏感</a:t>
            </a:r>
            <a:endParaRPr lang="en-US" altLang="zh-CN" sz="2000" dirty="0">
              <a:solidFill>
                <a:schemeClr val="tx1">
                  <a:lumMod val="50000"/>
                </a:schemeClr>
              </a:solidFill>
              <a:latin typeface="+mj-ea"/>
              <a:ea typeface="+mj-ea"/>
            </a:endParaRPr>
          </a:p>
        </p:txBody>
      </p:sp>
      <p:cxnSp>
        <p:nvCxnSpPr>
          <p:cNvPr id="45" name="直线连接符 44">
            <a:extLst>
              <a:ext uri="{FF2B5EF4-FFF2-40B4-BE49-F238E27FC236}">
                <a16:creationId xmlns:a16="http://schemas.microsoft.com/office/drawing/2014/main" id="{E74544E0-3F79-1044-9EE0-CE377D487D76}"/>
              </a:ext>
            </a:extLst>
          </p:cNvPr>
          <p:cNvCxnSpPr/>
          <p:nvPr/>
        </p:nvCxnSpPr>
        <p:spPr>
          <a:xfrm>
            <a:off x="4130529" y="3086054"/>
            <a:ext cx="0" cy="274320"/>
          </a:xfrm>
          <a:prstGeom prst="line">
            <a:avLst/>
          </a:prstGeom>
          <a:ln>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线连接符 46">
            <a:extLst>
              <a:ext uri="{FF2B5EF4-FFF2-40B4-BE49-F238E27FC236}">
                <a16:creationId xmlns:a16="http://schemas.microsoft.com/office/drawing/2014/main" id="{BE1A2DEA-14F8-AE40-9E97-5F1BA0BD9C90}"/>
              </a:ext>
            </a:extLst>
          </p:cNvPr>
          <p:cNvCxnSpPr/>
          <p:nvPr/>
        </p:nvCxnSpPr>
        <p:spPr>
          <a:xfrm>
            <a:off x="4130529" y="3360374"/>
            <a:ext cx="3988325" cy="0"/>
          </a:xfrm>
          <a:prstGeom prst="line">
            <a:avLst/>
          </a:prstGeom>
          <a:ln>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线连接符 47">
            <a:extLst>
              <a:ext uri="{FF2B5EF4-FFF2-40B4-BE49-F238E27FC236}">
                <a16:creationId xmlns:a16="http://schemas.microsoft.com/office/drawing/2014/main" id="{45D50EC7-5CC8-F240-BE8D-CDD23A891425}"/>
              </a:ext>
            </a:extLst>
          </p:cNvPr>
          <p:cNvCxnSpPr/>
          <p:nvPr/>
        </p:nvCxnSpPr>
        <p:spPr>
          <a:xfrm>
            <a:off x="8118854" y="3086054"/>
            <a:ext cx="0" cy="274320"/>
          </a:xfrm>
          <a:prstGeom prst="line">
            <a:avLst/>
          </a:prstGeom>
          <a:ln>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线箭头连接符 48">
            <a:extLst>
              <a:ext uri="{FF2B5EF4-FFF2-40B4-BE49-F238E27FC236}">
                <a16:creationId xmlns:a16="http://schemas.microsoft.com/office/drawing/2014/main" id="{B2CEA05E-CC66-9646-A2EE-E9D14323BD16}"/>
              </a:ext>
            </a:extLst>
          </p:cNvPr>
          <p:cNvCxnSpPr>
            <a:cxnSpLocks/>
          </p:cNvCxnSpPr>
          <p:nvPr/>
        </p:nvCxnSpPr>
        <p:spPr>
          <a:xfrm>
            <a:off x="6096000" y="3360374"/>
            <a:ext cx="0" cy="434386"/>
          </a:xfrm>
          <a:prstGeom prst="straightConnector1">
            <a:avLst/>
          </a:prstGeom>
          <a:ln w="127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圆角矩形 51">
            <a:extLst>
              <a:ext uri="{FF2B5EF4-FFF2-40B4-BE49-F238E27FC236}">
                <a16:creationId xmlns:a16="http://schemas.microsoft.com/office/drawing/2014/main" id="{5FFD77BA-7A95-8245-BDC7-48E9DE3F4168}"/>
              </a:ext>
            </a:extLst>
          </p:cNvPr>
          <p:cNvSpPr/>
          <p:nvPr/>
        </p:nvSpPr>
        <p:spPr>
          <a:xfrm>
            <a:off x="4624362" y="5691385"/>
            <a:ext cx="2943276" cy="663785"/>
          </a:xfrm>
          <a:prstGeom prst="roundRect">
            <a:avLst/>
          </a:prstGeom>
          <a:solidFill>
            <a:srgbClr val="1F58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800" dirty="0">
                <a:latin typeface="+mj-ea"/>
                <a:ea typeface="+mj-ea"/>
              </a:rPr>
              <a:t>对布里渊增益的灵敏调控</a:t>
            </a:r>
          </a:p>
        </p:txBody>
      </p:sp>
      <p:cxnSp>
        <p:nvCxnSpPr>
          <p:cNvPr id="58" name="直线箭头连接符 57">
            <a:extLst>
              <a:ext uri="{FF2B5EF4-FFF2-40B4-BE49-F238E27FC236}">
                <a16:creationId xmlns:a16="http://schemas.microsoft.com/office/drawing/2014/main" id="{C7AC5236-82EB-B945-964D-B0931443BD04}"/>
              </a:ext>
            </a:extLst>
          </p:cNvPr>
          <p:cNvCxnSpPr>
            <a:cxnSpLocks/>
          </p:cNvCxnSpPr>
          <p:nvPr/>
        </p:nvCxnSpPr>
        <p:spPr>
          <a:xfrm>
            <a:off x="6096000" y="4975814"/>
            <a:ext cx="0" cy="556306"/>
          </a:xfrm>
          <a:prstGeom prst="straightConnector1">
            <a:avLst/>
          </a:prstGeom>
          <a:ln w="127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0" name="文本框 59">
            <a:extLst>
              <a:ext uri="{FF2B5EF4-FFF2-40B4-BE49-F238E27FC236}">
                <a16:creationId xmlns:a16="http://schemas.microsoft.com/office/drawing/2014/main" id="{9F2C61E7-0A89-C14F-9B3B-FB5B45CFD7B6}"/>
              </a:ext>
            </a:extLst>
          </p:cNvPr>
          <p:cNvSpPr txBox="1"/>
          <p:nvPr/>
        </p:nvSpPr>
        <p:spPr>
          <a:xfrm>
            <a:off x="3067444" y="5081679"/>
            <a:ext cx="3057247" cy="380810"/>
          </a:xfrm>
          <a:prstGeom prst="rect">
            <a:avLst/>
          </a:prstGeom>
          <a:noFill/>
        </p:spPr>
        <p:txBody>
          <a:bodyPr wrap="none" rtlCol="0">
            <a:spAutoFit/>
          </a:bodyPr>
          <a:lstStyle/>
          <a:p>
            <a:pPr algn="ctr">
              <a:lnSpc>
                <a:spcPct val="130000"/>
              </a:lnSpc>
            </a:pPr>
            <a:r>
              <a:rPr kumimoji="1" lang="zh-CN" altLang="en-US" sz="1600" dirty="0">
                <a:solidFill>
                  <a:srgbClr val="C00000"/>
                </a:solidFill>
                <a:latin typeface="Arial" panose="020B0604020202020204" pitchFamily="34" charset="0"/>
                <a:ea typeface="微软雅黑" panose="020B0503020204020204" pitchFamily="34" charset="-122"/>
              </a:rPr>
              <a:t>强横向各向异性亚波长非圆波导</a:t>
            </a:r>
          </a:p>
        </p:txBody>
      </p:sp>
      <p:sp>
        <p:nvSpPr>
          <p:cNvPr id="61" name="文本框 60">
            <a:extLst>
              <a:ext uri="{FF2B5EF4-FFF2-40B4-BE49-F238E27FC236}">
                <a16:creationId xmlns:a16="http://schemas.microsoft.com/office/drawing/2014/main" id="{1FFB5F54-EF99-BE46-93F6-CDCA7C3F42A3}"/>
              </a:ext>
            </a:extLst>
          </p:cNvPr>
          <p:cNvSpPr txBox="1"/>
          <p:nvPr/>
        </p:nvSpPr>
        <p:spPr>
          <a:xfrm>
            <a:off x="7655037" y="3527248"/>
            <a:ext cx="3416320" cy="344710"/>
          </a:xfrm>
          <a:prstGeom prst="rect">
            <a:avLst/>
          </a:prstGeom>
          <a:noFill/>
        </p:spPr>
        <p:txBody>
          <a:bodyPr wrap="none" rtlCol="0">
            <a:spAutoFit/>
          </a:bodyPr>
          <a:lstStyle/>
          <a:p>
            <a:pPr>
              <a:lnSpc>
                <a:spcPct val="130000"/>
              </a:lnSpc>
            </a:pPr>
            <a:r>
              <a:rPr kumimoji="1" lang="zh-CN" altLang="en-US" sz="1400" dirty="0">
                <a:solidFill>
                  <a:srgbClr val="C00000"/>
                </a:solidFill>
                <a:latin typeface="Arial" panose="020B0604020202020204" pitchFamily="34" charset="0"/>
                <a:ea typeface="微软雅黑" panose="020B0503020204020204" pitchFamily="34" charset="-122"/>
              </a:rPr>
              <a:t>微小偏离打破物理场的对称性和反对称性</a:t>
            </a:r>
          </a:p>
        </p:txBody>
      </p:sp>
    </p:spTree>
    <p:extLst>
      <p:ext uri="{BB962C8B-B14F-4D97-AF65-F5344CB8AC3E}">
        <p14:creationId xmlns:p14="http://schemas.microsoft.com/office/powerpoint/2010/main" val="15795857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7">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1" name="标题 1">
            <a:extLst>
              <a:ext uri="{FF2B5EF4-FFF2-40B4-BE49-F238E27FC236}">
                <a16:creationId xmlns:a16="http://schemas.microsoft.com/office/drawing/2014/main" id="{D91B0782-894E-4843-B6B1-9C2879E7524E}"/>
              </a:ext>
            </a:extLst>
          </p:cNvPr>
          <p:cNvSpPr txBox="1">
            <a:spLocks/>
          </p:cNvSpPr>
          <p:nvPr/>
        </p:nvSpPr>
        <p:spPr>
          <a:xfrm>
            <a:off x="3043403" y="1760634"/>
            <a:ext cx="6105194" cy="2031055"/>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algn="ctr" defTabSz="914400">
              <a:spcAft>
                <a:spcPts val="600"/>
              </a:spcAft>
            </a:pPr>
            <a:r>
              <a:rPr lang="zh-CN" altLang="en-US" sz="6000" kern="1200" dirty="0">
                <a:solidFill>
                  <a:srgbClr val="FFFFFF"/>
                </a:solidFill>
                <a:latin typeface="Microsoft YaHei" panose="020B0503020204020204" pitchFamily="34" charset="-122"/>
                <a:ea typeface="Microsoft YaHei" panose="020B0503020204020204" pitchFamily="34" charset="-122"/>
                <a:cs typeface="Brush Script MT" panose="03060802040406070304" pitchFamily="66" charset="-122"/>
              </a:rPr>
              <a:t>谢谢</a:t>
            </a:r>
            <a:endParaRPr lang="en-US" altLang="zh-CN" sz="6000" b="0" kern="1200" dirty="0">
              <a:solidFill>
                <a:srgbClr val="FFFFFF"/>
              </a:solidFill>
              <a:latin typeface="Microsoft YaHei" panose="020B0503020204020204" pitchFamily="34" charset="-122"/>
              <a:ea typeface="Microsoft YaHei" panose="020B0503020204020204" pitchFamily="34" charset="-122"/>
              <a:cs typeface="Brush Script MT" panose="03060802040406070304" pitchFamily="66" charset="-122"/>
            </a:endParaRPr>
          </a:p>
        </p:txBody>
      </p:sp>
    </p:spTree>
    <p:extLst>
      <p:ext uri="{BB962C8B-B14F-4D97-AF65-F5344CB8AC3E}">
        <p14:creationId xmlns:p14="http://schemas.microsoft.com/office/powerpoint/2010/main" val="3193083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B0459918-1A9C-4FDB-99EB-DD90CC43A7AC}"/>
              </a:ext>
            </a:extLst>
          </p:cNvPr>
          <p:cNvSpPr/>
          <p:nvPr/>
        </p:nvSpPr>
        <p:spPr>
          <a:xfrm>
            <a:off x="1196946" y="225841"/>
            <a:ext cx="2646878" cy="584775"/>
          </a:xfrm>
          <a:prstGeom prst="rect">
            <a:avLst/>
          </a:prstGeom>
        </p:spPr>
        <p:txBody>
          <a:bodyPr wrap="none">
            <a:spAutoFit/>
          </a:bodyPr>
          <a:lstStyle/>
          <a:p>
            <a:r>
              <a:rPr lang="zh-CN" altLang="en-US" sz="3200" dirty="0">
                <a:solidFill>
                  <a:schemeClr val="tx1">
                    <a:lumMod val="50000"/>
                  </a:schemeClr>
                </a:solidFill>
                <a:latin typeface="黑体" panose="02010609060101010101" pitchFamily="49" charset="-122"/>
                <a:ea typeface="黑体" panose="02010609060101010101" pitchFamily="49" charset="-122"/>
              </a:rPr>
              <a:t>研究问题概述</a:t>
            </a:r>
            <a:endParaRPr lang="zh-CN" altLang="en-US" sz="3600" dirty="0">
              <a:solidFill>
                <a:schemeClr val="tx1">
                  <a:lumMod val="50000"/>
                </a:schemeClr>
              </a:solidFill>
              <a:latin typeface="黑体" panose="02010609060101010101" pitchFamily="49" charset="-122"/>
              <a:ea typeface="黑体" panose="02010609060101010101" pitchFamily="49" charset="-122"/>
            </a:endParaRPr>
          </a:p>
        </p:txBody>
      </p:sp>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1</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31" name="文本框 30">
            <a:extLst>
              <a:ext uri="{FF2B5EF4-FFF2-40B4-BE49-F238E27FC236}">
                <a16:creationId xmlns:a16="http://schemas.microsoft.com/office/drawing/2014/main" id="{60174930-DD12-B84D-BE49-FDAAFB508B19}"/>
              </a:ext>
            </a:extLst>
          </p:cNvPr>
          <p:cNvSpPr txBox="1"/>
          <p:nvPr/>
        </p:nvSpPr>
        <p:spPr>
          <a:xfrm>
            <a:off x="2876460" y="5458937"/>
            <a:ext cx="6673840" cy="489558"/>
          </a:xfrm>
          <a:prstGeom prst="rect">
            <a:avLst/>
          </a:prstGeom>
          <a:noFill/>
        </p:spPr>
        <p:txBody>
          <a:bodyPr wrap="square" rtlCol="0">
            <a:spAutoFit/>
          </a:bodyPr>
          <a:lstStyle/>
          <a:p>
            <a:pPr>
              <a:lnSpc>
                <a:spcPct val="130000"/>
              </a:lnSpc>
            </a:pPr>
            <a:r>
              <a:rPr kumimoji="1" lang="zh-CN" altLang="en-US" sz="2200" dirty="0">
                <a:solidFill>
                  <a:srgbClr val="C00000"/>
                </a:solidFill>
                <a:latin typeface="+mj-ea"/>
                <a:ea typeface="+mj-ea"/>
              </a:rPr>
              <a:t>微结构（亚波长、纳米尺度波导）中声光的相互作用</a:t>
            </a:r>
            <a:endParaRPr kumimoji="1" lang="en-US" altLang="zh-CN" sz="2200" dirty="0">
              <a:solidFill>
                <a:srgbClr val="C00000"/>
              </a:solidFill>
              <a:latin typeface="+mj-ea"/>
              <a:ea typeface="+mj-ea"/>
            </a:endParaRPr>
          </a:p>
        </p:txBody>
      </p:sp>
      <p:grpSp>
        <p:nvGrpSpPr>
          <p:cNvPr id="12" name="组合 11">
            <a:extLst>
              <a:ext uri="{FF2B5EF4-FFF2-40B4-BE49-F238E27FC236}">
                <a16:creationId xmlns:a16="http://schemas.microsoft.com/office/drawing/2014/main" id="{7872B1E4-4B5A-0D42-BC43-5EBF2EF46A73}"/>
              </a:ext>
            </a:extLst>
          </p:cNvPr>
          <p:cNvGrpSpPr/>
          <p:nvPr/>
        </p:nvGrpSpPr>
        <p:grpSpPr>
          <a:xfrm>
            <a:off x="1233264" y="1684296"/>
            <a:ext cx="9960232" cy="2209417"/>
            <a:chOff x="1169734" y="1089366"/>
            <a:chExt cx="9960232" cy="2209417"/>
          </a:xfrm>
        </p:grpSpPr>
        <p:cxnSp>
          <p:nvCxnSpPr>
            <p:cNvPr id="8" name="直线箭头连接符 7">
              <a:extLst>
                <a:ext uri="{FF2B5EF4-FFF2-40B4-BE49-F238E27FC236}">
                  <a16:creationId xmlns:a16="http://schemas.microsoft.com/office/drawing/2014/main" id="{F909AAAF-ED18-494A-A1EA-2049E7B5F0C9}"/>
                </a:ext>
              </a:extLst>
            </p:cNvPr>
            <p:cNvCxnSpPr>
              <a:cxnSpLocks/>
            </p:cNvCxnSpPr>
            <p:nvPr/>
          </p:nvCxnSpPr>
          <p:spPr>
            <a:xfrm>
              <a:off x="3349997" y="2178176"/>
              <a:ext cx="95090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圆角矩形 8">
              <a:extLst>
                <a:ext uri="{FF2B5EF4-FFF2-40B4-BE49-F238E27FC236}">
                  <a16:creationId xmlns:a16="http://schemas.microsoft.com/office/drawing/2014/main" id="{71F044B7-11F1-FD42-B24A-134E884D2EC0}"/>
                </a:ext>
              </a:extLst>
            </p:cNvPr>
            <p:cNvSpPr/>
            <p:nvPr/>
          </p:nvSpPr>
          <p:spPr>
            <a:xfrm>
              <a:off x="1169734" y="1090971"/>
              <a:ext cx="2138140" cy="5554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latin typeface="华文宋体" panose="02010600040101010101" pitchFamily="2" charset="-122"/>
                  <a:ea typeface="华文宋体" panose="02010600040101010101" pitchFamily="2" charset="-122"/>
                </a:rPr>
                <a:t>集成光电子技术</a:t>
              </a:r>
            </a:p>
          </p:txBody>
        </p:sp>
        <p:sp>
          <p:nvSpPr>
            <p:cNvPr id="11" name="文本框 10">
              <a:extLst>
                <a:ext uri="{FF2B5EF4-FFF2-40B4-BE49-F238E27FC236}">
                  <a16:creationId xmlns:a16="http://schemas.microsoft.com/office/drawing/2014/main" id="{433B89F7-6018-5E41-8456-81F3A0BF0316}"/>
                </a:ext>
              </a:extLst>
            </p:cNvPr>
            <p:cNvSpPr txBox="1"/>
            <p:nvPr/>
          </p:nvSpPr>
          <p:spPr>
            <a:xfrm>
              <a:off x="4980640" y="1089366"/>
              <a:ext cx="1985470" cy="779188"/>
            </a:xfrm>
            <a:prstGeom prst="rect">
              <a:avLst/>
            </a:prstGeom>
            <a:noFill/>
          </p:spPr>
          <p:txBody>
            <a:bodyPr wrap="square" rtlCol="0">
              <a:spAutoFit/>
            </a:bodyPr>
            <a:lstStyle/>
            <a:p>
              <a:pPr algn="ctr">
                <a:lnSpc>
                  <a:spcPct val="130000"/>
                </a:lnSpc>
              </a:pPr>
              <a:r>
                <a:rPr kumimoji="1" lang="zh-CN" altLang="en-US" sz="2000" dirty="0">
                  <a:solidFill>
                    <a:srgbClr val="C00000"/>
                  </a:solidFill>
                  <a:latin typeface="Arial" panose="020B0604020202020204" pitchFamily="34" charset="0"/>
                  <a:ea typeface="微软雅黑" panose="020B0503020204020204" pitchFamily="34" charset="-122"/>
                </a:rPr>
                <a:t>光声学</a:t>
              </a:r>
              <a:endParaRPr kumimoji="1" lang="en-US" altLang="zh-CN" sz="2000" dirty="0">
                <a:solidFill>
                  <a:srgbClr val="C00000"/>
                </a:solidFill>
                <a:latin typeface="Arial" panose="020B0604020202020204" pitchFamily="34" charset="0"/>
                <a:ea typeface="微软雅黑" panose="020B0503020204020204" pitchFamily="34" charset="-122"/>
              </a:endParaRPr>
            </a:p>
            <a:p>
              <a:pPr algn="ctr">
                <a:lnSpc>
                  <a:spcPct val="130000"/>
                </a:lnSpc>
              </a:pPr>
              <a:r>
                <a:rPr kumimoji="1" lang="en-US" altLang="zh-CN" sz="1600" dirty="0">
                  <a:solidFill>
                    <a:schemeClr val="tx1">
                      <a:lumMod val="50000"/>
                    </a:schemeClr>
                  </a:solidFill>
                  <a:latin typeface="Arial" panose="020B0604020202020204" pitchFamily="34" charset="0"/>
                  <a:ea typeface="微软雅黑" panose="020B0503020204020204" pitchFamily="34" charset="-122"/>
                </a:rPr>
                <a:t>Opto-acoustics</a:t>
              </a:r>
              <a:endParaRPr kumimoji="1" lang="zh-CN" altLang="en-US" sz="1600" dirty="0">
                <a:solidFill>
                  <a:schemeClr val="tx1">
                    <a:lumMod val="50000"/>
                  </a:schemeClr>
                </a:solidFill>
                <a:latin typeface="Arial" panose="020B0604020202020204" pitchFamily="34" charset="0"/>
                <a:ea typeface="微软雅黑" panose="020B0503020204020204" pitchFamily="34" charset="-122"/>
              </a:endParaRPr>
            </a:p>
          </p:txBody>
        </p:sp>
        <p:sp>
          <p:nvSpPr>
            <p:cNvPr id="27" name="圆角矩形 26">
              <a:extLst>
                <a:ext uri="{FF2B5EF4-FFF2-40B4-BE49-F238E27FC236}">
                  <a16:creationId xmlns:a16="http://schemas.microsoft.com/office/drawing/2014/main" id="{C43F255B-3256-874A-8BDF-EDFD39B926D8}"/>
                </a:ext>
              </a:extLst>
            </p:cNvPr>
            <p:cNvSpPr/>
            <p:nvPr/>
          </p:nvSpPr>
          <p:spPr>
            <a:xfrm>
              <a:off x="1169734" y="1900440"/>
              <a:ext cx="2138140" cy="5554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latin typeface="华文宋体" panose="02010600040101010101" pitchFamily="2" charset="-122"/>
                  <a:ea typeface="华文宋体" panose="02010600040101010101" pitchFamily="2" charset="-122"/>
                </a:rPr>
                <a:t>纳米光子学</a:t>
              </a:r>
            </a:p>
          </p:txBody>
        </p:sp>
        <p:sp>
          <p:nvSpPr>
            <p:cNvPr id="33" name="圆角矩形 32">
              <a:extLst>
                <a:ext uri="{FF2B5EF4-FFF2-40B4-BE49-F238E27FC236}">
                  <a16:creationId xmlns:a16="http://schemas.microsoft.com/office/drawing/2014/main" id="{6EEFD6A7-4E25-4B47-9F5A-E16BBC2ED14C}"/>
                </a:ext>
              </a:extLst>
            </p:cNvPr>
            <p:cNvSpPr/>
            <p:nvPr/>
          </p:nvSpPr>
          <p:spPr>
            <a:xfrm>
              <a:off x="1169734" y="2697331"/>
              <a:ext cx="2138140" cy="5554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latin typeface="华文宋体" panose="02010600040101010101" pitchFamily="2" charset="-122"/>
                  <a:ea typeface="华文宋体" panose="02010600040101010101" pitchFamily="2" charset="-122"/>
                </a:rPr>
                <a:t>微声学</a:t>
              </a:r>
            </a:p>
          </p:txBody>
        </p:sp>
        <p:sp>
          <p:nvSpPr>
            <p:cNvPr id="35" name="圆角矩形 34">
              <a:extLst>
                <a:ext uri="{FF2B5EF4-FFF2-40B4-BE49-F238E27FC236}">
                  <a16:creationId xmlns:a16="http://schemas.microsoft.com/office/drawing/2014/main" id="{D1F6FFB9-9187-4849-84BD-486B495FAC3A}"/>
                </a:ext>
              </a:extLst>
            </p:cNvPr>
            <p:cNvSpPr/>
            <p:nvPr/>
          </p:nvSpPr>
          <p:spPr>
            <a:xfrm>
              <a:off x="8829704" y="1090971"/>
              <a:ext cx="2281480" cy="5554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latin typeface="华文宋体" panose="02010600040101010101" pitchFamily="2" charset="-122"/>
                  <a:ea typeface="华文宋体" panose="02010600040101010101" pitchFamily="2" charset="-122"/>
                </a:rPr>
                <a:t>微传感器</a:t>
              </a:r>
            </a:p>
          </p:txBody>
        </p:sp>
        <p:sp>
          <p:nvSpPr>
            <p:cNvPr id="36" name="圆角矩形 35">
              <a:extLst>
                <a:ext uri="{FF2B5EF4-FFF2-40B4-BE49-F238E27FC236}">
                  <a16:creationId xmlns:a16="http://schemas.microsoft.com/office/drawing/2014/main" id="{3F75BBD1-1845-7048-A0A7-2BAA455D606B}"/>
                </a:ext>
              </a:extLst>
            </p:cNvPr>
            <p:cNvSpPr/>
            <p:nvPr/>
          </p:nvSpPr>
          <p:spPr>
            <a:xfrm>
              <a:off x="8829703" y="1900440"/>
              <a:ext cx="2281481" cy="5554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latin typeface="华文宋体" panose="02010600040101010101" pitchFamily="2" charset="-122"/>
                  <a:ea typeface="华文宋体" panose="02010600040101010101" pitchFamily="2" charset="-122"/>
                </a:rPr>
                <a:t>新型声光调制器</a:t>
              </a:r>
            </a:p>
          </p:txBody>
        </p:sp>
        <p:sp>
          <p:nvSpPr>
            <p:cNvPr id="37" name="圆角矩形 36">
              <a:extLst>
                <a:ext uri="{FF2B5EF4-FFF2-40B4-BE49-F238E27FC236}">
                  <a16:creationId xmlns:a16="http://schemas.microsoft.com/office/drawing/2014/main" id="{884952F2-84C9-AE40-A69C-411A8626DB87}"/>
                </a:ext>
              </a:extLst>
            </p:cNvPr>
            <p:cNvSpPr/>
            <p:nvPr/>
          </p:nvSpPr>
          <p:spPr>
            <a:xfrm>
              <a:off x="8829704" y="2697331"/>
              <a:ext cx="2300262" cy="5554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latin typeface="华文宋体" panose="02010600040101010101" pitchFamily="2" charset="-122"/>
                  <a:ea typeface="华文宋体" panose="02010600040101010101" pitchFamily="2" charset="-122"/>
                </a:rPr>
                <a:t>高效特超声激发</a:t>
              </a:r>
            </a:p>
          </p:txBody>
        </p:sp>
        <p:sp>
          <p:nvSpPr>
            <p:cNvPr id="38" name="文本框 37">
              <a:extLst>
                <a:ext uri="{FF2B5EF4-FFF2-40B4-BE49-F238E27FC236}">
                  <a16:creationId xmlns:a16="http://schemas.microsoft.com/office/drawing/2014/main" id="{0F46F17D-41AA-9D45-A2B7-1527B580A61C}"/>
                </a:ext>
              </a:extLst>
            </p:cNvPr>
            <p:cNvSpPr txBox="1"/>
            <p:nvPr/>
          </p:nvSpPr>
          <p:spPr>
            <a:xfrm>
              <a:off x="3885906" y="2490250"/>
              <a:ext cx="2300263" cy="779188"/>
            </a:xfrm>
            <a:prstGeom prst="rect">
              <a:avLst/>
            </a:prstGeom>
            <a:noFill/>
          </p:spPr>
          <p:txBody>
            <a:bodyPr wrap="square" rtlCol="0">
              <a:spAutoFit/>
            </a:bodyPr>
            <a:lstStyle/>
            <a:p>
              <a:pPr algn="ctr">
                <a:lnSpc>
                  <a:spcPct val="130000"/>
                </a:lnSpc>
              </a:pPr>
              <a:r>
                <a:rPr kumimoji="1" lang="zh-CN" altLang="en-US" sz="2000" dirty="0">
                  <a:solidFill>
                    <a:srgbClr val="C00000"/>
                  </a:solidFill>
                  <a:latin typeface="Arial" panose="020B0604020202020204" pitchFamily="34" charset="0"/>
                  <a:ea typeface="微软雅黑" panose="020B0503020204020204" pitchFamily="34" charset="-122"/>
                </a:rPr>
                <a:t>纳米光力学</a:t>
              </a:r>
              <a:endParaRPr kumimoji="1" lang="en-US" altLang="zh-CN" sz="2000" dirty="0">
                <a:solidFill>
                  <a:srgbClr val="C00000"/>
                </a:solidFill>
                <a:latin typeface="Arial" panose="020B0604020202020204" pitchFamily="34" charset="0"/>
                <a:ea typeface="微软雅黑" panose="020B0503020204020204" pitchFamily="34" charset="-122"/>
              </a:endParaRPr>
            </a:p>
            <a:p>
              <a:pPr algn="ctr">
                <a:lnSpc>
                  <a:spcPct val="130000"/>
                </a:lnSpc>
              </a:pPr>
              <a:r>
                <a:rPr kumimoji="1" lang="en-US" altLang="zh-CN" sz="1600" dirty="0">
                  <a:solidFill>
                    <a:schemeClr val="tx1">
                      <a:lumMod val="50000"/>
                    </a:schemeClr>
                  </a:solidFill>
                  <a:latin typeface="Arial" panose="020B0604020202020204" pitchFamily="34" charset="0"/>
                  <a:ea typeface="微软雅黑" panose="020B0503020204020204" pitchFamily="34" charset="-122"/>
                </a:rPr>
                <a:t>Nano opto-mechanics</a:t>
              </a:r>
              <a:endParaRPr kumimoji="1" lang="zh-CN" altLang="en-US" sz="1600" dirty="0">
                <a:solidFill>
                  <a:schemeClr val="tx1">
                    <a:lumMod val="50000"/>
                  </a:schemeClr>
                </a:solidFill>
                <a:latin typeface="Arial" panose="020B0604020202020204" pitchFamily="34" charset="0"/>
                <a:ea typeface="微软雅黑" panose="020B0503020204020204" pitchFamily="34" charset="-122"/>
              </a:endParaRPr>
            </a:p>
          </p:txBody>
        </p:sp>
        <p:sp>
          <p:nvSpPr>
            <p:cNvPr id="39" name="文本框 38">
              <a:extLst>
                <a:ext uri="{FF2B5EF4-FFF2-40B4-BE49-F238E27FC236}">
                  <a16:creationId xmlns:a16="http://schemas.microsoft.com/office/drawing/2014/main" id="{31923636-7E9E-8B4B-B23B-C5F2C8A79F75}"/>
                </a:ext>
              </a:extLst>
            </p:cNvPr>
            <p:cNvSpPr txBox="1"/>
            <p:nvPr/>
          </p:nvSpPr>
          <p:spPr>
            <a:xfrm>
              <a:off x="6191868" y="2519595"/>
              <a:ext cx="2300263" cy="779188"/>
            </a:xfrm>
            <a:prstGeom prst="rect">
              <a:avLst/>
            </a:prstGeom>
            <a:noFill/>
          </p:spPr>
          <p:txBody>
            <a:bodyPr wrap="square" rtlCol="0">
              <a:spAutoFit/>
            </a:bodyPr>
            <a:lstStyle/>
            <a:p>
              <a:pPr algn="ctr">
                <a:lnSpc>
                  <a:spcPct val="130000"/>
                </a:lnSpc>
              </a:pPr>
              <a:r>
                <a:rPr kumimoji="1" lang="zh-CN" altLang="en-US" sz="2000" dirty="0">
                  <a:solidFill>
                    <a:srgbClr val="C00000"/>
                  </a:solidFill>
                  <a:latin typeface="Arial" panose="020B0604020202020204" pitchFamily="34" charset="0"/>
                  <a:ea typeface="微软雅黑" panose="020B0503020204020204" pitchFamily="34" charset="-122"/>
                </a:rPr>
                <a:t>声光子学</a:t>
              </a:r>
              <a:endParaRPr kumimoji="1" lang="en-US" altLang="zh-CN" sz="2000" dirty="0">
                <a:solidFill>
                  <a:srgbClr val="C00000"/>
                </a:solidFill>
                <a:latin typeface="Arial" panose="020B0604020202020204" pitchFamily="34" charset="0"/>
                <a:ea typeface="微软雅黑" panose="020B0503020204020204" pitchFamily="34" charset="-122"/>
              </a:endParaRPr>
            </a:p>
            <a:p>
              <a:pPr algn="ctr">
                <a:lnSpc>
                  <a:spcPct val="130000"/>
                </a:lnSpc>
              </a:pPr>
              <a:r>
                <a:rPr kumimoji="1" lang="en-US" altLang="zh-CN" sz="1600" dirty="0">
                  <a:solidFill>
                    <a:schemeClr val="tx1">
                      <a:lumMod val="50000"/>
                    </a:schemeClr>
                  </a:solidFill>
                  <a:latin typeface="Arial" panose="020B0604020202020204" pitchFamily="34" charset="0"/>
                  <a:ea typeface="微软雅黑" panose="020B0503020204020204" pitchFamily="34" charset="-122"/>
                </a:rPr>
                <a:t>Phoxonics</a:t>
              </a:r>
              <a:endParaRPr kumimoji="1" lang="zh-CN" altLang="en-US" sz="1600" dirty="0">
                <a:solidFill>
                  <a:schemeClr val="tx1">
                    <a:lumMod val="50000"/>
                  </a:schemeClr>
                </a:solidFill>
                <a:latin typeface="Arial" panose="020B0604020202020204" pitchFamily="34" charset="0"/>
                <a:ea typeface="微软雅黑" panose="020B0503020204020204" pitchFamily="34" charset="-122"/>
              </a:endParaRPr>
            </a:p>
          </p:txBody>
        </p:sp>
        <p:sp>
          <p:nvSpPr>
            <p:cNvPr id="2" name="左大括号 1">
              <a:extLst>
                <a:ext uri="{FF2B5EF4-FFF2-40B4-BE49-F238E27FC236}">
                  <a16:creationId xmlns:a16="http://schemas.microsoft.com/office/drawing/2014/main" id="{B9B7FF50-F6CA-4E48-8967-81BF2C2312FA}"/>
                </a:ext>
              </a:extLst>
            </p:cNvPr>
            <p:cNvSpPr/>
            <p:nvPr/>
          </p:nvSpPr>
          <p:spPr>
            <a:xfrm rot="5400000">
              <a:off x="5748396" y="613455"/>
              <a:ext cx="449959" cy="2981391"/>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zh-CN" altLang="en-US"/>
            </a:p>
          </p:txBody>
        </p:sp>
        <p:cxnSp>
          <p:nvCxnSpPr>
            <p:cNvPr id="40" name="直线箭头连接符 39">
              <a:extLst>
                <a:ext uri="{FF2B5EF4-FFF2-40B4-BE49-F238E27FC236}">
                  <a16:creationId xmlns:a16="http://schemas.microsoft.com/office/drawing/2014/main" id="{9DAA9A4C-CAF8-0141-A4C3-A734A37AE9A6}"/>
                </a:ext>
              </a:extLst>
            </p:cNvPr>
            <p:cNvCxnSpPr>
              <a:cxnSpLocks/>
            </p:cNvCxnSpPr>
            <p:nvPr/>
          </p:nvCxnSpPr>
          <p:spPr>
            <a:xfrm rot="10800000">
              <a:off x="7657102" y="2178176"/>
              <a:ext cx="95090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8" name="文本框 27">
            <a:extLst>
              <a:ext uri="{FF2B5EF4-FFF2-40B4-BE49-F238E27FC236}">
                <a16:creationId xmlns:a16="http://schemas.microsoft.com/office/drawing/2014/main" id="{D97C732B-DB18-A44E-838B-E81F197A2928}"/>
              </a:ext>
            </a:extLst>
          </p:cNvPr>
          <p:cNvSpPr txBox="1"/>
          <p:nvPr/>
        </p:nvSpPr>
        <p:spPr>
          <a:xfrm>
            <a:off x="1196945" y="889205"/>
            <a:ext cx="9941449" cy="525657"/>
          </a:xfrm>
          <a:prstGeom prst="rect">
            <a:avLst/>
          </a:prstGeom>
          <a:noFill/>
        </p:spPr>
        <p:txBody>
          <a:bodyPr wrap="square" rtlCol="0">
            <a:spAutoFit/>
          </a:bodyPr>
          <a:lstStyle/>
          <a:p>
            <a:pPr marL="457200" indent="-457200">
              <a:lnSpc>
                <a:spcPct val="130000"/>
              </a:lnSpc>
              <a:buFont typeface="Wingdings" pitchFamily="2" charset="2"/>
              <a:buChar char="Ø"/>
            </a:pPr>
            <a:r>
              <a:rPr kumimoji="1" lang="zh-CN" altLang="en-US" dirty="0">
                <a:solidFill>
                  <a:schemeClr val="tx1">
                    <a:lumMod val="50000"/>
                  </a:schemeClr>
                </a:solidFill>
                <a:latin typeface="+mj-ea"/>
                <a:ea typeface="+mj-ea"/>
              </a:rPr>
              <a:t>微结构中的声光相互作用概述</a:t>
            </a:r>
            <a:endParaRPr kumimoji="1" lang="en-US" altLang="zh-CN" dirty="0">
              <a:solidFill>
                <a:srgbClr val="C00000"/>
              </a:solidFill>
              <a:latin typeface="+mj-ea"/>
              <a:ea typeface="+mj-ea"/>
            </a:endParaRPr>
          </a:p>
        </p:txBody>
      </p:sp>
      <p:sp>
        <p:nvSpPr>
          <p:cNvPr id="3" name="文本框 2">
            <a:extLst>
              <a:ext uri="{FF2B5EF4-FFF2-40B4-BE49-F238E27FC236}">
                <a16:creationId xmlns:a16="http://schemas.microsoft.com/office/drawing/2014/main" id="{87565908-FA7E-7B45-9E4F-2F6742255CEF}"/>
              </a:ext>
            </a:extLst>
          </p:cNvPr>
          <p:cNvSpPr txBox="1"/>
          <p:nvPr/>
        </p:nvSpPr>
        <p:spPr>
          <a:xfrm>
            <a:off x="6490741" y="6475751"/>
            <a:ext cx="184731" cy="343235"/>
          </a:xfrm>
          <a:prstGeom prst="rect">
            <a:avLst/>
          </a:prstGeom>
          <a:noFill/>
        </p:spPr>
        <p:txBody>
          <a:bodyPr wrap="none" rtlCol="0">
            <a:spAutoFit/>
          </a:bodyPr>
          <a:lstStyle/>
          <a:p>
            <a:pPr>
              <a:lnSpc>
                <a:spcPct val="130000"/>
              </a:lnSpc>
            </a:pPr>
            <a:endParaRPr kumimoji="1" lang="zh-CN" altLang="en-US" sz="1400" dirty="0">
              <a:latin typeface="Arial" panose="020B0604020202020204" pitchFamily="34" charset="0"/>
              <a:ea typeface="微软雅黑" panose="020B0503020204020204" pitchFamily="34" charset="-122"/>
            </a:endParaRPr>
          </a:p>
        </p:txBody>
      </p:sp>
      <p:cxnSp>
        <p:nvCxnSpPr>
          <p:cNvPr id="29" name="直线箭头连接符 28">
            <a:extLst>
              <a:ext uri="{FF2B5EF4-FFF2-40B4-BE49-F238E27FC236}">
                <a16:creationId xmlns:a16="http://schemas.microsoft.com/office/drawing/2014/main" id="{4FCDD8E3-6E12-FA44-806A-42886D71F7DC}"/>
              </a:ext>
            </a:extLst>
          </p:cNvPr>
          <p:cNvCxnSpPr>
            <a:cxnSpLocks/>
          </p:cNvCxnSpPr>
          <p:nvPr/>
        </p:nvCxnSpPr>
        <p:spPr>
          <a:xfrm flipH="1">
            <a:off x="6096000" y="4163147"/>
            <a:ext cx="1" cy="11380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文本框 5">
            <a:extLst>
              <a:ext uri="{FF2B5EF4-FFF2-40B4-BE49-F238E27FC236}">
                <a16:creationId xmlns:a16="http://schemas.microsoft.com/office/drawing/2014/main" id="{167A147B-AFF1-4A47-9084-2DC2A9C864A6}"/>
              </a:ext>
            </a:extLst>
          </p:cNvPr>
          <p:cNvSpPr txBox="1"/>
          <p:nvPr/>
        </p:nvSpPr>
        <p:spPr>
          <a:xfrm>
            <a:off x="6213380" y="4456925"/>
            <a:ext cx="1005403" cy="380810"/>
          </a:xfrm>
          <a:prstGeom prst="rect">
            <a:avLst/>
          </a:prstGeom>
          <a:noFill/>
        </p:spPr>
        <p:txBody>
          <a:bodyPr wrap="none" rtlCol="0">
            <a:spAutoFit/>
          </a:bodyPr>
          <a:lstStyle/>
          <a:p>
            <a:pPr>
              <a:lnSpc>
                <a:spcPct val="130000"/>
              </a:lnSpc>
            </a:pPr>
            <a:r>
              <a:rPr kumimoji="1" lang="zh-CN" altLang="en-US" sz="1600" dirty="0">
                <a:solidFill>
                  <a:srgbClr val="000000"/>
                </a:solidFill>
                <a:latin typeface="Arial" panose="020B0604020202020204" pitchFamily="34" charset="0"/>
                <a:ea typeface="微软雅黑" panose="020B0503020204020204" pitchFamily="34" charset="-122"/>
              </a:rPr>
              <a:t>核心问题</a:t>
            </a:r>
          </a:p>
        </p:txBody>
      </p:sp>
    </p:spTree>
    <p:extLst>
      <p:ext uri="{BB962C8B-B14F-4D97-AF65-F5344CB8AC3E}">
        <p14:creationId xmlns:p14="http://schemas.microsoft.com/office/powerpoint/2010/main" val="2053647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B0459918-1A9C-4FDB-99EB-DD90CC43A7AC}"/>
              </a:ext>
            </a:extLst>
          </p:cNvPr>
          <p:cNvSpPr/>
          <p:nvPr/>
        </p:nvSpPr>
        <p:spPr>
          <a:xfrm>
            <a:off x="1196946" y="225841"/>
            <a:ext cx="2646878" cy="584775"/>
          </a:xfrm>
          <a:prstGeom prst="rect">
            <a:avLst/>
          </a:prstGeom>
        </p:spPr>
        <p:txBody>
          <a:bodyPr wrap="none">
            <a:spAutoFit/>
          </a:bodyPr>
          <a:lstStyle/>
          <a:p>
            <a:r>
              <a:rPr lang="zh-CN" altLang="en-US" sz="3200" dirty="0">
                <a:solidFill>
                  <a:schemeClr val="tx1">
                    <a:lumMod val="50000"/>
                  </a:schemeClr>
                </a:solidFill>
                <a:latin typeface="黑体" panose="02010609060101010101" pitchFamily="49" charset="-122"/>
                <a:ea typeface="黑体" panose="02010609060101010101" pitchFamily="49" charset="-122"/>
              </a:rPr>
              <a:t>研究问题概述</a:t>
            </a:r>
            <a:endParaRPr lang="zh-CN" altLang="en-US" sz="3600" dirty="0">
              <a:solidFill>
                <a:schemeClr val="tx1">
                  <a:lumMod val="50000"/>
                </a:schemeClr>
              </a:solidFill>
              <a:latin typeface="黑体" panose="02010609060101010101" pitchFamily="49" charset="-122"/>
              <a:ea typeface="黑体" panose="02010609060101010101" pitchFamily="49" charset="-122"/>
            </a:endParaRPr>
          </a:p>
        </p:txBody>
      </p:sp>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1</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pic>
        <p:nvPicPr>
          <p:cNvPr id="16" name="Picture 4">
            <a:extLst>
              <a:ext uri="{FF2B5EF4-FFF2-40B4-BE49-F238E27FC236}">
                <a16:creationId xmlns:a16="http://schemas.microsoft.com/office/drawing/2014/main" id="{68B40C53-0761-1345-A72D-2F686F4868D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03228" y="3263894"/>
            <a:ext cx="6221662" cy="1476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9" name="组合 38">
            <a:extLst>
              <a:ext uri="{FF2B5EF4-FFF2-40B4-BE49-F238E27FC236}">
                <a16:creationId xmlns:a16="http://schemas.microsoft.com/office/drawing/2014/main" id="{ACFB1327-1123-8146-95E5-0FD630F0D12A}"/>
              </a:ext>
            </a:extLst>
          </p:cNvPr>
          <p:cNvGrpSpPr/>
          <p:nvPr/>
        </p:nvGrpSpPr>
        <p:grpSpPr>
          <a:xfrm>
            <a:off x="1678333" y="1291203"/>
            <a:ext cx="8835334" cy="1732288"/>
            <a:chOff x="1245308" y="1306340"/>
            <a:chExt cx="8835334" cy="1732288"/>
          </a:xfrm>
        </p:grpSpPr>
        <p:sp>
          <p:nvSpPr>
            <p:cNvPr id="21" name="文本框 20">
              <a:extLst>
                <a:ext uri="{FF2B5EF4-FFF2-40B4-BE49-F238E27FC236}">
                  <a16:creationId xmlns:a16="http://schemas.microsoft.com/office/drawing/2014/main" id="{0395E0CC-C03E-E944-9249-AAAD8A2A1318}"/>
                </a:ext>
              </a:extLst>
            </p:cNvPr>
            <p:cNvSpPr txBox="1"/>
            <p:nvPr/>
          </p:nvSpPr>
          <p:spPr>
            <a:xfrm>
              <a:off x="1245308" y="1623531"/>
              <a:ext cx="5255949" cy="1137363"/>
            </a:xfrm>
            <a:prstGeom prst="rect">
              <a:avLst/>
            </a:prstGeom>
            <a:noFill/>
          </p:spPr>
          <p:txBody>
            <a:bodyPr wrap="square" rtlCol="0">
              <a:spAutoFit/>
            </a:bodyPr>
            <a:lstStyle/>
            <a:p>
              <a:pPr algn="just">
                <a:lnSpc>
                  <a:spcPct val="130000"/>
                </a:lnSpc>
              </a:pPr>
              <a:r>
                <a:rPr kumimoji="1" lang="zh-CN" altLang="en-US" sz="1800" dirty="0">
                  <a:solidFill>
                    <a:schemeClr val="tx1">
                      <a:lumMod val="50000"/>
                    </a:schemeClr>
                  </a:solidFill>
                  <a:latin typeface="Times New Roman" panose="02020603050405020304" pitchFamily="18" charset="0"/>
                  <a:ea typeface="+mj-ea"/>
                  <a:cs typeface="Times New Roman" panose="02020603050405020304" pitchFamily="18" charset="0"/>
                </a:rPr>
                <a:t>布里渊散射 </a:t>
              </a:r>
              <a:r>
                <a:rPr kumimoji="1" lang="en-US" altLang="zh-CN" sz="1800" dirty="0">
                  <a:solidFill>
                    <a:schemeClr val="tx1">
                      <a:lumMod val="50000"/>
                    </a:schemeClr>
                  </a:solidFill>
                  <a:latin typeface="Times New Roman" panose="02020603050405020304" pitchFamily="18" charset="0"/>
                  <a:ea typeface="+mj-ea"/>
                  <a:cs typeface="Times New Roman" panose="02020603050405020304" pitchFamily="18" charset="0"/>
                </a:rPr>
                <a:t>(Brillouin</a:t>
              </a:r>
              <a:r>
                <a:rPr kumimoji="1" lang="zh-CN" altLang="en-US" sz="1800" dirty="0">
                  <a:solidFill>
                    <a:schemeClr val="tx1">
                      <a:lumMod val="50000"/>
                    </a:schemeClr>
                  </a:solidFill>
                  <a:latin typeface="Times New Roman" panose="02020603050405020304" pitchFamily="18" charset="0"/>
                  <a:ea typeface="+mj-ea"/>
                  <a:cs typeface="Times New Roman" panose="02020603050405020304" pitchFamily="18" charset="0"/>
                </a:rPr>
                <a:t> </a:t>
              </a:r>
              <a:r>
                <a:rPr kumimoji="1" lang="en-US" altLang="zh-CN" sz="1800" dirty="0">
                  <a:solidFill>
                    <a:schemeClr val="tx1">
                      <a:lumMod val="50000"/>
                    </a:schemeClr>
                  </a:solidFill>
                  <a:latin typeface="Times New Roman" panose="02020603050405020304" pitchFamily="18" charset="0"/>
                  <a:ea typeface="+mj-ea"/>
                  <a:cs typeface="Times New Roman" panose="02020603050405020304" pitchFamily="18" charset="0"/>
                </a:rPr>
                <a:t>scattering)</a:t>
              </a:r>
              <a:r>
                <a:rPr kumimoji="1" lang="zh-CN" altLang="en-US" sz="1800" dirty="0">
                  <a:solidFill>
                    <a:schemeClr val="tx1">
                      <a:lumMod val="50000"/>
                    </a:schemeClr>
                  </a:solidFill>
                  <a:latin typeface="Times New Roman" panose="02020603050405020304" pitchFamily="18" charset="0"/>
                  <a:ea typeface="+mj-ea"/>
                  <a:cs typeface="Times New Roman" panose="02020603050405020304" pitchFamily="18" charset="0"/>
                </a:rPr>
                <a:t>：</a:t>
              </a:r>
              <a:r>
                <a:rPr kumimoji="1" lang="en-US" altLang="zh-CN" sz="1800" dirty="0">
                  <a:solidFill>
                    <a:schemeClr val="tx1">
                      <a:lumMod val="50000"/>
                    </a:schemeClr>
                  </a:solidFill>
                  <a:latin typeface="Times New Roman" panose="02020603050405020304" pitchFamily="18" charset="0"/>
                  <a:ea typeface="+mj-ea"/>
                  <a:cs typeface="Times New Roman" panose="02020603050405020304" pitchFamily="18" charset="0"/>
                </a:rPr>
                <a:t>1922</a:t>
              </a:r>
              <a:r>
                <a:rPr kumimoji="1" lang="zh-CN" altLang="en-US" sz="1800" dirty="0">
                  <a:solidFill>
                    <a:schemeClr val="tx1">
                      <a:lumMod val="50000"/>
                    </a:schemeClr>
                  </a:solidFill>
                  <a:latin typeface="Times New Roman" panose="02020603050405020304" pitchFamily="18" charset="0"/>
                  <a:ea typeface="+mj-ea"/>
                  <a:cs typeface="Times New Roman" panose="02020603050405020304" pitchFamily="18" charset="0"/>
                </a:rPr>
                <a:t>年由布里渊提出，</a:t>
              </a:r>
              <a:r>
                <a:rPr lang="zh-CN" altLang="en-US" sz="1800" dirty="0">
                  <a:solidFill>
                    <a:schemeClr val="tx1">
                      <a:lumMod val="50000"/>
                    </a:schemeClr>
                  </a:solidFill>
                  <a:latin typeface="Times New Roman" panose="02020603050405020304" pitchFamily="18" charset="0"/>
                  <a:ea typeface="+mj-ea"/>
                  <a:cs typeface="Times New Roman" panose="02020603050405020304" pitchFamily="18" charset="0"/>
                </a:rPr>
                <a:t>由于光纤的非结晶材料在微观空间存在不均匀结构，有一小部分光会发生散射</a:t>
              </a:r>
              <a:r>
                <a:rPr lang="zh-CN" altLang="en-US" sz="1800" dirty="0">
                  <a:solidFill>
                    <a:srgbClr val="333333"/>
                  </a:solidFill>
                  <a:latin typeface="Times New Roman" panose="02020603050405020304" pitchFamily="18" charset="0"/>
                  <a:ea typeface="+mj-ea"/>
                  <a:cs typeface="Times New Roman" panose="02020603050405020304" pitchFamily="18" charset="0"/>
                </a:rPr>
                <a:t>。</a:t>
              </a:r>
              <a:endParaRPr kumimoji="1" lang="zh-CN" altLang="en-US" sz="1800" dirty="0">
                <a:latin typeface="Times New Roman" panose="02020603050405020304" pitchFamily="18" charset="0"/>
                <a:ea typeface="+mj-ea"/>
                <a:cs typeface="Times New Roman" panose="02020603050405020304" pitchFamily="18" charset="0"/>
              </a:endParaRPr>
            </a:p>
          </p:txBody>
        </p:sp>
        <p:cxnSp>
          <p:nvCxnSpPr>
            <p:cNvPr id="6" name="直线连接符 5">
              <a:extLst>
                <a:ext uri="{FF2B5EF4-FFF2-40B4-BE49-F238E27FC236}">
                  <a16:creationId xmlns:a16="http://schemas.microsoft.com/office/drawing/2014/main" id="{F853655E-C853-094F-81C0-1156C48A48B6}"/>
                </a:ext>
              </a:extLst>
            </p:cNvPr>
            <p:cNvCxnSpPr>
              <a:cxnSpLocks/>
            </p:cNvCxnSpPr>
            <p:nvPr/>
          </p:nvCxnSpPr>
          <p:spPr>
            <a:xfrm>
              <a:off x="6524329" y="2172613"/>
              <a:ext cx="89124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直线连接符 26">
              <a:extLst>
                <a:ext uri="{FF2B5EF4-FFF2-40B4-BE49-F238E27FC236}">
                  <a16:creationId xmlns:a16="http://schemas.microsoft.com/office/drawing/2014/main" id="{39715120-9976-4945-AEF5-2E5B5FE946AC}"/>
                </a:ext>
              </a:extLst>
            </p:cNvPr>
            <p:cNvCxnSpPr>
              <a:cxnSpLocks/>
            </p:cNvCxnSpPr>
            <p:nvPr/>
          </p:nvCxnSpPr>
          <p:spPr>
            <a:xfrm flipV="1">
              <a:off x="7415571" y="1584331"/>
              <a:ext cx="0" cy="58828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0" name="直线连接符 29">
              <a:extLst>
                <a:ext uri="{FF2B5EF4-FFF2-40B4-BE49-F238E27FC236}">
                  <a16:creationId xmlns:a16="http://schemas.microsoft.com/office/drawing/2014/main" id="{DDBA198E-5660-5F47-8345-029EEB336A46}"/>
                </a:ext>
              </a:extLst>
            </p:cNvPr>
            <p:cNvCxnSpPr>
              <a:cxnSpLocks/>
            </p:cNvCxnSpPr>
            <p:nvPr/>
          </p:nvCxnSpPr>
          <p:spPr>
            <a:xfrm flipV="1">
              <a:off x="7415571" y="2172613"/>
              <a:ext cx="0" cy="58828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直线连接符 30">
              <a:extLst>
                <a:ext uri="{FF2B5EF4-FFF2-40B4-BE49-F238E27FC236}">
                  <a16:creationId xmlns:a16="http://schemas.microsoft.com/office/drawing/2014/main" id="{FFAFDF7A-E302-2948-ABC0-0DC60076294B}"/>
                </a:ext>
              </a:extLst>
            </p:cNvPr>
            <p:cNvCxnSpPr>
              <a:cxnSpLocks/>
            </p:cNvCxnSpPr>
            <p:nvPr/>
          </p:nvCxnSpPr>
          <p:spPr>
            <a:xfrm>
              <a:off x="7415571" y="1584331"/>
              <a:ext cx="64848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2" name="直线连接符 31">
              <a:extLst>
                <a:ext uri="{FF2B5EF4-FFF2-40B4-BE49-F238E27FC236}">
                  <a16:creationId xmlns:a16="http://schemas.microsoft.com/office/drawing/2014/main" id="{0BD74892-19EC-4941-8858-E36B80099334}"/>
                </a:ext>
              </a:extLst>
            </p:cNvPr>
            <p:cNvCxnSpPr>
              <a:cxnSpLocks/>
            </p:cNvCxnSpPr>
            <p:nvPr/>
          </p:nvCxnSpPr>
          <p:spPr>
            <a:xfrm flipV="1">
              <a:off x="7415571" y="2760892"/>
              <a:ext cx="648483" cy="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3" name="圆角矩形 32">
              <a:extLst>
                <a:ext uri="{FF2B5EF4-FFF2-40B4-BE49-F238E27FC236}">
                  <a16:creationId xmlns:a16="http://schemas.microsoft.com/office/drawing/2014/main" id="{AF3B7579-2944-2F4B-90AC-65BEC21D6A9D}"/>
                </a:ext>
              </a:extLst>
            </p:cNvPr>
            <p:cNvSpPr/>
            <p:nvPr/>
          </p:nvSpPr>
          <p:spPr>
            <a:xfrm>
              <a:off x="8079613" y="1306340"/>
              <a:ext cx="1985470" cy="5554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j-ea"/>
                  <a:ea typeface="+mj-ea"/>
                </a:rPr>
                <a:t>自发布里渊散射</a:t>
              </a:r>
            </a:p>
          </p:txBody>
        </p:sp>
        <p:sp>
          <p:nvSpPr>
            <p:cNvPr id="34" name="圆角矩形 33">
              <a:extLst>
                <a:ext uri="{FF2B5EF4-FFF2-40B4-BE49-F238E27FC236}">
                  <a16:creationId xmlns:a16="http://schemas.microsoft.com/office/drawing/2014/main" id="{3B2E7CD3-4A9A-8847-846E-D5AE0488B54B}"/>
                </a:ext>
              </a:extLst>
            </p:cNvPr>
            <p:cNvSpPr/>
            <p:nvPr/>
          </p:nvSpPr>
          <p:spPr>
            <a:xfrm>
              <a:off x="8079613" y="2483156"/>
              <a:ext cx="2001029" cy="55547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solidFill>
                    <a:schemeClr val="bg1"/>
                  </a:solidFill>
                  <a:latin typeface="Microsoft YaHei" panose="020B0503020204020204" pitchFamily="34" charset="-122"/>
                  <a:ea typeface="Microsoft YaHei" panose="020B0503020204020204" pitchFamily="34" charset="-122"/>
                </a:rPr>
                <a:t>受激布里渊散射</a:t>
              </a:r>
              <a:endParaRPr kumimoji="1" lang="en-US" altLang="zh-CN" sz="1600" dirty="0">
                <a:solidFill>
                  <a:schemeClr val="bg1"/>
                </a:solidFill>
                <a:latin typeface="Microsoft YaHei" panose="020B0503020204020204" pitchFamily="34" charset="-122"/>
                <a:ea typeface="Microsoft YaHei" panose="020B0503020204020204" pitchFamily="34" charset="-122"/>
              </a:endParaRPr>
            </a:p>
          </p:txBody>
        </p:sp>
      </p:grpSp>
      <p:sp>
        <p:nvSpPr>
          <p:cNvPr id="35" name="文本框 34">
            <a:extLst>
              <a:ext uri="{FF2B5EF4-FFF2-40B4-BE49-F238E27FC236}">
                <a16:creationId xmlns:a16="http://schemas.microsoft.com/office/drawing/2014/main" id="{05CBC7D1-1F64-5B40-9273-3D8B31B30CAA}"/>
              </a:ext>
            </a:extLst>
          </p:cNvPr>
          <p:cNvSpPr txBox="1"/>
          <p:nvPr/>
        </p:nvSpPr>
        <p:spPr>
          <a:xfrm>
            <a:off x="1196945" y="889205"/>
            <a:ext cx="9941449" cy="525657"/>
          </a:xfrm>
          <a:prstGeom prst="rect">
            <a:avLst/>
          </a:prstGeom>
          <a:noFill/>
        </p:spPr>
        <p:txBody>
          <a:bodyPr wrap="square" rtlCol="0">
            <a:spAutoFit/>
          </a:bodyPr>
          <a:lstStyle/>
          <a:p>
            <a:pPr marL="457200" indent="-457200">
              <a:lnSpc>
                <a:spcPct val="130000"/>
              </a:lnSpc>
              <a:buFont typeface="Wingdings" pitchFamily="2" charset="2"/>
              <a:buChar char="Ø"/>
            </a:pPr>
            <a:r>
              <a:rPr kumimoji="1" lang="zh-CN" altLang="en-US" dirty="0">
                <a:solidFill>
                  <a:schemeClr val="tx1">
                    <a:lumMod val="50000"/>
                  </a:schemeClr>
                </a:solidFill>
                <a:latin typeface="+mj-ea"/>
                <a:ea typeface="+mj-ea"/>
              </a:rPr>
              <a:t>微结构中的声光相互作用概述</a:t>
            </a:r>
            <a:endParaRPr kumimoji="1" lang="en-US" altLang="zh-CN" dirty="0">
              <a:solidFill>
                <a:srgbClr val="C00000"/>
              </a:solidFill>
              <a:latin typeface="+mj-ea"/>
              <a:ea typeface="+mj-ea"/>
            </a:endParaRPr>
          </a:p>
        </p:txBody>
      </p:sp>
      <p:pic>
        <p:nvPicPr>
          <p:cNvPr id="37" name="Picture 6">
            <a:extLst>
              <a:ext uri="{FF2B5EF4-FFF2-40B4-BE49-F238E27FC236}">
                <a16:creationId xmlns:a16="http://schemas.microsoft.com/office/drawing/2014/main" id="{CB10114C-9749-D64D-A2E0-726210922FC1}"/>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2803228" y="5483799"/>
            <a:ext cx="3580947" cy="969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6">
            <a:extLst>
              <a:ext uri="{FF2B5EF4-FFF2-40B4-BE49-F238E27FC236}">
                <a16:creationId xmlns:a16="http://schemas.microsoft.com/office/drawing/2014/main" id="{80B65EA2-A8DE-9545-89A7-893FCE2EBDF2}"/>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a:off x="6614931" y="4992645"/>
            <a:ext cx="2773841" cy="1708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5356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B0459918-1A9C-4FDB-99EB-DD90CC43A7AC}"/>
              </a:ext>
            </a:extLst>
          </p:cNvPr>
          <p:cNvSpPr/>
          <p:nvPr/>
        </p:nvSpPr>
        <p:spPr>
          <a:xfrm>
            <a:off x="1196946" y="225841"/>
            <a:ext cx="2646878" cy="584775"/>
          </a:xfrm>
          <a:prstGeom prst="rect">
            <a:avLst/>
          </a:prstGeom>
        </p:spPr>
        <p:txBody>
          <a:bodyPr wrap="none">
            <a:spAutoFit/>
          </a:bodyPr>
          <a:lstStyle/>
          <a:p>
            <a:r>
              <a:rPr lang="zh-CN" altLang="en-US" sz="3200" dirty="0">
                <a:solidFill>
                  <a:schemeClr val="tx1">
                    <a:lumMod val="50000"/>
                  </a:schemeClr>
                </a:solidFill>
                <a:latin typeface="黑体" panose="02010609060101010101" pitchFamily="49" charset="-122"/>
                <a:ea typeface="黑体" panose="02010609060101010101" pitchFamily="49" charset="-122"/>
              </a:rPr>
              <a:t>研究问题概述</a:t>
            </a:r>
            <a:endParaRPr lang="zh-CN" altLang="en-US" sz="3600" dirty="0">
              <a:solidFill>
                <a:schemeClr val="tx1">
                  <a:lumMod val="50000"/>
                </a:schemeClr>
              </a:solidFill>
              <a:latin typeface="黑体" panose="02010609060101010101" pitchFamily="49" charset="-122"/>
              <a:ea typeface="黑体" panose="02010609060101010101" pitchFamily="49" charset="-122"/>
            </a:endParaRPr>
          </a:p>
        </p:txBody>
      </p:sp>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1</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pic>
        <p:nvPicPr>
          <p:cNvPr id="35" name="Picture 2">
            <a:extLst>
              <a:ext uri="{FF2B5EF4-FFF2-40B4-BE49-F238E27FC236}">
                <a16:creationId xmlns:a16="http://schemas.microsoft.com/office/drawing/2014/main" id="{78392D90-8F89-5743-AC51-6ECBE17A7DF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2677" y="1662112"/>
            <a:ext cx="3581400" cy="353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TextBox 1">
            <a:extLst>
              <a:ext uri="{FF2B5EF4-FFF2-40B4-BE49-F238E27FC236}">
                <a16:creationId xmlns:a16="http://schemas.microsoft.com/office/drawing/2014/main" id="{75AC7E09-447F-0C4E-95EF-E372F1591910}"/>
              </a:ext>
            </a:extLst>
          </p:cNvPr>
          <p:cNvSpPr txBox="1"/>
          <p:nvPr/>
        </p:nvSpPr>
        <p:spPr>
          <a:xfrm>
            <a:off x="1900291" y="5443137"/>
            <a:ext cx="2808283" cy="400110"/>
          </a:xfrm>
          <a:prstGeom prst="rect">
            <a:avLst/>
          </a:prstGeom>
          <a:noFill/>
        </p:spPr>
        <p:txBody>
          <a:bodyPr wrap="square" rtlCol="0">
            <a:spAutoFit/>
          </a:bodyPr>
          <a:lstStyle/>
          <a:p>
            <a:r>
              <a:rPr lang="zh-CN" altLang="en-US" sz="2000" b="0" dirty="0">
                <a:solidFill>
                  <a:srgbClr val="000000"/>
                </a:solidFill>
                <a:latin typeface="Times New Roman" panose="02020603050405020304" pitchFamily="18" charset="0"/>
                <a:ea typeface="+mj-ea"/>
                <a:cs typeface="Times New Roman" panose="02020603050405020304" pitchFamily="18" charset="0"/>
              </a:rPr>
              <a:t>能量守恒</a:t>
            </a:r>
            <a:r>
              <a:rPr lang="en-US" altLang="zh-CN" sz="2000" b="0" dirty="0">
                <a:solidFill>
                  <a:srgbClr val="000000"/>
                </a:solidFill>
                <a:latin typeface="Times New Roman" panose="02020603050405020304" pitchFamily="18" charset="0"/>
                <a:ea typeface="+mj-ea"/>
                <a:cs typeface="Times New Roman" panose="02020603050405020304" pitchFamily="18" charset="0"/>
              </a:rPr>
              <a:t>:  </a:t>
            </a:r>
            <a:r>
              <a:rPr lang="el-GR" altLang="zh-CN" sz="2000" b="0" i="1" dirty="0">
                <a:solidFill>
                  <a:srgbClr val="000000"/>
                </a:solidFill>
                <a:latin typeface="Times New Roman" panose="02020603050405020304" pitchFamily="18" charset="0"/>
                <a:ea typeface="+mj-ea"/>
                <a:cs typeface="Times New Roman" panose="02020603050405020304" pitchFamily="18" charset="0"/>
              </a:rPr>
              <a:t>ω</a:t>
            </a:r>
            <a:r>
              <a:rPr lang="en-US" altLang="zh-CN" sz="2000" b="0" i="1" baseline="-25000" dirty="0">
                <a:solidFill>
                  <a:srgbClr val="000000"/>
                </a:solidFill>
                <a:latin typeface="Times New Roman" panose="02020603050405020304" pitchFamily="18" charset="0"/>
                <a:ea typeface="+mj-ea"/>
                <a:cs typeface="Times New Roman" panose="02020603050405020304" pitchFamily="18" charset="0"/>
              </a:rPr>
              <a:t>p</a:t>
            </a:r>
            <a:r>
              <a:rPr lang="en-US" altLang="zh-CN" sz="2000" b="0" i="1" dirty="0">
                <a:solidFill>
                  <a:srgbClr val="000000"/>
                </a:solidFill>
                <a:latin typeface="Times New Roman" panose="02020603050405020304" pitchFamily="18" charset="0"/>
                <a:ea typeface="+mj-ea"/>
                <a:cs typeface="Times New Roman" panose="02020603050405020304" pitchFamily="18" charset="0"/>
              </a:rPr>
              <a:t>=</a:t>
            </a:r>
            <a:r>
              <a:rPr lang="el-GR" altLang="zh-CN" sz="2000" b="0" i="1" dirty="0">
                <a:solidFill>
                  <a:srgbClr val="000000"/>
                </a:solidFill>
                <a:latin typeface="Times New Roman" panose="02020603050405020304" pitchFamily="18" charset="0"/>
                <a:ea typeface="+mj-ea"/>
                <a:cs typeface="Times New Roman" panose="02020603050405020304" pitchFamily="18" charset="0"/>
              </a:rPr>
              <a:t> ω</a:t>
            </a:r>
            <a:r>
              <a:rPr lang="en-US" altLang="zh-CN" sz="2000" b="0" i="1" baseline="-25000" dirty="0">
                <a:solidFill>
                  <a:srgbClr val="000000"/>
                </a:solidFill>
                <a:latin typeface="Times New Roman" panose="02020603050405020304" pitchFamily="18" charset="0"/>
                <a:ea typeface="+mj-ea"/>
                <a:cs typeface="Times New Roman" panose="02020603050405020304" pitchFamily="18" charset="0"/>
              </a:rPr>
              <a:t>s</a:t>
            </a:r>
            <a:r>
              <a:rPr lang="en-US" altLang="zh-CN" sz="2000" b="0" i="1" dirty="0">
                <a:solidFill>
                  <a:srgbClr val="000000"/>
                </a:solidFill>
                <a:latin typeface="Times New Roman" panose="02020603050405020304" pitchFamily="18" charset="0"/>
                <a:ea typeface="+mj-ea"/>
                <a:cs typeface="Times New Roman" panose="02020603050405020304" pitchFamily="18" charset="0"/>
              </a:rPr>
              <a:t>+</a:t>
            </a:r>
            <a:r>
              <a:rPr lang="el-GR" altLang="zh-CN" sz="2000" b="0" i="1" dirty="0">
                <a:solidFill>
                  <a:srgbClr val="000000"/>
                </a:solidFill>
                <a:latin typeface="Times New Roman" panose="02020603050405020304" pitchFamily="18" charset="0"/>
                <a:ea typeface="+mj-ea"/>
                <a:cs typeface="Times New Roman" panose="02020603050405020304" pitchFamily="18" charset="0"/>
              </a:rPr>
              <a:t>Ω</a:t>
            </a:r>
            <a:r>
              <a:rPr lang="en-US" altLang="zh-CN" sz="2000" b="0" i="1" dirty="0">
                <a:solidFill>
                  <a:srgbClr val="000000"/>
                </a:solidFill>
                <a:latin typeface="Times New Roman" panose="02020603050405020304" pitchFamily="18" charset="0"/>
                <a:ea typeface="+mj-ea"/>
                <a:cs typeface="Times New Roman" panose="02020603050405020304" pitchFamily="18" charset="0"/>
              </a:rPr>
              <a:t> </a:t>
            </a:r>
            <a:endParaRPr lang="zh-CN" altLang="en-US" sz="2000" b="0" i="1" dirty="0">
              <a:solidFill>
                <a:srgbClr val="000000"/>
              </a:solidFill>
              <a:latin typeface="Times New Roman" panose="02020603050405020304" pitchFamily="18" charset="0"/>
              <a:ea typeface="+mj-ea"/>
              <a:cs typeface="Times New Roman" panose="02020603050405020304" pitchFamily="18" charset="0"/>
            </a:endParaRPr>
          </a:p>
        </p:txBody>
      </p:sp>
      <p:sp>
        <p:nvSpPr>
          <p:cNvPr id="37" name="TextBox 14">
            <a:extLst>
              <a:ext uri="{FF2B5EF4-FFF2-40B4-BE49-F238E27FC236}">
                <a16:creationId xmlns:a16="http://schemas.microsoft.com/office/drawing/2014/main" id="{C0CBAD79-F7DC-DC40-A3DC-279B67FB9DFA}"/>
              </a:ext>
            </a:extLst>
          </p:cNvPr>
          <p:cNvSpPr txBox="1"/>
          <p:nvPr/>
        </p:nvSpPr>
        <p:spPr>
          <a:xfrm>
            <a:off x="1900291" y="6090497"/>
            <a:ext cx="2263761" cy="400110"/>
          </a:xfrm>
          <a:prstGeom prst="rect">
            <a:avLst/>
          </a:prstGeom>
          <a:noFill/>
        </p:spPr>
        <p:txBody>
          <a:bodyPr wrap="none" rtlCol="0">
            <a:spAutoFit/>
          </a:bodyPr>
          <a:lstStyle/>
          <a:p>
            <a:r>
              <a:rPr lang="zh-CN" altLang="en-US" sz="2000" b="0" i="0" dirty="0">
                <a:solidFill>
                  <a:srgbClr val="000000"/>
                </a:solidFill>
                <a:latin typeface="Times New Roman" panose="02020603050405020304" pitchFamily="18" charset="0"/>
                <a:ea typeface="+mj-ea"/>
                <a:cs typeface="Times New Roman" panose="02020603050405020304" pitchFamily="18" charset="0"/>
              </a:rPr>
              <a:t>动量守恒</a:t>
            </a:r>
            <a:r>
              <a:rPr lang="en-US" altLang="zh-CN" sz="2000" b="0" i="0" dirty="0">
                <a:solidFill>
                  <a:srgbClr val="000000"/>
                </a:solidFill>
                <a:latin typeface="Times New Roman" panose="02020603050405020304" pitchFamily="18" charset="0"/>
                <a:ea typeface="+mj-ea"/>
                <a:cs typeface="Times New Roman" panose="02020603050405020304" pitchFamily="18" charset="0"/>
              </a:rPr>
              <a:t>:  </a:t>
            </a:r>
            <a:r>
              <a:rPr lang="en-US" altLang="zh-CN" sz="2000" b="0" i="1" dirty="0">
                <a:solidFill>
                  <a:srgbClr val="000000"/>
                </a:solidFill>
                <a:latin typeface="Times New Roman" panose="02020603050405020304" pitchFamily="18" charset="0"/>
                <a:ea typeface="+mj-ea"/>
                <a:cs typeface="Times New Roman" panose="02020603050405020304" pitchFamily="18" charset="0"/>
              </a:rPr>
              <a:t>k</a:t>
            </a:r>
            <a:r>
              <a:rPr lang="en-US" altLang="zh-CN" sz="2000" b="0" i="1" baseline="-25000" dirty="0">
                <a:solidFill>
                  <a:srgbClr val="000000"/>
                </a:solidFill>
                <a:latin typeface="Times New Roman" panose="02020603050405020304" pitchFamily="18" charset="0"/>
                <a:ea typeface="+mj-ea"/>
                <a:cs typeface="Times New Roman" panose="02020603050405020304" pitchFamily="18" charset="0"/>
              </a:rPr>
              <a:t>p</a:t>
            </a:r>
            <a:r>
              <a:rPr lang="en-US" altLang="zh-CN" sz="2000" b="0" i="1" dirty="0">
                <a:solidFill>
                  <a:srgbClr val="000000"/>
                </a:solidFill>
                <a:latin typeface="Times New Roman" panose="02020603050405020304" pitchFamily="18" charset="0"/>
                <a:ea typeface="+mj-ea"/>
                <a:cs typeface="Times New Roman" panose="02020603050405020304" pitchFamily="18" charset="0"/>
              </a:rPr>
              <a:t>=k</a:t>
            </a:r>
            <a:r>
              <a:rPr lang="en-US" altLang="zh-CN" sz="2000" b="0" i="1" baseline="-25000" dirty="0">
                <a:solidFill>
                  <a:srgbClr val="000000"/>
                </a:solidFill>
                <a:latin typeface="Times New Roman" panose="02020603050405020304" pitchFamily="18" charset="0"/>
                <a:ea typeface="+mj-ea"/>
                <a:cs typeface="Times New Roman" panose="02020603050405020304" pitchFamily="18" charset="0"/>
              </a:rPr>
              <a:t>s</a:t>
            </a:r>
            <a:r>
              <a:rPr lang="en-US" altLang="zh-CN" sz="2000" b="0" i="1" dirty="0">
                <a:solidFill>
                  <a:srgbClr val="000000"/>
                </a:solidFill>
                <a:latin typeface="Times New Roman" panose="02020603050405020304" pitchFamily="18" charset="0"/>
                <a:ea typeface="+mj-ea"/>
                <a:cs typeface="Times New Roman" panose="02020603050405020304" pitchFamily="18" charset="0"/>
              </a:rPr>
              <a:t>+q</a:t>
            </a:r>
            <a:endParaRPr lang="zh-CN" altLang="en-US" sz="2000" b="0" i="1" dirty="0">
              <a:solidFill>
                <a:srgbClr val="000000"/>
              </a:solidFill>
              <a:latin typeface="Times New Roman" panose="02020603050405020304" pitchFamily="18" charset="0"/>
              <a:ea typeface="+mj-ea"/>
              <a:cs typeface="Times New Roman" panose="02020603050405020304" pitchFamily="18" charset="0"/>
            </a:endParaRPr>
          </a:p>
        </p:txBody>
      </p:sp>
      <p:sp>
        <p:nvSpPr>
          <p:cNvPr id="38" name="TextBox 19">
            <a:extLst>
              <a:ext uri="{FF2B5EF4-FFF2-40B4-BE49-F238E27FC236}">
                <a16:creationId xmlns:a16="http://schemas.microsoft.com/office/drawing/2014/main" id="{BAD8C22B-F57A-BA40-9692-DE7E4BA4033D}"/>
              </a:ext>
            </a:extLst>
          </p:cNvPr>
          <p:cNvSpPr txBox="1"/>
          <p:nvPr/>
        </p:nvSpPr>
        <p:spPr>
          <a:xfrm>
            <a:off x="5994048" y="4144516"/>
            <a:ext cx="5317481" cy="2346091"/>
          </a:xfrm>
          <a:prstGeom prst="rect">
            <a:avLst/>
          </a:prstGeom>
          <a:noFill/>
        </p:spPr>
        <p:txBody>
          <a:bodyPr wrap="none" rtlCol="0">
            <a:spAutoFit/>
          </a:bodyPr>
          <a:lstStyle/>
          <a:p>
            <a:pPr marL="342900" indent="-342900" algn="just">
              <a:lnSpc>
                <a:spcPct val="150000"/>
              </a:lnSpc>
              <a:buFont typeface="Wingdings" pitchFamily="2" charset="2"/>
              <a:buChar char="ü"/>
            </a:pPr>
            <a:r>
              <a:rPr lang="zh-CN" altLang="en-US" sz="2000" b="0" i="0" dirty="0">
                <a:solidFill>
                  <a:srgbClr val="C00000"/>
                </a:solidFill>
                <a:latin typeface="+mj-ea"/>
                <a:ea typeface="+mj-ea"/>
                <a:cs typeface="Times New Roman" panose="02020603050405020304" pitchFamily="18" charset="0"/>
              </a:rPr>
              <a:t>实际应用</a:t>
            </a:r>
            <a:r>
              <a:rPr lang="en-US" altLang="zh-CN" sz="2000" b="0" i="0" dirty="0">
                <a:solidFill>
                  <a:srgbClr val="C00000"/>
                </a:solidFill>
                <a:latin typeface="+mj-ea"/>
                <a:ea typeface="+mj-ea"/>
                <a:cs typeface="Times New Roman" panose="02020603050405020304" pitchFamily="18" charset="0"/>
              </a:rPr>
              <a:t>: </a:t>
            </a:r>
          </a:p>
          <a:p>
            <a:pPr marL="342900" indent="-342900" algn="just">
              <a:lnSpc>
                <a:spcPct val="150000"/>
              </a:lnSpc>
              <a:buFont typeface="Wingdings" pitchFamily="2" charset="2"/>
              <a:buChar char="Ø"/>
            </a:pPr>
            <a:r>
              <a:rPr lang="zh-CN" altLang="en-US" sz="2000" b="0" i="0" dirty="0">
                <a:solidFill>
                  <a:srgbClr val="000000"/>
                </a:solidFill>
                <a:latin typeface="+mj-ea"/>
                <a:ea typeface="+mj-ea"/>
                <a:cs typeface="Times New Roman" panose="02020603050405020304" pitchFamily="18" charset="0"/>
              </a:rPr>
              <a:t>布里渊激光器或传感器</a:t>
            </a:r>
            <a:r>
              <a:rPr lang="en-US" altLang="zh-CN" sz="2000" b="0" i="0" dirty="0">
                <a:solidFill>
                  <a:srgbClr val="000000"/>
                </a:solidFill>
                <a:latin typeface="+mj-ea"/>
                <a:ea typeface="+mj-ea"/>
                <a:cs typeface="Times New Roman" panose="02020603050405020304" pitchFamily="18" charset="0"/>
              </a:rPr>
              <a:t>(</a:t>
            </a:r>
            <a:r>
              <a:rPr lang="zh-CN" altLang="en-US" sz="2000" b="0" i="0" dirty="0">
                <a:solidFill>
                  <a:srgbClr val="000000"/>
                </a:solidFill>
                <a:latin typeface="+mj-ea"/>
                <a:ea typeface="+mj-ea"/>
                <a:cs typeface="Times New Roman" panose="02020603050405020304" pitchFamily="18" charset="0"/>
              </a:rPr>
              <a:t>温度、压力传感等</a:t>
            </a:r>
            <a:r>
              <a:rPr lang="en-US" altLang="zh-CN" sz="2000" b="0" i="0" dirty="0">
                <a:solidFill>
                  <a:srgbClr val="000000"/>
                </a:solidFill>
                <a:latin typeface="+mj-ea"/>
                <a:ea typeface="+mj-ea"/>
                <a:cs typeface="Times New Roman" panose="02020603050405020304" pitchFamily="18" charset="0"/>
              </a:rPr>
              <a:t>)</a:t>
            </a:r>
          </a:p>
          <a:p>
            <a:pPr marL="342900" indent="-342900" algn="just">
              <a:lnSpc>
                <a:spcPct val="150000"/>
              </a:lnSpc>
              <a:buFont typeface="Wingdings" pitchFamily="2" charset="2"/>
              <a:buChar char="Ø"/>
            </a:pPr>
            <a:r>
              <a:rPr lang="zh-CN" altLang="en-US" sz="2000" b="0" i="0" dirty="0">
                <a:solidFill>
                  <a:srgbClr val="000000"/>
                </a:solidFill>
                <a:latin typeface="+mj-ea"/>
                <a:ea typeface="+mj-ea"/>
                <a:cs typeface="Times New Roman" panose="02020603050405020304" pitchFamily="18" charset="0"/>
              </a:rPr>
              <a:t>慢光、快光</a:t>
            </a:r>
            <a:endParaRPr lang="en-US" altLang="zh-CN" sz="2000" b="0" i="0" dirty="0">
              <a:solidFill>
                <a:srgbClr val="000000"/>
              </a:solidFill>
              <a:latin typeface="+mj-ea"/>
              <a:ea typeface="+mj-ea"/>
              <a:cs typeface="Times New Roman" panose="02020603050405020304" pitchFamily="18" charset="0"/>
            </a:endParaRPr>
          </a:p>
          <a:p>
            <a:pPr marL="342900" indent="-342900" algn="just">
              <a:lnSpc>
                <a:spcPct val="150000"/>
              </a:lnSpc>
              <a:buFont typeface="Wingdings" pitchFamily="2" charset="2"/>
              <a:buChar char="Ø"/>
            </a:pPr>
            <a:r>
              <a:rPr lang="en-US" altLang="zh-CN" sz="2000" b="0" i="0" dirty="0">
                <a:solidFill>
                  <a:srgbClr val="000000"/>
                </a:solidFill>
                <a:latin typeface="+mj-ea"/>
                <a:ea typeface="+mj-ea"/>
                <a:cs typeface="Times New Roman" panose="02020603050405020304" pitchFamily="18" charset="0"/>
              </a:rPr>
              <a:t> </a:t>
            </a:r>
            <a:r>
              <a:rPr lang="zh-CN" altLang="en-US" sz="2000" b="0" i="0" dirty="0">
                <a:solidFill>
                  <a:srgbClr val="000000"/>
                </a:solidFill>
                <a:latin typeface="+mj-ea"/>
                <a:ea typeface="+mj-ea"/>
                <a:cs typeface="Times New Roman" panose="02020603050405020304" pitchFamily="18" charset="0"/>
              </a:rPr>
              <a:t>光脉冲压缩</a:t>
            </a:r>
            <a:endParaRPr lang="en-US" altLang="zh-CN" sz="2000" b="0" i="0" dirty="0">
              <a:solidFill>
                <a:srgbClr val="000000"/>
              </a:solidFill>
              <a:latin typeface="+mj-ea"/>
              <a:ea typeface="+mj-ea"/>
              <a:cs typeface="Times New Roman" panose="02020603050405020304" pitchFamily="18" charset="0"/>
            </a:endParaRPr>
          </a:p>
          <a:p>
            <a:pPr marL="342900" indent="-342900" algn="just">
              <a:lnSpc>
                <a:spcPct val="150000"/>
              </a:lnSpc>
              <a:buFont typeface="Wingdings" pitchFamily="2" charset="2"/>
              <a:buChar char="Ø"/>
            </a:pPr>
            <a:r>
              <a:rPr lang="zh-CN" altLang="en-US" sz="2000" dirty="0">
                <a:solidFill>
                  <a:srgbClr val="000000"/>
                </a:solidFill>
                <a:latin typeface="+mj-ea"/>
                <a:ea typeface="+mj-ea"/>
                <a:cs typeface="Times New Roman" panose="02020603050405020304" pitchFamily="18" charset="0"/>
              </a:rPr>
              <a:t>有效特超声激发</a:t>
            </a:r>
            <a:endParaRPr lang="en-US" altLang="zh-CN" sz="2000" dirty="0">
              <a:solidFill>
                <a:srgbClr val="000000"/>
              </a:solidFill>
              <a:latin typeface="+mj-ea"/>
              <a:ea typeface="+mj-ea"/>
              <a:cs typeface="Times New Roman" panose="02020603050405020304" pitchFamily="18" charset="0"/>
            </a:endParaRPr>
          </a:p>
        </p:txBody>
      </p:sp>
      <p:sp>
        <p:nvSpPr>
          <p:cNvPr id="13" name="文本框 12">
            <a:extLst>
              <a:ext uri="{FF2B5EF4-FFF2-40B4-BE49-F238E27FC236}">
                <a16:creationId xmlns:a16="http://schemas.microsoft.com/office/drawing/2014/main" id="{465D7B1B-314F-7D47-81B9-86A5C3494061}"/>
              </a:ext>
            </a:extLst>
          </p:cNvPr>
          <p:cNvSpPr txBox="1"/>
          <p:nvPr/>
        </p:nvSpPr>
        <p:spPr>
          <a:xfrm>
            <a:off x="1196945" y="889205"/>
            <a:ext cx="9941449" cy="525657"/>
          </a:xfrm>
          <a:prstGeom prst="rect">
            <a:avLst/>
          </a:prstGeom>
          <a:noFill/>
        </p:spPr>
        <p:txBody>
          <a:bodyPr wrap="square" rtlCol="0">
            <a:spAutoFit/>
          </a:bodyPr>
          <a:lstStyle/>
          <a:p>
            <a:pPr marL="457200" indent="-457200">
              <a:lnSpc>
                <a:spcPct val="130000"/>
              </a:lnSpc>
              <a:buFont typeface="Wingdings" pitchFamily="2" charset="2"/>
              <a:buChar char="Ø"/>
            </a:pPr>
            <a:r>
              <a:rPr kumimoji="1" lang="zh-CN" altLang="en-US" dirty="0">
                <a:solidFill>
                  <a:schemeClr val="tx1">
                    <a:lumMod val="50000"/>
                  </a:schemeClr>
                </a:solidFill>
                <a:latin typeface="+mj-ea"/>
                <a:ea typeface="+mj-ea"/>
              </a:rPr>
              <a:t>亚波长尺度下的受激布里渊散射 </a:t>
            </a:r>
            <a:r>
              <a:rPr kumimoji="1" lang="en-US" altLang="zh-CN" dirty="0">
                <a:solidFill>
                  <a:schemeClr val="tx1">
                    <a:lumMod val="50000"/>
                  </a:schemeClr>
                </a:solidFill>
                <a:latin typeface="Times New Roman" panose="02020603050405020304" pitchFamily="18" charset="0"/>
                <a:cs typeface="Times New Roman" panose="02020603050405020304" pitchFamily="18" charset="0"/>
              </a:rPr>
              <a:t>(stimulated</a:t>
            </a:r>
            <a:r>
              <a:rPr kumimoji="1" lang="zh-CN" altLang="en-US" dirty="0">
                <a:solidFill>
                  <a:schemeClr val="tx1">
                    <a:lumMod val="50000"/>
                  </a:schemeClr>
                </a:solidFill>
                <a:latin typeface="Times New Roman" panose="02020603050405020304" pitchFamily="18" charset="0"/>
                <a:cs typeface="Times New Roman" panose="02020603050405020304" pitchFamily="18" charset="0"/>
              </a:rPr>
              <a:t> </a:t>
            </a:r>
            <a:r>
              <a:rPr kumimoji="1" lang="en-US" altLang="zh-CN" dirty="0">
                <a:solidFill>
                  <a:schemeClr val="tx1">
                    <a:lumMod val="50000"/>
                  </a:schemeClr>
                </a:solidFill>
                <a:latin typeface="Times New Roman" panose="02020603050405020304" pitchFamily="18" charset="0"/>
                <a:cs typeface="Times New Roman" panose="02020603050405020304" pitchFamily="18" charset="0"/>
              </a:rPr>
              <a:t>Brillouin</a:t>
            </a:r>
            <a:r>
              <a:rPr kumimoji="1" lang="zh-CN" altLang="en-US" dirty="0">
                <a:solidFill>
                  <a:schemeClr val="tx1">
                    <a:lumMod val="50000"/>
                  </a:schemeClr>
                </a:solidFill>
                <a:latin typeface="Times New Roman" panose="02020603050405020304" pitchFamily="18" charset="0"/>
                <a:cs typeface="Times New Roman" panose="02020603050405020304" pitchFamily="18" charset="0"/>
              </a:rPr>
              <a:t> </a:t>
            </a:r>
            <a:r>
              <a:rPr kumimoji="1" lang="en-US" altLang="zh-CN" dirty="0">
                <a:solidFill>
                  <a:schemeClr val="tx1">
                    <a:lumMod val="50000"/>
                  </a:schemeClr>
                </a:solidFill>
                <a:latin typeface="Times New Roman" panose="02020603050405020304" pitchFamily="18" charset="0"/>
                <a:cs typeface="Times New Roman" panose="02020603050405020304" pitchFamily="18" charset="0"/>
              </a:rPr>
              <a:t>scattering, SBS)</a:t>
            </a:r>
            <a:endParaRPr kumimoji="1" lang="en-US" altLang="zh-CN" dirty="0">
              <a:solidFill>
                <a:srgbClr val="C00000"/>
              </a:solidFill>
              <a:latin typeface="+mj-ea"/>
              <a:ea typeface="+mj-ea"/>
            </a:endParaRPr>
          </a:p>
        </p:txBody>
      </p:sp>
      <p:sp>
        <p:nvSpPr>
          <p:cNvPr id="5" name="圆角矩形 4">
            <a:extLst>
              <a:ext uri="{FF2B5EF4-FFF2-40B4-BE49-F238E27FC236}">
                <a16:creationId xmlns:a16="http://schemas.microsoft.com/office/drawing/2014/main" id="{C0373B1E-5C53-E64C-B9DA-C7796E317714}"/>
              </a:ext>
            </a:extLst>
          </p:cNvPr>
          <p:cNvSpPr/>
          <p:nvPr/>
        </p:nvSpPr>
        <p:spPr>
          <a:xfrm>
            <a:off x="7581417" y="1535822"/>
            <a:ext cx="1898249" cy="663785"/>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800" dirty="0">
                <a:latin typeface="+mj-ea"/>
                <a:ea typeface="+mj-ea"/>
              </a:rPr>
              <a:t>泵浦光子</a:t>
            </a:r>
          </a:p>
        </p:txBody>
      </p:sp>
      <p:sp>
        <p:nvSpPr>
          <p:cNvPr id="21" name="圆角矩形 20">
            <a:extLst>
              <a:ext uri="{FF2B5EF4-FFF2-40B4-BE49-F238E27FC236}">
                <a16:creationId xmlns:a16="http://schemas.microsoft.com/office/drawing/2014/main" id="{7A296A8A-45FA-5F4A-8F38-A622B29FC654}"/>
              </a:ext>
            </a:extLst>
          </p:cNvPr>
          <p:cNvSpPr/>
          <p:nvPr/>
        </p:nvSpPr>
        <p:spPr>
          <a:xfrm>
            <a:off x="5854705" y="3390011"/>
            <a:ext cx="1898249" cy="663785"/>
          </a:xfrm>
          <a:prstGeom prst="roundRect">
            <a:avLst/>
          </a:prstGeom>
          <a:solidFill>
            <a:srgbClr val="1F58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800" dirty="0">
                <a:latin typeface="+mj-ea"/>
                <a:ea typeface="+mj-ea"/>
              </a:rPr>
              <a:t>斯托克斯光子</a:t>
            </a:r>
          </a:p>
        </p:txBody>
      </p:sp>
      <p:sp>
        <p:nvSpPr>
          <p:cNvPr id="27" name="圆角矩形 26">
            <a:extLst>
              <a:ext uri="{FF2B5EF4-FFF2-40B4-BE49-F238E27FC236}">
                <a16:creationId xmlns:a16="http://schemas.microsoft.com/office/drawing/2014/main" id="{C7DFE5DE-8357-D14D-AD9F-032903A1F50B}"/>
              </a:ext>
            </a:extLst>
          </p:cNvPr>
          <p:cNvSpPr/>
          <p:nvPr/>
        </p:nvSpPr>
        <p:spPr>
          <a:xfrm>
            <a:off x="9479666" y="3390011"/>
            <a:ext cx="1898249" cy="663785"/>
          </a:xfrm>
          <a:prstGeom prst="roundRect">
            <a:avLst/>
          </a:prstGeom>
          <a:solidFill>
            <a:srgbClr val="830B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800" dirty="0">
                <a:latin typeface="+mj-ea"/>
                <a:ea typeface="+mj-ea"/>
              </a:rPr>
              <a:t>特超声声子</a:t>
            </a:r>
          </a:p>
        </p:txBody>
      </p:sp>
      <p:cxnSp>
        <p:nvCxnSpPr>
          <p:cNvPr id="14" name="直线箭头连接符 13">
            <a:extLst>
              <a:ext uri="{FF2B5EF4-FFF2-40B4-BE49-F238E27FC236}">
                <a16:creationId xmlns:a16="http://schemas.microsoft.com/office/drawing/2014/main" id="{517AE98D-A145-7641-B187-470D1F7AB956}"/>
              </a:ext>
            </a:extLst>
          </p:cNvPr>
          <p:cNvCxnSpPr>
            <a:cxnSpLocks/>
          </p:cNvCxnSpPr>
          <p:nvPr/>
        </p:nvCxnSpPr>
        <p:spPr>
          <a:xfrm flipV="1">
            <a:off x="6803830" y="2290327"/>
            <a:ext cx="777587" cy="961205"/>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直线箭头连接符 33">
            <a:extLst>
              <a:ext uri="{FF2B5EF4-FFF2-40B4-BE49-F238E27FC236}">
                <a16:creationId xmlns:a16="http://schemas.microsoft.com/office/drawing/2014/main" id="{55732AA8-DADE-284C-A868-491EED3155E3}"/>
              </a:ext>
            </a:extLst>
          </p:cNvPr>
          <p:cNvCxnSpPr>
            <a:cxnSpLocks/>
          </p:cNvCxnSpPr>
          <p:nvPr/>
        </p:nvCxnSpPr>
        <p:spPr>
          <a:xfrm>
            <a:off x="7756462" y="3721903"/>
            <a:ext cx="1660255" cy="0"/>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线箭头连接符 27">
            <a:extLst>
              <a:ext uri="{FF2B5EF4-FFF2-40B4-BE49-F238E27FC236}">
                <a16:creationId xmlns:a16="http://schemas.microsoft.com/office/drawing/2014/main" id="{F36BA000-DC68-B347-B0D3-6F594DF7D52E}"/>
              </a:ext>
            </a:extLst>
          </p:cNvPr>
          <p:cNvCxnSpPr>
            <a:cxnSpLocks/>
          </p:cNvCxnSpPr>
          <p:nvPr/>
        </p:nvCxnSpPr>
        <p:spPr>
          <a:xfrm flipH="1" flipV="1">
            <a:off x="9479666" y="2290327"/>
            <a:ext cx="777587" cy="961205"/>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1911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B0459918-1A9C-4FDB-99EB-DD90CC43A7AC}"/>
              </a:ext>
            </a:extLst>
          </p:cNvPr>
          <p:cNvSpPr/>
          <p:nvPr/>
        </p:nvSpPr>
        <p:spPr>
          <a:xfrm>
            <a:off x="1196946" y="225841"/>
            <a:ext cx="2646878" cy="584775"/>
          </a:xfrm>
          <a:prstGeom prst="rect">
            <a:avLst/>
          </a:prstGeom>
        </p:spPr>
        <p:txBody>
          <a:bodyPr wrap="none">
            <a:spAutoFit/>
          </a:bodyPr>
          <a:lstStyle/>
          <a:p>
            <a:r>
              <a:rPr lang="zh-CN" altLang="en-US" sz="3200" dirty="0">
                <a:solidFill>
                  <a:schemeClr val="tx1">
                    <a:lumMod val="50000"/>
                  </a:schemeClr>
                </a:solidFill>
                <a:latin typeface="黑体" panose="02010609060101010101" pitchFamily="49" charset="-122"/>
                <a:ea typeface="黑体" panose="02010609060101010101" pitchFamily="49" charset="-122"/>
              </a:rPr>
              <a:t>研究问题概述</a:t>
            </a:r>
            <a:endParaRPr lang="zh-CN" altLang="en-US" sz="3600" dirty="0">
              <a:solidFill>
                <a:schemeClr val="tx1">
                  <a:lumMod val="50000"/>
                </a:schemeClr>
              </a:solidFill>
              <a:latin typeface="黑体" panose="02010609060101010101" pitchFamily="49" charset="-122"/>
              <a:ea typeface="黑体" panose="02010609060101010101" pitchFamily="49" charset="-122"/>
            </a:endParaRPr>
          </a:p>
        </p:txBody>
      </p:sp>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1</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3" name="文本框 12">
            <a:extLst>
              <a:ext uri="{FF2B5EF4-FFF2-40B4-BE49-F238E27FC236}">
                <a16:creationId xmlns:a16="http://schemas.microsoft.com/office/drawing/2014/main" id="{465D7B1B-314F-7D47-81B9-86A5C3494061}"/>
              </a:ext>
            </a:extLst>
          </p:cNvPr>
          <p:cNvSpPr txBox="1"/>
          <p:nvPr/>
        </p:nvSpPr>
        <p:spPr>
          <a:xfrm>
            <a:off x="1196946" y="886603"/>
            <a:ext cx="9941449" cy="525657"/>
          </a:xfrm>
          <a:prstGeom prst="rect">
            <a:avLst/>
          </a:prstGeom>
          <a:noFill/>
        </p:spPr>
        <p:txBody>
          <a:bodyPr wrap="square" rtlCol="0">
            <a:spAutoFit/>
          </a:bodyPr>
          <a:lstStyle/>
          <a:p>
            <a:pPr marL="457200" indent="-457200">
              <a:lnSpc>
                <a:spcPct val="130000"/>
              </a:lnSpc>
              <a:buFont typeface="Wingdings" pitchFamily="2" charset="2"/>
              <a:buChar char="Ø"/>
            </a:pPr>
            <a:r>
              <a:rPr kumimoji="1" lang="zh-CN" altLang="en-US" dirty="0">
                <a:solidFill>
                  <a:schemeClr val="tx1">
                    <a:lumMod val="50000"/>
                  </a:schemeClr>
                </a:solidFill>
                <a:latin typeface="+mj-ea"/>
                <a:ea typeface="+mj-ea"/>
              </a:rPr>
              <a:t>亚波长尺度下的受激布里渊散射 </a:t>
            </a:r>
            <a:r>
              <a:rPr kumimoji="1" lang="en-US" altLang="zh-CN" dirty="0">
                <a:solidFill>
                  <a:schemeClr val="tx1">
                    <a:lumMod val="50000"/>
                  </a:schemeClr>
                </a:solidFill>
                <a:latin typeface="Times New Roman" panose="02020603050405020304" pitchFamily="18" charset="0"/>
                <a:cs typeface="Times New Roman" panose="02020603050405020304" pitchFamily="18" charset="0"/>
              </a:rPr>
              <a:t>(stimulated</a:t>
            </a:r>
            <a:r>
              <a:rPr kumimoji="1" lang="zh-CN" altLang="en-US" dirty="0">
                <a:solidFill>
                  <a:schemeClr val="tx1">
                    <a:lumMod val="50000"/>
                  </a:schemeClr>
                </a:solidFill>
                <a:latin typeface="Times New Roman" panose="02020603050405020304" pitchFamily="18" charset="0"/>
                <a:cs typeface="Times New Roman" panose="02020603050405020304" pitchFamily="18" charset="0"/>
              </a:rPr>
              <a:t> </a:t>
            </a:r>
            <a:r>
              <a:rPr kumimoji="1" lang="en-US" altLang="zh-CN" dirty="0">
                <a:solidFill>
                  <a:schemeClr val="tx1">
                    <a:lumMod val="50000"/>
                  </a:schemeClr>
                </a:solidFill>
                <a:latin typeface="Times New Roman" panose="02020603050405020304" pitchFamily="18" charset="0"/>
                <a:cs typeface="Times New Roman" panose="02020603050405020304" pitchFamily="18" charset="0"/>
              </a:rPr>
              <a:t>Brillouin</a:t>
            </a:r>
            <a:r>
              <a:rPr kumimoji="1" lang="zh-CN" altLang="en-US" dirty="0">
                <a:solidFill>
                  <a:schemeClr val="tx1">
                    <a:lumMod val="50000"/>
                  </a:schemeClr>
                </a:solidFill>
                <a:latin typeface="Times New Roman" panose="02020603050405020304" pitchFamily="18" charset="0"/>
                <a:cs typeface="Times New Roman" panose="02020603050405020304" pitchFamily="18" charset="0"/>
              </a:rPr>
              <a:t> </a:t>
            </a:r>
            <a:r>
              <a:rPr kumimoji="1" lang="en-US" altLang="zh-CN" dirty="0">
                <a:solidFill>
                  <a:schemeClr val="tx1">
                    <a:lumMod val="50000"/>
                  </a:schemeClr>
                </a:solidFill>
                <a:latin typeface="Times New Roman" panose="02020603050405020304" pitchFamily="18" charset="0"/>
                <a:cs typeface="Times New Roman" panose="02020603050405020304" pitchFamily="18" charset="0"/>
              </a:rPr>
              <a:t>scattering, SBS)</a:t>
            </a:r>
            <a:endParaRPr kumimoji="1" lang="en-US" altLang="zh-CN" dirty="0">
              <a:solidFill>
                <a:srgbClr val="C00000"/>
              </a:solidFill>
              <a:latin typeface="+mj-ea"/>
              <a:ea typeface="+mj-ea"/>
            </a:endParaRPr>
          </a:p>
        </p:txBody>
      </p:sp>
      <p:sp>
        <p:nvSpPr>
          <p:cNvPr id="5" name="圆角矩形 4">
            <a:extLst>
              <a:ext uri="{FF2B5EF4-FFF2-40B4-BE49-F238E27FC236}">
                <a16:creationId xmlns:a16="http://schemas.microsoft.com/office/drawing/2014/main" id="{C0373B1E-5C53-E64C-B9DA-C7796E317714}"/>
              </a:ext>
            </a:extLst>
          </p:cNvPr>
          <p:cNvSpPr/>
          <p:nvPr/>
        </p:nvSpPr>
        <p:spPr>
          <a:xfrm>
            <a:off x="6645802" y="2115165"/>
            <a:ext cx="1516177" cy="484430"/>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j-ea"/>
                <a:ea typeface="+mj-ea"/>
              </a:rPr>
              <a:t>移动边界</a:t>
            </a:r>
            <a:endParaRPr kumimoji="1" lang="en-US" altLang="zh-CN" sz="1600" dirty="0">
              <a:latin typeface="+mj-ea"/>
              <a:ea typeface="+mj-ea"/>
            </a:endParaRPr>
          </a:p>
        </p:txBody>
      </p:sp>
      <p:sp>
        <p:nvSpPr>
          <p:cNvPr id="21" name="圆角矩形 20">
            <a:extLst>
              <a:ext uri="{FF2B5EF4-FFF2-40B4-BE49-F238E27FC236}">
                <a16:creationId xmlns:a16="http://schemas.microsoft.com/office/drawing/2014/main" id="{7A296A8A-45FA-5F4A-8F38-A622B29FC654}"/>
              </a:ext>
            </a:extLst>
          </p:cNvPr>
          <p:cNvSpPr/>
          <p:nvPr/>
        </p:nvSpPr>
        <p:spPr>
          <a:xfrm>
            <a:off x="1752796" y="2114870"/>
            <a:ext cx="1333483" cy="484429"/>
          </a:xfrm>
          <a:prstGeom prst="roundRect">
            <a:avLst/>
          </a:prstGeom>
          <a:solidFill>
            <a:srgbClr val="1F58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j-ea"/>
                <a:ea typeface="+mj-ea"/>
              </a:rPr>
              <a:t>光弹效应</a:t>
            </a:r>
          </a:p>
        </p:txBody>
      </p:sp>
      <p:cxnSp>
        <p:nvCxnSpPr>
          <p:cNvPr id="34" name="直线箭头连接符 33">
            <a:extLst>
              <a:ext uri="{FF2B5EF4-FFF2-40B4-BE49-F238E27FC236}">
                <a16:creationId xmlns:a16="http://schemas.microsoft.com/office/drawing/2014/main" id="{55732AA8-DADE-284C-A868-491EED3155E3}"/>
              </a:ext>
            </a:extLst>
          </p:cNvPr>
          <p:cNvCxnSpPr>
            <a:cxnSpLocks/>
          </p:cNvCxnSpPr>
          <p:nvPr/>
        </p:nvCxnSpPr>
        <p:spPr>
          <a:xfrm flipH="1" flipV="1">
            <a:off x="3147765" y="2382881"/>
            <a:ext cx="1333483" cy="0"/>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127038D-9948-3647-8E36-236753ACF168}"/>
              </a:ext>
            </a:extLst>
          </p:cNvPr>
          <p:cNvSpPr txBox="1"/>
          <p:nvPr/>
        </p:nvSpPr>
        <p:spPr>
          <a:xfrm>
            <a:off x="1661873" y="1496666"/>
            <a:ext cx="1923925" cy="453201"/>
          </a:xfrm>
          <a:prstGeom prst="rect">
            <a:avLst/>
          </a:prstGeom>
          <a:noFill/>
        </p:spPr>
        <p:txBody>
          <a:bodyPr wrap="none" rtlCol="0">
            <a:spAutoFit/>
          </a:bodyPr>
          <a:lstStyle/>
          <a:p>
            <a:pPr>
              <a:lnSpc>
                <a:spcPct val="130000"/>
              </a:lnSpc>
            </a:pPr>
            <a:r>
              <a:rPr kumimoji="1" lang="en-US" altLang="zh-CN" sz="2000" dirty="0">
                <a:solidFill>
                  <a:srgbClr val="830B0D"/>
                </a:solidFill>
                <a:latin typeface="Times New Roman" panose="02020603050405020304" pitchFamily="18" charset="0"/>
                <a:ea typeface="微软雅黑" panose="020B0503020204020204" pitchFamily="34" charset="-122"/>
                <a:cs typeface="Times New Roman" panose="02020603050405020304" pitchFamily="18" charset="0"/>
              </a:rPr>
              <a:t>SBS</a:t>
            </a:r>
            <a:r>
              <a:rPr kumimoji="1" lang="zh-CN" altLang="en-US" sz="2000" dirty="0">
                <a:solidFill>
                  <a:srgbClr val="830B0D"/>
                </a:solidFill>
                <a:latin typeface="Times New Roman" panose="02020603050405020304" pitchFamily="18" charset="0"/>
                <a:ea typeface="微软雅黑" panose="020B0503020204020204" pitchFamily="34" charset="-122"/>
                <a:cs typeface="Times New Roman" panose="02020603050405020304" pitchFamily="18" charset="0"/>
              </a:rPr>
              <a:t>的物理机制</a:t>
            </a:r>
          </a:p>
        </p:txBody>
      </p:sp>
      <p:sp>
        <p:nvSpPr>
          <p:cNvPr id="29" name="圆角矩形 28">
            <a:extLst>
              <a:ext uri="{FF2B5EF4-FFF2-40B4-BE49-F238E27FC236}">
                <a16:creationId xmlns:a16="http://schemas.microsoft.com/office/drawing/2014/main" id="{D45F2150-294E-8640-8D4C-D437354206B1}"/>
              </a:ext>
            </a:extLst>
          </p:cNvPr>
          <p:cNvSpPr/>
          <p:nvPr/>
        </p:nvSpPr>
        <p:spPr>
          <a:xfrm>
            <a:off x="4541268" y="2140665"/>
            <a:ext cx="1782853" cy="484429"/>
          </a:xfrm>
          <a:prstGeom prst="roundRect">
            <a:avLst/>
          </a:prstGeom>
          <a:solidFill>
            <a:srgbClr val="1F58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j-ea"/>
                <a:ea typeface="+mj-ea"/>
              </a:rPr>
              <a:t>电致伸缩效应</a:t>
            </a:r>
          </a:p>
        </p:txBody>
      </p:sp>
      <p:sp>
        <p:nvSpPr>
          <p:cNvPr id="31" name="圆角矩形 30">
            <a:extLst>
              <a:ext uri="{FF2B5EF4-FFF2-40B4-BE49-F238E27FC236}">
                <a16:creationId xmlns:a16="http://schemas.microsoft.com/office/drawing/2014/main" id="{A98272D7-C6BE-9540-A68E-CD3DE0157CBC}"/>
              </a:ext>
            </a:extLst>
          </p:cNvPr>
          <p:cNvSpPr/>
          <p:nvPr/>
        </p:nvSpPr>
        <p:spPr>
          <a:xfrm>
            <a:off x="9323132" y="2116427"/>
            <a:ext cx="1689629" cy="484430"/>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j-ea"/>
                <a:ea typeface="+mj-ea"/>
              </a:rPr>
              <a:t>光辐射压力</a:t>
            </a:r>
            <a:endParaRPr kumimoji="1" lang="en-US" altLang="zh-CN" sz="1600" dirty="0">
              <a:latin typeface="+mj-ea"/>
              <a:ea typeface="+mj-ea"/>
            </a:endParaRPr>
          </a:p>
        </p:txBody>
      </p:sp>
      <p:sp>
        <p:nvSpPr>
          <p:cNvPr id="10" name="文本框 9">
            <a:extLst>
              <a:ext uri="{FF2B5EF4-FFF2-40B4-BE49-F238E27FC236}">
                <a16:creationId xmlns:a16="http://schemas.microsoft.com/office/drawing/2014/main" id="{4743FAF3-DA0E-244E-B307-DBBAFF16E023}"/>
              </a:ext>
            </a:extLst>
          </p:cNvPr>
          <p:cNvSpPr txBox="1"/>
          <p:nvPr/>
        </p:nvSpPr>
        <p:spPr>
          <a:xfrm>
            <a:off x="3183564" y="2075469"/>
            <a:ext cx="1261884" cy="624786"/>
          </a:xfrm>
          <a:prstGeom prst="rect">
            <a:avLst/>
          </a:prstGeom>
          <a:noFill/>
        </p:spPr>
        <p:txBody>
          <a:bodyPr wrap="none" rtlCol="0">
            <a:spAutoFit/>
          </a:bodyPr>
          <a:lstStyle/>
          <a:p>
            <a:pPr algn="ctr">
              <a:lnSpc>
                <a:spcPct val="130000"/>
              </a:lnSpc>
            </a:pPr>
            <a:r>
              <a:rPr kumimoji="1" lang="zh-CN" altLang="en-US" sz="1400" dirty="0">
                <a:solidFill>
                  <a:schemeClr val="tx1">
                    <a:lumMod val="50000"/>
                  </a:schemeClr>
                </a:solidFill>
                <a:latin typeface="+mj-ea"/>
                <a:ea typeface="+mj-ea"/>
              </a:rPr>
              <a:t>大尺度结构</a:t>
            </a:r>
            <a:endParaRPr kumimoji="1" lang="en-US" altLang="zh-CN" sz="1400" dirty="0">
              <a:solidFill>
                <a:schemeClr val="tx1">
                  <a:lumMod val="50000"/>
                </a:schemeClr>
              </a:solidFill>
              <a:latin typeface="+mj-ea"/>
              <a:ea typeface="+mj-ea"/>
            </a:endParaRPr>
          </a:p>
          <a:p>
            <a:pPr algn="ctr">
              <a:lnSpc>
                <a:spcPct val="130000"/>
              </a:lnSpc>
            </a:pPr>
            <a:r>
              <a:rPr kumimoji="1" lang="zh-CN" altLang="en-US" sz="1400" dirty="0">
                <a:solidFill>
                  <a:schemeClr val="tx1">
                    <a:lumMod val="50000"/>
                  </a:schemeClr>
                </a:solidFill>
                <a:latin typeface="+mj-ea"/>
                <a:ea typeface="+mj-ea"/>
              </a:rPr>
              <a:t>微米尺度波导</a:t>
            </a:r>
          </a:p>
        </p:txBody>
      </p:sp>
      <p:sp>
        <p:nvSpPr>
          <p:cNvPr id="39" name="矩形 38">
            <a:extLst>
              <a:ext uri="{FF2B5EF4-FFF2-40B4-BE49-F238E27FC236}">
                <a16:creationId xmlns:a16="http://schemas.microsoft.com/office/drawing/2014/main" id="{406CB6B1-11E3-7146-B832-C235F3FC51B2}"/>
              </a:ext>
            </a:extLst>
          </p:cNvPr>
          <p:cNvSpPr/>
          <p:nvPr/>
        </p:nvSpPr>
        <p:spPr>
          <a:xfrm>
            <a:off x="1646391" y="3545977"/>
            <a:ext cx="9476521" cy="2633413"/>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zh-CN" altLang="en-US" sz="1600" i="0" dirty="0">
                <a:solidFill>
                  <a:schemeClr val="tx1">
                    <a:lumMod val="50000"/>
                  </a:schemeClr>
                </a:solidFill>
                <a:latin typeface="Times New Roman" panose="02020603050405020304" pitchFamily="18" charset="0"/>
                <a:ea typeface="+mj-ea"/>
                <a:cs typeface="Times New Roman" panose="02020603050405020304" pitchFamily="18" charset="0"/>
              </a:rPr>
              <a:t>对波导几何结构的强依赖性，以及由于强表面</a:t>
            </a:r>
            <a:r>
              <a:rPr lang="en-US" altLang="zh-CN" sz="1600" i="0" dirty="0">
                <a:solidFill>
                  <a:schemeClr val="tx1">
                    <a:lumMod val="50000"/>
                  </a:schemeClr>
                </a:solidFill>
                <a:latin typeface="Times New Roman" panose="02020603050405020304" pitchFamily="18" charset="0"/>
                <a:ea typeface="+mj-ea"/>
                <a:cs typeface="Times New Roman" panose="02020603050405020304" pitchFamily="18" charset="0"/>
              </a:rPr>
              <a:t>/</a:t>
            </a:r>
            <a:r>
              <a:rPr lang="zh-CN" altLang="en-US" sz="1600" i="0" dirty="0">
                <a:solidFill>
                  <a:schemeClr val="tx1">
                    <a:lumMod val="50000"/>
                  </a:schemeClr>
                </a:solidFill>
                <a:latin typeface="Times New Roman" panose="02020603050405020304" pitchFamily="18" charset="0"/>
                <a:ea typeface="+mj-ea"/>
                <a:cs typeface="Times New Roman" panose="02020603050405020304" pitchFamily="18" charset="0"/>
              </a:rPr>
              <a:t>界面效应引起的</a:t>
            </a:r>
            <a:r>
              <a:rPr lang="en-US" altLang="zh-CN" sz="1600" i="0" dirty="0">
                <a:solidFill>
                  <a:schemeClr val="tx1">
                    <a:lumMod val="50000"/>
                  </a:schemeClr>
                </a:solidFill>
                <a:latin typeface="Times New Roman" panose="02020603050405020304" pitchFamily="18" charset="0"/>
                <a:ea typeface="+mj-ea"/>
                <a:cs typeface="Times New Roman" panose="02020603050405020304" pitchFamily="18" charset="0"/>
              </a:rPr>
              <a:t>SBS</a:t>
            </a:r>
            <a:r>
              <a:rPr lang="zh-CN" altLang="en-US" sz="1600" i="0" dirty="0">
                <a:solidFill>
                  <a:schemeClr val="tx1">
                    <a:lumMod val="50000"/>
                  </a:schemeClr>
                </a:solidFill>
                <a:latin typeface="Times New Roman" panose="02020603050405020304" pitchFamily="18" charset="0"/>
                <a:ea typeface="+mj-ea"/>
                <a:cs typeface="Times New Roman" panose="02020603050405020304" pitchFamily="18" charset="0"/>
              </a:rPr>
              <a:t>增益的巨大增强 </a:t>
            </a:r>
            <a:r>
              <a:rPr lang="en-US" altLang="zh-CN" sz="1600" i="0" dirty="0">
                <a:solidFill>
                  <a:srgbClr val="0070C0"/>
                </a:solidFill>
                <a:latin typeface="Times New Roman" panose="02020603050405020304" pitchFamily="18" charset="0"/>
                <a:ea typeface="+mj-ea"/>
                <a:cs typeface="Times New Roman" panose="02020603050405020304" pitchFamily="18" charset="0"/>
              </a:rPr>
              <a:t>P. T. </a:t>
            </a:r>
            <a:r>
              <a:rPr lang="en-US" altLang="zh-CN" sz="1600" i="0" dirty="0" err="1">
                <a:solidFill>
                  <a:srgbClr val="0070C0"/>
                </a:solidFill>
                <a:latin typeface="Times New Roman" panose="02020603050405020304" pitchFamily="18" charset="0"/>
                <a:ea typeface="+mj-ea"/>
                <a:cs typeface="Times New Roman" panose="02020603050405020304" pitchFamily="18" charset="0"/>
              </a:rPr>
              <a:t>Rakich</a:t>
            </a:r>
            <a:r>
              <a:rPr lang="en-US" altLang="zh-CN" sz="1600" i="0" dirty="0">
                <a:solidFill>
                  <a:srgbClr val="0070C0"/>
                </a:solidFill>
                <a:latin typeface="Times New Roman" panose="02020603050405020304" pitchFamily="18" charset="0"/>
                <a:ea typeface="+mj-ea"/>
                <a:cs typeface="Times New Roman" panose="02020603050405020304" pitchFamily="18" charset="0"/>
              </a:rPr>
              <a:t> et al., PHYSICAL REVIEW X 2, 011008 (2012): 100</a:t>
            </a:r>
            <a:r>
              <a:rPr lang="el-GR" altLang="zh-CN" sz="1600" i="0" dirty="0">
                <a:solidFill>
                  <a:srgbClr val="0070C0"/>
                </a:solidFill>
                <a:latin typeface="Times New Roman" panose="02020603050405020304" pitchFamily="18" charset="0"/>
                <a:ea typeface="+mj-ea"/>
                <a:cs typeface="Times New Roman" panose="02020603050405020304" pitchFamily="18" charset="0"/>
              </a:rPr>
              <a:t>μ</a:t>
            </a:r>
            <a:r>
              <a:rPr lang="en-US" altLang="zh-CN" sz="1600" i="0" dirty="0">
                <a:solidFill>
                  <a:srgbClr val="0070C0"/>
                </a:solidFill>
                <a:latin typeface="Times New Roman" panose="02020603050405020304" pitchFamily="18" charset="0"/>
                <a:ea typeface="+mj-ea"/>
                <a:cs typeface="Times New Roman" panose="02020603050405020304" pitchFamily="18" charset="0"/>
              </a:rPr>
              <a:t>m segment of Silicon nanowire ~ 1 km of optical fiber</a:t>
            </a:r>
          </a:p>
          <a:p>
            <a:pPr marL="285750" indent="-285750" algn="just">
              <a:lnSpc>
                <a:spcPct val="150000"/>
              </a:lnSpc>
              <a:buFont typeface="Wingdings" panose="05000000000000000000" pitchFamily="2" charset="2"/>
              <a:buChar char="ü"/>
            </a:pPr>
            <a:r>
              <a:rPr lang="zh-CN" altLang="en-US" sz="1600" dirty="0">
                <a:solidFill>
                  <a:srgbClr val="232526"/>
                </a:solidFill>
                <a:latin typeface="Times New Roman" panose="02020603050405020304" pitchFamily="18" charset="0"/>
                <a:ea typeface="+mj-ea"/>
                <a:cs typeface="Times New Roman" panose="02020603050405020304" pitchFamily="18" charset="0"/>
              </a:rPr>
              <a:t>不同耦合机理之间的干涉 </a:t>
            </a:r>
            <a:r>
              <a:rPr lang="en" altLang="zh-CN" sz="1600" dirty="0">
                <a:solidFill>
                  <a:srgbClr val="0070C0"/>
                </a:solidFill>
                <a:latin typeface="Times New Roman" panose="02020603050405020304" pitchFamily="18" charset="0"/>
                <a:ea typeface="+mj-ea"/>
                <a:cs typeface="Times New Roman" panose="02020603050405020304" pitchFamily="18" charset="0"/>
              </a:rPr>
              <a:t>P. </a:t>
            </a:r>
            <a:r>
              <a:rPr lang="en" altLang="zh-CN" sz="1600" dirty="0" err="1">
                <a:solidFill>
                  <a:srgbClr val="0070C0"/>
                </a:solidFill>
                <a:latin typeface="Times New Roman" panose="02020603050405020304" pitchFamily="18" charset="0"/>
                <a:ea typeface="+mj-ea"/>
                <a:cs typeface="Times New Roman" panose="02020603050405020304" pitchFamily="18" charset="0"/>
              </a:rPr>
              <a:t>Dainese’s</a:t>
            </a:r>
            <a:r>
              <a:rPr lang="en" altLang="zh-CN" sz="1600" dirty="0">
                <a:solidFill>
                  <a:srgbClr val="0070C0"/>
                </a:solidFill>
                <a:latin typeface="Times New Roman" panose="02020603050405020304" pitchFamily="18" charset="0"/>
                <a:ea typeface="+mj-ea"/>
                <a:cs typeface="Times New Roman" panose="02020603050405020304" pitchFamily="18" charset="0"/>
              </a:rPr>
              <a:t> group, “Brillouin scattering self-cancellation”, Nat. </a:t>
            </a:r>
            <a:r>
              <a:rPr lang="en" altLang="zh-CN" sz="1600" dirty="0" err="1">
                <a:solidFill>
                  <a:srgbClr val="0070C0"/>
                </a:solidFill>
                <a:latin typeface="Times New Roman" panose="02020603050405020304" pitchFamily="18" charset="0"/>
                <a:ea typeface="+mj-ea"/>
                <a:cs typeface="Times New Roman" panose="02020603050405020304" pitchFamily="18" charset="0"/>
              </a:rPr>
              <a:t>Commun</a:t>
            </a:r>
            <a:r>
              <a:rPr lang="en" altLang="zh-CN" sz="1600" dirty="0">
                <a:solidFill>
                  <a:srgbClr val="0070C0"/>
                </a:solidFill>
                <a:latin typeface="Times New Roman" panose="02020603050405020304" pitchFamily="18" charset="0"/>
                <a:ea typeface="+mj-ea"/>
                <a:cs typeface="Times New Roman" panose="02020603050405020304" pitchFamily="18" charset="0"/>
              </a:rPr>
              <a:t>. 7, 11759 (2016): exactly opposing </a:t>
            </a:r>
            <a:r>
              <a:rPr lang="en" altLang="zh-CN" sz="1600" dirty="0" err="1">
                <a:solidFill>
                  <a:srgbClr val="C00000"/>
                </a:solidFill>
                <a:latin typeface="Times New Roman" panose="02020603050405020304" pitchFamily="18" charset="0"/>
                <a:ea typeface="+mj-ea"/>
                <a:cs typeface="Times New Roman" panose="02020603050405020304" pitchFamily="18" charset="0"/>
              </a:rPr>
              <a:t>acousto</a:t>
            </a:r>
            <a:r>
              <a:rPr lang="en" altLang="zh-CN" sz="1600" dirty="0">
                <a:solidFill>
                  <a:srgbClr val="C00000"/>
                </a:solidFill>
                <a:latin typeface="Times New Roman" panose="02020603050405020304" pitchFamily="18" charset="0"/>
                <a:ea typeface="+mj-ea"/>
                <a:cs typeface="Times New Roman" panose="02020603050405020304" pitchFamily="18" charset="0"/>
              </a:rPr>
              <a:t>-optical coupling coefficients (AOCCs) </a:t>
            </a:r>
            <a:r>
              <a:rPr lang="en" altLang="zh-CN" sz="1600" dirty="0">
                <a:solidFill>
                  <a:srgbClr val="0070C0"/>
                </a:solidFill>
                <a:latin typeface="Times New Roman" panose="02020603050405020304" pitchFamily="18" charset="0"/>
                <a:ea typeface="+mj-ea"/>
                <a:cs typeface="Times New Roman" panose="02020603050405020304" pitchFamily="18" charset="0"/>
              </a:rPr>
              <a:t>due to PE and MI effects</a:t>
            </a:r>
          </a:p>
          <a:p>
            <a:pPr marL="285750" indent="-285750" algn="just">
              <a:lnSpc>
                <a:spcPct val="150000"/>
              </a:lnSpc>
              <a:buFont typeface="Wingdings" panose="05000000000000000000" pitchFamily="2" charset="2"/>
              <a:buChar char="ü"/>
            </a:pPr>
            <a:r>
              <a:rPr lang="zh-CN" altLang="en-US" sz="1600" dirty="0">
                <a:solidFill>
                  <a:schemeClr val="tx1">
                    <a:lumMod val="50000"/>
                  </a:schemeClr>
                </a:solidFill>
                <a:latin typeface="Times New Roman" panose="02020603050405020304" pitchFamily="18" charset="0"/>
                <a:ea typeface="+mj-ea"/>
                <a:cs typeface="Times New Roman" panose="02020603050405020304" pitchFamily="18" charset="0"/>
              </a:rPr>
              <a:t>声表面波甚至声泄漏模的参与 起作用 </a:t>
            </a:r>
            <a:r>
              <a:rPr lang="en" altLang="zh-CN" sz="1600" dirty="0">
                <a:solidFill>
                  <a:srgbClr val="0070C0"/>
                </a:solidFill>
                <a:latin typeface="Times New Roman" panose="02020603050405020304" pitchFamily="18" charset="0"/>
                <a:ea typeface="+mj-ea"/>
                <a:cs typeface="Times New Roman" panose="02020603050405020304" pitchFamily="18" charset="0"/>
              </a:rPr>
              <a:t>J. C. </a:t>
            </a:r>
            <a:r>
              <a:rPr lang="en" altLang="zh-CN" sz="1600" dirty="0" err="1">
                <a:solidFill>
                  <a:srgbClr val="0070C0"/>
                </a:solidFill>
                <a:latin typeface="Times New Roman" panose="02020603050405020304" pitchFamily="18" charset="0"/>
                <a:ea typeface="+mj-ea"/>
                <a:cs typeface="Times New Roman" panose="02020603050405020304" pitchFamily="18" charset="0"/>
              </a:rPr>
              <a:t>Beugnot</a:t>
            </a:r>
            <a:r>
              <a:rPr lang="en" altLang="zh-CN" sz="1600" dirty="0">
                <a:solidFill>
                  <a:srgbClr val="0070C0"/>
                </a:solidFill>
                <a:latin typeface="Times New Roman" panose="02020603050405020304" pitchFamily="18" charset="0"/>
                <a:ea typeface="+mj-ea"/>
                <a:cs typeface="Times New Roman" panose="02020603050405020304" pitchFamily="18" charset="0"/>
              </a:rPr>
              <a:t>, et al., Nat. </a:t>
            </a:r>
            <a:r>
              <a:rPr lang="en" altLang="zh-CN" sz="1600" dirty="0" err="1">
                <a:solidFill>
                  <a:srgbClr val="0070C0"/>
                </a:solidFill>
                <a:latin typeface="Times New Roman" panose="02020603050405020304" pitchFamily="18" charset="0"/>
                <a:ea typeface="+mj-ea"/>
                <a:cs typeface="Times New Roman" panose="02020603050405020304" pitchFamily="18" charset="0"/>
              </a:rPr>
              <a:t>Commun</a:t>
            </a:r>
            <a:r>
              <a:rPr lang="en" altLang="zh-CN" sz="1600" dirty="0">
                <a:solidFill>
                  <a:srgbClr val="0070C0"/>
                </a:solidFill>
                <a:latin typeface="Times New Roman" panose="02020603050405020304" pitchFamily="18" charset="0"/>
                <a:ea typeface="+mj-ea"/>
                <a:cs typeface="Times New Roman" panose="02020603050405020304" pitchFamily="18" charset="0"/>
              </a:rPr>
              <a:t>. 5, 5242 (2014); C. G. Poulton, et al., J. Opt. Soc. Am. B 30, 2657 (2013))</a:t>
            </a:r>
          </a:p>
          <a:p>
            <a:pPr marL="285750" indent="-285750" algn="just">
              <a:lnSpc>
                <a:spcPct val="150000"/>
              </a:lnSpc>
              <a:buFont typeface="Wingdings" panose="05000000000000000000" pitchFamily="2" charset="2"/>
              <a:buChar char="ü"/>
            </a:pPr>
            <a:r>
              <a:rPr lang="en" altLang="zh-CN" sz="1600" dirty="0">
                <a:solidFill>
                  <a:schemeClr val="tx1">
                    <a:lumMod val="50000"/>
                  </a:schemeClr>
                </a:solidFill>
                <a:latin typeface="Times New Roman" panose="02020603050405020304" pitchFamily="18" charset="0"/>
                <a:ea typeface="+mj-ea"/>
                <a:cs typeface="Times New Roman" panose="02020603050405020304" pitchFamily="18" charset="0"/>
              </a:rPr>
              <a:t>……</a:t>
            </a:r>
          </a:p>
        </p:txBody>
      </p:sp>
      <p:cxnSp>
        <p:nvCxnSpPr>
          <p:cNvPr id="40" name="直线箭头连接符 39">
            <a:extLst>
              <a:ext uri="{FF2B5EF4-FFF2-40B4-BE49-F238E27FC236}">
                <a16:creationId xmlns:a16="http://schemas.microsoft.com/office/drawing/2014/main" id="{8DEADBBD-6057-C748-85AB-D8EDF5BE1F08}"/>
              </a:ext>
            </a:extLst>
          </p:cNvPr>
          <p:cNvCxnSpPr>
            <a:cxnSpLocks/>
          </p:cNvCxnSpPr>
          <p:nvPr/>
        </p:nvCxnSpPr>
        <p:spPr>
          <a:xfrm flipH="1">
            <a:off x="8191989" y="2389197"/>
            <a:ext cx="1131143" cy="0"/>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文本框 40">
            <a:extLst>
              <a:ext uri="{FF2B5EF4-FFF2-40B4-BE49-F238E27FC236}">
                <a16:creationId xmlns:a16="http://schemas.microsoft.com/office/drawing/2014/main" id="{B6256EC2-FA55-C546-9A8C-1F3B828272AC}"/>
              </a:ext>
            </a:extLst>
          </p:cNvPr>
          <p:cNvSpPr txBox="1"/>
          <p:nvPr/>
        </p:nvSpPr>
        <p:spPr>
          <a:xfrm>
            <a:off x="8289274" y="2073112"/>
            <a:ext cx="902811" cy="624786"/>
          </a:xfrm>
          <a:prstGeom prst="rect">
            <a:avLst/>
          </a:prstGeom>
          <a:noFill/>
        </p:spPr>
        <p:txBody>
          <a:bodyPr wrap="square" rtlCol="0">
            <a:spAutoFit/>
          </a:bodyPr>
          <a:lstStyle/>
          <a:p>
            <a:pPr algn="ctr">
              <a:lnSpc>
                <a:spcPct val="130000"/>
              </a:lnSpc>
            </a:pPr>
            <a:r>
              <a:rPr kumimoji="1" lang="zh-CN" altLang="en-US" sz="1400" dirty="0">
                <a:solidFill>
                  <a:schemeClr val="tx1">
                    <a:lumMod val="50000"/>
                  </a:schemeClr>
                </a:solidFill>
                <a:latin typeface="+mj-ea"/>
                <a:ea typeface="+mj-ea"/>
              </a:rPr>
              <a:t>亚波长</a:t>
            </a:r>
            <a:endParaRPr kumimoji="1" lang="en-US" altLang="zh-CN" sz="1400" dirty="0">
              <a:solidFill>
                <a:schemeClr val="tx1">
                  <a:lumMod val="50000"/>
                </a:schemeClr>
              </a:solidFill>
              <a:latin typeface="+mj-ea"/>
              <a:ea typeface="+mj-ea"/>
            </a:endParaRPr>
          </a:p>
          <a:p>
            <a:pPr algn="ctr">
              <a:lnSpc>
                <a:spcPct val="130000"/>
              </a:lnSpc>
            </a:pPr>
            <a:r>
              <a:rPr kumimoji="1" lang="zh-CN" altLang="en-US" sz="1400" dirty="0">
                <a:solidFill>
                  <a:schemeClr val="tx1">
                    <a:lumMod val="50000"/>
                  </a:schemeClr>
                </a:solidFill>
                <a:latin typeface="+mj-ea"/>
                <a:ea typeface="+mj-ea"/>
              </a:rPr>
              <a:t>纳米尺度</a:t>
            </a:r>
          </a:p>
        </p:txBody>
      </p:sp>
      <p:sp>
        <p:nvSpPr>
          <p:cNvPr id="42" name="文本框 41">
            <a:extLst>
              <a:ext uri="{FF2B5EF4-FFF2-40B4-BE49-F238E27FC236}">
                <a16:creationId xmlns:a16="http://schemas.microsoft.com/office/drawing/2014/main" id="{2590B1D2-6B06-E94F-9266-D9CD8FF0383C}"/>
              </a:ext>
            </a:extLst>
          </p:cNvPr>
          <p:cNvSpPr txBox="1"/>
          <p:nvPr/>
        </p:nvSpPr>
        <p:spPr>
          <a:xfrm>
            <a:off x="1646391" y="3066981"/>
            <a:ext cx="3462807" cy="453201"/>
          </a:xfrm>
          <a:prstGeom prst="rect">
            <a:avLst/>
          </a:prstGeom>
          <a:noFill/>
        </p:spPr>
        <p:txBody>
          <a:bodyPr wrap="none" rtlCol="0">
            <a:spAutoFit/>
          </a:bodyPr>
          <a:lstStyle/>
          <a:p>
            <a:pPr>
              <a:lnSpc>
                <a:spcPct val="130000"/>
              </a:lnSpc>
            </a:pPr>
            <a:r>
              <a:rPr kumimoji="1" lang="zh-CN" altLang="en-US" sz="2000" dirty="0">
                <a:solidFill>
                  <a:srgbClr val="830B0D"/>
                </a:solidFill>
                <a:latin typeface="Times New Roman" panose="02020603050405020304" pitchFamily="18" charset="0"/>
                <a:ea typeface="微软雅黑" panose="020B0503020204020204" pitchFamily="34" charset="-122"/>
                <a:cs typeface="Times New Roman" panose="02020603050405020304" pitchFamily="18" charset="0"/>
              </a:rPr>
              <a:t>亚波长尺度下</a:t>
            </a:r>
            <a:r>
              <a:rPr kumimoji="1" lang="en-US" altLang="zh-CN" sz="2000" dirty="0">
                <a:solidFill>
                  <a:srgbClr val="830B0D"/>
                </a:solidFill>
                <a:latin typeface="Times New Roman" panose="02020603050405020304" pitchFamily="18" charset="0"/>
                <a:ea typeface="微软雅黑" panose="020B0503020204020204" pitchFamily="34" charset="-122"/>
                <a:cs typeface="Times New Roman" panose="02020603050405020304" pitchFamily="18" charset="0"/>
              </a:rPr>
              <a:t>SBS</a:t>
            </a:r>
            <a:r>
              <a:rPr kumimoji="1" lang="zh-CN" altLang="en-US" sz="2000" dirty="0">
                <a:solidFill>
                  <a:srgbClr val="830B0D"/>
                </a:solidFill>
                <a:latin typeface="Times New Roman" panose="02020603050405020304" pitchFamily="18" charset="0"/>
                <a:ea typeface="微软雅黑" panose="020B0503020204020204" pitchFamily="34" charset="-122"/>
                <a:cs typeface="Times New Roman" panose="02020603050405020304" pitchFamily="18" charset="0"/>
              </a:rPr>
              <a:t>的异常行为</a:t>
            </a:r>
          </a:p>
        </p:txBody>
      </p:sp>
    </p:spTree>
    <p:extLst>
      <p:ext uri="{BB962C8B-B14F-4D97-AF65-F5344CB8AC3E}">
        <p14:creationId xmlns:p14="http://schemas.microsoft.com/office/powerpoint/2010/main" val="2971607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a:extLst>
              <a:ext uri="{FF2B5EF4-FFF2-40B4-BE49-F238E27FC236}">
                <a16:creationId xmlns:a16="http://schemas.microsoft.com/office/drawing/2014/main" id="{71F044B7-11F1-FD42-B24A-134E884D2EC0}"/>
              </a:ext>
            </a:extLst>
          </p:cNvPr>
          <p:cNvSpPr/>
          <p:nvPr/>
        </p:nvSpPr>
        <p:spPr>
          <a:xfrm>
            <a:off x="6635489" y="1610519"/>
            <a:ext cx="3663539" cy="166223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latin typeface="华文宋体" panose="02010600040101010101" pitchFamily="2" charset="-122"/>
                <a:ea typeface="华文宋体" panose="02010600040101010101" pitchFamily="2" charset="-122"/>
              </a:rPr>
              <a:t>Part</a:t>
            </a:r>
            <a:r>
              <a:rPr kumimoji="1" lang="zh-CN" altLang="en-US" sz="2800" b="1" dirty="0">
                <a:latin typeface="华文宋体" panose="02010600040101010101" pitchFamily="2" charset="-122"/>
                <a:ea typeface="华文宋体" panose="02010600040101010101" pitchFamily="2" charset="-122"/>
              </a:rPr>
              <a:t> </a:t>
            </a:r>
            <a:r>
              <a:rPr kumimoji="1" lang="en-US" altLang="zh-CN" sz="2800" b="1" dirty="0">
                <a:latin typeface="华文宋体" panose="02010600040101010101" pitchFamily="2" charset="-122"/>
                <a:ea typeface="华文宋体" panose="02010600040101010101" pitchFamily="2" charset="-122"/>
              </a:rPr>
              <a:t>2</a:t>
            </a:r>
          </a:p>
          <a:p>
            <a:pPr algn="ctr"/>
            <a:r>
              <a:rPr kumimoji="1" lang="zh-CN" altLang="en-US" sz="2800" b="1" dirty="0">
                <a:latin typeface="华文宋体" panose="02010600040101010101" pitchFamily="2" charset="-122"/>
                <a:ea typeface="华文宋体" panose="02010600040101010101" pitchFamily="2" charset="-122"/>
              </a:rPr>
              <a:t>关键特性参量及其</a:t>
            </a:r>
            <a:r>
              <a:rPr kumimoji="1" lang="en-US" altLang="zh-CN" sz="2800" b="1" dirty="0">
                <a:latin typeface="华文宋体" panose="02010600040101010101" pitchFamily="2" charset="-122"/>
                <a:ea typeface="华文宋体" panose="02010600040101010101" pitchFamily="2" charset="-122"/>
              </a:rPr>
              <a:t>COMSOL</a:t>
            </a:r>
            <a:r>
              <a:rPr kumimoji="1" lang="zh-CN" altLang="en-US" sz="2800" b="1" dirty="0">
                <a:latin typeface="华文宋体" panose="02010600040101010101" pitchFamily="2" charset="-122"/>
                <a:ea typeface="华文宋体" panose="02010600040101010101" pitchFamily="2" charset="-122"/>
              </a:rPr>
              <a:t>计算</a:t>
            </a:r>
          </a:p>
        </p:txBody>
      </p:sp>
      <p:sp>
        <p:nvSpPr>
          <p:cNvPr id="41" name="圆角矩形 40">
            <a:extLst>
              <a:ext uri="{FF2B5EF4-FFF2-40B4-BE49-F238E27FC236}">
                <a16:creationId xmlns:a16="http://schemas.microsoft.com/office/drawing/2014/main" id="{88F2292D-144C-C646-9FE5-F83E05D0867B}"/>
              </a:ext>
            </a:extLst>
          </p:cNvPr>
          <p:cNvSpPr/>
          <p:nvPr/>
        </p:nvSpPr>
        <p:spPr>
          <a:xfrm>
            <a:off x="1766710" y="1610520"/>
            <a:ext cx="3663540"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1</a:t>
            </a:r>
          </a:p>
          <a:p>
            <a:pPr algn="ctr"/>
            <a:r>
              <a:rPr kumimoji="1" lang="zh-CN" altLang="en-US" sz="2800" b="1" dirty="0">
                <a:solidFill>
                  <a:sysClr val="windowText" lastClr="000000"/>
                </a:solidFill>
                <a:latin typeface="华文宋体" panose="02010600040101010101" pitchFamily="2" charset="-122"/>
                <a:ea typeface="华文宋体" panose="02010600040101010101" pitchFamily="2" charset="-122"/>
              </a:rPr>
              <a:t>研究问题概述</a:t>
            </a:r>
          </a:p>
        </p:txBody>
      </p:sp>
      <p:sp>
        <p:nvSpPr>
          <p:cNvPr id="42" name="圆角矩形 41">
            <a:extLst>
              <a:ext uri="{FF2B5EF4-FFF2-40B4-BE49-F238E27FC236}">
                <a16:creationId xmlns:a16="http://schemas.microsoft.com/office/drawing/2014/main" id="{A919BFFF-12AE-5946-A5DF-99DADAB666F1}"/>
              </a:ext>
            </a:extLst>
          </p:cNvPr>
          <p:cNvSpPr/>
          <p:nvPr/>
        </p:nvSpPr>
        <p:spPr>
          <a:xfrm>
            <a:off x="1766712" y="4072661"/>
            <a:ext cx="3663538"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3</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endParaRPr kumimoji="1" lang="en-US" altLang="zh-CN" sz="2800" b="1" dirty="0">
              <a:solidFill>
                <a:sysClr val="windowText" lastClr="000000"/>
              </a:solidFill>
              <a:latin typeface="华文宋体" panose="02010600040101010101" pitchFamily="2" charset="-122"/>
              <a:ea typeface="华文宋体" panose="02010600040101010101" pitchFamily="2" charset="-122"/>
            </a:endParaRPr>
          </a:p>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COMSOL</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算例</a:t>
            </a:r>
          </a:p>
        </p:txBody>
      </p:sp>
      <p:sp>
        <p:nvSpPr>
          <p:cNvPr id="43" name="圆角矩形 42">
            <a:extLst>
              <a:ext uri="{FF2B5EF4-FFF2-40B4-BE49-F238E27FC236}">
                <a16:creationId xmlns:a16="http://schemas.microsoft.com/office/drawing/2014/main" id="{2FC00427-F19C-1F4F-A509-88497788BFB9}"/>
              </a:ext>
            </a:extLst>
          </p:cNvPr>
          <p:cNvSpPr/>
          <p:nvPr/>
        </p:nvSpPr>
        <p:spPr>
          <a:xfrm>
            <a:off x="6635489" y="4072661"/>
            <a:ext cx="3663541" cy="1662235"/>
          </a:xfrm>
          <a:prstGeom prst="roundRect">
            <a:avLst/>
          </a:prstGeom>
          <a:no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800" b="1" dirty="0">
                <a:solidFill>
                  <a:sysClr val="windowText" lastClr="000000"/>
                </a:solidFill>
                <a:latin typeface="华文宋体" panose="02010600040101010101" pitchFamily="2" charset="-122"/>
                <a:ea typeface="华文宋体" panose="02010600040101010101" pitchFamily="2" charset="-122"/>
              </a:rPr>
              <a:t>Part</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r>
              <a:rPr kumimoji="1" lang="en-US" altLang="zh-CN" sz="2800" b="1" dirty="0">
                <a:solidFill>
                  <a:sysClr val="windowText" lastClr="000000"/>
                </a:solidFill>
                <a:latin typeface="华文宋体" panose="02010600040101010101" pitchFamily="2" charset="-122"/>
                <a:ea typeface="华文宋体" panose="02010600040101010101" pitchFamily="2" charset="-122"/>
              </a:rPr>
              <a:t>4</a:t>
            </a:r>
            <a:r>
              <a:rPr kumimoji="1" lang="zh-CN" altLang="en-US" sz="2800" b="1" dirty="0">
                <a:solidFill>
                  <a:sysClr val="windowText" lastClr="000000"/>
                </a:solidFill>
                <a:latin typeface="华文宋体" panose="02010600040101010101" pitchFamily="2" charset="-122"/>
                <a:ea typeface="华文宋体" panose="02010600040101010101" pitchFamily="2" charset="-122"/>
              </a:rPr>
              <a:t> </a:t>
            </a:r>
            <a:endParaRPr kumimoji="1" lang="en-US" altLang="zh-CN" sz="2800" b="1" dirty="0">
              <a:solidFill>
                <a:sysClr val="windowText" lastClr="000000"/>
              </a:solidFill>
              <a:latin typeface="华文宋体" panose="02010600040101010101" pitchFamily="2" charset="-122"/>
              <a:ea typeface="华文宋体" panose="02010600040101010101" pitchFamily="2" charset="-122"/>
            </a:endParaRPr>
          </a:p>
          <a:p>
            <a:pPr algn="ctr"/>
            <a:r>
              <a:rPr kumimoji="1" lang="zh-CN" altLang="en-US" sz="2800" b="1" dirty="0">
                <a:solidFill>
                  <a:sysClr val="windowText" lastClr="000000"/>
                </a:solidFill>
                <a:latin typeface="华文宋体" panose="02010600040101010101" pitchFamily="2" charset="-122"/>
                <a:ea typeface="华文宋体" panose="02010600040101010101" pitchFamily="2" charset="-122"/>
              </a:rPr>
              <a:t>总结</a:t>
            </a:r>
          </a:p>
        </p:txBody>
      </p:sp>
      <p:sp>
        <p:nvSpPr>
          <p:cNvPr id="44" name="矩形 43">
            <a:extLst>
              <a:ext uri="{FF2B5EF4-FFF2-40B4-BE49-F238E27FC236}">
                <a16:creationId xmlns:a16="http://schemas.microsoft.com/office/drawing/2014/main" id="{18A9C592-4A71-8648-997B-93C8C4150719}"/>
              </a:ext>
            </a:extLst>
          </p:cNvPr>
          <p:cNvSpPr/>
          <p:nvPr/>
        </p:nvSpPr>
        <p:spPr>
          <a:xfrm>
            <a:off x="1196946" y="225841"/>
            <a:ext cx="1826141" cy="584775"/>
          </a:xfrm>
          <a:prstGeom prst="rect">
            <a:avLst/>
          </a:prstGeom>
        </p:spPr>
        <p:txBody>
          <a:bodyPr wrap="none">
            <a:spAutoFit/>
          </a:bodyPr>
          <a:lstStyle/>
          <a:p>
            <a:r>
              <a:rPr lang="zh-CN" altLang="en-US" sz="3200" dirty="0">
                <a:solidFill>
                  <a:schemeClr val="tx1">
                    <a:lumMod val="50000"/>
                  </a:schemeClr>
                </a:solidFill>
                <a:latin typeface="黑体" panose="02010609060101010101" pitchFamily="49" charset="-122"/>
                <a:ea typeface="黑体" panose="02010609060101010101" pitchFamily="49" charset="-122"/>
              </a:rPr>
              <a:t>报告摘要</a:t>
            </a:r>
            <a:endParaRPr lang="zh-CN" altLang="en-US" sz="3600" dirty="0">
              <a:solidFill>
                <a:schemeClr val="tx1">
                  <a:lumMod val="50000"/>
                </a:schemeClr>
              </a:solidFill>
              <a:latin typeface="黑体" panose="02010609060101010101" pitchFamily="49" charset="-122"/>
              <a:ea typeface="黑体" panose="02010609060101010101" pitchFamily="49" charset="-122"/>
            </a:endParaRPr>
          </a:p>
        </p:txBody>
      </p:sp>
      <p:grpSp>
        <p:nvGrpSpPr>
          <p:cNvPr id="45" name="组合 44">
            <a:extLst>
              <a:ext uri="{FF2B5EF4-FFF2-40B4-BE49-F238E27FC236}">
                <a16:creationId xmlns:a16="http://schemas.microsoft.com/office/drawing/2014/main" id="{29A95930-7200-804F-BB1B-FD48E134E673}"/>
              </a:ext>
            </a:extLst>
          </p:cNvPr>
          <p:cNvGrpSpPr/>
          <p:nvPr/>
        </p:nvGrpSpPr>
        <p:grpSpPr>
          <a:xfrm>
            <a:off x="-3204" y="225841"/>
            <a:ext cx="1200150" cy="488496"/>
            <a:chOff x="0" y="254454"/>
            <a:chExt cx="1795510" cy="732518"/>
          </a:xfrm>
          <a:solidFill>
            <a:srgbClr val="0070C0"/>
          </a:solidFill>
        </p:grpSpPr>
        <p:sp>
          <p:nvSpPr>
            <p:cNvPr id="46" name="矩形 1">
              <a:extLst>
                <a:ext uri="{FF2B5EF4-FFF2-40B4-BE49-F238E27FC236}">
                  <a16:creationId xmlns:a16="http://schemas.microsoft.com/office/drawing/2014/main" id="{4CBC90AF-7C19-7F42-B8DE-CD0ADCF8FB1A}"/>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47" name="任意多边形 4">
              <a:extLst>
                <a:ext uri="{FF2B5EF4-FFF2-40B4-BE49-F238E27FC236}">
                  <a16:creationId xmlns:a16="http://schemas.microsoft.com/office/drawing/2014/main" id="{62D1AF42-0DCC-8E4F-AD63-A758B8A46E62}"/>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Tree>
    <p:extLst>
      <p:ext uri="{BB962C8B-B14F-4D97-AF65-F5344CB8AC3E}">
        <p14:creationId xmlns:p14="http://schemas.microsoft.com/office/powerpoint/2010/main" val="3668474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B0459918-1A9C-4FDB-99EB-DD90CC43A7AC}"/>
              </a:ext>
            </a:extLst>
          </p:cNvPr>
          <p:cNvSpPr/>
          <p:nvPr/>
        </p:nvSpPr>
        <p:spPr>
          <a:xfrm>
            <a:off x="1196946" y="225841"/>
            <a:ext cx="5998758" cy="584775"/>
          </a:xfrm>
          <a:prstGeom prst="rect">
            <a:avLst/>
          </a:prstGeom>
        </p:spPr>
        <p:txBody>
          <a:bodyPr wrap="none">
            <a:spAutoFit/>
          </a:bodyPr>
          <a:lstStyle/>
          <a:p>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关键特性参量及其</a:t>
            </a:r>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2</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7803319"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en-US" altLang="zh-CN" sz="2400" b="0" dirty="0">
                <a:solidFill>
                  <a:schemeClr val="tx1">
                    <a:lumMod val="50000"/>
                  </a:schemeClr>
                </a:solidFill>
                <a:latin typeface="Times New Roman" panose="02020603050405020304" pitchFamily="18" charset="0"/>
                <a:cs typeface="Times New Roman" panose="02020603050405020304" pitchFamily="18" charset="0"/>
              </a:rPr>
              <a:t>SBS</a:t>
            </a:r>
            <a:r>
              <a:rPr lang="zh-CN" altLang="en-US" sz="2400" b="0" dirty="0">
                <a:solidFill>
                  <a:schemeClr val="tx1">
                    <a:lumMod val="50000"/>
                  </a:schemeClr>
                </a:solidFill>
                <a:cs typeface="Times New Roman" panose="02020603050405020304" pitchFamily="18" charset="0"/>
              </a:rPr>
              <a:t>中的物理场</a:t>
            </a:r>
            <a:endParaRPr lang="en" altLang="zh-CN" sz="2400" b="0" dirty="0">
              <a:solidFill>
                <a:schemeClr val="tx1">
                  <a:lumMod val="50000"/>
                </a:schemeClr>
              </a:solidFill>
              <a:latin typeface="Times New Roman" panose="02020603050405020304" pitchFamily="18" charset="0"/>
              <a:cs typeface="Times New Roman" panose="02020603050405020304" pitchFamily="18" charset="0"/>
            </a:endParaRPr>
          </a:p>
        </p:txBody>
      </p:sp>
      <p:sp>
        <p:nvSpPr>
          <p:cNvPr id="41" name="文本框 40">
            <a:extLst>
              <a:ext uri="{FF2B5EF4-FFF2-40B4-BE49-F238E27FC236}">
                <a16:creationId xmlns:a16="http://schemas.microsoft.com/office/drawing/2014/main" id="{3C1D7094-4108-EC45-B2C3-67C93DB24AC7}"/>
              </a:ext>
            </a:extLst>
          </p:cNvPr>
          <p:cNvSpPr txBox="1"/>
          <p:nvPr/>
        </p:nvSpPr>
        <p:spPr>
          <a:xfrm>
            <a:off x="5496493" y="3524082"/>
            <a:ext cx="1199013" cy="354712"/>
          </a:xfrm>
          <a:prstGeom prst="rect">
            <a:avLst/>
          </a:prstGeom>
          <a:noFill/>
        </p:spPr>
        <p:txBody>
          <a:bodyPr wrap="square" rtlCol="0">
            <a:spAutoFit/>
          </a:bodyPr>
          <a:lstStyle/>
          <a:p>
            <a:pPr algn="ctr">
              <a:lnSpc>
                <a:spcPct val="130000"/>
              </a:lnSpc>
            </a:pPr>
            <a:r>
              <a:rPr kumimoji="1" lang="zh-CN" altLang="en-US" sz="1400" dirty="0">
                <a:solidFill>
                  <a:schemeClr val="tx1">
                    <a:lumMod val="50000"/>
                  </a:schemeClr>
                </a:solidFill>
                <a:latin typeface="Songti SC" panose="02010600040101010101" pitchFamily="2" charset="-122"/>
                <a:ea typeface="Songti SC" panose="02010600040101010101" pitchFamily="2" charset="-122"/>
                <a:cs typeface="Times New Roman" panose="02020603050405020304" pitchFamily="18" charset="0"/>
              </a:rPr>
              <a:t>波导示意图</a:t>
            </a:r>
            <a:endParaRPr kumimoji="1" lang="en-US" altLang="zh-CN" sz="1400" dirty="0">
              <a:solidFill>
                <a:schemeClr val="tx1">
                  <a:lumMod val="50000"/>
                </a:schemeClr>
              </a:solidFill>
              <a:latin typeface="Songti SC" panose="02010600040101010101" pitchFamily="2" charset="-122"/>
              <a:ea typeface="Songti SC" panose="02010600040101010101" pitchFamily="2" charset="-122"/>
              <a:cs typeface="Times New Roman" panose="02020603050405020304" pitchFamily="18" charset="0"/>
            </a:endParaRPr>
          </a:p>
        </p:txBody>
      </p:sp>
      <p:pic>
        <p:nvPicPr>
          <p:cNvPr id="27" name="图片 26" descr="C:\Users\SU\Desktop\Fig 1.jpg">
            <a:extLst>
              <a:ext uri="{FF2B5EF4-FFF2-40B4-BE49-F238E27FC236}">
                <a16:creationId xmlns:a16="http://schemas.microsoft.com/office/drawing/2014/main" id="{A57821B9-3096-A546-8CA8-5ADB8B01FBA3}"/>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17217" y="1565886"/>
            <a:ext cx="6157566" cy="1843955"/>
          </a:xfrm>
          <a:prstGeom prst="rect">
            <a:avLst/>
          </a:prstGeom>
          <a:noFill/>
          <a:ln>
            <a:noFill/>
          </a:ln>
        </p:spPr>
      </p:pic>
      <mc:AlternateContent xmlns:mc="http://schemas.openxmlformats.org/markup-compatibility/2006" xmlns:a14="http://schemas.microsoft.com/office/drawing/2010/main">
        <mc:Choice Requires="a14">
          <p:sp>
            <p:nvSpPr>
              <p:cNvPr id="46" name="矩形 45">
                <a:extLst>
                  <a:ext uri="{FF2B5EF4-FFF2-40B4-BE49-F238E27FC236}">
                    <a16:creationId xmlns:a16="http://schemas.microsoft.com/office/drawing/2014/main" id="{6C0D0D64-A16C-F143-A757-8C06E1CA9996}"/>
                  </a:ext>
                </a:extLst>
              </p:cNvPr>
              <p:cNvSpPr/>
              <p:nvPr/>
            </p:nvSpPr>
            <p:spPr>
              <a:xfrm>
                <a:off x="960106" y="3833249"/>
                <a:ext cx="6425108" cy="2166747"/>
              </a:xfrm>
              <a:prstGeom prst="rect">
                <a:avLst/>
              </a:prstGeom>
            </p:spPr>
            <p:txBody>
              <a:bodyPr wrap="square" anchor="ctr">
                <a:spAutoFit/>
              </a:bodyPr>
              <a:lstStyle/>
              <a:p>
                <a:pPr algn="ctr">
                  <a:lnSpc>
                    <a:spcPct val="150000"/>
                  </a:lnSpc>
                </a:pPr>
                <a14:m>
                  <m:oMathPara xmlns:m="http://schemas.openxmlformats.org/officeDocument/2006/math">
                    <m:oMathParaPr>
                      <m:jc m:val="centerGroup"/>
                    </m:oMathParaPr>
                    <m:oMath xmlns:m="http://schemas.openxmlformats.org/officeDocument/2006/math">
                      <m:sSup>
                        <m:sSupPr>
                          <m:ctrlPr>
                            <a:rPr lang="zh-CN" altLang="zh-CN" i="1" smtClean="0">
                              <a:solidFill>
                                <a:schemeClr val="tx1">
                                  <a:lumMod val="50000"/>
                                </a:schemeClr>
                              </a:solidFill>
                              <a:latin typeface="Cambria Math" panose="02040503050406030204" pitchFamily="18" charset="0"/>
                            </a:rPr>
                          </m:ctrlPr>
                        </m:sSupPr>
                        <m:e>
                          <m:r>
                            <a:rPr lang="en-US" altLang="zh-CN">
                              <a:solidFill>
                                <a:schemeClr val="tx1">
                                  <a:lumMod val="50000"/>
                                </a:schemeClr>
                              </a:solidFill>
                              <a:latin typeface="Cambria Math"/>
                            </a:rPr>
                            <m:t>𝐄</m:t>
                          </m:r>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r>
                        <a:rPr lang="en-US" altLang="zh-CN">
                          <a:solidFill>
                            <a:schemeClr val="tx1">
                              <a:lumMod val="50000"/>
                            </a:schemeClr>
                          </a:solidFill>
                          <a:latin typeface="Cambria Math"/>
                        </a:rPr>
                        <m:t>=</m:t>
                      </m:r>
                      <m:f>
                        <m:fPr>
                          <m:ctrlPr>
                            <a:rPr lang="zh-CN" altLang="zh-CN" i="1">
                              <a:solidFill>
                                <a:schemeClr val="tx1">
                                  <a:lumMod val="50000"/>
                                </a:schemeClr>
                              </a:solidFill>
                              <a:latin typeface="Cambria Math" panose="02040503050406030204" pitchFamily="18" charset="0"/>
                            </a:rPr>
                          </m:ctrlPr>
                        </m:fPr>
                        <m:num>
                          <m:r>
                            <a:rPr lang="en-US" altLang="zh-CN">
                              <a:solidFill>
                                <a:schemeClr val="tx1">
                                  <a:lumMod val="50000"/>
                                </a:schemeClr>
                              </a:solidFill>
                              <a:latin typeface="Cambria Math"/>
                            </a:rPr>
                            <m:t>1</m:t>
                          </m:r>
                        </m:num>
                        <m:den>
                          <m:r>
                            <a:rPr lang="en-US" altLang="zh-CN">
                              <a:solidFill>
                                <a:schemeClr val="tx1">
                                  <a:lumMod val="50000"/>
                                </a:schemeClr>
                              </a:solidFill>
                              <a:latin typeface="Cambria Math"/>
                            </a:rPr>
                            <m:t>2</m:t>
                          </m:r>
                        </m:den>
                      </m:f>
                      <m:sSup>
                        <m:sSupPr>
                          <m:ctrlPr>
                            <a:rPr lang="zh-CN" altLang="zh-CN" i="1">
                              <a:solidFill>
                                <a:schemeClr val="tx1">
                                  <a:lumMod val="50000"/>
                                </a:schemeClr>
                              </a:solidFill>
                              <a:latin typeface="Cambria Math" panose="02040503050406030204" pitchFamily="18" charset="0"/>
                            </a:rPr>
                          </m:ctrlPr>
                        </m:sSupPr>
                        <m:e>
                          <m:r>
                            <a:rPr lang="en-US" altLang="zh-CN">
                              <a:solidFill>
                                <a:schemeClr val="tx1">
                                  <a:lumMod val="50000"/>
                                </a:schemeClr>
                              </a:solidFill>
                              <a:latin typeface="Cambria Math"/>
                            </a:rPr>
                            <m:t>𝐞</m:t>
                          </m:r>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r>
                        <a:rPr lang="en-US" altLang="zh-CN">
                          <a:solidFill>
                            <a:schemeClr val="tx1">
                              <a:lumMod val="50000"/>
                            </a:schemeClr>
                          </a:solidFill>
                          <a:latin typeface="Cambria Math"/>
                        </a:rPr>
                        <m:t>+</m:t>
                      </m:r>
                      <m:r>
                        <m:rPr>
                          <m:sty m:val="p"/>
                        </m:rPr>
                        <a:rPr lang="en-US" altLang="zh-CN">
                          <a:solidFill>
                            <a:schemeClr val="tx1">
                              <a:lumMod val="50000"/>
                            </a:schemeClr>
                          </a:solidFill>
                          <a:latin typeface="Cambria Math"/>
                        </a:rPr>
                        <m:t>c</m:t>
                      </m:r>
                      <m:r>
                        <a:rPr lang="en-US" altLang="zh-CN">
                          <a:solidFill>
                            <a:schemeClr val="tx1">
                              <a:lumMod val="50000"/>
                            </a:schemeClr>
                          </a:solidFill>
                          <a:latin typeface="Cambria Math"/>
                        </a:rPr>
                        <m:t>.</m:t>
                      </m:r>
                      <m:r>
                        <m:rPr>
                          <m:sty m:val="p"/>
                        </m:rPr>
                        <a:rPr lang="en-US" altLang="zh-CN">
                          <a:solidFill>
                            <a:schemeClr val="tx1">
                              <a:lumMod val="50000"/>
                            </a:schemeClr>
                          </a:solidFill>
                          <a:latin typeface="Cambria Math"/>
                        </a:rPr>
                        <m:t>c</m:t>
                      </m:r>
                      <m:r>
                        <a:rPr lang="en-US" altLang="zh-CN">
                          <a:solidFill>
                            <a:schemeClr val="tx1">
                              <a:lumMod val="50000"/>
                            </a:schemeClr>
                          </a:solidFill>
                          <a:latin typeface="Cambria Math"/>
                        </a:rPr>
                        <m:t>.=</m:t>
                      </m:r>
                      <m:f>
                        <m:fPr>
                          <m:ctrlPr>
                            <a:rPr lang="zh-CN" altLang="zh-CN" i="1">
                              <a:solidFill>
                                <a:schemeClr val="tx1">
                                  <a:lumMod val="50000"/>
                                </a:schemeClr>
                              </a:solidFill>
                              <a:latin typeface="Cambria Math" panose="02040503050406030204" pitchFamily="18" charset="0"/>
                            </a:rPr>
                          </m:ctrlPr>
                        </m:fPr>
                        <m:num>
                          <m:r>
                            <a:rPr lang="en-US" altLang="zh-CN">
                              <a:solidFill>
                                <a:schemeClr val="tx1">
                                  <a:lumMod val="50000"/>
                                </a:schemeClr>
                              </a:solidFill>
                              <a:latin typeface="Cambria Math"/>
                            </a:rPr>
                            <m:t>1</m:t>
                          </m:r>
                        </m:num>
                        <m:den>
                          <m:r>
                            <a:rPr lang="en-US" altLang="zh-CN">
                              <a:solidFill>
                                <a:schemeClr val="tx1">
                                  <a:lumMod val="50000"/>
                                </a:schemeClr>
                              </a:solidFill>
                              <a:latin typeface="Cambria Math"/>
                            </a:rPr>
                            <m:t>2</m:t>
                          </m:r>
                        </m:den>
                      </m:f>
                      <m:sSup>
                        <m:sSupPr>
                          <m:ctrlPr>
                            <a:rPr lang="zh-CN" altLang="zh-CN" i="1">
                              <a:solidFill>
                                <a:schemeClr val="tx1">
                                  <a:lumMod val="50000"/>
                                </a:schemeClr>
                              </a:solidFill>
                              <a:latin typeface="Cambria Math" panose="02040503050406030204" pitchFamily="18" charset="0"/>
                            </a:rPr>
                          </m:ctrlPr>
                        </m:sSupPr>
                        <m:e>
                          <m:acc>
                            <m:accPr>
                              <m:chr m:val="̃"/>
                              <m:ctrlPr>
                                <a:rPr lang="zh-CN" altLang="zh-CN" i="1">
                                  <a:solidFill>
                                    <a:schemeClr val="tx1">
                                      <a:lumMod val="50000"/>
                                    </a:schemeClr>
                                  </a:solidFill>
                                  <a:latin typeface="Cambria Math" panose="02040503050406030204" pitchFamily="18" charset="0"/>
                                </a:rPr>
                              </m:ctrlPr>
                            </m:accPr>
                            <m:e>
                              <m:r>
                                <a:rPr lang="en-US" altLang="zh-CN">
                                  <a:solidFill>
                                    <a:schemeClr val="tx1">
                                      <a:lumMod val="50000"/>
                                    </a:schemeClr>
                                  </a:solidFill>
                                  <a:latin typeface="Cambria Math"/>
                                </a:rPr>
                                <m:t>𝐞</m:t>
                              </m:r>
                            </m:e>
                          </m:acc>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sSup>
                        <m:sSupPr>
                          <m:ctrlPr>
                            <a:rPr lang="zh-CN" altLang="zh-CN" i="1">
                              <a:solidFill>
                                <a:schemeClr val="tx1">
                                  <a:lumMod val="50000"/>
                                </a:schemeClr>
                              </a:solidFill>
                              <a:latin typeface="Cambria Math" panose="02040503050406030204" pitchFamily="18" charset="0"/>
                            </a:rPr>
                          </m:ctrlPr>
                        </m:sSupPr>
                        <m:e>
                          <m:r>
                            <m:rPr>
                              <m:sty m:val="p"/>
                            </m:rPr>
                            <a:rPr lang="en-US" altLang="zh-CN">
                              <a:solidFill>
                                <a:schemeClr val="tx1">
                                  <a:lumMod val="50000"/>
                                </a:schemeClr>
                              </a:solidFill>
                              <a:latin typeface="Cambria Math"/>
                            </a:rPr>
                            <m:t>e</m:t>
                          </m:r>
                        </m:e>
                        <m:sup>
                          <m:r>
                            <m:rPr>
                              <m:sty m:val="p"/>
                            </m:rPr>
                            <a:rPr lang="en-US" altLang="zh-CN">
                              <a:solidFill>
                                <a:schemeClr val="tx1">
                                  <a:lumMod val="50000"/>
                                </a:schemeClr>
                              </a:solidFill>
                              <a:latin typeface="Cambria Math"/>
                            </a:rPr>
                            <m:t>j</m:t>
                          </m:r>
                          <m:r>
                            <a:rPr lang="en-US" altLang="zh-CN">
                              <a:solidFill>
                                <a:schemeClr val="tx1">
                                  <a:lumMod val="50000"/>
                                </a:schemeClr>
                              </a:solidFill>
                              <a:latin typeface="Cambria Math"/>
                            </a:rPr>
                            <m:t>(</m:t>
                          </m:r>
                          <m:sSup>
                            <m:sSupPr>
                              <m:ctrlPr>
                                <a:rPr lang="zh-CN" altLang="zh-CN" i="1">
                                  <a:solidFill>
                                    <a:schemeClr val="tx1">
                                      <a:lumMod val="50000"/>
                                    </a:schemeClr>
                                  </a:solidFill>
                                  <a:latin typeface="Cambria Math" panose="02040503050406030204" pitchFamily="18" charset="0"/>
                                </a:rPr>
                              </m:ctrlPr>
                            </m:sSupPr>
                            <m:e>
                              <m:r>
                                <a:rPr lang="en-US" altLang="zh-CN">
                                  <a:solidFill>
                                    <a:schemeClr val="tx1">
                                      <a:lumMod val="50000"/>
                                    </a:schemeClr>
                                  </a:solidFill>
                                  <a:latin typeface="Cambria Math"/>
                                </a:rPr>
                                <m:t>𝛽</m:t>
                              </m:r>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r>
                            <a:rPr lang="en-US" altLang="zh-CN">
                              <a:solidFill>
                                <a:schemeClr val="tx1">
                                  <a:lumMod val="50000"/>
                                </a:schemeClr>
                              </a:solidFill>
                              <a:latin typeface="Cambria Math"/>
                            </a:rPr>
                            <m:t>𝑧</m:t>
                          </m:r>
                          <m:r>
                            <a:rPr lang="en-US" altLang="zh-CN">
                              <a:solidFill>
                                <a:schemeClr val="tx1">
                                  <a:lumMod val="50000"/>
                                </a:schemeClr>
                              </a:solidFill>
                              <a:latin typeface="Cambria Math"/>
                            </a:rPr>
                            <m:t>−</m:t>
                          </m:r>
                          <m:sSup>
                            <m:sSupPr>
                              <m:ctrlPr>
                                <a:rPr lang="zh-CN" altLang="zh-CN" i="1">
                                  <a:solidFill>
                                    <a:schemeClr val="tx1">
                                      <a:lumMod val="50000"/>
                                    </a:schemeClr>
                                  </a:solidFill>
                                  <a:latin typeface="Cambria Math" panose="02040503050406030204" pitchFamily="18" charset="0"/>
                                </a:rPr>
                              </m:ctrlPr>
                            </m:sSupPr>
                            <m:e>
                              <m:r>
                                <a:rPr lang="en-US" altLang="zh-CN">
                                  <a:solidFill>
                                    <a:schemeClr val="tx1">
                                      <a:lumMod val="50000"/>
                                    </a:schemeClr>
                                  </a:solidFill>
                                  <a:latin typeface="Cambria Math"/>
                                </a:rPr>
                                <m:t>𝜔</m:t>
                              </m:r>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r>
                            <a:rPr lang="en-US" altLang="zh-CN">
                              <a:solidFill>
                                <a:schemeClr val="tx1">
                                  <a:lumMod val="50000"/>
                                </a:schemeClr>
                              </a:solidFill>
                              <a:latin typeface="Cambria Math"/>
                            </a:rPr>
                            <m:t>𝑡</m:t>
                          </m:r>
                          <m:r>
                            <a:rPr lang="en-US" altLang="zh-CN">
                              <a:solidFill>
                                <a:schemeClr val="tx1">
                                  <a:lumMod val="50000"/>
                                </a:schemeClr>
                              </a:solidFill>
                              <a:latin typeface="Cambria Math"/>
                            </a:rPr>
                            <m:t>)</m:t>
                          </m:r>
                        </m:sup>
                      </m:sSup>
                      <m:r>
                        <a:rPr lang="en-US" altLang="zh-CN">
                          <a:solidFill>
                            <a:schemeClr val="tx1">
                              <a:lumMod val="50000"/>
                            </a:schemeClr>
                          </a:solidFill>
                          <a:latin typeface="Cambria Math"/>
                        </a:rPr>
                        <m:t>+</m:t>
                      </m:r>
                      <m:r>
                        <m:rPr>
                          <m:sty m:val="p"/>
                        </m:rPr>
                        <a:rPr lang="en-US" altLang="zh-CN">
                          <a:solidFill>
                            <a:schemeClr val="tx1">
                              <a:lumMod val="50000"/>
                            </a:schemeClr>
                          </a:solidFill>
                          <a:latin typeface="Cambria Math"/>
                        </a:rPr>
                        <m:t>c</m:t>
                      </m:r>
                      <m:r>
                        <a:rPr lang="en-US" altLang="zh-CN">
                          <a:solidFill>
                            <a:schemeClr val="tx1">
                              <a:lumMod val="50000"/>
                            </a:schemeClr>
                          </a:solidFill>
                          <a:latin typeface="Cambria Math"/>
                        </a:rPr>
                        <m:t>.</m:t>
                      </m:r>
                      <m:r>
                        <m:rPr>
                          <m:sty m:val="p"/>
                        </m:rPr>
                        <a:rPr lang="en-US" altLang="zh-CN">
                          <a:solidFill>
                            <a:schemeClr val="tx1">
                              <a:lumMod val="50000"/>
                            </a:schemeClr>
                          </a:solidFill>
                          <a:latin typeface="Cambria Math"/>
                        </a:rPr>
                        <m:t>c</m:t>
                      </m:r>
                      <m:r>
                        <a:rPr lang="en-US" altLang="zh-CN">
                          <a:solidFill>
                            <a:schemeClr val="tx1">
                              <a:lumMod val="50000"/>
                            </a:schemeClr>
                          </a:solidFill>
                          <a:latin typeface="Cambria Math"/>
                        </a:rPr>
                        <m:t>.</m:t>
                      </m:r>
                    </m:oMath>
                  </m:oMathPara>
                </a14:m>
                <a:endParaRPr lang="en-US" altLang="zh-CN" dirty="0">
                  <a:solidFill>
                    <a:schemeClr val="tx1">
                      <a:lumMod val="50000"/>
                    </a:schemeClr>
                  </a:solidFill>
                  <a:latin typeface="Times New Roman" panose="02020603050405020304" pitchFamily="18" charset="0"/>
                  <a:cs typeface="Times New Roman" panose="02020603050405020304" pitchFamily="18" charset="0"/>
                </a:endParaRPr>
              </a:p>
              <a:p>
                <a:pPr algn="ctr">
                  <a:lnSpc>
                    <a:spcPct val="150000"/>
                  </a:lnSpc>
                </a:pPr>
                <a14:m>
                  <m:oMathPara xmlns:m="http://schemas.openxmlformats.org/officeDocument/2006/math">
                    <m:oMathParaPr>
                      <m:jc m:val="centerGroup"/>
                    </m:oMathParaPr>
                    <m:oMath xmlns:m="http://schemas.openxmlformats.org/officeDocument/2006/math">
                      <m:sSup>
                        <m:sSupPr>
                          <m:ctrlPr>
                            <a:rPr lang="zh-CN" altLang="zh-CN" i="1">
                              <a:solidFill>
                                <a:schemeClr val="tx1">
                                  <a:lumMod val="50000"/>
                                </a:schemeClr>
                              </a:solidFill>
                              <a:latin typeface="Cambria Math" panose="02040503050406030204" pitchFamily="18" charset="0"/>
                            </a:rPr>
                          </m:ctrlPr>
                        </m:sSupPr>
                        <m:e>
                          <m:r>
                            <a:rPr lang="en-US" altLang="zh-CN">
                              <a:solidFill>
                                <a:schemeClr val="tx1">
                                  <a:lumMod val="50000"/>
                                </a:schemeClr>
                              </a:solidFill>
                              <a:latin typeface="Cambria Math"/>
                            </a:rPr>
                            <m:t>𝐃</m:t>
                          </m:r>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r>
                        <a:rPr lang="en-US" altLang="zh-CN">
                          <a:solidFill>
                            <a:schemeClr val="tx1">
                              <a:lumMod val="50000"/>
                            </a:schemeClr>
                          </a:solidFill>
                          <a:latin typeface="Cambria Math"/>
                        </a:rPr>
                        <m:t>=</m:t>
                      </m:r>
                      <m:f>
                        <m:fPr>
                          <m:ctrlPr>
                            <a:rPr lang="zh-CN" altLang="zh-CN" i="1">
                              <a:solidFill>
                                <a:schemeClr val="tx1">
                                  <a:lumMod val="50000"/>
                                </a:schemeClr>
                              </a:solidFill>
                              <a:latin typeface="Cambria Math" panose="02040503050406030204" pitchFamily="18" charset="0"/>
                            </a:rPr>
                          </m:ctrlPr>
                        </m:fPr>
                        <m:num>
                          <m:r>
                            <a:rPr lang="en-US" altLang="zh-CN">
                              <a:solidFill>
                                <a:schemeClr val="tx1">
                                  <a:lumMod val="50000"/>
                                </a:schemeClr>
                              </a:solidFill>
                              <a:latin typeface="Cambria Math"/>
                            </a:rPr>
                            <m:t>1</m:t>
                          </m:r>
                        </m:num>
                        <m:den>
                          <m:r>
                            <a:rPr lang="en-US" altLang="zh-CN">
                              <a:solidFill>
                                <a:schemeClr val="tx1">
                                  <a:lumMod val="50000"/>
                                </a:schemeClr>
                              </a:solidFill>
                              <a:latin typeface="Cambria Math"/>
                            </a:rPr>
                            <m:t>2</m:t>
                          </m:r>
                        </m:den>
                      </m:f>
                      <m:sSup>
                        <m:sSupPr>
                          <m:ctrlPr>
                            <a:rPr lang="zh-CN" altLang="zh-CN" i="1">
                              <a:solidFill>
                                <a:schemeClr val="tx1">
                                  <a:lumMod val="50000"/>
                                </a:schemeClr>
                              </a:solidFill>
                              <a:latin typeface="Cambria Math" panose="02040503050406030204" pitchFamily="18" charset="0"/>
                            </a:rPr>
                          </m:ctrlPr>
                        </m:sSupPr>
                        <m:e>
                          <m:r>
                            <a:rPr lang="en-US" altLang="zh-CN">
                              <a:solidFill>
                                <a:schemeClr val="tx1">
                                  <a:lumMod val="50000"/>
                                </a:schemeClr>
                              </a:solidFill>
                              <a:latin typeface="Cambria Math"/>
                            </a:rPr>
                            <m:t>𝐝</m:t>
                          </m:r>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r>
                        <a:rPr lang="en-US" altLang="zh-CN">
                          <a:solidFill>
                            <a:schemeClr val="tx1">
                              <a:lumMod val="50000"/>
                            </a:schemeClr>
                          </a:solidFill>
                          <a:latin typeface="Cambria Math"/>
                        </a:rPr>
                        <m:t>+</m:t>
                      </m:r>
                      <m:r>
                        <m:rPr>
                          <m:sty m:val="p"/>
                        </m:rPr>
                        <a:rPr lang="en-US" altLang="zh-CN">
                          <a:solidFill>
                            <a:schemeClr val="tx1">
                              <a:lumMod val="50000"/>
                            </a:schemeClr>
                          </a:solidFill>
                          <a:latin typeface="Cambria Math"/>
                        </a:rPr>
                        <m:t>c</m:t>
                      </m:r>
                      <m:r>
                        <a:rPr lang="en-US" altLang="zh-CN">
                          <a:solidFill>
                            <a:schemeClr val="tx1">
                              <a:lumMod val="50000"/>
                            </a:schemeClr>
                          </a:solidFill>
                          <a:latin typeface="Cambria Math"/>
                        </a:rPr>
                        <m:t>.</m:t>
                      </m:r>
                      <m:r>
                        <m:rPr>
                          <m:sty m:val="p"/>
                        </m:rPr>
                        <a:rPr lang="en-US" altLang="zh-CN">
                          <a:solidFill>
                            <a:schemeClr val="tx1">
                              <a:lumMod val="50000"/>
                            </a:schemeClr>
                          </a:solidFill>
                          <a:latin typeface="Cambria Math"/>
                        </a:rPr>
                        <m:t>c</m:t>
                      </m:r>
                      <m:r>
                        <a:rPr lang="en-US" altLang="zh-CN">
                          <a:solidFill>
                            <a:schemeClr val="tx1">
                              <a:lumMod val="50000"/>
                            </a:schemeClr>
                          </a:solidFill>
                          <a:latin typeface="Cambria Math"/>
                        </a:rPr>
                        <m:t>.=</m:t>
                      </m:r>
                      <m:sSup>
                        <m:sSupPr>
                          <m:ctrlPr>
                            <a:rPr lang="zh-CN" altLang="zh-CN" i="1">
                              <a:solidFill>
                                <a:schemeClr val="tx1">
                                  <a:lumMod val="50000"/>
                                </a:schemeClr>
                              </a:solidFill>
                              <a:latin typeface="Cambria Math" panose="02040503050406030204" pitchFamily="18" charset="0"/>
                            </a:rPr>
                          </m:ctrlPr>
                        </m:sSupPr>
                        <m:e>
                          <m:f>
                            <m:fPr>
                              <m:ctrlPr>
                                <a:rPr lang="zh-CN" altLang="zh-CN" i="1">
                                  <a:solidFill>
                                    <a:schemeClr val="tx1">
                                      <a:lumMod val="50000"/>
                                    </a:schemeClr>
                                  </a:solidFill>
                                  <a:latin typeface="Cambria Math" panose="02040503050406030204" pitchFamily="18" charset="0"/>
                                </a:rPr>
                              </m:ctrlPr>
                            </m:fPr>
                            <m:num>
                              <m:r>
                                <a:rPr lang="en-US" altLang="zh-CN">
                                  <a:solidFill>
                                    <a:schemeClr val="tx1">
                                      <a:lumMod val="50000"/>
                                    </a:schemeClr>
                                  </a:solidFill>
                                  <a:latin typeface="Cambria Math"/>
                                </a:rPr>
                                <m:t>1</m:t>
                              </m:r>
                            </m:num>
                            <m:den>
                              <m:r>
                                <a:rPr lang="en-US" altLang="zh-CN">
                                  <a:solidFill>
                                    <a:schemeClr val="tx1">
                                      <a:lumMod val="50000"/>
                                    </a:schemeClr>
                                  </a:solidFill>
                                  <a:latin typeface="Cambria Math"/>
                                </a:rPr>
                                <m:t>2</m:t>
                              </m:r>
                            </m:den>
                          </m:f>
                          <m:acc>
                            <m:accPr>
                              <m:chr m:val="̃"/>
                              <m:ctrlPr>
                                <a:rPr lang="zh-CN" altLang="zh-CN" i="1">
                                  <a:solidFill>
                                    <a:schemeClr val="tx1">
                                      <a:lumMod val="50000"/>
                                    </a:schemeClr>
                                  </a:solidFill>
                                  <a:latin typeface="Cambria Math" panose="02040503050406030204" pitchFamily="18" charset="0"/>
                                </a:rPr>
                              </m:ctrlPr>
                            </m:accPr>
                            <m:e>
                              <m:r>
                                <a:rPr lang="en-US" altLang="zh-CN">
                                  <a:solidFill>
                                    <a:schemeClr val="tx1">
                                      <a:lumMod val="50000"/>
                                    </a:schemeClr>
                                  </a:solidFill>
                                  <a:latin typeface="Cambria Math"/>
                                </a:rPr>
                                <m:t>𝐝</m:t>
                              </m:r>
                            </m:e>
                          </m:acc>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sSup>
                        <m:sSupPr>
                          <m:ctrlPr>
                            <a:rPr lang="zh-CN" altLang="zh-CN" i="1">
                              <a:solidFill>
                                <a:schemeClr val="tx1">
                                  <a:lumMod val="50000"/>
                                </a:schemeClr>
                              </a:solidFill>
                              <a:latin typeface="Cambria Math" panose="02040503050406030204" pitchFamily="18" charset="0"/>
                            </a:rPr>
                          </m:ctrlPr>
                        </m:sSupPr>
                        <m:e>
                          <m:r>
                            <m:rPr>
                              <m:sty m:val="p"/>
                            </m:rPr>
                            <a:rPr lang="en-US" altLang="zh-CN">
                              <a:solidFill>
                                <a:schemeClr val="tx1">
                                  <a:lumMod val="50000"/>
                                </a:schemeClr>
                              </a:solidFill>
                              <a:latin typeface="Cambria Math"/>
                            </a:rPr>
                            <m:t>e</m:t>
                          </m:r>
                        </m:e>
                        <m:sup>
                          <m:r>
                            <m:rPr>
                              <m:sty m:val="p"/>
                            </m:rPr>
                            <a:rPr lang="en-US" altLang="zh-CN">
                              <a:solidFill>
                                <a:schemeClr val="tx1">
                                  <a:lumMod val="50000"/>
                                </a:schemeClr>
                              </a:solidFill>
                              <a:latin typeface="Cambria Math"/>
                            </a:rPr>
                            <m:t>j</m:t>
                          </m:r>
                          <m:r>
                            <a:rPr lang="en-US" altLang="zh-CN">
                              <a:solidFill>
                                <a:schemeClr val="tx1">
                                  <a:lumMod val="50000"/>
                                </a:schemeClr>
                              </a:solidFill>
                              <a:latin typeface="Cambria Math"/>
                            </a:rPr>
                            <m:t>(</m:t>
                          </m:r>
                          <m:sSup>
                            <m:sSupPr>
                              <m:ctrlPr>
                                <a:rPr lang="zh-CN" altLang="zh-CN" i="1">
                                  <a:solidFill>
                                    <a:schemeClr val="tx1">
                                      <a:lumMod val="50000"/>
                                    </a:schemeClr>
                                  </a:solidFill>
                                  <a:latin typeface="Cambria Math" panose="02040503050406030204" pitchFamily="18" charset="0"/>
                                </a:rPr>
                              </m:ctrlPr>
                            </m:sSupPr>
                            <m:e>
                              <m:r>
                                <a:rPr lang="en-US" altLang="zh-CN">
                                  <a:solidFill>
                                    <a:schemeClr val="tx1">
                                      <a:lumMod val="50000"/>
                                    </a:schemeClr>
                                  </a:solidFill>
                                  <a:latin typeface="Cambria Math"/>
                                </a:rPr>
                                <m:t>𝛽</m:t>
                              </m:r>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r>
                            <a:rPr lang="en-US" altLang="zh-CN">
                              <a:solidFill>
                                <a:schemeClr val="tx1">
                                  <a:lumMod val="50000"/>
                                </a:schemeClr>
                              </a:solidFill>
                              <a:latin typeface="Cambria Math"/>
                            </a:rPr>
                            <m:t>𝑧</m:t>
                          </m:r>
                          <m:r>
                            <a:rPr lang="en-US" altLang="zh-CN">
                              <a:solidFill>
                                <a:schemeClr val="tx1">
                                  <a:lumMod val="50000"/>
                                </a:schemeClr>
                              </a:solidFill>
                              <a:latin typeface="Cambria Math"/>
                            </a:rPr>
                            <m:t>−</m:t>
                          </m:r>
                          <m:sSup>
                            <m:sSupPr>
                              <m:ctrlPr>
                                <a:rPr lang="zh-CN" altLang="zh-CN" i="1">
                                  <a:solidFill>
                                    <a:schemeClr val="tx1">
                                      <a:lumMod val="50000"/>
                                    </a:schemeClr>
                                  </a:solidFill>
                                  <a:latin typeface="Cambria Math" panose="02040503050406030204" pitchFamily="18" charset="0"/>
                                </a:rPr>
                              </m:ctrlPr>
                            </m:sSupPr>
                            <m:e>
                              <m:r>
                                <a:rPr lang="en-US" altLang="zh-CN">
                                  <a:solidFill>
                                    <a:schemeClr val="tx1">
                                      <a:lumMod val="50000"/>
                                    </a:schemeClr>
                                  </a:solidFill>
                                  <a:latin typeface="Cambria Math"/>
                                </a:rPr>
                                <m:t>𝜔</m:t>
                              </m:r>
                            </m:e>
                            <m:sup>
                              <m:d>
                                <m:dPr>
                                  <m:ctrlPr>
                                    <a:rPr lang="zh-CN" altLang="zh-CN" i="1">
                                      <a:solidFill>
                                        <a:schemeClr val="tx1">
                                          <a:lumMod val="50000"/>
                                        </a:schemeClr>
                                      </a:solidFill>
                                      <a:latin typeface="Cambria Math" panose="02040503050406030204" pitchFamily="18" charset="0"/>
                                    </a:rPr>
                                  </m:ctrlPr>
                                </m:dPr>
                                <m:e>
                                  <m:r>
                                    <a:rPr lang="en-US" altLang="zh-CN">
                                      <a:solidFill>
                                        <a:schemeClr val="tx1">
                                          <a:lumMod val="50000"/>
                                        </a:schemeClr>
                                      </a:solidFill>
                                      <a:latin typeface="Cambria Math"/>
                                    </a:rPr>
                                    <m:t>𝑖</m:t>
                                  </m:r>
                                </m:e>
                              </m:d>
                            </m:sup>
                          </m:sSup>
                          <m:r>
                            <a:rPr lang="en-US" altLang="zh-CN">
                              <a:solidFill>
                                <a:schemeClr val="tx1">
                                  <a:lumMod val="50000"/>
                                </a:schemeClr>
                              </a:solidFill>
                              <a:latin typeface="Cambria Math"/>
                            </a:rPr>
                            <m:t>𝑡</m:t>
                          </m:r>
                          <m:r>
                            <a:rPr lang="en-US" altLang="zh-CN">
                              <a:solidFill>
                                <a:schemeClr val="tx1">
                                  <a:lumMod val="50000"/>
                                </a:schemeClr>
                              </a:solidFill>
                              <a:latin typeface="Cambria Math"/>
                            </a:rPr>
                            <m:t>)</m:t>
                          </m:r>
                        </m:sup>
                      </m:sSup>
                      <m:r>
                        <a:rPr lang="en-US" altLang="zh-CN">
                          <a:solidFill>
                            <a:schemeClr val="tx1">
                              <a:lumMod val="50000"/>
                            </a:schemeClr>
                          </a:solidFill>
                          <a:latin typeface="Cambria Math"/>
                        </a:rPr>
                        <m:t>+</m:t>
                      </m:r>
                      <m:r>
                        <m:rPr>
                          <m:sty m:val="p"/>
                        </m:rPr>
                        <a:rPr lang="en-US" altLang="zh-CN">
                          <a:solidFill>
                            <a:schemeClr val="tx1">
                              <a:lumMod val="50000"/>
                            </a:schemeClr>
                          </a:solidFill>
                          <a:latin typeface="Cambria Math"/>
                        </a:rPr>
                        <m:t>c</m:t>
                      </m:r>
                      <m:r>
                        <a:rPr lang="en-US" altLang="zh-CN">
                          <a:solidFill>
                            <a:schemeClr val="tx1">
                              <a:lumMod val="50000"/>
                            </a:schemeClr>
                          </a:solidFill>
                          <a:latin typeface="Cambria Math"/>
                        </a:rPr>
                        <m:t>.</m:t>
                      </m:r>
                      <m:r>
                        <m:rPr>
                          <m:sty m:val="p"/>
                        </m:rPr>
                        <a:rPr lang="en-US" altLang="zh-CN">
                          <a:solidFill>
                            <a:schemeClr val="tx1">
                              <a:lumMod val="50000"/>
                            </a:schemeClr>
                          </a:solidFill>
                          <a:latin typeface="Cambria Math"/>
                        </a:rPr>
                        <m:t>c</m:t>
                      </m:r>
                      <m:r>
                        <a:rPr lang="en-US" altLang="zh-CN">
                          <a:solidFill>
                            <a:schemeClr val="tx1">
                              <a:lumMod val="50000"/>
                            </a:schemeClr>
                          </a:solidFill>
                          <a:latin typeface="Cambria Math"/>
                        </a:rPr>
                        <m:t>.</m:t>
                      </m:r>
                    </m:oMath>
                  </m:oMathPara>
                </a14:m>
                <a:endParaRPr lang="zh-CN" altLang="en-US" dirty="0">
                  <a:solidFill>
                    <a:schemeClr val="tx1">
                      <a:lumMod val="50000"/>
                    </a:schemeClr>
                  </a:solidFill>
                </a:endParaRPr>
              </a:p>
            </p:txBody>
          </p:sp>
        </mc:Choice>
        <mc:Fallback xmlns="">
          <p:sp>
            <p:nvSpPr>
              <p:cNvPr id="46" name="矩形 45">
                <a:extLst>
                  <a:ext uri="{FF2B5EF4-FFF2-40B4-BE49-F238E27FC236}">
                    <a16:creationId xmlns:a16="http://schemas.microsoft.com/office/drawing/2014/main" id="{6C0D0D64-A16C-F143-A757-8C06E1CA9996}"/>
                  </a:ext>
                </a:extLst>
              </p:cNvPr>
              <p:cNvSpPr>
                <a:spLocks noRot="1" noChangeAspect="1" noMove="1" noResize="1" noEditPoints="1" noAdjustHandles="1" noChangeArrowheads="1" noChangeShapeType="1" noTextEdit="1"/>
              </p:cNvSpPr>
              <p:nvPr/>
            </p:nvSpPr>
            <p:spPr>
              <a:xfrm>
                <a:off x="960106" y="3833249"/>
                <a:ext cx="6425108" cy="2166747"/>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AAA770EC-626E-7B43-8DB9-2E9DE9E8A310}"/>
                  </a:ext>
                </a:extLst>
              </p:cNvPr>
              <p:cNvSpPr txBox="1"/>
              <p:nvPr/>
            </p:nvSpPr>
            <p:spPr>
              <a:xfrm>
                <a:off x="7878820" y="4347748"/>
                <a:ext cx="3894912" cy="1137747"/>
              </a:xfrm>
              <a:prstGeom prst="rect">
                <a:avLst/>
              </a:prstGeom>
              <a:noFill/>
            </p:spPr>
            <p:txBody>
              <a:bodyPr wrap="none" rtlCol="0">
                <a:spAutoFit/>
              </a:bodyPr>
              <a:lstStyle/>
              <a:p>
                <a:pPr>
                  <a:lnSpc>
                    <a:spcPct val="130000"/>
                  </a:lnSpc>
                </a:pPr>
                <a14:m>
                  <m:oMath xmlns:m="http://schemas.openxmlformats.org/officeDocument/2006/math">
                    <m:r>
                      <a:rPr lang="en-US" altLang="zh-CN" sz="1800" b="0" i="1" smtClean="0">
                        <a:solidFill>
                          <a:schemeClr val="tx1">
                            <a:lumMod val="50000"/>
                          </a:schemeClr>
                        </a:solidFill>
                        <a:latin typeface="Cambria Math" panose="02040503050406030204" pitchFamily="18" charset="0"/>
                      </a:rPr>
                      <m:t>𝑖</m:t>
                    </m:r>
                    <m:r>
                      <a:rPr lang="en-US" altLang="zh-CN" sz="1800" b="0" i="0" smtClean="0">
                        <a:solidFill>
                          <a:schemeClr val="tx1">
                            <a:lumMod val="50000"/>
                          </a:schemeClr>
                        </a:solidFill>
                        <a:latin typeface="Cambria Math" panose="02040503050406030204" pitchFamily="18" charset="0"/>
                      </a:rPr>
                      <m:t>=1,2</m:t>
                    </m:r>
                    <m:r>
                      <a:rPr lang="zh-CN" altLang="en-US" sz="1800" b="0" i="0" smtClean="0">
                        <a:solidFill>
                          <a:schemeClr val="tx1">
                            <a:lumMod val="50000"/>
                          </a:schemeClr>
                        </a:solidFill>
                        <a:latin typeface="Cambria Math" panose="02040503050406030204" pitchFamily="18" charset="0"/>
                      </a:rPr>
                      <m:t>（</m:t>
                    </m:r>
                    <m:r>
                      <a:rPr lang="en-US" altLang="zh-CN" sz="1800" b="0" i="0" smtClean="0">
                        <a:solidFill>
                          <a:schemeClr val="tx1">
                            <a:lumMod val="50000"/>
                          </a:schemeClr>
                        </a:solidFill>
                        <a:latin typeface="Cambria Math" panose="02040503050406030204" pitchFamily="18" charset="0"/>
                      </a:rPr>
                      <m:t>1</m:t>
                    </m:r>
                    <m:r>
                      <a:rPr lang="en-US" altLang="zh-CN" sz="1800" b="0" i="1" smtClean="0">
                        <a:solidFill>
                          <a:schemeClr val="tx1">
                            <a:lumMod val="50000"/>
                          </a:schemeClr>
                        </a:solidFill>
                        <a:latin typeface="Cambria Math" panose="02040503050406030204" pitchFamily="18" charset="0"/>
                      </a:rPr>
                      <m:t>:</m:t>
                    </m:r>
                    <m:r>
                      <m:rPr>
                        <m:nor/>
                      </m:rPr>
                      <a:rPr kumimoji="1" lang="zh-CN" altLang="en-US" sz="1800" dirty="0">
                        <a:solidFill>
                          <a:schemeClr val="tx1">
                            <a:lumMod val="50000"/>
                          </a:schemeClr>
                        </a:solidFill>
                        <a:latin typeface="Arial" panose="020B0604020202020204" pitchFamily="34" charset="0"/>
                        <a:ea typeface="微软雅黑" panose="020B0503020204020204" pitchFamily="34" charset="-122"/>
                      </a:rPr>
                      <m:t>斯托克斯波</m:t>
                    </m:r>
                  </m:oMath>
                </a14:m>
                <a:r>
                  <a:rPr kumimoji="1" lang="zh-CN" altLang="en-US" sz="1800" dirty="0">
                    <a:solidFill>
                      <a:schemeClr val="tx1">
                        <a:lumMod val="50000"/>
                      </a:schemeClr>
                    </a:solidFill>
                    <a:latin typeface="Arial" panose="020B0604020202020204" pitchFamily="34" charset="0"/>
                    <a:ea typeface="微软雅黑" panose="020B0503020204020204" pitchFamily="34" charset="-122"/>
                  </a:rPr>
                  <a:t>；</a:t>
                </a:r>
                <a:r>
                  <a:rPr kumimoji="1" lang="en-US" altLang="zh-CN" sz="1800" dirty="0">
                    <a:solidFill>
                      <a:schemeClr val="tx1">
                        <a:lumMod val="50000"/>
                      </a:schemeClr>
                    </a:solidFill>
                    <a:latin typeface="Arial" panose="020B0604020202020204" pitchFamily="34" charset="0"/>
                    <a:ea typeface="微软雅黑" panose="020B0503020204020204" pitchFamily="34" charset="-122"/>
                  </a:rPr>
                  <a:t>2:</a:t>
                </a:r>
                <a:r>
                  <a:rPr kumimoji="1" lang="zh-CN" altLang="en-US" sz="1800" dirty="0">
                    <a:solidFill>
                      <a:schemeClr val="tx1">
                        <a:lumMod val="50000"/>
                      </a:schemeClr>
                    </a:solidFill>
                    <a:latin typeface="Arial" panose="020B0604020202020204" pitchFamily="34" charset="0"/>
                    <a:ea typeface="微软雅黑" panose="020B0503020204020204" pitchFamily="34" charset="-122"/>
                  </a:rPr>
                  <a:t> 泵浦波）</a:t>
                </a:r>
                <a:endParaRPr kumimoji="1" lang="en-US" altLang="zh-CN" sz="1800" dirty="0">
                  <a:solidFill>
                    <a:schemeClr val="tx1">
                      <a:lumMod val="50000"/>
                    </a:schemeClr>
                  </a:solidFill>
                  <a:latin typeface="Arial" panose="020B0604020202020204" pitchFamily="34" charset="0"/>
                  <a:ea typeface="微软雅黑" panose="020B0503020204020204" pitchFamily="34" charset="-122"/>
                </a:endParaRPr>
              </a:p>
              <a:p>
                <a:pPr>
                  <a:lnSpc>
                    <a:spcPct val="130000"/>
                  </a:lnSpc>
                </a:pPr>
                <a14:m>
                  <m:oMath xmlns:m="http://schemas.openxmlformats.org/officeDocument/2006/math">
                    <m:r>
                      <a:rPr lang="en-US" altLang="zh-CN" sz="1800">
                        <a:solidFill>
                          <a:schemeClr val="tx1">
                            <a:lumMod val="50000"/>
                          </a:schemeClr>
                        </a:solidFill>
                        <a:latin typeface="Cambria Math"/>
                      </a:rPr>
                      <m:t>𝜔</m:t>
                    </m:r>
                  </m:oMath>
                </a14:m>
                <a:r>
                  <a:rPr kumimoji="1" lang="zh-CN" altLang="en-US" sz="1800" dirty="0">
                    <a:solidFill>
                      <a:schemeClr val="tx1">
                        <a:lumMod val="50000"/>
                      </a:schemeClr>
                    </a:solidFill>
                    <a:latin typeface="Arial" panose="020B0604020202020204" pitchFamily="34" charset="0"/>
                    <a:ea typeface="微软雅黑" panose="020B0503020204020204" pitchFamily="34" charset="-122"/>
                  </a:rPr>
                  <a:t>：光波的角频率</a:t>
                </a:r>
                <a:endParaRPr kumimoji="1" lang="en-US" altLang="zh-CN" sz="1800" dirty="0">
                  <a:solidFill>
                    <a:schemeClr val="tx1">
                      <a:lumMod val="50000"/>
                    </a:schemeClr>
                  </a:solidFill>
                  <a:latin typeface="Arial" panose="020B0604020202020204" pitchFamily="34" charset="0"/>
                  <a:ea typeface="微软雅黑" panose="020B0503020204020204" pitchFamily="34" charset="-122"/>
                </a:endParaRPr>
              </a:p>
              <a:p>
                <a:pPr>
                  <a:lnSpc>
                    <a:spcPct val="130000"/>
                  </a:lnSpc>
                </a:pPr>
                <a14:m>
                  <m:oMath xmlns:m="http://schemas.openxmlformats.org/officeDocument/2006/math">
                    <m:r>
                      <a:rPr lang="en-US" altLang="zh-CN" sz="1800">
                        <a:solidFill>
                          <a:schemeClr val="tx1">
                            <a:lumMod val="50000"/>
                          </a:schemeClr>
                        </a:solidFill>
                        <a:latin typeface="Cambria Math"/>
                      </a:rPr>
                      <m:t>𝛽</m:t>
                    </m:r>
                  </m:oMath>
                </a14:m>
                <a:r>
                  <a:rPr kumimoji="1" lang="zh-CN" altLang="en-US" sz="1800" dirty="0">
                    <a:solidFill>
                      <a:schemeClr val="tx1">
                        <a:lumMod val="50000"/>
                      </a:schemeClr>
                    </a:solidFill>
                    <a:latin typeface="Arial" panose="020B0604020202020204" pitchFamily="34" charset="0"/>
                    <a:ea typeface="微软雅黑" panose="020B0503020204020204" pitchFamily="34" charset="-122"/>
                  </a:rPr>
                  <a:t>：光波波数</a:t>
                </a:r>
              </a:p>
            </p:txBody>
          </p:sp>
        </mc:Choice>
        <mc:Fallback xmlns="">
          <p:sp>
            <p:nvSpPr>
              <p:cNvPr id="3" name="文本框 2">
                <a:extLst>
                  <a:ext uri="{FF2B5EF4-FFF2-40B4-BE49-F238E27FC236}">
                    <a16:creationId xmlns:a16="http://schemas.microsoft.com/office/drawing/2014/main" id="{AAA770EC-626E-7B43-8DB9-2E9DE9E8A310}"/>
                  </a:ext>
                </a:extLst>
              </p:cNvPr>
              <p:cNvSpPr txBox="1">
                <a:spLocks noRot="1" noChangeAspect="1" noMove="1" noResize="1" noEditPoints="1" noAdjustHandles="1" noChangeArrowheads="1" noChangeShapeType="1" noTextEdit="1"/>
              </p:cNvSpPr>
              <p:nvPr/>
            </p:nvSpPr>
            <p:spPr>
              <a:xfrm>
                <a:off x="7878820" y="4347748"/>
                <a:ext cx="3894912" cy="1137747"/>
              </a:xfrm>
              <a:prstGeom prst="rect">
                <a:avLst/>
              </a:prstGeom>
              <a:blipFill>
                <a:blip r:embed="rId5"/>
                <a:stretch>
                  <a:fillRect l="-325" r="-325" b="-659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51201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A7CE4E1D-6A9A-47E9-B4AF-78847F8D1E30}"/>
              </a:ext>
            </a:extLst>
          </p:cNvPr>
          <p:cNvGrpSpPr/>
          <p:nvPr/>
        </p:nvGrpSpPr>
        <p:grpSpPr>
          <a:xfrm>
            <a:off x="-6898" y="225841"/>
            <a:ext cx="1203844" cy="488496"/>
            <a:chOff x="-3694" y="237055"/>
            <a:chExt cx="1203844" cy="488496"/>
          </a:xfrm>
          <a:solidFill>
            <a:srgbClr val="0070C0"/>
          </a:solidFill>
        </p:grpSpPr>
        <p:grpSp>
          <p:nvGrpSpPr>
            <p:cNvPr id="23" name="组合 22">
              <a:extLst>
                <a:ext uri="{FF2B5EF4-FFF2-40B4-BE49-F238E27FC236}">
                  <a16:creationId xmlns:a16="http://schemas.microsoft.com/office/drawing/2014/main" id="{5E5154AD-A84E-4FF9-8358-4C26DD275319}"/>
                </a:ext>
              </a:extLst>
            </p:cNvPr>
            <p:cNvGrpSpPr/>
            <p:nvPr/>
          </p:nvGrpSpPr>
          <p:grpSpPr>
            <a:xfrm>
              <a:off x="0" y="237055"/>
              <a:ext cx="1200150" cy="488496"/>
              <a:chOff x="0" y="254454"/>
              <a:chExt cx="1795510" cy="732518"/>
            </a:xfrm>
            <a:grpFill/>
          </p:grpSpPr>
          <p:sp>
            <p:nvSpPr>
              <p:cNvPr id="25" name="矩形 1">
                <a:extLst>
                  <a:ext uri="{FF2B5EF4-FFF2-40B4-BE49-F238E27FC236}">
                    <a16:creationId xmlns:a16="http://schemas.microsoft.com/office/drawing/2014/main" id="{EEA645E7-AB38-4A64-95BA-7D010D5EF43E}"/>
                  </a:ext>
                </a:extLst>
              </p:cNvPr>
              <p:cNvSpPr/>
              <p:nvPr/>
            </p:nvSpPr>
            <p:spPr>
              <a:xfrm>
                <a:off x="0" y="254454"/>
                <a:ext cx="1487837" cy="732518"/>
              </a:xfrm>
              <a:custGeom>
                <a:avLst/>
                <a:gdLst>
                  <a:gd name="connsiteX0" fmla="*/ 0 w 1487837"/>
                  <a:gd name="connsiteY0" fmla="*/ 0 h 914400"/>
                  <a:gd name="connsiteX1" fmla="*/ 1487837 w 1487837"/>
                  <a:gd name="connsiteY1" fmla="*/ 0 h 914400"/>
                  <a:gd name="connsiteX2" fmla="*/ 1487837 w 1487837"/>
                  <a:gd name="connsiteY2" fmla="*/ 914400 h 914400"/>
                  <a:gd name="connsiteX3" fmla="*/ 0 w 1487837"/>
                  <a:gd name="connsiteY3" fmla="*/ 914400 h 914400"/>
                  <a:gd name="connsiteX4" fmla="*/ 0 w 1487837"/>
                  <a:gd name="connsiteY4" fmla="*/ 0 h 914400"/>
                  <a:gd name="connsiteX0-1" fmla="*/ 0 w 1487837"/>
                  <a:gd name="connsiteY0-2" fmla="*/ 29029 h 943429"/>
                  <a:gd name="connsiteX1-3" fmla="*/ 820180 w 1487837"/>
                  <a:gd name="connsiteY1-4" fmla="*/ 0 h 943429"/>
                  <a:gd name="connsiteX2-5" fmla="*/ 1487837 w 1487837"/>
                  <a:gd name="connsiteY2-6" fmla="*/ 943429 h 943429"/>
                  <a:gd name="connsiteX3-7" fmla="*/ 0 w 1487837"/>
                  <a:gd name="connsiteY3-8" fmla="*/ 943429 h 943429"/>
                  <a:gd name="connsiteX4-9" fmla="*/ 0 w 1487837"/>
                  <a:gd name="connsiteY4-10" fmla="*/ 29029 h 943429"/>
                  <a:gd name="connsiteX0-11" fmla="*/ 0 w 1487837"/>
                  <a:gd name="connsiteY0-12" fmla="*/ 0 h 914400"/>
                  <a:gd name="connsiteX1-13" fmla="*/ 820180 w 1487837"/>
                  <a:gd name="connsiteY1-14" fmla="*/ 10659 h 914400"/>
                  <a:gd name="connsiteX2-15" fmla="*/ 1487837 w 1487837"/>
                  <a:gd name="connsiteY2-16" fmla="*/ 914400 h 914400"/>
                  <a:gd name="connsiteX3-17" fmla="*/ 0 w 1487837"/>
                  <a:gd name="connsiteY3-18" fmla="*/ 914400 h 914400"/>
                  <a:gd name="connsiteX4-19" fmla="*/ 0 w 1487837"/>
                  <a:gd name="connsiteY4-20" fmla="*/ 0 h 914400"/>
                  <a:gd name="connsiteX0-21" fmla="*/ 0 w 1487837"/>
                  <a:gd name="connsiteY0-22" fmla="*/ 0 h 914400"/>
                  <a:gd name="connsiteX1-23" fmla="*/ 820180 w 1487837"/>
                  <a:gd name="connsiteY1-24" fmla="*/ 2721 h 914400"/>
                  <a:gd name="connsiteX2-25" fmla="*/ 1487837 w 1487837"/>
                  <a:gd name="connsiteY2-26" fmla="*/ 914400 h 914400"/>
                  <a:gd name="connsiteX3-27" fmla="*/ 0 w 1487837"/>
                  <a:gd name="connsiteY3-28" fmla="*/ 914400 h 914400"/>
                  <a:gd name="connsiteX4-29" fmla="*/ 0 w 1487837"/>
                  <a:gd name="connsiteY4-30" fmla="*/ 0 h 914400"/>
                  <a:gd name="connsiteX0-31" fmla="*/ 0 w 1487837"/>
                  <a:gd name="connsiteY0-32" fmla="*/ 1248 h 915648"/>
                  <a:gd name="connsiteX1-33" fmla="*/ 867805 w 1487837"/>
                  <a:gd name="connsiteY1-34" fmla="*/ 0 h 915648"/>
                  <a:gd name="connsiteX2-35" fmla="*/ 1487837 w 1487837"/>
                  <a:gd name="connsiteY2-36" fmla="*/ 915648 h 915648"/>
                  <a:gd name="connsiteX3-37" fmla="*/ 0 w 1487837"/>
                  <a:gd name="connsiteY3-38" fmla="*/ 915648 h 915648"/>
                  <a:gd name="connsiteX4-39" fmla="*/ 0 w 1487837"/>
                  <a:gd name="connsiteY4-40" fmla="*/ 1248 h 9156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87837" h="915648">
                    <a:moveTo>
                      <a:pt x="0" y="1248"/>
                    </a:moveTo>
                    <a:lnTo>
                      <a:pt x="867805" y="0"/>
                    </a:lnTo>
                    <a:lnTo>
                      <a:pt x="1487837" y="915648"/>
                    </a:lnTo>
                    <a:lnTo>
                      <a:pt x="0" y="915648"/>
                    </a:lnTo>
                    <a:lnTo>
                      <a:pt x="0" y="12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sp>
            <p:nvSpPr>
              <p:cNvPr id="26" name="任意多边形 4">
                <a:extLst>
                  <a:ext uri="{FF2B5EF4-FFF2-40B4-BE49-F238E27FC236}">
                    <a16:creationId xmlns:a16="http://schemas.microsoft.com/office/drawing/2014/main" id="{2507FE73-EF1E-4D54-AA7A-2069A34F3274}"/>
                  </a:ext>
                </a:extLst>
              </p:cNvPr>
              <p:cNvSpPr/>
              <p:nvPr/>
            </p:nvSpPr>
            <p:spPr>
              <a:xfrm>
                <a:off x="1010747" y="254454"/>
                <a:ext cx="784763" cy="732518"/>
              </a:xfrm>
              <a:custGeom>
                <a:avLst/>
                <a:gdLst>
                  <a:gd name="connsiteX0" fmla="*/ 164731 w 784763"/>
                  <a:gd name="connsiteY0" fmla="*/ 0 h 732518"/>
                  <a:gd name="connsiteX1" fmla="*/ 784763 w 784763"/>
                  <a:gd name="connsiteY1" fmla="*/ 732518 h 732518"/>
                  <a:gd name="connsiteX2" fmla="*/ 619871 w 784763"/>
                  <a:gd name="connsiteY2" fmla="*/ 732518 h 732518"/>
                  <a:gd name="connsiteX3" fmla="*/ 0 w 784763"/>
                  <a:gd name="connsiteY3" fmla="*/ 190 h 732518"/>
                </a:gdLst>
                <a:ahLst/>
                <a:cxnLst>
                  <a:cxn ang="0">
                    <a:pos x="connsiteX0" y="connsiteY0"/>
                  </a:cxn>
                  <a:cxn ang="0">
                    <a:pos x="connsiteX1" y="connsiteY1"/>
                  </a:cxn>
                  <a:cxn ang="0">
                    <a:pos x="connsiteX2" y="connsiteY2"/>
                  </a:cxn>
                  <a:cxn ang="0">
                    <a:pos x="connsiteX3" y="connsiteY3"/>
                  </a:cxn>
                </a:cxnLst>
                <a:rect l="l" t="t" r="r" b="b"/>
                <a:pathLst>
                  <a:path w="784763" h="732518">
                    <a:moveTo>
                      <a:pt x="164731" y="0"/>
                    </a:moveTo>
                    <a:lnTo>
                      <a:pt x="784763" y="732518"/>
                    </a:lnTo>
                    <a:lnTo>
                      <a:pt x="619871" y="732518"/>
                    </a:lnTo>
                    <a:lnTo>
                      <a:pt x="0" y="19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0070C0"/>
                  </a:solidFill>
                  <a:latin typeface="Times New Roman" panose="02020603050405020304" pitchFamily="18" charset="0"/>
                  <a:ea typeface="微软雅黑" panose="020B0503020204020204" pitchFamily="34" charset="-122"/>
                </a:endParaRPr>
              </a:p>
            </p:txBody>
          </p:sp>
        </p:grpSp>
        <p:sp>
          <p:nvSpPr>
            <p:cNvPr id="24" name="文本框 23">
              <a:extLst>
                <a:ext uri="{FF2B5EF4-FFF2-40B4-BE49-F238E27FC236}">
                  <a16:creationId xmlns:a16="http://schemas.microsoft.com/office/drawing/2014/main" id="{008AC088-18BF-4537-A545-EEC0C9ECC669}"/>
                </a:ext>
              </a:extLst>
            </p:cNvPr>
            <p:cNvSpPr txBox="1"/>
            <p:nvPr/>
          </p:nvSpPr>
          <p:spPr>
            <a:xfrm>
              <a:off x="-3694" y="237055"/>
              <a:ext cx="720670" cy="461665"/>
            </a:xfrm>
            <a:prstGeom prst="rect">
              <a:avLst/>
            </a:prstGeom>
            <a:grpFill/>
            <a:ln>
              <a:noFill/>
            </a:ln>
          </p:spPr>
          <p:txBody>
            <a:bodyPr wrap="square" rtlCol="0">
              <a:spAutoFit/>
            </a:bodyPr>
            <a:lstStyle/>
            <a:p>
              <a:pPr algn="ctr"/>
              <a:r>
                <a:rPr lang="en-US" altLang="zh-CN" sz="2400" b="1" dirty="0">
                  <a:solidFill>
                    <a:schemeClr val="bg1"/>
                  </a:solidFill>
                  <a:latin typeface="Times New Roman" panose="02020603050405020304" pitchFamily="18" charset="0"/>
                  <a:ea typeface="微软雅黑" panose="020B0503020204020204" pitchFamily="34" charset="-122"/>
                </a:rPr>
                <a:t>2</a:t>
              </a:r>
              <a:endParaRPr lang="zh-CN" altLang="en-US" sz="2400" b="1" dirty="0">
                <a:solidFill>
                  <a:schemeClr val="bg1"/>
                </a:solidFill>
                <a:latin typeface="Times New Roman" panose="02020603050405020304" pitchFamily="18" charset="0"/>
                <a:ea typeface="微软雅黑" panose="020B0503020204020204" pitchFamily="34" charset="-122"/>
              </a:endParaRPr>
            </a:p>
          </p:txBody>
        </p:sp>
      </p:grpSp>
      <p:sp>
        <p:nvSpPr>
          <p:cNvPr id="19" name="标题 1">
            <a:extLst>
              <a:ext uri="{FF2B5EF4-FFF2-40B4-BE49-F238E27FC236}">
                <a16:creationId xmlns:a16="http://schemas.microsoft.com/office/drawing/2014/main" id="{B1BAF69E-A74B-1147-8577-F66DB0858F8D}"/>
              </a:ext>
            </a:extLst>
          </p:cNvPr>
          <p:cNvSpPr txBox="1">
            <a:spLocks/>
          </p:cNvSpPr>
          <p:nvPr/>
        </p:nvSpPr>
        <p:spPr>
          <a:xfrm>
            <a:off x="1196946" y="858004"/>
            <a:ext cx="7803319" cy="7270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a:lstStyle>
          <a:p>
            <a:pPr marL="342900" indent="-342900">
              <a:buFont typeface="Wingdings" pitchFamily="2" charset="2"/>
              <a:buChar char="Ø"/>
            </a:pPr>
            <a:r>
              <a:rPr lang="en-US" altLang="zh-CN" sz="2400" b="0" dirty="0">
                <a:solidFill>
                  <a:schemeClr val="tx1">
                    <a:lumMod val="50000"/>
                  </a:schemeClr>
                </a:solidFill>
                <a:latin typeface="Times New Roman" panose="02020603050405020304" pitchFamily="18" charset="0"/>
                <a:cs typeface="Times New Roman" panose="02020603050405020304" pitchFamily="18" charset="0"/>
              </a:rPr>
              <a:t>SBS</a:t>
            </a:r>
            <a:r>
              <a:rPr lang="zh-CN" altLang="en-US" sz="2400" b="0" dirty="0">
                <a:solidFill>
                  <a:schemeClr val="tx1">
                    <a:lumMod val="50000"/>
                  </a:schemeClr>
                </a:solidFill>
                <a:cs typeface="Times New Roman" panose="02020603050405020304" pitchFamily="18" charset="0"/>
              </a:rPr>
              <a:t>中的物理场</a:t>
            </a:r>
            <a:endParaRPr lang="en" altLang="zh-CN" sz="2400" b="0" dirty="0">
              <a:solidFill>
                <a:schemeClr val="tx1">
                  <a:lumMod val="50000"/>
                </a:schemeClr>
              </a:solidFill>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77B4F49D-304F-E647-956D-6FEFE8BFC3B3}"/>
              </a:ext>
            </a:extLst>
          </p:cNvPr>
          <p:cNvSpPr txBox="1"/>
          <p:nvPr/>
        </p:nvSpPr>
        <p:spPr>
          <a:xfrm>
            <a:off x="1547821" y="1632433"/>
            <a:ext cx="5955476" cy="416909"/>
          </a:xfrm>
          <a:prstGeom prst="rect">
            <a:avLst/>
          </a:prstGeom>
          <a:noFill/>
        </p:spPr>
        <p:txBody>
          <a:bodyPr wrap="none" rtlCol="0">
            <a:spAutoFit/>
          </a:bodyPr>
          <a:lstStyle/>
          <a:p>
            <a:pPr>
              <a:lnSpc>
                <a:spcPct val="130000"/>
              </a:lnSpc>
            </a:pPr>
            <a:r>
              <a:rPr kumimoji="1" lang="zh-CN" altLang="en-US" sz="1800" dirty="0">
                <a:solidFill>
                  <a:srgbClr val="232526"/>
                </a:solidFill>
                <a:latin typeface="Arial" panose="020B0604020202020204" pitchFamily="34" charset="0"/>
                <a:ea typeface="微软雅黑" panose="020B0503020204020204" pitchFamily="34" charset="-122"/>
              </a:rPr>
              <a:t>总光力密度（包括电致伸缩和光辐射压力两方面的贡献）</a:t>
            </a:r>
          </a:p>
        </p:txBody>
      </p:sp>
      <mc:AlternateContent xmlns:mc="http://schemas.openxmlformats.org/markup-compatibility/2006" xmlns:a14="http://schemas.microsoft.com/office/drawing/2010/main">
        <mc:Choice Requires="a14">
          <p:sp>
            <p:nvSpPr>
              <p:cNvPr id="14" name="矩形 13">
                <a:extLst>
                  <a:ext uri="{FF2B5EF4-FFF2-40B4-BE49-F238E27FC236}">
                    <a16:creationId xmlns:a16="http://schemas.microsoft.com/office/drawing/2014/main" id="{9FF7774A-4737-DC4D-ADC3-E768D252FCF8}"/>
                  </a:ext>
                </a:extLst>
              </p:cNvPr>
              <p:cNvSpPr/>
              <p:nvPr/>
            </p:nvSpPr>
            <p:spPr>
              <a:xfrm>
                <a:off x="4124145" y="2234963"/>
                <a:ext cx="3943708" cy="6685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2000" smtClean="0">
                          <a:solidFill>
                            <a:schemeClr val="tx1">
                              <a:lumMod val="50000"/>
                            </a:schemeClr>
                          </a:solidFill>
                          <a:latin typeface="Cambria Math"/>
                        </a:rPr>
                        <m:t>𝐅</m:t>
                      </m:r>
                      <m:r>
                        <a:rPr lang="en-US" altLang="zh-CN" sz="2000" smtClean="0">
                          <a:solidFill>
                            <a:schemeClr val="tx1">
                              <a:lumMod val="50000"/>
                            </a:schemeClr>
                          </a:solidFill>
                          <a:latin typeface="Cambria Math"/>
                        </a:rPr>
                        <m:t>=</m:t>
                      </m:r>
                      <m:f>
                        <m:fPr>
                          <m:ctrlPr>
                            <a:rPr lang="zh-CN" altLang="zh-CN" sz="2000" i="1">
                              <a:solidFill>
                                <a:schemeClr val="tx1">
                                  <a:lumMod val="50000"/>
                                </a:schemeClr>
                              </a:solidFill>
                              <a:latin typeface="Cambria Math" panose="02040503050406030204" pitchFamily="18" charset="0"/>
                            </a:rPr>
                          </m:ctrlPr>
                        </m:fPr>
                        <m:num>
                          <m:r>
                            <a:rPr lang="en-US" altLang="zh-CN" sz="2000">
                              <a:solidFill>
                                <a:schemeClr val="tx1">
                                  <a:lumMod val="50000"/>
                                </a:schemeClr>
                              </a:solidFill>
                              <a:latin typeface="Cambria Math"/>
                            </a:rPr>
                            <m:t>1</m:t>
                          </m:r>
                        </m:num>
                        <m:den>
                          <m:r>
                            <a:rPr lang="en-US" altLang="zh-CN" sz="2000">
                              <a:solidFill>
                                <a:schemeClr val="tx1">
                                  <a:lumMod val="50000"/>
                                </a:schemeClr>
                              </a:solidFill>
                              <a:latin typeface="Cambria Math"/>
                            </a:rPr>
                            <m:t>2</m:t>
                          </m:r>
                        </m:den>
                      </m:f>
                      <m:r>
                        <a:rPr lang="en-US" altLang="zh-CN" sz="2000">
                          <a:solidFill>
                            <a:schemeClr val="tx1">
                              <a:lumMod val="50000"/>
                            </a:schemeClr>
                          </a:solidFill>
                          <a:latin typeface="Cambria Math"/>
                        </a:rPr>
                        <m:t>𝐟</m:t>
                      </m:r>
                      <m:r>
                        <a:rPr lang="en-US" altLang="zh-CN" sz="2000">
                          <a:solidFill>
                            <a:schemeClr val="tx1">
                              <a:lumMod val="50000"/>
                            </a:schemeClr>
                          </a:solidFill>
                          <a:latin typeface="Cambria Math"/>
                        </a:rPr>
                        <m:t>+</m:t>
                      </m:r>
                      <m:r>
                        <m:rPr>
                          <m:sty m:val="p"/>
                        </m:rPr>
                        <a:rPr lang="en-US" altLang="zh-CN" sz="2000">
                          <a:solidFill>
                            <a:schemeClr val="tx1">
                              <a:lumMod val="50000"/>
                            </a:schemeClr>
                          </a:solidFill>
                          <a:latin typeface="Cambria Math"/>
                        </a:rPr>
                        <m:t>c</m:t>
                      </m:r>
                      <m:r>
                        <a:rPr lang="en-US" altLang="zh-CN" sz="2000">
                          <a:solidFill>
                            <a:schemeClr val="tx1">
                              <a:lumMod val="50000"/>
                            </a:schemeClr>
                          </a:solidFill>
                          <a:latin typeface="Cambria Math"/>
                        </a:rPr>
                        <m:t>.</m:t>
                      </m:r>
                      <m:r>
                        <m:rPr>
                          <m:sty m:val="p"/>
                        </m:rPr>
                        <a:rPr lang="en-US" altLang="zh-CN" sz="2000">
                          <a:solidFill>
                            <a:schemeClr val="tx1">
                              <a:lumMod val="50000"/>
                            </a:schemeClr>
                          </a:solidFill>
                          <a:latin typeface="Cambria Math"/>
                        </a:rPr>
                        <m:t>c</m:t>
                      </m:r>
                      <m:r>
                        <a:rPr lang="en-US" altLang="zh-CN" sz="2000">
                          <a:solidFill>
                            <a:schemeClr val="tx1">
                              <a:lumMod val="50000"/>
                            </a:schemeClr>
                          </a:solidFill>
                          <a:latin typeface="Cambria Math"/>
                        </a:rPr>
                        <m:t>.=</m:t>
                      </m:r>
                      <m:f>
                        <m:fPr>
                          <m:ctrlPr>
                            <a:rPr lang="zh-CN" altLang="zh-CN" sz="2000" i="1">
                              <a:solidFill>
                                <a:schemeClr val="tx1">
                                  <a:lumMod val="50000"/>
                                </a:schemeClr>
                              </a:solidFill>
                              <a:latin typeface="Cambria Math" panose="02040503050406030204" pitchFamily="18" charset="0"/>
                            </a:rPr>
                          </m:ctrlPr>
                        </m:fPr>
                        <m:num>
                          <m:r>
                            <a:rPr lang="en-US" altLang="zh-CN" sz="2000">
                              <a:solidFill>
                                <a:schemeClr val="tx1">
                                  <a:lumMod val="50000"/>
                                </a:schemeClr>
                              </a:solidFill>
                              <a:latin typeface="Cambria Math"/>
                            </a:rPr>
                            <m:t>1</m:t>
                          </m:r>
                        </m:num>
                        <m:den>
                          <m:r>
                            <a:rPr lang="en-US" altLang="zh-CN" sz="2000">
                              <a:solidFill>
                                <a:schemeClr val="tx1">
                                  <a:lumMod val="50000"/>
                                </a:schemeClr>
                              </a:solidFill>
                              <a:latin typeface="Cambria Math"/>
                            </a:rPr>
                            <m:t>2</m:t>
                          </m:r>
                        </m:den>
                      </m:f>
                      <m:acc>
                        <m:accPr>
                          <m:chr m:val="̃"/>
                          <m:ctrlPr>
                            <a:rPr lang="zh-CN" altLang="zh-CN" sz="2000" i="1">
                              <a:solidFill>
                                <a:schemeClr val="tx1">
                                  <a:lumMod val="50000"/>
                                </a:schemeClr>
                              </a:solidFill>
                              <a:latin typeface="Cambria Math" panose="02040503050406030204" pitchFamily="18" charset="0"/>
                            </a:rPr>
                          </m:ctrlPr>
                        </m:accPr>
                        <m:e>
                          <m:r>
                            <a:rPr lang="en-US" altLang="zh-CN" sz="2000">
                              <a:solidFill>
                                <a:schemeClr val="tx1">
                                  <a:lumMod val="50000"/>
                                </a:schemeClr>
                              </a:solidFill>
                              <a:latin typeface="Cambria Math"/>
                            </a:rPr>
                            <m:t>𝐟</m:t>
                          </m:r>
                        </m:e>
                      </m:acc>
                      <m:sSup>
                        <m:sSupPr>
                          <m:ctrlPr>
                            <a:rPr lang="zh-CN" altLang="zh-CN" sz="2000" i="1">
                              <a:solidFill>
                                <a:schemeClr val="tx1">
                                  <a:lumMod val="50000"/>
                                </a:schemeClr>
                              </a:solidFill>
                              <a:latin typeface="Cambria Math" panose="02040503050406030204" pitchFamily="18" charset="0"/>
                            </a:rPr>
                          </m:ctrlPr>
                        </m:sSupPr>
                        <m:e>
                          <m:r>
                            <m:rPr>
                              <m:sty m:val="p"/>
                            </m:rPr>
                            <a:rPr lang="en-US" altLang="zh-CN" sz="2000">
                              <a:solidFill>
                                <a:schemeClr val="tx1">
                                  <a:lumMod val="50000"/>
                                </a:schemeClr>
                              </a:solidFill>
                              <a:latin typeface="Cambria Math"/>
                            </a:rPr>
                            <m:t>e</m:t>
                          </m:r>
                        </m:e>
                        <m:sup>
                          <m:r>
                            <a:rPr lang="en-US" altLang="zh-CN" sz="2000">
                              <a:solidFill>
                                <a:schemeClr val="tx1">
                                  <a:lumMod val="50000"/>
                                </a:schemeClr>
                              </a:solidFill>
                              <a:latin typeface="Cambria Math"/>
                            </a:rPr>
                            <m:t>𝑗</m:t>
                          </m:r>
                          <m:r>
                            <a:rPr lang="en-US" altLang="zh-CN" sz="2000">
                              <a:solidFill>
                                <a:schemeClr val="tx1">
                                  <a:lumMod val="50000"/>
                                </a:schemeClr>
                              </a:solidFill>
                              <a:latin typeface="Cambria Math"/>
                            </a:rPr>
                            <m:t>(</m:t>
                          </m:r>
                          <m:r>
                            <a:rPr lang="en-US" altLang="zh-CN" sz="2000">
                              <a:solidFill>
                                <a:schemeClr val="tx1">
                                  <a:lumMod val="50000"/>
                                </a:schemeClr>
                              </a:solidFill>
                              <a:latin typeface="Cambria Math"/>
                            </a:rPr>
                            <m:t>𝑞𝑧</m:t>
                          </m:r>
                          <m:r>
                            <a:rPr lang="en-US" altLang="zh-CN" sz="2000">
                              <a:solidFill>
                                <a:schemeClr val="tx1">
                                  <a:lumMod val="50000"/>
                                </a:schemeClr>
                              </a:solidFill>
                              <a:latin typeface="Cambria Math"/>
                            </a:rPr>
                            <m:t>−</m:t>
                          </m:r>
                          <m:r>
                            <a:rPr lang="en-US" altLang="zh-CN" sz="2000">
                              <a:solidFill>
                                <a:schemeClr val="tx1">
                                  <a:lumMod val="50000"/>
                                </a:schemeClr>
                              </a:solidFill>
                              <a:latin typeface="Cambria Math"/>
                            </a:rPr>
                            <m:t>𝛺</m:t>
                          </m:r>
                          <m:r>
                            <a:rPr lang="en-US" altLang="zh-CN" sz="2000">
                              <a:solidFill>
                                <a:schemeClr val="tx1">
                                  <a:lumMod val="50000"/>
                                </a:schemeClr>
                              </a:solidFill>
                              <a:latin typeface="Cambria Math"/>
                            </a:rPr>
                            <m:t>𝑡</m:t>
                          </m:r>
                          <m:r>
                            <a:rPr lang="en-US" altLang="zh-CN" sz="2000">
                              <a:solidFill>
                                <a:schemeClr val="tx1">
                                  <a:lumMod val="50000"/>
                                </a:schemeClr>
                              </a:solidFill>
                              <a:latin typeface="Cambria Math"/>
                            </a:rPr>
                            <m:t>)</m:t>
                          </m:r>
                        </m:sup>
                      </m:sSup>
                      <m:r>
                        <a:rPr lang="en-US" altLang="zh-CN" sz="2000">
                          <a:solidFill>
                            <a:schemeClr val="tx1">
                              <a:lumMod val="50000"/>
                            </a:schemeClr>
                          </a:solidFill>
                          <a:latin typeface="Cambria Math"/>
                        </a:rPr>
                        <m:t>+</m:t>
                      </m:r>
                      <m:r>
                        <m:rPr>
                          <m:sty m:val="p"/>
                        </m:rPr>
                        <a:rPr lang="en-US" altLang="zh-CN" sz="2000">
                          <a:solidFill>
                            <a:schemeClr val="tx1">
                              <a:lumMod val="50000"/>
                            </a:schemeClr>
                          </a:solidFill>
                          <a:latin typeface="Cambria Math"/>
                        </a:rPr>
                        <m:t>c</m:t>
                      </m:r>
                      <m:r>
                        <a:rPr lang="en-US" altLang="zh-CN" sz="2000">
                          <a:solidFill>
                            <a:schemeClr val="tx1">
                              <a:lumMod val="50000"/>
                            </a:schemeClr>
                          </a:solidFill>
                          <a:latin typeface="Cambria Math"/>
                        </a:rPr>
                        <m:t>.</m:t>
                      </m:r>
                      <m:r>
                        <m:rPr>
                          <m:sty m:val="p"/>
                        </m:rPr>
                        <a:rPr lang="en-US" altLang="zh-CN" sz="2000">
                          <a:solidFill>
                            <a:schemeClr val="tx1">
                              <a:lumMod val="50000"/>
                            </a:schemeClr>
                          </a:solidFill>
                          <a:latin typeface="Cambria Math"/>
                        </a:rPr>
                        <m:t>c</m:t>
                      </m:r>
                      <m:r>
                        <a:rPr lang="en-US" altLang="zh-CN" sz="2000">
                          <a:solidFill>
                            <a:schemeClr val="tx1">
                              <a:lumMod val="50000"/>
                            </a:schemeClr>
                          </a:solidFill>
                          <a:latin typeface="Cambria Math"/>
                        </a:rPr>
                        <m:t>.</m:t>
                      </m:r>
                    </m:oMath>
                  </m:oMathPara>
                </a14:m>
                <a:endParaRPr lang="zh-CN" altLang="en-US" sz="2000" dirty="0">
                  <a:solidFill>
                    <a:schemeClr val="tx1">
                      <a:lumMod val="50000"/>
                    </a:schemeClr>
                  </a:solidFill>
                </a:endParaRPr>
              </a:p>
            </p:txBody>
          </p:sp>
        </mc:Choice>
        <mc:Fallback xmlns="">
          <p:sp>
            <p:nvSpPr>
              <p:cNvPr id="14" name="矩形 13">
                <a:extLst>
                  <a:ext uri="{FF2B5EF4-FFF2-40B4-BE49-F238E27FC236}">
                    <a16:creationId xmlns:a16="http://schemas.microsoft.com/office/drawing/2014/main" id="{9FF7774A-4737-DC4D-ADC3-E768D252FCF8}"/>
                  </a:ext>
                </a:extLst>
              </p:cNvPr>
              <p:cNvSpPr>
                <a:spLocks noRot="1" noChangeAspect="1" noMove="1" noResize="1" noEditPoints="1" noAdjustHandles="1" noChangeArrowheads="1" noChangeShapeType="1" noTextEdit="1"/>
              </p:cNvSpPr>
              <p:nvPr/>
            </p:nvSpPr>
            <p:spPr>
              <a:xfrm>
                <a:off x="4124145" y="2234963"/>
                <a:ext cx="3943708" cy="668516"/>
              </a:xfrm>
              <a:prstGeom prst="rect">
                <a:avLst/>
              </a:prstGeom>
              <a:blipFill>
                <a:blip r:embed="rId3"/>
                <a:stretch>
                  <a:fillRect b="-555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矩形 14">
                <a:extLst>
                  <a:ext uri="{FF2B5EF4-FFF2-40B4-BE49-F238E27FC236}">
                    <a16:creationId xmlns:a16="http://schemas.microsoft.com/office/drawing/2014/main" id="{6B90D40E-91DD-9245-A87A-79D1981CC96C}"/>
                  </a:ext>
                </a:extLst>
              </p:cNvPr>
              <p:cNvSpPr/>
              <p:nvPr/>
            </p:nvSpPr>
            <p:spPr>
              <a:xfrm>
                <a:off x="5064498" y="4108340"/>
                <a:ext cx="2063001" cy="74969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2000" smtClean="0">
                          <a:solidFill>
                            <a:schemeClr val="tx1">
                              <a:lumMod val="50000"/>
                            </a:schemeClr>
                          </a:solidFill>
                          <a:latin typeface="Cambria Math"/>
                        </a:rPr>
                        <m:t>𝛺</m:t>
                      </m:r>
                      <m:r>
                        <a:rPr lang="en-US" altLang="zh-CN" sz="2000" smtClean="0">
                          <a:solidFill>
                            <a:schemeClr val="tx1">
                              <a:lumMod val="50000"/>
                            </a:schemeClr>
                          </a:solidFill>
                          <a:latin typeface="Cambria Math"/>
                        </a:rPr>
                        <m:t>=</m:t>
                      </m:r>
                      <m:sSup>
                        <m:sSupPr>
                          <m:ctrlPr>
                            <a:rPr lang="zh-CN" altLang="zh-CN" sz="2000" i="1">
                              <a:solidFill>
                                <a:schemeClr val="tx1">
                                  <a:lumMod val="50000"/>
                                </a:schemeClr>
                              </a:solidFill>
                              <a:latin typeface="Cambria Math" panose="02040503050406030204" pitchFamily="18" charset="0"/>
                            </a:rPr>
                          </m:ctrlPr>
                        </m:sSupPr>
                        <m:e>
                          <m:r>
                            <a:rPr lang="en-US" altLang="zh-CN" sz="2000">
                              <a:solidFill>
                                <a:schemeClr val="tx1">
                                  <a:lumMod val="50000"/>
                                </a:schemeClr>
                              </a:solidFill>
                              <a:latin typeface="Cambria Math"/>
                            </a:rPr>
                            <m:t>𝜔</m:t>
                          </m:r>
                        </m:e>
                        <m:sup>
                          <m:d>
                            <m:dPr>
                              <m:ctrlPr>
                                <a:rPr lang="zh-CN" altLang="zh-CN" sz="2000" i="1">
                                  <a:solidFill>
                                    <a:schemeClr val="tx1">
                                      <a:lumMod val="50000"/>
                                    </a:schemeClr>
                                  </a:solidFill>
                                  <a:latin typeface="Cambria Math" panose="02040503050406030204" pitchFamily="18" charset="0"/>
                                </a:rPr>
                              </m:ctrlPr>
                            </m:dPr>
                            <m:e>
                              <m:r>
                                <a:rPr lang="en-US" altLang="zh-CN" sz="2000">
                                  <a:solidFill>
                                    <a:schemeClr val="tx1">
                                      <a:lumMod val="50000"/>
                                    </a:schemeClr>
                                  </a:solidFill>
                                  <a:latin typeface="Cambria Math"/>
                                </a:rPr>
                                <m:t>2</m:t>
                              </m:r>
                            </m:e>
                          </m:d>
                        </m:sup>
                      </m:sSup>
                      <m:r>
                        <a:rPr lang="en-US" altLang="zh-CN" sz="2000">
                          <a:solidFill>
                            <a:schemeClr val="tx1">
                              <a:lumMod val="50000"/>
                            </a:schemeClr>
                          </a:solidFill>
                          <a:latin typeface="Cambria Math"/>
                        </a:rPr>
                        <m:t>−</m:t>
                      </m:r>
                      <m:sSup>
                        <m:sSupPr>
                          <m:ctrlPr>
                            <a:rPr lang="zh-CN" altLang="zh-CN" sz="2000" i="1">
                              <a:solidFill>
                                <a:schemeClr val="tx1">
                                  <a:lumMod val="50000"/>
                                </a:schemeClr>
                              </a:solidFill>
                              <a:latin typeface="Cambria Math" panose="02040503050406030204" pitchFamily="18" charset="0"/>
                            </a:rPr>
                          </m:ctrlPr>
                        </m:sSupPr>
                        <m:e>
                          <m:r>
                            <a:rPr lang="en-US" altLang="zh-CN" sz="2000">
                              <a:solidFill>
                                <a:schemeClr val="tx1">
                                  <a:lumMod val="50000"/>
                                </a:schemeClr>
                              </a:solidFill>
                              <a:latin typeface="Cambria Math"/>
                            </a:rPr>
                            <m:t>𝜔</m:t>
                          </m:r>
                        </m:e>
                        <m:sup>
                          <m:d>
                            <m:dPr>
                              <m:ctrlPr>
                                <a:rPr lang="zh-CN" altLang="zh-CN" sz="2000" i="1">
                                  <a:solidFill>
                                    <a:schemeClr val="tx1">
                                      <a:lumMod val="50000"/>
                                    </a:schemeClr>
                                  </a:solidFill>
                                  <a:latin typeface="Cambria Math" panose="02040503050406030204" pitchFamily="18" charset="0"/>
                                </a:rPr>
                              </m:ctrlPr>
                            </m:dPr>
                            <m:e>
                              <m:r>
                                <a:rPr lang="en-US" altLang="zh-CN" sz="2000">
                                  <a:solidFill>
                                    <a:schemeClr val="tx1">
                                      <a:lumMod val="50000"/>
                                    </a:schemeClr>
                                  </a:solidFill>
                                  <a:latin typeface="Cambria Math"/>
                                </a:rPr>
                                <m:t>1</m:t>
                              </m:r>
                            </m:e>
                          </m:d>
                        </m:sup>
                      </m:sSup>
                      <m:r>
                        <a:rPr lang="zh-CN" altLang="en-US" sz="2000" b="0" i="0" smtClean="0">
                          <a:solidFill>
                            <a:schemeClr val="tx1">
                              <a:lumMod val="50000"/>
                            </a:schemeClr>
                          </a:solidFill>
                          <a:latin typeface="Cambria Math" panose="02040503050406030204" pitchFamily="18" charset="0"/>
                        </a:rPr>
                        <m:t> </m:t>
                      </m:r>
                    </m:oMath>
                  </m:oMathPara>
                </a14:m>
                <a:endParaRPr lang="en-US" altLang="zh-CN" sz="2000" b="0" i="0" dirty="0">
                  <a:solidFill>
                    <a:schemeClr val="tx1">
                      <a:lumMod val="50000"/>
                    </a:schemeClr>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zh-CN" sz="2000">
                          <a:solidFill>
                            <a:schemeClr val="tx1">
                              <a:lumMod val="50000"/>
                            </a:schemeClr>
                          </a:solidFill>
                          <a:latin typeface="Cambria Math"/>
                        </a:rPr>
                        <m:t>𝑞</m:t>
                      </m:r>
                      <m:r>
                        <a:rPr lang="en-US" altLang="zh-CN" sz="2000">
                          <a:solidFill>
                            <a:schemeClr val="tx1">
                              <a:lumMod val="50000"/>
                            </a:schemeClr>
                          </a:solidFill>
                          <a:latin typeface="Cambria Math"/>
                        </a:rPr>
                        <m:t>=</m:t>
                      </m:r>
                      <m:sSup>
                        <m:sSupPr>
                          <m:ctrlPr>
                            <a:rPr lang="zh-CN" altLang="zh-CN" sz="2000" i="1">
                              <a:solidFill>
                                <a:schemeClr val="tx1">
                                  <a:lumMod val="50000"/>
                                </a:schemeClr>
                              </a:solidFill>
                              <a:latin typeface="Cambria Math" panose="02040503050406030204" pitchFamily="18" charset="0"/>
                            </a:rPr>
                          </m:ctrlPr>
                        </m:sSupPr>
                        <m:e>
                          <m:r>
                            <a:rPr lang="en-US" altLang="zh-CN" sz="2000">
                              <a:solidFill>
                                <a:schemeClr val="tx1">
                                  <a:lumMod val="50000"/>
                                </a:schemeClr>
                              </a:solidFill>
                              <a:latin typeface="Cambria Math"/>
                            </a:rPr>
                            <m:t>𝛽</m:t>
                          </m:r>
                        </m:e>
                        <m:sup>
                          <m:d>
                            <m:dPr>
                              <m:ctrlPr>
                                <a:rPr lang="zh-CN" altLang="zh-CN" sz="2000" i="1">
                                  <a:solidFill>
                                    <a:schemeClr val="tx1">
                                      <a:lumMod val="50000"/>
                                    </a:schemeClr>
                                  </a:solidFill>
                                  <a:latin typeface="Cambria Math" panose="02040503050406030204" pitchFamily="18" charset="0"/>
                                </a:rPr>
                              </m:ctrlPr>
                            </m:dPr>
                            <m:e>
                              <m:r>
                                <a:rPr lang="en-US" altLang="zh-CN" sz="2000">
                                  <a:solidFill>
                                    <a:schemeClr val="tx1">
                                      <a:lumMod val="50000"/>
                                    </a:schemeClr>
                                  </a:solidFill>
                                  <a:latin typeface="Cambria Math"/>
                                </a:rPr>
                                <m:t>2</m:t>
                              </m:r>
                            </m:e>
                          </m:d>
                        </m:sup>
                      </m:sSup>
                      <m:r>
                        <a:rPr lang="en-US" altLang="zh-CN" sz="2000">
                          <a:solidFill>
                            <a:schemeClr val="tx1">
                              <a:lumMod val="50000"/>
                            </a:schemeClr>
                          </a:solidFill>
                          <a:latin typeface="Cambria Math"/>
                        </a:rPr>
                        <m:t>−</m:t>
                      </m:r>
                      <m:sSup>
                        <m:sSupPr>
                          <m:ctrlPr>
                            <a:rPr lang="zh-CN" altLang="zh-CN" sz="2000" i="1">
                              <a:solidFill>
                                <a:schemeClr val="tx1">
                                  <a:lumMod val="50000"/>
                                </a:schemeClr>
                              </a:solidFill>
                              <a:latin typeface="Cambria Math" panose="02040503050406030204" pitchFamily="18" charset="0"/>
                            </a:rPr>
                          </m:ctrlPr>
                        </m:sSupPr>
                        <m:e>
                          <m:r>
                            <a:rPr lang="en-US" altLang="zh-CN" sz="2000">
                              <a:solidFill>
                                <a:schemeClr val="tx1">
                                  <a:lumMod val="50000"/>
                                </a:schemeClr>
                              </a:solidFill>
                              <a:latin typeface="Cambria Math"/>
                            </a:rPr>
                            <m:t>𝛽</m:t>
                          </m:r>
                        </m:e>
                        <m:sup>
                          <m:d>
                            <m:dPr>
                              <m:ctrlPr>
                                <a:rPr lang="zh-CN" altLang="zh-CN" sz="2000" i="1">
                                  <a:solidFill>
                                    <a:schemeClr val="tx1">
                                      <a:lumMod val="50000"/>
                                    </a:schemeClr>
                                  </a:solidFill>
                                  <a:latin typeface="Cambria Math" panose="02040503050406030204" pitchFamily="18" charset="0"/>
                                </a:rPr>
                              </m:ctrlPr>
                            </m:dPr>
                            <m:e>
                              <m:r>
                                <a:rPr lang="en-US" altLang="zh-CN" sz="2000">
                                  <a:solidFill>
                                    <a:schemeClr val="tx1">
                                      <a:lumMod val="50000"/>
                                    </a:schemeClr>
                                  </a:solidFill>
                                  <a:latin typeface="Cambria Math"/>
                                </a:rPr>
                                <m:t>1</m:t>
                              </m:r>
                            </m:e>
                          </m:d>
                        </m:sup>
                      </m:sSup>
                    </m:oMath>
                  </m:oMathPara>
                </a14:m>
                <a:endParaRPr lang="zh-CN" altLang="en-US" sz="2000" dirty="0">
                  <a:solidFill>
                    <a:schemeClr val="tx1">
                      <a:lumMod val="50000"/>
                    </a:schemeClr>
                  </a:solidFill>
                </a:endParaRPr>
              </a:p>
            </p:txBody>
          </p:sp>
        </mc:Choice>
        <mc:Fallback xmlns="">
          <p:sp>
            <p:nvSpPr>
              <p:cNvPr id="15" name="矩形 14">
                <a:extLst>
                  <a:ext uri="{FF2B5EF4-FFF2-40B4-BE49-F238E27FC236}">
                    <a16:creationId xmlns:a16="http://schemas.microsoft.com/office/drawing/2014/main" id="{6B90D40E-91DD-9245-A87A-79D1981CC96C}"/>
                  </a:ext>
                </a:extLst>
              </p:cNvPr>
              <p:cNvSpPr>
                <a:spLocks noRot="1" noChangeAspect="1" noMove="1" noResize="1" noEditPoints="1" noAdjustHandles="1" noChangeArrowheads="1" noChangeShapeType="1" noTextEdit="1"/>
              </p:cNvSpPr>
              <p:nvPr/>
            </p:nvSpPr>
            <p:spPr>
              <a:xfrm>
                <a:off x="5064498" y="4108340"/>
                <a:ext cx="2063001" cy="749692"/>
              </a:xfrm>
              <a:prstGeom prst="rect">
                <a:avLst/>
              </a:prstGeom>
              <a:blipFill>
                <a:blip r:embed="rId4"/>
                <a:stretch>
                  <a:fillRect b="-491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9CFA1963-C953-664F-B900-20E8A0756C0F}"/>
                  </a:ext>
                </a:extLst>
              </p:cNvPr>
              <p:cNvSpPr txBox="1"/>
              <p:nvPr/>
            </p:nvSpPr>
            <p:spPr>
              <a:xfrm>
                <a:off x="4644416" y="3009392"/>
                <a:ext cx="2903167" cy="380810"/>
              </a:xfrm>
              <a:prstGeom prst="rect">
                <a:avLst/>
              </a:prstGeom>
              <a:noFill/>
            </p:spPr>
            <p:txBody>
              <a:bodyPr wrap="none" rtlCol="0">
                <a:spAutoFit/>
              </a:bodyPr>
              <a:lstStyle/>
              <a:p>
                <a:pPr>
                  <a:lnSpc>
                    <a:spcPct val="130000"/>
                  </a:lnSpc>
                </a:pPr>
                <a14:m>
                  <m:oMath xmlns:m="http://schemas.openxmlformats.org/officeDocument/2006/math">
                    <m:r>
                      <a:rPr lang="en-US" altLang="zh-CN" sz="1600" smtClean="0">
                        <a:solidFill>
                          <a:schemeClr val="tx1">
                            <a:lumMod val="50000"/>
                          </a:schemeClr>
                        </a:solidFill>
                        <a:latin typeface="Cambria Math"/>
                      </a:rPr>
                      <m:t>𝛺</m:t>
                    </m:r>
                    <m:r>
                      <a:rPr lang="zh-CN" altLang="en-US" sz="1600" b="0" i="0" smtClean="0">
                        <a:solidFill>
                          <a:schemeClr val="tx1">
                            <a:lumMod val="50000"/>
                          </a:schemeClr>
                        </a:solidFill>
                        <a:latin typeface="Cambria Math" panose="02040503050406030204" pitchFamily="18" charset="0"/>
                      </a:rPr>
                      <m:t>，</m:t>
                    </m:r>
                    <m:r>
                      <a:rPr lang="en-US" altLang="zh-CN" sz="1600">
                        <a:solidFill>
                          <a:schemeClr val="tx1">
                            <a:lumMod val="50000"/>
                          </a:schemeClr>
                        </a:solidFill>
                        <a:latin typeface="Cambria Math"/>
                      </a:rPr>
                      <m:t>𝑞</m:t>
                    </m:r>
                  </m:oMath>
                </a14:m>
                <a:r>
                  <a:rPr kumimoji="1" lang="zh-CN" altLang="en-US" sz="1600" dirty="0">
                    <a:solidFill>
                      <a:schemeClr val="tx1">
                        <a:lumMod val="50000"/>
                      </a:schemeClr>
                    </a:solidFill>
                    <a:latin typeface="Arial" panose="020B0604020202020204" pitchFamily="34" charset="0"/>
                    <a:ea typeface="微软雅黑" panose="020B0503020204020204" pitchFamily="34" charset="-122"/>
                  </a:rPr>
                  <a:t>：弹性波的角频率和波数</a:t>
                </a:r>
              </a:p>
            </p:txBody>
          </p:sp>
        </mc:Choice>
        <mc:Fallback xmlns="">
          <p:sp>
            <p:nvSpPr>
              <p:cNvPr id="16" name="文本框 15">
                <a:extLst>
                  <a:ext uri="{FF2B5EF4-FFF2-40B4-BE49-F238E27FC236}">
                    <a16:creationId xmlns:a16="http://schemas.microsoft.com/office/drawing/2014/main" id="{9CFA1963-C953-664F-B900-20E8A0756C0F}"/>
                  </a:ext>
                </a:extLst>
              </p:cNvPr>
              <p:cNvSpPr txBox="1">
                <a:spLocks noRot="1" noChangeAspect="1" noMove="1" noResize="1" noEditPoints="1" noAdjustHandles="1" noChangeArrowheads="1" noChangeShapeType="1" noTextEdit="1"/>
              </p:cNvSpPr>
              <p:nvPr/>
            </p:nvSpPr>
            <p:spPr>
              <a:xfrm>
                <a:off x="4644416" y="3009392"/>
                <a:ext cx="2903167" cy="380810"/>
              </a:xfrm>
              <a:prstGeom prst="rect">
                <a:avLst/>
              </a:prstGeom>
              <a:blipFill>
                <a:blip r:embed="rId5"/>
                <a:stretch>
                  <a:fillRect b="-19355"/>
                </a:stretch>
              </a:blipFill>
            </p:spPr>
            <p:txBody>
              <a:bodyPr/>
              <a:lstStyle/>
              <a:p>
                <a:r>
                  <a:rPr lang="zh-CN" altLang="en-US">
                    <a:noFill/>
                  </a:rPr>
                  <a:t> </a:t>
                </a:r>
              </a:p>
            </p:txBody>
          </p:sp>
        </mc:Fallback>
      </mc:AlternateContent>
      <p:sp>
        <p:nvSpPr>
          <p:cNvPr id="17" name="文本框 16">
            <a:extLst>
              <a:ext uri="{FF2B5EF4-FFF2-40B4-BE49-F238E27FC236}">
                <a16:creationId xmlns:a16="http://schemas.microsoft.com/office/drawing/2014/main" id="{32132C6D-2283-644D-A7C1-8FB10F3A2A74}"/>
              </a:ext>
            </a:extLst>
          </p:cNvPr>
          <p:cNvSpPr txBox="1"/>
          <p:nvPr/>
        </p:nvSpPr>
        <p:spPr>
          <a:xfrm>
            <a:off x="1547821" y="3539967"/>
            <a:ext cx="1569660" cy="416909"/>
          </a:xfrm>
          <a:prstGeom prst="rect">
            <a:avLst/>
          </a:prstGeom>
          <a:noFill/>
        </p:spPr>
        <p:txBody>
          <a:bodyPr wrap="none" rtlCol="0">
            <a:spAutoFit/>
          </a:bodyPr>
          <a:lstStyle/>
          <a:p>
            <a:pPr>
              <a:lnSpc>
                <a:spcPct val="130000"/>
              </a:lnSpc>
            </a:pPr>
            <a:r>
              <a:rPr kumimoji="1" lang="zh-CN" altLang="en-US" sz="1800" dirty="0">
                <a:solidFill>
                  <a:schemeClr val="tx1">
                    <a:lumMod val="50000"/>
                  </a:schemeClr>
                </a:solidFill>
                <a:latin typeface="Arial" panose="020B0604020202020204" pitchFamily="34" charset="0"/>
                <a:ea typeface="微软雅黑" panose="020B0503020204020204" pitchFamily="34" charset="-122"/>
              </a:rPr>
              <a:t>相位匹配条件</a:t>
            </a:r>
          </a:p>
        </p:txBody>
      </p:sp>
      <mc:AlternateContent xmlns:mc="http://schemas.openxmlformats.org/markup-compatibility/2006" xmlns:a14="http://schemas.microsoft.com/office/drawing/2010/main">
        <mc:Choice Requires="a14">
          <p:sp>
            <p:nvSpPr>
              <p:cNvPr id="21" name="矩形 20">
                <a:extLst>
                  <a:ext uri="{FF2B5EF4-FFF2-40B4-BE49-F238E27FC236}">
                    <a16:creationId xmlns:a16="http://schemas.microsoft.com/office/drawing/2014/main" id="{3D04462B-26B0-8D4D-A81B-64B213E881D3}"/>
                  </a:ext>
                </a:extLst>
              </p:cNvPr>
              <p:cNvSpPr/>
              <p:nvPr/>
            </p:nvSpPr>
            <p:spPr>
              <a:xfrm>
                <a:off x="4081472" y="5576170"/>
                <a:ext cx="4029052" cy="526939"/>
              </a:xfrm>
              <a:prstGeom prst="rect">
                <a:avLst/>
              </a:prstGeom>
            </p:spPr>
            <p:txBody>
              <a:bodyPr wrap="none">
                <a:spAutoFit/>
              </a:bodyPr>
              <a:lstStyle/>
              <a:p>
                <a14:m>
                  <m:oMath xmlns:m="http://schemas.openxmlformats.org/officeDocument/2006/math">
                    <m:r>
                      <a:rPr lang="en-US" altLang="zh-CN" sz="2000" smtClean="0">
                        <a:solidFill>
                          <a:schemeClr val="tx1">
                            <a:lumMod val="50000"/>
                          </a:schemeClr>
                        </a:solidFill>
                        <a:latin typeface="Cambria Math"/>
                      </a:rPr>
                      <m:t>𝓤</m:t>
                    </m:r>
                    <m:r>
                      <a:rPr lang="en-US" altLang="zh-CN" sz="2000" smtClean="0">
                        <a:solidFill>
                          <a:schemeClr val="tx1">
                            <a:lumMod val="50000"/>
                          </a:schemeClr>
                        </a:solidFill>
                        <a:latin typeface="Cambria Math"/>
                      </a:rPr>
                      <m:t>=</m:t>
                    </m:r>
                    <m:f>
                      <m:fPr>
                        <m:ctrlPr>
                          <a:rPr lang="zh-CN" altLang="zh-CN" sz="2000" i="1">
                            <a:solidFill>
                              <a:schemeClr val="tx1">
                                <a:lumMod val="50000"/>
                              </a:schemeClr>
                            </a:solidFill>
                            <a:latin typeface="Cambria Math" panose="02040503050406030204" pitchFamily="18" charset="0"/>
                          </a:rPr>
                        </m:ctrlPr>
                      </m:fPr>
                      <m:num>
                        <m:r>
                          <a:rPr lang="en-US" altLang="zh-CN" sz="2000">
                            <a:solidFill>
                              <a:schemeClr val="tx1">
                                <a:lumMod val="50000"/>
                              </a:schemeClr>
                            </a:solidFill>
                            <a:latin typeface="Cambria Math"/>
                          </a:rPr>
                          <m:t>1</m:t>
                        </m:r>
                      </m:num>
                      <m:den>
                        <m:r>
                          <a:rPr lang="en-US" altLang="zh-CN" sz="2000">
                            <a:solidFill>
                              <a:schemeClr val="tx1">
                                <a:lumMod val="50000"/>
                              </a:schemeClr>
                            </a:solidFill>
                            <a:latin typeface="Cambria Math"/>
                          </a:rPr>
                          <m:t>2</m:t>
                        </m:r>
                      </m:den>
                    </m:f>
                    <m:r>
                      <a:rPr lang="en-US" altLang="zh-CN" sz="2000">
                        <a:solidFill>
                          <a:schemeClr val="tx1">
                            <a:lumMod val="50000"/>
                          </a:schemeClr>
                        </a:solidFill>
                        <a:latin typeface="Cambria Math"/>
                      </a:rPr>
                      <m:t>𝓾</m:t>
                    </m:r>
                    <m:r>
                      <a:rPr lang="en-US" altLang="zh-CN" sz="2000">
                        <a:solidFill>
                          <a:schemeClr val="tx1">
                            <a:lumMod val="50000"/>
                          </a:schemeClr>
                        </a:solidFill>
                        <a:latin typeface="Cambria Math"/>
                      </a:rPr>
                      <m:t>+</m:t>
                    </m:r>
                    <m:r>
                      <m:rPr>
                        <m:sty m:val="p"/>
                      </m:rPr>
                      <a:rPr lang="en-US" altLang="zh-CN" sz="2000">
                        <a:solidFill>
                          <a:schemeClr val="tx1">
                            <a:lumMod val="50000"/>
                          </a:schemeClr>
                        </a:solidFill>
                        <a:latin typeface="Cambria Math"/>
                      </a:rPr>
                      <m:t>c</m:t>
                    </m:r>
                    <m:r>
                      <a:rPr lang="en-US" altLang="zh-CN" sz="2000">
                        <a:solidFill>
                          <a:schemeClr val="tx1">
                            <a:lumMod val="50000"/>
                          </a:schemeClr>
                        </a:solidFill>
                        <a:latin typeface="Cambria Math"/>
                      </a:rPr>
                      <m:t>.</m:t>
                    </m:r>
                    <m:r>
                      <m:rPr>
                        <m:sty m:val="p"/>
                      </m:rPr>
                      <a:rPr lang="en-US" altLang="zh-CN" sz="2000">
                        <a:solidFill>
                          <a:schemeClr val="tx1">
                            <a:lumMod val="50000"/>
                          </a:schemeClr>
                        </a:solidFill>
                        <a:latin typeface="Cambria Math"/>
                      </a:rPr>
                      <m:t>c</m:t>
                    </m:r>
                    <m:r>
                      <a:rPr lang="en-US" altLang="zh-CN" sz="2000">
                        <a:solidFill>
                          <a:schemeClr val="tx1">
                            <a:lumMod val="50000"/>
                          </a:schemeClr>
                        </a:solidFill>
                        <a:latin typeface="Cambria Math"/>
                      </a:rPr>
                      <m:t>.=</m:t>
                    </m:r>
                    <m:f>
                      <m:fPr>
                        <m:ctrlPr>
                          <a:rPr lang="zh-CN" altLang="zh-CN" sz="2000" i="1">
                            <a:solidFill>
                              <a:schemeClr val="tx1">
                                <a:lumMod val="50000"/>
                              </a:schemeClr>
                            </a:solidFill>
                            <a:latin typeface="Cambria Math" panose="02040503050406030204" pitchFamily="18" charset="0"/>
                          </a:rPr>
                        </m:ctrlPr>
                      </m:fPr>
                      <m:num>
                        <m:r>
                          <a:rPr lang="en-US" altLang="zh-CN" sz="2000">
                            <a:solidFill>
                              <a:schemeClr val="tx1">
                                <a:lumMod val="50000"/>
                              </a:schemeClr>
                            </a:solidFill>
                            <a:latin typeface="Cambria Math"/>
                          </a:rPr>
                          <m:t>1</m:t>
                        </m:r>
                      </m:num>
                      <m:den>
                        <m:r>
                          <a:rPr lang="en-US" altLang="zh-CN" sz="2000">
                            <a:solidFill>
                              <a:schemeClr val="tx1">
                                <a:lumMod val="50000"/>
                              </a:schemeClr>
                            </a:solidFill>
                            <a:latin typeface="Cambria Math"/>
                          </a:rPr>
                          <m:t>2</m:t>
                        </m:r>
                      </m:den>
                    </m:f>
                    <m:acc>
                      <m:accPr>
                        <m:chr m:val="̃"/>
                        <m:ctrlPr>
                          <a:rPr lang="zh-CN" altLang="zh-CN" sz="2000" i="1">
                            <a:solidFill>
                              <a:schemeClr val="tx1">
                                <a:lumMod val="50000"/>
                              </a:schemeClr>
                            </a:solidFill>
                            <a:latin typeface="Cambria Math" panose="02040503050406030204" pitchFamily="18" charset="0"/>
                          </a:rPr>
                        </m:ctrlPr>
                      </m:accPr>
                      <m:e>
                        <m:r>
                          <a:rPr lang="en-US" altLang="zh-CN" sz="2000">
                            <a:solidFill>
                              <a:schemeClr val="tx1">
                                <a:lumMod val="50000"/>
                              </a:schemeClr>
                            </a:solidFill>
                            <a:latin typeface="Cambria Math"/>
                          </a:rPr>
                          <m:t>𝓾</m:t>
                        </m:r>
                      </m:e>
                    </m:acc>
                    <m:sSup>
                      <m:sSupPr>
                        <m:ctrlPr>
                          <a:rPr lang="zh-CN" altLang="zh-CN" sz="2000" i="1">
                            <a:solidFill>
                              <a:schemeClr val="tx1">
                                <a:lumMod val="50000"/>
                              </a:schemeClr>
                            </a:solidFill>
                            <a:latin typeface="Cambria Math" panose="02040503050406030204" pitchFamily="18" charset="0"/>
                          </a:rPr>
                        </m:ctrlPr>
                      </m:sSupPr>
                      <m:e>
                        <m:r>
                          <m:rPr>
                            <m:sty m:val="p"/>
                          </m:rPr>
                          <a:rPr lang="en-US" altLang="zh-CN" sz="2000">
                            <a:solidFill>
                              <a:schemeClr val="tx1">
                                <a:lumMod val="50000"/>
                              </a:schemeClr>
                            </a:solidFill>
                            <a:latin typeface="Cambria Math"/>
                          </a:rPr>
                          <m:t>e</m:t>
                        </m:r>
                      </m:e>
                      <m:sup>
                        <m:r>
                          <m:rPr>
                            <m:sty m:val="p"/>
                          </m:rPr>
                          <a:rPr lang="en-US" altLang="zh-CN" sz="2000">
                            <a:solidFill>
                              <a:schemeClr val="tx1">
                                <a:lumMod val="50000"/>
                              </a:schemeClr>
                            </a:solidFill>
                            <a:latin typeface="Cambria Math"/>
                          </a:rPr>
                          <m:t>j</m:t>
                        </m:r>
                        <m:d>
                          <m:dPr>
                            <m:ctrlPr>
                              <a:rPr lang="zh-CN" altLang="zh-CN" sz="2000" i="1">
                                <a:solidFill>
                                  <a:schemeClr val="tx1">
                                    <a:lumMod val="50000"/>
                                  </a:schemeClr>
                                </a:solidFill>
                                <a:latin typeface="Cambria Math" panose="02040503050406030204" pitchFamily="18" charset="0"/>
                              </a:rPr>
                            </m:ctrlPr>
                          </m:dPr>
                          <m:e>
                            <m:r>
                              <a:rPr lang="en-US" altLang="zh-CN" sz="2000">
                                <a:solidFill>
                                  <a:schemeClr val="tx1">
                                    <a:lumMod val="50000"/>
                                  </a:schemeClr>
                                </a:solidFill>
                                <a:latin typeface="Cambria Math"/>
                              </a:rPr>
                              <m:t>𝑞𝑧</m:t>
                            </m:r>
                            <m:r>
                              <a:rPr lang="en-US" altLang="zh-CN" sz="2000">
                                <a:solidFill>
                                  <a:schemeClr val="tx1">
                                    <a:lumMod val="50000"/>
                                  </a:schemeClr>
                                </a:solidFill>
                                <a:latin typeface="Cambria Math"/>
                              </a:rPr>
                              <m:t>−</m:t>
                            </m:r>
                            <m:r>
                              <a:rPr lang="en-US" altLang="zh-CN" sz="2000">
                                <a:solidFill>
                                  <a:schemeClr val="tx1">
                                    <a:lumMod val="50000"/>
                                  </a:schemeClr>
                                </a:solidFill>
                                <a:latin typeface="Cambria Math"/>
                              </a:rPr>
                              <m:t>𝛺</m:t>
                            </m:r>
                            <m:r>
                              <a:rPr lang="en-US" altLang="zh-CN" sz="2000">
                                <a:solidFill>
                                  <a:schemeClr val="tx1">
                                    <a:lumMod val="50000"/>
                                  </a:schemeClr>
                                </a:solidFill>
                                <a:latin typeface="Cambria Math"/>
                              </a:rPr>
                              <m:t>𝑡</m:t>
                            </m:r>
                          </m:e>
                        </m:d>
                      </m:sup>
                    </m:sSup>
                    <m:r>
                      <a:rPr lang="en-US" altLang="zh-CN" sz="2000">
                        <a:solidFill>
                          <a:schemeClr val="tx1">
                            <a:lumMod val="50000"/>
                          </a:schemeClr>
                        </a:solidFill>
                        <a:latin typeface="Cambria Math"/>
                      </a:rPr>
                      <m:t>+</m:t>
                    </m:r>
                    <m:r>
                      <m:rPr>
                        <m:sty m:val="p"/>
                      </m:rPr>
                      <a:rPr lang="en-US" altLang="zh-CN" sz="2000">
                        <a:solidFill>
                          <a:schemeClr val="tx1">
                            <a:lumMod val="50000"/>
                          </a:schemeClr>
                        </a:solidFill>
                        <a:latin typeface="Cambria Math"/>
                      </a:rPr>
                      <m:t>c</m:t>
                    </m:r>
                    <m:r>
                      <a:rPr lang="en-US" altLang="zh-CN" sz="2000">
                        <a:solidFill>
                          <a:schemeClr val="tx1">
                            <a:lumMod val="50000"/>
                          </a:schemeClr>
                        </a:solidFill>
                        <a:latin typeface="Cambria Math"/>
                      </a:rPr>
                      <m:t>.</m:t>
                    </m:r>
                    <m:r>
                      <m:rPr>
                        <m:sty m:val="p"/>
                      </m:rPr>
                      <a:rPr lang="en-US" altLang="zh-CN" sz="2000">
                        <a:solidFill>
                          <a:schemeClr val="tx1">
                            <a:lumMod val="50000"/>
                          </a:schemeClr>
                        </a:solidFill>
                        <a:latin typeface="Cambria Math"/>
                      </a:rPr>
                      <m:t>c</m:t>
                    </m:r>
                  </m:oMath>
                </a14:m>
                <a:r>
                  <a:rPr lang="en-US" altLang="zh-CN" sz="2000" dirty="0">
                    <a:solidFill>
                      <a:schemeClr val="tx1">
                        <a:lumMod val="50000"/>
                      </a:schemeClr>
                    </a:solidFill>
                  </a:rPr>
                  <a:t>.</a:t>
                </a:r>
                <a:endParaRPr lang="zh-CN" altLang="en-US" sz="2000" dirty="0">
                  <a:solidFill>
                    <a:schemeClr val="tx1">
                      <a:lumMod val="50000"/>
                    </a:schemeClr>
                  </a:solidFill>
                </a:endParaRPr>
              </a:p>
            </p:txBody>
          </p:sp>
        </mc:Choice>
        <mc:Fallback xmlns="">
          <p:sp>
            <p:nvSpPr>
              <p:cNvPr id="21" name="矩形 20">
                <a:extLst>
                  <a:ext uri="{FF2B5EF4-FFF2-40B4-BE49-F238E27FC236}">
                    <a16:creationId xmlns:a16="http://schemas.microsoft.com/office/drawing/2014/main" id="{3D04462B-26B0-8D4D-A81B-64B213E881D3}"/>
                  </a:ext>
                </a:extLst>
              </p:cNvPr>
              <p:cNvSpPr>
                <a:spLocks noRot="1" noChangeAspect="1" noMove="1" noResize="1" noEditPoints="1" noAdjustHandles="1" noChangeArrowheads="1" noChangeShapeType="1" noTextEdit="1"/>
              </p:cNvSpPr>
              <p:nvPr/>
            </p:nvSpPr>
            <p:spPr>
              <a:xfrm>
                <a:off x="4081472" y="5576170"/>
                <a:ext cx="4029052" cy="526939"/>
              </a:xfrm>
              <a:prstGeom prst="rect">
                <a:avLst/>
              </a:prstGeom>
              <a:blipFill>
                <a:blip r:embed="rId6"/>
                <a:stretch>
                  <a:fillRect r="-313" b="-4651"/>
                </a:stretch>
              </a:blipFill>
            </p:spPr>
            <p:txBody>
              <a:bodyPr/>
              <a:lstStyle/>
              <a:p>
                <a:r>
                  <a:rPr lang="zh-CN" altLang="en-US">
                    <a:noFill/>
                  </a:rPr>
                  <a:t> </a:t>
                </a:r>
              </a:p>
            </p:txBody>
          </p:sp>
        </mc:Fallback>
      </mc:AlternateContent>
      <p:sp>
        <p:nvSpPr>
          <p:cNvPr id="28" name="文本框 27">
            <a:extLst>
              <a:ext uri="{FF2B5EF4-FFF2-40B4-BE49-F238E27FC236}">
                <a16:creationId xmlns:a16="http://schemas.microsoft.com/office/drawing/2014/main" id="{0FF1ED97-2E7C-F241-9BB8-456B786FBFC6}"/>
              </a:ext>
            </a:extLst>
          </p:cNvPr>
          <p:cNvSpPr txBox="1"/>
          <p:nvPr/>
        </p:nvSpPr>
        <p:spPr>
          <a:xfrm>
            <a:off x="1547821" y="4863428"/>
            <a:ext cx="1569660" cy="416909"/>
          </a:xfrm>
          <a:prstGeom prst="rect">
            <a:avLst/>
          </a:prstGeom>
          <a:noFill/>
        </p:spPr>
        <p:txBody>
          <a:bodyPr wrap="none" rtlCol="0">
            <a:spAutoFit/>
          </a:bodyPr>
          <a:lstStyle/>
          <a:p>
            <a:pPr>
              <a:lnSpc>
                <a:spcPct val="130000"/>
              </a:lnSpc>
            </a:pPr>
            <a:r>
              <a:rPr kumimoji="1" lang="zh-CN" altLang="en-US" sz="1800" dirty="0">
                <a:solidFill>
                  <a:srgbClr val="232526"/>
                </a:solidFill>
                <a:latin typeface="Arial" panose="020B0604020202020204" pitchFamily="34" charset="0"/>
                <a:ea typeface="微软雅黑" panose="020B0503020204020204" pitchFamily="34" charset="-122"/>
              </a:rPr>
              <a:t>光激发位移场</a:t>
            </a:r>
          </a:p>
        </p:txBody>
      </p:sp>
      <p:sp>
        <p:nvSpPr>
          <p:cNvPr id="18" name="矩形 17">
            <a:extLst>
              <a:ext uri="{FF2B5EF4-FFF2-40B4-BE49-F238E27FC236}">
                <a16:creationId xmlns:a16="http://schemas.microsoft.com/office/drawing/2014/main" id="{3F9F755A-6010-44C0-B677-F3CD07C5CA1C}"/>
              </a:ext>
            </a:extLst>
          </p:cNvPr>
          <p:cNvSpPr/>
          <p:nvPr/>
        </p:nvSpPr>
        <p:spPr>
          <a:xfrm>
            <a:off x="1196946" y="225841"/>
            <a:ext cx="5998758" cy="584775"/>
          </a:xfrm>
          <a:prstGeom prst="rect">
            <a:avLst/>
          </a:prstGeom>
        </p:spPr>
        <p:txBody>
          <a:bodyPr wrap="none">
            <a:spAutoFit/>
          </a:bodyPr>
          <a:lstStyle/>
          <a:p>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关键特性参量及其</a:t>
            </a:r>
            <a:r>
              <a:rPr lang="en-US" altLang="zh-CN"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COMSOL</a:t>
            </a:r>
            <a:r>
              <a:rPr lang="zh-CN" altLang="en-US" sz="32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en-US" sz="3600"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588116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ESOURCELIBID_PRE" val="13165"/>
</p:tagLst>
</file>

<file path=ppt/theme/theme1.xml><?xml version="1.0" encoding="utf-8"?>
<a:theme xmlns:a="http://schemas.openxmlformats.org/drawingml/2006/main" name="A000120140530A99PPBG">
  <a:themeElements>
    <a:clrScheme name="自定义 769">
      <a:dk1>
        <a:srgbClr val="47494B"/>
      </a:dk1>
      <a:lt1>
        <a:srgbClr val="FFFFFF"/>
      </a:lt1>
      <a:dk2>
        <a:srgbClr val="454749"/>
      </a:dk2>
      <a:lt2>
        <a:srgbClr val="FFFFFF"/>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29960</TotalTime>
  <Words>1441</Words>
  <Application>Microsoft Office PowerPoint</Application>
  <PresentationFormat>宽屏</PresentationFormat>
  <Paragraphs>292</Paragraphs>
  <Slides>28</Slides>
  <Notes>28</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28</vt:i4>
      </vt:variant>
    </vt:vector>
  </HeadingPairs>
  <TitlesOfParts>
    <vt:vector size="45" baseType="lpstr">
      <vt:lpstr>Heiti SC Medium</vt:lpstr>
      <vt:lpstr>Songti SC</vt:lpstr>
      <vt:lpstr>等线</vt:lpstr>
      <vt:lpstr>黑体</vt:lpstr>
      <vt:lpstr>华文宋体</vt:lpstr>
      <vt:lpstr>STZhongsong</vt:lpstr>
      <vt:lpstr>STZhongsong</vt:lpstr>
      <vt:lpstr>微软雅黑</vt:lpstr>
      <vt:lpstr>微软雅黑</vt:lpstr>
      <vt:lpstr>幼圆</vt:lpstr>
      <vt:lpstr>Arial</vt:lpstr>
      <vt:lpstr>Calibri</vt:lpstr>
      <vt:lpstr>Cambria Math</vt:lpstr>
      <vt:lpstr>Times</vt:lpstr>
      <vt:lpstr>Times New Roman</vt:lpstr>
      <vt:lpstr>Wingdings</vt:lpstr>
      <vt:lpstr>A000120140530A99PPBG</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个人简历</dc:title>
  <dc:creator>张天宇</dc:creator>
  <cp:lastModifiedBy>Happy</cp:lastModifiedBy>
  <cp:revision>311</cp:revision>
  <dcterms:created xsi:type="dcterms:W3CDTF">2019-03-28T03:14:57Z</dcterms:created>
  <dcterms:modified xsi:type="dcterms:W3CDTF">2019-10-24T11:52:24Z</dcterms:modified>
</cp:coreProperties>
</file>