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notesMasterIdLst>
    <p:notesMasterId r:id="rId24"/>
  </p:notesMasterIdLst>
  <p:sldIdLst>
    <p:sldId id="369" r:id="rId2"/>
    <p:sldId id="370" r:id="rId3"/>
    <p:sldId id="387" r:id="rId4"/>
    <p:sldId id="386" r:id="rId5"/>
    <p:sldId id="404" r:id="rId6"/>
    <p:sldId id="388" r:id="rId7"/>
    <p:sldId id="389" r:id="rId8"/>
    <p:sldId id="390" r:id="rId9"/>
    <p:sldId id="391" r:id="rId10"/>
    <p:sldId id="392" r:id="rId11"/>
    <p:sldId id="393" r:id="rId12"/>
    <p:sldId id="394" r:id="rId13"/>
    <p:sldId id="396" r:id="rId14"/>
    <p:sldId id="397" r:id="rId15"/>
    <p:sldId id="398" r:id="rId16"/>
    <p:sldId id="399" r:id="rId17"/>
    <p:sldId id="400" r:id="rId18"/>
    <p:sldId id="401" r:id="rId19"/>
    <p:sldId id="402" r:id="rId20"/>
    <p:sldId id="403" r:id="rId21"/>
    <p:sldId id="385" r:id="rId22"/>
    <p:sldId id="371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>
      <p:cViewPr varScale="1">
        <p:scale>
          <a:sx n="104" d="100"/>
          <a:sy n="104" d="100"/>
        </p:scale>
        <p:origin x="49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748917-6E18-4EF5-B898-A35CF681892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14AC0DC-797E-4CEE-B662-5F8489ED07F5}">
      <dgm:prSet phldrT="[文本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一维土柱数值模拟</a:t>
          </a:r>
          <a:endParaRPr lang="zh-CN" altLang="en-US" dirty="0">
            <a:solidFill>
              <a:schemeClr val="tx1"/>
            </a:solidFill>
          </a:endParaRPr>
        </a:p>
      </dgm:t>
    </dgm:pt>
    <dgm:pt modelId="{6B61F835-7A7E-45DB-B171-3D9B2CB7D2A3}" type="parTrans" cxnId="{F0C0B909-CDC7-45C1-BE0E-7E36745B550B}">
      <dgm:prSet/>
      <dgm:spPr/>
      <dgm:t>
        <a:bodyPr/>
        <a:lstStyle/>
        <a:p>
          <a:endParaRPr lang="zh-CN" altLang="en-US"/>
        </a:p>
      </dgm:t>
    </dgm:pt>
    <dgm:pt modelId="{D96FD4E6-3462-44E9-8A96-4B184116FA07}" type="sibTrans" cxnId="{F0C0B909-CDC7-45C1-BE0E-7E36745B550B}">
      <dgm:prSet/>
      <dgm:spPr/>
      <dgm:t>
        <a:bodyPr/>
        <a:lstStyle/>
        <a:p>
          <a:endParaRPr lang="zh-CN" altLang="en-US"/>
        </a:p>
      </dgm:t>
    </dgm:pt>
    <dgm:pt modelId="{F7C5DE68-3534-476D-A9E7-91A099F2D155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21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不同含水率、相变潜热对温度场的影响</a:t>
          </a:r>
        </a:p>
      </dgm:t>
    </dgm:pt>
    <dgm:pt modelId="{7B533DE9-64AD-4619-946D-0A46299C54F6}" type="parTrans" cxnId="{FD5F1EEE-D921-4C95-A50F-0AAED572DBA8}">
      <dgm:prSet/>
      <dgm:spPr>
        <a:ln>
          <a:solidFill>
            <a:schemeClr val="accent5"/>
          </a:solidFill>
        </a:ln>
      </dgm:spPr>
      <dgm:t>
        <a:bodyPr/>
        <a:lstStyle/>
        <a:p>
          <a:endParaRPr lang="zh-CN" altLang="en-US"/>
        </a:p>
      </dgm:t>
    </dgm:pt>
    <dgm:pt modelId="{A922B59E-9B18-4AF1-9706-D1283F22089A}" type="sibTrans" cxnId="{FD5F1EEE-D921-4C95-A50F-0AAED572DBA8}">
      <dgm:prSet/>
      <dgm:spPr/>
      <dgm:t>
        <a:bodyPr/>
        <a:lstStyle/>
        <a:p>
          <a:endParaRPr lang="zh-CN" altLang="en-US"/>
        </a:p>
      </dgm:t>
    </dgm:pt>
    <dgm:pt modelId="{C808B14E-EA6F-4462-8FC5-49B0A359CB86}">
      <dgm:prSet phldrT="[文本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开放体系下温度场、水分场和应力场分布</a:t>
          </a:r>
        </a:p>
      </dgm:t>
    </dgm:pt>
    <dgm:pt modelId="{CAC2CD3E-FDD3-427A-86D1-54C29ADEFA83}" type="parTrans" cxnId="{96EF1382-443A-419F-B4EC-7839787A52EA}">
      <dgm:prSet/>
      <dgm:spPr>
        <a:ln>
          <a:solidFill>
            <a:schemeClr val="accent5"/>
          </a:solidFill>
          <a:headEnd type="none"/>
        </a:ln>
      </dgm:spPr>
      <dgm:t>
        <a:bodyPr/>
        <a:lstStyle/>
        <a:p>
          <a:endParaRPr lang="zh-CN" altLang="en-US"/>
        </a:p>
      </dgm:t>
    </dgm:pt>
    <dgm:pt modelId="{CD19E0DC-4564-4F0B-BA55-3E60533E8C11}" type="sibTrans" cxnId="{96EF1382-443A-419F-B4EC-7839787A52EA}">
      <dgm:prSet/>
      <dgm:spPr/>
      <dgm:t>
        <a:bodyPr/>
        <a:lstStyle/>
        <a:p>
          <a:endParaRPr lang="zh-CN" altLang="en-US"/>
        </a:p>
      </dgm:t>
    </dgm:pt>
    <dgm:pt modelId="{EE4553F9-B08E-4194-9E93-EBF3525F4214}">
      <dgm:prSet phldrT="[文本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封闭体系下温度场和水分场分布</a:t>
          </a:r>
        </a:p>
      </dgm:t>
    </dgm:pt>
    <dgm:pt modelId="{4FDB4F4F-BB38-46CE-8AAD-0CBA0AA7757B}" type="parTrans" cxnId="{7E4F399C-D294-4F60-9A89-0EC0F50B4B11}">
      <dgm:prSet/>
      <dgm:spPr>
        <a:solidFill>
          <a:schemeClr val="accent3">
            <a:lumMod val="60000"/>
            <a:lumOff val="40000"/>
          </a:schemeClr>
        </a:solidFill>
        <a:ln>
          <a:solidFill>
            <a:schemeClr val="accent5"/>
          </a:solidFill>
        </a:ln>
      </dgm:spPr>
      <dgm:t>
        <a:bodyPr/>
        <a:lstStyle/>
        <a:p>
          <a:endParaRPr lang="zh-CN" altLang="en-US"/>
        </a:p>
      </dgm:t>
    </dgm:pt>
    <dgm:pt modelId="{77BEBC78-6B3F-4DF6-94C4-20FFDDE84F9B}" type="sibTrans" cxnId="{7E4F399C-D294-4F60-9A89-0EC0F50B4B11}">
      <dgm:prSet/>
      <dgm:spPr/>
      <dgm:t>
        <a:bodyPr/>
        <a:lstStyle/>
        <a:p>
          <a:endParaRPr lang="zh-CN" altLang="en-US"/>
        </a:p>
      </dgm:t>
    </dgm:pt>
    <dgm:pt modelId="{F54BF69F-DF8E-443E-AACE-2DFF6038CCCA}" type="pres">
      <dgm:prSet presAssocID="{E8748917-6E18-4EF5-B898-A35CF68189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0BAEB26-1908-4BDE-920F-84D557594A32}" type="pres">
      <dgm:prSet presAssocID="{314AC0DC-797E-4CEE-B662-5F8489ED07F5}" presName="hierRoot1" presStyleCnt="0">
        <dgm:presLayoutVars>
          <dgm:hierBranch val="init"/>
        </dgm:presLayoutVars>
      </dgm:prSet>
      <dgm:spPr/>
    </dgm:pt>
    <dgm:pt modelId="{8A0F47BC-5FF8-4A85-89B4-95A9B2825AED}" type="pres">
      <dgm:prSet presAssocID="{314AC0DC-797E-4CEE-B662-5F8489ED07F5}" presName="rootComposite1" presStyleCnt="0"/>
      <dgm:spPr/>
    </dgm:pt>
    <dgm:pt modelId="{54AFC71B-D8C5-4FF7-B75D-248346A691A7}" type="pres">
      <dgm:prSet presAssocID="{314AC0DC-797E-4CEE-B662-5F8489ED07F5}" presName="rootText1" presStyleLbl="node0" presStyleIdx="0" presStyleCnt="1" custScaleX="136568">
        <dgm:presLayoutVars>
          <dgm:chPref val="3"/>
        </dgm:presLayoutVars>
      </dgm:prSet>
      <dgm:spPr/>
    </dgm:pt>
    <dgm:pt modelId="{E25E6660-8E5A-4D4E-B415-3CE0C03ACF7F}" type="pres">
      <dgm:prSet presAssocID="{314AC0DC-797E-4CEE-B662-5F8489ED07F5}" presName="rootConnector1" presStyleLbl="node1" presStyleIdx="0" presStyleCnt="0"/>
      <dgm:spPr/>
    </dgm:pt>
    <dgm:pt modelId="{7B06BFFB-E44A-4065-B73E-066BD972E1D9}" type="pres">
      <dgm:prSet presAssocID="{314AC0DC-797E-4CEE-B662-5F8489ED07F5}" presName="hierChild2" presStyleCnt="0"/>
      <dgm:spPr/>
    </dgm:pt>
    <dgm:pt modelId="{992BC908-7106-44FD-8605-F33BBB47A9DA}" type="pres">
      <dgm:prSet presAssocID="{7B533DE9-64AD-4619-946D-0A46299C54F6}" presName="Name37" presStyleLbl="parChTrans1D2" presStyleIdx="0" presStyleCnt="3"/>
      <dgm:spPr/>
    </dgm:pt>
    <dgm:pt modelId="{83397ACA-A860-4C05-B0B3-D557072A0F2F}" type="pres">
      <dgm:prSet presAssocID="{F7C5DE68-3534-476D-A9E7-91A099F2D155}" presName="hierRoot2" presStyleCnt="0">
        <dgm:presLayoutVars>
          <dgm:hierBranch val="init"/>
        </dgm:presLayoutVars>
      </dgm:prSet>
      <dgm:spPr/>
    </dgm:pt>
    <dgm:pt modelId="{4FD334BD-649E-475B-A288-1DA5E82007C3}" type="pres">
      <dgm:prSet presAssocID="{F7C5DE68-3534-476D-A9E7-91A099F2D155}" presName="rootComposite" presStyleCnt="0"/>
      <dgm:spPr/>
    </dgm:pt>
    <dgm:pt modelId="{DCE75735-BF4C-4939-B0FA-8F47837AD705}" type="pres">
      <dgm:prSet presAssocID="{F7C5DE68-3534-476D-A9E7-91A099F2D155}" presName="rootText" presStyleLbl="node2" presStyleIdx="0" presStyleCnt="3" custScaleX="146366">
        <dgm:presLayoutVars>
          <dgm:chPref val="3"/>
        </dgm:presLayoutVars>
      </dgm:prSet>
      <dgm:spPr/>
    </dgm:pt>
    <dgm:pt modelId="{C1417888-55D5-4F2E-963A-97F827A74A2D}" type="pres">
      <dgm:prSet presAssocID="{F7C5DE68-3534-476D-A9E7-91A099F2D155}" presName="rootConnector" presStyleLbl="node2" presStyleIdx="0" presStyleCnt="3"/>
      <dgm:spPr/>
    </dgm:pt>
    <dgm:pt modelId="{C140B231-E844-4088-8E3C-0AFC8DC27C8C}" type="pres">
      <dgm:prSet presAssocID="{F7C5DE68-3534-476D-A9E7-91A099F2D155}" presName="hierChild4" presStyleCnt="0"/>
      <dgm:spPr/>
    </dgm:pt>
    <dgm:pt modelId="{C7E97B2A-6E55-4084-A438-69A5BDF392C1}" type="pres">
      <dgm:prSet presAssocID="{F7C5DE68-3534-476D-A9E7-91A099F2D155}" presName="hierChild5" presStyleCnt="0"/>
      <dgm:spPr/>
    </dgm:pt>
    <dgm:pt modelId="{236F3823-7E0D-48B3-AE60-9EDCF44F136E}" type="pres">
      <dgm:prSet presAssocID="{CAC2CD3E-FDD3-427A-86D1-54C29ADEFA83}" presName="Name37" presStyleLbl="parChTrans1D2" presStyleIdx="1" presStyleCnt="3"/>
      <dgm:spPr/>
    </dgm:pt>
    <dgm:pt modelId="{69505C59-466B-4F62-8B7A-507D526D8D39}" type="pres">
      <dgm:prSet presAssocID="{C808B14E-EA6F-4462-8FC5-49B0A359CB86}" presName="hierRoot2" presStyleCnt="0">
        <dgm:presLayoutVars>
          <dgm:hierBranch val="init"/>
        </dgm:presLayoutVars>
      </dgm:prSet>
      <dgm:spPr/>
    </dgm:pt>
    <dgm:pt modelId="{3374E64E-1D1E-43E6-9C48-392115554CE2}" type="pres">
      <dgm:prSet presAssocID="{C808B14E-EA6F-4462-8FC5-49B0A359CB86}" presName="rootComposite" presStyleCnt="0"/>
      <dgm:spPr/>
    </dgm:pt>
    <dgm:pt modelId="{29C3E313-ADEB-4FB7-8E9F-DE8F3BD512BD}" type="pres">
      <dgm:prSet presAssocID="{C808B14E-EA6F-4462-8FC5-49B0A359CB86}" presName="rootText" presStyleLbl="node2" presStyleIdx="1" presStyleCnt="3" custScaleX="172751">
        <dgm:presLayoutVars>
          <dgm:chPref val="3"/>
        </dgm:presLayoutVars>
      </dgm:prSet>
      <dgm:spPr/>
    </dgm:pt>
    <dgm:pt modelId="{A9D4C643-3FFA-4AFA-A0D6-946AEC49DEBE}" type="pres">
      <dgm:prSet presAssocID="{C808B14E-EA6F-4462-8FC5-49B0A359CB86}" presName="rootConnector" presStyleLbl="node2" presStyleIdx="1" presStyleCnt="3"/>
      <dgm:spPr/>
    </dgm:pt>
    <dgm:pt modelId="{96A4E85D-6909-410B-8F62-9EB536D92FE0}" type="pres">
      <dgm:prSet presAssocID="{C808B14E-EA6F-4462-8FC5-49B0A359CB86}" presName="hierChild4" presStyleCnt="0"/>
      <dgm:spPr/>
    </dgm:pt>
    <dgm:pt modelId="{803A205D-2384-427A-90A2-2821BC32A126}" type="pres">
      <dgm:prSet presAssocID="{C808B14E-EA6F-4462-8FC5-49B0A359CB86}" presName="hierChild5" presStyleCnt="0"/>
      <dgm:spPr/>
    </dgm:pt>
    <dgm:pt modelId="{CB206F4A-5481-4E48-BE99-3EBD8A7DCBE5}" type="pres">
      <dgm:prSet presAssocID="{4FDB4F4F-BB38-46CE-8AAD-0CBA0AA7757B}" presName="Name37" presStyleLbl="parChTrans1D2" presStyleIdx="2" presStyleCnt="3"/>
      <dgm:spPr/>
    </dgm:pt>
    <dgm:pt modelId="{69B34CB2-002D-4D16-AE0C-A5D3ECD1C548}" type="pres">
      <dgm:prSet presAssocID="{EE4553F9-B08E-4194-9E93-EBF3525F4214}" presName="hierRoot2" presStyleCnt="0">
        <dgm:presLayoutVars>
          <dgm:hierBranch val="init"/>
        </dgm:presLayoutVars>
      </dgm:prSet>
      <dgm:spPr/>
    </dgm:pt>
    <dgm:pt modelId="{126B4628-1178-4277-9C00-FF9075425BC5}" type="pres">
      <dgm:prSet presAssocID="{EE4553F9-B08E-4194-9E93-EBF3525F4214}" presName="rootComposite" presStyleCnt="0"/>
      <dgm:spPr/>
    </dgm:pt>
    <dgm:pt modelId="{A44882DF-82A9-451C-B147-8DA3E5B1D73B}" type="pres">
      <dgm:prSet presAssocID="{EE4553F9-B08E-4194-9E93-EBF3525F4214}" presName="rootText" presStyleLbl="node2" presStyleIdx="2" presStyleCnt="3" custScaleX="144707" custLinFactNeighborX="326" custLinFactNeighborY="573">
        <dgm:presLayoutVars>
          <dgm:chPref val="3"/>
        </dgm:presLayoutVars>
      </dgm:prSet>
      <dgm:spPr/>
    </dgm:pt>
    <dgm:pt modelId="{4E8B0C3E-6FFB-4F8A-B4B6-E7E9A97F8E21}" type="pres">
      <dgm:prSet presAssocID="{EE4553F9-B08E-4194-9E93-EBF3525F4214}" presName="rootConnector" presStyleLbl="node2" presStyleIdx="2" presStyleCnt="3"/>
      <dgm:spPr/>
    </dgm:pt>
    <dgm:pt modelId="{C3C04CD4-CC3E-41CB-AB9F-09FE807760BC}" type="pres">
      <dgm:prSet presAssocID="{EE4553F9-B08E-4194-9E93-EBF3525F4214}" presName="hierChild4" presStyleCnt="0"/>
      <dgm:spPr/>
    </dgm:pt>
    <dgm:pt modelId="{52F50E87-5D07-4B55-8127-53ADDDC2CD84}" type="pres">
      <dgm:prSet presAssocID="{EE4553F9-B08E-4194-9E93-EBF3525F4214}" presName="hierChild5" presStyleCnt="0"/>
      <dgm:spPr/>
    </dgm:pt>
    <dgm:pt modelId="{987EE734-5DC2-412E-A049-23EFC25D2032}" type="pres">
      <dgm:prSet presAssocID="{314AC0DC-797E-4CEE-B662-5F8489ED07F5}" presName="hierChild3" presStyleCnt="0"/>
      <dgm:spPr/>
    </dgm:pt>
  </dgm:ptLst>
  <dgm:cxnLst>
    <dgm:cxn modelId="{B5670503-1825-4F93-A8B1-957FD3856C8A}" type="presOf" srcId="{4FDB4F4F-BB38-46CE-8AAD-0CBA0AA7757B}" destId="{CB206F4A-5481-4E48-BE99-3EBD8A7DCBE5}" srcOrd="0" destOrd="0" presId="urn:microsoft.com/office/officeart/2005/8/layout/orgChart1"/>
    <dgm:cxn modelId="{F0C0B909-CDC7-45C1-BE0E-7E36745B550B}" srcId="{E8748917-6E18-4EF5-B898-A35CF681892E}" destId="{314AC0DC-797E-4CEE-B662-5F8489ED07F5}" srcOrd="0" destOrd="0" parTransId="{6B61F835-7A7E-45DB-B171-3D9B2CB7D2A3}" sibTransId="{D96FD4E6-3462-44E9-8A96-4B184116FA07}"/>
    <dgm:cxn modelId="{EB144E2C-B48F-4196-95C6-DA4C335BE7F3}" type="presOf" srcId="{EE4553F9-B08E-4194-9E93-EBF3525F4214}" destId="{4E8B0C3E-6FFB-4F8A-B4B6-E7E9A97F8E21}" srcOrd="1" destOrd="0" presId="urn:microsoft.com/office/officeart/2005/8/layout/orgChart1"/>
    <dgm:cxn modelId="{3681BD40-BFC8-49D0-AEFD-8F6CD88812D7}" type="presOf" srcId="{7B533DE9-64AD-4619-946D-0A46299C54F6}" destId="{992BC908-7106-44FD-8605-F33BBB47A9DA}" srcOrd="0" destOrd="0" presId="urn:microsoft.com/office/officeart/2005/8/layout/orgChart1"/>
    <dgm:cxn modelId="{D9A47542-EF36-4BB4-9A30-4D6C47EE321B}" type="presOf" srcId="{E8748917-6E18-4EF5-B898-A35CF681892E}" destId="{F54BF69F-DF8E-443E-AACE-2DFF6038CCCA}" srcOrd="0" destOrd="0" presId="urn:microsoft.com/office/officeart/2005/8/layout/orgChart1"/>
    <dgm:cxn modelId="{C2672A66-A0AF-436D-A424-962793843EB8}" type="presOf" srcId="{CAC2CD3E-FDD3-427A-86D1-54C29ADEFA83}" destId="{236F3823-7E0D-48B3-AE60-9EDCF44F136E}" srcOrd="0" destOrd="0" presId="urn:microsoft.com/office/officeart/2005/8/layout/orgChart1"/>
    <dgm:cxn modelId="{0FDE9378-3A97-4647-A3E3-5349B33FB4EF}" type="presOf" srcId="{EE4553F9-B08E-4194-9E93-EBF3525F4214}" destId="{A44882DF-82A9-451C-B147-8DA3E5B1D73B}" srcOrd="0" destOrd="0" presId="urn:microsoft.com/office/officeart/2005/8/layout/orgChart1"/>
    <dgm:cxn modelId="{31DD675A-DBE7-4005-BE17-87C73D677E34}" type="presOf" srcId="{F7C5DE68-3534-476D-A9E7-91A099F2D155}" destId="{C1417888-55D5-4F2E-963A-97F827A74A2D}" srcOrd="1" destOrd="0" presId="urn:microsoft.com/office/officeart/2005/8/layout/orgChart1"/>
    <dgm:cxn modelId="{75CC477E-1FDE-464B-8CA0-8520800B699B}" type="presOf" srcId="{C808B14E-EA6F-4462-8FC5-49B0A359CB86}" destId="{29C3E313-ADEB-4FB7-8E9F-DE8F3BD512BD}" srcOrd="0" destOrd="0" presId="urn:microsoft.com/office/officeart/2005/8/layout/orgChart1"/>
    <dgm:cxn modelId="{96EF1382-443A-419F-B4EC-7839787A52EA}" srcId="{314AC0DC-797E-4CEE-B662-5F8489ED07F5}" destId="{C808B14E-EA6F-4462-8FC5-49B0A359CB86}" srcOrd="1" destOrd="0" parTransId="{CAC2CD3E-FDD3-427A-86D1-54C29ADEFA83}" sibTransId="{CD19E0DC-4564-4F0B-BA55-3E60533E8C11}"/>
    <dgm:cxn modelId="{7E4F399C-D294-4F60-9A89-0EC0F50B4B11}" srcId="{314AC0DC-797E-4CEE-B662-5F8489ED07F5}" destId="{EE4553F9-B08E-4194-9E93-EBF3525F4214}" srcOrd="2" destOrd="0" parTransId="{4FDB4F4F-BB38-46CE-8AAD-0CBA0AA7757B}" sibTransId="{77BEBC78-6B3F-4DF6-94C4-20FFDDE84F9B}"/>
    <dgm:cxn modelId="{8AAFC3BB-9952-4324-8047-8A494FFEA010}" type="presOf" srcId="{C808B14E-EA6F-4462-8FC5-49B0A359CB86}" destId="{A9D4C643-3FFA-4AFA-A0D6-946AEC49DEBE}" srcOrd="1" destOrd="0" presId="urn:microsoft.com/office/officeart/2005/8/layout/orgChart1"/>
    <dgm:cxn modelId="{8D94C5C3-7100-4535-A685-7ED2AA3488A1}" type="presOf" srcId="{314AC0DC-797E-4CEE-B662-5F8489ED07F5}" destId="{E25E6660-8E5A-4D4E-B415-3CE0C03ACF7F}" srcOrd="1" destOrd="0" presId="urn:microsoft.com/office/officeart/2005/8/layout/orgChart1"/>
    <dgm:cxn modelId="{7BFC4BCA-A774-4978-8456-AE49BD251597}" type="presOf" srcId="{314AC0DC-797E-4CEE-B662-5F8489ED07F5}" destId="{54AFC71B-D8C5-4FF7-B75D-248346A691A7}" srcOrd="0" destOrd="0" presId="urn:microsoft.com/office/officeart/2005/8/layout/orgChart1"/>
    <dgm:cxn modelId="{ACC033D2-AF16-4E18-BFBD-2AFF9D5C7EB5}" type="presOf" srcId="{F7C5DE68-3534-476D-A9E7-91A099F2D155}" destId="{DCE75735-BF4C-4939-B0FA-8F47837AD705}" srcOrd="0" destOrd="0" presId="urn:microsoft.com/office/officeart/2005/8/layout/orgChart1"/>
    <dgm:cxn modelId="{FD5F1EEE-D921-4C95-A50F-0AAED572DBA8}" srcId="{314AC0DC-797E-4CEE-B662-5F8489ED07F5}" destId="{F7C5DE68-3534-476D-A9E7-91A099F2D155}" srcOrd="0" destOrd="0" parTransId="{7B533DE9-64AD-4619-946D-0A46299C54F6}" sibTransId="{A922B59E-9B18-4AF1-9706-D1283F22089A}"/>
    <dgm:cxn modelId="{1CF5C974-B8C5-49AB-908D-FF0E39F0EDE0}" type="presParOf" srcId="{F54BF69F-DF8E-443E-AACE-2DFF6038CCCA}" destId="{00BAEB26-1908-4BDE-920F-84D557594A32}" srcOrd="0" destOrd="0" presId="urn:microsoft.com/office/officeart/2005/8/layout/orgChart1"/>
    <dgm:cxn modelId="{C3447F4D-417F-4F1A-B484-CCBA3794BCF1}" type="presParOf" srcId="{00BAEB26-1908-4BDE-920F-84D557594A32}" destId="{8A0F47BC-5FF8-4A85-89B4-95A9B2825AED}" srcOrd="0" destOrd="0" presId="urn:microsoft.com/office/officeart/2005/8/layout/orgChart1"/>
    <dgm:cxn modelId="{A6E2286B-E99C-440F-8627-14C341567B0E}" type="presParOf" srcId="{8A0F47BC-5FF8-4A85-89B4-95A9B2825AED}" destId="{54AFC71B-D8C5-4FF7-B75D-248346A691A7}" srcOrd="0" destOrd="0" presId="urn:microsoft.com/office/officeart/2005/8/layout/orgChart1"/>
    <dgm:cxn modelId="{58FC01D0-8933-4E9B-A92B-78F7B37CB065}" type="presParOf" srcId="{8A0F47BC-5FF8-4A85-89B4-95A9B2825AED}" destId="{E25E6660-8E5A-4D4E-B415-3CE0C03ACF7F}" srcOrd="1" destOrd="0" presId="urn:microsoft.com/office/officeart/2005/8/layout/orgChart1"/>
    <dgm:cxn modelId="{51C618C8-EF80-45A2-9586-EB0DD53FF9C4}" type="presParOf" srcId="{00BAEB26-1908-4BDE-920F-84D557594A32}" destId="{7B06BFFB-E44A-4065-B73E-066BD972E1D9}" srcOrd="1" destOrd="0" presId="urn:microsoft.com/office/officeart/2005/8/layout/orgChart1"/>
    <dgm:cxn modelId="{FCB6410A-987D-403E-8EDF-7A8B30615616}" type="presParOf" srcId="{7B06BFFB-E44A-4065-B73E-066BD972E1D9}" destId="{992BC908-7106-44FD-8605-F33BBB47A9DA}" srcOrd="0" destOrd="0" presId="urn:microsoft.com/office/officeart/2005/8/layout/orgChart1"/>
    <dgm:cxn modelId="{1FCC196F-0BB6-4FAB-81DC-72C859FDC18A}" type="presParOf" srcId="{7B06BFFB-E44A-4065-B73E-066BD972E1D9}" destId="{83397ACA-A860-4C05-B0B3-D557072A0F2F}" srcOrd="1" destOrd="0" presId="urn:microsoft.com/office/officeart/2005/8/layout/orgChart1"/>
    <dgm:cxn modelId="{F95E26CB-B657-4B23-867F-F9F2AD701BA6}" type="presParOf" srcId="{83397ACA-A860-4C05-B0B3-D557072A0F2F}" destId="{4FD334BD-649E-475B-A288-1DA5E82007C3}" srcOrd="0" destOrd="0" presId="urn:microsoft.com/office/officeart/2005/8/layout/orgChart1"/>
    <dgm:cxn modelId="{0EBFADE1-58E0-434F-AD40-728928F85DA8}" type="presParOf" srcId="{4FD334BD-649E-475B-A288-1DA5E82007C3}" destId="{DCE75735-BF4C-4939-B0FA-8F47837AD705}" srcOrd="0" destOrd="0" presId="urn:microsoft.com/office/officeart/2005/8/layout/orgChart1"/>
    <dgm:cxn modelId="{4B17D92E-DDB5-4D7D-9EB9-A6FE63DA0CDF}" type="presParOf" srcId="{4FD334BD-649E-475B-A288-1DA5E82007C3}" destId="{C1417888-55D5-4F2E-963A-97F827A74A2D}" srcOrd="1" destOrd="0" presId="urn:microsoft.com/office/officeart/2005/8/layout/orgChart1"/>
    <dgm:cxn modelId="{571184B8-943B-4E19-B3CC-181019D93E58}" type="presParOf" srcId="{83397ACA-A860-4C05-B0B3-D557072A0F2F}" destId="{C140B231-E844-4088-8E3C-0AFC8DC27C8C}" srcOrd="1" destOrd="0" presId="urn:microsoft.com/office/officeart/2005/8/layout/orgChart1"/>
    <dgm:cxn modelId="{4468EFF9-3983-4F89-AE2D-2C51EA8D89AF}" type="presParOf" srcId="{83397ACA-A860-4C05-B0B3-D557072A0F2F}" destId="{C7E97B2A-6E55-4084-A438-69A5BDF392C1}" srcOrd="2" destOrd="0" presId="urn:microsoft.com/office/officeart/2005/8/layout/orgChart1"/>
    <dgm:cxn modelId="{F501E3DA-F6F8-4FC4-AB9E-C89C8AA34D7C}" type="presParOf" srcId="{7B06BFFB-E44A-4065-B73E-066BD972E1D9}" destId="{236F3823-7E0D-48B3-AE60-9EDCF44F136E}" srcOrd="2" destOrd="0" presId="urn:microsoft.com/office/officeart/2005/8/layout/orgChart1"/>
    <dgm:cxn modelId="{78AFB1A4-E8C7-43B8-A169-A99756E9C540}" type="presParOf" srcId="{7B06BFFB-E44A-4065-B73E-066BD972E1D9}" destId="{69505C59-466B-4F62-8B7A-507D526D8D39}" srcOrd="3" destOrd="0" presId="urn:microsoft.com/office/officeart/2005/8/layout/orgChart1"/>
    <dgm:cxn modelId="{175A1301-0D06-435D-B849-E769D13032C5}" type="presParOf" srcId="{69505C59-466B-4F62-8B7A-507D526D8D39}" destId="{3374E64E-1D1E-43E6-9C48-392115554CE2}" srcOrd="0" destOrd="0" presId="urn:microsoft.com/office/officeart/2005/8/layout/orgChart1"/>
    <dgm:cxn modelId="{7FBD8260-6E9E-48D7-AFF8-0B5B277FB8C8}" type="presParOf" srcId="{3374E64E-1D1E-43E6-9C48-392115554CE2}" destId="{29C3E313-ADEB-4FB7-8E9F-DE8F3BD512BD}" srcOrd="0" destOrd="0" presId="urn:microsoft.com/office/officeart/2005/8/layout/orgChart1"/>
    <dgm:cxn modelId="{E509D1F0-74A9-43EE-89FB-7B00BD4E4DE1}" type="presParOf" srcId="{3374E64E-1D1E-43E6-9C48-392115554CE2}" destId="{A9D4C643-3FFA-4AFA-A0D6-946AEC49DEBE}" srcOrd="1" destOrd="0" presId="urn:microsoft.com/office/officeart/2005/8/layout/orgChart1"/>
    <dgm:cxn modelId="{D5AD02C0-699E-4E0B-AA9A-9CB63D36D020}" type="presParOf" srcId="{69505C59-466B-4F62-8B7A-507D526D8D39}" destId="{96A4E85D-6909-410B-8F62-9EB536D92FE0}" srcOrd="1" destOrd="0" presId="urn:microsoft.com/office/officeart/2005/8/layout/orgChart1"/>
    <dgm:cxn modelId="{AFBF27B6-1B01-41A1-A4AC-ADACDE642EAB}" type="presParOf" srcId="{69505C59-466B-4F62-8B7A-507D526D8D39}" destId="{803A205D-2384-427A-90A2-2821BC32A126}" srcOrd="2" destOrd="0" presId="urn:microsoft.com/office/officeart/2005/8/layout/orgChart1"/>
    <dgm:cxn modelId="{9CB94F7D-AD94-46D6-95B4-41BD6A21DA80}" type="presParOf" srcId="{7B06BFFB-E44A-4065-B73E-066BD972E1D9}" destId="{CB206F4A-5481-4E48-BE99-3EBD8A7DCBE5}" srcOrd="4" destOrd="0" presId="urn:microsoft.com/office/officeart/2005/8/layout/orgChart1"/>
    <dgm:cxn modelId="{B9D5B13D-728B-49DF-9FC8-A9CCA9496AAA}" type="presParOf" srcId="{7B06BFFB-E44A-4065-B73E-066BD972E1D9}" destId="{69B34CB2-002D-4D16-AE0C-A5D3ECD1C548}" srcOrd="5" destOrd="0" presId="urn:microsoft.com/office/officeart/2005/8/layout/orgChart1"/>
    <dgm:cxn modelId="{0A410102-8882-4362-B719-20E50A03010E}" type="presParOf" srcId="{69B34CB2-002D-4D16-AE0C-A5D3ECD1C548}" destId="{126B4628-1178-4277-9C00-FF9075425BC5}" srcOrd="0" destOrd="0" presId="urn:microsoft.com/office/officeart/2005/8/layout/orgChart1"/>
    <dgm:cxn modelId="{ED9B185C-50BF-4F03-A55C-A4AC3AF27D1D}" type="presParOf" srcId="{126B4628-1178-4277-9C00-FF9075425BC5}" destId="{A44882DF-82A9-451C-B147-8DA3E5B1D73B}" srcOrd="0" destOrd="0" presId="urn:microsoft.com/office/officeart/2005/8/layout/orgChart1"/>
    <dgm:cxn modelId="{09FCA544-9CA4-4100-9F2A-8D811207ADDB}" type="presParOf" srcId="{126B4628-1178-4277-9C00-FF9075425BC5}" destId="{4E8B0C3E-6FFB-4F8A-B4B6-E7E9A97F8E21}" srcOrd="1" destOrd="0" presId="urn:microsoft.com/office/officeart/2005/8/layout/orgChart1"/>
    <dgm:cxn modelId="{300EE716-3FE9-4E9E-B0DF-5130F1971B72}" type="presParOf" srcId="{69B34CB2-002D-4D16-AE0C-A5D3ECD1C548}" destId="{C3C04CD4-CC3E-41CB-AB9F-09FE807760BC}" srcOrd="1" destOrd="0" presId="urn:microsoft.com/office/officeart/2005/8/layout/orgChart1"/>
    <dgm:cxn modelId="{666F1137-24C7-457A-A734-912B07269D9D}" type="presParOf" srcId="{69B34CB2-002D-4D16-AE0C-A5D3ECD1C548}" destId="{52F50E87-5D07-4B55-8127-53ADDDC2CD84}" srcOrd="2" destOrd="0" presId="urn:microsoft.com/office/officeart/2005/8/layout/orgChart1"/>
    <dgm:cxn modelId="{64829D34-828C-44CD-B9BC-8A30A068B960}" type="presParOf" srcId="{00BAEB26-1908-4BDE-920F-84D557594A32}" destId="{987EE734-5DC2-412E-A049-23EFC25D203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206F4A-5481-4E48-BE99-3EBD8A7DCBE5}">
      <dsp:nvSpPr>
        <dsp:cNvPr id="0" name=""/>
        <dsp:cNvSpPr/>
      </dsp:nvSpPr>
      <dsp:spPr>
        <a:xfrm>
          <a:off x="4500500" y="1093299"/>
          <a:ext cx="3214607" cy="3783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701"/>
              </a:lnTo>
              <a:lnTo>
                <a:pt x="3214607" y="191701"/>
              </a:lnTo>
              <a:lnTo>
                <a:pt x="3214607" y="378311"/>
              </a:lnTo>
            </a:path>
          </a:pathLst>
        </a:custGeom>
        <a:noFill/>
        <a:ln w="400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6F3823-7E0D-48B3-AE60-9EDCF44F136E}">
      <dsp:nvSpPr>
        <dsp:cNvPr id="0" name=""/>
        <dsp:cNvSpPr/>
      </dsp:nvSpPr>
      <dsp:spPr>
        <a:xfrm>
          <a:off x="4454780" y="1093299"/>
          <a:ext cx="91440" cy="3732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6609"/>
              </a:lnTo>
              <a:lnTo>
                <a:pt x="60462" y="186609"/>
              </a:lnTo>
              <a:lnTo>
                <a:pt x="60462" y="373219"/>
              </a:lnTo>
            </a:path>
          </a:pathLst>
        </a:custGeom>
        <a:noFill/>
        <a:ln w="40000" cap="flat" cmpd="sng" algn="ctr">
          <a:solidFill>
            <a:schemeClr val="accent5"/>
          </a:solidFill>
          <a:prstDash val="solid"/>
          <a:headEnd type="non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2BC908-7106-44FD-8605-F33BBB47A9DA}">
      <dsp:nvSpPr>
        <dsp:cNvPr id="0" name=""/>
        <dsp:cNvSpPr/>
      </dsp:nvSpPr>
      <dsp:spPr>
        <a:xfrm>
          <a:off x="1306291" y="1093299"/>
          <a:ext cx="3194208" cy="373219"/>
        </a:xfrm>
        <a:custGeom>
          <a:avLst/>
          <a:gdLst/>
          <a:ahLst/>
          <a:cxnLst/>
          <a:rect l="0" t="0" r="0" b="0"/>
          <a:pathLst>
            <a:path>
              <a:moveTo>
                <a:pt x="3194208" y="0"/>
              </a:moveTo>
              <a:lnTo>
                <a:pt x="3194208" y="186609"/>
              </a:lnTo>
              <a:lnTo>
                <a:pt x="0" y="186609"/>
              </a:lnTo>
              <a:lnTo>
                <a:pt x="0" y="373219"/>
              </a:lnTo>
            </a:path>
          </a:pathLst>
        </a:custGeom>
        <a:noFill/>
        <a:ln w="400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AFC71B-D8C5-4FF7-B75D-248346A691A7}">
      <dsp:nvSpPr>
        <dsp:cNvPr id="0" name=""/>
        <dsp:cNvSpPr/>
      </dsp:nvSpPr>
      <dsp:spPr>
        <a:xfrm>
          <a:off x="3286932" y="204681"/>
          <a:ext cx="2427135" cy="888618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一维土柱数值模拟</a:t>
          </a:r>
          <a:endParaRPr lang="zh-CN" altLang="en-US" sz="2100" kern="1200" dirty="0">
            <a:solidFill>
              <a:schemeClr val="tx1"/>
            </a:solidFill>
          </a:endParaRPr>
        </a:p>
      </dsp:txBody>
      <dsp:txXfrm>
        <a:off x="3286932" y="204681"/>
        <a:ext cx="2427135" cy="888618"/>
      </dsp:txXfrm>
    </dsp:sp>
    <dsp:sp modelId="{DCE75735-BF4C-4939-B0FA-8F47837AD705}">
      <dsp:nvSpPr>
        <dsp:cNvPr id="0" name=""/>
        <dsp:cNvSpPr/>
      </dsp:nvSpPr>
      <dsp:spPr>
        <a:xfrm>
          <a:off x="5656" y="1466519"/>
          <a:ext cx="2601269" cy="88861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不同含水率、相变潜热对温度场的影响</a:t>
          </a:r>
        </a:p>
      </dsp:txBody>
      <dsp:txXfrm>
        <a:off x="5656" y="1466519"/>
        <a:ext cx="2601269" cy="888618"/>
      </dsp:txXfrm>
    </dsp:sp>
    <dsp:sp modelId="{29C3E313-ADEB-4FB7-8E9F-DE8F3BD512BD}">
      <dsp:nvSpPr>
        <dsp:cNvPr id="0" name=""/>
        <dsp:cNvSpPr/>
      </dsp:nvSpPr>
      <dsp:spPr>
        <a:xfrm>
          <a:off x="2980145" y="1466519"/>
          <a:ext cx="3070193" cy="88861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开放体系下温度场、水分场和应力场分布</a:t>
          </a:r>
        </a:p>
      </dsp:txBody>
      <dsp:txXfrm>
        <a:off x="2980145" y="1466519"/>
        <a:ext cx="3070193" cy="888618"/>
      </dsp:txXfrm>
    </dsp:sp>
    <dsp:sp modelId="{A44882DF-82A9-451C-B147-8DA3E5B1D73B}">
      <dsp:nvSpPr>
        <dsp:cNvPr id="0" name=""/>
        <dsp:cNvSpPr/>
      </dsp:nvSpPr>
      <dsp:spPr>
        <a:xfrm>
          <a:off x="6429215" y="1471611"/>
          <a:ext cx="2571784" cy="88861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封闭体系下温度场和水分场分布</a:t>
          </a:r>
        </a:p>
      </dsp:txBody>
      <dsp:txXfrm>
        <a:off x="6429215" y="1471611"/>
        <a:ext cx="2571784" cy="8886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image" Target="../media/image48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image" Target="../media/image50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image" Target="../media/image6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45FDF-962F-44C5-B08F-49CCE6A41112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CDE23-0CB9-4F5C-9480-FD9A94DBAA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380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39838"/>
            <a:ext cx="4467225" cy="3351212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zh-CN" smtClean="0"/>
              <a:t>1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113019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7F114-16D2-40C4-8F85-46FAB6E7C59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2.jpeg"/><Relationship Id="rId7" Type="http://schemas.openxmlformats.org/officeDocument/2006/relationships/image" Target="../media/image41.emf"/><Relationship Id="rId12" Type="http://schemas.openxmlformats.org/officeDocument/2006/relationships/image" Target="../media/image4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45.png"/><Relationship Id="rId5" Type="http://schemas.openxmlformats.org/officeDocument/2006/relationships/image" Target="../media/image40.emf"/><Relationship Id="rId10" Type="http://schemas.openxmlformats.org/officeDocument/2006/relationships/image" Target="../media/image44.png"/><Relationship Id="rId4" Type="http://schemas.openxmlformats.org/officeDocument/2006/relationships/oleObject" Target="../embeddings/oleObject12.bin"/><Relationship Id="rId9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48.emf"/><Relationship Id="rId4" Type="http://schemas.openxmlformats.org/officeDocument/2006/relationships/oleObject" Target="../embeddings/oleObject14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18" Type="http://schemas.openxmlformats.org/officeDocument/2006/relationships/image" Target="../media/image51.emf"/><Relationship Id="rId3" Type="http://schemas.openxmlformats.org/officeDocument/2006/relationships/image" Target="../media/image2.jpe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1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2.jpeg"/><Relationship Id="rId1" Type="http://schemas.openxmlformats.org/officeDocument/2006/relationships/vmlDrawing" Target="../drawings/vmlDrawing5.v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0.emf"/><Relationship Id="rId15" Type="http://schemas.openxmlformats.org/officeDocument/2006/relationships/image" Target="../media/image61.png"/><Relationship Id="rId10" Type="http://schemas.openxmlformats.org/officeDocument/2006/relationships/image" Target="../media/image56.png"/><Relationship Id="rId4" Type="http://schemas.openxmlformats.org/officeDocument/2006/relationships/oleObject" Target="../embeddings/oleObject16.bin"/><Relationship Id="rId9" Type="http://schemas.openxmlformats.org/officeDocument/2006/relationships/image" Target="../media/image55.png"/><Relationship Id="rId1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13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6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3.png"/><Relationship Id="rId1" Type="http://schemas.openxmlformats.org/officeDocument/2006/relationships/vmlDrawing" Target="../drawings/vmlDrawing6.vml"/><Relationship Id="rId6" Type="http://schemas.openxmlformats.org/officeDocument/2006/relationships/image" Target="../media/image63.emf"/><Relationship Id="rId11" Type="http://schemas.openxmlformats.org/officeDocument/2006/relationships/image" Target="../media/image68.png"/><Relationship Id="rId5" Type="http://schemas.openxmlformats.org/officeDocument/2006/relationships/oleObject" Target="../embeddings/oleObject18.bin"/><Relationship Id="rId15" Type="http://schemas.openxmlformats.org/officeDocument/2006/relationships/image" Target="../media/image72.png"/><Relationship Id="rId10" Type="http://schemas.openxmlformats.org/officeDocument/2006/relationships/image" Target="../media/image67.png"/><Relationship Id="rId4" Type="http://schemas.openxmlformats.org/officeDocument/2006/relationships/image" Target="../media/image2.jpeg"/><Relationship Id="rId9" Type="http://schemas.openxmlformats.org/officeDocument/2006/relationships/image" Target="../media/image66.png"/><Relationship Id="rId14" Type="http://schemas.openxmlformats.org/officeDocument/2006/relationships/image" Target="../media/image7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5.png"/><Relationship Id="rId5" Type="http://schemas.openxmlformats.org/officeDocument/2006/relationships/image" Target="../media/image74.emf"/><Relationship Id="rId4" Type="http://schemas.openxmlformats.org/officeDocument/2006/relationships/oleObject" Target="../embeddings/oleObject2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8.wmf"/><Relationship Id="rId18" Type="http://schemas.openxmlformats.org/officeDocument/2006/relationships/oleObject" Target="../embeddings/oleObject8.bin"/><Relationship Id="rId3" Type="http://schemas.openxmlformats.org/officeDocument/2006/relationships/image" Target="../media/image2.jpeg"/><Relationship Id="rId21" Type="http://schemas.openxmlformats.org/officeDocument/2006/relationships/image" Target="../media/image22.wmf"/><Relationship Id="rId7" Type="http://schemas.openxmlformats.org/officeDocument/2006/relationships/image" Target="../media/image15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7.wmf"/><Relationship Id="rId5" Type="http://schemas.openxmlformats.org/officeDocument/2006/relationships/image" Target="../media/image14.wmf"/><Relationship Id="rId15" Type="http://schemas.openxmlformats.org/officeDocument/2006/relationships/image" Target="../media/image19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2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6.wmf"/><Relationship Id="rId1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13" Type="http://schemas.openxmlformats.org/officeDocument/2006/relationships/image" Target="../media/image33.emf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12" Type="http://schemas.openxmlformats.org/officeDocument/2006/relationships/image" Target="../media/image32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11" Type="http://schemas.openxmlformats.org/officeDocument/2006/relationships/image" Target="../media/image31.emf"/><Relationship Id="rId5" Type="http://schemas.openxmlformats.org/officeDocument/2006/relationships/image" Target="../media/image25.emf"/><Relationship Id="rId10" Type="http://schemas.openxmlformats.org/officeDocument/2006/relationships/image" Target="../media/image30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Relationship Id="rId14" Type="http://schemas.openxmlformats.org/officeDocument/2006/relationships/image" Target="../media/image3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2.jpeg"/><Relationship Id="rId7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37.emf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0" y="0"/>
            <a:ext cx="9144000" cy="4365104"/>
          </a:xfrm>
          <a:prstGeom prst="rect">
            <a:avLst/>
          </a:prstGeom>
          <a:solidFill>
            <a:srgbClr val="0070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US" altLang="zh-CN" sz="2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饱和冻土水热耦合数值模拟及试验验证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-222632" y="1912168"/>
            <a:ext cx="95892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altLang="zh-CN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COMSOL 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用户年会</a:t>
            </a:r>
            <a:endParaRPr lang="en-US" altLang="zh-CN" sz="20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spcBef>
                <a:spcPts val="1200"/>
              </a:spcBef>
            </a:pPr>
            <a:r>
              <a:rPr lang="en-US" altLang="zh-CN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2019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</a:t>
            </a:r>
            <a:r>
              <a:rPr lang="en-US" altLang="zh-CN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10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月</a:t>
            </a:r>
            <a:r>
              <a:rPr lang="en-US" altLang="zh-CN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31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日</a:t>
            </a:r>
            <a:r>
              <a:rPr lang="en-US" altLang="zh-CN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~11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月</a:t>
            </a:r>
            <a:r>
              <a:rPr lang="en-US" altLang="zh-CN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日， 中国北京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170080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-8312" y="4725144"/>
            <a:ext cx="91440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defRPr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Tahoma" charset="0"/>
              </a:rPr>
              <a:t>报告人</a:t>
            </a:r>
            <a:r>
              <a:rPr lang="en-US" altLang="zh-CN" sz="3200" b="1" dirty="0">
                <a:latin typeface="Arial" panose="020B0604020202020204" pitchFamily="34" charset="0"/>
                <a:ea typeface="宋体" charset="-122"/>
                <a:cs typeface="Arial" panose="020B0604020202020204" pitchFamily="34" charset="0"/>
                <a:sym typeface="Tahoma" charset="0"/>
              </a:rPr>
              <a:t>: 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Tahoma" charset="0"/>
              </a:rPr>
              <a:t>李智明，陈剑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Tahoma" charset="0"/>
            </a:endParaRPr>
          </a:p>
          <a:p>
            <a:pPr algn="ctr">
              <a:lnSpc>
                <a:spcPct val="125000"/>
              </a:lnSpc>
              <a:spcBef>
                <a:spcPts val="2400"/>
              </a:spcBef>
              <a:defRPr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Tahoma" charset="0"/>
              </a:rPr>
              <a:t>哈尔滨工业大学土木工程学院（哈尔滨市南岗区黄河路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Tahoma" charset="0"/>
              </a:rPr>
              <a:t>73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Tahoma" charset="0"/>
              </a:rPr>
              <a:t>号）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Tahoma" charset="0"/>
            </a:endParaRPr>
          </a:p>
          <a:p>
            <a:pPr algn="ctr">
              <a:lnSpc>
                <a:spcPct val="125000"/>
              </a:lnSpc>
              <a:defRPr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电子邮件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: chenj77@hit.edu.cn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10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3" name="矩形 32"/>
          <p:cNvSpPr/>
          <p:nvPr/>
        </p:nvSpPr>
        <p:spPr>
          <a:xfrm>
            <a:off x="847891" y="1907540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dirty="0"/>
          </a:p>
        </p:txBody>
      </p:sp>
      <p:sp>
        <p:nvSpPr>
          <p:cNvPr id="4" name="矩形 3"/>
          <p:cNvSpPr/>
          <p:nvPr/>
        </p:nvSpPr>
        <p:spPr>
          <a:xfrm>
            <a:off x="160342" y="690704"/>
            <a:ext cx="4339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开放体系下温度场、水分场和应力场分布</a:t>
            </a: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/>
          </p:nvPr>
        </p:nvGraphicFramePr>
        <p:xfrm>
          <a:off x="215736" y="3253169"/>
          <a:ext cx="3960000" cy="2984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6" name="Graph" r:id="rId4" imgW="2601920" imgH="1959120" progId="Origin50.Graph">
                  <p:embed/>
                </p:oleObj>
              </mc:Choice>
              <mc:Fallback>
                <p:oleObj name="Graph" r:id="rId4" imgW="2601920" imgH="1959120" progId="Origin50.Graph">
                  <p:embed/>
                  <p:pic>
                    <p:nvPicPr>
                      <p:cNvPr id="6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736" y="3253169"/>
                        <a:ext cx="3960000" cy="29841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/>
          </p:nvPr>
        </p:nvGraphicFramePr>
        <p:xfrm>
          <a:off x="4520652" y="3252912"/>
          <a:ext cx="3960000" cy="298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7" name="Graph" r:id="rId6" imgW="2591655" imgH="1959120" progId="Origin50.Graph">
                  <p:embed/>
                </p:oleObj>
              </mc:Choice>
              <mc:Fallback>
                <p:oleObj name="Graph" r:id="rId6" imgW="2591655" imgH="1959120" progId="Origin50.Graph">
                  <p:embed/>
                  <p:pic>
                    <p:nvPicPr>
                      <p:cNvPr id="11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0652" y="3252912"/>
                        <a:ext cx="3960000" cy="298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4520652" y="397450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矩形 5"/>
          <p:cNvSpPr>
            <a:spLocks noChangeArrowheads="1"/>
          </p:cNvSpPr>
          <p:nvPr/>
        </p:nvSpPr>
        <p:spPr bwMode="auto">
          <a:xfrm>
            <a:off x="710097" y="6228020"/>
            <a:ext cx="3240140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土柱不同位置温度随时间变化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5"/>
          <p:cNvSpPr>
            <a:spLocks noChangeArrowheads="1"/>
          </p:cNvSpPr>
          <p:nvPr/>
        </p:nvSpPr>
        <p:spPr bwMode="auto">
          <a:xfrm>
            <a:off x="5004048" y="6228020"/>
            <a:ext cx="3240140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土柱不同位置温度随时间变化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1" name="表格 30"/>
          <p:cNvGraphicFramePr>
            <a:graphicFrameLocks noGrp="1"/>
          </p:cNvGraphicFramePr>
          <p:nvPr>
            <p:extLst/>
          </p:nvPr>
        </p:nvGraphicFramePr>
        <p:xfrm>
          <a:off x="232350" y="1060036"/>
          <a:ext cx="8876154" cy="211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9359">
                  <a:extLst>
                    <a:ext uri="{9D8B030D-6E8A-4147-A177-3AD203B41FA5}">
                      <a16:colId xmlns:a16="http://schemas.microsoft.com/office/drawing/2014/main" val="4134914646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957774695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65620562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2172770872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2506878417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86672528"/>
                    </a:ext>
                  </a:extLst>
                </a:gridCol>
              </a:tblGrid>
              <a:tr h="1696036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568705"/>
                  </a:ext>
                </a:extLst>
              </a:tr>
              <a:tr h="420004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2h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10h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20h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40h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70h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0849242"/>
                  </a:ext>
                </a:extLst>
              </a:tr>
            </a:tbl>
          </a:graphicData>
        </a:graphic>
      </p:graphicFrame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8"/>
          <a:srcRect l="21650" t="4326" r="37007" b="4326"/>
          <a:stretch/>
        </p:blipFill>
        <p:spPr>
          <a:xfrm>
            <a:off x="250853" y="1093759"/>
            <a:ext cx="1440827" cy="161516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9"/>
          <a:srcRect l="22832" t="4839" r="38188" b="4325"/>
          <a:stretch/>
        </p:blipFill>
        <p:spPr>
          <a:xfrm>
            <a:off x="1731362" y="1079447"/>
            <a:ext cx="1400478" cy="1629474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0"/>
          <a:srcRect l="22831" t="4326" r="37007" b="4326"/>
          <a:stretch/>
        </p:blipFill>
        <p:spPr>
          <a:xfrm>
            <a:off x="3203848" y="1092088"/>
            <a:ext cx="1425638" cy="1616832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11"/>
          <a:srcRect l="22443" t="4725" r="37394" b="5078"/>
          <a:stretch/>
        </p:blipFill>
        <p:spPr>
          <a:xfrm>
            <a:off x="4707889" y="1106471"/>
            <a:ext cx="1376279" cy="1602449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12"/>
          <a:srcRect l="22832" t="4326" r="38188" b="4326"/>
          <a:stretch/>
        </p:blipFill>
        <p:spPr>
          <a:xfrm>
            <a:off x="6162571" y="1092089"/>
            <a:ext cx="1433765" cy="1616832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13"/>
          <a:srcRect l="22832" t="4326" r="38188" b="4326"/>
          <a:stretch/>
        </p:blipFill>
        <p:spPr>
          <a:xfrm>
            <a:off x="7660217" y="1082109"/>
            <a:ext cx="1376279" cy="1626811"/>
          </a:xfrm>
          <a:prstGeom prst="rect">
            <a:avLst/>
          </a:prstGeom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一维冻结土柱试验数值模拟</a:t>
            </a:r>
          </a:p>
        </p:txBody>
      </p:sp>
    </p:spTree>
    <p:extLst>
      <p:ext uri="{BB962C8B-B14F-4D97-AF65-F5344CB8AC3E}">
        <p14:creationId xmlns:p14="http://schemas.microsoft.com/office/powerpoint/2010/main" val="1796596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3" name="矩形 32"/>
          <p:cNvSpPr/>
          <p:nvPr/>
        </p:nvSpPr>
        <p:spPr>
          <a:xfrm>
            <a:off x="847891" y="1907540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dirty="0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/>
          </p:nvPr>
        </p:nvGraphicFramePr>
        <p:xfrm>
          <a:off x="49105" y="3209447"/>
          <a:ext cx="3960000" cy="2955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0" name="Graph" r:id="rId4" imgW="2641630" imgH="1975050" progId="Origin50.Graph">
                  <p:embed/>
                </p:oleObj>
              </mc:Choice>
              <mc:Fallback>
                <p:oleObj name="Graph" r:id="rId4" imgW="2641630" imgH="1975050" progId="Origin50.Graph">
                  <p:embed/>
                  <p:pic>
                    <p:nvPicPr>
                      <p:cNvPr id="6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05" y="3209447"/>
                        <a:ext cx="3960000" cy="29558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/>
          </p:nvPr>
        </p:nvGraphicFramePr>
        <p:xfrm>
          <a:off x="4561823" y="3212976"/>
          <a:ext cx="3960000" cy="2987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1" name="Graph" r:id="rId6" imgW="2647573" imgH="1964250" progId="Origin50.Graph">
                  <p:embed/>
                </p:oleObj>
              </mc:Choice>
              <mc:Fallback>
                <p:oleObj name="Graph" r:id="rId6" imgW="2647573" imgH="1964250" progId="Origin50.Graph">
                  <p:embed/>
                  <p:pic>
                    <p:nvPicPr>
                      <p:cNvPr id="9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1823" y="3212976"/>
                        <a:ext cx="3960000" cy="29878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/>
          <p:nvPr/>
        </p:nvSpPr>
        <p:spPr>
          <a:xfrm>
            <a:off x="160342" y="690704"/>
            <a:ext cx="4339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开放体系下温度场、水分场和应力场分布</a:t>
            </a:r>
          </a:p>
        </p:txBody>
      </p:sp>
      <p:sp>
        <p:nvSpPr>
          <p:cNvPr id="12" name="矩形 5"/>
          <p:cNvSpPr>
            <a:spLocks noChangeArrowheads="1"/>
          </p:cNvSpPr>
          <p:nvPr/>
        </p:nvSpPr>
        <p:spPr bwMode="auto">
          <a:xfrm>
            <a:off x="710097" y="6228020"/>
            <a:ext cx="3240140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不同时刻温度随高度的变化</a:t>
            </a:r>
          </a:p>
        </p:txBody>
      </p:sp>
      <p:sp>
        <p:nvSpPr>
          <p:cNvPr id="13" name="矩形 5"/>
          <p:cNvSpPr>
            <a:spLocks noChangeArrowheads="1"/>
          </p:cNvSpPr>
          <p:nvPr/>
        </p:nvSpPr>
        <p:spPr bwMode="auto">
          <a:xfrm>
            <a:off x="4921753" y="6228020"/>
            <a:ext cx="3240140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不同时刻温度随高度的变化</a:t>
            </a:r>
          </a:p>
        </p:txBody>
      </p:sp>
      <p:sp>
        <p:nvSpPr>
          <p:cNvPr id="14" name="菱形 13"/>
          <p:cNvSpPr/>
          <p:nvPr/>
        </p:nvSpPr>
        <p:spPr>
          <a:xfrm>
            <a:off x="395536" y="1159414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菱形 15"/>
          <p:cNvSpPr/>
          <p:nvPr/>
        </p:nvSpPr>
        <p:spPr>
          <a:xfrm>
            <a:off x="395536" y="2276872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菱形 16"/>
          <p:cNvSpPr/>
          <p:nvPr/>
        </p:nvSpPr>
        <p:spPr>
          <a:xfrm>
            <a:off x="395536" y="1847408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83568" y="1079230"/>
            <a:ext cx="82606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在初始冻结的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个小时之内，温度变化剧烈；随后温度变化缓慢，当冻结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30h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之后，温度基本保持不变。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48072" y="1788277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最终变化趋势为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沿土柱高度呈线性规律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647584" y="2211469"/>
            <a:ext cx="6444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曲线上存在转折点，即相变温度点，相变段温度变化速率较快</a:t>
            </a:r>
          </a:p>
        </p:txBody>
      </p:sp>
      <p:sp>
        <p:nvSpPr>
          <p:cNvPr id="19" name="菱形 18"/>
          <p:cNvSpPr/>
          <p:nvPr/>
        </p:nvSpPr>
        <p:spPr>
          <a:xfrm>
            <a:off x="399149" y="2690412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31024" y="2633153"/>
            <a:ext cx="6444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在温度场分析中，试验值和模拟值总体拟合较好</a:t>
            </a: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一维冻结土柱试验数值模拟</a:t>
            </a:r>
          </a:p>
        </p:txBody>
      </p:sp>
    </p:spTree>
    <p:extLst>
      <p:ext uri="{BB962C8B-B14F-4D97-AF65-F5344CB8AC3E}">
        <p14:creationId xmlns:p14="http://schemas.microsoft.com/office/powerpoint/2010/main" val="209949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矩形 13"/>
          <p:cNvSpPr/>
          <p:nvPr/>
        </p:nvSpPr>
        <p:spPr>
          <a:xfrm>
            <a:off x="160342" y="690704"/>
            <a:ext cx="4339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开放体系下温度场、水分场和应力场分布</a:t>
            </a:r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>
            <p:extLst/>
          </p:nvPr>
        </p:nvGraphicFramePr>
        <p:xfrm>
          <a:off x="223689" y="3212976"/>
          <a:ext cx="3960000" cy="3076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4" name="Graph" r:id="rId4" imgW="2564372" imgH="1969380" progId="Origin50.Graph">
                  <p:embed/>
                </p:oleObj>
              </mc:Choice>
              <mc:Fallback>
                <p:oleObj name="Graph" r:id="rId4" imgW="2564372" imgH="1969380" progId="Origin50.Graph">
                  <p:embed/>
                  <p:pic>
                    <p:nvPicPr>
                      <p:cNvPr id="22" name="对象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689" y="3212976"/>
                        <a:ext cx="3960000" cy="30768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矩形 5"/>
          <p:cNvSpPr>
            <a:spLocks noChangeArrowheads="1"/>
          </p:cNvSpPr>
          <p:nvPr/>
        </p:nvSpPr>
        <p:spPr bwMode="auto">
          <a:xfrm>
            <a:off x="611560" y="6309320"/>
            <a:ext cx="3500121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不同时刻土柱含水率随高度变化</a:t>
            </a: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49429" y="1075126"/>
            <a:ext cx="353126" cy="1705802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7"/>
          <a:srcRect l="29919" t="7475" r="34644" b="10625"/>
          <a:stretch/>
        </p:blipFill>
        <p:spPr>
          <a:xfrm>
            <a:off x="4704708" y="1067772"/>
            <a:ext cx="1050170" cy="1632133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8"/>
          <a:srcRect l="29919" t="7476" r="34644" b="10626"/>
          <a:stretch/>
        </p:blipFill>
        <p:spPr>
          <a:xfrm>
            <a:off x="1711331" y="1074324"/>
            <a:ext cx="1117401" cy="1634596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847891" y="1907540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dirty="0"/>
          </a:p>
        </p:txBody>
      </p:sp>
      <p:sp>
        <p:nvSpPr>
          <p:cNvPr id="38" name="矩形 37"/>
          <p:cNvSpPr/>
          <p:nvPr/>
        </p:nvSpPr>
        <p:spPr>
          <a:xfrm>
            <a:off x="847891" y="1907540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dirty="0"/>
          </a:p>
        </p:txBody>
      </p:sp>
      <p:graphicFrame>
        <p:nvGraphicFramePr>
          <p:cNvPr id="39" name="表格 38"/>
          <p:cNvGraphicFramePr>
            <a:graphicFrameLocks noGrp="1"/>
          </p:cNvGraphicFramePr>
          <p:nvPr>
            <p:extLst/>
          </p:nvPr>
        </p:nvGraphicFramePr>
        <p:xfrm>
          <a:off x="232350" y="1060036"/>
          <a:ext cx="8876154" cy="211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9359">
                  <a:extLst>
                    <a:ext uri="{9D8B030D-6E8A-4147-A177-3AD203B41FA5}">
                      <a16:colId xmlns:a16="http://schemas.microsoft.com/office/drawing/2014/main" val="4134914646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957774695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65620562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2172770872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2506878417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86672528"/>
                    </a:ext>
                  </a:extLst>
                </a:gridCol>
              </a:tblGrid>
              <a:tr h="1696036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568705"/>
                  </a:ext>
                </a:extLst>
              </a:tr>
              <a:tr h="420004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2h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30h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70h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120h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冻结实物图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0849242"/>
                  </a:ext>
                </a:extLst>
              </a:tr>
            </a:tbl>
          </a:graphicData>
        </a:graphic>
      </p:graphicFrame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9"/>
          <a:srcRect l="29919" t="7476" r="34644" b="10626"/>
          <a:stretch/>
        </p:blipFill>
        <p:spPr>
          <a:xfrm>
            <a:off x="249755" y="1082109"/>
            <a:ext cx="1128360" cy="1626811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40168" y="1076498"/>
            <a:ext cx="355190" cy="1632422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09169" y="1092088"/>
            <a:ext cx="360389" cy="1607818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12"/>
          <a:srcRect l="29919" t="7475" r="34644" b="10625"/>
          <a:stretch/>
        </p:blipFill>
        <p:spPr>
          <a:xfrm>
            <a:off x="3211749" y="1078182"/>
            <a:ext cx="1075491" cy="1630737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58365" y="1074324"/>
            <a:ext cx="343940" cy="1625582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14"/>
          <a:srcRect l="27168" t="13530" r="40938" b="12445"/>
          <a:stretch/>
        </p:blipFill>
        <p:spPr>
          <a:xfrm>
            <a:off x="6156176" y="1067025"/>
            <a:ext cx="1152128" cy="163287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244617" y="1080991"/>
            <a:ext cx="351719" cy="1625901"/>
          </a:xfrm>
          <a:prstGeom prst="rect">
            <a:avLst/>
          </a:prstGeom>
        </p:spPr>
      </p:pic>
      <p:pic>
        <p:nvPicPr>
          <p:cNvPr id="47" name="图片 46" descr="土柱冻结.jpg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7668344" y="1090008"/>
            <a:ext cx="1398902" cy="161891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aphicFrame>
        <p:nvGraphicFramePr>
          <p:cNvPr id="48" name="对象 47"/>
          <p:cNvGraphicFramePr>
            <a:graphicFrameLocks noChangeAspect="1"/>
          </p:cNvGraphicFramePr>
          <p:nvPr>
            <p:extLst/>
          </p:nvPr>
        </p:nvGraphicFramePr>
        <p:xfrm>
          <a:off x="4644448" y="3212976"/>
          <a:ext cx="3960000" cy="3048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5" name="Graph" r:id="rId17" imgW="2564372" imgH="1969380" progId="Origin50.Graph">
                  <p:embed/>
                </p:oleObj>
              </mc:Choice>
              <mc:Fallback>
                <p:oleObj name="Graph" r:id="rId17" imgW="2564372" imgH="1969380" progId="Origin50.Graph">
                  <p:embed/>
                  <p:pic>
                    <p:nvPicPr>
                      <p:cNvPr id="48" name="对象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448" y="3212976"/>
                        <a:ext cx="3960000" cy="30483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矩形 5"/>
          <p:cNvSpPr>
            <a:spLocks noChangeArrowheads="1"/>
          </p:cNvSpPr>
          <p:nvPr/>
        </p:nvSpPr>
        <p:spPr bwMode="auto">
          <a:xfrm>
            <a:off x="5004378" y="6298221"/>
            <a:ext cx="3384046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冻结</a:t>
            </a:r>
            <a:r>
              <a:rPr lang="en-US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天土柱含水率随高度变化</a:t>
            </a: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一维冻结土柱试验数值模拟</a:t>
            </a:r>
          </a:p>
        </p:txBody>
      </p:sp>
    </p:spTree>
    <p:extLst>
      <p:ext uri="{BB962C8B-B14F-4D97-AF65-F5344CB8AC3E}">
        <p14:creationId xmlns:p14="http://schemas.microsoft.com/office/powerpoint/2010/main" val="7414333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2402" y="1124744"/>
            <a:ext cx="395852" cy="1595250"/>
          </a:xfrm>
          <a:prstGeom prst="rect">
            <a:avLst/>
          </a:prstGeom>
        </p:spPr>
      </p:pic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矩形 1"/>
          <p:cNvSpPr/>
          <p:nvPr/>
        </p:nvSpPr>
        <p:spPr>
          <a:xfrm>
            <a:off x="0" y="726596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封闭体系下温度场和水分场分布</a:t>
            </a:r>
          </a:p>
        </p:txBody>
      </p:sp>
      <p:sp>
        <p:nvSpPr>
          <p:cNvPr id="6" name="矩形 5"/>
          <p:cNvSpPr/>
          <p:nvPr/>
        </p:nvSpPr>
        <p:spPr>
          <a:xfrm>
            <a:off x="795053" y="1907540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/>
          </p:nvPr>
        </p:nvGraphicFramePr>
        <p:xfrm>
          <a:off x="179512" y="1060036"/>
          <a:ext cx="8876154" cy="211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9359">
                  <a:extLst>
                    <a:ext uri="{9D8B030D-6E8A-4147-A177-3AD203B41FA5}">
                      <a16:colId xmlns:a16="http://schemas.microsoft.com/office/drawing/2014/main" val="4134914646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957774695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65620562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2172770872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2506878417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86672528"/>
                    </a:ext>
                  </a:extLst>
                </a:gridCol>
              </a:tblGrid>
              <a:tr h="1696036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568705"/>
                  </a:ext>
                </a:extLst>
              </a:tr>
              <a:tr h="420004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2h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10h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120h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10h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50h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冻结</a:t>
                      </a:r>
                      <a:r>
                        <a:rPr lang="en-US" altLang="zh-CN" dirty="0"/>
                        <a:t>120h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0849242"/>
                  </a:ext>
                </a:extLst>
              </a:tr>
            </a:tbl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/>
          </p:nvPr>
        </p:nvGraphicFramePr>
        <p:xfrm>
          <a:off x="258455" y="3284984"/>
          <a:ext cx="3960000" cy="296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2" name="Graph" r:id="rId5" imgW="2627583" imgH="1957500" progId="Origin50.Graph">
                  <p:embed/>
                </p:oleObj>
              </mc:Choice>
              <mc:Fallback>
                <p:oleObj name="Graph" r:id="rId5" imgW="2627583" imgH="1957500" progId="Origin50.Graph">
                  <p:embed/>
                  <p:pic>
                    <p:nvPicPr>
                      <p:cNvPr id="17" name="对象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455" y="3284984"/>
                        <a:ext cx="3960000" cy="296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>
            <p:extLst/>
          </p:nvPr>
        </p:nvGraphicFramePr>
        <p:xfrm>
          <a:off x="4551074" y="3284984"/>
          <a:ext cx="3960000" cy="2916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3" name="Graph" r:id="rId7" imgW="2638929" imgH="1946430" progId="Origin50.Graph">
                  <p:embed/>
                </p:oleObj>
              </mc:Choice>
              <mc:Fallback>
                <p:oleObj name="Graph" r:id="rId7" imgW="2638929" imgH="1946430" progId="Origin50.Graph">
                  <p:embed/>
                  <p:pic>
                    <p:nvPicPr>
                      <p:cNvPr id="18" name="对象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1074" y="3284984"/>
                        <a:ext cx="3960000" cy="29163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矩形 5"/>
          <p:cNvSpPr>
            <a:spLocks noChangeArrowheads="1"/>
          </p:cNvSpPr>
          <p:nvPr/>
        </p:nvSpPr>
        <p:spPr bwMode="auto">
          <a:xfrm>
            <a:off x="762683" y="6273382"/>
            <a:ext cx="3168352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不同补水条件温度的分布</a:t>
            </a:r>
          </a:p>
        </p:txBody>
      </p:sp>
      <p:sp>
        <p:nvSpPr>
          <p:cNvPr id="22" name="矩形 5"/>
          <p:cNvSpPr>
            <a:spLocks noChangeArrowheads="1"/>
          </p:cNvSpPr>
          <p:nvPr/>
        </p:nvSpPr>
        <p:spPr bwMode="auto">
          <a:xfrm>
            <a:off x="4946898" y="6270594"/>
            <a:ext cx="3168352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不同补水条件温度的分布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9"/>
          <a:srcRect l="28738" t="16926" r="41731" b="16926"/>
          <a:stretch/>
        </p:blipFill>
        <p:spPr>
          <a:xfrm>
            <a:off x="217817" y="1070702"/>
            <a:ext cx="1382304" cy="163821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0"/>
          <a:srcRect l="27556" t="16926" r="41731" b="16926"/>
          <a:stretch/>
        </p:blipFill>
        <p:spPr>
          <a:xfrm>
            <a:off x="1678524" y="1081013"/>
            <a:ext cx="1394083" cy="163898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1"/>
          <a:srcRect l="28738" t="16926" r="41731" b="16926"/>
          <a:stretch/>
        </p:blipFill>
        <p:spPr>
          <a:xfrm>
            <a:off x="3209477" y="1090521"/>
            <a:ext cx="1341597" cy="161839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2"/>
          <a:srcRect l="28738" t="16926" r="41731" b="16926"/>
          <a:stretch/>
        </p:blipFill>
        <p:spPr>
          <a:xfrm>
            <a:off x="7588200" y="1081014"/>
            <a:ext cx="1088256" cy="166195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659050" y="1100418"/>
            <a:ext cx="371030" cy="161957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14"/>
          <a:srcRect l="29919" t="7476" r="34644" b="10626"/>
          <a:stretch/>
        </p:blipFill>
        <p:spPr>
          <a:xfrm>
            <a:off x="4644389" y="1105087"/>
            <a:ext cx="1091461" cy="163788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5"/>
          <a:srcRect l="29919" t="7476" r="34644" b="10626"/>
          <a:stretch/>
        </p:blipFill>
        <p:spPr>
          <a:xfrm>
            <a:off x="6145726" y="1100418"/>
            <a:ext cx="1063264" cy="160850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701685" y="1100418"/>
            <a:ext cx="382483" cy="1619576"/>
          </a:xfrm>
          <a:prstGeom prst="rect">
            <a:avLst/>
          </a:prstGeom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一维冻结土柱试验数值模拟</a:t>
            </a:r>
          </a:p>
        </p:txBody>
      </p:sp>
    </p:spTree>
    <p:extLst>
      <p:ext uri="{BB962C8B-B14F-4D97-AF65-F5344CB8AC3E}">
        <p14:creationId xmlns:p14="http://schemas.microsoft.com/office/powerpoint/2010/main" val="3006916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矩形 1"/>
          <p:cNvSpPr/>
          <p:nvPr/>
        </p:nvSpPr>
        <p:spPr>
          <a:xfrm>
            <a:off x="0" y="726596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封闭体系下温度场和水分场分布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菱形 8"/>
          <p:cNvSpPr/>
          <p:nvPr/>
        </p:nvSpPr>
        <p:spPr>
          <a:xfrm>
            <a:off x="360197" y="2606999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/>
          <p:cNvSpPr/>
          <p:nvPr/>
        </p:nvSpPr>
        <p:spPr>
          <a:xfrm>
            <a:off x="395536" y="1268760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菱形 11"/>
          <p:cNvSpPr/>
          <p:nvPr/>
        </p:nvSpPr>
        <p:spPr>
          <a:xfrm>
            <a:off x="379626" y="1718522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菱形 12"/>
          <p:cNvSpPr/>
          <p:nvPr/>
        </p:nvSpPr>
        <p:spPr>
          <a:xfrm>
            <a:off x="375201" y="2189392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/>
          </p:nvPr>
        </p:nvGraphicFramePr>
        <p:xfrm>
          <a:off x="323968" y="3407702"/>
          <a:ext cx="3960000" cy="2973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0" name="Graph" r:id="rId4" imgW="2598679" imgH="1951830" progId="Origin50.Graph">
                  <p:embed/>
                </p:oleObj>
              </mc:Choice>
              <mc:Fallback>
                <p:oleObj name="Graph" r:id="rId4" imgW="2598679" imgH="1951830" progId="Origin50.Graph">
                  <p:embed/>
                  <p:pic>
                    <p:nvPicPr>
                      <p:cNvPr id="6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968" y="3407702"/>
                        <a:ext cx="3960000" cy="29736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矩形 5"/>
          <p:cNvSpPr>
            <a:spLocks noChangeArrowheads="1"/>
          </p:cNvSpPr>
          <p:nvPr/>
        </p:nvSpPr>
        <p:spPr bwMode="auto">
          <a:xfrm>
            <a:off x="762683" y="6372036"/>
            <a:ext cx="3168352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封闭体系土柱温度变化</a:t>
            </a:r>
          </a:p>
        </p:txBody>
      </p:sp>
      <p:sp>
        <p:nvSpPr>
          <p:cNvPr id="20" name="矩形 5"/>
          <p:cNvSpPr>
            <a:spLocks noChangeArrowheads="1"/>
          </p:cNvSpPr>
          <p:nvPr/>
        </p:nvSpPr>
        <p:spPr bwMode="auto">
          <a:xfrm>
            <a:off x="5004048" y="6381328"/>
            <a:ext cx="3168352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封闭体系总含水率变化变化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0432" y="3407728"/>
            <a:ext cx="3960000" cy="2973600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643769" y="1194462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封闭体系下的温度变化速率比开放体系下的温度变化速率快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643769" y="1651521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封闭体系下</a:t>
            </a:r>
            <a:r>
              <a:rPr lang="zh-CN" altLang="en-US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和开放体系下的土柱稳定后的温度场保持一致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43768" y="2105174"/>
            <a:ext cx="83927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在相同时间内，</a:t>
            </a:r>
            <a:r>
              <a:rPr lang="zh-CN" altLang="zh-CN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封闭体系下</a:t>
            </a:r>
            <a:r>
              <a:rPr lang="zh-CN" altLang="en-US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的总含水率小于开放系统下的总含水率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643769" y="2546435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未冻结区含水率在整个冻结过程中不断减小</a:t>
            </a:r>
          </a:p>
        </p:txBody>
      </p:sp>
      <p:sp>
        <p:nvSpPr>
          <p:cNvPr id="26" name="菱形 25"/>
          <p:cNvSpPr/>
          <p:nvPr/>
        </p:nvSpPr>
        <p:spPr>
          <a:xfrm>
            <a:off x="360197" y="3024606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37428" y="2965700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其它变化规律与开放系统下的规律相似</a:t>
            </a:r>
          </a:p>
        </p:txBody>
      </p:sp>
      <p:sp>
        <p:nvSpPr>
          <p:cNvPr id="28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一维冻结土柱试验数值模拟</a:t>
            </a:r>
          </a:p>
        </p:txBody>
      </p:sp>
    </p:spTree>
    <p:extLst>
      <p:ext uri="{BB962C8B-B14F-4D97-AF65-F5344CB8AC3E}">
        <p14:creationId xmlns:p14="http://schemas.microsoft.com/office/powerpoint/2010/main" val="2247006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chemeClr val="accent4">
                <a:lumMod val="75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北引渠道模型试验</a:t>
            </a:r>
          </a:p>
        </p:txBody>
      </p:sp>
      <p:sp>
        <p:nvSpPr>
          <p:cNvPr id="5" name="矩形 4"/>
          <p:cNvSpPr/>
          <p:nvPr/>
        </p:nvSpPr>
        <p:spPr>
          <a:xfrm>
            <a:off x="107504" y="76470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模型试验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12474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         </a:t>
            </a:r>
            <a:r>
              <a:rPr lang="zh-CN" altLang="zh-CN" dirty="0"/>
              <a:t>本试验所用土体采用北引工程土体，监测数据包括土体内温度场、冻胀量和土体内应力分布。采用几何相似的原则，其比例尺为</a:t>
            </a:r>
            <a:r>
              <a:rPr lang="en-US" altLang="zh-CN" dirty="0"/>
              <a:t>1:10</a:t>
            </a:r>
            <a:r>
              <a:rPr lang="zh-CN" altLang="en-US" dirty="0"/>
              <a:t>。</a:t>
            </a:r>
          </a:p>
        </p:txBody>
      </p:sp>
      <p:pic>
        <p:nvPicPr>
          <p:cNvPr id="9" name="图片 8" descr="52%1RJCS6]`WA~1D@[M3Z1B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4323" y="2618832"/>
            <a:ext cx="7632848" cy="352839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3629998" y="6199196"/>
            <a:ext cx="2232248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模型传感器布置图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: Rounded Corners 5"/>
          <p:cNvSpPr/>
          <p:nvPr/>
        </p:nvSpPr>
        <p:spPr>
          <a:xfrm>
            <a:off x="203565" y="1792662"/>
            <a:ext cx="1751792" cy="589532"/>
          </a:xfrm>
          <a:prstGeom prst="round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/>
              <a:t>    降温（</a:t>
            </a:r>
            <a:r>
              <a:rPr lang="en-US" altLang="zh-CN" b="1" dirty="0"/>
              <a:t>0-62h</a:t>
            </a:r>
            <a:r>
              <a:rPr lang="zh-CN" altLang="en-US" b="1" dirty="0"/>
              <a:t>）</a:t>
            </a:r>
            <a:endParaRPr lang="en-US" altLang="zh-CN" b="1" dirty="0"/>
          </a:p>
          <a:p>
            <a:pPr algn="ctr"/>
            <a:r>
              <a:rPr lang="en-US" altLang="zh-CN" b="1" dirty="0"/>
              <a:t>    2</a:t>
            </a:r>
            <a:r>
              <a:rPr lang="zh-CN" altLang="en-US" b="1" dirty="0"/>
              <a:t>℃</a:t>
            </a:r>
            <a:r>
              <a:rPr lang="en-US" altLang="zh-CN" b="1" dirty="0"/>
              <a:t>—-25</a:t>
            </a:r>
            <a:r>
              <a:rPr lang="zh-CN" altLang="en-US" b="1" dirty="0"/>
              <a:t>℃</a:t>
            </a:r>
          </a:p>
        </p:txBody>
      </p:sp>
      <p:sp>
        <p:nvSpPr>
          <p:cNvPr id="13" name="右箭头 12"/>
          <p:cNvSpPr/>
          <p:nvPr/>
        </p:nvSpPr>
        <p:spPr>
          <a:xfrm>
            <a:off x="2028120" y="2012949"/>
            <a:ext cx="28803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Rectangle: Rounded Corners 5"/>
          <p:cNvSpPr/>
          <p:nvPr/>
        </p:nvSpPr>
        <p:spPr>
          <a:xfrm>
            <a:off x="2388160" y="1803163"/>
            <a:ext cx="1751792" cy="579031"/>
          </a:xfrm>
          <a:prstGeom prst="round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/>
              <a:t>    恒温（</a:t>
            </a:r>
            <a:r>
              <a:rPr lang="en-US" altLang="zh-CN" b="1" dirty="0"/>
              <a:t>57h</a:t>
            </a:r>
            <a:r>
              <a:rPr lang="zh-CN" altLang="en-US" b="1" dirty="0"/>
              <a:t>）</a:t>
            </a:r>
            <a:endParaRPr lang="en-US" altLang="zh-CN" b="1" dirty="0"/>
          </a:p>
          <a:p>
            <a:pPr algn="ctr"/>
            <a:r>
              <a:rPr lang="en-US" altLang="zh-CN" b="1" dirty="0"/>
              <a:t>-25</a:t>
            </a:r>
            <a:r>
              <a:rPr lang="zh-CN" altLang="en-US" b="1" dirty="0"/>
              <a:t>℃</a:t>
            </a:r>
          </a:p>
        </p:txBody>
      </p:sp>
      <p:sp>
        <p:nvSpPr>
          <p:cNvPr id="15" name="Rectangle: Rounded Corners 5"/>
          <p:cNvSpPr/>
          <p:nvPr/>
        </p:nvSpPr>
        <p:spPr>
          <a:xfrm>
            <a:off x="4572000" y="1795456"/>
            <a:ext cx="1837473" cy="579031"/>
          </a:xfrm>
          <a:prstGeom prst="round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/>
              <a:t>    升温（</a:t>
            </a:r>
            <a:r>
              <a:rPr lang="en-US" altLang="zh-CN" b="1" dirty="0"/>
              <a:t>110h</a:t>
            </a:r>
            <a:r>
              <a:rPr lang="zh-CN" altLang="en-US" b="1" dirty="0"/>
              <a:t>）</a:t>
            </a:r>
            <a:endParaRPr lang="en-US" altLang="zh-CN" b="1" dirty="0"/>
          </a:p>
          <a:p>
            <a:pPr algn="ctr"/>
            <a:r>
              <a:rPr lang="en-US" altLang="zh-CN" b="1" dirty="0"/>
              <a:t>-25</a:t>
            </a:r>
            <a:r>
              <a:rPr lang="zh-CN" altLang="en-US" b="1" dirty="0"/>
              <a:t>℃</a:t>
            </a:r>
            <a:r>
              <a:rPr lang="en-US" altLang="zh-CN" b="1" dirty="0"/>
              <a:t>—25</a:t>
            </a:r>
            <a:r>
              <a:rPr lang="zh-CN" altLang="en-US" b="1" dirty="0"/>
              <a:t>℃</a:t>
            </a:r>
          </a:p>
        </p:txBody>
      </p:sp>
      <p:sp>
        <p:nvSpPr>
          <p:cNvPr id="16" name="右箭头 15"/>
          <p:cNvSpPr/>
          <p:nvPr/>
        </p:nvSpPr>
        <p:spPr>
          <a:xfrm>
            <a:off x="4212715" y="2007713"/>
            <a:ext cx="28803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右箭头 16"/>
          <p:cNvSpPr/>
          <p:nvPr/>
        </p:nvSpPr>
        <p:spPr>
          <a:xfrm>
            <a:off x="6474487" y="1974492"/>
            <a:ext cx="28803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Rectangle: Rounded Corners 5"/>
          <p:cNvSpPr/>
          <p:nvPr/>
        </p:nvSpPr>
        <p:spPr>
          <a:xfrm>
            <a:off x="6821612" y="1795456"/>
            <a:ext cx="1800200" cy="579031"/>
          </a:xfrm>
          <a:prstGeom prst="round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/>
              <a:t>    恒温（</a:t>
            </a:r>
            <a:r>
              <a:rPr lang="en-US" altLang="zh-CN" b="1" dirty="0"/>
              <a:t>53h</a:t>
            </a:r>
            <a:r>
              <a:rPr lang="zh-CN" altLang="en-US" b="1" dirty="0"/>
              <a:t>）</a:t>
            </a:r>
            <a:endParaRPr lang="en-US" altLang="zh-CN" b="1" dirty="0"/>
          </a:p>
          <a:p>
            <a:pPr algn="ctr"/>
            <a:r>
              <a:rPr lang="en-US" altLang="zh-CN" b="1" dirty="0"/>
              <a:t>25</a:t>
            </a:r>
            <a:r>
              <a:rPr lang="zh-CN" altLang="en-US" b="1" dirty="0"/>
              <a:t>℃</a:t>
            </a:r>
          </a:p>
        </p:txBody>
      </p:sp>
    </p:spTree>
    <p:extLst>
      <p:ext uri="{BB962C8B-B14F-4D97-AF65-F5344CB8AC3E}">
        <p14:creationId xmlns:p14="http://schemas.microsoft.com/office/powerpoint/2010/main" val="854719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矩形 8"/>
          <p:cNvSpPr/>
          <p:nvPr/>
        </p:nvSpPr>
        <p:spPr>
          <a:xfrm>
            <a:off x="107504" y="76470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模型温度监测数据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13" name="矩形 5"/>
          <p:cNvSpPr>
            <a:spLocks noChangeArrowheads="1"/>
          </p:cNvSpPr>
          <p:nvPr/>
        </p:nvSpPr>
        <p:spPr bwMode="auto">
          <a:xfrm>
            <a:off x="956872" y="3575546"/>
            <a:ext cx="2775512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开始降温时温度场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试验值</a:t>
            </a:r>
          </a:p>
        </p:txBody>
      </p:sp>
      <p:sp>
        <p:nvSpPr>
          <p:cNvPr id="17" name="矩形 5"/>
          <p:cNvSpPr>
            <a:spLocks noChangeArrowheads="1"/>
          </p:cNvSpPr>
          <p:nvPr/>
        </p:nvSpPr>
        <p:spPr bwMode="auto">
          <a:xfrm>
            <a:off x="5255476" y="3582809"/>
            <a:ext cx="2808312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降温</a:t>
            </a: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模拟值</a:t>
            </a:r>
          </a:p>
        </p:txBody>
      </p:sp>
      <p:sp>
        <p:nvSpPr>
          <p:cNvPr id="19" name="矩形 5"/>
          <p:cNvSpPr>
            <a:spLocks noChangeArrowheads="1"/>
          </p:cNvSpPr>
          <p:nvPr/>
        </p:nvSpPr>
        <p:spPr bwMode="auto">
          <a:xfrm>
            <a:off x="924107" y="6434076"/>
            <a:ext cx="2841042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冻深时</a:t>
            </a: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试验值</a:t>
            </a:r>
          </a:p>
        </p:txBody>
      </p:sp>
      <p:sp>
        <p:nvSpPr>
          <p:cNvPr id="20" name="矩形 5"/>
          <p:cNvSpPr>
            <a:spLocks noChangeArrowheads="1"/>
          </p:cNvSpPr>
          <p:nvPr/>
        </p:nvSpPr>
        <p:spPr bwMode="auto">
          <a:xfrm>
            <a:off x="5394668" y="6410531"/>
            <a:ext cx="2777732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冻深时</a:t>
            </a: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模拟值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133123"/>
            <a:ext cx="8409884" cy="242789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774" y="3959404"/>
            <a:ext cx="8488766" cy="2456887"/>
          </a:xfrm>
          <a:prstGeom prst="rect">
            <a:avLst/>
          </a:prstGeom>
        </p:spPr>
      </p:pic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chemeClr val="accent4">
                <a:lumMod val="75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北引渠道模型试验</a:t>
            </a:r>
          </a:p>
        </p:txBody>
      </p:sp>
    </p:spTree>
    <p:extLst>
      <p:ext uri="{BB962C8B-B14F-4D97-AF65-F5344CB8AC3E}">
        <p14:creationId xmlns:p14="http://schemas.microsoft.com/office/powerpoint/2010/main" val="884370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矩形 8"/>
          <p:cNvSpPr/>
          <p:nvPr/>
        </p:nvSpPr>
        <p:spPr>
          <a:xfrm>
            <a:off x="107504" y="76470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模型温度监测数据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13" name="矩形 5"/>
          <p:cNvSpPr>
            <a:spLocks noChangeArrowheads="1"/>
          </p:cNvSpPr>
          <p:nvPr/>
        </p:nvSpPr>
        <p:spPr bwMode="auto">
          <a:xfrm>
            <a:off x="789345" y="3568552"/>
            <a:ext cx="3179367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最大冻胀量</a:t>
            </a: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试验值</a:t>
            </a:r>
          </a:p>
        </p:txBody>
      </p:sp>
      <p:sp>
        <p:nvSpPr>
          <p:cNvPr id="17" name="矩形 5"/>
          <p:cNvSpPr>
            <a:spLocks noChangeArrowheads="1"/>
          </p:cNvSpPr>
          <p:nvPr/>
        </p:nvSpPr>
        <p:spPr bwMode="auto">
          <a:xfrm>
            <a:off x="5148064" y="3553536"/>
            <a:ext cx="2998655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最大冻胀量</a:t>
            </a: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模拟值</a:t>
            </a:r>
          </a:p>
        </p:txBody>
      </p:sp>
      <p:sp>
        <p:nvSpPr>
          <p:cNvPr id="19" name="矩形 5"/>
          <p:cNvSpPr>
            <a:spLocks noChangeArrowheads="1"/>
          </p:cNvSpPr>
          <p:nvPr/>
        </p:nvSpPr>
        <p:spPr bwMode="auto">
          <a:xfrm>
            <a:off x="927854" y="6449495"/>
            <a:ext cx="2902351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最大冻深时</a:t>
            </a: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试验值</a:t>
            </a:r>
          </a:p>
        </p:txBody>
      </p:sp>
      <p:sp>
        <p:nvSpPr>
          <p:cNvPr id="20" name="矩形 5"/>
          <p:cNvSpPr>
            <a:spLocks noChangeArrowheads="1"/>
          </p:cNvSpPr>
          <p:nvPr/>
        </p:nvSpPr>
        <p:spPr bwMode="auto">
          <a:xfrm>
            <a:off x="5320079" y="6449495"/>
            <a:ext cx="282664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最大冻深时</a:t>
            </a: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模拟值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715" y="1134036"/>
            <a:ext cx="8207733" cy="23715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625" y="4000802"/>
            <a:ext cx="8219579" cy="2370759"/>
          </a:xfrm>
          <a:prstGeom prst="rect">
            <a:avLst/>
          </a:prstGeom>
        </p:spPr>
      </p:pic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chemeClr val="accent4">
                <a:lumMod val="75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北引渠道模型试验</a:t>
            </a:r>
          </a:p>
        </p:txBody>
      </p:sp>
    </p:spTree>
    <p:extLst>
      <p:ext uri="{BB962C8B-B14F-4D97-AF65-F5344CB8AC3E}">
        <p14:creationId xmlns:p14="http://schemas.microsoft.com/office/powerpoint/2010/main" val="29663807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683" y="3429000"/>
            <a:ext cx="8014478" cy="2940055"/>
          </a:xfrm>
          <a:prstGeom prst="rect">
            <a:avLst/>
          </a:prstGeom>
        </p:spPr>
      </p:pic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矩形 5"/>
          <p:cNvSpPr>
            <a:spLocks noChangeArrowheads="1"/>
          </p:cNvSpPr>
          <p:nvPr/>
        </p:nvSpPr>
        <p:spPr bwMode="auto">
          <a:xfrm>
            <a:off x="930665" y="3059668"/>
            <a:ext cx="288032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开始融化时</a:t>
            </a: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试验值</a:t>
            </a:r>
          </a:p>
        </p:txBody>
      </p:sp>
      <p:sp>
        <p:nvSpPr>
          <p:cNvPr id="18" name="矩形 5"/>
          <p:cNvSpPr>
            <a:spLocks noChangeArrowheads="1"/>
          </p:cNvSpPr>
          <p:nvPr/>
        </p:nvSpPr>
        <p:spPr bwMode="auto">
          <a:xfrm>
            <a:off x="5292080" y="3068960"/>
            <a:ext cx="2808312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开始融化时</a:t>
            </a: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模拟值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157073" y="5056374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试验：</a:t>
            </a:r>
            <a:r>
              <a:rPr lang="en-US" altLang="zh-CN" b="1" dirty="0">
                <a:solidFill>
                  <a:srgbClr val="FF0000"/>
                </a:solidFill>
              </a:rPr>
              <a:t>2.91cm</a:t>
            </a:r>
          </a:p>
          <a:p>
            <a:r>
              <a:rPr lang="zh-CN" altLang="en-US" b="1" dirty="0">
                <a:solidFill>
                  <a:srgbClr val="FF0000"/>
                </a:solidFill>
              </a:rPr>
              <a:t>模拟：</a:t>
            </a:r>
            <a:r>
              <a:rPr lang="en-US" altLang="zh-CN" b="1" dirty="0">
                <a:solidFill>
                  <a:srgbClr val="FF0000"/>
                </a:solidFill>
              </a:rPr>
              <a:t>2.79cm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661330" y="5157192"/>
            <a:ext cx="1436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试验：</a:t>
            </a:r>
            <a:r>
              <a:rPr lang="en-US" altLang="zh-CN" b="1" dirty="0">
                <a:solidFill>
                  <a:srgbClr val="FF0000"/>
                </a:solidFill>
              </a:rPr>
              <a:t>50cm</a:t>
            </a:r>
          </a:p>
          <a:p>
            <a:r>
              <a:rPr lang="zh-CN" altLang="en-US" b="1" dirty="0">
                <a:solidFill>
                  <a:srgbClr val="FF0000"/>
                </a:solidFill>
              </a:rPr>
              <a:t>模拟：</a:t>
            </a:r>
            <a:r>
              <a:rPr lang="en-US" altLang="zh-CN" b="1" dirty="0">
                <a:solidFill>
                  <a:srgbClr val="FF0000"/>
                </a:solidFill>
              </a:rPr>
              <a:t>47cm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683" y="680366"/>
            <a:ext cx="8183381" cy="2360454"/>
          </a:xfrm>
          <a:prstGeom prst="rect">
            <a:avLst/>
          </a:prstGeom>
        </p:spPr>
      </p:pic>
      <p:sp>
        <p:nvSpPr>
          <p:cNvPr id="16" name="矩形 5"/>
          <p:cNvSpPr>
            <a:spLocks noChangeArrowheads="1"/>
          </p:cNvSpPr>
          <p:nvPr/>
        </p:nvSpPr>
        <p:spPr bwMode="auto">
          <a:xfrm>
            <a:off x="917795" y="6350496"/>
            <a:ext cx="288032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冻胀量随时间变化关系</a:t>
            </a:r>
          </a:p>
        </p:txBody>
      </p:sp>
      <p:sp>
        <p:nvSpPr>
          <p:cNvPr id="17" name="矩形 5"/>
          <p:cNvSpPr>
            <a:spLocks noChangeArrowheads="1"/>
          </p:cNvSpPr>
          <p:nvPr/>
        </p:nvSpPr>
        <p:spPr bwMode="auto">
          <a:xfrm>
            <a:off x="5220072" y="6371233"/>
            <a:ext cx="288032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模型温度场模拟值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chemeClr val="accent4">
                <a:lumMod val="75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北引渠道模型试验</a:t>
            </a:r>
          </a:p>
        </p:txBody>
      </p:sp>
    </p:spTree>
    <p:extLst>
      <p:ext uri="{BB962C8B-B14F-4D97-AF65-F5344CB8AC3E}">
        <p14:creationId xmlns:p14="http://schemas.microsoft.com/office/powerpoint/2010/main" val="388021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392" y="548680"/>
            <a:ext cx="7200000" cy="27946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392" y="3725085"/>
            <a:ext cx="7200000" cy="2728251"/>
          </a:xfrm>
          <a:prstGeom prst="rect">
            <a:avLst/>
          </a:prstGeom>
        </p:spPr>
      </p:pic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1259632" y="3356992"/>
            <a:ext cx="288032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开始降温时渠底温度变化</a:t>
            </a:r>
          </a:p>
        </p:txBody>
      </p:sp>
      <p:sp>
        <p:nvSpPr>
          <p:cNvPr id="12" name="矩形 5"/>
          <p:cNvSpPr>
            <a:spLocks noChangeArrowheads="1"/>
          </p:cNvSpPr>
          <p:nvPr/>
        </p:nvSpPr>
        <p:spPr bwMode="auto">
          <a:xfrm>
            <a:off x="4894760" y="3356992"/>
            <a:ext cx="288032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开始冻深时渠底温度变化</a:t>
            </a:r>
          </a:p>
        </p:txBody>
      </p:sp>
      <p:sp>
        <p:nvSpPr>
          <p:cNvPr id="13" name="矩形 5"/>
          <p:cNvSpPr>
            <a:spLocks noChangeArrowheads="1"/>
          </p:cNvSpPr>
          <p:nvPr/>
        </p:nvSpPr>
        <p:spPr bwMode="auto">
          <a:xfrm>
            <a:off x="1246027" y="6453336"/>
            <a:ext cx="288032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最大冻胀量时渠底温度变化</a:t>
            </a:r>
          </a:p>
        </p:txBody>
      </p:sp>
      <p:sp>
        <p:nvSpPr>
          <p:cNvPr id="14" name="矩形 5"/>
          <p:cNvSpPr>
            <a:spLocks noChangeArrowheads="1"/>
          </p:cNvSpPr>
          <p:nvPr/>
        </p:nvSpPr>
        <p:spPr bwMode="auto">
          <a:xfrm>
            <a:off x="4894760" y="6451375"/>
            <a:ext cx="288032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开始融化时渠底温度变化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chemeClr val="accent4">
                <a:lumMod val="75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北引渠道模型试验</a:t>
            </a:r>
          </a:p>
        </p:txBody>
      </p:sp>
    </p:spTree>
    <p:extLst>
      <p:ext uri="{BB962C8B-B14F-4D97-AF65-F5344CB8AC3E}">
        <p14:creationId xmlns:p14="http://schemas.microsoft.com/office/powerpoint/2010/main" val="66182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990"/>
            <a:ext cx="5652120" cy="680706"/>
          </a:xfrm>
          <a:solidFill>
            <a:srgbClr val="0070FF"/>
          </a:solidFill>
        </p:spPr>
        <p:txBody>
          <a:bodyPr>
            <a:noAutofit/>
          </a:bodyPr>
          <a:lstStyle/>
          <a:p>
            <a:pPr algn="l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汇报提纲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902538" y="1272126"/>
            <a:ext cx="7212398" cy="605014"/>
            <a:chOff x="474509" y="1229352"/>
            <a:chExt cx="7212398" cy="605014"/>
          </a:xfrm>
          <a:solidFill>
            <a:srgbClr val="0070FF"/>
          </a:solidFill>
        </p:grpSpPr>
        <p:grpSp>
          <p:nvGrpSpPr>
            <p:cNvPr id="101" name="组合 100"/>
            <p:cNvGrpSpPr/>
            <p:nvPr/>
          </p:nvGrpSpPr>
          <p:grpSpPr>
            <a:xfrm>
              <a:off x="474509" y="1229352"/>
              <a:ext cx="7193313" cy="605014"/>
              <a:chOff x="474509" y="1229352"/>
              <a:chExt cx="7193313" cy="605014"/>
            </a:xfrm>
            <a:grpFill/>
          </p:grpSpPr>
          <p:grpSp>
            <p:nvGrpSpPr>
              <p:cNvPr id="104" name="组合 103"/>
              <p:cNvGrpSpPr/>
              <p:nvPr/>
            </p:nvGrpSpPr>
            <p:grpSpPr>
              <a:xfrm>
                <a:off x="474509" y="1229352"/>
                <a:ext cx="655482" cy="605014"/>
                <a:chOff x="377867" y="1229352"/>
                <a:chExt cx="596006" cy="688954"/>
              </a:xfrm>
              <a:grpFill/>
            </p:grpSpPr>
            <p:sp>
              <p:nvSpPr>
                <p:cNvPr id="106" name="Rectangle 13"/>
                <p:cNvSpPr/>
                <p:nvPr/>
              </p:nvSpPr>
              <p:spPr bwMode="auto">
                <a:xfrm>
                  <a:off x="378797" y="1229352"/>
                  <a:ext cx="595075" cy="569712"/>
                </a:xfrm>
                <a:prstGeom prst="rect">
                  <a:avLst/>
                </a:prstGeom>
                <a:grpFill/>
                <a:ln w="9525" cap="flat" cmpd="sng" algn="ctr">
                  <a:noFill/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36" tIns="45718" rIns="91436" bIns="45718" numCol="1" rtlCol="0" anchor="ctr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68546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>
                        <a:alpha val="98824"/>
                      </a:srgbClr>
                    </a:soli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107" name="TextBox 6"/>
                <p:cNvSpPr txBox="1"/>
                <p:nvPr/>
              </p:nvSpPr>
              <p:spPr>
                <a:xfrm>
                  <a:off x="377867" y="1252399"/>
                  <a:ext cx="596006" cy="665907"/>
                </a:xfrm>
                <a:prstGeom prst="rect">
                  <a:avLst/>
                </a:prstGeom>
                <a:grpFill/>
                <a:ln>
                  <a:solidFill>
                    <a:srgbClr val="0070C0"/>
                  </a:solidFill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sz="3200" b="1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1</a:t>
                  </a:r>
                  <a:endParaRPr lang="zh-CN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05" name="文本框 26"/>
              <p:cNvSpPr txBox="1"/>
              <p:nvPr/>
            </p:nvSpPr>
            <p:spPr>
              <a:xfrm>
                <a:off x="1427356" y="1276463"/>
                <a:ext cx="62404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研究背景及意义</a:t>
                </a:r>
              </a:p>
            </p:txBody>
          </p:sp>
        </p:grpSp>
        <p:cxnSp>
          <p:nvCxnSpPr>
            <p:cNvPr id="103" name="直接连接符 102"/>
            <p:cNvCxnSpPr/>
            <p:nvPr/>
          </p:nvCxnSpPr>
          <p:spPr>
            <a:xfrm flipV="1">
              <a:off x="1397620" y="1717301"/>
              <a:ext cx="6289287" cy="12351"/>
            </a:xfrm>
            <a:prstGeom prst="line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902538" y="2243488"/>
            <a:ext cx="7212398" cy="605014"/>
            <a:chOff x="474509" y="1995583"/>
            <a:chExt cx="7212398" cy="605014"/>
          </a:xfrm>
        </p:grpSpPr>
        <p:grpSp>
          <p:nvGrpSpPr>
            <p:cNvPr id="95" name="组合 94"/>
            <p:cNvGrpSpPr/>
            <p:nvPr/>
          </p:nvGrpSpPr>
          <p:grpSpPr>
            <a:xfrm>
              <a:off x="474509" y="1995583"/>
              <a:ext cx="7193312" cy="605014"/>
              <a:chOff x="474509" y="2009938"/>
              <a:chExt cx="7193312" cy="605014"/>
            </a:xfrm>
          </p:grpSpPr>
          <p:grpSp>
            <p:nvGrpSpPr>
              <p:cNvPr id="97" name="组合 96"/>
              <p:cNvGrpSpPr/>
              <p:nvPr/>
            </p:nvGrpSpPr>
            <p:grpSpPr>
              <a:xfrm>
                <a:off x="474509" y="2009938"/>
                <a:ext cx="655482" cy="605014"/>
                <a:chOff x="377867" y="1229352"/>
                <a:chExt cx="596006" cy="688954"/>
              </a:xfrm>
            </p:grpSpPr>
            <p:sp>
              <p:nvSpPr>
                <p:cNvPr id="99" name="Rectangle 13"/>
                <p:cNvSpPr/>
                <p:nvPr/>
              </p:nvSpPr>
              <p:spPr bwMode="auto">
                <a:xfrm>
                  <a:off x="378797" y="1229352"/>
                  <a:ext cx="595075" cy="569712"/>
                </a:xfrm>
                <a:prstGeom prst="rect">
                  <a:avLst/>
                </a:prstGeom>
                <a:solidFill>
                  <a:srgbClr val="8E499C"/>
                </a:solidFill>
                <a:ln w="9525" cap="flat" cmpd="sng" algn="ctr">
                  <a:noFill/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36" tIns="45718" rIns="91436" bIns="45718" numCol="1" rtlCol="0" anchor="ctr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68546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6600">
                        <a:alpha val="98824"/>
                      </a:srgbClr>
                    </a:soli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100" name="TextBox 6"/>
                <p:cNvSpPr txBox="1"/>
                <p:nvPr/>
              </p:nvSpPr>
              <p:spPr>
                <a:xfrm>
                  <a:off x="377867" y="1252399"/>
                  <a:ext cx="596006" cy="665907"/>
                </a:xfrm>
                <a:prstGeom prst="rect">
                  <a:avLst/>
                </a:prstGeom>
                <a:solidFill>
                  <a:srgbClr val="0070FF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sz="3200" b="1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2</a:t>
                  </a:r>
                  <a:endParaRPr lang="zh-CN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98" name="文本框 33"/>
              <p:cNvSpPr txBox="1"/>
              <p:nvPr/>
            </p:nvSpPr>
            <p:spPr>
              <a:xfrm>
                <a:off x="1427354" y="2071966"/>
                <a:ext cx="6240467" cy="494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ts val="1800"/>
                  </a:spcBef>
                </a:pPr>
                <a:r>
                  <a:rPr lang="zh-CN" altLang="en-US" sz="24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数学模型与耦合控制方程</a:t>
                </a:r>
              </a:p>
            </p:txBody>
          </p:sp>
        </p:grpSp>
        <p:cxnSp>
          <p:nvCxnSpPr>
            <p:cNvPr id="96" name="直接连接符 95"/>
            <p:cNvCxnSpPr/>
            <p:nvPr/>
          </p:nvCxnSpPr>
          <p:spPr>
            <a:xfrm flipV="1">
              <a:off x="1397620" y="2489706"/>
              <a:ext cx="6289287" cy="12351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902538" y="3239558"/>
            <a:ext cx="7193312" cy="621490"/>
            <a:chOff x="474509" y="2813211"/>
            <a:chExt cx="7227772" cy="621490"/>
          </a:xfrm>
        </p:grpSpPr>
        <p:grpSp>
          <p:nvGrpSpPr>
            <p:cNvPr id="89" name="组合 88"/>
            <p:cNvGrpSpPr/>
            <p:nvPr/>
          </p:nvGrpSpPr>
          <p:grpSpPr>
            <a:xfrm>
              <a:off x="474509" y="2813211"/>
              <a:ext cx="7227771" cy="621490"/>
              <a:chOff x="474509" y="2790524"/>
              <a:chExt cx="7227771" cy="621490"/>
            </a:xfrm>
          </p:grpSpPr>
          <p:grpSp>
            <p:nvGrpSpPr>
              <p:cNvPr id="91" name="组合 90"/>
              <p:cNvGrpSpPr/>
              <p:nvPr/>
            </p:nvGrpSpPr>
            <p:grpSpPr>
              <a:xfrm>
                <a:off x="474509" y="2790524"/>
                <a:ext cx="655482" cy="621490"/>
                <a:chOff x="377867" y="1229352"/>
                <a:chExt cx="596006" cy="707716"/>
              </a:xfrm>
            </p:grpSpPr>
            <p:sp>
              <p:nvSpPr>
                <p:cNvPr id="93" name="Rectangle 13"/>
                <p:cNvSpPr/>
                <p:nvPr/>
              </p:nvSpPr>
              <p:spPr bwMode="auto">
                <a:xfrm>
                  <a:off x="378797" y="1229352"/>
                  <a:ext cx="595075" cy="569712"/>
                </a:xfrm>
                <a:prstGeom prst="rect">
                  <a:avLst/>
                </a:prstGeom>
                <a:solidFill>
                  <a:srgbClr val="8E499C"/>
                </a:solidFill>
                <a:ln w="9525" cap="flat" cmpd="sng" algn="ctr">
                  <a:noFill/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36" tIns="45718" rIns="91436" bIns="45718" numCol="1" rtlCol="0" anchor="ctr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68546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6600">
                        <a:alpha val="98824"/>
                      </a:srgbClr>
                    </a:soli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94" name="TextBox 6"/>
                <p:cNvSpPr txBox="1"/>
                <p:nvPr/>
              </p:nvSpPr>
              <p:spPr>
                <a:xfrm>
                  <a:off x="377867" y="1271161"/>
                  <a:ext cx="596006" cy="6659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sz="3200" b="1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3</a:t>
                  </a:r>
                  <a:endParaRPr lang="zh-CN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92" name="文本框 40"/>
              <p:cNvSpPr txBox="1"/>
              <p:nvPr/>
            </p:nvSpPr>
            <p:spPr>
              <a:xfrm>
                <a:off x="1397619" y="2859937"/>
                <a:ext cx="63046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一维冻结土柱试验数值模拟</a:t>
                </a:r>
              </a:p>
            </p:txBody>
          </p:sp>
        </p:grpSp>
        <p:cxnSp>
          <p:nvCxnSpPr>
            <p:cNvPr id="90" name="直接连接符 89"/>
            <p:cNvCxnSpPr/>
            <p:nvPr/>
          </p:nvCxnSpPr>
          <p:spPr>
            <a:xfrm flipV="1">
              <a:off x="1412994" y="3301159"/>
              <a:ext cx="6289287" cy="12351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902538" y="4226042"/>
            <a:ext cx="7700475" cy="613252"/>
            <a:chOff x="474509" y="3630839"/>
            <a:chExt cx="7700475" cy="613252"/>
          </a:xfrm>
        </p:grpSpPr>
        <p:grpSp>
          <p:nvGrpSpPr>
            <p:cNvPr id="83" name="组合 82"/>
            <p:cNvGrpSpPr/>
            <p:nvPr/>
          </p:nvGrpSpPr>
          <p:grpSpPr>
            <a:xfrm>
              <a:off x="474509" y="3630839"/>
              <a:ext cx="7700475" cy="613252"/>
              <a:chOff x="474509" y="3571110"/>
              <a:chExt cx="7700475" cy="613252"/>
            </a:xfrm>
          </p:grpSpPr>
          <p:grpSp>
            <p:nvGrpSpPr>
              <p:cNvPr id="85" name="组合 84"/>
              <p:cNvGrpSpPr/>
              <p:nvPr/>
            </p:nvGrpSpPr>
            <p:grpSpPr>
              <a:xfrm>
                <a:off x="474509" y="3571110"/>
                <a:ext cx="655482" cy="613252"/>
                <a:chOff x="377867" y="1229353"/>
                <a:chExt cx="596006" cy="698336"/>
              </a:xfrm>
            </p:grpSpPr>
            <p:sp>
              <p:nvSpPr>
                <p:cNvPr id="87" name="Rectangle 13"/>
                <p:cNvSpPr/>
                <p:nvPr/>
              </p:nvSpPr>
              <p:spPr bwMode="auto">
                <a:xfrm>
                  <a:off x="378797" y="1229353"/>
                  <a:ext cx="595075" cy="569713"/>
                </a:xfrm>
                <a:prstGeom prst="rect">
                  <a:avLst/>
                </a:prstGeom>
                <a:solidFill>
                  <a:srgbClr val="8E499C"/>
                </a:solidFill>
                <a:ln w="9525" cap="flat" cmpd="sng" algn="ctr">
                  <a:noFill/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36" tIns="45718" rIns="91436" bIns="45718" numCol="1" rtlCol="0" anchor="ctr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68546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6600">
                        <a:alpha val="98824"/>
                      </a:srgbClr>
                    </a:soli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88" name="TextBox 6"/>
                <p:cNvSpPr txBox="1"/>
                <p:nvPr/>
              </p:nvSpPr>
              <p:spPr>
                <a:xfrm>
                  <a:off x="377867" y="1261781"/>
                  <a:ext cx="596006" cy="6659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sz="3200" b="1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4</a:t>
                  </a:r>
                  <a:endParaRPr lang="zh-CN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86" name="文本框 47"/>
              <p:cNvSpPr txBox="1"/>
              <p:nvPr/>
            </p:nvSpPr>
            <p:spPr>
              <a:xfrm>
                <a:off x="1397620" y="3640523"/>
                <a:ext cx="6777364" cy="494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ts val="1800"/>
                  </a:spcBef>
                </a:pPr>
                <a:r>
                  <a:rPr lang="zh-CN" altLang="en-US" sz="24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北引渠道模型试验</a:t>
                </a:r>
              </a:p>
            </p:txBody>
          </p:sp>
        </p:grpSp>
        <p:cxnSp>
          <p:nvCxnSpPr>
            <p:cNvPr id="84" name="直接连接符 83"/>
            <p:cNvCxnSpPr/>
            <p:nvPr/>
          </p:nvCxnSpPr>
          <p:spPr>
            <a:xfrm flipV="1">
              <a:off x="1427356" y="4124962"/>
              <a:ext cx="6289287" cy="12351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902539" y="5201082"/>
            <a:ext cx="7242133" cy="613252"/>
            <a:chOff x="474509" y="4448467"/>
            <a:chExt cx="7242133" cy="613252"/>
          </a:xfrm>
        </p:grpSpPr>
        <p:grpSp>
          <p:nvGrpSpPr>
            <p:cNvPr id="77" name="组合 76"/>
            <p:cNvGrpSpPr/>
            <p:nvPr/>
          </p:nvGrpSpPr>
          <p:grpSpPr>
            <a:xfrm>
              <a:off x="474509" y="4448467"/>
              <a:ext cx="7242133" cy="613252"/>
              <a:chOff x="474509" y="4351696"/>
              <a:chExt cx="7242133" cy="613252"/>
            </a:xfrm>
          </p:grpSpPr>
          <p:grpSp>
            <p:nvGrpSpPr>
              <p:cNvPr id="79" name="组合 78"/>
              <p:cNvGrpSpPr/>
              <p:nvPr/>
            </p:nvGrpSpPr>
            <p:grpSpPr>
              <a:xfrm>
                <a:off x="474509" y="4351696"/>
                <a:ext cx="655482" cy="613252"/>
                <a:chOff x="377867" y="1229352"/>
                <a:chExt cx="596006" cy="698335"/>
              </a:xfrm>
            </p:grpSpPr>
            <p:sp>
              <p:nvSpPr>
                <p:cNvPr id="81" name="Rectangle 13"/>
                <p:cNvSpPr/>
                <p:nvPr/>
              </p:nvSpPr>
              <p:spPr bwMode="auto">
                <a:xfrm>
                  <a:off x="378797" y="1229352"/>
                  <a:ext cx="595075" cy="569712"/>
                </a:xfrm>
                <a:prstGeom prst="rect">
                  <a:avLst/>
                </a:prstGeom>
                <a:solidFill>
                  <a:srgbClr val="8E499C"/>
                </a:solidFill>
                <a:ln w="9525" cap="flat" cmpd="sng" algn="ctr">
                  <a:noFill/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36" tIns="45718" rIns="91436" bIns="45718" numCol="1" rtlCol="0" anchor="ctr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68546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6600">
                        <a:alpha val="98824"/>
                      </a:srgbClr>
                    </a:soli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82" name="TextBox 6"/>
                <p:cNvSpPr txBox="1"/>
                <p:nvPr/>
              </p:nvSpPr>
              <p:spPr>
                <a:xfrm>
                  <a:off x="377867" y="1261780"/>
                  <a:ext cx="596006" cy="6659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sz="3200" b="1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5</a:t>
                  </a:r>
                  <a:endParaRPr lang="zh-CN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80" name="文本框 54"/>
              <p:cNvSpPr txBox="1"/>
              <p:nvPr/>
            </p:nvSpPr>
            <p:spPr>
              <a:xfrm>
                <a:off x="1427355" y="4421109"/>
                <a:ext cx="62892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结论与致谢</a:t>
                </a:r>
              </a:p>
            </p:txBody>
          </p:sp>
        </p:grpSp>
        <p:cxnSp>
          <p:nvCxnSpPr>
            <p:cNvPr id="78" name="直接连接符 77"/>
            <p:cNvCxnSpPr/>
            <p:nvPr/>
          </p:nvCxnSpPr>
          <p:spPr>
            <a:xfrm flipV="1">
              <a:off x="1378536" y="4946517"/>
              <a:ext cx="6289287" cy="12351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6"/>
          <p:cNvSpPr txBox="1"/>
          <p:nvPr/>
        </p:nvSpPr>
        <p:spPr>
          <a:xfrm>
            <a:off x="906654" y="3248151"/>
            <a:ext cx="655482" cy="584775"/>
          </a:xfrm>
          <a:prstGeom prst="rect">
            <a:avLst/>
          </a:prstGeom>
          <a:solidFill>
            <a:srgbClr val="0070FF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6"/>
          <p:cNvSpPr txBox="1"/>
          <p:nvPr/>
        </p:nvSpPr>
        <p:spPr>
          <a:xfrm>
            <a:off x="906654" y="4219513"/>
            <a:ext cx="655482" cy="584775"/>
          </a:xfrm>
          <a:prstGeom prst="rect">
            <a:avLst/>
          </a:prstGeom>
          <a:solidFill>
            <a:srgbClr val="0070FF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6"/>
          <p:cNvSpPr txBox="1"/>
          <p:nvPr/>
        </p:nvSpPr>
        <p:spPr>
          <a:xfrm>
            <a:off x="902539" y="5217531"/>
            <a:ext cx="655482" cy="584775"/>
          </a:xfrm>
          <a:prstGeom prst="rect">
            <a:avLst/>
          </a:prstGeom>
          <a:solidFill>
            <a:srgbClr val="0070FF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1110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612898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131840" y="6475173"/>
            <a:ext cx="2952328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模型渠道含水量分布云图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392" y="691896"/>
            <a:ext cx="7200000" cy="2673149"/>
          </a:xfrm>
          <a:prstGeom prst="rect">
            <a:avLst/>
          </a:prstGeom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67004" y="3378478"/>
            <a:ext cx="2952328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模型渠道含水量变化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4149080"/>
            <a:ext cx="7692186" cy="2188357"/>
          </a:xfrm>
          <a:prstGeom prst="rect">
            <a:avLst/>
          </a:prstGeom>
        </p:spPr>
      </p:pic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chemeClr val="accent4">
                <a:lumMod val="75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北引渠道模型试验</a:t>
            </a:r>
          </a:p>
        </p:txBody>
      </p:sp>
      <p:sp>
        <p:nvSpPr>
          <p:cNvPr id="10" name="矩形 5"/>
          <p:cNvSpPr>
            <a:spLocks noChangeArrowheads="1"/>
          </p:cNvSpPr>
          <p:nvPr/>
        </p:nvSpPr>
        <p:spPr bwMode="auto">
          <a:xfrm>
            <a:off x="1331640" y="3378478"/>
            <a:ext cx="288032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最大冻深时渠底温度变化</a:t>
            </a:r>
          </a:p>
        </p:txBody>
      </p:sp>
    </p:spTree>
    <p:extLst>
      <p:ext uri="{BB962C8B-B14F-4D97-AF65-F5344CB8AC3E}">
        <p14:creationId xmlns:p14="http://schemas.microsoft.com/office/powerpoint/2010/main" val="137976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990"/>
            <a:ext cx="5148064" cy="680706"/>
          </a:xfrm>
          <a:solidFill>
            <a:srgbClr val="0070FF"/>
          </a:solidFill>
        </p:spPr>
        <p:txBody>
          <a:bodyPr>
            <a:noAutofit/>
          </a:bodyPr>
          <a:lstStyle/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结论与致谢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1110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矩形 8"/>
          <p:cNvSpPr/>
          <p:nvPr/>
        </p:nvSpPr>
        <p:spPr>
          <a:xfrm>
            <a:off x="56364" y="871389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0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</a:t>
            </a:r>
          </a:p>
        </p:txBody>
      </p:sp>
      <p:sp>
        <p:nvSpPr>
          <p:cNvPr id="10" name="矩形 9"/>
          <p:cNvSpPr/>
          <p:nvPr/>
        </p:nvSpPr>
        <p:spPr>
          <a:xfrm>
            <a:off x="113662" y="4293096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0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致谢</a:t>
            </a:r>
          </a:p>
        </p:txBody>
      </p:sp>
      <p:sp>
        <p:nvSpPr>
          <p:cNvPr id="7" name="矩形 6"/>
          <p:cNvSpPr/>
          <p:nvPr/>
        </p:nvSpPr>
        <p:spPr>
          <a:xfrm>
            <a:off x="467544" y="4720037"/>
            <a:ext cx="3805850" cy="4303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</a:pPr>
            <a:r>
              <a:rPr lang="zh-CN" altLang="en-US" sz="2000" b="1" dirty="0">
                <a:solidFill>
                  <a:srgbClr val="007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国家自然基金 </a:t>
            </a:r>
            <a:r>
              <a:rPr lang="en-US" altLang="zh-CN" sz="2000" b="1" dirty="0">
                <a:solidFill>
                  <a:srgbClr val="007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(No. 51478146)</a:t>
            </a:r>
          </a:p>
        </p:txBody>
      </p:sp>
      <p:sp>
        <p:nvSpPr>
          <p:cNvPr id="12" name="菱形 11"/>
          <p:cNvSpPr/>
          <p:nvPr/>
        </p:nvSpPr>
        <p:spPr>
          <a:xfrm>
            <a:off x="189154" y="4835447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331796"/>
            <a:ext cx="90737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/>
              <a:t>  </a:t>
            </a:r>
            <a:r>
              <a:rPr lang="zh-CN" altLang="en-US" b="1" dirty="0"/>
              <a:t>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了理解水热耦合的复杂过程，本文建立了一个简单的模型，并与土柱试验结果对比，证明了其有效性。接着完成了在一次冻融循环作用下的模型试验，然后用有限元对其温度场进行模拟，结果与试验结果吻合较好。可以得到以下结论：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基于水分迁移的理论，在冻结阶段，冻结缘处的总含水量要大于其他区域的总含水量；</a:t>
            </a:r>
          </a:p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而当开始融化时，过多的水分会削弱土体的强度，也会影响渠道边坡稳定性。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从模型试验中可知，由于相变潜热的存在，含水量对温度场的分布有着显著的影响。模拟的最大冻深和最大冻胀量都与试验值接近，其结果对寒区渠道工程的建设提供了一个参考。</a:t>
            </a:r>
          </a:p>
        </p:txBody>
      </p:sp>
    </p:spTree>
    <p:extLst>
      <p:ext uri="{BB962C8B-B14F-4D97-AF65-F5344CB8AC3E}">
        <p14:creationId xmlns:p14="http://schemas.microsoft.com/office/powerpoint/2010/main" val="17376373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21640" y="1988840"/>
            <a:ext cx="7593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685800">
              <a:lnSpc>
                <a:spcPct val="150000"/>
              </a:lnSpc>
              <a:spcBef>
                <a:spcPct val="30000"/>
              </a:spcBef>
            </a:pPr>
            <a:r>
              <a:rPr lang="en-US" altLang="zh-CN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Thanks for your kind attention!</a:t>
            </a:r>
            <a:endParaRPr lang="zh-CN" altLang="en-US" sz="4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5" name="Picture 2" descr="C:\Documents and Settings\weahit\桌面\building-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8510" y="3250962"/>
            <a:ext cx="8040004" cy="3603295"/>
          </a:xfrm>
          <a:prstGeom prst="rect">
            <a:avLst/>
          </a:prstGeom>
          <a:noFill/>
        </p:spPr>
      </p:pic>
      <p:sp>
        <p:nvSpPr>
          <p:cNvPr id="2" name="文本框 1"/>
          <p:cNvSpPr txBox="1"/>
          <p:nvPr/>
        </p:nvSpPr>
        <p:spPr>
          <a:xfrm>
            <a:off x="0" y="13645"/>
            <a:ext cx="9144000" cy="923330"/>
          </a:xfrm>
          <a:prstGeom prst="rect">
            <a:avLst/>
          </a:prstGeom>
          <a:solidFill>
            <a:srgbClr val="0070FF"/>
          </a:solidFill>
        </p:spPr>
        <p:txBody>
          <a:bodyPr wrap="square" rtlCol="0">
            <a:spAutoFit/>
          </a:bodyPr>
          <a:lstStyle/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580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990"/>
            <a:ext cx="5652120" cy="680706"/>
          </a:xfrm>
          <a:solidFill>
            <a:srgbClr val="0070FF"/>
          </a:solidFill>
        </p:spPr>
        <p:txBody>
          <a:bodyPr>
            <a:noAutofit/>
          </a:bodyPr>
          <a:lstStyle/>
          <a:p>
            <a:pPr algn="l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研究背景及意义</a:t>
            </a: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1110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767" y="1198055"/>
            <a:ext cx="6554585" cy="4535201"/>
          </a:xfrm>
          <a:prstGeom prst="rect">
            <a:avLst/>
          </a:prstGeom>
        </p:spPr>
      </p:pic>
      <p:sp>
        <p:nvSpPr>
          <p:cNvPr id="44" name="Line 28"/>
          <p:cNvSpPr>
            <a:spLocks noChangeShapeType="1"/>
          </p:cNvSpPr>
          <p:nvPr/>
        </p:nvSpPr>
        <p:spPr bwMode="auto">
          <a:xfrm flipH="1">
            <a:off x="21407" y="5827114"/>
            <a:ext cx="8787256" cy="0"/>
          </a:xfrm>
          <a:prstGeom prst="line">
            <a:avLst/>
          </a:prstGeom>
          <a:noFill/>
          <a:ln w="28575">
            <a:solidFill>
              <a:srgbClr val="3B9AF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5" name="Group 20"/>
          <p:cNvGrpSpPr>
            <a:grpSpLocks/>
          </p:cNvGrpSpPr>
          <p:nvPr/>
        </p:nvGrpSpPr>
        <p:grpSpPr bwMode="auto">
          <a:xfrm rot="10800000">
            <a:off x="8650287" y="5733256"/>
            <a:ext cx="530225" cy="195263"/>
            <a:chOff x="830" y="1117"/>
            <a:chExt cx="453" cy="227"/>
          </a:xfrm>
        </p:grpSpPr>
        <p:sp>
          <p:nvSpPr>
            <p:cNvPr id="49" name="AutoShape 21"/>
            <p:cNvSpPr>
              <a:spLocks noChangeArrowheads="1"/>
            </p:cNvSpPr>
            <p:nvPr/>
          </p:nvSpPr>
          <p:spPr bwMode="auto">
            <a:xfrm>
              <a:off x="830" y="1117"/>
              <a:ext cx="181" cy="227"/>
            </a:xfrm>
            <a:prstGeom prst="moon">
              <a:avLst>
                <a:gd name="adj" fmla="val 50000"/>
              </a:avLst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latinLnBrk="1" hangingPunct="1"/>
              <a:endParaRPr lang="zh-CN" altLang="en-US" sz="1400"/>
            </a:p>
          </p:txBody>
        </p:sp>
        <p:sp>
          <p:nvSpPr>
            <p:cNvPr id="51" name="AutoShape 22"/>
            <p:cNvSpPr>
              <a:spLocks noChangeArrowheads="1"/>
            </p:cNvSpPr>
            <p:nvPr/>
          </p:nvSpPr>
          <p:spPr bwMode="auto">
            <a:xfrm>
              <a:off x="966" y="1117"/>
              <a:ext cx="181" cy="227"/>
            </a:xfrm>
            <a:prstGeom prst="moon">
              <a:avLst>
                <a:gd name="adj" fmla="val 50000"/>
              </a:avLst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latinLnBrk="1" hangingPunct="1"/>
              <a:endParaRPr lang="zh-CN" altLang="en-US" sz="1400"/>
            </a:p>
          </p:txBody>
        </p:sp>
        <p:sp>
          <p:nvSpPr>
            <p:cNvPr id="52" name="AutoShape 23"/>
            <p:cNvSpPr>
              <a:spLocks noChangeArrowheads="1"/>
            </p:cNvSpPr>
            <p:nvPr/>
          </p:nvSpPr>
          <p:spPr bwMode="auto">
            <a:xfrm>
              <a:off x="1102" y="1117"/>
              <a:ext cx="181" cy="227"/>
            </a:xfrm>
            <a:prstGeom prst="moon">
              <a:avLst>
                <a:gd name="adj" fmla="val 50000"/>
              </a:avLst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latinLnBrk="1" hangingPunct="1"/>
              <a:endParaRPr lang="zh-CN" altLang="en-US" sz="1400"/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0" y="738425"/>
            <a:ext cx="46440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中国冻土分布图</a:t>
            </a:r>
          </a:p>
        </p:txBody>
      </p:sp>
      <p:sp>
        <p:nvSpPr>
          <p:cNvPr id="56" name="菱形 55"/>
          <p:cNvSpPr/>
          <p:nvPr/>
        </p:nvSpPr>
        <p:spPr>
          <a:xfrm>
            <a:off x="288185" y="6038718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10945" y="5928519"/>
            <a:ext cx="846283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5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冻土在中国具有广泛的分布，其中季节冻土和多年冻土的面积约占陆地总面积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70%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左右。冻胀和融沉引起的建筑物和构筑物的破坏是寒区的主要灾害。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9477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1110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 preferRelativeResize="0">
            <a:picLocks noChangeAspect="1" noChangeArrowheads="1"/>
          </p:cNvPicPr>
          <p:nvPr/>
        </p:nvPicPr>
        <p:blipFill>
          <a:blip r:embed="rId3">
            <a:lum bright="24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92695"/>
            <a:ext cx="2339752" cy="151992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ADMINI~1\AppData\Local\Temp\ksohtml\wpsD4AF.tm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68" y="5085184"/>
            <a:ext cx="3060000" cy="1793793"/>
          </a:xfrm>
          <a:prstGeom prst="rect">
            <a:avLst/>
          </a:prstGeom>
          <a:noFill/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332" y="689386"/>
            <a:ext cx="2289616" cy="1523236"/>
          </a:xfrm>
          <a:prstGeom prst="rect">
            <a:avLst/>
          </a:prstGeom>
          <a:ln w="19050">
            <a:noFill/>
          </a:ln>
        </p:spPr>
      </p:pic>
      <p:pic>
        <p:nvPicPr>
          <p:cNvPr id="16" name="Picture 6" descr="C:\Users\ADMINI~1\AppData\Local\Temp\ksohtml\wpsA9E.tmp.png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5093236"/>
            <a:ext cx="3031200" cy="1791685"/>
          </a:xfrm>
          <a:prstGeom prst="rect">
            <a:avLst/>
          </a:prstGeom>
          <a:noFill/>
        </p:spPr>
      </p:pic>
      <p:pic>
        <p:nvPicPr>
          <p:cNvPr id="17" name="Picture 5"/>
          <p:cNvPicPr preferRelativeResize="0">
            <a:picLocks noChangeAspect="1" noChangeArrowheads="1"/>
          </p:cNvPicPr>
          <p:nvPr/>
        </p:nvPicPr>
        <p:blipFill>
          <a:blip r:embed="rId7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948" y="692696"/>
            <a:ext cx="2178053" cy="151186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" descr="ПалИв004"/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26"/>
          <a:stretch>
            <a:fillRect/>
          </a:stretch>
        </p:blipFill>
        <p:spPr bwMode="auto">
          <a:xfrm>
            <a:off x="6792001" y="688760"/>
            <a:ext cx="2343734" cy="15158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DSC06774"/>
          <p:cNvPicPr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095423"/>
            <a:ext cx="3051567" cy="177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" name="文本框 112"/>
          <p:cNvSpPr txBox="1"/>
          <p:nvPr/>
        </p:nvSpPr>
        <p:spPr>
          <a:xfrm>
            <a:off x="0" y="2222862"/>
            <a:ext cx="9175307" cy="2862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zh-CN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en-US" altLang="zh-CN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en-US" altLang="zh-CN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en-US" altLang="zh-CN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en-US" altLang="zh-CN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en-US" altLang="zh-CN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en-US" altLang="zh-CN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en-US" altLang="zh-CN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en-US" altLang="zh-CN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zh-CN" altLang="en-US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119" name="右箭头 118"/>
          <p:cNvSpPr/>
          <p:nvPr/>
        </p:nvSpPr>
        <p:spPr>
          <a:xfrm>
            <a:off x="3608147" y="3474003"/>
            <a:ext cx="576064" cy="360040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4414799" y="2666529"/>
            <a:ext cx="1712954" cy="461665"/>
          </a:xfrm>
          <a:prstGeom prst="rect">
            <a:avLst/>
          </a:prstGeom>
          <a:solidFill>
            <a:srgbClr val="0070FF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强度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4414799" y="4191471"/>
            <a:ext cx="1709033" cy="461665"/>
          </a:xfrm>
          <a:prstGeom prst="rect">
            <a:avLst/>
          </a:prstGeom>
          <a:solidFill>
            <a:srgbClr val="0070FF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稳定性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4414800" y="3429000"/>
            <a:ext cx="1709032" cy="461665"/>
          </a:xfrm>
          <a:prstGeom prst="rect">
            <a:avLst/>
          </a:prstGeom>
          <a:solidFill>
            <a:srgbClr val="0070FF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耐久性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右大括号 124"/>
          <p:cNvSpPr/>
          <p:nvPr/>
        </p:nvSpPr>
        <p:spPr>
          <a:xfrm>
            <a:off x="6123832" y="2890018"/>
            <a:ext cx="375549" cy="1532285"/>
          </a:xfrm>
          <a:prstGeom prst="rightBrace">
            <a:avLst/>
          </a:prstGeom>
          <a:ln w="317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6579163" y="3246075"/>
            <a:ext cx="2385325" cy="830997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建筑物及构筑物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破坏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标题 1"/>
          <p:cNvSpPr>
            <a:spLocks noGrp="1"/>
          </p:cNvSpPr>
          <p:nvPr>
            <p:ph type="title"/>
          </p:nvPr>
        </p:nvSpPr>
        <p:spPr>
          <a:xfrm>
            <a:off x="0" y="11990"/>
            <a:ext cx="5652120" cy="680706"/>
          </a:xfrm>
          <a:solidFill>
            <a:srgbClr val="0070FF"/>
          </a:solidFill>
        </p:spPr>
        <p:txBody>
          <a:bodyPr>
            <a:noAutofit/>
          </a:bodyPr>
          <a:lstStyle/>
          <a:p>
            <a:pPr algn="l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研究背景及意义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07" y="2276872"/>
            <a:ext cx="3178917" cy="27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189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1110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" name="标题 1"/>
          <p:cNvSpPr>
            <a:spLocks noGrp="1"/>
          </p:cNvSpPr>
          <p:nvPr>
            <p:ph type="title"/>
          </p:nvPr>
        </p:nvSpPr>
        <p:spPr>
          <a:xfrm>
            <a:off x="0" y="11990"/>
            <a:ext cx="5652120" cy="680706"/>
          </a:xfrm>
          <a:solidFill>
            <a:srgbClr val="0070FF"/>
          </a:solidFill>
        </p:spPr>
        <p:txBody>
          <a:bodyPr>
            <a:noAutofit/>
          </a:bodyPr>
          <a:lstStyle/>
          <a:p>
            <a:pPr algn="l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研究背景及意义</a:t>
            </a:r>
          </a:p>
        </p:txBody>
      </p:sp>
      <p:pic>
        <p:nvPicPr>
          <p:cNvPr id="19" name="图片 18" descr="QQ截图20160504215247.png"/>
          <p:cNvPicPr>
            <a:picLocks noChangeAspect="1"/>
          </p:cNvPicPr>
          <p:nvPr/>
        </p:nvPicPr>
        <p:blipFill rotWithShape="1">
          <a:blip r:embed="rId3" cstate="print"/>
          <a:srcRect l="3407"/>
          <a:stretch/>
        </p:blipFill>
        <p:spPr>
          <a:xfrm>
            <a:off x="-15877" y="1484784"/>
            <a:ext cx="4809978" cy="4464496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700809"/>
            <a:ext cx="4283968" cy="40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矩形 22"/>
          <p:cNvSpPr/>
          <p:nvPr/>
        </p:nvSpPr>
        <p:spPr>
          <a:xfrm>
            <a:off x="0" y="90872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冻胀形成过程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4" name="矩形 5"/>
          <p:cNvSpPr>
            <a:spLocks noChangeArrowheads="1"/>
          </p:cNvSpPr>
          <p:nvPr/>
        </p:nvSpPr>
        <p:spPr bwMode="auto">
          <a:xfrm>
            <a:off x="1187624" y="6093296"/>
            <a:ext cx="2016224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单向冻结原理</a:t>
            </a:r>
          </a:p>
        </p:txBody>
      </p:sp>
      <p:sp>
        <p:nvSpPr>
          <p:cNvPr id="25" name="矩形 5"/>
          <p:cNvSpPr>
            <a:spLocks noChangeArrowheads="1"/>
          </p:cNvSpPr>
          <p:nvPr/>
        </p:nvSpPr>
        <p:spPr bwMode="auto">
          <a:xfrm>
            <a:off x="5724128" y="6021288"/>
            <a:ext cx="2016224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水分迁移过程</a:t>
            </a:r>
          </a:p>
        </p:txBody>
      </p:sp>
    </p:spTree>
    <p:extLst>
      <p:ext uri="{BB962C8B-B14F-4D97-AF65-F5344CB8AC3E}">
        <p14:creationId xmlns:p14="http://schemas.microsoft.com/office/powerpoint/2010/main" val="914653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数学模型与耦合控制方程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76470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一维土柱数值模拟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52233" name="Object 9"/>
          <p:cNvGraphicFramePr>
            <a:graphicFrameLocks noChangeAspect="1"/>
          </p:cNvGraphicFramePr>
          <p:nvPr>
            <p:extLst/>
          </p:nvPr>
        </p:nvGraphicFramePr>
        <p:xfrm>
          <a:off x="7492673" y="2555612"/>
          <a:ext cx="1152128" cy="441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0" name="Equation" r:id="rId4" imgW="14325600" imgH="5486400" progId="Equation.DSMT4">
                  <p:embed/>
                </p:oleObj>
              </mc:Choice>
              <mc:Fallback>
                <p:oleObj name="Equation" r:id="rId4" imgW="14325600" imgH="5486400" progId="Equation.DSMT4">
                  <p:embed/>
                  <p:pic>
                    <p:nvPicPr>
                      <p:cNvPr id="52233" name="Object 9"/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92673" y="2555612"/>
                        <a:ext cx="1152128" cy="44137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4" name="Object 10"/>
          <p:cNvGraphicFramePr>
            <a:graphicFrameLocks noChangeAspect="1"/>
          </p:cNvGraphicFramePr>
          <p:nvPr>
            <p:extLst/>
          </p:nvPr>
        </p:nvGraphicFramePr>
        <p:xfrm>
          <a:off x="1478428" y="2925887"/>
          <a:ext cx="5314950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1" name="Equation" r:id="rId6" imgW="69799200" imgH="9448800" progId="Equation.DSMT4">
                  <p:embed/>
                </p:oleObj>
              </mc:Choice>
              <mc:Fallback>
                <p:oleObj name="Equation" r:id="rId6" imgW="69799200" imgH="9448800" progId="Equation.DSMT4">
                  <p:embed/>
                  <p:pic>
                    <p:nvPicPr>
                      <p:cNvPr id="52234" name="Object 10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78428" y="2925887"/>
                        <a:ext cx="5314950" cy="71913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5" name="Object 11"/>
          <p:cNvGraphicFramePr>
            <a:graphicFrameLocks noChangeAspect="1"/>
          </p:cNvGraphicFramePr>
          <p:nvPr>
            <p:extLst/>
          </p:nvPr>
        </p:nvGraphicFramePr>
        <p:xfrm>
          <a:off x="1259632" y="1342082"/>
          <a:ext cx="3317875" cy="1366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2" name="Equation" r:id="rId8" imgW="50292000" imgH="20726400" progId="Equation.DSMT4">
                  <p:embed/>
                </p:oleObj>
              </mc:Choice>
              <mc:Fallback>
                <p:oleObj name="Equation" r:id="rId8" imgW="50292000" imgH="20726400" progId="Equation.DSMT4">
                  <p:embed/>
                  <p:pic>
                    <p:nvPicPr>
                      <p:cNvPr id="52235" name="Object 11"/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59632" y="1342082"/>
                        <a:ext cx="3317875" cy="136683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6" name="Object 12"/>
          <p:cNvGraphicFramePr>
            <a:graphicFrameLocks noChangeAspect="1"/>
          </p:cNvGraphicFramePr>
          <p:nvPr>
            <p:extLst/>
          </p:nvPr>
        </p:nvGraphicFramePr>
        <p:xfrm>
          <a:off x="5892228" y="1556767"/>
          <a:ext cx="3056788" cy="7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3" name="Equation" r:id="rId10" imgW="44805600" imgH="11582400" progId="Equation.DSMT4">
                  <p:embed/>
                </p:oleObj>
              </mc:Choice>
              <mc:Fallback>
                <p:oleObj name="Equation" r:id="rId10" imgW="44805600" imgH="11582400" progId="Equation.DSMT4">
                  <p:embed/>
                  <p:pic>
                    <p:nvPicPr>
                      <p:cNvPr id="52236" name="Object 12"/>
                      <p:cNvPicPr>
                        <a:picLocks noChangeAspect="1"/>
                      </p:cNvPicPr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892228" y="1556767"/>
                        <a:ext cx="3056788" cy="79211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0" y="183553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耦合方程：</a:t>
            </a:r>
          </a:p>
        </p:txBody>
      </p:sp>
      <p:sp>
        <p:nvSpPr>
          <p:cNvPr id="20" name="矩形 19"/>
          <p:cNvSpPr/>
          <p:nvPr/>
        </p:nvSpPr>
        <p:spPr>
          <a:xfrm>
            <a:off x="4860032" y="176352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含冰量：</a:t>
            </a:r>
            <a:endParaRPr lang="zh-CN" altLang="en-US" dirty="0"/>
          </a:p>
        </p:txBody>
      </p:sp>
      <p:sp>
        <p:nvSpPr>
          <p:cNvPr id="21" name="下弧形箭头 20"/>
          <p:cNvSpPr/>
          <p:nvPr/>
        </p:nvSpPr>
        <p:spPr>
          <a:xfrm flipH="1">
            <a:off x="4355976" y="2348880"/>
            <a:ext cx="1656184" cy="504056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12160" y="255561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引入孔隙率：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0" y="313167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渗流场方程：</a:t>
            </a:r>
            <a:endParaRPr lang="zh-CN" altLang="en-US" dirty="0"/>
          </a:p>
        </p:txBody>
      </p:sp>
      <p:graphicFrame>
        <p:nvGraphicFramePr>
          <p:cNvPr id="30" name="对象 29"/>
          <p:cNvGraphicFramePr>
            <a:graphicFrameLocks noChangeAspect="1"/>
          </p:cNvGraphicFramePr>
          <p:nvPr>
            <p:extLst/>
          </p:nvPr>
        </p:nvGraphicFramePr>
        <p:xfrm>
          <a:off x="1478428" y="3751312"/>
          <a:ext cx="5245714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4" name="Equation" r:id="rId12" imgW="2921000" imgH="393700" progId="Equation.DSMT4">
                  <p:embed/>
                </p:oleObj>
              </mc:Choice>
              <mc:Fallback>
                <p:oleObj name="Equation" r:id="rId12" imgW="2921000" imgH="393700" progId="Equation.DSMT4">
                  <p:embed/>
                  <p:pic>
                    <p:nvPicPr>
                      <p:cNvPr id="30" name="对象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8428" y="3751312"/>
                        <a:ext cx="5245714" cy="7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矩形 35"/>
          <p:cNvSpPr/>
          <p:nvPr/>
        </p:nvSpPr>
        <p:spPr>
          <a:xfrm>
            <a:off x="23601" y="392376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温度场方程：</a:t>
            </a:r>
            <a:endParaRPr lang="zh-CN" altLang="en-US" dirty="0"/>
          </a:p>
        </p:txBody>
      </p:sp>
      <p:graphicFrame>
        <p:nvGraphicFramePr>
          <p:cNvPr id="38" name="对象 37"/>
          <p:cNvGraphicFramePr>
            <a:graphicFrameLocks noChangeAspect="1"/>
          </p:cNvGraphicFramePr>
          <p:nvPr>
            <p:extLst/>
          </p:nvPr>
        </p:nvGraphicFramePr>
        <p:xfrm>
          <a:off x="234588" y="5229200"/>
          <a:ext cx="8820000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5" name="Equation" r:id="rId14" imgW="5143500" imgH="419100" progId="Equation.DSMT4">
                  <p:embed/>
                </p:oleObj>
              </mc:Choice>
              <mc:Fallback>
                <p:oleObj name="Equation" r:id="rId14" imgW="5143500" imgH="419100" progId="Equation.DSMT4">
                  <p:embed/>
                  <p:pic>
                    <p:nvPicPr>
                      <p:cNvPr id="38" name="对象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588" y="5229200"/>
                        <a:ext cx="8820000" cy="7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对象 38"/>
          <p:cNvGraphicFramePr>
            <a:graphicFrameLocks noChangeAspect="1"/>
          </p:cNvGraphicFramePr>
          <p:nvPr>
            <p:extLst/>
          </p:nvPr>
        </p:nvGraphicFramePr>
        <p:xfrm>
          <a:off x="234588" y="5949360"/>
          <a:ext cx="8195745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6" name="Equation" r:id="rId16" imgW="5092700" imgH="457200" progId="Equation.DSMT4">
                  <p:embed/>
                </p:oleObj>
              </mc:Choice>
              <mc:Fallback>
                <p:oleObj name="Equation" r:id="rId16" imgW="5092700" imgH="457200" progId="Equation.DSMT4">
                  <p:embed/>
                  <p:pic>
                    <p:nvPicPr>
                      <p:cNvPr id="39" name="对象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588" y="5949360"/>
                        <a:ext cx="8195745" cy="7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35496" y="435581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弱形式方程：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212498" y="4787860"/>
            <a:ext cx="2614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取试探函数</a:t>
            </a:r>
            <a:r>
              <a:rPr lang="en-US" altLang="zh-CN" dirty="0"/>
              <a:t>u</a:t>
            </a:r>
            <a:r>
              <a:rPr lang="zh-CN" altLang="en-US" dirty="0"/>
              <a:t>，分别令：</a:t>
            </a:r>
            <a:endParaRPr lang="en-US" altLang="zh-CN" dirty="0"/>
          </a:p>
        </p:txBody>
      </p:sp>
      <p:graphicFrame>
        <p:nvGraphicFramePr>
          <p:cNvPr id="41" name="对象 40"/>
          <p:cNvGraphicFramePr>
            <a:graphicFrameLocks noChangeAspect="1"/>
          </p:cNvGraphicFramePr>
          <p:nvPr>
            <p:extLst/>
          </p:nvPr>
        </p:nvGraphicFramePr>
        <p:xfrm>
          <a:off x="2624440" y="4797192"/>
          <a:ext cx="1292727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7" name="Equation" r:id="rId18" imgW="761669" imgH="203112" progId="Equation.DSMT4">
                  <p:embed/>
                </p:oleObj>
              </mc:Choice>
              <mc:Fallback>
                <p:oleObj name="Equation" r:id="rId18" imgW="761669" imgH="203112" progId="Equation.DSMT4">
                  <p:embed/>
                  <p:pic>
                    <p:nvPicPr>
                      <p:cNvPr id="41" name="对象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4440" y="4797192"/>
                        <a:ext cx="1292727" cy="36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对象 41"/>
          <p:cNvGraphicFramePr>
            <a:graphicFrameLocks noChangeAspect="1"/>
          </p:cNvGraphicFramePr>
          <p:nvPr>
            <p:extLst/>
          </p:nvPr>
        </p:nvGraphicFramePr>
        <p:xfrm>
          <a:off x="4032448" y="4797192"/>
          <a:ext cx="1767273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8" name="Equation" r:id="rId20" imgW="1066800" imgH="228600" progId="Equation.DSMT4">
                  <p:embed/>
                </p:oleObj>
              </mc:Choice>
              <mc:Fallback>
                <p:oleObj name="Equation" r:id="rId20" imgW="1066800" imgH="228600" progId="Equation.DSMT4">
                  <p:embed/>
                  <p:pic>
                    <p:nvPicPr>
                      <p:cNvPr id="42" name="对象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2448" y="4797192"/>
                        <a:ext cx="1767273" cy="36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8524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矩形 5"/>
          <p:cNvSpPr/>
          <p:nvPr/>
        </p:nvSpPr>
        <p:spPr>
          <a:xfrm>
            <a:off x="224622" y="3796280"/>
            <a:ext cx="8786243" cy="5458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               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4622" y="2749126"/>
            <a:ext cx="8138171" cy="5458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               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71597" y="1276133"/>
            <a:ext cx="1525564" cy="80070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               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0133" y="1169368"/>
            <a:ext cx="1309539" cy="10556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               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4622" y="4787862"/>
            <a:ext cx="8316789" cy="19087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0" y="75942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有限元离散：</a:t>
            </a:r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87" y="1170989"/>
            <a:ext cx="1140073" cy="504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502" y="2760111"/>
            <a:ext cx="7976707" cy="468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579" y="1670669"/>
            <a:ext cx="1246124" cy="504000"/>
          </a:xfrm>
          <a:prstGeom prst="rect">
            <a:avLst/>
          </a:prstGeom>
        </p:spPr>
      </p:pic>
      <p:sp>
        <p:nvSpPr>
          <p:cNvPr id="18" name="矩形 5"/>
          <p:cNvSpPr>
            <a:spLocks noChangeArrowheads="1"/>
          </p:cNvSpPr>
          <p:nvPr/>
        </p:nvSpPr>
        <p:spPr bwMode="auto">
          <a:xfrm>
            <a:off x="1873047" y="1282585"/>
            <a:ext cx="2079931" cy="646331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单元内任一点温度</a:t>
            </a:r>
            <a:endParaRPr lang="en-US" altLang="zh-CN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水分有限元表示</a:t>
            </a:r>
          </a:p>
        </p:txBody>
      </p:sp>
      <p:sp>
        <p:nvSpPr>
          <p:cNvPr id="19" name="矩形 18"/>
          <p:cNvSpPr/>
          <p:nvPr/>
        </p:nvSpPr>
        <p:spPr>
          <a:xfrm>
            <a:off x="35496" y="233910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温度场离散：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31907" y="340910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水分场离散：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9059" y="4362215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系数矩阵：</a:t>
            </a:r>
            <a:endParaRPr lang="zh-CN" altLang="en-US" dirty="0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9158" y="4868478"/>
            <a:ext cx="4745163" cy="540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7444" y="4881407"/>
            <a:ext cx="2248892" cy="5400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7444" y="5462452"/>
            <a:ext cx="2631207" cy="540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80802" y="5380437"/>
            <a:ext cx="2316359" cy="7200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89312" y="5448078"/>
            <a:ext cx="2001513" cy="54000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7444" y="6087282"/>
            <a:ext cx="4835118" cy="54000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25384" y="5976647"/>
            <a:ext cx="2243601" cy="7200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42732" y="3889500"/>
            <a:ext cx="8668133" cy="39600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03298" y="1304780"/>
            <a:ext cx="1357045" cy="720000"/>
          </a:xfrm>
          <a:prstGeom prst="rect">
            <a:avLst/>
          </a:prstGeom>
        </p:spPr>
      </p:pic>
      <p:sp>
        <p:nvSpPr>
          <p:cNvPr id="31" name="矩形 5"/>
          <p:cNvSpPr>
            <a:spLocks noChangeArrowheads="1"/>
          </p:cNvSpPr>
          <p:nvPr/>
        </p:nvSpPr>
        <p:spPr bwMode="auto">
          <a:xfrm>
            <a:off x="6084168" y="1456479"/>
            <a:ext cx="2278625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伽辽金法权函数定义</a:t>
            </a:r>
          </a:p>
        </p:txBody>
      </p:sp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数学模型与耦合控制方程</a:t>
            </a:r>
          </a:p>
        </p:txBody>
      </p:sp>
    </p:spTree>
    <p:extLst>
      <p:ext uri="{BB962C8B-B14F-4D97-AF65-F5344CB8AC3E}">
        <p14:creationId xmlns:p14="http://schemas.microsoft.com/office/powerpoint/2010/main" val="3194413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148640" y="3789040"/>
            <a:ext cx="8167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初始值：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土柱温度均匀分布，维持在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0.7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℃，初始孔隙率为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0.19</a:t>
            </a:r>
            <a:endParaRPr lang="en-US" altLang="zh-CN" dirty="0"/>
          </a:p>
        </p:txBody>
      </p:sp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1" name="矩形 30"/>
          <p:cNvSpPr/>
          <p:nvPr/>
        </p:nvSpPr>
        <p:spPr>
          <a:xfrm>
            <a:off x="169628" y="3419708"/>
            <a:ext cx="3610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土柱尺寸：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半径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3cm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，高度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10cm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847891" y="1907540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dirty="0"/>
          </a:p>
        </p:txBody>
      </p:sp>
      <p:sp>
        <p:nvSpPr>
          <p:cNvPr id="34" name="矩形 33"/>
          <p:cNvSpPr/>
          <p:nvPr/>
        </p:nvSpPr>
        <p:spPr>
          <a:xfrm>
            <a:off x="153732" y="4211796"/>
            <a:ext cx="80906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边界条件：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冷端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-2.3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℃，暖端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0.7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℃，底部采用无压补水和不补水两类边界条件</a:t>
            </a:r>
            <a:endParaRPr lang="zh-CN" altLang="en-US" dirty="0"/>
          </a:p>
        </p:txBody>
      </p:sp>
      <p:graphicFrame>
        <p:nvGraphicFramePr>
          <p:cNvPr id="11" name="图示 10"/>
          <p:cNvGraphicFramePr/>
          <p:nvPr>
            <p:extLst/>
          </p:nvPr>
        </p:nvGraphicFramePr>
        <p:xfrm>
          <a:off x="35496" y="725164"/>
          <a:ext cx="9001000" cy="2559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8" name="Picture 13" descr="C:\Users\Administrator\AppData\Roaming\Tencent\Users\1970926460\QQ\WinTemp\RichOle\B)2IF]285DG03$2I2{C$I2R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93969" y="4653136"/>
            <a:ext cx="4414535" cy="17367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5" y="4653136"/>
            <a:ext cx="4490276" cy="175212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0">
            <a:solidFill>
              <a:schemeClr val="tx1"/>
            </a:solidFill>
          </a:ln>
        </p:spPr>
      </p:pic>
      <p:sp>
        <p:nvSpPr>
          <p:cNvPr id="39" name="矩形 5"/>
          <p:cNvSpPr>
            <a:spLocks noChangeArrowheads="1"/>
          </p:cNvSpPr>
          <p:nvPr/>
        </p:nvSpPr>
        <p:spPr bwMode="auto">
          <a:xfrm>
            <a:off x="5785112" y="6430054"/>
            <a:ext cx="2232248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PDE</a:t>
            </a: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模块控制方程</a:t>
            </a:r>
          </a:p>
        </p:txBody>
      </p:sp>
      <p:sp>
        <p:nvSpPr>
          <p:cNvPr id="40" name="矩形 5"/>
          <p:cNvSpPr>
            <a:spLocks noChangeArrowheads="1"/>
          </p:cNvSpPr>
          <p:nvPr/>
        </p:nvSpPr>
        <p:spPr bwMode="auto">
          <a:xfrm>
            <a:off x="1210738" y="6436621"/>
            <a:ext cx="2353149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PDE</a:t>
            </a: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弱形式控制方程</a:t>
            </a:r>
          </a:p>
        </p:txBody>
      </p:sp>
      <p:sp>
        <p:nvSpPr>
          <p:cNvPr id="41" name="Line 28"/>
          <p:cNvSpPr>
            <a:spLocks noChangeShapeType="1"/>
          </p:cNvSpPr>
          <p:nvPr/>
        </p:nvSpPr>
        <p:spPr bwMode="auto">
          <a:xfrm flipV="1">
            <a:off x="395536" y="3284984"/>
            <a:ext cx="8748464" cy="0"/>
          </a:xfrm>
          <a:prstGeom prst="line">
            <a:avLst/>
          </a:prstGeom>
          <a:noFill/>
          <a:ln w="28575">
            <a:solidFill>
              <a:srgbClr val="3B9AF1"/>
            </a:solidFill>
            <a:rou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2" name="Group 20"/>
          <p:cNvGrpSpPr/>
          <p:nvPr/>
        </p:nvGrpSpPr>
        <p:grpSpPr bwMode="auto">
          <a:xfrm>
            <a:off x="0" y="3187351"/>
            <a:ext cx="530225" cy="195263"/>
            <a:chOff x="830" y="1117"/>
            <a:chExt cx="453" cy="227"/>
          </a:xfrm>
        </p:grpSpPr>
        <p:sp>
          <p:nvSpPr>
            <p:cNvPr id="43" name="AutoShape 21"/>
            <p:cNvSpPr>
              <a:spLocks noChangeArrowheads="1"/>
            </p:cNvSpPr>
            <p:nvPr/>
          </p:nvSpPr>
          <p:spPr bwMode="auto">
            <a:xfrm>
              <a:off x="830" y="1117"/>
              <a:ext cx="181" cy="227"/>
            </a:xfrm>
            <a:prstGeom prst="moon">
              <a:avLst>
                <a:gd name="adj" fmla="val 50000"/>
              </a:avLst>
            </a:prstGeom>
            <a:solidFill>
              <a:srgbClr val="0000FF"/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eaLnBrk="1" latinLnBrk="1" hangingPunct="1"/>
              <a:endParaRPr lang="zh-CN" altLang="en-US" sz="1400"/>
            </a:p>
          </p:txBody>
        </p:sp>
        <p:sp>
          <p:nvSpPr>
            <p:cNvPr id="44" name="AutoShape 22"/>
            <p:cNvSpPr>
              <a:spLocks noChangeArrowheads="1"/>
            </p:cNvSpPr>
            <p:nvPr/>
          </p:nvSpPr>
          <p:spPr bwMode="auto">
            <a:xfrm>
              <a:off x="966" y="1117"/>
              <a:ext cx="181" cy="227"/>
            </a:xfrm>
            <a:prstGeom prst="moon">
              <a:avLst>
                <a:gd name="adj" fmla="val 50000"/>
              </a:avLst>
            </a:prstGeom>
            <a:solidFill>
              <a:srgbClr val="00CCFF"/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eaLnBrk="1" latinLnBrk="1" hangingPunct="1"/>
              <a:endParaRPr lang="zh-CN" altLang="en-US" sz="1400"/>
            </a:p>
          </p:txBody>
        </p:sp>
        <p:sp>
          <p:nvSpPr>
            <p:cNvPr id="45" name="AutoShape 23"/>
            <p:cNvSpPr>
              <a:spLocks noChangeArrowheads="1"/>
            </p:cNvSpPr>
            <p:nvPr/>
          </p:nvSpPr>
          <p:spPr bwMode="auto">
            <a:xfrm>
              <a:off x="1102" y="1117"/>
              <a:ext cx="181" cy="227"/>
            </a:xfrm>
            <a:prstGeom prst="moon">
              <a:avLst>
                <a:gd name="adj" fmla="val 50000"/>
              </a:avLst>
            </a:prstGeom>
            <a:solidFill>
              <a:srgbClr val="99CCFF"/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eaLnBrk="1" latinLnBrk="1" hangingPunct="1"/>
              <a:endParaRPr lang="zh-CN" altLang="en-US" sz="1400"/>
            </a:p>
          </p:txBody>
        </p:sp>
      </p:grp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一维冻结土柱试验数值模拟</a:t>
            </a:r>
          </a:p>
        </p:txBody>
      </p:sp>
    </p:spTree>
    <p:extLst>
      <p:ext uri="{BB962C8B-B14F-4D97-AF65-F5344CB8AC3E}">
        <p14:creationId xmlns:p14="http://schemas.microsoft.com/office/powerpoint/2010/main" val="2185471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矩形 1"/>
          <p:cNvSpPr/>
          <p:nvPr/>
        </p:nvSpPr>
        <p:spPr>
          <a:xfrm>
            <a:off x="102664" y="692696"/>
            <a:ext cx="4108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不同含水率、相变潜热对温度场的影响</a:t>
            </a:r>
          </a:p>
        </p:txBody>
      </p:sp>
      <p:graphicFrame>
        <p:nvGraphicFramePr>
          <p:cNvPr id="9" name="对象 8"/>
          <p:cNvGraphicFramePr>
            <a:graphicFrameLocks/>
          </p:cNvGraphicFramePr>
          <p:nvPr>
            <p:extLst/>
          </p:nvPr>
        </p:nvGraphicFramePr>
        <p:xfrm>
          <a:off x="251481" y="3029688"/>
          <a:ext cx="3960000" cy="299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2" name="Graph" r:id="rId4" imgW="2554377" imgH="1964250" progId="Origin50.Graph">
                  <p:embed/>
                </p:oleObj>
              </mc:Choice>
              <mc:Fallback>
                <p:oleObj name="Graph" r:id="rId4" imgW="2554377" imgH="1964250" progId="Origin50.Graph">
                  <p:embed/>
                  <p:pic>
                    <p:nvPicPr>
                      <p:cNvPr id="9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81" y="3029688"/>
                        <a:ext cx="3960000" cy="2991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>
            <p:extLst/>
          </p:nvPr>
        </p:nvGraphicFramePr>
        <p:xfrm>
          <a:off x="4521334" y="3068960"/>
          <a:ext cx="3960000" cy="299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3" name="Graph" r:id="rId6" imgW="3483720" imgH="2625480" progId="Origin50.Graph">
                  <p:embed/>
                </p:oleObj>
              </mc:Choice>
              <mc:Fallback>
                <p:oleObj name="Graph" r:id="rId6" imgW="3483720" imgH="2625480" progId="Origin50.Graph">
                  <p:embed/>
                  <p:pic>
                    <p:nvPicPr>
                      <p:cNvPr id="18" name="对象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334" y="3068960"/>
                        <a:ext cx="3960000" cy="2992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矩形 5"/>
          <p:cNvSpPr>
            <a:spLocks noChangeArrowheads="1"/>
          </p:cNvSpPr>
          <p:nvPr/>
        </p:nvSpPr>
        <p:spPr bwMode="auto">
          <a:xfrm>
            <a:off x="1187624" y="6084004"/>
            <a:ext cx="2520280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温度随土柱高度变化图</a:t>
            </a:r>
          </a:p>
        </p:txBody>
      </p:sp>
      <p:sp>
        <p:nvSpPr>
          <p:cNvPr id="25" name="矩形 5"/>
          <p:cNvSpPr>
            <a:spLocks noChangeArrowheads="1"/>
          </p:cNvSpPr>
          <p:nvPr/>
        </p:nvSpPr>
        <p:spPr bwMode="auto">
          <a:xfrm>
            <a:off x="5436096" y="6084004"/>
            <a:ext cx="2520280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冻结锋面随含水量变化</a:t>
            </a:r>
          </a:p>
        </p:txBody>
      </p:sp>
      <p:sp>
        <p:nvSpPr>
          <p:cNvPr id="26" name="菱形 25"/>
          <p:cNvSpPr/>
          <p:nvPr/>
        </p:nvSpPr>
        <p:spPr>
          <a:xfrm>
            <a:off x="395536" y="1159414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菱形 26"/>
          <p:cNvSpPr/>
          <p:nvPr/>
        </p:nvSpPr>
        <p:spPr>
          <a:xfrm>
            <a:off x="395536" y="1642828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菱形 27"/>
          <p:cNvSpPr/>
          <p:nvPr/>
        </p:nvSpPr>
        <p:spPr>
          <a:xfrm>
            <a:off x="396098" y="2513477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80838" y="1092842"/>
            <a:ext cx="5907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冻结锋面在模拟过程中的位置是土柱中冻结温度</a:t>
            </a:r>
            <a:r>
              <a:rPr lang="en-US" altLang="zh-CN" dirty="0"/>
              <a:t>Tf</a:t>
            </a:r>
            <a:r>
              <a:rPr lang="zh-CN" altLang="en-US" dirty="0"/>
              <a:t>的位置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43160" y="2324837"/>
            <a:ext cx="1748850" cy="643572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681241" y="2442456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当考虑相变热时，热容变为</a:t>
            </a:r>
          </a:p>
        </p:txBody>
      </p:sp>
      <p:sp>
        <p:nvSpPr>
          <p:cNvPr id="37" name="菱形 36"/>
          <p:cNvSpPr/>
          <p:nvPr/>
        </p:nvSpPr>
        <p:spPr>
          <a:xfrm>
            <a:off x="392435" y="2078152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661032" y="1552978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含水量越高，冻结后相变热越大，冻结锋面位置越高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680838" y="2011194"/>
            <a:ext cx="572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当不考虑相变热时，含水量对温度变化速率几乎没影响</a:t>
            </a: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一维冻结土柱试验数值模拟</a:t>
            </a:r>
          </a:p>
        </p:txBody>
      </p:sp>
    </p:spTree>
    <p:extLst>
      <p:ext uri="{BB962C8B-B14F-4D97-AF65-F5344CB8AC3E}">
        <p14:creationId xmlns:p14="http://schemas.microsoft.com/office/powerpoint/2010/main" val="3342645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华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5175</TotalTime>
  <Words>1189</Words>
  <Application>Microsoft Office PowerPoint</Application>
  <PresentationFormat>全屏显示(4:3)</PresentationFormat>
  <Paragraphs>204</Paragraphs>
  <Slides>22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Microsoft YaHei UI</vt:lpstr>
      <vt:lpstr>宋体</vt:lpstr>
      <vt:lpstr>微软雅黑</vt:lpstr>
      <vt:lpstr>Arial</vt:lpstr>
      <vt:lpstr>Calibri</vt:lpstr>
      <vt:lpstr>Segoe UI</vt:lpstr>
      <vt:lpstr>Tahoma</vt:lpstr>
      <vt:lpstr>Times New Roman</vt:lpstr>
      <vt:lpstr>Office 主题</vt:lpstr>
      <vt:lpstr>Equation</vt:lpstr>
      <vt:lpstr>Graph</vt:lpstr>
      <vt:lpstr>PowerPoint 演示文稿</vt:lpstr>
      <vt:lpstr>汇报提纲</vt:lpstr>
      <vt:lpstr>研究背景及意义</vt:lpstr>
      <vt:lpstr>研究背景及意义</vt:lpstr>
      <vt:lpstr>研究背景及意义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结论与致谢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冰冻状态下的多孔介质的热-水-力耦合模型：理论和实践</dc:title>
  <dc:creator>Administrator</dc:creator>
  <cp:lastModifiedBy>Xiting (Sophia) Hao</cp:lastModifiedBy>
  <cp:revision>342</cp:revision>
  <dcterms:created xsi:type="dcterms:W3CDTF">2015-10-29T13:05:00Z</dcterms:created>
  <dcterms:modified xsi:type="dcterms:W3CDTF">2019-11-04T01:56:19Z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