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gif" ContentType="image/gif"/>
  <Default Extension="tiff" ContentType="image/tiff"/>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4"/>
  </p:handoutMasterIdLst>
  <p:sldIdLst>
    <p:sldId id="294" r:id="rId3"/>
    <p:sldId id="313" r:id="rId5"/>
    <p:sldId id="278" r:id="rId6"/>
    <p:sldId id="279" r:id="rId7"/>
    <p:sldId id="315" r:id="rId8"/>
    <p:sldId id="293" r:id="rId9"/>
    <p:sldId id="280" r:id="rId10"/>
    <p:sldId id="281" r:id="rId11"/>
    <p:sldId id="271" r:id="rId12"/>
    <p:sldId id="314" r:id="rId13"/>
    <p:sldId id="272" r:id="rId14"/>
    <p:sldId id="299" r:id="rId15"/>
    <p:sldId id="300" r:id="rId16"/>
    <p:sldId id="301" r:id="rId17"/>
    <p:sldId id="302" r:id="rId18"/>
    <p:sldId id="316" r:id="rId19"/>
    <p:sldId id="285" r:id="rId20"/>
    <p:sldId id="286" r:id="rId21"/>
    <p:sldId id="287" r:id="rId22"/>
    <p:sldId id="292"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307" autoAdjust="0"/>
  </p:normalViewPr>
  <p:slideViewPr>
    <p:cSldViewPr>
      <p:cViewPr>
        <p:scale>
          <a:sx n="112" d="100"/>
          <a:sy n="112" d="100"/>
        </p:scale>
        <p:origin x="-1590" y="150"/>
      </p:cViewPr>
      <p:guideLst>
        <p:guide orient="horz" pos="2160"/>
        <p:guide pos="2880"/>
      </p:guideLst>
    </p:cSldViewPr>
  </p:slideViewPr>
  <p:outlineViewPr>
    <p:cViewPr>
      <p:scale>
        <a:sx n="33" d="100"/>
        <a:sy n="33" d="100"/>
      </p:scale>
      <p:origin x="0" y="1344"/>
    </p:cViewPr>
  </p:outlineViewPr>
  <p:notesTextViewPr>
    <p:cViewPr>
      <p:scale>
        <a:sx n="100" d="100"/>
        <a:sy n="100" d="100"/>
      </p:scale>
      <p:origin x="0" y="0"/>
    </p:cViewPr>
  </p:notesTextViewPr>
  <p:notesViewPr>
    <p:cSldViewPr showGuides="1">
      <p:cViewPr varScale="1">
        <p:scale>
          <a:sx n="49" d="100"/>
          <a:sy n="49" d="100"/>
        </p:scale>
        <p:origin x="2733" y="3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4" Type="http://schemas.openxmlformats.org/officeDocument/2006/relationships/image" Target="../media/image28.wmf"/><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zh-CN" altLang="en-US" dirty="0">
              <a:latin typeface="宋体" panose="02010600030101010101" pitchFamily="2" charset="-122"/>
              <a:ea typeface="宋体" panose="02010600030101010101" pitchFamily="2"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C00306D0-C1D7-44C0-82F8-443157203F0D}" type="datetime1">
              <a:rPr lang="zh-CN" altLang="en-US" smtClean="0">
                <a:latin typeface="宋体" panose="02010600030101010101" pitchFamily="2" charset="-122"/>
                <a:ea typeface="宋体" panose="02010600030101010101" pitchFamily="2" charset="-122"/>
              </a:rPr>
            </a:fld>
            <a:endParaRPr lang="zh-CN" altLang="en-US" dirty="0">
              <a:latin typeface="宋体" panose="02010600030101010101" pitchFamily="2" charset="-122"/>
              <a:ea typeface="宋体" panose="02010600030101010101" pitchFamily="2"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zh-CN" altLang="en-US" dirty="0">
              <a:latin typeface="宋体" panose="02010600030101010101" pitchFamily="2" charset="-122"/>
              <a:ea typeface="宋体" panose="02010600030101010101" pitchFamily="2" charset="-122"/>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01114579-D02A-4B51-B5DF-8EC449F77AC7}" type="slidenum">
              <a:rPr lang="en-US" altLang="zh-CN" smtClean="0">
                <a:latin typeface="宋体" panose="02010600030101010101" pitchFamily="2" charset="-122"/>
                <a:ea typeface="宋体" panose="02010600030101010101" pitchFamily="2" charset="-122"/>
              </a:rPr>
            </a:fld>
            <a:endParaRPr lang="zh-CN" altLang="en-US" dirty="0">
              <a:latin typeface="宋体" panose="02010600030101010101" pitchFamily="2" charset="-122"/>
              <a:ea typeface="宋体" panose="0201060003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rt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zh-CN" altLang="en-US" noProof="0" dirty="0"/>
              <a:t>单击此处编辑母版文本样式</a:t>
            </a:r>
            <a:endParaRPr lang="zh-CN" altLang="en-US" noProof="0" dirty="0"/>
          </a:p>
          <a:p>
            <a:pPr lvl="1" rtl="0"/>
            <a:r>
              <a:rPr lang="zh-CN" altLang="en-US" noProof="0" dirty="0"/>
              <a:t>第二级</a:t>
            </a:r>
            <a:endParaRPr lang="zh-CN" altLang="en-US" noProof="0" dirty="0"/>
          </a:p>
          <a:p>
            <a:pPr lvl="2" rtl="0"/>
            <a:r>
              <a:rPr lang="zh-CN" altLang="en-US" noProof="0" dirty="0"/>
              <a:t>第三级</a:t>
            </a:r>
            <a:endParaRPr lang="zh-CN" altLang="en-US" noProof="0" dirty="0"/>
          </a:p>
          <a:p>
            <a:pPr lvl="3" rtl="0"/>
            <a:r>
              <a:rPr lang="zh-CN" altLang="en-US" noProof="0" dirty="0"/>
              <a:t>第四级</a:t>
            </a:r>
            <a:endParaRPr lang="zh-CN" altLang="en-US" noProof="0" dirty="0"/>
          </a:p>
          <a:p>
            <a:pPr lvl="4" rtl="0"/>
            <a:r>
              <a:rPr lang="zh-CN" altLang="en-US" noProof="0" dirty="0"/>
              <a:t>第五级</a:t>
            </a:r>
            <a:endParaRPr lang="zh-CN" altLang="en-US" noProof="0" dirty="0"/>
          </a:p>
        </p:txBody>
      </p:sp>
      <p:sp>
        <p:nvSpPr>
          <p:cNvPr id="8"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atin typeface="宋体" panose="02010600030101010101" pitchFamily="2" charset="-122"/>
                <a:ea typeface="宋体" panose="02010600030101010101" pitchFamily="2" charset="-122"/>
              </a:defRPr>
            </a:lvl1pPr>
          </a:lstStyle>
          <a:p>
            <a:endParaRPr lang="zh-CN" altLang="en-US" noProof="0" dirty="0"/>
          </a:p>
        </p:txBody>
      </p:sp>
      <p:sp>
        <p:nvSpPr>
          <p:cNvPr id="9"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atin typeface="宋体" panose="02010600030101010101" pitchFamily="2" charset="-122"/>
                <a:ea typeface="宋体" panose="02010600030101010101" pitchFamily="2" charset="-122"/>
              </a:defRPr>
            </a:lvl1pPr>
          </a:lstStyle>
          <a:p>
            <a:pPr algn="r"/>
            <a:fld id="{73B7CB6F-C682-42F6-88F1-A55B4E42ED68}" type="datetime1">
              <a:rPr lang="zh-CN" altLang="en-US" smtClean="0"/>
            </a:fld>
            <a:endParaRPr lang="zh-CN" altLang="en-US" dirty="0"/>
          </a:p>
        </p:txBody>
      </p:sp>
      <p:sp>
        <p:nvSpPr>
          <p:cNvPr id="10" name="页脚占位符 3"/>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latin typeface="宋体" panose="02010600030101010101" pitchFamily="2" charset="-122"/>
                <a:ea typeface="宋体" panose="02010600030101010101" pitchFamily="2" charset="-122"/>
              </a:defRPr>
            </a:lvl1pPr>
          </a:lstStyle>
          <a:p>
            <a:endParaRPr lang="zh-CN" altLang="en-US" noProof="0" dirty="0"/>
          </a:p>
        </p:txBody>
      </p:sp>
      <p:sp>
        <p:nvSpPr>
          <p:cNvPr id="11" name="灯片编号占位符 4"/>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l" rtl="0">
              <a:defRPr sz="1200">
                <a:latin typeface="宋体" panose="02010600030101010101" pitchFamily="2" charset="-122"/>
                <a:ea typeface="宋体" panose="02010600030101010101" pitchFamily="2" charset="-122"/>
              </a:defRPr>
            </a:lvl1pPr>
          </a:lstStyle>
          <a:p>
            <a:pPr algn="r"/>
            <a:fld id="{01114579-D02A-4B51-B5DF-8EC449F77AC7}" type="slidenum">
              <a:rPr lang="en-US" altLang="zh-CN" noProof="0" smtClean="0"/>
            </a:fld>
            <a:endParaRPr lang="zh-CN" altLang="en-US" noProof="0"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1pPr>
    <a:lvl2pPr marL="4572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2pPr>
    <a:lvl3pPr marL="9144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3pPr>
    <a:lvl4pPr marL="13716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4pPr>
    <a:lvl5pPr marL="18288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C6074690-7256-4BB9-AC0F-97AEAE8CDEC2}" type="slidenum">
              <a:rPr kumimoji="0" lang="en-US" altLang="zh-CN" sz="1200" b="0" i="0" u="none" strike="noStrike" kern="1200" cap="none" spc="0" normalizeH="0" baseline="0" noProof="0" smtClean="0">
                <a:ln>
                  <a:noFill/>
                </a:ln>
                <a:solidFill>
                  <a:srgbClr val="6A3A20"/>
                </a:solidFill>
                <a:effectLst/>
                <a:uLnTx/>
                <a:uFillTx/>
                <a:latin typeface="宋体" panose="02010600030101010101" pitchFamily="2" charset="-122"/>
                <a:ea typeface="宋体" panose="02010600030101010101" pitchFamily="2" charset="-122"/>
                <a:cs typeface="+mn-cs"/>
              </a:rPr>
            </a:fld>
            <a:endParaRPr kumimoji="0" lang="zh-CN" altLang="en-US" sz="1200" b="0" i="0" u="none" strike="noStrike" kern="1200" cap="none" spc="0" normalizeH="0" baseline="0" noProof="0" dirty="0">
              <a:ln>
                <a:noFill/>
              </a:ln>
              <a:solidFill>
                <a:srgbClr val="6A3A20"/>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C6074690-7256-4BB9-AC0F-97AEAE8CDEC2}" type="slidenum">
              <a:rPr kumimoji="0" lang="en-US" altLang="zh-CN" sz="1200" b="0" i="0" u="none" strike="noStrike" kern="1200" cap="none" spc="0" normalizeH="0" baseline="0" noProof="0" smtClean="0">
                <a:ln>
                  <a:noFill/>
                </a:ln>
                <a:solidFill>
                  <a:srgbClr val="6A3A20"/>
                </a:solidFill>
                <a:effectLst/>
                <a:uLnTx/>
                <a:uFillTx/>
                <a:latin typeface="宋体" panose="02010600030101010101" pitchFamily="2" charset="-122"/>
                <a:ea typeface="宋体" panose="02010600030101010101" pitchFamily="2" charset="-122"/>
                <a:cs typeface="+mn-cs"/>
              </a:rPr>
            </a:fld>
            <a:endParaRPr kumimoji="0" lang="zh-CN" altLang="en-US" sz="1200" b="0" i="0" u="none" strike="noStrike" kern="1200" cap="none" spc="0" normalizeH="0" baseline="0" noProof="0" dirty="0">
              <a:ln>
                <a:noFill/>
              </a:ln>
              <a:solidFill>
                <a:srgbClr val="6A3A20"/>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C6074690-7256-4BB9-AC0F-97AEAE8CDEC2}" type="slidenum">
              <a:rPr kumimoji="0" lang="en-US" altLang="zh-CN" sz="1200" b="0" i="0" u="none" strike="noStrike" kern="1200" cap="none" spc="0" normalizeH="0" baseline="0" noProof="0" smtClean="0">
                <a:ln>
                  <a:noFill/>
                </a:ln>
                <a:solidFill>
                  <a:srgbClr val="6A3A20"/>
                </a:solidFill>
                <a:effectLst/>
                <a:uLnTx/>
                <a:uFillTx/>
                <a:latin typeface="宋体" panose="02010600030101010101" pitchFamily="2" charset="-122"/>
                <a:ea typeface="宋体" panose="02010600030101010101" pitchFamily="2" charset="-122"/>
                <a:cs typeface="+mn-cs"/>
              </a:rPr>
            </a:fld>
            <a:endParaRPr kumimoji="0" lang="zh-CN" altLang="en-US" sz="1200" b="0" i="0" u="none" strike="noStrike" kern="1200" cap="none" spc="0" normalizeH="0" baseline="0" noProof="0" dirty="0">
              <a:ln>
                <a:noFill/>
              </a:ln>
              <a:solidFill>
                <a:srgbClr val="6A3A20"/>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C6074690-7256-4BB9-AC0F-97AEAE8CDEC2}" type="slidenum">
              <a:rPr kumimoji="0" lang="en-US" altLang="zh-CN" sz="1200" b="0" i="0" u="none" strike="noStrike" kern="1200" cap="none" spc="0" normalizeH="0" baseline="0" noProof="0" smtClean="0">
                <a:ln>
                  <a:noFill/>
                </a:ln>
                <a:solidFill>
                  <a:srgbClr val="6A3A20"/>
                </a:solidFill>
                <a:effectLst/>
                <a:uLnTx/>
                <a:uFillTx/>
                <a:latin typeface="宋体" panose="02010600030101010101" pitchFamily="2" charset="-122"/>
                <a:ea typeface="宋体" panose="02010600030101010101" pitchFamily="2" charset="-122"/>
                <a:cs typeface="+mn-cs"/>
              </a:rPr>
            </a:fld>
            <a:endParaRPr kumimoji="0" lang="zh-CN" altLang="en-US" sz="1200" b="0" i="0" u="none" strike="noStrike" kern="1200" cap="none" spc="0" normalizeH="0" baseline="0" noProof="0" dirty="0">
              <a:ln>
                <a:noFill/>
              </a:ln>
              <a:solidFill>
                <a:srgbClr val="6A3A20"/>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C6074690-7256-4BB9-AC0F-97AEAE8CDEC2}" type="slidenum">
              <a:rPr kumimoji="0" lang="en-US" altLang="zh-CN" sz="1200" b="0" i="0" u="none" strike="noStrike" kern="1200" cap="none" spc="0" normalizeH="0" baseline="0" noProof="0" smtClean="0">
                <a:ln>
                  <a:noFill/>
                </a:ln>
                <a:solidFill>
                  <a:srgbClr val="6A3A20"/>
                </a:solidFill>
                <a:effectLst/>
                <a:uLnTx/>
                <a:uFillTx/>
                <a:latin typeface="宋体" panose="02010600030101010101" pitchFamily="2" charset="-122"/>
                <a:ea typeface="宋体" panose="02010600030101010101" pitchFamily="2" charset="-122"/>
                <a:cs typeface="+mn-cs"/>
              </a:rPr>
            </a:fld>
            <a:endParaRPr kumimoji="0" lang="zh-CN" altLang="en-US" sz="1200" b="0" i="0" u="none" strike="noStrike" kern="1200" cap="none" spc="0" normalizeH="0" baseline="0" noProof="0" dirty="0">
              <a:ln>
                <a:noFill/>
              </a:ln>
              <a:solidFill>
                <a:srgbClr val="6A3A20"/>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C6074690-7256-4BB9-AC0F-97AEAE8CDEC2}" type="slidenum">
              <a:rPr kumimoji="0" lang="en-US" altLang="zh-CN" sz="1200" b="0" i="0" u="none" strike="noStrike" kern="1200" cap="none" spc="0" normalizeH="0" baseline="0" noProof="0" smtClean="0">
                <a:ln>
                  <a:noFill/>
                </a:ln>
                <a:solidFill>
                  <a:srgbClr val="6A3A20"/>
                </a:solidFill>
                <a:effectLst/>
                <a:uLnTx/>
                <a:uFillTx/>
                <a:latin typeface="宋体" panose="02010600030101010101" pitchFamily="2" charset="-122"/>
                <a:ea typeface="宋体" panose="02010600030101010101" pitchFamily="2" charset="-122"/>
                <a:cs typeface="+mn-cs"/>
              </a:rPr>
            </a:fld>
            <a:endParaRPr kumimoji="0" lang="zh-CN" altLang="en-US" sz="1200" b="0" i="0" u="none" strike="noStrike" kern="1200" cap="none" spc="0" normalizeH="0" baseline="0" noProof="0" dirty="0">
              <a:ln>
                <a:noFill/>
              </a:ln>
              <a:solidFill>
                <a:srgbClr val="6A3A20"/>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C6074690-7256-4BB9-AC0F-97AEAE8CDEC2}" type="slidenum">
              <a:rPr kumimoji="0" lang="en-US" altLang="zh-CN" sz="1200" b="0" i="0" u="none" strike="noStrike" kern="1200" cap="none" spc="0" normalizeH="0" baseline="0" noProof="0" smtClean="0">
                <a:ln>
                  <a:noFill/>
                </a:ln>
                <a:solidFill>
                  <a:srgbClr val="6A3A20"/>
                </a:solidFill>
                <a:effectLst/>
                <a:uLnTx/>
                <a:uFillTx/>
                <a:latin typeface="宋体" panose="02010600030101010101" pitchFamily="2" charset="-122"/>
                <a:ea typeface="宋体" panose="02010600030101010101" pitchFamily="2" charset="-122"/>
                <a:cs typeface="+mn-cs"/>
              </a:rPr>
            </a:fld>
            <a:endParaRPr kumimoji="0" lang="zh-CN" altLang="en-US" sz="1200" b="0" i="0" u="none" strike="noStrike" kern="1200" cap="none" spc="0" normalizeH="0" baseline="0" noProof="0" dirty="0">
              <a:ln>
                <a:noFill/>
              </a:ln>
              <a:solidFill>
                <a:srgbClr val="6A3A20"/>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smtClean="0">
              <a:solidFill>
                <a:srgbClr val="FF0000"/>
              </a:solidFill>
              <a:latin typeface="宋体" panose="02010600030101010101" pitchFamily="2" charset="-122"/>
              <a:ea typeface="宋体" panose="02010600030101010101" pitchFamily="2" charset="-122"/>
            </a:endParaRPr>
          </a:p>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en-US" altLang="zh-CN" dirty="0" smtClean="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en-US" altLang="zh-CN" dirty="0" smtClean="0">
              <a:latin typeface="宋体" panose="02010600030101010101" pitchFamily="2" charset="-122"/>
              <a:ea typeface="宋体" panose="02010600030101010101" pitchFamily="2" charset="-122"/>
            </a:endParaRPr>
          </a:p>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C6074690-7256-4BB9-AC0F-97AEAE8CDEC2}" type="slidenum">
              <a:rPr kumimoji="0" lang="en-US" altLang="zh-CN" sz="1200" b="0" i="0" u="none" strike="noStrike" kern="1200" cap="none" spc="0" normalizeH="0" baseline="0" noProof="0" smtClean="0">
                <a:ln>
                  <a:noFill/>
                </a:ln>
                <a:solidFill>
                  <a:srgbClr val="6A3A20"/>
                </a:solidFill>
                <a:effectLst/>
                <a:uLnTx/>
                <a:uFillTx/>
                <a:latin typeface="宋体" panose="02010600030101010101" pitchFamily="2" charset="-122"/>
                <a:ea typeface="宋体" panose="02010600030101010101" pitchFamily="2" charset="-122"/>
                <a:cs typeface="+mn-cs"/>
              </a:rPr>
            </a:fld>
            <a:endParaRPr kumimoji="0" lang="zh-CN" altLang="en-US" sz="1200" b="0" i="0" u="none" strike="noStrike" kern="1200" cap="none" spc="0" normalizeH="0" baseline="0" noProof="0" dirty="0">
              <a:ln>
                <a:noFill/>
              </a:ln>
              <a:solidFill>
                <a:srgbClr val="6A3A20"/>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r>
              <a:rPr lang="zh-CN" altLang="en-US" dirty="0" smtClean="0">
                <a:latin typeface="宋体" panose="02010600030101010101" pitchFamily="2" charset="-122"/>
                <a:ea typeface="宋体" panose="02010600030101010101" pitchFamily="2" charset="-122"/>
              </a:rPr>
              <a:t>就写谢谢即可</a:t>
            </a:r>
            <a:endParaRPr lang="en-US" altLang="zh-CN" dirty="0" smtClean="0">
              <a:latin typeface="宋体" panose="02010600030101010101" pitchFamily="2" charset="-122"/>
              <a:ea typeface="宋体" panose="02010600030101010101" pitchFamily="2" charset="-122"/>
            </a:endParaRPr>
          </a:p>
          <a:p>
            <a:endParaRPr lang="en-US" altLang="zh-CN" dirty="0" smtClean="0">
              <a:latin typeface="宋体" panose="02010600030101010101" pitchFamily="2" charset="-122"/>
              <a:ea typeface="宋体" panose="02010600030101010101" pitchFamily="2" charset="-122"/>
            </a:endParaRPr>
          </a:p>
          <a:p>
            <a:r>
              <a:rPr lang="zh-CN" altLang="en-US" dirty="0" smtClean="0">
                <a:latin typeface="宋体" panose="02010600030101010101" pitchFamily="2" charset="-122"/>
                <a:ea typeface="宋体" panose="02010600030101010101" pitchFamily="2" charset="-122"/>
              </a:rPr>
              <a:t>后面请杨青青帮忙从你会议中备份一些 </a:t>
            </a:r>
            <a:r>
              <a:rPr lang="en-US" altLang="zh-CN" dirty="0" smtClean="0">
                <a:latin typeface="宋体" panose="02010600030101010101" pitchFamily="2" charset="-122"/>
                <a:ea typeface="宋体" panose="02010600030101010101" pitchFamily="2" charset="-122"/>
              </a:rPr>
              <a:t>PPT</a:t>
            </a:r>
            <a:r>
              <a:rPr lang="zh-CN" altLang="en-US" smtClean="0">
                <a:latin typeface="宋体" panose="02010600030101010101" pitchFamily="2" charset="-122"/>
                <a:ea typeface="宋体" panose="02010600030101010101" pitchFamily="2" charset="-122"/>
              </a:rPr>
              <a:t>，给她做好准备。</a:t>
            </a:r>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en-US" altLang="zh-CN" dirty="0" smtClean="0">
              <a:latin typeface="宋体" panose="02010600030101010101" pitchFamily="2" charset="-122"/>
              <a:ea typeface="宋体" panose="02010600030101010101" pitchFamily="2" charset="-122"/>
            </a:endParaRPr>
          </a:p>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en-US" altLang="zh-CN" dirty="0" smtClean="0">
              <a:latin typeface="宋体" panose="02010600030101010101" pitchFamily="2" charset="-122"/>
              <a:ea typeface="宋体" panose="02010600030101010101" pitchFamily="2" charset="-122"/>
            </a:endParaRPr>
          </a:p>
          <a:p>
            <a:endParaRPr lang="en-US" altLang="zh-CN" dirty="0" smtClean="0">
              <a:latin typeface="宋体" panose="02010600030101010101" pitchFamily="2" charset="-122"/>
              <a:ea typeface="宋体" panose="02010600030101010101" pitchFamily="2" charset="-122"/>
            </a:endParaRPr>
          </a:p>
          <a:p>
            <a:r>
              <a:rPr lang="zh-CN" altLang="en-US" dirty="0" smtClean="0">
                <a:latin typeface="宋体" panose="02010600030101010101" pitchFamily="2" charset="-122"/>
                <a:ea typeface="宋体" panose="02010600030101010101" pitchFamily="2" charset="-122"/>
              </a:rPr>
              <a:t>感觉标题部分很奇怪，都没对齐，与下面的内容靠的太近。</a:t>
            </a:r>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en-US" altLang="zh-CN" dirty="0" smtClean="0">
              <a:latin typeface="宋体" panose="02010600030101010101" pitchFamily="2" charset="-122"/>
              <a:ea typeface="宋体" panose="02010600030101010101" pitchFamily="2" charset="-122"/>
            </a:endParaRPr>
          </a:p>
          <a:p>
            <a:endParaRPr lang="en-US" altLang="zh-CN" dirty="0" smtClean="0">
              <a:latin typeface="宋体" panose="02010600030101010101" pitchFamily="2" charset="-122"/>
              <a:ea typeface="宋体" panose="02010600030101010101" pitchFamily="2" charset="-122"/>
            </a:endParaRPr>
          </a:p>
          <a:p>
            <a:r>
              <a:rPr lang="zh-CN" altLang="en-US" dirty="0" smtClean="0">
                <a:latin typeface="宋体" panose="02010600030101010101" pitchFamily="2" charset="-122"/>
                <a:ea typeface="宋体" panose="02010600030101010101" pitchFamily="2" charset="-122"/>
              </a:rPr>
              <a:t>感觉标题部分很奇怪，都没对齐，与下面的内容靠的太近。</a:t>
            </a:r>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C6074690-7256-4BB9-AC0F-97AEAE8CDEC2}" type="slidenum">
              <a:rPr kumimoji="0" lang="en-US" altLang="zh-CN" sz="1200" b="0" i="0" u="none" strike="noStrike" kern="1200" cap="none" spc="0" normalizeH="0" baseline="0" noProof="0" smtClean="0">
                <a:ln>
                  <a:noFill/>
                </a:ln>
                <a:solidFill>
                  <a:srgbClr val="6A3A20"/>
                </a:solidFill>
                <a:effectLst/>
                <a:uLnTx/>
                <a:uFillTx/>
                <a:latin typeface="宋体" panose="02010600030101010101" pitchFamily="2" charset="-122"/>
                <a:ea typeface="宋体" panose="02010600030101010101" pitchFamily="2" charset="-122"/>
                <a:cs typeface="+mn-cs"/>
              </a:rPr>
            </a:fld>
            <a:endParaRPr kumimoji="0" lang="zh-CN" altLang="en-US" sz="1200" b="0" i="0" u="none" strike="noStrike" kern="1200" cap="none" spc="0" normalizeH="0" baseline="0" noProof="0" dirty="0">
              <a:ln>
                <a:noFill/>
              </a:ln>
              <a:solidFill>
                <a:srgbClr val="6A3A20"/>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latin typeface="宋体" panose="02010600030101010101" pitchFamily="2" charset="-122"/>
              <a:ea typeface="宋体" panose="02010600030101010101" pitchFamily="2" charset="-122"/>
            </a:endParaRPr>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C6074690-7256-4BB9-AC0F-97AEAE8CDEC2}" type="slidenum">
              <a:rPr lang="en-US" altLang="zh-CN"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algn="r"/>
            <a:fld id="{5D9CA5AE-FF23-486C-B115-BD6CE43D9BBC}" type="datetime1">
              <a:rPr lang="zh-CN" altLang="en-US" smtClean="0"/>
            </a:fld>
            <a:endParaRPr lang="zh-CN" altLang="en-US" dirty="0"/>
          </a:p>
        </p:txBody>
      </p:sp>
      <p:sp>
        <p:nvSpPr>
          <p:cNvPr id="5" name="Footer Placeholder 4"/>
          <p:cNvSpPr>
            <a:spLocks noGrp="1"/>
          </p:cNvSpPr>
          <p:nvPr>
            <p:ph type="ftr" sz="quarter" idx="11"/>
          </p:nvPr>
        </p:nvSpPr>
        <p:spPr/>
        <p:txBody>
          <a:bodyPr/>
          <a:lstStyle/>
          <a:p>
            <a:endParaRPr lang="zh-CN" altLang="en-US" noProof="0" dirty="0"/>
          </a:p>
        </p:txBody>
      </p:sp>
      <p:sp>
        <p:nvSpPr>
          <p:cNvPr id="6" name="Slide Number Placeholder 5"/>
          <p:cNvSpPr>
            <a:spLocks noGrp="1"/>
          </p:cNvSpPr>
          <p:nvPr>
            <p:ph type="sldNum" sz="quarter" idx="12"/>
          </p:nvPr>
        </p:nvSpPr>
        <p:spPr/>
        <p:txBody>
          <a:bodyPr/>
          <a:lstStyle/>
          <a:p>
            <a:fld id="{DF28FB93-0A08-4E7D-8E63-9EFA29F1E093}" type="slidenum">
              <a:rPr lang="en-US" altLang="zh-CN" noProof="0" smtClean="0"/>
            </a:fld>
            <a:endParaRPr lang="zh-CN" altLang="en-US" noProof="0" dirty="0"/>
          </a:p>
        </p:txBody>
      </p:sp>
      <p:sp>
        <p:nvSpPr>
          <p:cNvPr id="8" name="五边形 18"/>
          <p:cNvSpPr/>
          <p:nvPr userDrawn="1"/>
        </p:nvSpPr>
        <p:spPr>
          <a:xfrm flipH="1">
            <a:off x="8348974" y="6353944"/>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fld id="{170C0C04-E408-48A9-82A4-3716296300DE}" type="slidenum">
              <a:rPr lang="zh-CN" altLang="en-US"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fld>
            <a:endParaRPr lang="zh-CN" altLang="en-US" kern="0" dirty="0">
              <a:solidFill>
                <a:sysClr val="window" lastClr="FFFFFF"/>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lgn="r"/>
            <a:fld id="{E4E2C495-1D31-4F49-8A74-5F5E8C7D7DA9}" type="datetime1">
              <a:rPr lang="zh-CN" altLang="en-US" smtClean="0"/>
            </a:fld>
            <a:endParaRPr lang="zh-CN" altLang="en-US" dirty="0"/>
          </a:p>
        </p:txBody>
      </p:sp>
      <p:sp>
        <p:nvSpPr>
          <p:cNvPr id="5" name="Footer Placeholder 4"/>
          <p:cNvSpPr>
            <a:spLocks noGrp="1"/>
          </p:cNvSpPr>
          <p:nvPr>
            <p:ph type="ftr" sz="quarter" idx="11"/>
          </p:nvPr>
        </p:nvSpPr>
        <p:spPr/>
        <p:txBody>
          <a:bodyPr/>
          <a:lstStyle/>
          <a:p>
            <a:endParaRPr lang="zh-CN" altLang="en-US" noProof="0" dirty="0"/>
          </a:p>
        </p:txBody>
      </p:sp>
      <p:sp>
        <p:nvSpPr>
          <p:cNvPr id="6" name="Slide Number Placeholder 5"/>
          <p:cNvSpPr>
            <a:spLocks noGrp="1"/>
          </p:cNvSpPr>
          <p:nvPr>
            <p:ph type="sldNum" sz="quarter" idx="12"/>
          </p:nvPr>
        </p:nvSpPr>
        <p:spPr/>
        <p:txBody>
          <a:bodyPr/>
          <a:lstStyle/>
          <a:p>
            <a:fld id="{DF28FB93-0A08-4E7D-8E63-9EFA29F1E093}" type="slidenum">
              <a:rPr lang="en-US" altLang="zh-CN" noProof="0" smtClean="0"/>
            </a:fld>
            <a:endParaRPr lang="zh-CN" altLang="en-US" noProof="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628650" y="365125"/>
            <a:ext cx="5800725"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lgn="r"/>
            <a:fld id="{E4E2C495-1D31-4F49-8A74-5F5E8C7D7DA9}" type="datetime1">
              <a:rPr lang="zh-CN" altLang="en-US" smtClean="0"/>
            </a:fld>
            <a:endParaRPr lang="zh-CN" altLang="en-US" dirty="0"/>
          </a:p>
        </p:txBody>
      </p:sp>
      <p:sp>
        <p:nvSpPr>
          <p:cNvPr id="5" name="Footer Placeholder 4"/>
          <p:cNvSpPr>
            <a:spLocks noGrp="1"/>
          </p:cNvSpPr>
          <p:nvPr>
            <p:ph type="ftr" sz="quarter" idx="11"/>
          </p:nvPr>
        </p:nvSpPr>
        <p:spPr/>
        <p:txBody>
          <a:bodyPr/>
          <a:lstStyle/>
          <a:p>
            <a:endParaRPr lang="zh-CN" altLang="en-US" noProof="0" dirty="0"/>
          </a:p>
        </p:txBody>
      </p:sp>
      <p:sp>
        <p:nvSpPr>
          <p:cNvPr id="6" name="Slide Number Placeholder 5"/>
          <p:cNvSpPr>
            <a:spLocks noGrp="1"/>
          </p:cNvSpPr>
          <p:nvPr>
            <p:ph type="sldNum" sz="quarter" idx="12"/>
          </p:nvPr>
        </p:nvSpPr>
        <p:spPr/>
        <p:txBody>
          <a:bodyPr/>
          <a:lstStyle/>
          <a:p>
            <a:fld id="{DF28FB93-0A08-4E7D-8E63-9EFA29F1E093}" type="slidenum">
              <a:rPr lang="en-US" altLang="zh-CN" noProof="0" smtClean="0"/>
            </a:fld>
            <a:endParaRPr lang="zh-CN" altLang="en-US" noProof="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lgn="r"/>
            <a:fld id="{136EEF00-7852-492B-9F7C-A93F9C94E0E3}" type="datetime1">
              <a:rPr lang="zh-CN" altLang="en-US" smtClean="0"/>
            </a:fld>
            <a:endParaRPr lang="zh-CN" altLang="en-US" dirty="0"/>
          </a:p>
        </p:txBody>
      </p:sp>
      <p:sp>
        <p:nvSpPr>
          <p:cNvPr id="5" name="Footer Placeholder 4"/>
          <p:cNvSpPr>
            <a:spLocks noGrp="1"/>
          </p:cNvSpPr>
          <p:nvPr>
            <p:ph type="ftr" sz="quarter" idx="11"/>
          </p:nvPr>
        </p:nvSpPr>
        <p:spPr/>
        <p:txBody>
          <a:bodyPr/>
          <a:lstStyle/>
          <a:p>
            <a:pPr rtl="0"/>
            <a:endParaRPr lang="zh-CN" altLang="en-US" noProof="0" dirty="0"/>
          </a:p>
        </p:txBody>
      </p:sp>
      <p:sp>
        <p:nvSpPr>
          <p:cNvPr id="6" name="Slide Number Placeholder 5"/>
          <p:cNvSpPr>
            <a:spLocks noGrp="1"/>
          </p:cNvSpPr>
          <p:nvPr>
            <p:ph type="sldNum" sz="quarter" idx="12"/>
          </p:nvPr>
        </p:nvSpPr>
        <p:spPr/>
        <p:txBody>
          <a:bodyPr/>
          <a:lstStyle/>
          <a:p>
            <a:pPr rtl="0"/>
            <a:fld id="{DF28FB93-0A08-4E7D-8E63-9EFA29F1E093}" type="slidenum">
              <a:rPr lang="en-US" altLang="zh-CN" noProof="0" smtClean="0"/>
            </a:fld>
            <a:endParaRPr lang="zh-CN" altLang="en-US" noProof="0" dirty="0"/>
          </a:p>
        </p:txBody>
      </p:sp>
      <p:sp>
        <p:nvSpPr>
          <p:cNvPr id="7" name="直角三角形 6"/>
          <p:cNvSpPr/>
          <p:nvPr userDrawn="1"/>
        </p:nvSpPr>
        <p:spPr>
          <a:xfrm flipH="1">
            <a:off x="8244408" y="6004573"/>
            <a:ext cx="950294" cy="853427"/>
          </a:xfrm>
          <a:prstGeom prst="rtTriangle">
            <a:avLst/>
          </a:prstGeom>
          <a:solidFill>
            <a:srgbClr val="0F3D68"/>
          </a:solidFill>
          <a:ln w="12700" cap="flat" cmpd="sng" algn="ctr">
            <a:noFill/>
            <a:prstDash val="solid"/>
            <a:miter lim="800000"/>
          </a:ln>
          <a:effectLst/>
        </p:spPr>
        <p:txBody>
          <a:bodyPr rtlCol="0" anchor="ctr"/>
          <a:lstStyle/>
          <a:p>
            <a:pPr algn="ctr" defTabSz="914400">
              <a:defRPr/>
            </a:pPr>
            <a:endParaRPr lang="zh-CN" altLang="en-US" kern="0">
              <a:solidFill>
                <a:prstClr val="white"/>
              </a:solidFill>
              <a:ea typeface="宋体" panose="02010600030101010101" pitchFamily="2" charset="-122"/>
            </a:endParaRPr>
          </a:p>
        </p:txBody>
      </p:sp>
      <p:sp>
        <p:nvSpPr>
          <p:cNvPr id="8" name="五边形 18"/>
          <p:cNvSpPr/>
          <p:nvPr userDrawn="1"/>
        </p:nvSpPr>
        <p:spPr>
          <a:xfrm flipH="1">
            <a:off x="8348974" y="6353944"/>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fld id="{170C0C04-E408-48A9-82A4-3716296300DE}" type="slidenum">
              <a:rPr lang="zh-CN" altLang="en-US"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fld>
            <a:endParaRPr lang="zh-CN" altLang="en-US" kern="0" dirty="0">
              <a:solidFill>
                <a:sysClr val="window" lastClr="FFFFFF"/>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Date Placeholder 3"/>
          <p:cNvSpPr>
            <a:spLocks noGrp="1"/>
          </p:cNvSpPr>
          <p:nvPr>
            <p:ph type="dt" sz="half" idx="10"/>
          </p:nvPr>
        </p:nvSpPr>
        <p:spPr/>
        <p:txBody>
          <a:bodyPr/>
          <a:lstStyle/>
          <a:p>
            <a:pPr algn="r"/>
            <a:fld id="{74F69ACF-5484-4896-9CFC-73CC12BE9744}" type="datetime1">
              <a:rPr lang="zh-CN" altLang="en-US" smtClean="0"/>
            </a:fld>
            <a:endParaRPr lang="zh-CN" altLang="en-US" dirty="0"/>
          </a:p>
        </p:txBody>
      </p:sp>
      <p:sp>
        <p:nvSpPr>
          <p:cNvPr id="5" name="Footer Placeholder 4"/>
          <p:cNvSpPr>
            <a:spLocks noGrp="1"/>
          </p:cNvSpPr>
          <p:nvPr>
            <p:ph type="ftr" sz="quarter" idx="11"/>
          </p:nvPr>
        </p:nvSpPr>
        <p:spPr/>
        <p:txBody>
          <a:bodyPr/>
          <a:lstStyle/>
          <a:p>
            <a:endParaRPr lang="zh-CN" altLang="en-US" noProof="0" dirty="0"/>
          </a:p>
        </p:txBody>
      </p:sp>
      <p:sp>
        <p:nvSpPr>
          <p:cNvPr id="6" name="Slide Number Placeholder 5"/>
          <p:cNvSpPr>
            <a:spLocks noGrp="1"/>
          </p:cNvSpPr>
          <p:nvPr>
            <p:ph type="sldNum" sz="quarter" idx="12"/>
          </p:nvPr>
        </p:nvSpPr>
        <p:spPr/>
        <p:txBody>
          <a:bodyPr/>
          <a:lstStyle/>
          <a:p>
            <a:fld id="{DF28FB93-0A08-4E7D-8E63-9EFA29F1E093}" type="slidenum">
              <a:rPr lang="en-US" altLang="zh-CN" noProof="0" smtClean="0"/>
            </a:fld>
            <a:endParaRPr lang="zh-CN" altLang="en-US" noProof="0" dirty="0"/>
          </a:p>
        </p:txBody>
      </p:sp>
      <p:sp>
        <p:nvSpPr>
          <p:cNvPr id="8" name="直角三角形 7"/>
          <p:cNvSpPr/>
          <p:nvPr userDrawn="1"/>
        </p:nvSpPr>
        <p:spPr>
          <a:xfrm flipH="1">
            <a:off x="8244408" y="6004573"/>
            <a:ext cx="950294" cy="853427"/>
          </a:xfrm>
          <a:prstGeom prst="rtTriangle">
            <a:avLst/>
          </a:prstGeom>
          <a:solidFill>
            <a:srgbClr val="0F3D68"/>
          </a:solidFill>
          <a:ln w="12700" cap="flat" cmpd="sng" algn="ctr">
            <a:noFill/>
            <a:prstDash val="solid"/>
            <a:miter lim="800000"/>
          </a:ln>
          <a:effectLst/>
        </p:spPr>
        <p:txBody>
          <a:bodyPr rtlCol="0" anchor="ctr"/>
          <a:lstStyle/>
          <a:p>
            <a:pPr algn="ctr" defTabSz="914400">
              <a:defRPr/>
            </a:pPr>
            <a:endParaRPr lang="zh-CN" altLang="en-US" kern="0">
              <a:solidFill>
                <a:prstClr val="white"/>
              </a:solidFill>
              <a:ea typeface="宋体" panose="02010600030101010101" pitchFamily="2" charset="-122"/>
            </a:endParaRPr>
          </a:p>
        </p:txBody>
      </p:sp>
      <p:sp>
        <p:nvSpPr>
          <p:cNvPr id="9" name="五边形 18"/>
          <p:cNvSpPr/>
          <p:nvPr userDrawn="1"/>
        </p:nvSpPr>
        <p:spPr>
          <a:xfrm flipH="1">
            <a:off x="8348974" y="6353944"/>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fld id="{170C0C04-E408-48A9-82A4-3716296300DE}" type="slidenum">
              <a:rPr lang="zh-CN" altLang="en-US"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fld>
            <a:endParaRPr lang="zh-CN" altLang="en-US" kern="0" dirty="0">
              <a:solidFill>
                <a:sysClr val="window" lastClr="FFFFFF"/>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628650" y="1825625"/>
            <a:ext cx="38862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hasCustomPrompt="1"/>
          </p:nvPr>
        </p:nvSpPr>
        <p:spPr>
          <a:xfrm>
            <a:off x="4629150" y="1825625"/>
            <a:ext cx="38862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algn="r"/>
            <a:fld id="{0A4C5C08-6871-4DC6-A91F-BD1321E6FA12}" type="datetime1">
              <a:rPr lang="zh-CN" altLang="en-US" smtClean="0"/>
            </a:fld>
            <a:endParaRPr lang="zh-CN" altLang="en-US" dirty="0"/>
          </a:p>
        </p:txBody>
      </p:sp>
      <p:sp>
        <p:nvSpPr>
          <p:cNvPr id="6" name="Footer Placeholder 5"/>
          <p:cNvSpPr>
            <a:spLocks noGrp="1"/>
          </p:cNvSpPr>
          <p:nvPr>
            <p:ph type="ftr" sz="quarter" idx="11"/>
          </p:nvPr>
        </p:nvSpPr>
        <p:spPr/>
        <p:txBody>
          <a:bodyPr/>
          <a:lstStyle/>
          <a:p>
            <a:pPr rtl="0"/>
            <a:endParaRPr lang="zh-CN" altLang="en-US" noProof="0" dirty="0"/>
          </a:p>
        </p:txBody>
      </p:sp>
      <p:sp>
        <p:nvSpPr>
          <p:cNvPr id="7" name="Slide Number Placeholder 6"/>
          <p:cNvSpPr>
            <a:spLocks noGrp="1"/>
          </p:cNvSpPr>
          <p:nvPr>
            <p:ph type="sldNum" sz="quarter" idx="12"/>
          </p:nvPr>
        </p:nvSpPr>
        <p:spPr/>
        <p:txBody>
          <a:bodyPr/>
          <a:lstStyle/>
          <a:p>
            <a:pPr rtl="0"/>
            <a:fld id="{DF28FB93-0A08-4E7D-8E63-9EFA29F1E093}" type="slidenum">
              <a:rPr lang="en-US" altLang="zh-CN" noProof="0" smtClean="0"/>
            </a:fld>
            <a:endParaRPr lang="zh-CN" altLang="en-US" noProof="0" dirty="0"/>
          </a:p>
        </p:txBody>
      </p:sp>
      <p:sp>
        <p:nvSpPr>
          <p:cNvPr id="8" name="直角三角形 7"/>
          <p:cNvSpPr/>
          <p:nvPr userDrawn="1"/>
        </p:nvSpPr>
        <p:spPr>
          <a:xfrm flipH="1">
            <a:off x="8244408" y="6004573"/>
            <a:ext cx="950294" cy="853427"/>
          </a:xfrm>
          <a:prstGeom prst="rtTriangle">
            <a:avLst/>
          </a:prstGeom>
          <a:solidFill>
            <a:srgbClr val="0F3D68"/>
          </a:solidFill>
          <a:ln w="12700" cap="flat" cmpd="sng" algn="ctr">
            <a:noFill/>
            <a:prstDash val="solid"/>
            <a:miter lim="800000"/>
          </a:ln>
          <a:effectLst/>
        </p:spPr>
        <p:txBody>
          <a:bodyPr rtlCol="0" anchor="ctr"/>
          <a:lstStyle/>
          <a:p>
            <a:pPr algn="ctr" defTabSz="914400">
              <a:defRPr/>
            </a:pPr>
            <a:endParaRPr lang="zh-CN" altLang="en-US" kern="0">
              <a:solidFill>
                <a:prstClr val="white"/>
              </a:solidFill>
              <a:ea typeface="宋体" panose="02010600030101010101" pitchFamily="2" charset="-122"/>
            </a:endParaRPr>
          </a:p>
        </p:txBody>
      </p:sp>
      <p:sp>
        <p:nvSpPr>
          <p:cNvPr id="9" name="五边形 18"/>
          <p:cNvSpPr/>
          <p:nvPr userDrawn="1"/>
        </p:nvSpPr>
        <p:spPr>
          <a:xfrm flipH="1">
            <a:off x="8348974" y="6353944"/>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fld id="{170C0C04-E408-48A9-82A4-3716296300DE}" type="slidenum">
              <a:rPr lang="zh-CN" altLang="en-US"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fld>
            <a:endParaRPr lang="zh-CN" altLang="en-US" kern="0" dirty="0">
              <a:solidFill>
                <a:sysClr val="window" lastClr="FFFFFF"/>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Content Placeholder 3"/>
          <p:cNvSpPr>
            <a:spLocks noGrp="1"/>
          </p:cNvSpPr>
          <p:nvPr>
            <p:ph sz="half" idx="2" hasCustomPrompt="1"/>
          </p:nvPr>
        </p:nvSpPr>
        <p:spPr>
          <a:xfrm>
            <a:off x="629842" y="2505075"/>
            <a:ext cx="3868340"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hasCustomPrompt="1"/>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Content Placeholder 5"/>
          <p:cNvSpPr>
            <a:spLocks noGrp="1"/>
          </p:cNvSpPr>
          <p:nvPr>
            <p:ph sz="quarter" idx="4" hasCustomPrompt="1"/>
          </p:nvPr>
        </p:nvSpPr>
        <p:spPr>
          <a:xfrm>
            <a:off x="4629150" y="2505075"/>
            <a:ext cx="3887391"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algn="r"/>
            <a:fld id="{9BD19F14-F59C-4194-8CEF-5C7191AC63CD}" type="datetime1">
              <a:rPr lang="zh-CN" altLang="en-US" smtClean="0"/>
            </a:fld>
            <a:endParaRPr lang="zh-CN" altLang="en-US" dirty="0"/>
          </a:p>
        </p:txBody>
      </p:sp>
      <p:sp>
        <p:nvSpPr>
          <p:cNvPr id="8" name="Footer Placeholder 7"/>
          <p:cNvSpPr>
            <a:spLocks noGrp="1"/>
          </p:cNvSpPr>
          <p:nvPr>
            <p:ph type="ftr" sz="quarter" idx="11"/>
          </p:nvPr>
        </p:nvSpPr>
        <p:spPr/>
        <p:txBody>
          <a:bodyPr/>
          <a:lstStyle/>
          <a:p>
            <a:pPr rtl="0"/>
            <a:endParaRPr lang="zh-CN" altLang="en-US" noProof="0" dirty="0"/>
          </a:p>
        </p:txBody>
      </p:sp>
      <p:sp>
        <p:nvSpPr>
          <p:cNvPr id="9" name="Slide Number Placeholder 8"/>
          <p:cNvSpPr>
            <a:spLocks noGrp="1"/>
          </p:cNvSpPr>
          <p:nvPr>
            <p:ph type="sldNum" sz="quarter" idx="12"/>
          </p:nvPr>
        </p:nvSpPr>
        <p:spPr/>
        <p:txBody>
          <a:bodyPr/>
          <a:lstStyle/>
          <a:p>
            <a:pPr rtl="0"/>
            <a:fld id="{DF28FB93-0A08-4E7D-8E63-9EFA29F1E093}" type="slidenum">
              <a:rPr lang="en-US" altLang="zh-CN" noProof="0" smtClean="0"/>
            </a:fld>
            <a:endParaRPr lang="zh-CN" altLang="en-US" noProof="0" dirty="0"/>
          </a:p>
        </p:txBody>
      </p:sp>
      <p:sp>
        <p:nvSpPr>
          <p:cNvPr id="10" name="直角三角形 9"/>
          <p:cNvSpPr/>
          <p:nvPr userDrawn="1"/>
        </p:nvSpPr>
        <p:spPr>
          <a:xfrm flipH="1">
            <a:off x="8244408" y="6004573"/>
            <a:ext cx="950294" cy="853427"/>
          </a:xfrm>
          <a:prstGeom prst="rtTriangle">
            <a:avLst/>
          </a:prstGeom>
          <a:solidFill>
            <a:srgbClr val="0F3D68"/>
          </a:solidFill>
          <a:ln w="12700" cap="flat" cmpd="sng" algn="ctr">
            <a:noFill/>
            <a:prstDash val="solid"/>
            <a:miter lim="800000"/>
          </a:ln>
          <a:effectLst/>
        </p:spPr>
        <p:txBody>
          <a:bodyPr rtlCol="0" anchor="ctr"/>
          <a:lstStyle/>
          <a:p>
            <a:pPr algn="ctr" defTabSz="914400">
              <a:defRPr/>
            </a:pPr>
            <a:endParaRPr lang="zh-CN" altLang="en-US" kern="0">
              <a:solidFill>
                <a:prstClr val="white"/>
              </a:solidFill>
              <a:ea typeface="宋体" panose="02010600030101010101" pitchFamily="2" charset="-122"/>
            </a:endParaRPr>
          </a:p>
        </p:txBody>
      </p:sp>
      <p:sp>
        <p:nvSpPr>
          <p:cNvPr id="11" name="五边形 18"/>
          <p:cNvSpPr/>
          <p:nvPr userDrawn="1"/>
        </p:nvSpPr>
        <p:spPr>
          <a:xfrm flipH="1">
            <a:off x="8348974" y="6353944"/>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fld id="{170C0C04-E408-48A9-82A4-3716296300DE}" type="slidenum">
              <a:rPr lang="zh-CN" altLang="en-US"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fld>
            <a:endParaRPr lang="zh-CN" altLang="en-US" kern="0" dirty="0">
              <a:solidFill>
                <a:sysClr val="window" lastClr="FFFFFF"/>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algn="r"/>
            <a:fld id="{1D11612B-BD45-4382-B8C1-B38B3B777863}" type="datetime1">
              <a:rPr lang="zh-CN" altLang="en-US" smtClean="0"/>
            </a:fld>
            <a:endParaRPr lang="zh-CN" altLang="en-US" dirty="0"/>
          </a:p>
        </p:txBody>
      </p:sp>
      <p:sp>
        <p:nvSpPr>
          <p:cNvPr id="4" name="Footer Placeholder 3"/>
          <p:cNvSpPr>
            <a:spLocks noGrp="1"/>
          </p:cNvSpPr>
          <p:nvPr>
            <p:ph type="ftr" sz="quarter" idx="11"/>
          </p:nvPr>
        </p:nvSpPr>
        <p:spPr/>
        <p:txBody>
          <a:bodyPr/>
          <a:lstStyle/>
          <a:p>
            <a:pPr rtl="0"/>
            <a:endParaRPr lang="zh-CN" altLang="en-US" noProof="0" dirty="0"/>
          </a:p>
        </p:txBody>
      </p:sp>
      <p:sp>
        <p:nvSpPr>
          <p:cNvPr id="5" name="Slide Number Placeholder 4"/>
          <p:cNvSpPr>
            <a:spLocks noGrp="1"/>
          </p:cNvSpPr>
          <p:nvPr>
            <p:ph type="sldNum" sz="quarter" idx="12"/>
          </p:nvPr>
        </p:nvSpPr>
        <p:spPr/>
        <p:txBody>
          <a:bodyPr/>
          <a:lstStyle/>
          <a:p>
            <a:pPr rtl="0"/>
            <a:fld id="{DF28FB93-0A08-4E7D-8E63-9EFA29F1E093}" type="slidenum">
              <a:rPr lang="en-US" altLang="zh-CN" noProof="0" smtClean="0"/>
            </a:fld>
            <a:endParaRPr lang="zh-CN" altLang="en-US" noProof="0" dirty="0"/>
          </a:p>
        </p:txBody>
      </p:sp>
      <p:sp>
        <p:nvSpPr>
          <p:cNvPr id="6" name="直角三角形 5"/>
          <p:cNvSpPr/>
          <p:nvPr userDrawn="1"/>
        </p:nvSpPr>
        <p:spPr>
          <a:xfrm flipH="1">
            <a:off x="8244408" y="6004573"/>
            <a:ext cx="950294" cy="853427"/>
          </a:xfrm>
          <a:prstGeom prst="rtTriangle">
            <a:avLst/>
          </a:prstGeom>
          <a:solidFill>
            <a:srgbClr val="0F3D68"/>
          </a:solidFill>
          <a:ln w="12700" cap="flat" cmpd="sng" algn="ctr">
            <a:noFill/>
            <a:prstDash val="solid"/>
            <a:miter lim="800000"/>
          </a:ln>
          <a:effectLst/>
        </p:spPr>
        <p:txBody>
          <a:bodyPr rtlCol="0" anchor="ctr"/>
          <a:lstStyle/>
          <a:p>
            <a:pPr algn="ctr" defTabSz="914400">
              <a:defRPr/>
            </a:pPr>
            <a:endParaRPr lang="zh-CN" altLang="en-US" kern="0">
              <a:solidFill>
                <a:prstClr val="white"/>
              </a:solidFill>
              <a:ea typeface="宋体" panose="02010600030101010101" pitchFamily="2" charset="-122"/>
            </a:endParaRPr>
          </a:p>
        </p:txBody>
      </p:sp>
      <p:sp>
        <p:nvSpPr>
          <p:cNvPr id="7" name="五边形 18"/>
          <p:cNvSpPr/>
          <p:nvPr userDrawn="1"/>
        </p:nvSpPr>
        <p:spPr>
          <a:xfrm flipH="1">
            <a:off x="8348974" y="6353944"/>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fld id="{170C0C04-E408-48A9-82A4-3716296300DE}" type="slidenum">
              <a:rPr lang="zh-CN" altLang="en-US"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fld>
            <a:endParaRPr lang="zh-CN" altLang="en-US" kern="0" dirty="0">
              <a:solidFill>
                <a:sysClr val="window" lastClr="FFFFFF"/>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r"/>
            <a:fld id="{E4E2C495-1D31-4F49-8A74-5F5E8C7D7DA9}" type="datetime1">
              <a:rPr lang="zh-CN" altLang="en-US" smtClean="0"/>
            </a:fld>
            <a:endParaRPr lang="zh-CN" altLang="en-US" noProof="0" dirty="0"/>
          </a:p>
        </p:txBody>
      </p:sp>
      <p:sp>
        <p:nvSpPr>
          <p:cNvPr id="3" name="Footer Placeholder 2"/>
          <p:cNvSpPr>
            <a:spLocks noGrp="1"/>
          </p:cNvSpPr>
          <p:nvPr>
            <p:ph type="ftr" sz="quarter" idx="11"/>
          </p:nvPr>
        </p:nvSpPr>
        <p:spPr/>
        <p:txBody>
          <a:bodyPr/>
          <a:lstStyle/>
          <a:p>
            <a:pPr rtl="0"/>
            <a:endParaRPr lang="zh-CN" altLang="en-US" noProof="0" dirty="0"/>
          </a:p>
        </p:txBody>
      </p:sp>
      <p:sp>
        <p:nvSpPr>
          <p:cNvPr id="4" name="Slide Number Placeholder 3"/>
          <p:cNvSpPr>
            <a:spLocks noGrp="1"/>
          </p:cNvSpPr>
          <p:nvPr>
            <p:ph type="sldNum" sz="quarter" idx="12"/>
          </p:nvPr>
        </p:nvSpPr>
        <p:spPr/>
        <p:txBody>
          <a:bodyPr/>
          <a:lstStyle/>
          <a:p>
            <a:pPr rtl="0"/>
            <a:fld id="{DF28FB93-0A08-4E7D-8E63-9EFA29F1E093}" type="slidenum">
              <a:rPr lang="en-US" altLang="zh-CN" noProof="0" smtClean="0"/>
            </a:fld>
            <a:endParaRPr lang="zh-CN" altLang="en-US" noProof="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pPr algn="r"/>
            <a:fld id="{E4E2C495-1D31-4F49-8A74-5F5E8C7D7DA9}" type="datetime1">
              <a:rPr lang="zh-CN" altLang="en-US" smtClean="0"/>
            </a:fld>
            <a:endParaRPr lang="zh-CN" altLang="en-US" dirty="0"/>
          </a:p>
        </p:txBody>
      </p:sp>
      <p:sp>
        <p:nvSpPr>
          <p:cNvPr id="6" name="Footer Placeholder 5"/>
          <p:cNvSpPr>
            <a:spLocks noGrp="1"/>
          </p:cNvSpPr>
          <p:nvPr>
            <p:ph type="ftr" sz="quarter" idx="11"/>
          </p:nvPr>
        </p:nvSpPr>
        <p:spPr/>
        <p:txBody>
          <a:bodyPr/>
          <a:lstStyle/>
          <a:p>
            <a:endParaRPr lang="zh-CN" altLang="en-US" noProof="0" dirty="0"/>
          </a:p>
        </p:txBody>
      </p:sp>
      <p:sp>
        <p:nvSpPr>
          <p:cNvPr id="7" name="Slide Number Placeholder 6"/>
          <p:cNvSpPr>
            <a:spLocks noGrp="1"/>
          </p:cNvSpPr>
          <p:nvPr>
            <p:ph type="sldNum" sz="quarter" idx="12"/>
          </p:nvPr>
        </p:nvSpPr>
        <p:spPr/>
        <p:txBody>
          <a:bodyPr/>
          <a:lstStyle/>
          <a:p>
            <a:fld id="{DF28FB93-0A08-4E7D-8E63-9EFA29F1E093}" type="slidenum">
              <a:rPr lang="en-US" altLang="zh-CN" noProof="0" smtClean="0"/>
            </a:fld>
            <a:endParaRPr lang="zh-CN" altLang="en-US" noProof="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pPr algn="r"/>
            <a:fld id="{E4E2C495-1D31-4F49-8A74-5F5E8C7D7DA9}" type="datetime1">
              <a:rPr lang="zh-CN" altLang="en-US" smtClean="0"/>
            </a:fld>
            <a:endParaRPr lang="zh-CN" altLang="en-US" dirty="0"/>
          </a:p>
        </p:txBody>
      </p:sp>
      <p:sp>
        <p:nvSpPr>
          <p:cNvPr id="6" name="Footer Placeholder 5"/>
          <p:cNvSpPr>
            <a:spLocks noGrp="1"/>
          </p:cNvSpPr>
          <p:nvPr>
            <p:ph type="ftr" sz="quarter" idx="11"/>
          </p:nvPr>
        </p:nvSpPr>
        <p:spPr/>
        <p:txBody>
          <a:bodyPr/>
          <a:lstStyle/>
          <a:p>
            <a:endParaRPr lang="zh-CN" altLang="en-US" noProof="0" dirty="0"/>
          </a:p>
        </p:txBody>
      </p:sp>
      <p:sp>
        <p:nvSpPr>
          <p:cNvPr id="7" name="Slide Number Placeholder 6"/>
          <p:cNvSpPr>
            <a:spLocks noGrp="1"/>
          </p:cNvSpPr>
          <p:nvPr>
            <p:ph type="sldNum" sz="quarter" idx="12"/>
          </p:nvPr>
        </p:nvSpPr>
        <p:spPr/>
        <p:txBody>
          <a:bodyPr/>
          <a:lstStyle/>
          <a:p>
            <a:fld id="{DF28FB93-0A08-4E7D-8E63-9EFA29F1E093}" type="slidenum">
              <a:rPr lang="en-US" altLang="zh-CN" noProof="0" smtClean="0"/>
            </a:fld>
            <a:endParaRPr lang="zh-CN" altLang="en-US" noProof="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Dn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dirty="0" smtClean="0"/>
              <a:t>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fld id="{E4E2C495-1D31-4F49-8A74-5F5E8C7D7DA9}" type="datetime1">
              <a:rPr lang="zh-CN" altLang="en-US" smtClean="0"/>
            </a:fld>
            <a:endParaRPr lang="zh-CN" alt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noProof="0"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8FB93-0A08-4E7D-8E63-9EFA29F1E093}" type="slidenum">
              <a:rPr lang="en-US" altLang="zh-CN" noProof="0" smtClean="0"/>
            </a:fld>
            <a:endParaRPr lang="zh-CN" altLang="en-US" noProof="0" dirty="0"/>
          </a:p>
        </p:txBody>
      </p:sp>
      <p:sp>
        <p:nvSpPr>
          <p:cNvPr id="7" name="页脚占位符 3"/>
          <p:cNvSpPr>
            <a:spLocks noGrp="1"/>
          </p:cNvSpPr>
          <p:nvPr userDrawn="1"/>
        </p:nvSpPr>
        <p:spPr>
          <a:xfrm>
            <a:off x="3028950" y="6492876"/>
            <a:ext cx="3981450" cy="457200"/>
          </a:xfrm>
          <a:prstGeom prst="rect">
            <a:avLst/>
          </a:prstGeom>
          <a:noFill/>
          <a:ln>
            <a:noFill/>
          </a:ln>
        </p:spPr>
        <p:txBody>
          <a:bodyPr vert="horz" wrap="square" lIns="91440" tIns="45720" rIns="91440" bIns="45720" numCol="1" anchor="t" anchorCtr="0" compatLnSpc="1"/>
          <a:lstStyle>
            <a:lvl1pPr marL="0" lvl="0" indent="0" algn="l" defTabSz="914400" rtl="0" eaLnBrk="0" fontAlgn="base" latinLnBrk="0" hangingPunct="0">
              <a:lnSpc>
                <a:spcPct val="100000"/>
              </a:lnSpc>
              <a:spcBef>
                <a:spcPct val="0"/>
              </a:spcBef>
              <a:spcAft>
                <a:spcPct val="0"/>
              </a:spcAft>
              <a:buNone/>
              <a:defRPr sz="1800" b="0" i="0" u="none" kern="1200" baseline="0">
                <a:solidFill>
                  <a:sysClr val="windowText" lastClr="000000"/>
                </a:solidFill>
                <a:latin typeface="Arial" panose="020B0604020202020204" pitchFamily="34" charset="0"/>
                <a:ea typeface="宋体" panose="02010600030101010101" pitchFamily="2" charset="-122"/>
              </a:defRPr>
            </a:lvl1pPr>
            <a:lvl2pPr marL="514350" lvl="1" indent="-57150" algn="l" defTabSz="914400" rtl="0" eaLnBrk="1" fontAlgn="base" latinLnBrk="0" hangingPunct="1">
              <a:lnSpc>
                <a:spcPct val="100000"/>
              </a:lnSpc>
              <a:spcBef>
                <a:spcPct val="0"/>
              </a:spcBef>
              <a:spcAft>
                <a:spcPct val="0"/>
              </a:spcAft>
              <a:buNone/>
              <a:defRPr b="0" i="0" u="none" kern="1200" baseline="0">
                <a:solidFill>
                  <a:sysClr val="windowText" lastClr="000000"/>
                </a:solidFill>
                <a:latin typeface="Arial" panose="020B0604020202020204" pitchFamily="34" charset="0"/>
                <a:ea typeface="宋体" panose="02010600030101010101" pitchFamily="2" charset="-122"/>
                <a:cs typeface="+mn-ea"/>
              </a:defRPr>
            </a:lvl2pPr>
            <a:lvl3pPr marL="1030605" lvl="2" indent="-116205" algn="l" defTabSz="914400" rtl="0" eaLnBrk="1" fontAlgn="base" latinLnBrk="0" hangingPunct="1">
              <a:lnSpc>
                <a:spcPct val="100000"/>
              </a:lnSpc>
              <a:spcBef>
                <a:spcPct val="0"/>
              </a:spcBef>
              <a:spcAft>
                <a:spcPct val="0"/>
              </a:spcAft>
              <a:buNone/>
              <a:defRPr b="0" i="0" u="none" kern="1200" baseline="0">
                <a:solidFill>
                  <a:sysClr val="windowText" lastClr="000000"/>
                </a:solidFill>
                <a:latin typeface="Arial" panose="020B0604020202020204" pitchFamily="34" charset="0"/>
                <a:ea typeface="宋体" panose="02010600030101010101" pitchFamily="2" charset="-122"/>
                <a:cs typeface="+mn-ea"/>
              </a:defRPr>
            </a:lvl3pPr>
            <a:lvl4pPr marL="1546225" lvl="3" indent="-174625" algn="l" defTabSz="914400" rtl="0" eaLnBrk="1" fontAlgn="base" latinLnBrk="0" hangingPunct="1">
              <a:lnSpc>
                <a:spcPct val="100000"/>
              </a:lnSpc>
              <a:spcBef>
                <a:spcPct val="0"/>
              </a:spcBef>
              <a:spcAft>
                <a:spcPct val="0"/>
              </a:spcAft>
              <a:buNone/>
              <a:defRPr b="0" i="0" u="none" kern="1200" baseline="0">
                <a:solidFill>
                  <a:sysClr val="windowText" lastClr="000000"/>
                </a:solidFill>
                <a:latin typeface="Arial" panose="020B0604020202020204" pitchFamily="34" charset="0"/>
                <a:ea typeface="宋体" panose="02010600030101010101" pitchFamily="2" charset="-122"/>
                <a:cs typeface="+mn-ea"/>
              </a:defRPr>
            </a:lvl4pPr>
            <a:lvl5pPr marL="2062480" lvl="4" indent="-233680" algn="l" defTabSz="914400" rtl="0" eaLnBrk="1" fontAlgn="base" latinLnBrk="0" hangingPunct="1">
              <a:lnSpc>
                <a:spcPct val="100000"/>
              </a:lnSpc>
              <a:spcBef>
                <a:spcPct val="0"/>
              </a:spcBef>
              <a:spcAft>
                <a:spcPct val="0"/>
              </a:spcAft>
              <a:buNone/>
              <a:defRPr b="0" i="0" u="none" kern="1200" baseline="0">
                <a:solidFill>
                  <a:sysClr val="windowText" lastClr="000000"/>
                </a:solidFill>
                <a:latin typeface="Arial" panose="020B0604020202020204" pitchFamily="34" charset="0"/>
                <a:ea typeface="宋体" panose="02010600030101010101" pitchFamily="2" charset="-122"/>
                <a:cs typeface="+mn-ea"/>
              </a:defRPr>
            </a:lvl5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dirty="0" smtClean="0">
                <a:ln>
                  <a:noFill/>
                </a:ln>
                <a:solidFill>
                  <a:sysClr val="window" lastClr="FFFFFF">
                    <a:lumMod val="50000"/>
                  </a:sysClr>
                </a:solidFill>
                <a:effectLst/>
                <a:uLnTx/>
                <a:uFillTx/>
                <a:latin typeface="Arial" panose="020B0604020202020204" pitchFamily="34" charset="0"/>
                <a:ea typeface="宋体" panose="02010600030101010101" pitchFamily="2" charset="-122"/>
              </a:rPr>
              <a:t>COMSOL</a:t>
            </a:r>
            <a:r>
              <a:rPr kumimoji="0" lang="zh-CN" altLang="en-US" sz="1600" b="0" i="0" u="none" strike="noStrike" kern="1200" cap="none" spc="0" normalizeH="0" baseline="0" noProof="0" dirty="0" smtClean="0">
                <a:ln>
                  <a:noFill/>
                </a:ln>
                <a:solidFill>
                  <a:sysClr val="window" lastClr="FFFFFF">
                    <a:lumMod val="50000"/>
                  </a:sysClr>
                </a:solidFill>
                <a:effectLst/>
                <a:uLnTx/>
                <a:uFillTx/>
                <a:latin typeface="Arial" panose="020B0604020202020204" pitchFamily="34" charset="0"/>
                <a:ea typeface="宋体" panose="02010600030101010101" pitchFamily="2" charset="-122"/>
              </a:rPr>
              <a:t>用户年会</a:t>
            </a:r>
            <a:r>
              <a:rPr kumimoji="0" lang="en-US" altLang="zh-CN" sz="1600" b="0" i="0" u="none" strike="noStrike" kern="1200" cap="none" spc="0" normalizeH="0" baseline="0" noProof="0" dirty="0" smtClean="0">
                <a:ln>
                  <a:noFill/>
                </a:ln>
                <a:solidFill>
                  <a:sysClr val="window" lastClr="FFFFFF">
                    <a:lumMod val="50000"/>
                  </a:sysClr>
                </a:solidFill>
                <a:effectLst/>
                <a:uLnTx/>
                <a:uFillTx/>
                <a:latin typeface="Arial" panose="020B0604020202020204" pitchFamily="34" charset="0"/>
                <a:ea typeface="宋体" panose="02010600030101010101" pitchFamily="2" charset="-122"/>
              </a:rPr>
              <a:t>,10.2019</a:t>
            </a:r>
            <a:endParaRPr kumimoji="0" lang="en-US" altLang="zh-CN" sz="1600" b="0" i="0" u="none" strike="noStrike" kern="1200" cap="none" spc="0" normalizeH="0" baseline="0" noProof="0" dirty="0">
              <a:ln>
                <a:noFill/>
              </a:ln>
              <a:solidFill>
                <a:sysClr val="window" lastClr="FFFFFF">
                  <a:lumMod val="50000"/>
                </a:sysClr>
              </a:solidFill>
              <a:effectLst/>
              <a:uLnTx/>
              <a:uFillTx/>
              <a:latin typeface="Arial" panose="020B0604020202020204" pitchFamily="34" charset="0"/>
              <a:ea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GI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image" Target="../media/image1.GIF"/></Relationships>
</file>

<file path=ppt/slides/_rels/slide11.xml.rels><?xml version="1.0" encoding="UTF-8" standalone="yes"?>
<Relationships xmlns="http://schemas.openxmlformats.org/package/2006/relationships"><Relationship Id="rId9" Type="http://schemas.openxmlformats.org/officeDocument/2006/relationships/image" Target="../media/image20.wmf"/><Relationship Id="rId8" Type="http://schemas.openxmlformats.org/officeDocument/2006/relationships/oleObject" Target="../embeddings/oleObject5.bin"/><Relationship Id="rId7" Type="http://schemas.openxmlformats.org/officeDocument/2006/relationships/image" Target="../media/image19.png"/><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2" Type="http://schemas.openxmlformats.org/officeDocument/2006/relationships/notesSlide" Target="../notesSlides/notesSlide11.xml"/><Relationship Id="rId11" Type="http://schemas.openxmlformats.org/officeDocument/2006/relationships/vmlDrawing" Target="../drawings/vmlDrawing3.vml"/><Relationship Id="rId10" Type="http://schemas.openxmlformats.org/officeDocument/2006/relationships/slideLayout" Target="../slideLayouts/slideLayout6.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6.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6.xml"/><Relationship Id="rId2" Type="http://schemas.openxmlformats.org/officeDocument/2006/relationships/image" Target="../media/image1.tiff"/><Relationship Id="rId1" Type="http://schemas.openxmlformats.org/officeDocument/2006/relationships/image" Target="../media/image24.png"/></Relationships>
</file>

<file path=ppt/slides/_rels/slide14.xml.rels><?xml version="1.0" encoding="UTF-8" standalone="yes"?>
<Relationships xmlns="http://schemas.openxmlformats.org/package/2006/relationships"><Relationship Id="rId9" Type="http://schemas.openxmlformats.org/officeDocument/2006/relationships/tags" Target="../tags/tag1.xml"/><Relationship Id="rId8" Type="http://schemas.openxmlformats.org/officeDocument/2006/relationships/image" Target="../media/image28.wmf"/><Relationship Id="rId7" Type="http://schemas.openxmlformats.org/officeDocument/2006/relationships/oleObject" Target="../embeddings/oleObject9.bin"/><Relationship Id="rId6" Type="http://schemas.openxmlformats.org/officeDocument/2006/relationships/image" Target="../media/image27.wmf"/><Relationship Id="rId5" Type="http://schemas.openxmlformats.org/officeDocument/2006/relationships/oleObject" Target="../embeddings/oleObject8.bin"/><Relationship Id="rId4" Type="http://schemas.openxmlformats.org/officeDocument/2006/relationships/image" Target="../media/image26.wmf"/><Relationship Id="rId3" Type="http://schemas.openxmlformats.org/officeDocument/2006/relationships/oleObject" Target="../embeddings/oleObject7.bin"/><Relationship Id="rId2" Type="http://schemas.openxmlformats.org/officeDocument/2006/relationships/image" Target="../media/image25.wmf"/><Relationship Id="rId19" Type="http://schemas.openxmlformats.org/officeDocument/2006/relationships/notesSlide" Target="../notesSlides/notesSlide14.xml"/><Relationship Id="rId18" Type="http://schemas.openxmlformats.org/officeDocument/2006/relationships/vmlDrawing" Target="../drawings/vmlDrawing4.vml"/><Relationship Id="rId17" Type="http://schemas.openxmlformats.org/officeDocument/2006/relationships/slideLayout" Target="../slideLayouts/slideLayout6.xml"/><Relationship Id="rId16" Type="http://schemas.openxmlformats.org/officeDocument/2006/relationships/image" Target="../media/image2.tiff"/><Relationship Id="rId15" Type="http://schemas.openxmlformats.org/officeDocument/2006/relationships/tags" Target="../tags/tag6.xml"/><Relationship Id="rId14" Type="http://schemas.openxmlformats.org/officeDocument/2006/relationships/tags" Target="../tags/tag5.xml"/><Relationship Id="rId13" Type="http://schemas.openxmlformats.org/officeDocument/2006/relationships/tags" Target="../tags/tag4.xml"/><Relationship Id="rId12" Type="http://schemas.openxmlformats.org/officeDocument/2006/relationships/tags" Target="../tags/tag3.xml"/><Relationship Id="rId11" Type="http://schemas.openxmlformats.org/officeDocument/2006/relationships/tags" Target="../tags/tag2.xml"/><Relationship Id="rId10" Type="http://schemas.openxmlformats.org/officeDocument/2006/relationships/image" Target="../media/image29.png"/><Relationship Id="rId1"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6.xml"/><Relationship Id="rId6" Type="http://schemas.openxmlformats.org/officeDocument/2006/relationships/image" Target="../media/image4.tiff"/><Relationship Id="rId5" Type="http://schemas.openxmlformats.org/officeDocument/2006/relationships/image" Target="../media/image3.tiff"/><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image" Target="../media/image1.GI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GI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1.GIF"/></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1.GI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1.GIF"/></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vmlDrawing" Target="../drawings/vmlDrawing1.vml"/><Relationship Id="rId6" Type="http://schemas.openxmlformats.org/officeDocument/2006/relationships/slideLayout" Target="../slideLayouts/slideLayout4.xml"/><Relationship Id="rId5" Type="http://schemas.openxmlformats.org/officeDocument/2006/relationships/image" Target="../media/image8.wmf"/><Relationship Id="rId4" Type="http://schemas.openxmlformats.org/officeDocument/2006/relationships/oleObject" Target="../embeddings/oleObject2.bin"/><Relationship Id="rId3" Type="http://schemas.openxmlformats.org/officeDocument/2006/relationships/image" Target="../media/image7.wmf"/><Relationship Id="rId2" Type="http://schemas.openxmlformats.org/officeDocument/2006/relationships/oleObject" Target="../embeddings/oleObject1.bin"/><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4.xml"/><Relationship Id="rId2" Type="http://schemas.openxmlformats.org/officeDocument/2006/relationships/image" Target="../media/image10.png"/><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vmlDrawing" Target="../drawings/vmlDrawing2.vml"/><Relationship Id="rId5" Type="http://schemas.openxmlformats.org/officeDocument/2006/relationships/slideLayout" Target="../slideLayouts/slideLayout5.xml"/><Relationship Id="rId4" Type="http://schemas.openxmlformats.org/officeDocument/2006/relationships/image" Target="../media/image12.wmf"/><Relationship Id="rId3" Type="http://schemas.openxmlformats.org/officeDocument/2006/relationships/oleObject" Target="../embeddings/oleObject4.bin"/><Relationship Id="rId2" Type="http://schemas.openxmlformats.org/officeDocument/2006/relationships/image" Target="../media/image11.wmf"/><Relationship Id="rId1"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校徽和中英文校名标准全称的横式组合01"/>
          <p:cNvPicPr>
            <a:picLocks noChangeAspect="1"/>
          </p:cNvPicPr>
          <p:nvPr/>
        </p:nvPicPr>
        <p:blipFill>
          <a:blip r:embed="rId1" cstate="print"/>
          <a:stretch>
            <a:fillRect/>
          </a:stretch>
        </p:blipFill>
        <p:spPr>
          <a:xfrm>
            <a:off x="6372200" y="595535"/>
            <a:ext cx="2499345" cy="852755"/>
          </a:xfrm>
          <a:prstGeom prst="rect">
            <a:avLst/>
          </a:prstGeom>
        </p:spPr>
      </p:pic>
      <p:sp>
        <p:nvSpPr>
          <p:cNvPr id="5" name="副标题 2"/>
          <p:cNvSpPr txBox="1"/>
          <p:nvPr/>
        </p:nvSpPr>
        <p:spPr>
          <a:xfrm>
            <a:off x="721447" y="5589240"/>
            <a:ext cx="7184669" cy="865960"/>
          </a:xfrm>
          <a:prstGeom prst="rect">
            <a:avLst/>
          </a:prstGeom>
        </p:spPr>
        <p:txBody>
          <a:bodyPr vert="horz" lIns="68598" tIns="34299" rIns="68598" bIns="34299" rtlCol="0">
            <a:normAutofit/>
          </a:bodyPr>
          <a:lstStyle>
            <a:lvl1pPr marL="0" indent="0" algn="ctr" defTabSz="914400" rtl="0" eaLnBrk="1" latinLnBrk="0" hangingPunct="1">
              <a:lnSpc>
                <a:spcPct val="90000"/>
              </a:lnSpc>
              <a:spcBef>
                <a:spcPts val="0"/>
              </a:spcBef>
              <a:buClr>
                <a:schemeClr val="tx1"/>
              </a:buClr>
              <a:buFont typeface="Arial" panose="020B0604020202020204" pitchFamily="34" charset="0"/>
              <a:buNone/>
              <a:defRPr sz="2000" kern="1200" cap="all" baseline="0">
                <a:solidFill>
                  <a:schemeClr val="tx2"/>
                </a:solidFill>
                <a:latin typeface="宋体" panose="02010600030101010101" pitchFamily="2" charset="-122"/>
                <a:ea typeface="宋体" panose="02010600030101010101" pitchFamily="2" charset="-122"/>
                <a:cs typeface="+mn-cs"/>
              </a:defRPr>
            </a:lvl1pPr>
            <a:lvl2pPr marL="457200" indent="0" algn="ctr" defTabSz="914400" rtl="0" eaLnBrk="1" latinLnBrk="0" hangingPunct="1">
              <a:lnSpc>
                <a:spcPct val="90000"/>
              </a:lnSpc>
              <a:spcBef>
                <a:spcPts val="800"/>
              </a:spcBef>
              <a:buClr>
                <a:schemeClr val="tx1"/>
              </a:buClr>
              <a:buFont typeface="Arial" panose="020B0604020202020204" pitchFamily="34" charset="0"/>
              <a:buNone/>
              <a:defRPr sz="2000" kern="1200">
                <a:solidFill>
                  <a:schemeClr val="tx1">
                    <a:tint val="75000"/>
                  </a:schemeClr>
                </a:solidFill>
                <a:latin typeface="宋体" panose="02010600030101010101" pitchFamily="2" charset="-122"/>
                <a:ea typeface="宋体" panose="02010600030101010101" pitchFamily="2" charset="-122"/>
                <a:cs typeface="+mn-cs"/>
              </a:defRPr>
            </a:lvl2pPr>
            <a:lvl3pPr marL="914400" indent="0" algn="ctr" defTabSz="914400" rtl="0" eaLnBrk="1" latinLnBrk="0" hangingPunct="1">
              <a:lnSpc>
                <a:spcPct val="90000"/>
              </a:lnSpc>
              <a:spcBef>
                <a:spcPts val="800"/>
              </a:spcBef>
              <a:buClr>
                <a:schemeClr val="tx1"/>
              </a:buClr>
              <a:buFont typeface="Arial" panose="020B0604020202020204" pitchFamily="34" charset="0"/>
              <a:buNone/>
              <a:defRPr sz="1800" kern="1200">
                <a:solidFill>
                  <a:schemeClr val="tx1">
                    <a:tint val="75000"/>
                  </a:schemeClr>
                </a:solidFill>
                <a:latin typeface="宋体" panose="02010600030101010101" pitchFamily="2" charset="-122"/>
                <a:ea typeface="宋体" panose="02010600030101010101" pitchFamily="2" charset="-122"/>
                <a:cs typeface="+mn-cs"/>
              </a:defRPr>
            </a:lvl3pPr>
            <a:lvl4pPr marL="1371600" indent="0" algn="ctr" defTabSz="914400" rtl="0" eaLnBrk="1" latinLnBrk="0" hangingPunct="1">
              <a:lnSpc>
                <a:spcPct val="90000"/>
              </a:lnSpc>
              <a:spcBef>
                <a:spcPts val="800"/>
              </a:spcBef>
              <a:buClr>
                <a:schemeClr val="tx1"/>
              </a:buClr>
              <a:buFont typeface="Arial" panose="020B0604020202020204" pitchFamily="34" charset="0"/>
              <a:buNone/>
              <a:defRPr sz="1600" kern="1200">
                <a:solidFill>
                  <a:schemeClr val="tx1">
                    <a:tint val="75000"/>
                  </a:schemeClr>
                </a:solidFill>
                <a:latin typeface="宋体" panose="02010600030101010101" pitchFamily="2" charset="-122"/>
                <a:ea typeface="宋体" panose="02010600030101010101" pitchFamily="2" charset="-122"/>
                <a:cs typeface="+mn-cs"/>
              </a:defRPr>
            </a:lvl4pPr>
            <a:lvl5pPr marL="1828800" indent="0" algn="ctr" defTabSz="914400" rtl="0" eaLnBrk="1" latinLnBrk="0" hangingPunct="1">
              <a:lnSpc>
                <a:spcPct val="90000"/>
              </a:lnSpc>
              <a:spcBef>
                <a:spcPts val="800"/>
              </a:spcBef>
              <a:buClr>
                <a:schemeClr val="tx1"/>
              </a:buClr>
              <a:buFont typeface="Arial" panose="020B0604020202020204" pitchFamily="34" charset="0"/>
              <a:buNone/>
              <a:defRPr sz="1600" kern="1200">
                <a:solidFill>
                  <a:schemeClr val="tx1">
                    <a:tint val="75000"/>
                  </a:schemeClr>
                </a:solidFill>
                <a:latin typeface="宋体" panose="02010600030101010101" pitchFamily="2" charset="-122"/>
                <a:ea typeface="宋体" panose="02010600030101010101" pitchFamily="2" charset="-122"/>
                <a:cs typeface="+mn-cs"/>
              </a:defRPr>
            </a:lvl5pPr>
            <a:lvl6pPr marL="2286000" indent="0" algn="ctr" defTabSz="914400" rtl="0" eaLnBrk="1" latinLnBrk="0" hangingPunct="1">
              <a:lnSpc>
                <a:spcPct val="90000"/>
              </a:lnSpc>
              <a:spcBef>
                <a:spcPts val="800"/>
              </a:spcBef>
              <a:buClr>
                <a:schemeClr val="tx1"/>
              </a:buClr>
              <a:buFont typeface="Arial" panose="020B0604020202020204" pitchFamily="34" charset="0"/>
              <a:buNone/>
              <a:defRPr sz="1600" kern="1200" baseline="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800"/>
              </a:spcBef>
              <a:buClr>
                <a:schemeClr val="tx1"/>
              </a:buClr>
              <a:buFont typeface="Arial" panose="020B0604020202020204" pitchFamily="34" charset="0"/>
              <a:buNone/>
              <a:defRPr sz="1600" kern="1200" baseline="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800"/>
              </a:spcBef>
              <a:buClr>
                <a:schemeClr val="tx1"/>
              </a:buClr>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800"/>
              </a:spcBef>
              <a:buClr>
                <a:schemeClr val="tx1"/>
              </a:buClr>
              <a:buFont typeface="Arial" panose="020B0604020202020204" pitchFamily="34" charset="0"/>
              <a:buNone/>
              <a:defRPr sz="1600" kern="1200" baseline="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0"/>
              </a:spcBef>
              <a:spcAft>
                <a:spcPts val="0"/>
              </a:spcAft>
              <a:buClr>
                <a:prstClr val="black"/>
              </a:buClr>
              <a:buSzTx/>
              <a:buFont typeface="Arial" panose="020B0604020202020204" pitchFamily="34" charset="0"/>
              <a:buNone/>
              <a:defRPr/>
            </a:pPr>
            <a:r>
              <a:rPr kumimoji="0" lang="en-US" altLang="zh-CN" sz="1500" b="0" i="0" u="none" strike="noStrike" kern="1200" cap="all" spc="0" normalizeH="0" baseline="30000" noProof="0" dirty="0">
                <a:ln>
                  <a:noFill/>
                </a:ln>
                <a:solidFill>
                  <a:srgbClr val="44546A"/>
                </a:solidFill>
                <a:effectLst/>
                <a:uLnTx/>
                <a:uFillTx/>
                <a:latin typeface="Salesforce Sans"/>
                <a:ea typeface="宋体" panose="02010600030101010101" pitchFamily="2" charset="-122"/>
                <a:cs typeface="+mn-cs"/>
                <a:sym typeface="Salesforce Sans"/>
              </a:rPr>
              <a:t>1</a:t>
            </a:r>
            <a:r>
              <a:rPr kumimoji="0" lang="zh-CN" altLang="en-US" sz="1200" b="0" i="0" u="none" strike="noStrike" kern="1200" cap="all" spc="0" normalizeH="0" baseline="0" noProof="0" dirty="0">
                <a:ln>
                  <a:noFill/>
                </a:ln>
                <a:solidFill>
                  <a:srgbClr val="44546A"/>
                </a:solidFill>
                <a:effectLst/>
                <a:uLnTx/>
                <a:uFillTx/>
                <a:latin typeface="Salesforce Sans"/>
                <a:ea typeface="宋体" panose="02010600030101010101" pitchFamily="2" charset="-122"/>
                <a:cs typeface="+mn-cs"/>
                <a:sym typeface="Salesforce Sans"/>
              </a:rPr>
              <a:t>中山大学化学工程与技术学院，珠海市，广东省，中国</a:t>
            </a:r>
            <a:endParaRPr kumimoji="0" lang="en-US" altLang="zh-CN" sz="1200" b="0" i="0" u="none" strike="noStrike" kern="1200" cap="all" spc="0" normalizeH="0" baseline="0" noProof="0" dirty="0">
              <a:ln>
                <a:noFill/>
              </a:ln>
              <a:solidFill>
                <a:srgbClr val="44546A"/>
              </a:solidFill>
              <a:effectLst/>
              <a:uLnTx/>
              <a:uFillTx/>
              <a:latin typeface="Salesforce Sans"/>
              <a:ea typeface="宋体" panose="02010600030101010101" pitchFamily="2" charset="-122"/>
              <a:cs typeface="+mn-cs"/>
              <a:sym typeface="Salesforce Sans"/>
            </a:endParaRPr>
          </a:p>
          <a:p>
            <a:pPr marL="0" marR="0" lvl="0" indent="0" algn="l" defTabSz="914400" rtl="0" eaLnBrk="1" fontAlgn="auto" latinLnBrk="0" hangingPunct="1">
              <a:lnSpc>
                <a:spcPct val="90000"/>
              </a:lnSpc>
              <a:spcBef>
                <a:spcPts val="0"/>
              </a:spcBef>
              <a:spcAft>
                <a:spcPts val="0"/>
              </a:spcAft>
              <a:buClr>
                <a:prstClr val="black"/>
              </a:buClr>
              <a:buSzTx/>
              <a:buFont typeface="Arial" panose="020B0604020202020204" pitchFamily="34" charset="0"/>
              <a:buNone/>
              <a:defRPr/>
            </a:pPr>
            <a:r>
              <a:rPr kumimoji="0" lang="en-US" altLang="zh-CN" sz="1500" b="0" i="0" u="none" strike="noStrike" kern="1200" cap="all" spc="0" normalizeH="0" baseline="30000" noProof="0" dirty="0">
                <a:ln>
                  <a:noFill/>
                </a:ln>
                <a:solidFill>
                  <a:srgbClr val="44546A"/>
                </a:solidFill>
                <a:effectLst/>
                <a:uLnTx/>
                <a:uFillTx/>
                <a:latin typeface="Salesforce Sans"/>
                <a:ea typeface="宋体" panose="02010600030101010101" pitchFamily="2" charset="-122"/>
                <a:cs typeface="+mn-cs"/>
                <a:sym typeface="Salesforce Sans"/>
              </a:rPr>
              <a:t>2</a:t>
            </a:r>
            <a:r>
              <a:rPr kumimoji="0" lang="zh-CN" altLang="en-US" sz="1200" b="0" i="0" u="none" strike="noStrike" kern="1200" cap="all" spc="0" normalizeH="0" baseline="0" noProof="0" dirty="0">
                <a:ln>
                  <a:noFill/>
                </a:ln>
                <a:solidFill>
                  <a:srgbClr val="44546A"/>
                </a:solidFill>
                <a:effectLst/>
                <a:uLnTx/>
                <a:uFillTx/>
                <a:latin typeface="Salesforce Sans"/>
                <a:ea typeface="宋体" panose="02010600030101010101" pitchFamily="2" charset="-122"/>
                <a:cs typeface="+mn-cs"/>
                <a:sym typeface="Salesforce Sans"/>
              </a:rPr>
              <a:t>中山大学材料科学与工程学院，广州市，广东省，中国</a:t>
            </a:r>
            <a:endParaRPr kumimoji="0" lang="en-US" altLang="zh-CN" sz="1200" b="0" i="0" u="none" strike="noStrike" kern="1200" cap="all" spc="0" normalizeH="0" baseline="0" noProof="0" dirty="0">
              <a:ln>
                <a:noFill/>
              </a:ln>
              <a:solidFill>
                <a:srgbClr val="44546A"/>
              </a:solidFill>
              <a:effectLst/>
              <a:uLnTx/>
              <a:uFillTx/>
              <a:latin typeface="Salesforce Sans"/>
              <a:ea typeface="宋体" panose="02010600030101010101" pitchFamily="2" charset="-122"/>
              <a:cs typeface="+mn-cs"/>
              <a:sym typeface="Salesforce Sans"/>
            </a:endParaRPr>
          </a:p>
          <a:p>
            <a:pPr marL="0" marR="0" lvl="0" indent="0" algn="l" defTabSz="914400" rtl="0" eaLnBrk="1" fontAlgn="auto" latinLnBrk="0" hangingPunct="1">
              <a:lnSpc>
                <a:spcPct val="90000"/>
              </a:lnSpc>
              <a:spcBef>
                <a:spcPts val="0"/>
              </a:spcBef>
              <a:spcAft>
                <a:spcPts val="0"/>
              </a:spcAft>
              <a:buClr>
                <a:prstClr val="black"/>
              </a:buClr>
              <a:buSzTx/>
              <a:buFont typeface="Arial" panose="020B0604020202020204" pitchFamily="34" charset="0"/>
              <a:buNone/>
              <a:defRPr/>
            </a:pPr>
            <a:r>
              <a:rPr kumimoji="0" lang="en-US" altLang="zh-CN" sz="1500" b="0" i="0" u="none" strike="noStrike" kern="1200" cap="all" spc="0" normalizeH="0" baseline="30000" noProof="0" dirty="0">
                <a:ln>
                  <a:noFill/>
                </a:ln>
                <a:solidFill>
                  <a:srgbClr val="44546A"/>
                </a:solidFill>
                <a:effectLst/>
                <a:uLnTx/>
                <a:uFillTx/>
                <a:latin typeface="Salesforce Sans"/>
                <a:ea typeface="宋体" panose="02010600030101010101" pitchFamily="2" charset="-122"/>
                <a:cs typeface="+mn-cs"/>
                <a:sym typeface="Salesforce Sans"/>
              </a:rPr>
              <a:t>3</a:t>
            </a:r>
            <a:r>
              <a:rPr kumimoji="0" lang="zh-CN" altLang="en-US" sz="1200" b="0" i="0" u="none" strike="noStrike" kern="1200" cap="all" spc="0" normalizeH="0" baseline="0" noProof="0" dirty="0">
                <a:ln>
                  <a:noFill/>
                </a:ln>
                <a:solidFill>
                  <a:srgbClr val="44546A"/>
                </a:solidFill>
                <a:effectLst/>
                <a:uLnTx/>
                <a:uFillTx/>
                <a:latin typeface="Salesforce Sans"/>
                <a:ea typeface="宋体" panose="02010600030101010101" pitchFamily="2" charset="-122"/>
                <a:cs typeface="+mn-cs"/>
                <a:sym typeface="Salesforce Sans"/>
              </a:rPr>
              <a:t>中山大学数据科学与计算机学院，广州市，广东省，中国</a:t>
            </a:r>
            <a:endParaRPr kumimoji="0" lang="zh-CN" altLang="en-US" sz="1200" b="0" i="0" u="none" strike="noStrike" kern="1200" cap="all" spc="0" normalizeH="0" baseline="0" noProof="0" dirty="0">
              <a:ln>
                <a:noFill/>
              </a:ln>
              <a:solidFill>
                <a:srgbClr val="44546A"/>
              </a:solidFill>
              <a:effectLst/>
              <a:uLnTx/>
              <a:uFillTx/>
              <a:latin typeface="Salesforce Sans"/>
              <a:ea typeface="宋体" panose="02010600030101010101" pitchFamily="2" charset="-122"/>
              <a:cs typeface="+mn-cs"/>
              <a:sym typeface="Salesforce Sans"/>
            </a:endParaRPr>
          </a:p>
        </p:txBody>
      </p:sp>
      <p:sp>
        <p:nvSpPr>
          <p:cNvPr id="27" name="TextBox 12"/>
          <p:cNvSpPr txBox="1"/>
          <p:nvPr/>
        </p:nvSpPr>
        <p:spPr>
          <a:xfrm>
            <a:off x="792192" y="2827130"/>
            <a:ext cx="7116847" cy="1323472"/>
          </a:xfrm>
          <a:prstGeom prst="rect">
            <a:avLst/>
          </a:prstGeom>
          <a:noFill/>
        </p:spPr>
        <p:txBody>
          <a:bodyPr wrap="square" lIns="91472" tIns="45736" rIns="91472" bIns="45736"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anose="020B0604020202020204" pitchFamily="34" charset="0"/>
                <a:ea typeface="微软雅黑" panose="020B0503020204020204" pitchFamily="34" charset="-122"/>
                <a:cs typeface="Arial" panose="020B0604020202020204" pitchFamily="34" charset="0"/>
              </a:defRPr>
            </a:lvl1pPr>
          </a:lstStyle>
          <a:p>
            <a:pPr lvl="0" algn="r" defTabSz="914400"/>
            <a:r>
              <a:rPr lang="zh-CN" altLang="en-US" sz="4000" kern="0" dirty="0">
                <a:solidFill>
                  <a:srgbClr val="3E4150"/>
                </a:solidFill>
              </a:rPr>
              <a:t>面向工程三维瞬态热传导反问题的快速求解策略</a:t>
            </a:r>
            <a:endParaRPr kumimoji="0" lang="zh-CN" altLang="en-US" sz="4000" b="1" i="0" u="none" strike="noStrike" kern="0" cap="none" spc="0" normalizeH="0" baseline="0" noProof="0" dirty="0">
              <a:ln>
                <a:noFill/>
              </a:ln>
              <a:solidFill>
                <a:srgbClr val="3E4150"/>
              </a:solidFill>
              <a:effectLst/>
              <a:uLnTx/>
              <a:uFillTx/>
            </a:endParaRPr>
          </a:p>
        </p:txBody>
      </p:sp>
      <p:grpSp>
        <p:nvGrpSpPr>
          <p:cNvPr id="29" name="组合 28"/>
          <p:cNvGrpSpPr/>
          <p:nvPr/>
        </p:nvGrpSpPr>
        <p:grpSpPr>
          <a:xfrm>
            <a:off x="8100392" y="2852936"/>
            <a:ext cx="620584" cy="1723138"/>
            <a:chOff x="11571416" y="3218099"/>
            <a:chExt cx="620584" cy="1723138"/>
          </a:xfrm>
        </p:grpSpPr>
        <p:sp>
          <p:nvSpPr>
            <p:cNvPr id="30" name="矩形 29"/>
            <p:cNvSpPr/>
            <p:nvPr/>
          </p:nvSpPr>
          <p:spPr>
            <a:xfrm>
              <a:off x="11571416" y="3218099"/>
              <a:ext cx="620584" cy="1723137"/>
            </a:xfrm>
            <a:prstGeom prst="rect">
              <a:avLst/>
            </a:prstGeom>
            <a:solidFill>
              <a:srgbClr val="3E41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1" name="矩形 30"/>
            <p:cNvSpPr/>
            <p:nvPr/>
          </p:nvSpPr>
          <p:spPr>
            <a:xfrm>
              <a:off x="11571416" y="4500799"/>
              <a:ext cx="620584" cy="440438"/>
            </a:xfrm>
            <a:prstGeom prst="rect">
              <a:avLst/>
            </a:prstGeom>
            <a:solidFill>
              <a:srgbClr val="CF010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sp>
        <p:nvSpPr>
          <p:cNvPr id="32" name="文本框 31"/>
          <p:cNvSpPr txBox="1"/>
          <p:nvPr/>
        </p:nvSpPr>
        <p:spPr>
          <a:xfrm>
            <a:off x="3951940" y="4221088"/>
            <a:ext cx="3822155" cy="874407"/>
          </a:xfrm>
          <a:prstGeom prst="rect">
            <a:avLst/>
          </a:prstGeom>
          <a:noFill/>
        </p:spPr>
        <p:txBody>
          <a:bodyPr wrap="square" rtlCol="0">
            <a:spAutoFit/>
          </a:bodyPr>
          <a:lstStyle/>
          <a:p>
            <a:pPr algn="r" defTabSz="914400">
              <a:lnSpc>
                <a:spcPct val="150000"/>
              </a:lnSpc>
            </a:pPr>
            <a:r>
              <a:rPr lang="zh-CN" altLang="en-US" dirty="0">
                <a:solidFill>
                  <a:prstClr val="white">
                    <a:lumMod val="50000"/>
                  </a:prstClr>
                </a:solidFill>
                <a:latin typeface="微软雅黑" panose="020B0503020204020204" pitchFamily="34" charset="-122"/>
                <a:ea typeface="微软雅黑" panose="020B0503020204020204" pitchFamily="34" charset="-122"/>
              </a:rPr>
              <a:t>叶湘</a:t>
            </a:r>
            <a:r>
              <a:rPr lang="en-US" altLang="zh-CN" baseline="30000" dirty="0">
                <a:solidFill>
                  <a:prstClr val="white">
                    <a:lumMod val="50000"/>
                  </a:prstClr>
                </a:solidFill>
                <a:latin typeface="微软雅黑" panose="020B0503020204020204" pitchFamily="34" charset="-122"/>
                <a:ea typeface="微软雅黑" panose="020B0503020204020204" pitchFamily="34" charset="-122"/>
              </a:rPr>
              <a:t>1</a:t>
            </a:r>
            <a:r>
              <a:rPr lang="zh-CN" altLang="en-US" dirty="0">
                <a:solidFill>
                  <a:prstClr val="white">
                    <a:lumMod val="50000"/>
                  </a:prstClr>
                </a:solidFill>
                <a:latin typeface="微软雅黑" panose="020B0503020204020204" pitchFamily="34" charset="-122"/>
                <a:ea typeface="微软雅黑" panose="020B0503020204020204" pitchFamily="34" charset="-122"/>
              </a:rPr>
              <a:t>，杨青青</a:t>
            </a:r>
            <a:r>
              <a:rPr lang="en-US" altLang="zh-CN" baseline="30000" dirty="0">
                <a:solidFill>
                  <a:prstClr val="white">
                    <a:lumMod val="50000"/>
                  </a:prstClr>
                </a:solidFill>
                <a:latin typeface="微软雅黑" panose="020B0503020204020204" pitchFamily="34" charset="-122"/>
                <a:ea typeface="微软雅黑" panose="020B0503020204020204" pitchFamily="34" charset="-122"/>
              </a:rPr>
              <a:t>2</a:t>
            </a:r>
            <a:r>
              <a:rPr lang="zh-CN" altLang="en-US" dirty="0">
                <a:solidFill>
                  <a:prstClr val="white">
                    <a:lumMod val="50000"/>
                  </a:prstClr>
                </a:solidFill>
                <a:latin typeface="微软雅黑" panose="020B0503020204020204" pitchFamily="34" charset="-122"/>
                <a:ea typeface="微软雅黑" panose="020B0503020204020204" pitchFamily="34" charset="-122"/>
              </a:rPr>
              <a:t>，罗玖</a:t>
            </a:r>
            <a:r>
              <a:rPr lang="en-US" altLang="zh-CN" baseline="30000" dirty="0">
                <a:solidFill>
                  <a:prstClr val="white">
                    <a:lumMod val="50000"/>
                  </a:prstClr>
                </a:solidFill>
                <a:latin typeface="微软雅黑" panose="020B0503020204020204" pitchFamily="34" charset="-122"/>
                <a:ea typeface="微软雅黑" panose="020B0503020204020204" pitchFamily="34" charset="-122"/>
              </a:rPr>
              <a:t>2</a:t>
            </a:r>
            <a:endParaRPr lang="en-US" altLang="zh-CN" baseline="30000" dirty="0">
              <a:solidFill>
                <a:prstClr val="white">
                  <a:lumMod val="50000"/>
                </a:prstClr>
              </a:solidFill>
              <a:latin typeface="微软雅黑" panose="020B0503020204020204" pitchFamily="34" charset="-122"/>
              <a:ea typeface="微软雅黑" panose="020B0503020204020204" pitchFamily="34" charset="-122"/>
            </a:endParaRPr>
          </a:p>
          <a:p>
            <a:pPr algn="r" defTabSz="914400">
              <a:lnSpc>
                <a:spcPct val="150000"/>
              </a:lnSpc>
            </a:pPr>
            <a:r>
              <a:rPr lang="zh-CN" altLang="en-US" dirty="0">
                <a:solidFill>
                  <a:prstClr val="white">
                    <a:lumMod val="50000"/>
                  </a:prstClr>
                </a:solidFill>
                <a:latin typeface="微软雅黑" panose="020B0503020204020204" pitchFamily="34" charset="-122"/>
                <a:ea typeface="微软雅黑" panose="020B0503020204020204" pitchFamily="34" charset="-122"/>
              </a:rPr>
              <a:t>通讯作者：衡益</a:t>
            </a:r>
            <a:r>
              <a:rPr lang="en-US" altLang="zh-CN" baseline="30000" dirty="0">
                <a:solidFill>
                  <a:prstClr val="white">
                    <a:lumMod val="50000"/>
                  </a:prstClr>
                </a:solidFill>
                <a:latin typeface="微软雅黑" panose="020B0503020204020204" pitchFamily="34" charset="-122"/>
                <a:ea typeface="微软雅黑" panose="020B0503020204020204" pitchFamily="34" charset="-122"/>
              </a:rPr>
              <a:t>3</a:t>
            </a:r>
            <a:endParaRPr lang="en-US" altLang="zh-CN" baseline="30000" dirty="0" smtClean="0">
              <a:solidFill>
                <a:prstClr val="white">
                  <a:lumMod val="50000"/>
                </a:prst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817942" y="595535"/>
            <a:ext cx="2054568" cy="1800200"/>
            <a:chOff x="2258885" y="754132"/>
            <a:chExt cx="2385124" cy="2026796"/>
          </a:xfrm>
        </p:grpSpPr>
        <p:grpSp>
          <p:nvGrpSpPr>
            <p:cNvPr id="8" name="组合 7"/>
            <p:cNvGrpSpPr/>
            <p:nvPr/>
          </p:nvGrpSpPr>
          <p:grpSpPr>
            <a:xfrm>
              <a:off x="2258885" y="754132"/>
              <a:ext cx="2385124" cy="2026796"/>
              <a:chOff x="4286071" y="940910"/>
              <a:chExt cx="2304000" cy="2304000"/>
            </a:xfrm>
          </p:grpSpPr>
          <p:sp>
            <p:nvSpPr>
              <p:cNvPr id="25" name="椭圆 24"/>
              <p:cNvSpPr/>
              <p:nvPr/>
            </p:nvSpPr>
            <p:spPr>
              <a:xfrm>
                <a:off x="4286071" y="940910"/>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635000" dist="762000" dir="7800000" sx="88000" sy="88000" algn="tr"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6" name="椭圆 25"/>
              <p:cNvSpPr/>
              <p:nvPr/>
            </p:nvSpPr>
            <p:spPr>
              <a:xfrm>
                <a:off x="4335929" y="990769"/>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7784" y="1340768"/>
              <a:ext cx="1724398" cy="729184"/>
            </a:xfrm>
            <a:prstGeom prst="rect">
              <a:avLst/>
            </a:prstGeom>
          </p:spPr>
        </p:pic>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withEffect">
                                  <p:stCondLst>
                                    <p:cond delay="8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left)">
                                      <p:cBhvr>
                                        <p:cTn id="8" dur="500"/>
                                        <p:tgtEl>
                                          <p:spTgt spid="29"/>
                                        </p:tgtEl>
                                      </p:cBhvr>
                                    </p:animEffect>
                                  </p:childTnLst>
                                </p:cTn>
                              </p:par>
                              <p:par>
                                <p:cTn id="9" presetID="12" presetClass="entr" presetSubtype="8" fill="hold" grpId="0" nodeType="withEffect">
                                  <p:stCondLst>
                                    <p:cond delay="10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right)">
                                      <p:cBhvr>
                                        <p:cTn id="12" dur="500"/>
                                        <p:tgtEl>
                                          <p:spTgt spid="27"/>
                                        </p:tgtEl>
                                      </p:cBhvr>
                                    </p:animEffect>
                                  </p:childTnLst>
                                </p:cTn>
                              </p:par>
                              <p:par>
                                <p:cTn id="13" presetID="12" presetClass="entr" presetSubtype="8" fill="hold" grpId="0" nodeType="withEffect">
                                  <p:stCondLst>
                                    <p:cond delay="1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p:tgtEl>
                                          <p:spTgt spid="32"/>
                                        </p:tgtEl>
                                        <p:attrNameLst>
                                          <p:attrName>ppt_x</p:attrName>
                                        </p:attrNameLst>
                                      </p:cBhvr>
                                      <p:tavLst>
                                        <p:tav tm="0">
                                          <p:val>
                                            <p:strVal val="#ppt_x-#ppt_w*1.125000"/>
                                          </p:val>
                                        </p:tav>
                                        <p:tav tm="100000">
                                          <p:val>
                                            <p:strVal val="#ppt_x"/>
                                          </p:val>
                                        </p:tav>
                                      </p:tavLst>
                                    </p:anim>
                                    <p:animEffect transition="in" filter="wipe(right)">
                                      <p:cBhvr>
                                        <p:cTn id="1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50" descr="校徽和中英文校名标准全称的横式组合01"/>
          <p:cNvPicPr>
            <a:picLocks noChangeAspect="1"/>
          </p:cNvPicPr>
          <p:nvPr/>
        </p:nvPicPr>
        <p:blipFill>
          <a:blip r:embed="rId1" cstate="print"/>
          <a:stretch>
            <a:fillRect/>
          </a:stretch>
        </p:blipFill>
        <p:spPr>
          <a:xfrm>
            <a:off x="7414722" y="180897"/>
            <a:ext cx="1558881" cy="531877"/>
          </a:xfrm>
          <a:prstGeom prst="rect">
            <a:avLst/>
          </a:prstGeom>
        </p:spPr>
      </p:pic>
      <p:cxnSp>
        <p:nvCxnSpPr>
          <p:cNvPr id="52" name="直接连接符 51"/>
          <p:cNvCxnSpPr/>
          <p:nvPr/>
        </p:nvCxnSpPr>
        <p:spPr>
          <a:xfrm flipH="1">
            <a:off x="4656332" y="1343979"/>
            <a:ext cx="1" cy="5492811"/>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cxnSp>
        <p:nvCxnSpPr>
          <p:cNvPr id="53" name="直接连接符 52"/>
          <p:cNvCxnSpPr/>
          <p:nvPr/>
        </p:nvCxnSpPr>
        <p:spPr>
          <a:xfrm>
            <a:off x="3930836" y="-21210"/>
            <a:ext cx="0" cy="5643645"/>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sp>
        <p:nvSpPr>
          <p:cNvPr id="54" name="圆角矩形 53"/>
          <p:cNvSpPr/>
          <p:nvPr/>
        </p:nvSpPr>
        <p:spPr>
          <a:xfrm rot="10800000" flipV="1">
            <a:off x="4414192" y="1411746"/>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rPr>
              <a:t>1</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5" name="圆角矩形 54"/>
          <p:cNvSpPr/>
          <p:nvPr/>
        </p:nvSpPr>
        <p:spPr>
          <a:xfrm rot="10800000" flipV="1">
            <a:off x="4401667" y="2487025"/>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Century Gothic" panose="020B0502020202020204"/>
                <a:ea typeface="微软雅黑" panose="020B0503020204020204" pitchFamily="34" charset="-122"/>
                <a:cs typeface="+mn-cs"/>
              </a:rPr>
              <a:t>2</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6" name="圆角矩形 55"/>
          <p:cNvSpPr/>
          <p:nvPr/>
        </p:nvSpPr>
        <p:spPr>
          <a:xfrm rot="10800000" flipV="1">
            <a:off x="3744111" y="3599269"/>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Century Gothic" panose="020B0502020202020204"/>
                <a:ea typeface="微软雅黑" panose="020B0503020204020204" pitchFamily="34" charset="-122"/>
                <a:cs typeface="+mn-cs"/>
              </a:rPr>
              <a:t>3</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7" name="圆角矩形 56"/>
          <p:cNvSpPr/>
          <p:nvPr/>
        </p:nvSpPr>
        <p:spPr>
          <a:xfrm rot="10800000" flipV="1">
            <a:off x="4414192" y="4832302"/>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Century Gothic" panose="020B0502020202020204"/>
                <a:ea typeface="微软雅黑" panose="020B0503020204020204" pitchFamily="34" charset="-122"/>
                <a:cs typeface="+mn-cs"/>
              </a:rPr>
              <a:t>4</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nvGrpSpPr>
          <p:cNvPr id="58" name="组合 57"/>
          <p:cNvGrpSpPr/>
          <p:nvPr/>
        </p:nvGrpSpPr>
        <p:grpSpPr>
          <a:xfrm>
            <a:off x="5656610" y="1299595"/>
            <a:ext cx="1826133" cy="846377"/>
            <a:chOff x="1137056" y="1543738"/>
            <a:chExt cx="1826133" cy="846377"/>
          </a:xfrm>
        </p:grpSpPr>
        <p:sp>
          <p:nvSpPr>
            <p:cNvPr id="59" name="文本框 58"/>
            <p:cNvSpPr txBox="1"/>
            <p:nvPr/>
          </p:nvSpPr>
          <p:spPr>
            <a:xfrm>
              <a:off x="1137056" y="1543738"/>
              <a:ext cx="1826133"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研究背景</a:t>
              </a:r>
              <a:endPar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a:xfrm>
              <a:off x="1265973" y="2128509"/>
              <a:ext cx="1644994"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Research Background</a:t>
              </a:r>
              <a:endPar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grpSp>
        <p:nvGrpSpPr>
          <p:cNvPr id="61" name="组合 60"/>
          <p:cNvGrpSpPr/>
          <p:nvPr/>
        </p:nvGrpSpPr>
        <p:grpSpPr>
          <a:xfrm>
            <a:off x="5714716" y="2326650"/>
            <a:ext cx="1826133" cy="802258"/>
            <a:chOff x="5568554" y="2176191"/>
            <a:chExt cx="1826133" cy="802258"/>
          </a:xfrm>
        </p:grpSpPr>
        <p:sp>
          <p:nvSpPr>
            <p:cNvPr id="62" name="文本框 61"/>
            <p:cNvSpPr txBox="1"/>
            <p:nvPr/>
          </p:nvSpPr>
          <p:spPr>
            <a:xfrm>
              <a:off x="5568554" y="2176191"/>
              <a:ext cx="1826133"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lang="zh-CN" altLang="en-US" sz="3200" dirty="0">
                  <a:solidFill>
                    <a:srgbClr val="44546A"/>
                  </a:solidFill>
                  <a:latin typeface="微软雅黑" panose="020B0503020204020204" pitchFamily="34" charset="-122"/>
                  <a:ea typeface="微软雅黑" panose="020B0503020204020204" pitchFamily="34" charset="-122"/>
                </a:rPr>
                <a:t>问题阐述</a:t>
              </a:r>
              <a:endParaRPr lang="zh-CN" altLang="en-US" sz="3200" dirty="0">
                <a:solidFill>
                  <a:srgbClr val="44546A"/>
                </a:solidFill>
                <a:latin typeface="微软雅黑" panose="020B0503020204020204" pitchFamily="34" charset="-122"/>
                <a:ea typeface="微软雅黑" panose="020B0503020204020204" pitchFamily="34" charset="-122"/>
              </a:endParaRPr>
            </a:p>
          </p:txBody>
        </p:sp>
        <p:sp>
          <p:nvSpPr>
            <p:cNvPr id="63" name="矩形 62"/>
            <p:cNvSpPr/>
            <p:nvPr/>
          </p:nvSpPr>
          <p:spPr>
            <a:xfrm>
              <a:off x="5634277" y="2716843"/>
              <a:ext cx="1694687"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Problem Formulation</a:t>
              </a:r>
              <a:endParaRPr kumimoji="0" lang="en-US" altLang="zh-CN" sz="1100" b="1"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grpSp>
        <p:nvGrpSpPr>
          <p:cNvPr id="64" name="组合 63"/>
          <p:cNvGrpSpPr/>
          <p:nvPr/>
        </p:nvGrpSpPr>
        <p:grpSpPr>
          <a:xfrm>
            <a:off x="1236393" y="3599269"/>
            <a:ext cx="2236502" cy="848175"/>
            <a:chOff x="5568554" y="3446191"/>
            <a:chExt cx="2236502" cy="848175"/>
          </a:xfrm>
        </p:grpSpPr>
        <p:sp>
          <p:nvSpPr>
            <p:cNvPr id="65" name="文本框 64"/>
            <p:cNvSpPr txBox="1"/>
            <p:nvPr/>
          </p:nvSpPr>
          <p:spPr>
            <a:xfrm>
              <a:off x="5568554" y="3446191"/>
              <a:ext cx="2236502"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chemeClr val="accent5"/>
                  </a:solidFill>
                  <a:effectLst/>
                  <a:uLnTx/>
                  <a:uFillTx/>
                  <a:latin typeface="微软雅黑" panose="020B0503020204020204" pitchFamily="34" charset="-122"/>
                  <a:ea typeface="微软雅黑" panose="020B0503020204020204" pitchFamily="34" charset="-122"/>
                  <a:cs typeface="+mn-cs"/>
                </a:rPr>
                <a:t>结果与讨论</a:t>
              </a:r>
              <a:endParaRPr kumimoji="0" lang="zh-CN" altLang="en-US" sz="3200" b="0" i="0" u="none" strike="noStrike" kern="1200" cap="none" spc="0" normalizeH="0" baseline="0" noProof="0" dirty="0">
                <a:ln>
                  <a:noFill/>
                </a:ln>
                <a:solidFill>
                  <a:schemeClr val="accent5"/>
                </a:solidFill>
                <a:effectLst/>
                <a:uLnTx/>
                <a:uFillTx/>
                <a:latin typeface="微软雅黑" panose="020B0503020204020204" pitchFamily="34" charset="-122"/>
                <a:ea typeface="微软雅黑" panose="020B0503020204020204" pitchFamily="34" charset="-122"/>
                <a:cs typeface="+mn-cs"/>
              </a:endParaRPr>
            </a:p>
          </p:txBody>
        </p:sp>
        <p:sp>
          <p:nvSpPr>
            <p:cNvPr id="66" name="矩形 65"/>
            <p:cNvSpPr/>
            <p:nvPr/>
          </p:nvSpPr>
          <p:spPr>
            <a:xfrm>
              <a:off x="5860303" y="4032760"/>
              <a:ext cx="1713923"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Results and Discussion</a:t>
              </a:r>
              <a:endPar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grpSp>
        <p:nvGrpSpPr>
          <p:cNvPr id="67" name="组合 66"/>
          <p:cNvGrpSpPr/>
          <p:nvPr/>
        </p:nvGrpSpPr>
        <p:grpSpPr>
          <a:xfrm>
            <a:off x="5568553" y="4716191"/>
            <a:ext cx="2236502" cy="843651"/>
            <a:chOff x="5568553" y="4716191"/>
            <a:chExt cx="2236502" cy="843651"/>
          </a:xfrm>
        </p:grpSpPr>
        <p:sp>
          <p:nvSpPr>
            <p:cNvPr id="68" name="文本框 67"/>
            <p:cNvSpPr txBox="1"/>
            <p:nvPr/>
          </p:nvSpPr>
          <p:spPr>
            <a:xfrm>
              <a:off x="5568553" y="4716191"/>
              <a:ext cx="2236502"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结论与展望</a:t>
              </a:r>
              <a:endPar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5776947" y="5298236"/>
              <a:ext cx="1880636"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Conclusions and Outlook</a:t>
              </a:r>
              <a:endPar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sp>
        <p:nvSpPr>
          <p:cNvPr id="70" name="矩形 69"/>
          <p:cNvSpPr/>
          <p:nvPr/>
        </p:nvSpPr>
        <p:spPr>
          <a:xfrm rot="5400000">
            <a:off x="-2532790" y="2527742"/>
            <a:ext cx="6106849" cy="1051371"/>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8" tIns="45719" rIns="91438" bIns="45719"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nvGrpSpPr>
          <p:cNvPr id="71" name="组 14"/>
          <p:cNvGrpSpPr/>
          <p:nvPr/>
        </p:nvGrpSpPr>
        <p:grpSpPr>
          <a:xfrm>
            <a:off x="-22301" y="6654791"/>
            <a:ext cx="993901" cy="181999"/>
            <a:chOff x="-22302" y="6654791"/>
            <a:chExt cx="1271471" cy="203210"/>
          </a:xfrm>
        </p:grpSpPr>
        <p:sp>
          <p:nvSpPr>
            <p:cNvPr id="72" name="圆角矩形 71"/>
            <p:cNvSpPr/>
            <p:nvPr/>
          </p:nvSpPr>
          <p:spPr>
            <a:xfrm flipV="1">
              <a:off x="240276" y="6654791"/>
              <a:ext cx="224807" cy="203210"/>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3" name="圆角矩形 72"/>
            <p:cNvSpPr/>
            <p:nvPr/>
          </p:nvSpPr>
          <p:spPr>
            <a:xfrm flipV="1">
              <a:off x="-22302"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4" name="圆角矩形 73"/>
            <p:cNvSpPr/>
            <p:nvPr/>
          </p:nvSpPr>
          <p:spPr>
            <a:xfrm flipV="1">
              <a:off x="755838" y="6654791"/>
              <a:ext cx="224807" cy="203210"/>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5" name="圆角矩形 74"/>
            <p:cNvSpPr/>
            <p:nvPr/>
          </p:nvSpPr>
          <p:spPr>
            <a:xfrm flipV="1">
              <a:off x="493260"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6" name="圆角矩形 75"/>
            <p:cNvSpPr/>
            <p:nvPr/>
          </p:nvSpPr>
          <p:spPr>
            <a:xfrm flipV="1">
              <a:off x="1024362"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sp>
        <p:nvSpPr>
          <p:cNvPr id="77" name="文本框 76"/>
          <p:cNvSpPr txBox="1"/>
          <p:nvPr/>
        </p:nvSpPr>
        <p:spPr>
          <a:xfrm>
            <a:off x="-49482" y="160911"/>
            <a:ext cx="800211" cy="4048079"/>
          </a:xfrm>
          <a:prstGeom prst="rect">
            <a:avLst/>
          </a:prstGeom>
          <a:noFill/>
        </p:spPr>
        <p:txBody>
          <a:bodyPr vert="eaVert" wrap="squar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en-US" altLang="zh-CN" sz="4000" b="0" i="0" u="none" strike="noStrike" kern="1200" cap="none" spc="0" normalizeH="0" baseline="0" noProof="0" dirty="0">
                <a:ln>
                  <a:noFill/>
                </a:ln>
                <a:solidFill>
                  <a:prstClr val="white"/>
                </a:solidFill>
                <a:effectLst/>
                <a:uLnTx/>
                <a:uFillTx/>
                <a:latin typeface="Eras Light ITC" panose="020B0402030504020804" pitchFamily="34" charset="0"/>
                <a:ea typeface="微软雅黑" panose="020B0503020204020204" pitchFamily="34" charset="-122"/>
                <a:cs typeface="+mn-cs"/>
              </a:rPr>
              <a:t>CONTENTS</a:t>
            </a:r>
            <a:endParaRPr kumimoji="0" lang="zh-CN" altLang="en-US" sz="4000" b="0" i="0" u="none" strike="noStrike" kern="1200" cap="none" spc="0" normalizeH="0" baseline="0" noProof="0" dirty="0">
              <a:ln>
                <a:noFill/>
              </a:ln>
              <a:solidFill>
                <a:prstClr val="white"/>
              </a:solidFill>
              <a:effectLst/>
              <a:uLnTx/>
              <a:uFillTx/>
              <a:latin typeface="Eras Light ITC" panose="020B0402030504020804" pitchFamily="34" charset="0"/>
              <a:ea typeface="微软雅黑" panose="020B0503020204020204" pitchFamily="34" charset="-122"/>
              <a:cs typeface="+mn-cs"/>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print"/>
          <a:stretch>
            <a:fillRect/>
          </a:stretch>
        </p:blipFill>
        <p:spPr>
          <a:xfrm>
            <a:off x="4749150" y="1866938"/>
            <a:ext cx="4308803" cy="2565274"/>
          </a:xfrm>
          <a:prstGeom prst="rect">
            <a:avLst/>
          </a:prstGeom>
        </p:spPr>
      </p:pic>
      <p:sp>
        <p:nvSpPr>
          <p:cNvPr id="8" name="矩形 7"/>
          <p:cNvSpPr/>
          <p:nvPr/>
        </p:nvSpPr>
        <p:spPr>
          <a:xfrm>
            <a:off x="5264571" y="4779303"/>
            <a:ext cx="3278216" cy="645160"/>
          </a:xfrm>
          <a:prstGeom prst="rect">
            <a:avLst/>
          </a:prstGeom>
          <a:noFill/>
          <a:ln w="9525">
            <a:noFill/>
          </a:ln>
        </p:spPr>
        <p:txBody>
          <a:bodyPr wrap="square" anchor="t">
            <a:spAutoFit/>
          </a:bodyPr>
          <a:lstStyle/>
          <a:p>
            <a:pPr algn="ctr" eaLnBrk="0" hangingPunct="0"/>
            <a:r>
              <a:rPr lang="zh-CN" altLang="en-US"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5</a:t>
            </a:r>
            <a:r>
              <a:rPr lang="zh-CN" altLang="en-US"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12s</a:t>
            </a:r>
            <a:r>
              <a:rPr lang="zh-CN" altLang="en-US"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S1</a:t>
            </a:r>
            <a:r>
              <a:rPr lang="zh-CN" altLang="en-US"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上的精确热流示意图</a:t>
            </a:r>
            <a:r>
              <a:rPr lang="en-US" altLang="zh-CN"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引用自‘</a:t>
            </a:r>
            <a:r>
              <a:rPr lang="en-US" altLang="zh-CN"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C.H. Huang et al., International Journal of Heat and Mass Transfer, 42(1999)</a:t>
            </a:r>
            <a:r>
              <a:rPr lang="zh-CN" altLang="en-US"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2627784" y="252859"/>
            <a:ext cx="6516216"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1" name="圆角矩形 10"/>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noProof="0" dirty="0" smtClean="0">
                <a:solidFill>
                  <a:prstClr val="white"/>
                </a:solidFill>
                <a:latin typeface="Century Gothic" panose="020B0502020202020204"/>
                <a:ea typeface="微软雅黑" panose="020B0503020204020204" pitchFamily="34" charset="-122"/>
              </a:rPr>
              <a:t>3</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2" name="文本框 11"/>
          <p:cNvSpPr txBox="1"/>
          <p:nvPr/>
        </p:nvSpPr>
        <p:spPr>
          <a:xfrm>
            <a:off x="647718" y="267581"/>
            <a:ext cx="2108261" cy="461661"/>
          </a:xfrm>
          <a:prstGeom prst="rect">
            <a:avLst/>
          </a:prstGeom>
          <a:noFill/>
        </p:spPr>
        <p:txBody>
          <a:bodyPr wrap="none" lIns="91436" tIns="45718" rIns="91436" bIns="45718" rtlCol="0">
            <a:spAutoFit/>
          </a:bodyPr>
          <a:lstStyle/>
          <a:p>
            <a:pPr defTabSz="913765"/>
            <a:r>
              <a:rPr lang="zh-CN" altLang="en-US" sz="2400" spc="600" dirty="0" smtClean="0">
                <a:solidFill>
                  <a:srgbClr val="44546A"/>
                </a:solidFill>
                <a:latin typeface="微软雅黑" panose="020B0503020204020204" pitchFamily="34" charset="-122"/>
                <a:ea typeface="微软雅黑" panose="020B0503020204020204" pitchFamily="34" charset="-122"/>
              </a:rPr>
              <a:t>结果与讨论</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13" name="组 41"/>
          <p:cNvGrpSpPr/>
          <p:nvPr/>
        </p:nvGrpSpPr>
        <p:grpSpPr>
          <a:xfrm>
            <a:off x="6192132" y="223533"/>
            <a:ext cx="2951868" cy="553996"/>
            <a:chOff x="9178830" y="221191"/>
            <a:chExt cx="3013167" cy="553996"/>
          </a:xfrm>
        </p:grpSpPr>
        <p:grpSp>
          <p:nvGrpSpPr>
            <p:cNvPr id="14" name="组 42"/>
            <p:cNvGrpSpPr/>
            <p:nvPr/>
          </p:nvGrpSpPr>
          <p:grpSpPr>
            <a:xfrm>
              <a:off x="11454105" y="252856"/>
              <a:ext cx="737892" cy="484288"/>
              <a:chOff x="11454105" y="252856"/>
              <a:chExt cx="737892" cy="484288"/>
            </a:xfrm>
          </p:grpSpPr>
          <p:grpSp>
            <p:nvGrpSpPr>
              <p:cNvPr id="16" name="组 49"/>
              <p:cNvGrpSpPr/>
              <p:nvPr/>
            </p:nvGrpSpPr>
            <p:grpSpPr>
              <a:xfrm>
                <a:off x="12039604" y="252856"/>
                <a:ext cx="152393" cy="484287"/>
                <a:chOff x="12039604" y="252856"/>
                <a:chExt cx="152393" cy="484287"/>
              </a:xfrm>
            </p:grpSpPr>
            <p:sp>
              <p:nvSpPr>
                <p:cNvPr id="20" name="圆角矩形 19"/>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1" name="圆角矩形 20"/>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2" name="圆角矩形 21"/>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3" name="圆角矩形 22"/>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4" name="圆角矩形 23"/>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17" name="组合 99"/>
              <p:cNvGrpSpPr/>
              <p:nvPr/>
            </p:nvGrpSpPr>
            <p:grpSpPr>
              <a:xfrm>
                <a:off x="11454105" y="252857"/>
                <a:ext cx="491115" cy="484287"/>
                <a:chOff x="1528923" y="220268"/>
                <a:chExt cx="1284096" cy="1266241"/>
              </a:xfrm>
            </p:grpSpPr>
            <p:sp>
              <p:nvSpPr>
                <p:cNvPr id="18" name="圆角矩形 17"/>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9"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15" name="文本框 14"/>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25" name="文本框 24"/>
          <p:cNvSpPr txBox="1"/>
          <p:nvPr/>
        </p:nvSpPr>
        <p:spPr>
          <a:xfrm>
            <a:off x="307494" y="980029"/>
            <a:ext cx="7809215" cy="477054"/>
          </a:xfrm>
          <a:prstGeom prst="rect">
            <a:avLst/>
          </a:prstGeom>
          <a:noFill/>
        </p:spPr>
        <p:txBody>
          <a:bodyPr wrap="square" rtlCol="0">
            <a:spAutoFit/>
          </a:bodyPr>
          <a:lstStyle/>
          <a:p>
            <a:pPr algn="just" defTabSz="914400" fontAlgn="base">
              <a:lnSpc>
                <a:spcPts val="3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采用的热流函数及示意图</a:t>
            </a:r>
            <a:endPar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sp>
        <p:nvSpPr>
          <p:cNvPr id="26" name="Oval 79"/>
          <p:cNvSpPr>
            <a:spLocks noChangeAspect="1"/>
          </p:cNvSpPr>
          <p:nvPr/>
        </p:nvSpPr>
        <p:spPr>
          <a:xfrm>
            <a:off x="4410924" y="3265420"/>
            <a:ext cx="338226" cy="327269"/>
          </a:xfrm>
          <a:prstGeom prst="ellipse">
            <a:avLst/>
          </a:prstGeom>
          <a:solidFill>
            <a:srgbClr val="99CC00">
              <a:alpha val="50195"/>
            </a:srgbClr>
          </a:solidFill>
          <a:ln w="9525">
            <a:noFill/>
          </a:ln>
        </p:spPr>
        <p:txBody>
          <a:bodyPr wrap="none" anchor="ctr"/>
          <a:lstStyle/>
          <a:p>
            <a:pPr algn="ctr"/>
            <a:r>
              <a:rPr lang="en-US" altLang="zh-CN" sz="1500" b="1" dirty="0" smtClean="0">
                <a:solidFill>
                  <a:srgbClr val="0E85C4"/>
                </a:solidFill>
                <a:latin typeface="Arial" panose="020B0604020202020204" pitchFamily="34" charset="0"/>
              </a:rPr>
              <a:t>6</a:t>
            </a:r>
            <a:endParaRPr lang="en-US" altLang="zh-CN" sz="1500" b="1" dirty="0">
              <a:solidFill>
                <a:srgbClr val="0E85C4"/>
              </a:solidFill>
              <a:latin typeface="Arial" panose="020B0604020202020204" pitchFamily="34" charset="0"/>
            </a:endParaRPr>
          </a:p>
        </p:txBody>
      </p:sp>
      <p:grpSp>
        <p:nvGrpSpPr>
          <p:cNvPr id="29" name="组合 28"/>
          <p:cNvGrpSpPr/>
          <p:nvPr/>
        </p:nvGrpSpPr>
        <p:grpSpPr>
          <a:xfrm>
            <a:off x="-180528" y="1844824"/>
            <a:ext cx="5611918" cy="3575392"/>
            <a:chOff x="-371367" y="1907351"/>
            <a:chExt cx="5611918" cy="2789110"/>
          </a:xfrm>
        </p:grpSpPr>
        <mc:AlternateContent xmlns:mc="http://schemas.openxmlformats.org/markup-compatibility/2006">
          <mc:Choice xmlns:a14="http://schemas.microsoft.com/office/drawing/2010/main" Requires="a14">
            <p:sp>
              <p:nvSpPr>
                <p:cNvPr id="2" name="文本框 1"/>
                <p:cNvSpPr txBox="1"/>
                <p:nvPr/>
              </p:nvSpPr>
              <p:spPr>
                <a:xfrm>
                  <a:off x="92365" y="1907351"/>
                  <a:ext cx="3804809" cy="336129"/>
                </a:xfrm>
                <a:prstGeom prst="rect">
                  <a:avLst/>
                </a:prstGeom>
                <a:noFill/>
              </p:spPr>
              <p:txBody>
                <a:bodyPr wrap="square" lIns="0" tIns="0" rIns="0" bIns="0" rtlCol="0">
                  <a:spAutoFit/>
                </a:bodyPr>
                <a:lstStyle/>
                <a:p>
                  <a14:m>
                    <m:oMath xmlns:m="http://schemas.openxmlformats.org/officeDocument/2006/math">
                      <m:r>
                        <a:rPr lang="en-US" altLang="zh-CN" sz="1400" b="0" i="1" dirty="0" smtClean="0">
                          <a:latin typeface="Cambria Math" panose="02040503050406030204" pitchFamily="18" charset="0"/>
                          <a:ea typeface="Cambria Math" panose="02040503050406030204" pitchFamily="18" charset="0"/>
                        </a:rPr>
                        <m:t>𝑞</m:t>
                      </m:r>
                      <m:r>
                        <a:rPr lang="en-US" altLang="zh-CN" sz="1400" b="0" i="1" baseline="-25000" dirty="0" smtClean="0">
                          <a:latin typeface="Cambria Math" panose="02040503050406030204" pitchFamily="18" charset="0"/>
                          <a:ea typeface="Cambria Math" panose="02040503050406030204" pitchFamily="18" charset="0"/>
                        </a:rPr>
                        <m:t>1</m:t>
                      </m:r>
                      <m:d>
                        <m:dPr>
                          <m:ctrlPr>
                            <a:rPr lang="en-US" altLang="zh-CN" sz="1400" b="0" i="1" dirty="0" smtClean="0">
                              <a:latin typeface="Cambria Math" panose="02040503050406030204" pitchFamily="18" charset="0"/>
                              <a:ea typeface="Cambria Math" panose="02040503050406030204" pitchFamily="18" charset="0"/>
                            </a:rPr>
                          </m:ctrlPr>
                        </m:dPr>
                        <m:e>
                          <m:r>
                            <a:rPr lang="en-US" altLang="zh-CN" sz="1400" b="0" i="1" dirty="0" smtClean="0">
                              <a:latin typeface="Cambria Math" panose="02040503050406030204" pitchFamily="18" charset="0"/>
                              <a:ea typeface="Cambria Math" panose="02040503050406030204" pitchFamily="18" charset="0"/>
                            </a:rPr>
                            <m:t>𝐼</m:t>
                          </m:r>
                        </m:e>
                      </m:d>
                      <m:r>
                        <a:rPr lang="en-US" altLang="zh-CN" sz="1400" b="0" i="1" dirty="0" smtClean="0">
                          <a:latin typeface="Cambria Math" panose="02040503050406030204" pitchFamily="18" charset="0"/>
                          <a:ea typeface="Cambria Math" panose="02040503050406030204" pitchFamily="18" charset="0"/>
                        </a:rPr>
                        <m:t>=[−0.08</m:t>
                      </m:r>
                      <m:d>
                        <m:dPr>
                          <m:ctrlPr>
                            <a:rPr lang="en-US" altLang="zh-CN" sz="1400" b="0" i="1" dirty="0" smtClean="0">
                              <a:latin typeface="Cambria Math" panose="02040503050406030204" pitchFamily="18" charset="0"/>
                              <a:ea typeface="Cambria Math" panose="02040503050406030204" pitchFamily="18" charset="0"/>
                            </a:rPr>
                          </m:ctrlPr>
                        </m:dPr>
                        <m:e>
                          <m:r>
                            <a:rPr lang="en-US" altLang="zh-CN" sz="1400" b="0" i="1" dirty="0" smtClean="0">
                              <a:latin typeface="Cambria Math" panose="02040503050406030204" pitchFamily="18" charset="0"/>
                              <a:ea typeface="Cambria Math" panose="02040503050406030204" pitchFamily="18" charset="0"/>
                            </a:rPr>
                            <m:t>𝐼</m:t>
                          </m:r>
                          <m:r>
                            <a:rPr lang="en-US" altLang="zh-CN" sz="1400" b="0" i="1" dirty="0" smtClean="0">
                              <a:latin typeface="Cambria Math" panose="02040503050406030204" pitchFamily="18" charset="0"/>
                              <a:ea typeface="Cambria Math" panose="02040503050406030204" pitchFamily="18" charset="0"/>
                            </a:rPr>
                            <m:t>−4</m:t>
                          </m:r>
                        </m:e>
                      </m:d>
                      <m:r>
                        <a:rPr lang="en-US" altLang="zh-CN" sz="1400" b="0" i="1" baseline="30000" dirty="0" smtClean="0">
                          <a:latin typeface="Cambria Math" panose="02040503050406030204" pitchFamily="18" charset="0"/>
                          <a:ea typeface="Cambria Math" panose="02040503050406030204" pitchFamily="18" charset="0"/>
                        </a:rPr>
                        <m:t>2</m:t>
                      </m:r>
                      <m:r>
                        <a:rPr lang="en-US" altLang="zh-CN" sz="1400" b="0" i="1" dirty="0" smtClean="0">
                          <a:latin typeface="Cambria Math" panose="02040503050406030204" pitchFamily="18" charset="0"/>
                          <a:ea typeface="Cambria Math" panose="02040503050406030204" pitchFamily="18" charset="0"/>
                        </a:rPr>
                        <m:t>+2]</m:t>
                      </m:r>
                    </m:oMath>
                  </a14:m>
                  <a:r>
                    <a:rPr lang="en-US" altLang="zh-CN" sz="1400" dirty="0"/>
                    <a:t> 1</a:t>
                  </a:r>
                  <a14:m>
                    <m:oMath xmlns:m="http://schemas.openxmlformats.org/officeDocument/2006/math">
                      <m:r>
                        <a:rPr lang="en-US" altLang="zh-CN" sz="1400" i="1" dirty="0">
                          <a:latin typeface="Cambria Math" panose="02040503050406030204" pitchFamily="18" charset="0"/>
                          <a:ea typeface="Cambria Math" panose="02040503050406030204" pitchFamily="18" charset="0"/>
                        </a:rPr>
                        <m:t>≤</m:t>
                      </m:r>
                      <m:r>
                        <a:rPr lang="en-US" altLang="zh-CN" sz="1400" i="1" dirty="0">
                          <a:latin typeface="Cambria Math" panose="02040503050406030204" pitchFamily="18" charset="0"/>
                          <a:ea typeface="Cambria Math" panose="02040503050406030204" pitchFamily="18" charset="0"/>
                        </a:rPr>
                        <m:t>𝐼</m:t>
                      </m:r>
                      <m:r>
                        <a:rPr lang="en-US" altLang="zh-CN" sz="1400" i="1" dirty="0">
                          <a:latin typeface="Cambria Math" panose="02040503050406030204" pitchFamily="18" charset="0"/>
                          <a:ea typeface="Cambria Math" panose="02040503050406030204" pitchFamily="18" charset="0"/>
                        </a:rPr>
                        <m:t>≤12;</m:t>
                      </m:r>
                    </m:oMath>
                  </a14:m>
                  <a:endParaRPr lang="en-US" altLang="zh-CN" sz="1400" i="1" dirty="0" smtClean="0">
                    <a:latin typeface="Cambria Math" panose="02040503050406030204" pitchFamily="18" charset="0"/>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altLang="zh-CN" sz="1400" i="1" dirty="0">
                            <a:latin typeface="Cambria Math" panose="02040503050406030204" pitchFamily="18" charset="0"/>
                            <a:ea typeface="Cambria Math" panose="02040503050406030204" pitchFamily="18" charset="0"/>
                          </a:rPr>
                          <m:t>𝐼𝑓</m:t>
                        </m:r>
                        <m:r>
                          <a:rPr lang="en-US" altLang="zh-CN" sz="1400" i="1" dirty="0">
                            <a:latin typeface="Cambria Math" panose="02040503050406030204" pitchFamily="18" charset="0"/>
                            <a:ea typeface="Cambria Math" panose="02040503050406030204" pitchFamily="18" charset="0"/>
                          </a:rPr>
                          <m:t> </m:t>
                        </m:r>
                        <m:r>
                          <a:rPr lang="en-US" altLang="zh-CN" sz="1400" i="1" dirty="0">
                            <a:latin typeface="Cambria Math" panose="02040503050406030204" pitchFamily="18" charset="0"/>
                            <a:ea typeface="Cambria Math" panose="02040503050406030204" pitchFamily="18" charset="0"/>
                          </a:rPr>
                          <m:t>𝑞</m:t>
                        </m:r>
                        <m:r>
                          <a:rPr lang="en-US" altLang="zh-CN" sz="1400" i="1" baseline="-25000" dirty="0">
                            <a:latin typeface="Cambria Math" panose="02040503050406030204" pitchFamily="18" charset="0"/>
                            <a:ea typeface="Cambria Math" panose="02040503050406030204" pitchFamily="18" charset="0"/>
                          </a:rPr>
                          <m:t>1</m:t>
                        </m:r>
                        <m:r>
                          <a:rPr lang="en-US" altLang="zh-CN" sz="1400" i="1" dirty="0">
                            <a:latin typeface="Cambria Math" panose="02040503050406030204" pitchFamily="18" charset="0"/>
                            <a:ea typeface="Cambria Math" panose="02040503050406030204" pitchFamily="18" charset="0"/>
                          </a:rPr>
                          <m:t>&lt;0  </m:t>
                        </m:r>
                        <m:r>
                          <a:rPr lang="en-US" altLang="zh-CN" sz="1400" i="1" dirty="0">
                            <a:latin typeface="Cambria Math" panose="02040503050406030204" pitchFamily="18" charset="0"/>
                            <a:ea typeface="Cambria Math" panose="02040503050406030204" pitchFamily="18" charset="0"/>
                          </a:rPr>
                          <m:t>𝑡h𝑒𝑛</m:t>
                        </m:r>
                        <m:r>
                          <a:rPr lang="en-US" altLang="zh-CN" sz="1400" i="1" dirty="0">
                            <a:latin typeface="Cambria Math" panose="02040503050406030204" pitchFamily="18" charset="0"/>
                            <a:ea typeface="Cambria Math" panose="02040503050406030204" pitchFamily="18" charset="0"/>
                          </a:rPr>
                          <m:t> </m:t>
                        </m:r>
                        <m:r>
                          <a:rPr lang="en-US" altLang="zh-CN" sz="1400" i="1" dirty="0">
                            <a:latin typeface="Cambria Math" panose="02040503050406030204" pitchFamily="18" charset="0"/>
                            <a:ea typeface="Cambria Math" panose="02040503050406030204" pitchFamily="18" charset="0"/>
                          </a:rPr>
                          <m:t>𝑞</m:t>
                        </m:r>
                        <m:r>
                          <a:rPr lang="en-US" altLang="zh-CN" sz="1400" i="1" baseline="-25000" dirty="0">
                            <a:latin typeface="Cambria Math" panose="02040503050406030204" pitchFamily="18" charset="0"/>
                            <a:ea typeface="Cambria Math" panose="02040503050406030204" pitchFamily="18" charset="0"/>
                          </a:rPr>
                          <m:t>1</m:t>
                        </m:r>
                        <m:r>
                          <a:rPr lang="en-US" altLang="zh-CN" sz="1400" i="1" dirty="0">
                            <a:latin typeface="Cambria Math" panose="02040503050406030204" pitchFamily="18" charset="0"/>
                            <a:ea typeface="Cambria Math" panose="02040503050406030204" pitchFamily="18" charset="0"/>
                          </a:rPr>
                          <m:t>=0</m:t>
                        </m:r>
                      </m:oMath>
                    </m:oMathPara>
                  </a14:m>
                  <a:endParaRPr lang="en-US" altLang="zh-CN" sz="1400" dirty="0" smtClean="0">
                    <a:ea typeface="Cambria Math" panose="02040503050406030204" pitchFamily="18" charset="0"/>
                  </a:endParaRPr>
                </a:p>
              </p:txBody>
            </p:sp>
          </mc:Choice>
          <mc:Fallback>
            <p:sp>
              <p:nvSpPr>
                <p:cNvPr id="2" name="文本框 1"/>
                <p:cNvSpPr txBox="1">
                  <a:spLocks noRot="1" noChangeAspect="1" noMove="1" noResize="1" noEditPoints="1" noAdjustHandles="1" noChangeArrowheads="1" noChangeShapeType="1" noTextEdit="1"/>
                </p:cNvSpPr>
                <p:nvPr/>
              </p:nvSpPr>
              <p:spPr>
                <a:xfrm>
                  <a:off x="92365" y="1907351"/>
                  <a:ext cx="3804809" cy="336129"/>
                </a:xfrm>
                <a:prstGeom prst="rect">
                  <a:avLst/>
                </a:prstGeom>
                <a:blipFill rotWithShape="1">
                  <a:blip r:embed="rId2" cstate="print"/>
                  <a:stretch>
                    <a:fillRect l="-1600" t="-12857" b="-15714"/>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mc:Choice xmlns:a14="http://schemas.microsoft.com/office/drawing/2010/main" Requires="a14">
            <p:sp>
              <p:nvSpPr>
                <p:cNvPr id="3" name="文本框 2"/>
                <p:cNvSpPr txBox="1"/>
                <p:nvPr/>
              </p:nvSpPr>
              <p:spPr>
                <a:xfrm>
                  <a:off x="-255542" y="2380192"/>
                  <a:ext cx="3997395" cy="33612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400" b="0" i="1" smtClean="0">
                            <a:latin typeface="Cambria Math" panose="02040503050406030204" pitchFamily="18" charset="0"/>
                          </a:rPr>
                          <m:t>𝑞</m:t>
                        </m:r>
                        <m:r>
                          <a:rPr lang="en-US" altLang="zh-CN" sz="1400" b="0" i="1" baseline="-25000" smtClean="0">
                            <a:latin typeface="Cambria Math" panose="02040503050406030204" pitchFamily="18" charset="0"/>
                          </a:rPr>
                          <m:t>2</m:t>
                        </m:r>
                        <m:d>
                          <m:dPr>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𝐽</m:t>
                            </m:r>
                          </m:e>
                        </m:d>
                        <m:r>
                          <a:rPr lang="en-US" altLang="zh-CN" sz="1400" b="0" i="1" smtClean="0">
                            <a:latin typeface="Cambria Math" panose="02040503050406030204" pitchFamily="18" charset="0"/>
                          </a:rPr>
                          <m:t>=</m:t>
                        </m:r>
                        <m:d>
                          <m:dPr>
                            <m:begChr m:val="["/>
                            <m:endChr m:val="]"/>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−0.08</m:t>
                            </m:r>
                            <m:d>
                              <m:dPr>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𝐽</m:t>
                                </m:r>
                                <m:r>
                                  <a:rPr lang="en-US" altLang="zh-CN" sz="1400" b="0" i="1" smtClean="0">
                                    <a:latin typeface="Cambria Math" panose="02040503050406030204" pitchFamily="18" charset="0"/>
                                  </a:rPr>
                                  <m:t>−4</m:t>
                                </m:r>
                              </m:e>
                            </m:d>
                            <m:r>
                              <a:rPr lang="en-US" altLang="zh-CN" sz="1400" b="0" i="1" baseline="30000" smtClean="0">
                                <a:latin typeface="Cambria Math" panose="02040503050406030204" pitchFamily="18" charset="0"/>
                              </a:rPr>
                              <m:t>2</m:t>
                            </m:r>
                            <m:r>
                              <a:rPr lang="en-US" altLang="zh-CN" sz="1400" b="0" i="1" smtClean="0">
                                <a:latin typeface="Cambria Math" panose="02040503050406030204" pitchFamily="18" charset="0"/>
                              </a:rPr>
                              <m:t>+2</m:t>
                            </m:r>
                          </m:e>
                        </m:d>
                        <m:r>
                          <a:rPr lang="en-US" altLang="zh-CN" sz="1400" b="0" i="1" smtClean="0">
                            <a:latin typeface="Cambria Math" panose="02040503050406030204" pitchFamily="18" charset="0"/>
                          </a:rPr>
                          <m:t>1</m:t>
                        </m:r>
                        <m:r>
                          <a:rPr lang="en-US" altLang="zh-CN" sz="1400" b="0" i="1" smtClean="0">
                            <a:latin typeface="Cambria Math" panose="02040503050406030204" pitchFamily="18" charset="0"/>
                            <a:ea typeface="Cambria Math" panose="02040503050406030204" pitchFamily="18" charset="0"/>
                          </a:rPr>
                          <m:t>≤</m:t>
                        </m:r>
                        <m:r>
                          <a:rPr lang="en-US" altLang="zh-CN" sz="1400" b="0" i="1" smtClean="0">
                            <a:latin typeface="Cambria Math" panose="02040503050406030204" pitchFamily="18" charset="0"/>
                            <a:ea typeface="Cambria Math" panose="02040503050406030204" pitchFamily="18" charset="0"/>
                          </a:rPr>
                          <m:t>𝐽</m:t>
                        </m:r>
                        <m:r>
                          <a:rPr lang="en-US" altLang="zh-CN" sz="1400" b="0" i="1" smtClean="0">
                            <a:latin typeface="Cambria Math" panose="02040503050406030204" pitchFamily="18" charset="0"/>
                            <a:ea typeface="Cambria Math" panose="02040503050406030204" pitchFamily="18" charset="0"/>
                          </a:rPr>
                          <m:t>≤12;</m:t>
                        </m:r>
                      </m:oMath>
                    </m:oMathPara>
                  </a14:m>
                  <a:endParaRPr lang="en-US" altLang="zh-CN" sz="1400" b="0" i="1" dirty="0"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zh-CN" sz="1400" b="0" i="1" smtClean="0">
                            <a:latin typeface="Cambria Math" panose="02040503050406030204" pitchFamily="18" charset="0"/>
                            <a:ea typeface="Cambria Math" panose="02040503050406030204" pitchFamily="18" charset="0"/>
                          </a:rPr>
                          <m:t>𝐼𝑓</m:t>
                        </m:r>
                        <m:r>
                          <a:rPr lang="en-US" altLang="zh-CN" sz="1400" b="0" i="1" smtClean="0">
                            <a:latin typeface="Cambria Math" panose="02040503050406030204" pitchFamily="18" charset="0"/>
                            <a:ea typeface="Cambria Math" panose="02040503050406030204" pitchFamily="18" charset="0"/>
                          </a:rPr>
                          <m:t> </m:t>
                        </m:r>
                        <m:r>
                          <a:rPr lang="en-US" altLang="zh-CN" sz="1400" b="0" i="1" smtClean="0">
                            <a:latin typeface="Cambria Math" panose="02040503050406030204" pitchFamily="18" charset="0"/>
                            <a:ea typeface="Cambria Math" panose="02040503050406030204" pitchFamily="18" charset="0"/>
                          </a:rPr>
                          <m:t>𝑞</m:t>
                        </m:r>
                        <m:r>
                          <a:rPr lang="en-US" altLang="zh-CN" sz="1400" b="0" i="1" baseline="-25000" smtClean="0">
                            <a:latin typeface="Cambria Math" panose="02040503050406030204" pitchFamily="18" charset="0"/>
                            <a:ea typeface="Cambria Math" panose="02040503050406030204" pitchFamily="18" charset="0"/>
                          </a:rPr>
                          <m:t>2</m:t>
                        </m:r>
                        <m:r>
                          <a:rPr lang="en-US" altLang="zh-CN" sz="1400" b="0" i="1" smtClean="0">
                            <a:latin typeface="Cambria Math" panose="02040503050406030204" pitchFamily="18" charset="0"/>
                            <a:ea typeface="Cambria Math" panose="02040503050406030204" pitchFamily="18" charset="0"/>
                          </a:rPr>
                          <m:t>&lt;0  </m:t>
                        </m:r>
                        <m:r>
                          <a:rPr lang="en-US" altLang="zh-CN" sz="1400" b="0" i="1" smtClean="0">
                            <a:latin typeface="Cambria Math" panose="02040503050406030204" pitchFamily="18" charset="0"/>
                            <a:ea typeface="Cambria Math" panose="02040503050406030204" pitchFamily="18" charset="0"/>
                          </a:rPr>
                          <m:t>𝑡h𝑒𝑛</m:t>
                        </m:r>
                        <m:r>
                          <a:rPr lang="en-US" altLang="zh-CN" sz="1400" b="0" i="1" smtClean="0">
                            <a:latin typeface="Cambria Math" panose="02040503050406030204" pitchFamily="18" charset="0"/>
                            <a:ea typeface="Cambria Math" panose="02040503050406030204" pitchFamily="18" charset="0"/>
                          </a:rPr>
                          <m:t> </m:t>
                        </m:r>
                        <m:r>
                          <a:rPr lang="en-US" altLang="zh-CN" sz="1400" b="0" i="1" smtClean="0">
                            <a:latin typeface="Cambria Math" panose="02040503050406030204" pitchFamily="18" charset="0"/>
                            <a:ea typeface="Cambria Math" panose="02040503050406030204" pitchFamily="18" charset="0"/>
                          </a:rPr>
                          <m:t>𝑞</m:t>
                        </m:r>
                        <m:r>
                          <a:rPr lang="en-US" altLang="zh-CN" sz="1400" b="0" i="1" baseline="-25000" smtClean="0">
                            <a:latin typeface="Cambria Math" panose="02040503050406030204" pitchFamily="18" charset="0"/>
                            <a:ea typeface="Cambria Math" panose="02040503050406030204" pitchFamily="18" charset="0"/>
                          </a:rPr>
                          <m:t>2</m:t>
                        </m:r>
                        <m:r>
                          <a:rPr lang="en-US" altLang="zh-CN" sz="1400" b="0" i="1" smtClean="0">
                            <a:latin typeface="Cambria Math" panose="02040503050406030204" pitchFamily="18" charset="0"/>
                            <a:ea typeface="Cambria Math" panose="02040503050406030204" pitchFamily="18" charset="0"/>
                          </a:rPr>
                          <m:t>=0</m:t>
                        </m:r>
                      </m:oMath>
                    </m:oMathPara>
                  </a14:m>
                  <a:endParaRPr lang="zh-CN" altLang="en-US" sz="2000" dirty="0"/>
                </a:p>
              </p:txBody>
            </p:sp>
          </mc:Choice>
          <mc:Fallback>
            <p:sp>
              <p:nvSpPr>
                <p:cNvPr id="3" name="文本框 2"/>
                <p:cNvSpPr txBox="1">
                  <a:spLocks noRot="1" noChangeAspect="1" noMove="1" noResize="1" noEditPoints="1" noAdjustHandles="1" noChangeArrowheads="1" noChangeShapeType="1" noTextEdit="1"/>
                </p:cNvSpPr>
                <p:nvPr/>
              </p:nvSpPr>
              <p:spPr>
                <a:xfrm>
                  <a:off x="-255542" y="2380192"/>
                  <a:ext cx="3997395" cy="336129"/>
                </a:xfrm>
                <a:prstGeom prst="rect">
                  <a:avLst/>
                </a:prstGeom>
                <a:blipFill rotWithShape="1">
                  <a:blip r:embed="rId3" cstate="print"/>
                  <a:stretch>
                    <a:fillRect b="-15493"/>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255542" y="2846130"/>
                  <a:ext cx="4169475" cy="33612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400" b="0" i="1" smtClean="0">
                            <a:latin typeface="Cambria Math" panose="02040503050406030204" pitchFamily="18" charset="0"/>
                          </a:rPr>
                          <m:t>𝑞</m:t>
                        </m:r>
                        <m:r>
                          <a:rPr lang="en-US" altLang="zh-CN" sz="1400" b="0" i="1" baseline="-25000" smtClean="0">
                            <a:latin typeface="Cambria Math" panose="02040503050406030204" pitchFamily="18" charset="0"/>
                          </a:rPr>
                          <m:t>3</m:t>
                        </m:r>
                        <m:d>
                          <m:dPr>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𝐼</m:t>
                            </m:r>
                          </m:e>
                        </m:d>
                        <m:r>
                          <a:rPr lang="en-US" altLang="zh-CN" sz="1400" b="0" i="1" smtClean="0">
                            <a:latin typeface="Cambria Math" panose="02040503050406030204" pitchFamily="18" charset="0"/>
                          </a:rPr>
                          <m:t>=</m:t>
                        </m:r>
                        <m:d>
                          <m:dPr>
                            <m:begChr m:val="["/>
                            <m:endChr m:val="]"/>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−0.16</m:t>
                            </m:r>
                            <m:d>
                              <m:dPr>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𝐼</m:t>
                                </m:r>
                                <m:r>
                                  <a:rPr lang="en-US" altLang="zh-CN" sz="1400" b="0" i="1" smtClean="0">
                                    <a:latin typeface="Cambria Math" panose="02040503050406030204" pitchFamily="18" charset="0"/>
                                  </a:rPr>
                                  <m:t>−9</m:t>
                                </m:r>
                              </m:e>
                            </m:d>
                            <m:r>
                              <a:rPr lang="en-US" altLang="zh-CN" sz="1400" b="0" i="1" baseline="30000" smtClean="0">
                                <a:latin typeface="Cambria Math" panose="02040503050406030204" pitchFamily="18" charset="0"/>
                              </a:rPr>
                              <m:t>2</m:t>
                            </m:r>
                            <m:r>
                              <a:rPr lang="en-US" altLang="zh-CN" sz="1400" b="0" i="1" smtClean="0">
                                <a:latin typeface="Cambria Math" panose="02040503050406030204" pitchFamily="18" charset="0"/>
                              </a:rPr>
                              <m:t>+1.6</m:t>
                            </m:r>
                          </m:e>
                        </m:d>
                        <m:r>
                          <a:rPr lang="en-US" altLang="zh-CN" sz="1400" b="0" i="1" smtClean="0">
                            <a:latin typeface="Cambria Math" panose="02040503050406030204" pitchFamily="18" charset="0"/>
                          </a:rPr>
                          <m:t> 1</m:t>
                        </m:r>
                        <m:r>
                          <a:rPr lang="en-US" altLang="zh-CN" sz="1400" b="0" i="1" smtClean="0">
                            <a:latin typeface="Cambria Math" panose="02040503050406030204" pitchFamily="18" charset="0"/>
                            <a:ea typeface="Cambria Math" panose="02040503050406030204" pitchFamily="18" charset="0"/>
                          </a:rPr>
                          <m:t>≤</m:t>
                        </m:r>
                        <m:r>
                          <a:rPr lang="en-US" altLang="zh-CN" sz="1400" b="0" i="1" smtClean="0">
                            <a:latin typeface="Cambria Math" panose="02040503050406030204" pitchFamily="18" charset="0"/>
                            <a:ea typeface="Cambria Math" panose="02040503050406030204" pitchFamily="18" charset="0"/>
                          </a:rPr>
                          <m:t>𝐼</m:t>
                        </m:r>
                        <m:r>
                          <a:rPr lang="en-US" altLang="zh-CN" sz="1400" b="0" i="1" smtClean="0">
                            <a:latin typeface="Cambria Math" panose="02040503050406030204" pitchFamily="18" charset="0"/>
                            <a:ea typeface="Cambria Math" panose="02040503050406030204" pitchFamily="18" charset="0"/>
                          </a:rPr>
                          <m:t>≤12;</m:t>
                        </m:r>
                      </m:oMath>
                    </m:oMathPara>
                  </a14:m>
                  <a:endParaRPr lang="en-US" altLang="zh-CN" sz="1400" b="0" i="1" dirty="0"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zh-CN" sz="1400" b="0" i="1" smtClean="0">
                            <a:latin typeface="Cambria Math" panose="02040503050406030204" pitchFamily="18" charset="0"/>
                            <a:ea typeface="Cambria Math" panose="02040503050406030204" pitchFamily="18" charset="0"/>
                          </a:rPr>
                          <m:t>𝐼𝑓</m:t>
                        </m:r>
                        <m:r>
                          <a:rPr lang="en-US" altLang="zh-CN" sz="1400" b="0" i="1" smtClean="0">
                            <a:latin typeface="Cambria Math" panose="02040503050406030204" pitchFamily="18" charset="0"/>
                            <a:ea typeface="Cambria Math" panose="02040503050406030204" pitchFamily="18" charset="0"/>
                          </a:rPr>
                          <m:t> </m:t>
                        </m:r>
                        <m:r>
                          <a:rPr lang="en-US" altLang="zh-CN" sz="1400" b="0" i="1" smtClean="0">
                            <a:latin typeface="Cambria Math" panose="02040503050406030204" pitchFamily="18" charset="0"/>
                            <a:ea typeface="Cambria Math" panose="02040503050406030204" pitchFamily="18" charset="0"/>
                          </a:rPr>
                          <m:t>𝑞</m:t>
                        </m:r>
                        <m:r>
                          <a:rPr lang="en-US" altLang="zh-CN" sz="1400" b="0" i="1" baseline="-25000" smtClean="0">
                            <a:latin typeface="Cambria Math" panose="02040503050406030204" pitchFamily="18" charset="0"/>
                            <a:ea typeface="Cambria Math" panose="02040503050406030204" pitchFamily="18" charset="0"/>
                          </a:rPr>
                          <m:t>3</m:t>
                        </m:r>
                        <m:r>
                          <a:rPr lang="en-US" altLang="zh-CN" sz="1400" b="0" i="1" smtClean="0">
                            <a:latin typeface="Cambria Math" panose="02040503050406030204" pitchFamily="18" charset="0"/>
                            <a:ea typeface="Cambria Math" panose="02040503050406030204" pitchFamily="18" charset="0"/>
                          </a:rPr>
                          <m:t>&lt;0  </m:t>
                        </m:r>
                        <m:r>
                          <a:rPr lang="en-US" altLang="zh-CN" sz="1400" b="0" i="1" smtClean="0">
                            <a:latin typeface="Cambria Math" panose="02040503050406030204" pitchFamily="18" charset="0"/>
                            <a:ea typeface="Cambria Math" panose="02040503050406030204" pitchFamily="18" charset="0"/>
                          </a:rPr>
                          <m:t>𝑡h𝑒𝑛</m:t>
                        </m:r>
                        <m:r>
                          <a:rPr lang="en-US" altLang="zh-CN" sz="1400" b="0" i="1" smtClean="0">
                            <a:latin typeface="Cambria Math" panose="02040503050406030204" pitchFamily="18" charset="0"/>
                            <a:ea typeface="Cambria Math" panose="02040503050406030204" pitchFamily="18" charset="0"/>
                          </a:rPr>
                          <m:t> </m:t>
                        </m:r>
                        <m:r>
                          <a:rPr lang="en-US" altLang="zh-CN" sz="1400" b="0" i="1" smtClean="0">
                            <a:latin typeface="Cambria Math" panose="02040503050406030204" pitchFamily="18" charset="0"/>
                            <a:ea typeface="Cambria Math" panose="02040503050406030204" pitchFamily="18" charset="0"/>
                          </a:rPr>
                          <m:t>𝑞</m:t>
                        </m:r>
                        <m:r>
                          <a:rPr lang="en-US" altLang="zh-CN" sz="1400" b="0" i="1" baseline="-25000" smtClean="0">
                            <a:latin typeface="Cambria Math" panose="02040503050406030204" pitchFamily="18" charset="0"/>
                            <a:ea typeface="Cambria Math" panose="02040503050406030204" pitchFamily="18" charset="0"/>
                          </a:rPr>
                          <m:t>3</m:t>
                        </m:r>
                        <m:r>
                          <a:rPr lang="en-US" altLang="zh-CN" sz="1400" b="0" i="1" smtClean="0">
                            <a:latin typeface="Cambria Math" panose="02040503050406030204" pitchFamily="18" charset="0"/>
                            <a:ea typeface="Cambria Math" panose="02040503050406030204" pitchFamily="18" charset="0"/>
                          </a:rPr>
                          <m:t>=0</m:t>
                        </m:r>
                      </m:oMath>
                    </m:oMathPara>
                  </a14:m>
                  <a:endParaRPr lang="zh-CN" altLang="en-US" sz="1400" dirty="0"/>
                </a:p>
              </p:txBody>
            </p:sp>
          </mc:Choice>
          <mc:Fallback>
            <p:sp>
              <p:nvSpPr>
                <p:cNvPr id="6" name="文本框 5"/>
                <p:cNvSpPr txBox="1">
                  <a:spLocks noRot="1" noChangeAspect="1" noMove="1" noResize="1" noEditPoints="1" noAdjustHandles="1" noChangeArrowheads="1" noChangeShapeType="1" noTextEdit="1"/>
                </p:cNvSpPr>
                <p:nvPr/>
              </p:nvSpPr>
              <p:spPr>
                <a:xfrm>
                  <a:off x="-255542" y="2846130"/>
                  <a:ext cx="4169475" cy="336129"/>
                </a:xfrm>
                <a:prstGeom prst="rect">
                  <a:avLst/>
                </a:prstGeom>
                <a:blipFill rotWithShape="1">
                  <a:blip r:embed="rId4" cstate="print"/>
                  <a:stretch>
                    <a:fillRect b="-15493"/>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371367" y="3310639"/>
                  <a:ext cx="4574100" cy="33612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400" b="0" i="1" smtClean="0">
                            <a:latin typeface="Cambria Math" panose="02040503050406030204" pitchFamily="18" charset="0"/>
                          </a:rPr>
                          <m:t>𝑞</m:t>
                        </m:r>
                        <m:r>
                          <a:rPr lang="en-US" altLang="zh-CN" sz="1400" b="0" i="1" baseline="-25000" smtClean="0">
                            <a:latin typeface="Cambria Math" panose="02040503050406030204" pitchFamily="18" charset="0"/>
                          </a:rPr>
                          <m:t>4</m:t>
                        </m:r>
                        <m:d>
                          <m:dPr>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𝐽</m:t>
                            </m:r>
                          </m:e>
                        </m:d>
                        <m:r>
                          <a:rPr lang="en-US" altLang="zh-CN" sz="1400" b="0" i="1" smtClean="0">
                            <a:latin typeface="Cambria Math" panose="02040503050406030204" pitchFamily="18" charset="0"/>
                          </a:rPr>
                          <m:t>=</m:t>
                        </m:r>
                        <m:d>
                          <m:dPr>
                            <m:begChr m:val="["/>
                            <m:endChr m:val="]"/>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−0.16</m:t>
                            </m:r>
                            <m:d>
                              <m:dPr>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𝐽</m:t>
                                </m:r>
                                <m:r>
                                  <a:rPr lang="en-US" altLang="zh-CN" sz="1400" b="0" i="1" smtClean="0">
                                    <a:latin typeface="Cambria Math" panose="02040503050406030204" pitchFamily="18" charset="0"/>
                                  </a:rPr>
                                  <m:t>−10</m:t>
                                </m:r>
                              </m:e>
                            </m:d>
                            <m:r>
                              <a:rPr lang="en-US" altLang="zh-CN" sz="1400" b="0" i="1" baseline="30000" smtClean="0">
                                <a:latin typeface="Cambria Math" panose="02040503050406030204" pitchFamily="18" charset="0"/>
                              </a:rPr>
                              <m:t>2</m:t>
                            </m:r>
                            <m:r>
                              <a:rPr lang="en-US" altLang="zh-CN" sz="1400" b="0" i="1" smtClean="0">
                                <a:latin typeface="Cambria Math" panose="02040503050406030204" pitchFamily="18" charset="0"/>
                              </a:rPr>
                              <m:t>+1.6</m:t>
                            </m:r>
                          </m:e>
                        </m:d>
                        <m:r>
                          <a:rPr lang="en-US" altLang="zh-CN" sz="1400" b="0" i="1" smtClean="0">
                            <a:latin typeface="Cambria Math" panose="02040503050406030204" pitchFamily="18" charset="0"/>
                          </a:rPr>
                          <m:t> 1</m:t>
                        </m:r>
                        <m:r>
                          <a:rPr lang="en-US" altLang="zh-CN" sz="1400" b="0" i="1" smtClean="0">
                            <a:latin typeface="Cambria Math" panose="02040503050406030204" pitchFamily="18" charset="0"/>
                            <a:ea typeface="Cambria Math" panose="02040503050406030204" pitchFamily="18" charset="0"/>
                          </a:rPr>
                          <m:t>≤</m:t>
                        </m:r>
                        <m:r>
                          <a:rPr lang="en-US" altLang="zh-CN" sz="1400" b="0" i="1" smtClean="0">
                            <a:latin typeface="Cambria Math" panose="02040503050406030204" pitchFamily="18" charset="0"/>
                            <a:ea typeface="Cambria Math" panose="02040503050406030204" pitchFamily="18" charset="0"/>
                          </a:rPr>
                          <m:t>𝐽</m:t>
                        </m:r>
                        <m:r>
                          <a:rPr lang="en-US" altLang="zh-CN" sz="1400" b="0" i="1" smtClean="0">
                            <a:latin typeface="Cambria Math" panose="02040503050406030204" pitchFamily="18" charset="0"/>
                            <a:ea typeface="Cambria Math" panose="02040503050406030204" pitchFamily="18" charset="0"/>
                          </a:rPr>
                          <m:t>≤12;</m:t>
                        </m:r>
                      </m:oMath>
                    </m:oMathPara>
                  </a14:m>
                  <a:endParaRPr lang="en-US" altLang="zh-CN" sz="1400" b="0" i="1" dirty="0"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zh-CN" sz="1400" b="0" i="1" smtClean="0">
                            <a:latin typeface="Cambria Math" panose="02040503050406030204" pitchFamily="18" charset="0"/>
                            <a:ea typeface="Cambria Math" panose="02040503050406030204" pitchFamily="18" charset="0"/>
                          </a:rPr>
                          <m:t>𝐼𝑓</m:t>
                        </m:r>
                        <m:r>
                          <a:rPr lang="en-US" altLang="zh-CN" sz="1400" b="0" i="1" smtClean="0">
                            <a:latin typeface="Cambria Math" panose="02040503050406030204" pitchFamily="18" charset="0"/>
                            <a:ea typeface="Cambria Math" panose="02040503050406030204" pitchFamily="18" charset="0"/>
                          </a:rPr>
                          <m:t> </m:t>
                        </m:r>
                        <m:r>
                          <a:rPr lang="en-US" altLang="zh-CN" sz="1400" b="0" i="1" smtClean="0">
                            <a:latin typeface="Cambria Math" panose="02040503050406030204" pitchFamily="18" charset="0"/>
                            <a:ea typeface="Cambria Math" panose="02040503050406030204" pitchFamily="18" charset="0"/>
                          </a:rPr>
                          <m:t>𝑞</m:t>
                        </m:r>
                        <m:r>
                          <a:rPr lang="en-US" altLang="zh-CN" sz="1400" b="0" i="1" baseline="-25000" smtClean="0">
                            <a:latin typeface="Cambria Math" panose="02040503050406030204" pitchFamily="18" charset="0"/>
                            <a:ea typeface="Cambria Math" panose="02040503050406030204" pitchFamily="18" charset="0"/>
                          </a:rPr>
                          <m:t>4</m:t>
                        </m:r>
                        <m:r>
                          <a:rPr lang="en-US" altLang="zh-CN" sz="1400" b="0" i="1" smtClean="0">
                            <a:latin typeface="Cambria Math" panose="02040503050406030204" pitchFamily="18" charset="0"/>
                            <a:ea typeface="Cambria Math" panose="02040503050406030204" pitchFamily="18" charset="0"/>
                          </a:rPr>
                          <m:t>&lt;0  </m:t>
                        </m:r>
                        <m:r>
                          <a:rPr lang="en-US" altLang="zh-CN" sz="1400" b="0" i="1" smtClean="0">
                            <a:latin typeface="Cambria Math" panose="02040503050406030204" pitchFamily="18" charset="0"/>
                            <a:ea typeface="Cambria Math" panose="02040503050406030204" pitchFamily="18" charset="0"/>
                          </a:rPr>
                          <m:t>𝑡h𝑒𝑛</m:t>
                        </m:r>
                        <m:r>
                          <a:rPr lang="en-US" altLang="zh-CN" sz="1400" b="0" i="1" smtClean="0">
                            <a:latin typeface="Cambria Math" panose="02040503050406030204" pitchFamily="18" charset="0"/>
                            <a:ea typeface="Cambria Math" panose="02040503050406030204" pitchFamily="18" charset="0"/>
                          </a:rPr>
                          <m:t> </m:t>
                        </m:r>
                        <m:r>
                          <a:rPr lang="en-US" altLang="zh-CN" sz="1400" b="0" i="1" smtClean="0">
                            <a:latin typeface="Cambria Math" panose="02040503050406030204" pitchFamily="18" charset="0"/>
                            <a:ea typeface="Cambria Math" panose="02040503050406030204" pitchFamily="18" charset="0"/>
                          </a:rPr>
                          <m:t>𝑞</m:t>
                        </m:r>
                        <m:r>
                          <a:rPr lang="en-US" altLang="zh-CN" sz="1400" b="0" i="1" baseline="-25000" smtClean="0">
                            <a:latin typeface="Cambria Math" panose="02040503050406030204" pitchFamily="18" charset="0"/>
                            <a:ea typeface="Cambria Math" panose="02040503050406030204" pitchFamily="18" charset="0"/>
                          </a:rPr>
                          <m:t>4</m:t>
                        </m:r>
                        <m:r>
                          <a:rPr lang="en-US" altLang="zh-CN" sz="1400" b="0" i="1" smtClean="0">
                            <a:latin typeface="Cambria Math" panose="02040503050406030204" pitchFamily="18" charset="0"/>
                            <a:ea typeface="Cambria Math" panose="02040503050406030204" pitchFamily="18" charset="0"/>
                          </a:rPr>
                          <m:t>=0</m:t>
                        </m:r>
                      </m:oMath>
                    </m:oMathPara>
                  </a14:m>
                  <a:endParaRPr lang="zh-CN" altLang="en-US" sz="1400" dirty="0"/>
                </a:p>
              </p:txBody>
            </p:sp>
          </mc:Choice>
          <mc:Fallback>
            <p:sp>
              <p:nvSpPr>
                <p:cNvPr id="7" name="文本框 6"/>
                <p:cNvSpPr txBox="1">
                  <a:spLocks noRot="1" noChangeAspect="1" noMove="1" noResize="1" noEditPoints="1" noAdjustHandles="1" noChangeArrowheads="1" noChangeShapeType="1" noTextEdit="1"/>
                </p:cNvSpPr>
                <p:nvPr/>
              </p:nvSpPr>
              <p:spPr>
                <a:xfrm>
                  <a:off x="-371367" y="3310639"/>
                  <a:ext cx="4574100" cy="336129"/>
                </a:xfrm>
                <a:prstGeom prst="rect">
                  <a:avLst/>
                </a:prstGeom>
                <a:blipFill rotWithShape="1">
                  <a:blip r:embed="rId5" cstate="print"/>
                  <a:stretch>
                    <a:fillRect b="-15714"/>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mc:Choice xmlns:a14="http://schemas.microsoft.com/office/drawing/2010/main" Requires="a14">
            <p:sp>
              <p:nvSpPr>
                <p:cNvPr id="9" name="文本框 8"/>
                <p:cNvSpPr txBox="1"/>
                <p:nvPr/>
              </p:nvSpPr>
              <p:spPr>
                <a:xfrm>
                  <a:off x="92365" y="3755416"/>
                  <a:ext cx="4856023" cy="251496"/>
                </a:xfrm>
                <a:prstGeom prst="rect">
                  <a:avLst/>
                </a:prstGeom>
                <a:noFill/>
              </p:spPr>
              <p:txBody>
                <a:bodyPr wrap="square" lIns="0" tIns="0" rIns="0" bIns="0" rtlCol="0">
                  <a:spAutoFit/>
                </a:bodyPr>
                <a:lstStyle/>
                <a:p>
                  <a14:m>
                    <m:oMath xmlns:m="http://schemas.openxmlformats.org/officeDocument/2006/math">
                      <m:r>
                        <a:rPr lang="en-US" altLang="zh-CN" sz="1400" b="0" i="1" smtClean="0">
                          <a:latin typeface="Cambria Math" panose="02040503050406030204" pitchFamily="18" charset="0"/>
                        </a:rPr>
                        <m:t>𝑞</m:t>
                      </m:r>
                      <m:r>
                        <a:rPr lang="en-US" altLang="zh-CN" sz="1400" b="0" i="1" baseline="-25000" smtClean="0">
                          <a:latin typeface="Cambria Math" panose="02040503050406030204" pitchFamily="18" charset="0"/>
                        </a:rPr>
                        <m:t>5</m:t>
                      </m:r>
                      <m:d>
                        <m:dPr>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𝐼</m:t>
                          </m:r>
                          <m:r>
                            <a:rPr lang="en-US" altLang="zh-CN" sz="1400" b="0" i="1" smtClean="0">
                              <a:latin typeface="Cambria Math" panose="02040503050406030204" pitchFamily="18" charset="0"/>
                            </a:rPr>
                            <m:t>,</m:t>
                          </m:r>
                          <m:r>
                            <a:rPr lang="en-US" altLang="zh-CN" sz="1400" b="0" i="1" smtClean="0">
                              <a:latin typeface="Cambria Math" panose="02040503050406030204" pitchFamily="18" charset="0"/>
                            </a:rPr>
                            <m:t>𝐽</m:t>
                          </m:r>
                          <m:r>
                            <a:rPr lang="en-US" altLang="zh-CN" sz="1400" b="0" i="1" smtClean="0">
                              <a:latin typeface="Cambria Math" panose="02040503050406030204" pitchFamily="18" charset="0"/>
                            </a:rPr>
                            <m:t>,</m:t>
                          </m:r>
                          <m:r>
                            <a:rPr lang="en-US" altLang="zh-CN" sz="1400" b="0" i="1" smtClean="0">
                              <a:latin typeface="Cambria Math" panose="02040503050406030204" pitchFamily="18" charset="0"/>
                            </a:rPr>
                            <m:t>𝑡</m:t>
                          </m:r>
                        </m:e>
                      </m:d>
                      <m:r>
                        <a:rPr lang="en-US" altLang="zh-CN" sz="1400" b="0" i="1" smtClean="0">
                          <a:latin typeface="Cambria Math" panose="02040503050406030204" pitchFamily="18" charset="0"/>
                        </a:rPr>
                        <m:t>=</m:t>
                      </m:r>
                      <m:d>
                        <m:dPr>
                          <m:begChr m:val="["/>
                          <m:endChr m:val="]"/>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𝑞</m:t>
                          </m:r>
                          <m:r>
                            <a:rPr lang="en-US" altLang="zh-CN" sz="1400" b="0" i="1" baseline="-25000" smtClean="0">
                              <a:latin typeface="Cambria Math" panose="02040503050406030204" pitchFamily="18" charset="0"/>
                            </a:rPr>
                            <m:t>1</m:t>
                          </m:r>
                          <m:r>
                            <a:rPr lang="en-US" altLang="zh-CN" sz="1400" b="0" i="1" smtClean="0">
                              <a:latin typeface="Cambria Math" panose="02040503050406030204" pitchFamily="18" charset="0"/>
                              <a:ea typeface="Cambria Math" panose="02040503050406030204" pitchFamily="18" charset="0"/>
                            </a:rPr>
                            <m:t>×</m:t>
                          </m:r>
                          <m:r>
                            <a:rPr lang="en-US" altLang="zh-CN" sz="1400" b="0" i="1" smtClean="0">
                              <a:latin typeface="Cambria Math" panose="02040503050406030204" pitchFamily="18" charset="0"/>
                              <a:ea typeface="Cambria Math" panose="02040503050406030204" pitchFamily="18" charset="0"/>
                            </a:rPr>
                            <m:t>𝑞</m:t>
                          </m:r>
                          <m:r>
                            <a:rPr lang="en-US" altLang="zh-CN" sz="1400" b="0" i="1" baseline="-25000" smtClean="0">
                              <a:latin typeface="Cambria Math" panose="02040503050406030204" pitchFamily="18" charset="0"/>
                              <a:ea typeface="Cambria Math" panose="02040503050406030204" pitchFamily="18" charset="0"/>
                            </a:rPr>
                            <m:t>2</m:t>
                          </m:r>
                        </m:e>
                      </m:d>
                      <m:r>
                        <a:rPr lang="en-US" altLang="zh-CN" sz="1400" b="0" i="1" smtClean="0">
                          <a:latin typeface="Cambria Math" panose="02040503050406030204" pitchFamily="18" charset="0"/>
                          <a:ea typeface="Cambria Math" panose="02040503050406030204" pitchFamily="18" charset="0"/>
                        </a:rPr>
                        <m:t>×</m:t>
                      </m:r>
                      <m:d>
                        <m:dPr>
                          <m:ctrlPr>
                            <a:rPr lang="en-US" altLang="zh-CN" sz="1400" b="0" i="1" smtClean="0">
                              <a:latin typeface="Cambria Math" panose="02040503050406030204" pitchFamily="18" charset="0"/>
                              <a:ea typeface="Cambria Math" panose="02040503050406030204" pitchFamily="18" charset="0"/>
                            </a:rPr>
                          </m:ctrlPr>
                        </m:dPr>
                        <m:e>
                          <m:f>
                            <m:fPr>
                              <m:ctrlPr>
                                <a:rPr lang="en-US" altLang="zh-CN" sz="1400" b="0" i="1" smtClean="0">
                                  <a:latin typeface="Cambria Math" panose="02040503050406030204" pitchFamily="18" charset="0"/>
                                  <a:ea typeface="Cambria Math" panose="02040503050406030204" pitchFamily="18" charset="0"/>
                                </a:rPr>
                              </m:ctrlPr>
                            </m:fPr>
                            <m:num>
                              <m:r>
                                <a:rPr lang="en-US" altLang="zh-CN" sz="1400" b="0" i="1" smtClean="0">
                                  <a:latin typeface="Cambria Math" panose="02040503050406030204" pitchFamily="18" charset="0"/>
                                  <a:ea typeface="Cambria Math" panose="02040503050406030204" pitchFamily="18" charset="0"/>
                                </a:rPr>
                                <m:t>𝑡</m:t>
                              </m:r>
                            </m:num>
                            <m:den>
                              <m:r>
                                <a:rPr lang="en-US" altLang="zh-CN" sz="1400" b="0" i="1" smtClean="0">
                                  <a:latin typeface="Cambria Math" panose="02040503050406030204" pitchFamily="18" charset="0"/>
                                  <a:ea typeface="Cambria Math" panose="02040503050406030204" pitchFamily="18" charset="0"/>
                                </a:rPr>
                                <m:t>2.2</m:t>
                              </m:r>
                            </m:den>
                          </m:f>
                        </m:e>
                      </m:d>
                    </m:oMath>
                  </a14:m>
                  <a:r>
                    <a:rPr lang="en-US" altLang="zh-CN" sz="1400" dirty="0"/>
                    <a:t> </a:t>
                  </a:r>
                  <a14:m>
                    <m:oMath xmlns:m="http://schemas.openxmlformats.org/officeDocument/2006/math">
                      <m:r>
                        <a:rPr lang="en-US" altLang="zh-CN" sz="1400" i="1">
                          <a:latin typeface="Cambria Math" panose="02040503050406030204" pitchFamily="18" charset="0"/>
                        </a:rPr>
                        <m:t>1</m:t>
                      </m:r>
                      <m:r>
                        <a:rPr lang="en-US" altLang="zh-CN" sz="1400" i="1">
                          <a:latin typeface="Cambria Math" panose="02040503050406030204" pitchFamily="18" charset="0"/>
                          <a:ea typeface="Cambria Math" panose="02040503050406030204" pitchFamily="18" charset="0"/>
                        </a:rPr>
                        <m:t>≤</m:t>
                      </m:r>
                      <m:r>
                        <a:rPr lang="en-US" altLang="zh-CN" sz="1400" i="1">
                          <a:latin typeface="Cambria Math" panose="02040503050406030204" pitchFamily="18" charset="0"/>
                          <a:ea typeface="Cambria Math" panose="02040503050406030204" pitchFamily="18" charset="0"/>
                        </a:rPr>
                        <m:t>𝐼</m:t>
                      </m:r>
                      <m:r>
                        <a:rPr lang="en-US" altLang="zh-CN" sz="1400" i="1">
                          <a:latin typeface="Cambria Math" panose="02040503050406030204" pitchFamily="18" charset="0"/>
                          <a:ea typeface="Cambria Math" panose="02040503050406030204" pitchFamily="18" charset="0"/>
                        </a:rPr>
                        <m:t>≤12,</m:t>
                      </m:r>
                    </m:oMath>
                  </a14:m>
                  <a:r>
                    <a:rPr lang="en-US" altLang="zh-CN" sz="1400" dirty="0"/>
                    <a:t> </a:t>
                  </a:r>
                  <a14:m>
                    <m:oMath xmlns:m="http://schemas.openxmlformats.org/officeDocument/2006/math">
                      <m:r>
                        <a:rPr lang="en-US" altLang="zh-CN" sz="1400" i="1">
                          <a:latin typeface="Cambria Math" panose="02040503050406030204" pitchFamily="18" charset="0"/>
                        </a:rPr>
                        <m:t>1</m:t>
                      </m:r>
                      <m:r>
                        <a:rPr lang="en-US" altLang="zh-CN" sz="1400" i="1">
                          <a:latin typeface="Cambria Math" panose="02040503050406030204" pitchFamily="18" charset="0"/>
                          <a:ea typeface="Cambria Math" panose="02040503050406030204" pitchFamily="18" charset="0"/>
                        </a:rPr>
                        <m:t>≤</m:t>
                      </m:r>
                      <m:r>
                        <a:rPr lang="en-US" altLang="zh-CN" sz="1400" b="0" i="1" smtClean="0">
                          <a:latin typeface="Cambria Math" panose="02040503050406030204" pitchFamily="18" charset="0"/>
                          <a:ea typeface="Cambria Math" panose="02040503050406030204" pitchFamily="18" charset="0"/>
                        </a:rPr>
                        <m:t>𝐽</m:t>
                      </m:r>
                      <m:r>
                        <a:rPr lang="en-US" altLang="zh-CN" sz="1400" i="1">
                          <a:latin typeface="Cambria Math" panose="02040503050406030204" pitchFamily="18" charset="0"/>
                          <a:ea typeface="Cambria Math" panose="02040503050406030204" pitchFamily="18" charset="0"/>
                        </a:rPr>
                        <m:t>≤12</m:t>
                      </m:r>
                      <m:r>
                        <a:rPr lang="en-US" altLang="zh-CN" sz="1400" b="0" i="1" smtClean="0">
                          <a:latin typeface="Cambria Math" panose="02040503050406030204" pitchFamily="18" charset="0"/>
                          <a:ea typeface="Cambria Math" panose="02040503050406030204" pitchFamily="18" charset="0"/>
                        </a:rPr>
                        <m:t>,24&gt;</m:t>
                      </m:r>
                      <m:r>
                        <a:rPr lang="en-US" altLang="zh-CN" sz="1400" b="0" i="1" smtClean="0">
                          <a:latin typeface="Cambria Math" panose="02040503050406030204" pitchFamily="18" charset="0"/>
                          <a:ea typeface="Cambria Math" panose="02040503050406030204" pitchFamily="18" charset="0"/>
                        </a:rPr>
                        <m:t>𝑡</m:t>
                      </m:r>
                      <m:r>
                        <a:rPr lang="en-US" altLang="zh-CN" sz="1400" b="0" i="1" smtClean="0">
                          <a:latin typeface="Cambria Math" panose="02040503050406030204" pitchFamily="18" charset="0"/>
                          <a:ea typeface="Cambria Math" panose="02040503050406030204" pitchFamily="18" charset="0"/>
                        </a:rPr>
                        <m:t>&gt;0</m:t>
                      </m:r>
                    </m:oMath>
                  </a14:m>
                  <a:r>
                    <a:rPr lang="zh-CN" altLang="en-US" sz="1400" dirty="0" smtClean="0"/>
                    <a:t>   </a:t>
                  </a:r>
                  <a:endParaRPr lang="zh-CN" altLang="en-US" sz="1400" dirty="0"/>
                </a:p>
              </p:txBody>
            </p:sp>
          </mc:Choice>
          <mc:Fallback>
            <p:sp>
              <p:nvSpPr>
                <p:cNvPr id="9" name="文本框 8"/>
                <p:cNvSpPr txBox="1">
                  <a:spLocks noRot="1" noChangeAspect="1" noMove="1" noResize="1" noEditPoints="1" noAdjustHandles="1" noChangeArrowheads="1" noChangeShapeType="1" noTextEdit="1"/>
                </p:cNvSpPr>
                <p:nvPr/>
              </p:nvSpPr>
              <p:spPr>
                <a:xfrm>
                  <a:off x="92365" y="3755416"/>
                  <a:ext cx="4856023" cy="251496"/>
                </a:xfrm>
                <a:prstGeom prst="rect">
                  <a:avLst/>
                </a:prstGeom>
                <a:blipFill rotWithShape="1">
                  <a:blip r:embed="rId6" cstate="print"/>
                  <a:stretch>
                    <a:fillRect l="-1255" b="-11321"/>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mc:Choice xmlns:a14="http://schemas.microsoft.com/office/drawing/2010/main" Requires="a14">
            <p:sp>
              <p:nvSpPr>
                <p:cNvPr id="28" name="文本框 27"/>
                <p:cNvSpPr txBox="1"/>
                <p:nvPr/>
              </p:nvSpPr>
              <p:spPr>
                <a:xfrm>
                  <a:off x="-12603" y="4173261"/>
                  <a:ext cx="5253154" cy="52320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400" i="1" smtClean="0">
                            <a:latin typeface="Cambria Math" panose="02040503050406030204" pitchFamily="18" charset="0"/>
                          </a:rPr>
                          <m:t>𝑞</m:t>
                        </m:r>
                        <m:r>
                          <a:rPr lang="en-US" altLang="zh-CN" sz="1400" b="0" i="1" baseline="-25000" smtClean="0">
                            <a:latin typeface="Cambria Math" panose="02040503050406030204" pitchFamily="18" charset="0"/>
                          </a:rPr>
                          <m:t>6</m:t>
                        </m:r>
                        <m:d>
                          <m:dPr>
                            <m:ctrlPr>
                              <a:rPr lang="en-US" altLang="zh-CN" sz="1400" i="1">
                                <a:latin typeface="Cambria Math" panose="02040503050406030204" pitchFamily="18" charset="0"/>
                              </a:rPr>
                            </m:ctrlPr>
                          </m:dPr>
                          <m:e>
                            <m:r>
                              <a:rPr lang="en-US" altLang="zh-CN" sz="1400" i="1">
                                <a:latin typeface="Cambria Math" panose="02040503050406030204" pitchFamily="18" charset="0"/>
                              </a:rPr>
                              <m:t>𝐼</m:t>
                            </m:r>
                            <m:r>
                              <a:rPr lang="en-US" altLang="zh-CN" sz="1400" i="1">
                                <a:latin typeface="Cambria Math" panose="02040503050406030204" pitchFamily="18" charset="0"/>
                              </a:rPr>
                              <m:t>,</m:t>
                            </m:r>
                            <m:r>
                              <a:rPr lang="en-US" altLang="zh-CN" sz="1400" i="1">
                                <a:latin typeface="Cambria Math" panose="02040503050406030204" pitchFamily="18" charset="0"/>
                              </a:rPr>
                              <m:t>𝐽</m:t>
                            </m:r>
                            <m:r>
                              <a:rPr lang="en-US" altLang="zh-CN" sz="1400" i="1">
                                <a:latin typeface="Cambria Math" panose="02040503050406030204" pitchFamily="18" charset="0"/>
                              </a:rPr>
                              <m:t>,</m:t>
                            </m:r>
                            <m:r>
                              <a:rPr lang="en-US" altLang="zh-CN" sz="1400" i="1">
                                <a:latin typeface="Cambria Math" panose="02040503050406030204" pitchFamily="18" charset="0"/>
                              </a:rPr>
                              <m:t>𝑡</m:t>
                            </m:r>
                          </m:e>
                        </m:d>
                        <m:r>
                          <a:rPr lang="en-US" altLang="zh-CN" sz="1400" i="1">
                            <a:latin typeface="Cambria Math" panose="02040503050406030204" pitchFamily="18" charset="0"/>
                          </a:rPr>
                          <m:t>=</m:t>
                        </m:r>
                        <m:d>
                          <m:dPr>
                            <m:begChr m:val="["/>
                            <m:endChr m:val="]"/>
                            <m:ctrlPr>
                              <a:rPr lang="en-US" altLang="zh-CN" sz="1400" i="1">
                                <a:latin typeface="Cambria Math" panose="02040503050406030204" pitchFamily="18" charset="0"/>
                              </a:rPr>
                            </m:ctrlPr>
                          </m:dPr>
                          <m:e>
                            <m:r>
                              <a:rPr lang="en-US" altLang="zh-CN" sz="1400" i="1">
                                <a:latin typeface="Cambria Math" panose="02040503050406030204" pitchFamily="18" charset="0"/>
                              </a:rPr>
                              <m:t>𝑞</m:t>
                            </m:r>
                            <m:r>
                              <a:rPr lang="en-US" altLang="zh-CN" sz="1400" b="0" i="1" baseline="-25000" smtClean="0">
                                <a:latin typeface="Cambria Math" panose="02040503050406030204" pitchFamily="18" charset="0"/>
                              </a:rPr>
                              <m:t>3</m:t>
                            </m:r>
                            <m:r>
                              <a:rPr lang="en-US" altLang="zh-CN" sz="1400" i="1">
                                <a:latin typeface="Cambria Math" panose="02040503050406030204" pitchFamily="18" charset="0"/>
                              </a:rPr>
                              <m:t>×</m:t>
                            </m:r>
                            <m:r>
                              <a:rPr lang="en-US" altLang="zh-CN" sz="1400" i="1">
                                <a:latin typeface="Cambria Math" panose="02040503050406030204" pitchFamily="18" charset="0"/>
                                <a:ea typeface="Cambria Math" panose="02040503050406030204" pitchFamily="18" charset="0"/>
                              </a:rPr>
                              <m:t>𝑞</m:t>
                            </m:r>
                            <m:r>
                              <a:rPr lang="en-US" altLang="zh-CN" sz="1400" b="0" i="1" baseline="-25000" smtClean="0">
                                <a:latin typeface="Cambria Math" panose="02040503050406030204" pitchFamily="18" charset="0"/>
                                <a:ea typeface="Cambria Math" panose="02040503050406030204" pitchFamily="18" charset="0"/>
                              </a:rPr>
                              <m:t>4</m:t>
                            </m:r>
                          </m:e>
                        </m:d>
                        <m:r>
                          <a:rPr lang="en-US" altLang="zh-CN" sz="1400" i="1">
                            <a:latin typeface="Cambria Math" panose="02040503050406030204" pitchFamily="18" charset="0"/>
                            <a:ea typeface="Cambria Math" panose="02040503050406030204" pitchFamily="18" charset="0"/>
                          </a:rPr>
                          <m:t>×</m:t>
                        </m:r>
                        <m:d>
                          <m:dPr>
                            <m:ctrlPr>
                              <a:rPr lang="en-US" altLang="zh-CN" sz="1400" i="1">
                                <a:latin typeface="Cambria Math" panose="02040503050406030204" pitchFamily="18" charset="0"/>
                                <a:ea typeface="Cambria Math" panose="02040503050406030204" pitchFamily="18" charset="0"/>
                              </a:rPr>
                            </m:ctrlPr>
                          </m:dPr>
                          <m:e>
                            <m:f>
                              <m:fPr>
                                <m:ctrlPr>
                                  <a:rPr lang="en-US" altLang="zh-CN" sz="1400" i="1">
                                    <a:latin typeface="Cambria Math" panose="02040503050406030204" pitchFamily="18" charset="0"/>
                                    <a:ea typeface="Cambria Math" panose="02040503050406030204" pitchFamily="18" charset="0"/>
                                  </a:rPr>
                                </m:ctrlPr>
                              </m:fPr>
                              <m:num>
                                <m:r>
                                  <a:rPr lang="en-US" altLang="zh-CN" sz="1400" i="1">
                                    <a:latin typeface="Cambria Math" panose="02040503050406030204" pitchFamily="18" charset="0"/>
                                    <a:ea typeface="Cambria Math" panose="02040503050406030204" pitchFamily="18" charset="0"/>
                                  </a:rPr>
                                  <m:t>𝑡</m:t>
                                </m:r>
                              </m:num>
                              <m:den>
                                <m:r>
                                  <a:rPr lang="en-US" altLang="zh-CN" sz="1400" b="0" i="1" smtClean="0">
                                    <a:latin typeface="Cambria Math" panose="02040503050406030204" pitchFamily="18" charset="0"/>
                                    <a:ea typeface="Cambria Math" panose="02040503050406030204" pitchFamily="18" charset="0"/>
                                  </a:rPr>
                                  <m:t>1</m:t>
                                </m:r>
                                <m:r>
                                  <a:rPr lang="en-US" altLang="zh-CN" sz="1400" i="1">
                                    <a:latin typeface="Cambria Math" panose="02040503050406030204" pitchFamily="18" charset="0"/>
                                    <a:ea typeface="Cambria Math" panose="02040503050406030204" pitchFamily="18" charset="0"/>
                                  </a:rPr>
                                  <m:t>.2</m:t>
                                </m:r>
                              </m:den>
                            </m:f>
                          </m:e>
                        </m:d>
                        <m:r>
                          <m:rPr>
                            <m:nor/>
                          </m:rPr>
                          <a:rPr lang="en-US" altLang="zh-CN" sz="1400" dirty="0"/>
                          <m:t> </m:t>
                        </m:r>
                        <m:r>
                          <a:rPr lang="en-US" altLang="zh-CN" sz="1400" i="1">
                            <a:latin typeface="Cambria Math" panose="02040503050406030204" pitchFamily="18" charset="0"/>
                          </a:rPr>
                          <m:t>1</m:t>
                        </m:r>
                        <m:r>
                          <a:rPr lang="en-US" altLang="zh-CN" sz="1400" i="1">
                            <a:latin typeface="Cambria Math" panose="02040503050406030204" pitchFamily="18" charset="0"/>
                            <a:ea typeface="Cambria Math" panose="02040503050406030204" pitchFamily="18" charset="0"/>
                          </a:rPr>
                          <m:t>≤</m:t>
                        </m:r>
                        <m:r>
                          <a:rPr lang="en-US" altLang="zh-CN" sz="1400" i="1">
                            <a:latin typeface="Cambria Math" panose="02040503050406030204" pitchFamily="18" charset="0"/>
                            <a:ea typeface="Cambria Math" panose="02040503050406030204" pitchFamily="18" charset="0"/>
                          </a:rPr>
                          <m:t>𝐼</m:t>
                        </m:r>
                        <m:r>
                          <a:rPr lang="en-US" altLang="zh-CN" sz="1400" i="1">
                            <a:latin typeface="Cambria Math" panose="02040503050406030204" pitchFamily="18" charset="0"/>
                            <a:ea typeface="Cambria Math" panose="02040503050406030204" pitchFamily="18" charset="0"/>
                          </a:rPr>
                          <m:t>≤12,</m:t>
                        </m:r>
                        <m:r>
                          <m:rPr>
                            <m:nor/>
                          </m:rPr>
                          <a:rPr lang="en-US" altLang="zh-CN" sz="1400" dirty="0"/>
                          <m:t> </m:t>
                        </m:r>
                        <m:r>
                          <a:rPr lang="en-US" altLang="zh-CN" sz="1400" i="1">
                            <a:latin typeface="Cambria Math" panose="02040503050406030204" pitchFamily="18" charset="0"/>
                          </a:rPr>
                          <m:t>1</m:t>
                        </m:r>
                        <m:r>
                          <a:rPr lang="en-US" altLang="zh-CN" sz="1400" i="1">
                            <a:latin typeface="Cambria Math" panose="02040503050406030204" pitchFamily="18" charset="0"/>
                            <a:ea typeface="Cambria Math" panose="02040503050406030204" pitchFamily="18" charset="0"/>
                          </a:rPr>
                          <m:t>≤</m:t>
                        </m:r>
                        <m:r>
                          <a:rPr lang="en-US" altLang="zh-CN" sz="1400" i="1">
                            <a:latin typeface="Cambria Math" panose="02040503050406030204" pitchFamily="18" charset="0"/>
                            <a:ea typeface="Cambria Math" panose="02040503050406030204" pitchFamily="18" charset="0"/>
                          </a:rPr>
                          <m:t>𝐽</m:t>
                        </m:r>
                        <m:r>
                          <a:rPr lang="en-US" altLang="zh-CN" sz="1400" i="1">
                            <a:latin typeface="Cambria Math" panose="02040503050406030204" pitchFamily="18" charset="0"/>
                            <a:ea typeface="Cambria Math" panose="02040503050406030204" pitchFamily="18" charset="0"/>
                          </a:rPr>
                          <m:t>≤12,24&gt;</m:t>
                        </m:r>
                        <m:r>
                          <a:rPr lang="en-US" altLang="zh-CN" sz="1400" i="1">
                            <a:latin typeface="Cambria Math" panose="02040503050406030204" pitchFamily="18" charset="0"/>
                            <a:ea typeface="Cambria Math" panose="02040503050406030204" pitchFamily="18" charset="0"/>
                          </a:rPr>
                          <m:t>𝑡</m:t>
                        </m:r>
                        <m:r>
                          <a:rPr lang="en-US" altLang="zh-CN" sz="1400" i="1">
                            <a:latin typeface="Cambria Math" panose="02040503050406030204" pitchFamily="18" charset="0"/>
                            <a:ea typeface="Cambria Math" panose="02040503050406030204" pitchFamily="18" charset="0"/>
                          </a:rPr>
                          <m:t>&gt;0</m:t>
                        </m:r>
                        <m:r>
                          <m:rPr>
                            <m:nor/>
                          </m:rPr>
                          <a:rPr lang="zh-CN" altLang="en-US" sz="1400" dirty="0"/>
                          <m:t>   </m:t>
                        </m:r>
                      </m:oMath>
                    </m:oMathPara>
                  </a14:m>
                  <a:endParaRPr lang="zh-CN" altLang="en-US" sz="1400" dirty="0"/>
                </a:p>
                <a:p>
                  <a:endParaRPr lang="zh-CN" altLang="en-US" dirty="0"/>
                </a:p>
              </p:txBody>
            </p:sp>
          </mc:Choice>
          <mc:Fallback>
            <p:sp>
              <p:nvSpPr>
                <p:cNvPr id="28" name="文本框 27"/>
                <p:cNvSpPr txBox="1">
                  <a:spLocks noRot="1" noChangeAspect="1" noMove="1" noResize="1" noEditPoints="1" noAdjustHandles="1" noChangeArrowheads="1" noChangeShapeType="1" noTextEdit="1"/>
                </p:cNvSpPr>
                <p:nvPr/>
              </p:nvSpPr>
              <p:spPr>
                <a:xfrm>
                  <a:off x="-12603" y="4173261"/>
                  <a:ext cx="5253154" cy="523200"/>
                </a:xfrm>
                <a:prstGeom prst="rect">
                  <a:avLst/>
                </a:prstGeom>
                <a:blipFill rotWithShape="1">
                  <a:blip r:embed="rId7" cstate="print"/>
                  <a:stretch>
                    <a:fillRect t="-1818"/>
                  </a:stretch>
                </a:blipFill>
              </p:spPr>
              <p:txBody>
                <a:bodyPr/>
                <a:lstStyle/>
                <a:p>
                  <a:r>
                    <a:rPr lang="zh-CN" altLang="en-US">
                      <a:noFill/>
                    </a:rPr>
                    <a:t> </a:t>
                  </a:r>
                  <a:endParaRPr lang="zh-CN" altLang="en-US">
                    <a:noFill/>
                  </a:endParaRPr>
                </a:p>
              </p:txBody>
            </p:sp>
          </mc:Fallback>
        </mc:AlternateContent>
      </p:grpSp>
      <p:graphicFrame>
        <p:nvGraphicFramePr>
          <p:cNvPr id="4" name="对象 3">
            <a:hlinkClick r:id="" action="ppaction://ole?verb=0"/>
          </p:cNvPr>
          <p:cNvGraphicFramePr/>
          <p:nvPr/>
        </p:nvGraphicFramePr>
        <p:xfrm>
          <a:off x="4114800" y="3321050"/>
          <a:ext cx="914400" cy="215900"/>
        </p:xfrm>
        <a:graphic>
          <a:graphicData uri="http://schemas.openxmlformats.org/presentationml/2006/ole">
            <mc:AlternateContent xmlns:mc="http://schemas.openxmlformats.org/markup-compatibility/2006">
              <mc:Choice xmlns:v="urn:schemas-microsoft-com:vml" Requires="v">
                <p:oleObj spid="_x0000_s3073" name="" r:id="rId8" imgW="2743200" imgH="5181600" progId="Equation.3">
                  <p:embed/>
                </p:oleObj>
              </mc:Choice>
              <mc:Fallback>
                <p:oleObj name="" r:id="rId8" imgW="2743200" imgH="5181600" progId="Equation.3">
                  <p:embed/>
                  <p:pic>
                    <p:nvPicPr>
                      <p:cNvPr id="0" name="图片 3072"/>
                      <p:cNvPicPr/>
                      <p:nvPr/>
                    </p:nvPicPr>
                    <p:blipFill>
                      <a:blip r:embed="rId9"/>
                      <a:stretch>
                        <a:fillRect/>
                      </a:stretch>
                    </p:blipFill>
                    <p:spPr>
                      <a:xfrm>
                        <a:off x="4114800" y="3321050"/>
                        <a:ext cx="914400" cy="215900"/>
                      </a:xfrm>
                      <a:prstGeom prst="rect">
                        <a:avLst/>
                      </a:prstGeom>
                      <a:noFill/>
                      <a:ln w="9525">
                        <a:noFill/>
                      </a:ln>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5" grpId="0"/>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内容占位符 13"/>
          <p:cNvSpPr txBox="1"/>
          <p:nvPr/>
        </p:nvSpPr>
        <p:spPr>
          <a:xfrm>
            <a:off x="334510" y="1792189"/>
            <a:ext cx="3844052" cy="3201234"/>
          </a:xfrm>
          <a:prstGeom prst="rect">
            <a:avLst/>
          </a:prstGeom>
        </p:spPr>
        <p:txBody>
          <a:bodyPr rtlCol="0"/>
          <a:lstStyle>
            <a:lvl1pPr marL="247015" indent="-247015" algn="l" defTabSz="914400" rtl="0" eaLnBrk="1" latinLnBrk="0" hangingPunct="1">
              <a:lnSpc>
                <a:spcPct val="90000"/>
              </a:lnSpc>
              <a:spcBef>
                <a:spcPts val="1800"/>
              </a:spcBef>
              <a:buClr>
                <a:schemeClr val="tx1"/>
              </a:buClr>
              <a:buFont typeface="Arial" panose="020B0604020202020204" pitchFamily="34" charset="0"/>
              <a:buChar char="•"/>
              <a:defRPr sz="2400" kern="1200">
                <a:solidFill>
                  <a:schemeClr val="tx1"/>
                </a:solidFill>
                <a:latin typeface="宋体" panose="02010600030101010101" pitchFamily="2" charset="-122"/>
                <a:ea typeface="宋体" panose="02010600030101010101" pitchFamily="2" charset="-122"/>
                <a:cs typeface="+mn-cs"/>
              </a:defRPr>
            </a:lvl1pPr>
            <a:lvl2pPr marL="548640" indent="-247015" algn="l" defTabSz="914400" rtl="0" eaLnBrk="1" latinLnBrk="0" hangingPunct="1">
              <a:lnSpc>
                <a:spcPct val="90000"/>
              </a:lnSpc>
              <a:spcBef>
                <a:spcPts val="800"/>
              </a:spcBef>
              <a:buClr>
                <a:schemeClr val="tx1"/>
              </a:buClr>
              <a:buFont typeface="Arial" panose="020B0604020202020204" pitchFamily="34" charset="0"/>
              <a:buChar char="•"/>
              <a:defRPr sz="2000" kern="1200">
                <a:solidFill>
                  <a:schemeClr val="tx1"/>
                </a:solidFill>
                <a:latin typeface="宋体" panose="02010600030101010101" pitchFamily="2" charset="-122"/>
                <a:ea typeface="宋体" panose="02010600030101010101" pitchFamily="2" charset="-122"/>
                <a:cs typeface="+mn-cs"/>
              </a:defRPr>
            </a:lvl2pPr>
            <a:lvl3pPr marL="850265" indent="-247015" algn="l" defTabSz="914400" rtl="0" eaLnBrk="1" latinLnBrk="0" hangingPunct="1">
              <a:lnSpc>
                <a:spcPct val="90000"/>
              </a:lnSpc>
              <a:spcBef>
                <a:spcPts val="800"/>
              </a:spcBef>
              <a:buClr>
                <a:schemeClr val="tx1"/>
              </a:buClr>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15189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4pPr>
            <a:lvl5pPr marL="14541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5pPr>
            <a:lvl6pPr marL="175577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6pPr>
            <a:lvl7pPr marL="205740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7pPr>
            <a:lvl8pPr marL="235902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8pPr>
            <a:lvl9pPr marL="26606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9pPr>
          </a:lstStyle>
          <a:p>
            <a:pPr marL="0" indent="0">
              <a:buNone/>
            </a:pPr>
            <a:r>
              <a:rPr lang="en-US" altLang="zh-CN" sz="1800" dirty="0" smtClean="0">
                <a:latin typeface="Salesforce Sans"/>
                <a:sym typeface="Salesforce Sans"/>
              </a:rPr>
              <a:t>---</a:t>
            </a:r>
            <a:r>
              <a:rPr lang="zh-CN" altLang="en-US" dirty="0">
                <a:latin typeface="Salesforce Sans"/>
                <a:sym typeface="Salesforce Sans"/>
              </a:rPr>
              <a:t>生成模拟实验数据</a:t>
            </a:r>
            <a:endParaRPr lang="zh-CN" altLang="en-US" dirty="0">
              <a:latin typeface="Salesforce Sans"/>
              <a:sym typeface="Salesforce Sans"/>
            </a:endParaRPr>
          </a:p>
          <a:p>
            <a:r>
              <a:rPr lang="zh-CN" altLang="en-US" sz="2000" dirty="0">
                <a:latin typeface="Salesforce Sans"/>
                <a:sym typeface="Salesforce Sans"/>
              </a:rPr>
              <a:t>定义上表面热流函数设置边界条件</a:t>
            </a:r>
            <a:endParaRPr lang="en-US" altLang="zh-CN" sz="2000" dirty="0">
              <a:latin typeface="Salesforce Sans"/>
              <a:sym typeface="Salesforce Sans"/>
            </a:endParaRPr>
          </a:p>
          <a:p>
            <a:r>
              <a:rPr lang="zh-CN" altLang="en-US" sz="2000" dirty="0">
                <a:latin typeface="Salesforce Sans"/>
                <a:sym typeface="Salesforce Sans"/>
              </a:rPr>
              <a:t>添加固体传热模块</a:t>
            </a:r>
            <a:endParaRPr lang="en-US" altLang="zh-CN" sz="2000" dirty="0">
              <a:latin typeface="Salesforce Sans"/>
              <a:sym typeface="Salesforce Sans"/>
            </a:endParaRPr>
          </a:p>
          <a:p>
            <a:r>
              <a:rPr lang="zh-CN" altLang="en-US" sz="2000" dirty="0">
                <a:latin typeface="Salesforce Sans"/>
                <a:sym typeface="Salesforce Sans"/>
              </a:rPr>
              <a:t>设置初始精密网格</a:t>
            </a:r>
            <a:endParaRPr lang="zh-CN" altLang="en-US" sz="2000" dirty="0">
              <a:latin typeface="Salesforce Sans"/>
              <a:sym typeface="Salesforce Sans"/>
            </a:endParaRPr>
          </a:p>
        </p:txBody>
      </p:sp>
      <p:pic>
        <p:nvPicPr>
          <p:cNvPr id="27" name="图片 2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658162" y="4428191"/>
            <a:ext cx="2318924" cy="1759309"/>
          </a:xfrm>
          <a:prstGeom prst="rect">
            <a:avLst/>
          </a:prstGeom>
        </p:spPr>
      </p:pic>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3019" y="3622911"/>
            <a:ext cx="2786265" cy="1894798"/>
          </a:xfrm>
          <a:prstGeom prst="rect">
            <a:avLst/>
          </a:prstGeom>
        </p:spPr>
      </p:pic>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8786" y="1733999"/>
            <a:ext cx="2682737" cy="1784726"/>
          </a:xfrm>
          <a:prstGeom prst="rect">
            <a:avLst/>
          </a:prstGeom>
        </p:spPr>
      </p:pic>
      <p:sp>
        <p:nvSpPr>
          <p:cNvPr id="31" name="文本框 30"/>
          <p:cNvSpPr txBox="1"/>
          <p:nvPr/>
        </p:nvSpPr>
        <p:spPr>
          <a:xfrm>
            <a:off x="208342" y="5053929"/>
            <a:ext cx="1339321" cy="300082"/>
          </a:xfrm>
          <a:prstGeom prst="rect">
            <a:avLst/>
          </a:prstGeom>
          <a:noFill/>
        </p:spPr>
        <p:txBody>
          <a:bodyPr wrap="square" rtlCol="0">
            <a:spAutoFit/>
          </a:bodyPr>
          <a:lstStyle/>
          <a:p>
            <a:r>
              <a:rPr lang="zh-CN" altLang="en-US" sz="1350" dirty="0"/>
              <a:t>组件</a:t>
            </a:r>
            <a:r>
              <a:rPr lang="en-US" altLang="zh-CN" sz="1350" dirty="0"/>
              <a:t>1</a:t>
            </a:r>
            <a:r>
              <a:rPr lang="zh-CN" altLang="en-US" sz="1350" dirty="0"/>
              <a:t>几何模型</a:t>
            </a:r>
            <a:endParaRPr lang="zh-CN" altLang="en-US" sz="1350" dirty="0"/>
          </a:p>
        </p:txBody>
      </p:sp>
      <p:sp>
        <p:nvSpPr>
          <p:cNvPr id="32" name="文本框 31"/>
          <p:cNvSpPr txBox="1"/>
          <p:nvPr/>
        </p:nvSpPr>
        <p:spPr>
          <a:xfrm>
            <a:off x="4070227" y="2356862"/>
            <a:ext cx="1458542" cy="715581"/>
          </a:xfrm>
          <a:prstGeom prst="rect">
            <a:avLst/>
          </a:prstGeom>
          <a:noFill/>
        </p:spPr>
        <p:txBody>
          <a:bodyPr wrap="square" rtlCol="0">
            <a:spAutoFit/>
          </a:bodyPr>
          <a:lstStyle/>
          <a:p>
            <a:r>
              <a:rPr lang="zh-CN" altLang="en-US" sz="1350" dirty="0"/>
              <a:t>生成的</a:t>
            </a:r>
            <a:r>
              <a:rPr lang="en-US" altLang="zh-CN" sz="1350" dirty="0"/>
              <a:t>12s</a:t>
            </a:r>
            <a:r>
              <a:rPr lang="zh-CN" altLang="en-US" sz="1350" dirty="0"/>
              <a:t>时模拟温度实验数据（</a:t>
            </a:r>
            <a:r>
              <a:rPr lang="en-US" altLang="zh-CN" sz="1350" dirty="0"/>
              <a:t>K</a:t>
            </a:r>
            <a:r>
              <a:rPr lang="zh-CN" altLang="en-US" sz="1350" dirty="0"/>
              <a:t>）</a:t>
            </a:r>
            <a:endParaRPr lang="zh-CN" altLang="en-US" sz="1350" dirty="0"/>
          </a:p>
        </p:txBody>
      </p:sp>
      <p:sp>
        <p:nvSpPr>
          <p:cNvPr id="33" name="文本框 32"/>
          <p:cNvSpPr txBox="1"/>
          <p:nvPr/>
        </p:nvSpPr>
        <p:spPr>
          <a:xfrm>
            <a:off x="3910244" y="3796112"/>
            <a:ext cx="1458542" cy="507831"/>
          </a:xfrm>
          <a:prstGeom prst="rect">
            <a:avLst/>
          </a:prstGeom>
          <a:noFill/>
        </p:spPr>
        <p:txBody>
          <a:bodyPr wrap="square" rtlCol="0">
            <a:spAutoFit/>
          </a:bodyPr>
          <a:lstStyle/>
          <a:p>
            <a:r>
              <a:rPr lang="zh-CN" altLang="en-US" sz="1350" dirty="0"/>
              <a:t>生成的</a:t>
            </a:r>
            <a:r>
              <a:rPr lang="en-US" altLang="zh-CN" sz="1350" dirty="0"/>
              <a:t>12s</a:t>
            </a:r>
            <a:r>
              <a:rPr lang="zh-CN" altLang="en-US" sz="1350" dirty="0"/>
              <a:t>时热流数据（</a:t>
            </a:r>
            <a:r>
              <a:rPr lang="en-US" altLang="zh-CN" sz="1350" dirty="0"/>
              <a:t>KW/m</a:t>
            </a:r>
            <a:r>
              <a:rPr lang="en-US" altLang="zh-CN" sz="1350" baseline="30000" dirty="0"/>
              <a:t>2</a:t>
            </a:r>
            <a:r>
              <a:rPr lang="zh-CN" altLang="en-US" sz="1350" dirty="0"/>
              <a:t>）</a:t>
            </a:r>
            <a:endParaRPr lang="zh-CN" altLang="en-US" sz="1350" dirty="0"/>
          </a:p>
        </p:txBody>
      </p:sp>
      <p:sp>
        <p:nvSpPr>
          <p:cNvPr id="34" name="矩形 33"/>
          <p:cNvSpPr/>
          <p:nvPr/>
        </p:nvSpPr>
        <p:spPr>
          <a:xfrm>
            <a:off x="2627784" y="252859"/>
            <a:ext cx="6516216"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5" name="圆角矩形 34"/>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noProof="0" dirty="0" smtClean="0">
                <a:solidFill>
                  <a:prstClr val="white"/>
                </a:solidFill>
                <a:latin typeface="Century Gothic" panose="020B0502020202020204"/>
                <a:ea typeface="微软雅黑" panose="020B0503020204020204" pitchFamily="34" charset="-122"/>
              </a:rPr>
              <a:t>3</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6" name="文本框 35"/>
          <p:cNvSpPr txBox="1"/>
          <p:nvPr/>
        </p:nvSpPr>
        <p:spPr>
          <a:xfrm>
            <a:off x="647718" y="267581"/>
            <a:ext cx="2108261" cy="461661"/>
          </a:xfrm>
          <a:prstGeom prst="rect">
            <a:avLst/>
          </a:prstGeom>
          <a:noFill/>
        </p:spPr>
        <p:txBody>
          <a:bodyPr wrap="none" lIns="91436" tIns="45718" rIns="91436" bIns="45718" rtlCol="0">
            <a:spAutoFit/>
          </a:bodyPr>
          <a:lstStyle/>
          <a:p>
            <a:pPr defTabSz="913765"/>
            <a:r>
              <a:rPr lang="zh-CN" altLang="en-US" sz="2400" spc="600" dirty="0" smtClean="0">
                <a:solidFill>
                  <a:srgbClr val="44546A"/>
                </a:solidFill>
                <a:latin typeface="微软雅黑" panose="020B0503020204020204" pitchFamily="34" charset="-122"/>
                <a:ea typeface="微软雅黑" panose="020B0503020204020204" pitchFamily="34" charset="-122"/>
              </a:rPr>
              <a:t>结果与讨论</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37" name="组 41"/>
          <p:cNvGrpSpPr/>
          <p:nvPr/>
        </p:nvGrpSpPr>
        <p:grpSpPr>
          <a:xfrm>
            <a:off x="6192132" y="223533"/>
            <a:ext cx="2951868" cy="553996"/>
            <a:chOff x="9178830" y="221191"/>
            <a:chExt cx="3013167" cy="553996"/>
          </a:xfrm>
        </p:grpSpPr>
        <p:grpSp>
          <p:nvGrpSpPr>
            <p:cNvPr id="38" name="组 42"/>
            <p:cNvGrpSpPr/>
            <p:nvPr/>
          </p:nvGrpSpPr>
          <p:grpSpPr>
            <a:xfrm>
              <a:off x="11454105" y="252856"/>
              <a:ext cx="737892" cy="484288"/>
              <a:chOff x="11454105" y="252856"/>
              <a:chExt cx="737892" cy="484288"/>
            </a:xfrm>
          </p:grpSpPr>
          <p:grpSp>
            <p:nvGrpSpPr>
              <p:cNvPr id="40" name="组 49"/>
              <p:cNvGrpSpPr/>
              <p:nvPr/>
            </p:nvGrpSpPr>
            <p:grpSpPr>
              <a:xfrm>
                <a:off x="12039604" y="252856"/>
                <a:ext cx="152393" cy="484287"/>
                <a:chOff x="12039604" y="252856"/>
                <a:chExt cx="152393" cy="484287"/>
              </a:xfrm>
            </p:grpSpPr>
            <p:sp>
              <p:nvSpPr>
                <p:cNvPr id="44" name="圆角矩形 43"/>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5" name="圆角矩形 44"/>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6" name="圆角矩形 45"/>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7" name="圆角矩形 46"/>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8" name="圆角矩形 47"/>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41" name="组合 99"/>
              <p:cNvGrpSpPr/>
              <p:nvPr/>
            </p:nvGrpSpPr>
            <p:grpSpPr>
              <a:xfrm>
                <a:off x="11454105" y="252857"/>
                <a:ext cx="491115" cy="484287"/>
                <a:chOff x="1528923" y="220268"/>
                <a:chExt cx="1284096" cy="1266241"/>
              </a:xfrm>
            </p:grpSpPr>
            <p:sp>
              <p:nvSpPr>
                <p:cNvPr id="42" name="圆角矩形 41"/>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3"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39" name="文本框 38"/>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49" name="文本框 48"/>
          <p:cNvSpPr txBox="1"/>
          <p:nvPr/>
        </p:nvSpPr>
        <p:spPr>
          <a:xfrm>
            <a:off x="307495" y="980029"/>
            <a:ext cx="4336514" cy="477054"/>
          </a:xfrm>
          <a:prstGeom prst="rect">
            <a:avLst/>
          </a:prstGeom>
          <a:noFill/>
        </p:spPr>
        <p:txBody>
          <a:bodyPr wrap="square" rtlCol="0">
            <a:spAutoFit/>
          </a:bodyPr>
          <a:lstStyle/>
          <a:p>
            <a:pPr algn="just" defTabSz="914400" fontAlgn="base">
              <a:lnSpc>
                <a:spcPts val="3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正问题（组件</a:t>
            </a:r>
            <a:r>
              <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1</a:t>
            </a: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a:t>
            </a:r>
            <a:endPar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内容占位符 13"/>
          <p:cNvSpPr txBox="1"/>
          <p:nvPr/>
        </p:nvSpPr>
        <p:spPr>
          <a:xfrm>
            <a:off x="436826" y="1696287"/>
            <a:ext cx="7454769" cy="1620602"/>
          </a:xfrm>
          <a:prstGeom prst="rect">
            <a:avLst/>
          </a:prstGeom>
        </p:spPr>
        <p:txBody>
          <a:bodyPr rtlCol="0"/>
          <a:lstStyle>
            <a:lvl1pPr marL="247015" indent="-247015" algn="l" defTabSz="914400" rtl="0" eaLnBrk="1" latinLnBrk="0" hangingPunct="1">
              <a:lnSpc>
                <a:spcPct val="90000"/>
              </a:lnSpc>
              <a:spcBef>
                <a:spcPts val="1800"/>
              </a:spcBef>
              <a:buClr>
                <a:schemeClr val="tx1"/>
              </a:buClr>
              <a:buFont typeface="Arial" panose="020B0604020202020204" pitchFamily="34" charset="0"/>
              <a:buChar char="•"/>
              <a:defRPr sz="2400" kern="1200">
                <a:solidFill>
                  <a:schemeClr val="tx1"/>
                </a:solidFill>
                <a:latin typeface="宋体" panose="02010600030101010101" pitchFamily="2" charset="-122"/>
                <a:ea typeface="宋体" panose="02010600030101010101" pitchFamily="2" charset="-122"/>
                <a:cs typeface="+mn-cs"/>
              </a:defRPr>
            </a:lvl1pPr>
            <a:lvl2pPr marL="548640" indent="-247015" algn="l" defTabSz="914400" rtl="0" eaLnBrk="1" latinLnBrk="0" hangingPunct="1">
              <a:lnSpc>
                <a:spcPct val="90000"/>
              </a:lnSpc>
              <a:spcBef>
                <a:spcPts val="800"/>
              </a:spcBef>
              <a:buClr>
                <a:schemeClr val="tx1"/>
              </a:buClr>
              <a:buFont typeface="Arial" panose="020B0604020202020204" pitchFamily="34" charset="0"/>
              <a:buChar char="•"/>
              <a:defRPr sz="2000" kern="1200">
                <a:solidFill>
                  <a:schemeClr val="tx1"/>
                </a:solidFill>
                <a:latin typeface="宋体" panose="02010600030101010101" pitchFamily="2" charset="-122"/>
                <a:ea typeface="宋体" panose="02010600030101010101" pitchFamily="2" charset="-122"/>
                <a:cs typeface="+mn-cs"/>
              </a:defRPr>
            </a:lvl2pPr>
            <a:lvl3pPr marL="850265" indent="-247015" algn="l" defTabSz="914400" rtl="0" eaLnBrk="1" latinLnBrk="0" hangingPunct="1">
              <a:lnSpc>
                <a:spcPct val="90000"/>
              </a:lnSpc>
              <a:spcBef>
                <a:spcPts val="800"/>
              </a:spcBef>
              <a:buClr>
                <a:schemeClr val="tx1"/>
              </a:buClr>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15189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4pPr>
            <a:lvl5pPr marL="14541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5pPr>
            <a:lvl6pPr marL="175577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6pPr>
            <a:lvl7pPr marL="205740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7pPr>
            <a:lvl8pPr marL="235902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8pPr>
            <a:lvl9pPr marL="26606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9pPr>
          </a:lstStyle>
          <a:p>
            <a:r>
              <a:rPr lang="zh-CN" altLang="en-US" sz="2000" dirty="0" smtClean="0">
                <a:latin typeface="Salesforce Sans"/>
                <a:sym typeface="Salesforce Sans"/>
              </a:rPr>
              <a:t>调用</a:t>
            </a:r>
            <a:r>
              <a:rPr lang="zh-CN" altLang="en-US" sz="2000" dirty="0">
                <a:latin typeface="Salesforce Sans"/>
                <a:sym typeface="Salesforce Sans"/>
              </a:rPr>
              <a:t>组件</a:t>
            </a:r>
            <a:r>
              <a:rPr lang="en-US" altLang="zh-CN" sz="2000" dirty="0">
                <a:latin typeface="Salesforce Sans"/>
                <a:sym typeface="Salesforce Sans"/>
              </a:rPr>
              <a:t>1</a:t>
            </a:r>
            <a:r>
              <a:rPr lang="zh-CN" altLang="en-US" sz="2000" dirty="0">
                <a:latin typeface="Salesforce Sans"/>
                <a:sym typeface="Salesforce Sans"/>
              </a:rPr>
              <a:t>计算的平板下表面瞬态温度分布，通过两步直接法估算出上表面的瞬态热流信息</a:t>
            </a:r>
            <a:endParaRPr lang="zh-CN" altLang="en-US" sz="2000" dirty="0">
              <a:latin typeface="Salesforce Sans"/>
              <a:sym typeface="Salesforce Sans"/>
            </a:endParaRPr>
          </a:p>
          <a:p>
            <a:r>
              <a:rPr lang="zh-CN" altLang="en-US" sz="2000" dirty="0">
                <a:latin typeface="Salesforce Sans"/>
                <a:sym typeface="Salesforce Sans"/>
              </a:rPr>
              <a:t>采用单级密网格</a:t>
            </a:r>
            <a:endParaRPr lang="zh-CN" altLang="en-US" sz="2000" dirty="0">
              <a:latin typeface="Salesforce Sans"/>
              <a:sym typeface="Salesforce Sans"/>
            </a:endParaRPr>
          </a:p>
        </p:txBody>
      </p:sp>
      <p:pic>
        <p:nvPicPr>
          <p:cNvPr id="51" name="图片 5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68736" y="3161429"/>
            <a:ext cx="3189430" cy="2310453"/>
          </a:xfrm>
          <a:prstGeom prst="rect">
            <a:avLst/>
          </a:prstGeom>
        </p:spPr>
      </p:pic>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42100" y="3156127"/>
            <a:ext cx="3076427" cy="2228593"/>
          </a:xfrm>
          <a:prstGeom prst="rect">
            <a:avLst/>
          </a:prstGeom>
        </p:spPr>
      </p:pic>
      <p:sp>
        <p:nvSpPr>
          <p:cNvPr id="53" name="文本框 52"/>
          <p:cNvSpPr txBox="1"/>
          <p:nvPr/>
        </p:nvSpPr>
        <p:spPr>
          <a:xfrm>
            <a:off x="463758" y="3852837"/>
            <a:ext cx="921058" cy="715581"/>
          </a:xfrm>
          <a:prstGeom prst="rect">
            <a:avLst/>
          </a:prstGeom>
          <a:noFill/>
        </p:spPr>
        <p:txBody>
          <a:bodyPr wrap="square" rtlCol="0">
            <a:spAutoFit/>
          </a:bodyPr>
          <a:lstStyle/>
          <a:p>
            <a:r>
              <a:rPr lang="en-US" altLang="zh-CN" sz="1350" dirty="0"/>
              <a:t>12s</a:t>
            </a:r>
            <a:r>
              <a:rPr lang="zh-CN" altLang="en-US" sz="1350" dirty="0"/>
              <a:t>时估算热流数据</a:t>
            </a:r>
            <a:r>
              <a:rPr lang="en-US" altLang="zh-CN" sz="1350" dirty="0"/>
              <a:t>(KW/m</a:t>
            </a:r>
            <a:r>
              <a:rPr lang="en-US" altLang="zh-CN" sz="1350" baseline="30000" dirty="0"/>
              <a:t>2</a:t>
            </a:r>
            <a:r>
              <a:rPr lang="en-US" altLang="zh-CN" sz="1350" dirty="0"/>
              <a:t>)</a:t>
            </a:r>
            <a:endParaRPr lang="zh-CN" altLang="en-US" sz="1350" dirty="0"/>
          </a:p>
        </p:txBody>
      </p:sp>
      <p:sp>
        <p:nvSpPr>
          <p:cNvPr id="54" name="文本框 53"/>
          <p:cNvSpPr txBox="1"/>
          <p:nvPr/>
        </p:nvSpPr>
        <p:spPr>
          <a:xfrm>
            <a:off x="7628495" y="3922104"/>
            <a:ext cx="1026381" cy="507831"/>
          </a:xfrm>
          <a:prstGeom prst="rect">
            <a:avLst/>
          </a:prstGeom>
          <a:noFill/>
        </p:spPr>
        <p:txBody>
          <a:bodyPr wrap="square" rtlCol="0">
            <a:spAutoFit/>
          </a:bodyPr>
          <a:lstStyle/>
          <a:p>
            <a:r>
              <a:rPr lang="zh-CN" altLang="en-US" sz="1350" dirty="0"/>
              <a:t>单级密网格</a:t>
            </a:r>
            <a:endParaRPr lang="zh-CN" altLang="en-US" sz="1350" dirty="0"/>
          </a:p>
        </p:txBody>
      </p:sp>
      <p:sp>
        <p:nvSpPr>
          <p:cNvPr id="56" name="矩形 55"/>
          <p:cNvSpPr/>
          <p:nvPr/>
        </p:nvSpPr>
        <p:spPr>
          <a:xfrm>
            <a:off x="2627784" y="252859"/>
            <a:ext cx="6516216"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7" name="圆角矩形 56"/>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noProof="0" dirty="0" smtClean="0">
                <a:solidFill>
                  <a:prstClr val="white"/>
                </a:solidFill>
                <a:latin typeface="Century Gothic" panose="020B0502020202020204"/>
                <a:ea typeface="微软雅黑" panose="020B0503020204020204" pitchFamily="34" charset="-122"/>
              </a:rPr>
              <a:t>3</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8" name="文本框 57"/>
          <p:cNvSpPr txBox="1"/>
          <p:nvPr/>
        </p:nvSpPr>
        <p:spPr>
          <a:xfrm>
            <a:off x="647718" y="267581"/>
            <a:ext cx="2108261" cy="461661"/>
          </a:xfrm>
          <a:prstGeom prst="rect">
            <a:avLst/>
          </a:prstGeom>
          <a:noFill/>
        </p:spPr>
        <p:txBody>
          <a:bodyPr wrap="none" lIns="91436" tIns="45718" rIns="91436" bIns="45718" rtlCol="0">
            <a:spAutoFit/>
          </a:bodyPr>
          <a:lstStyle/>
          <a:p>
            <a:pPr defTabSz="913765"/>
            <a:r>
              <a:rPr lang="zh-CN" altLang="en-US" sz="2400" spc="600" dirty="0" smtClean="0">
                <a:solidFill>
                  <a:srgbClr val="44546A"/>
                </a:solidFill>
                <a:latin typeface="微软雅黑" panose="020B0503020204020204" pitchFamily="34" charset="-122"/>
                <a:ea typeface="微软雅黑" panose="020B0503020204020204" pitchFamily="34" charset="-122"/>
              </a:rPr>
              <a:t>结果与讨论</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59" name="组 41"/>
          <p:cNvGrpSpPr/>
          <p:nvPr/>
        </p:nvGrpSpPr>
        <p:grpSpPr>
          <a:xfrm>
            <a:off x="6192132" y="223533"/>
            <a:ext cx="2951868" cy="553996"/>
            <a:chOff x="9178830" y="221191"/>
            <a:chExt cx="3013167" cy="553996"/>
          </a:xfrm>
        </p:grpSpPr>
        <p:grpSp>
          <p:nvGrpSpPr>
            <p:cNvPr id="60" name="组 42"/>
            <p:cNvGrpSpPr/>
            <p:nvPr/>
          </p:nvGrpSpPr>
          <p:grpSpPr>
            <a:xfrm>
              <a:off x="11454105" y="252856"/>
              <a:ext cx="737892" cy="484288"/>
              <a:chOff x="11454105" y="252856"/>
              <a:chExt cx="737892" cy="484288"/>
            </a:xfrm>
          </p:grpSpPr>
          <p:grpSp>
            <p:nvGrpSpPr>
              <p:cNvPr id="62" name="组 49"/>
              <p:cNvGrpSpPr/>
              <p:nvPr/>
            </p:nvGrpSpPr>
            <p:grpSpPr>
              <a:xfrm>
                <a:off x="12039604" y="252856"/>
                <a:ext cx="152393" cy="484287"/>
                <a:chOff x="12039604" y="252856"/>
                <a:chExt cx="152393" cy="484287"/>
              </a:xfrm>
            </p:grpSpPr>
            <p:sp>
              <p:nvSpPr>
                <p:cNvPr id="66" name="圆角矩形 65"/>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67" name="圆角矩形 66"/>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68" name="圆角矩形 67"/>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69" name="圆角矩形 68"/>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0" name="圆角矩形 69"/>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63" name="组合 99"/>
              <p:cNvGrpSpPr/>
              <p:nvPr/>
            </p:nvGrpSpPr>
            <p:grpSpPr>
              <a:xfrm>
                <a:off x="11454105" y="252857"/>
                <a:ext cx="491115" cy="484287"/>
                <a:chOff x="1528923" y="220268"/>
                <a:chExt cx="1284096" cy="1266241"/>
              </a:xfrm>
            </p:grpSpPr>
            <p:sp>
              <p:nvSpPr>
                <p:cNvPr id="64" name="圆角矩形 63"/>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65"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61" name="文本框 60"/>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71" name="文本框 70"/>
          <p:cNvSpPr txBox="1"/>
          <p:nvPr/>
        </p:nvSpPr>
        <p:spPr>
          <a:xfrm>
            <a:off x="307494" y="980029"/>
            <a:ext cx="7809215" cy="477054"/>
          </a:xfrm>
          <a:prstGeom prst="rect">
            <a:avLst/>
          </a:prstGeom>
          <a:noFill/>
        </p:spPr>
        <p:txBody>
          <a:bodyPr wrap="square" rtlCol="0">
            <a:spAutoFit/>
          </a:bodyPr>
          <a:lstStyle/>
          <a:p>
            <a:pPr algn="just" defTabSz="914400" fontAlgn="base">
              <a:lnSpc>
                <a:spcPts val="3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反问题（组件</a:t>
            </a:r>
            <a:r>
              <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2</a:t>
            </a: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a:t>
            </a:r>
            <a:endPar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内容占位符 13"/>
          <p:cNvSpPr txBox="1"/>
          <p:nvPr/>
        </p:nvSpPr>
        <p:spPr>
          <a:xfrm>
            <a:off x="755576" y="1628800"/>
            <a:ext cx="7454769" cy="1728642"/>
          </a:xfrm>
          <a:prstGeom prst="rect">
            <a:avLst/>
          </a:prstGeom>
        </p:spPr>
        <p:txBody>
          <a:bodyPr rtlCol="0"/>
          <a:lstStyle>
            <a:lvl1pPr marL="247015" indent="-247015" algn="l" defTabSz="914400" rtl="0" eaLnBrk="1" latinLnBrk="0" hangingPunct="1">
              <a:lnSpc>
                <a:spcPct val="90000"/>
              </a:lnSpc>
              <a:spcBef>
                <a:spcPts val="1800"/>
              </a:spcBef>
              <a:buClr>
                <a:schemeClr val="tx1"/>
              </a:buClr>
              <a:buFont typeface="Arial" panose="020B0604020202020204" pitchFamily="34" charset="0"/>
              <a:buChar char="•"/>
              <a:defRPr sz="2400" kern="1200">
                <a:solidFill>
                  <a:schemeClr val="tx1"/>
                </a:solidFill>
                <a:latin typeface="宋体" panose="02010600030101010101" pitchFamily="2" charset="-122"/>
                <a:ea typeface="宋体" panose="02010600030101010101" pitchFamily="2" charset="-122"/>
                <a:cs typeface="+mn-cs"/>
              </a:defRPr>
            </a:lvl1pPr>
            <a:lvl2pPr marL="548640" indent="-247015" algn="l" defTabSz="914400" rtl="0" eaLnBrk="1" latinLnBrk="0" hangingPunct="1">
              <a:lnSpc>
                <a:spcPct val="90000"/>
              </a:lnSpc>
              <a:spcBef>
                <a:spcPts val="800"/>
              </a:spcBef>
              <a:buClr>
                <a:schemeClr val="tx1"/>
              </a:buClr>
              <a:buFont typeface="Arial" panose="020B0604020202020204" pitchFamily="34" charset="0"/>
              <a:buChar char="•"/>
              <a:defRPr sz="2000" kern="1200">
                <a:solidFill>
                  <a:schemeClr val="tx1"/>
                </a:solidFill>
                <a:latin typeface="宋体" panose="02010600030101010101" pitchFamily="2" charset="-122"/>
                <a:ea typeface="宋体" panose="02010600030101010101" pitchFamily="2" charset="-122"/>
                <a:cs typeface="+mn-cs"/>
              </a:defRPr>
            </a:lvl2pPr>
            <a:lvl3pPr marL="850265" indent="-247015" algn="l" defTabSz="914400" rtl="0" eaLnBrk="1" latinLnBrk="0" hangingPunct="1">
              <a:lnSpc>
                <a:spcPct val="90000"/>
              </a:lnSpc>
              <a:spcBef>
                <a:spcPts val="800"/>
              </a:spcBef>
              <a:buClr>
                <a:schemeClr val="tx1"/>
              </a:buClr>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15189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4pPr>
            <a:lvl5pPr marL="14541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5pPr>
            <a:lvl6pPr marL="175577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6pPr>
            <a:lvl7pPr marL="205740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7pPr>
            <a:lvl8pPr marL="235902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8pPr>
            <a:lvl9pPr marL="26606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9pPr>
          </a:lstStyle>
          <a:p>
            <a:r>
              <a:rPr lang="zh-CN" altLang="en-US" sz="2000" dirty="0" smtClean="0">
                <a:latin typeface="Salesforce Sans"/>
                <a:sym typeface="Salesforce Sans"/>
              </a:rPr>
              <a:t>估算</a:t>
            </a:r>
            <a:r>
              <a:rPr lang="zh-CN" altLang="en-US" sz="2000" dirty="0">
                <a:latin typeface="Salesforce Sans"/>
                <a:sym typeface="Salesforce Sans"/>
              </a:rPr>
              <a:t>：粗网格计算精度低</a:t>
            </a:r>
            <a:endParaRPr lang="zh-CN" altLang="en-US" sz="2000" dirty="0">
              <a:latin typeface="Salesforce Sans"/>
              <a:sym typeface="Salesforce Sans"/>
            </a:endParaRPr>
          </a:p>
          <a:p>
            <a:r>
              <a:rPr lang="zh-CN" altLang="en-US" sz="2000" dirty="0">
                <a:latin typeface="Salesforce Sans"/>
                <a:sym typeface="Salesforce Sans"/>
              </a:rPr>
              <a:t>根据误差指示器进行网格细化</a:t>
            </a:r>
            <a:endParaRPr lang="zh-CN" altLang="en-US" sz="2000" dirty="0">
              <a:latin typeface="Salesforce Sans"/>
              <a:sym typeface="Salesforce Sans"/>
            </a:endParaRPr>
          </a:p>
          <a:p>
            <a:r>
              <a:rPr lang="zh-CN" altLang="en-US" sz="2000" dirty="0">
                <a:latin typeface="Salesforce Sans"/>
                <a:sym typeface="Salesforce Sans"/>
              </a:rPr>
              <a:t>在细化网格上精确计算</a:t>
            </a:r>
            <a:endParaRPr lang="zh-CN" altLang="en-US" sz="2000" dirty="0">
              <a:latin typeface="Salesforce Sans"/>
              <a:sym typeface="Salesforce Sans"/>
            </a:endParaRPr>
          </a:p>
        </p:txBody>
      </p:sp>
      <p:sp>
        <p:nvSpPr>
          <p:cNvPr id="27" name="矩形 26"/>
          <p:cNvSpPr/>
          <p:nvPr/>
        </p:nvSpPr>
        <p:spPr>
          <a:xfrm>
            <a:off x="2627784" y="252859"/>
            <a:ext cx="6516216"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8" name="圆角矩形 27"/>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noProof="0" dirty="0" smtClean="0">
                <a:solidFill>
                  <a:prstClr val="white"/>
                </a:solidFill>
                <a:latin typeface="Century Gothic" panose="020B0502020202020204"/>
                <a:ea typeface="微软雅黑" panose="020B0503020204020204" pitchFamily="34" charset="-122"/>
              </a:rPr>
              <a:t>3</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9" name="文本框 28"/>
          <p:cNvSpPr txBox="1"/>
          <p:nvPr/>
        </p:nvSpPr>
        <p:spPr>
          <a:xfrm>
            <a:off x="647718" y="267581"/>
            <a:ext cx="2108261" cy="461661"/>
          </a:xfrm>
          <a:prstGeom prst="rect">
            <a:avLst/>
          </a:prstGeom>
          <a:noFill/>
        </p:spPr>
        <p:txBody>
          <a:bodyPr wrap="none" lIns="91436" tIns="45718" rIns="91436" bIns="45718" rtlCol="0">
            <a:spAutoFit/>
          </a:bodyPr>
          <a:lstStyle/>
          <a:p>
            <a:pPr defTabSz="913765"/>
            <a:r>
              <a:rPr lang="zh-CN" altLang="en-US" sz="2400" spc="600" dirty="0" smtClean="0">
                <a:solidFill>
                  <a:srgbClr val="44546A"/>
                </a:solidFill>
                <a:latin typeface="微软雅黑" panose="020B0503020204020204" pitchFamily="34" charset="-122"/>
                <a:ea typeface="微软雅黑" panose="020B0503020204020204" pitchFamily="34" charset="-122"/>
              </a:rPr>
              <a:t>结果与讨论</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30" name="组 41"/>
          <p:cNvGrpSpPr/>
          <p:nvPr/>
        </p:nvGrpSpPr>
        <p:grpSpPr>
          <a:xfrm>
            <a:off x="6192132" y="223533"/>
            <a:ext cx="2951868" cy="553996"/>
            <a:chOff x="9178830" y="221191"/>
            <a:chExt cx="3013167" cy="553996"/>
          </a:xfrm>
        </p:grpSpPr>
        <p:grpSp>
          <p:nvGrpSpPr>
            <p:cNvPr id="31" name="组 42"/>
            <p:cNvGrpSpPr/>
            <p:nvPr/>
          </p:nvGrpSpPr>
          <p:grpSpPr>
            <a:xfrm>
              <a:off x="11454105" y="252856"/>
              <a:ext cx="737892" cy="484288"/>
              <a:chOff x="11454105" y="252856"/>
              <a:chExt cx="737892" cy="484288"/>
            </a:xfrm>
          </p:grpSpPr>
          <p:grpSp>
            <p:nvGrpSpPr>
              <p:cNvPr id="33" name="组 49"/>
              <p:cNvGrpSpPr/>
              <p:nvPr/>
            </p:nvGrpSpPr>
            <p:grpSpPr>
              <a:xfrm>
                <a:off x="12039604" y="252856"/>
                <a:ext cx="152393" cy="484287"/>
                <a:chOff x="12039604" y="252856"/>
                <a:chExt cx="152393" cy="484287"/>
              </a:xfrm>
            </p:grpSpPr>
            <p:sp>
              <p:nvSpPr>
                <p:cNvPr id="37" name="圆角矩形 36"/>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8" name="圆角矩形 37"/>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9" name="圆角矩形 38"/>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0" name="圆角矩形 39"/>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1" name="圆角矩形 40"/>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34" name="组合 99"/>
              <p:cNvGrpSpPr/>
              <p:nvPr/>
            </p:nvGrpSpPr>
            <p:grpSpPr>
              <a:xfrm>
                <a:off x="11454105" y="252857"/>
                <a:ext cx="491115" cy="484287"/>
                <a:chOff x="1528923" y="220268"/>
                <a:chExt cx="1284096" cy="1266241"/>
              </a:xfrm>
            </p:grpSpPr>
            <p:sp>
              <p:nvSpPr>
                <p:cNvPr id="35" name="圆角矩形 34"/>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6"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32" name="文本框 31"/>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42" name="文本框 41"/>
          <p:cNvSpPr txBox="1"/>
          <p:nvPr/>
        </p:nvSpPr>
        <p:spPr>
          <a:xfrm>
            <a:off x="307494" y="980029"/>
            <a:ext cx="7809215" cy="477054"/>
          </a:xfrm>
          <a:prstGeom prst="rect">
            <a:avLst/>
          </a:prstGeom>
          <a:noFill/>
        </p:spPr>
        <p:txBody>
          <a:bodyPr wrap="square" rtlCol="0">
            <a:spAutoFit/>
          </a:bodyPr>
          <a:lstStyle/>
          <a:p>
            <a:pPr algn="just" defTabSz="914400" fontAlgn="base">
              <a:lnSpc>
                <a:spcPts val="3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自适应网格细化</a:t>
            </a:r>
            <a:endPar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grpSp>
        <p:nvGrpSpPr>
          <p:cNvPr id="21" name="组合 20"/>
          <p:cNvGrpSpPr/>
          <p:nvPr/>
        </p:nvGrpSpPr>
        <p:grpSpPr>
          <a:xfrm>
            <a:off x="539552" y="3356992"/>
            <a:ext cx="7973769" cy="2476594"/>
            <a:chOff x="414655" y="3328670"/>
            <a:chExt cx="9274175" cy="2954020"/>
          </a:xfrm>
        </p:grpSpPr>
        <p:grpSp>
          <p:nvGrpSpPr>
            <p:cNvPr id="22" name="组合 41"/>
            <p:cNvGrpSpPr/>
            <p:nvPr/>
          </p:nvGrpSpPr>
          <p:grpSpPr>
            <a:xfrm>
              <a:off x="586740" y="5723890"/>
              <a:ext cx="3926840" cy="558800"/>
              <a:chOff x="586740" y="5723890"/>
              <a:chExt cx="3926840" cy="558800"/>
            </a:xfrm>
          </p:grpSpPr>
          <p:graphicFrame>
            <p:nvGraphicFramePr>
              <p:cNvPr id="92" name="Object 62"/>
              <p:cNvGraphicFramePr>
                <a:graphicFrameLocks noChangeAspect="1"/>
              </p:cNvGraphicFramePr>
              <p:nvPr/>
            </p:nvGraphicFramePr>
            <p:xfrm>
              <a:off x="586740" y="5897245"/>
              <a:ext cx="854710" cy="360045"/>
            </p:xfrm>
            <a:graphic>
              <a:graphicData uri="http://schemas.openxmlformats.org/presentationml/2006/ole">
                <mc:AlternateContent xmlns:mc="http://schemas.openxmlformats.org/markup-compatibility/2006">
                  <mc:Choice xmlns:v="urn:schemas-microsoft-com:vml" Requires="v">
                    <p:oleObj spid="_x0000_s4097" name="" r:id="rId1" imgW="13716000" imgH="5791200" progId="Equation.3">
                      <p:embed/>
                    </p:oleObj>
                  </mc:Choice>
                  <mc:Fallback>
                    <p:oleObj name="" r:id="rId1" imgW="13716000" imgH="5791200" progId="Equation.3">
                      <p:embed/>
                      <p:pic>
                        <p:nvPicPr>
                          <p:cNvPr id="0" name="图片 4096"/>
                          <p:cNvPicPr>
                            <a:picLocks noChangeAspect="1"/>
                          </p:cNvPicPr>
                          <p:nvPr/>
                        </p:nvPicPr>
                        <p:blipFill>
                          <a:blip r:embed="rId2"/>
                          <a:stretch>
                            <a:fillRect/>
                          </a:stretch>
                        </p:blipFill>
                        <p:spPr>
                          <a:xfrm>
                            <a:off x="586740" y="5897245"/>
                            <a:ext cx="854710" cy="360045"/>
                          </a:xfrm>
                          <a:prstGeom prst="rect">
                            <a:avLst/>
                          </a:prstGeom>
                          <a:noFill/>
                          <a:ln w="9525">
                            <a:noFill/>
                          </a:ln>
                        </p:spPr>
                      </p:pic>
                    </p:oleObj>
                  </mc:Fallback>
                </mc:AlternateContent>
              </a:graphicData>
            </a:graphic>
          </p:graphicFrame>
          <p:sp>
            <p:nvSpPr>
              <p:cNvPr id="93" name="AutoShape 70"/>
              <p:cNvSpPr/>
              <p:nvPr/>
            </p:nvSpPr>
            <p:spPr>
              <a:xfrm>
                <a:off x="1587500" y="5751830"/>
                <a:ext cx="1624330" cy="503555"/>
              </a:xfrm>
              <a:prstGeom prst="rect">
                <a:avLst/>
              </a:prstGeom>
              <a:solidFill>
                <a:srgbClr val="0E85C4"/>
              </a:solidFill>
              <a:ln w="9525" cap="flat" cmpd="sng">
                <a:solidFill>
                  <a:srgbClr val="000000"/>
                </a:solidFill>
                <a:prstDash val="solid"/>
                <a:miter/>
                <a:headEnd type="none" w="med" len="med"/>
                <a:tailEnd type="none" w="med" len="med"/>
              </a:ln>
            </p:spPr>
            <p:txBody>
              <a:bodyPr wrap="none" anchor="ctr"/>
              <a:lstStyle/>
              <a:p>
                <a:r>
                  <a:rPr lang="en-US" altLang="zh-CN" sz="1600" b="1" dirty="0">
                    <a:solidFill>
                      <a:srgbClr val="FFFFFF"/>
                    </a:solidFill>
                    <a:latin typeface="Arial" panose="020B0604020202020204" pitchFamily="34" charset="0"/>
                  </a:rPr>
                  <a:t>A coarse mesh</a:t>
                </a:r>
                <a:endParaRPr lang="en-US" altLang="zh-CN" sz="1600" b="1" dirty="0">
                  <a:solidFill>
                    <a:srgbClr val="FFFFFF"/>
                  </a:solidFill>
                  <a:latin typeface="Arial" panose="020B0604020202020204" pitchFamily="34" charset="0"/>
                </a:endParaRPr>
              </a:p>
              <a:p>
                <a:pPr algn="ctr"/>
                <a:r>
                  <a:rPr lang="en-US" altLang="zh-CN" sz="1600" b="1" dirty="0">
                    <a:solidFill>
                      <a:srgbClr val="FFFFFF"/>
                    </a:solidFill>
                    <a:latin typeface="Arial" panose="020B0604020202020204" pitchFamily="34" charset="0"/>
                  </a:rPr>
                  <a:t>M</a:t>
                </a:r>
                <a:r>
                  <a:rPr lang="en-US" altLang="zh-CN" sz="1600" b="1" baseline="-25000" dirty="0">
                    <a:solidFill>
                      <a:srgbClr val="FFFFFF"/>
                    </a:solidFill>
                    <a:latin typeface="Arial" panose="020B0604020202020204" pitchFamily="34" charset="0"/>
                  </a:rPr>
                  <a:t>0</a:t>
                </a:r>
                <a:endParaRPr lang="en-US" altLang="zh-CN" sz="1600" b="1" baseline="-25000" dirty="0">
                  <a:solidFill>
                    <a:srgbClr val="FFFFFF"/>
                  </a:solidFill>
                  <a:latin typeface="Arial" panose="020B0604020202020204" pitchFamily="34" charset="0"/>
                </a:endParaRPr>
              </a:p>
            </p:txBody>
          </p:sp>
          <p:sp>
            <p:nvSpPr>
              <p:cNvPr id="94" name="AutoShape 79"/>
              <p:cNvSpPr/>
              <p:nvPr/>
            </p:nvSpPr>
            <p:spPr>
              <a:xfrm>
                <a:off x="3424555" y="5723890"/>
                <a:ext cx="1089025" cy="558800"/>
              </a:xfrm>
              <a:prstGeom prst="diamond">
                <a:avLst/>
              </a:prstGeom>
              <a:solidFill>
                <a:srgbClr val="DDEFF1"/>
              </a:solidFill>
              <a:ln w="9525" cap="flat" cmpd="sng">
                <a:solidFill>
                  <a:srgbClr val="000000"/>
                </a:solidFill>
                <a:prstDash val="solid"/>
                <a:miter/>
                <a:headEnd type="none" w="med" len="med"/>
                <a:tailEnd type="none" w="med" len="med"/>
              </a:ln>
            </p:spPr>
            <p:txBody>
              <a:bodyPr wrap="none" anchor="ctr"/>
              <a:lstStyle/>
              <a:p>
                <a:pPr algn="ctr"/>
                <a:r>
                  <a:rPr lang="en-US" altLang="zh-CN" sz="1600" b="1" dirty="0">
                    <a:solidFill>
                      <a:srgbClr val="53A92A"/>
                    </a:solidFill>
                    <a:latin typeface="Arial" panose="020B0604020202020204" pitchFamily="34" charset="0"/>
                  </a:rPr>
                  <a:t>E </a:t>
                </a:r>
                <a:r>
                  <a:rPr lang="en-US" altLang="zh-CN" sz="1600" b="1" dirty="0">
                    <a:solidFill>
                      <a:srgbClr val="53A92A"/>
                    </a:solidFill>
                    <a:cs typeface="Arial" panose="020B0604020202020204" pitchFamily="34" charset="0"/>
                  </a:rPr>
                  <a:t>≤3%</a:t>
                </a:r>
                <a:endParaRPr lang="en-US" altLang="zh-CN" sz="1600" b="1" dirty="0">
                  <a:solidFill>
                    <a:srgbClr val="53A92A"/>
                  </a:solidFill>
                  <a:cs typeface="Arial" panose="020B0604020202020204" pitchFamily="34" charset="0"/>
                </a:endParaRPr>
              </a:p>
            </p:txBody>
          </p:sp>
        </p:grpSp>
        <p:grpSp>
          <p:nvGrpSpPr>
            <p:cNvPr id="23" name="组合 21"/>
            <p:cNvGrpSpPr/>
            <p:nvPr/>
          </p:nvGrpSpPr>
          <p:grpSpPr>
            <a:xfrm>
              <a:off x="414655" y="3328670"/>
              <a:ext cx="9274175" cy="2816225"/>
              <a:chOff x="414655" y="3328670"/>
              <a:chExt cx="9274175" cy="2816225"/>
            </a:xfrm>
          </p:grpSpPr>
          <p:grpSp>
            <p:nvGrpSpPr>
              <p:cNvPr id="43" name="组合 15"/>
              <p:cNvGrpSpPr/>
              <p:nvPr/>
            </p:nvGrpSpPr>
            <p:grpSpPr>
              <a:xfrm>
                <a:off x="414655" y="3328670"/>
                <a:ext cx="6485890" cy="2816225"/>
                <a:chOff x="414655" y="3328670"/>
                <a:chExt cx="6485890" cy="2816225"/>
              </a:xfrm>
            </p:grpSpPr>
            <p:sp>
              <p:nvSpPr>
                <p:cNvPr id="52" name="AutoShape 70"/>
                <p:cNvSpPr/>
                <p:nvPr/>
              </p:nvSpPr>
              <p:spPr>
                <a:xfrm>
                  <a:off x="1587500" y="3717290"/>
                  <a:ext cx="1624330" cy="503555"/>
                </a:xfrm>
                <a:prstGeom prst="rect">
                  <a:avLst/>
                </a:prstGeom>
                <a:solidFill>
                  <a:srgbClr val="0E85C4"/>
                </a:solidFill>
                <a:ln w="9525" cap="flat" cmpd="sng">
                  <a:solidFill>
                    <a:srgbClr val="000000"/>
                  </a:solidFill>
                  <a:prstDash val="solid"/>
                  <a:miter/>
                  <a:headEnd type="none" w="med" len="med"/>
                  <a:tailEnd type="none" w="med" len="med"/>
                </a:ln>
              </p:spPr>
              <p:txBody>
                <a:bodyPr wrap="none" anchor="ctr"/>
                <a:lstStyle/>
                <a:p>
                  <a:r>
                    <a:rPr lang="en-US" altLang="zh-CN" sz="1400" b="1" dirty="0">
                      <a:solidFill>
                        <a:srgbClr val="FFFFFF"/>
                      </a:solidFill>
                      <a:latin typeface="Arial" panose="020B0604020202020204" pitchFamily="34" charset="0"/>
                    </a:rPr>
                    <a:t>A coarse mesh</a:t>
                  </a:r>
                  <a:endParaRPr lang="en-US" altLang="zh-CN" sz="1400" b="1" dirty="0">
                    <a:solidFill>
                      <a:srgbClr val="FFFFFF"/>
                    </a:solidFill>
                    <a:latin typeface="Arial" panose="020B0604020202020204" pitchFamily="34" charset="0"/>
                  </a:endParaRPr>
                </a:p>
                <a:p>
                  <a:pPr algn="ctr"/>
                  <a:r>
                    <a:rPr lang="en-US" altLang="zh-CN" sz="1400" b="1" dirty="0">
                      <a:solidFill>
                        <a:srgbClr val="FFFFFF"/>
                      </a:solidFill>
                      <a:latin typeface="Arial" panose="020B0604020202020204" pitchFamily="34" charset="0"/>
                    </a:rPr>
                    <a:t>M</a:t>
                  </a:r>
                  <a:r>
                    <a:rPr lang="en-US" altLang="zh-CN" sz="1400" b="1" baseline="-25000" dirty="0">
                      <a:solidFill>
                        <a:srgbClr val="FFFFFF"/>
                      </a:solidFill>
                      <a:latin typeface="Arial" panose="020B0604020202020204" pitchFamily="34" charset="0"/>
                    </a:rPr>
                    <a:t>0</a:t>
                  </a:r>
                  <a:endParaRPr lang="en-US" altLang="zh-CN" sz="1400" b="1" baseline="-25000" dirty="0">
                    <a:solidFill>
                      <a:srgbClr val="FFFFFF"/>
                    </a:solidFill>
                    <a:latin typeface="Arial" panose="020B0604020202020204" pitchFamily="34" charset="0"/>
                  </a:endParaRPr>
                </a:p>
              </p:txBody>
            </p:sp>
            <p:cxnSp>
              <p:nvCxnSpPr>
                <p:cNvPr id="53" name="AutoShape 71"/>
                <p:cNvCxnSpPr>
                  <a:endCxn id="52" idx="1"/>
                </p:cNvCxnSpPr>
                <p:nvPr/>
              </p:nvCxnSpPr>
              <p:spPr>
                <a:xfrm>
                  <a:off x="1336675" y="3969385"/>
                  <a:ext cx="250825" cy="0"/>
                </a:xfrm>
                <a:prstGeom prst="straightConnector1">
                  <a:avLst/>
                </a:prstGeom>
                <a:ln w="9525" cap="flat" cmpd="sng">
                  <a:solidFill>
                    <a:srgbClr val="000000"/>
                  </a:solidFill>
                  <a:prstDash val="solid"/>
                  <a:headEnd type="none" w="med" len="med"/>
                  <a:tailEnd type="triangle" w="med" len="med"/>
                </a:ln>
              </p:spPr>
            </p:cxnSp>
            <p:sp>
              <p:nvSpPr>
                <p:cNvPr id="54" name="AutoShape 85"/>
                <p:cNvSpPr/>
                <p:nvPr/>
              </p:nvSpPr>
              <p:spPr>
                <a:xfrm rot="5400000">
                  <a:off x="908685" y="4236085"/>
                  <a:ext cx="320675" cy="121920"/>
                </a:xfrm>
                <a:prstGeom prst="rightArrow">
                  <a:avLst>
                    <a:gd name="adj1" fmla="val 50000"/>
                    <a:gd name="adj2" fmla="val 162259"/>
                  </a:avLst>
                </a:prstGeom>
                <a:solidFill>
                  <a:srgbClr val="53A92A"/>
                </a:solidFill>
                <a:ln w="9525" cap="flat" cmpd="sng">
                  <a:solidFill>
                    <a:srgbClr val="000000"/>
                  </a:solidFill>
                  <a:prstDash val="solid"/>
                  <a:miter/>
                  <a:headEnd type="none" w="med" len="med"/>
                  <a:tailEnd type="none" w="med" len="med"/>
                </a:ln>
              </p:spPr>
              <p:txBody>
                <a:bodyPr wrap="none" anchor="ctr"/>
                <a:lstStyle/>
                <a:p>
                  <a:endParaRPr dirty="0">
                    <a:latin typeface="Arial" panose="020B0604020202020204" pitchFamily="34" charset="0"/>
                  </a:endParaRPr>
                </a:p>
              </p:txBody>
            </p:sp>
            <p:graphicFrame>
              <p:nvGraphicFramePr>
                <p:cNvPr id="55" name="Object 55"/>
                <p:cNvGraphicFramePr>
                  <a:graphicFrameLocks noChangeAspect="1"/>
                </p:cNvGraphicFramePr>
                <p:nvPr/>
              </p:nvGraphicFramePr>
              <p:xfrm>
                <a:off x="414655" y="3328670"/>
                <a:ext cx="1005840" cy="323215"/>
              </p:xfrm>
              <a:graphic>
                <a:graphicData uri="http://schemas.openxmlformats.org/presentationml/2006/ole">
                  <mc:AlternateContent xmlns:mc="http://schemas.openxmlformats.org/markup-compatibility/2006">
                    <mc:Choice xmlns:v="urn:schemas-microsoft-com:vml" Requires="v">
                      <p:oleObj spid="_x0000_s4098" name="" r:id="rId3" imgW="16154400" imgH="5181600" progId="Equation.3">
                        <p:embed/>
                      </p:oleObj>
                    </mc:Choice>
                    <mc:Fallback>
                      <p:oleObj name="" r:id="rId3" imgW="16154400" imgH="5181600" progId="Equation.3">
                        <p:embed/>
                        <p:pic>
                          <p:nvPicPr>
                            <p:cNvPr id="0" name="图片 4097"/>
                            <p:cNvPicPr>
                              <a:picLocks noChangeAspect="1"/>
                            </p:cNvPicPr>
                            <p:nvPr/>
                          </p:nvPicPr>
                          <p:blipFill>
                            <a:blip r:embed="rId4"/>
                            <a:stretch>
                              <a:fillRect/>
                            </a:stretch>
                          </p:blipFill>
                          <p:spPr>
                            <a:xfrm>
                              <a:off x="414655" y="3328670"/>
                              <a:ext cx="1005840" cy="323215"/>
                            </a:xfrm>
                            <a:prstGeom prst="rect">
                              <a:avLst/>
                            </a:prstGeom>
                            <a:noFill/>
                            <a:ln w="9525">
                              <a:noFill/>
                            </a:ln>
                          </p:spPr>
                        </p:pic>
                      </p:oleObj>
                    </mc:Fallback>
                  </mc:AlternateContent>
                </a:graphicData>
              </a:graphic>
            </p:graphicFrame>
            <p:graphicFrame>
              <p:nvGraphicFramePr>
                <p:cNvPr id="56" name="Object 56"/>
                <p:cNvGraphicFramePr>
                  <a:graphicFrameLocks noChangeAspect="1"/>
                </p:cNvGraphicFramePr>
                <p:nvPr/>
              </p:nvGraphicFramePr>
              <p:xfrm>
                <a:off x="690880" y="3807460"/>
                <a:ext cx="645795" cy="322580"/>
              </p:xfrm>
              <a:graphic>
                <a:graphicData uri="http://schemas.openxmlformats.org/presentationml/2006/ole">
                  <mc:AlternateContent xmlns:mc="http://schemas.openxmlformats.org/markup-compatibility/2006">
                    <mc:Choice xmlns:v="urn:schemas-microsoft-com:vml" Requires="v">
                      <p:oleObj spid="_x0000_s4099" name="" r:id="rId5" imgW="10363200" imgH="5181600" progId="Equation.3">
                        <p:embed/>
                      </p:oleObj>
                    </mc:Choice>
                    <mc:Fallback>
                      <p:oleObj name="" r:id="rId5" imgW="10363200" imgH="5181600" progId="Equation.3">
                        <p:embed/>
                        <p:pic>
                          <p:nvPicPr>
                            <p:cNvPr id="0" name="图片 4098"/>
                            <p:cNvPicPr>
                              <a:picLocks noChangeAspect="1"/>
                            </p:cNvPicPr>
                            <p:nvPr/>
                          </p:nvPicPr>
                          <p:blipFill>
                            <a:blip r:embed="rId6"/>
                            <a:stretch>
                              <a:fillRect/>
                            </a:stretch>
                          </p:blipFill>
                          <p:spPr>
                            <a:xfrm>
                              <a:off x="690880" y="3807460"/>
                              <a:ext cx="645795" cy="322580"/>
                            </a:xfrm>
                            <a:prstGeom prst="rect">
                              <a:avLst/>
                            </a:prstGeom>
                            <a:noFill/>
                            <a:ln w="9525">
                              <a:noFill/>
                            </a:ln>
                          </p:spPr>
                        </p:pic>
                      </p:oleObj>
                    </mc:Fallback>
                  </mc:AlternateContent>
                </a:graphicData>
              </a:graphic>
            </p:graphicFrame>
            <p:graphicFrame>
              <p:nvGraphicFramePr>
                <p:cNvPr id="57" name="Object 61"/>
                <p:cNvGraphicFramePr>
                  <a:graphicFrameLocks noChangeAspect="1"/>
                </p:cNvGraphicFramePr>
                <p:nvPr/>
              </p:nvGraphicFramePr>
              <p:xfrm>
                <a:off x="435610" y="4590415"/>
                <a:ext cx="1042670" cy="321945"/>
              </p:xfrm>
              <a:graphic>
                <a:graphicData uri="http://schemas.openxmlformats.org/presentationml/2006/ole">
                  <mc:AlternateContent xmlns:mc="http://schemas.openxmlformats.org/markup-compatibility/2006">
                    <mc:Choice xmlns:v="urn:schemas-microsoft-com:vml" Requires="v">
                      <p:oleObj spid="_x0000_s4100" name="Equation" r:id="rId7" imgW="16764000" imgH="5181600" progId="">
                        <p:embed/>
                      </p:oleObj>
                    </mc:Choice>
                    <mc:Fallback>
                      <p:oleObj name="Equation" r:id="rId7" imgW="16764000" imgH="5181600" progId="">
                        <p:embed/>
                        <p:pic>
                          <p:nvPicPr>
                            <p:cNvPr id="0" name="图片 4099"/>
                            <p:cNvPicPr>
                              <a:picLocks noChangeAspect="1"/>
                            </p:cNvPicPr>
                            <p:nvPr/>
                          </p:nvPicPr>
                          <p:blipFill>
                            <a:blip r:embed="rId8"/>
                            <a:stretch>
                              <a:fillRect/>
                            </a:stretch>
                          </p:blipFill>
                          <p:spPr>
                            <a:xfrm>
                              <a:off x="435610" y="4590415"/>
                              <a:ext cx="1042670" cy="321945"/>
                            </a:xfrm>
                            <a:prstGeom prst="rect">
                              <a:avLst/>
                            </a:prstGeom>
                            <a:noFill/>
                            <a:ln w="9525">
                              <a:noFill/>
                            </a:ln>
                          </p:spPr>
                        </p:pic>
                      </p:oleObj>
                    </mc:Fallback>
                  </mc:AlternateContent>
                </a:graphicData>
              </a:graphic>
            </p:graphicFrame>
            <p:sp>
              <p:nvSpPr>
                <p:cNvPr id="58" name="AutoShape 79"/>
                <p:cNvSpPr/>
                <p:nvPr/>
              </p:nvSpPr>
              <p:spPr>
                <a:xfrm>
                  <a:off x="3413125" y="3608705"/>
                  <a:ext cx="1089025" cy="558800"/>
                </a:xfrm>
                <a:prstGeom prst="diamond">
                  <a:avLst/>
                </a:prstGeom>
                <a:solidFill>
                  <a:srgbClr val="DDEFF1"/>
                </a:solidFill>
                <a:ln w="9525" cap="flat" cmpd="sng">
                  <a:solidFill>
                    <a:srgbClr val="000000"/>
                  </a:solidFill>
                  <a:prstDash val="solid"/>
                  <a:miter/>
                  <a:headEnd type="none" w="med" len="med"/>
                  <a:tailEnd type="none" w="med" len="med"/>
                </a:ln>
              </p:spPr>
              <p:txBody>
                <a:bodyPr wrap="none" anchor="ctr"/>
                <a:lstStyle/>
                <a:p>
                  <a:pPr algn="ctr"/>
                  <a:r>
                    <a:rPr lang="en-US" altLang="zh-CN" sz="1600" b="1" dirty="0">
                      <a:solidFill>
                        <a:srgbClr val="53A92A"/>
                      </a:solidFill>
                      <a:latin typeface="Arial" panose="020B0604020202020204" pitchFamily="34" charset="0"/>
                    </a:rPr>
                    <a:t>E </a:t>
                  </a:r>
                  <a:r>
                    <a:rPr lang="en-US" altLang="zh-CN" sz="1600" b="1" dirty="0">
                      <a:solidFill>
                        <a:srgbClr val="53A92A"/>
                      </a:solidFill>
                      <a:cs typeface="Arial" panose="020B0604020202020204" pitchFamily="34" charset="0"/>
                    </a:rPr>
                    <a:t>≤3%</a:t>
                  </a:r>
                  <a:endParaRPr lang="en-US" altLang="zh-CN" sz="1600" b="1" dirty="0">
                    <a:solidFill>
                      <a:srgbClr val="53A92A"/>
                    </a:solidFill>
                    <a:cs typeface="Arial" panose="020B0604020202020204" pitchFamily="34" charset="0"/>
                  </a:endParaRPr>
                </a:p>
              </p:txBody>
            </p:sp>
            <p:sp>
              <p:nvSpPr>
                <p:cNvPr id="59" name="AutoShape 76"/>
                <p:cNvSpPr/>
                <p:nvPr/>
              </p:nvSpPr>
              <p:spPr>
                <a:xfrm>
                  <a:off x="4714240" y="3754120"/>
                  <a:ext cx="679450" cy="284480"/>
                </a:xfrm>
                <a:prstGeom prst="rect">
                  <a:avLst/>
                </a:prstGeom>
                <a:solidFill>
                  <a:srgbClr val="FF7E7E"/>
                </a:solidFill>
                <a:ln w="9525" cap="flat" cmpd="sng">
                  <a:solidFill>
                    <a:srgbClr val="000000"/>
                  </a:solidFill>
                  <a:prstDash val="solid"/>
                  <a:miter/>
                  <a:headEnd type="none" w="med" len="med"/>
                  <a:tailEnd type="none" w="med" len="med"/>
                </a:ln>
              </p:spPr>
              <p:txBody>
                <a:bodyPr wrap="none" anchor="ctr"/>
                <a:lstStyle/>
                <a:p>
                  <a:pPr algn="ctr"/>
                  <a:r>
                    <a:rPr lang="en-US" altLang="zh-CN" sz="1400" b="1" i="1" dirty="0">
                      <a:solidFill>
                        <a:srgbClr val="00002A"/>
                      </a:solidFill>
                      <a:latin typeface="Arial" panose="020B0604020202020204" pitchFamily="34" charset="0"/>
                    </a:rPr>
                    <a:t>M</a:t>
                  </a:r>
                  <a:r>
                    <a:rPr lang="en-US" altLang="zh-CN" sz="1400" b="1" i="1" baseline="-25000" dirty="0">
                      <a:solidFill>
                        <a:srgbClr val="00002A"/>
                      </a:solidFill>
                      <a:latin typeface="Arial" panose="020B0604020202020204" pitchFamily="34" charset="0"/>
                    </a:rPr>
                    <a:t>1</a:t>
                  </a:r>
                  <a:endParaRPr lang="en-US" altLang="zh-CN" sz="1400" b="1" i="1" baseline="-25000" dirty="0">
                    <a:solidFill>
                      <a:srgbClr val="00002A"/>
                    </a:solidFill>
                    <a:latin typeface="Arial" panose="020B0604020202020204" pitchFamily="34" charset="0"/>
                  </a:endParaRPr>
                </a:p>
              </p:txBody>
            </p:sp>
            <p:sp>
              <p:nvSpPr>
                <p:cNvPr id="60" name="文本框 45"/>
                <p:cNvSpPr txBox="1"/>
                <p:nvPr/>
              </p:nvSpPr>
              <p:spPr>
                <a:xfrm>
                  <a:off x="3731260" y="4130040"/>
                  <a:ext cx="329565" cy="213360"/>
                </a:xfrm>
                <a:prstGeom prst="rect">
                  <a:avLst/>
                </a:prstGeom>
                <a:noFill/>
                <a:ln w="6350">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nSpc>
                      <a:spcPts val="1600"/>
                    </a:lnSpc>
                  </a:pPr>
                  <a:r>
                    <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rPr>
                    <a:t>Y</a:t>
                  </a:r>
                  <a:endPar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61" name="文本框 45"/>
                <p:cNvSpPr txBox="1"/>
                <p:nvPr/>
              </p:nvSpPr>
              <p:spPr>
                <a:xfrm>
                  <a:off x="4443730" y="3608705"/>
                  <a:ext cx="329565" cy="213360"/>
                </a:xfrm>
                <a:prstGeom prst="rect">
                  <a:avLst/>
                </a:prstGeom>
                <a:noFill/>
                <a:ln w="6350">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nSpc>
                      <a:spcPts val="1600"/>
                    </a:lnSpc>
                  </a:pPr>
                  <a:r>
                    <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rPr>
                    <a:t>N</a:t>
                  </a:r>
                  <a:endPar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62" name="AutoShape 70"/>
                <p:cNvSpPr/>
                <p:nvPr/>
              </p:nvSpPr>
              <p:spPr>
                <a:xfrm>
                  <a:off x="1587500" y="4617085"/>
                  <a:ext cx="1624330" cy="503555"/>
                </a:xfrm>
                <a:prstGeom prst="rect">
                  <a:avLst/>
                </a:prstGeom>
                <a:solidFill>
                  <a:srgbClr val="0E85C4"/>
                </a:solidFill>
                <a:ln w="9525" cap="flat" cmpd="sng">
                  <a:solidFill>
                    <a:srgbClr val="000000"/>
                  </a:solidFill>
                  <a:prstDash val="solid"/>
                  <a:miter/>
                  <a:headEnd type="none" w="med" len="med"/>
                  <a:tailEnd type="none" w="med" len="med"/>
                </a:ln>
              </p:spPr>
              <p:txBody>
                <a:bodyPr wrap="none" anchor="ctr"/>
                <a:lstStyle/>
                <a:p>
                  <a:r>
                    <a:rPr lang="en-US" altLang="zh-CN" sz="1400" b="1" dirty="0">
                      <a:solidFill>
                        <a:srgbClr val="FFFFFF"/>
                      </a:solidFill>
                      <a:latin typeface="Arial" panose="020B0604020202020204" pitchFamily="34" charset="0"/>
                    </a:rPr>
                    <a:t>A coarse mesh</a:t>
                  </a:r>
                  <a:endParaRPr lang="en-US" altLang="zh-CN" sz="1400" b="1" dirty="0">
                    <a:solidFill>
                      <a:srgbClr val="FFFFFF"/>
                    </a:solidFill>
                    <a:latin typeface="Arial" panose="020B0604020202020204" pitchFamily="34" charset="0"/>
                  </a:endParaRPr>
                </a:p>
                <a:p>
                  <a:pPr algn="ctr"/>
                  <a:r>
                    <a:rPr lang="en-US" altLang="zh-CN" sz="1400" b="1" dirty="0">
                      <a:solidFill>
                        <a:srgbClr val="FFFFFF"/>
                      </a:solidFill>
                      <a:latin typeface="Arial" panose="020B0604020202020204" pitchFamily="34" charset="0"/>
                    </a:rPr>
                    <a:t>M</a:t>
                  </a:r>
                  <a:r>
                    <a:rPr lang="en-US" altLang="zh-CN" sz="1400" b="1" baseline="-25000" dirty="0">
                      <a:solidFill>
                        <a:srgbClr val="FFFFFF"/>
                      </a:solidFill>
                      <a:latin typeface="Arial" panose="020B0604020202020204" pitchFamily="34" charset="0"/>
                    </a:rPr>
                    <a:t>0</a:t>
                  </a:r>
                  <a:endParaRPr lang="en-US" altLang="zh-CN" sz="1400" b="1" baseline="-25000" dirty="0">
                    <a:solidFill>
                      <a:srgbClr val="FFFFFF"/>
                    </a:solidFill>
                    <a:latin typeface="Arial" panose="020B0604020202020204" pitchFamily="34" charset="0"/>
                  </a:endParaRPr>
                </a:p>
              </p:txBody>
            </p:sp>
            <p:cxnSp>
              <p:nvCxnSpPr>
                <p:cNvPr id="63" name="AutoShape 83"/>
                <p:cNvCxnSpPr/>
                <p:nvPr/>
              </p:nvCxnSpPr>
              <p:spPr>
                <a:xfrm>
                  <a:off x="3223260" y="3895090"/>
                  <a:ext cx="201295" cy="3175"/>
                </a:xfrm>
                <a:prstGeom prst="bentConnector2">
                  <a:avLst/>
                </a:prstGeom>
                <a:ln w="9525" cap="flat" cmpd="sng">
                  <a:solidFill>
                    <a:srgbClr val="000000"/>
                  </a:solidFill>
                  <a:prstDash val="solid"/>
                  <a:miter/>
                  <a:headEnd type="none" w="med" len="med"/>
                  <a:tailEnd type="triangle" w="med" len="med"/>
                </a:ln>
              </p:spPr>
            </p:cxnSp>
            <p:cxnSp>
              <p:nvCxnSpPr>
                <p:cNvPr id="64" name="AutoShape 83"/>
                <p:cNvCxnSpPr/>
                <p:nvPr/>
              </p:nvCxnSpPr>
              <p:spPr>
                <a:xfrm>
                  <a:off x="4502785" y="3895090"/>
                  <a:ext cx="211455" cy="3175"/>
                </a:xfrm>
                <a:prstGeom prst="bentConnector2">
                  <a:avLst/>
                </a:prstGeom>
                <a:ln w="9525" cap="flat" cmpd="sng">
                  <a:solidFill>
                    <a:srgbClr val="000000"/>
                  </a:solidFill>
                  <a:prstDash val="solid"/>
                  <a:miter/>
                  <a:headEnd type="none" w="med" len="med"/>
                  <a:tailEnd type="triangle" w="med" len="med"/>
                </a:ln>
              </p:spPr>
            </p:cxnSp>
            <p:cxnSp>
              <p:nvCxnSpPr>
                <p:cNvPr id="65" name="AutoShape 83"/>
                <p:cNvCxnSpPr/>
                <p:nvPr/>
              </p:nvCxnSpPr>
              <p:spPr>
                <a:xfrm>
                  <a:off x="5393690" y="3898900"/>
                  <a:ext cx="211455" cy="3175"/>
                </a:xfrm>
                <a:prstGeom prst="bentConnector2">
                  <a:avLst/>
                </a:prstGeom>
                <a:ln w="9525" cap="flat" cmpd="sng">
                  <a:solidFill>
                    <a:srgbClr val="000000"/>
                  </a:solidFill>
                  <a:prstDash val="solid"/>
                  <a:miter/>
                  <a:headEnd type="none" w="med" len="med"/>
                  <a:tailEnd type="triangle" w="med" len="med"/>
                </a:ln>
              </p:spPr>
            </p:cxnSp>
            <p:sp>
              <p:nvSpPr>
                <p:cNvPr id="66" name="AutoShape 79"/>
                <p:cNvSpPr/>
                <p:nvPr/>
              </p:nvSpPr>
              <p:spPr>
                <a:xfrm>
                  <a:off x="5593715" y="3612515"/>
                  <a:ext cx="1089025" cy="558800"/>
                </a:xfrm>
                <a:prstGeom prst="diamond">
                  <a:avLst/>
                </a:prstGeom>
                <a:solidFill>
                  <a:srgbClr val="DDEFF1"/>
                </a:solidFill>
                <a:ln w="9525" cap="flat" cmpd="sng">
                  <a:solidFill>
                    <a:srgbClr val="000000"/>
                  </a:solidFill>
                  <a:prstDash val="solid"/>
                  <a:miter/>
                  <a:headEnd type="none" w="med" len="med"/>
                  <a:tailEnd type="none" w="med" len="med"/>
                </a:ln>
              </p:spPr>
              <p:txBody>
                <a:bodyPr wrap="none" anchor="ctr"/>
                <a:lstStyle/>
                <a:p>
                  <a:pPr algn="ctr"/>
                  <a:r>
                    <a:rPr lang="en-US" altLang="zh-CN" sz="1600" b="1" dirty="0">
                      <a:solidFill>
                        <a:srgbClr val="53A92A"/>
                      </a:solidFill>
                      <a:latin typeface="Arial" panose="020B0604020202020204" pitchFamily="34" charset="0"/>
                    </a:rPr>
                    <a:t>E </a:t>
                  </a:r>
                  <a:r>
                    <a:rPr lang="en-US" altLang="zh-CN" sz="1600" b="1" dirty="0">
                      <a:solidFill>
                        <a:srgbClr val="53A92A"/>
                      </a:solidFill>
                      <a:cs typeface="Arial" panose="020B0604020202020204" pitchFamily="34" charset="0"/>
                    </a:rPr>
                    <a:t>≤3%</a:t>
                  </a:r>
                  <a:endParaRPr lang="en-US" altLang="zh-CN" sz="1600" b="1" dirty="0">
                    <a:solidFill>
                      <a:srgbClr val="53A92A"/>
                    </a:solidFill>
                    <a:cs typeface="Arial" panose="020B0604020202020204" pitchFamily="34" charset="0"/>
                  </a:endParaRPr>
                </a:p>
              </p:txBody>
            </p:sp>
            <p:cxnSp>
              <p:nvCxnSpPr>
                <p:cNvPr id="67" name="AutoShape 83"/>
                <p:cNvCxnSpPr/>
                <p:nvPr/>
              </p:nvCxnSpPr>
              <p:spPr>
                <a:xfrm>
                  <a:off x="6689090" y="3890010"/>
                  <a:ext cx="211455" cy="3175"/>
                </a:xfrm>
                <a:prstGeom prst="bentConnector2">
                  <a:avLst/>
                </a:prstGeom>
                <a:ln w="9525" cap="flat" cmpd="sng">
                  <a:solidFill>
                    <a:srgbClr val="000000"/>
                  </a:solidFill>
                  <a:prstDash val="solid"/>
                  <a:miter/>
                  <a:headEnd type="none" w="med" len="med"/>
                  <a:tailEnd type="triangle" w="med" len="med"/>
                </a:ln>
              </p:spPr>
            </p:cxnSp>
            <p:cxnSp>
              <p:nvCxnSpPr>
                <p:cNvPr id="68" name="AutoShape 83"/>
                <p:cNvCxnSpPr>
                  <a:stCxn id="58" idx="2"/>
                  <a:endCxn id="62" idx="0"/>
                </p:cNvCxnSpPr>
                <p:nvPr/>
              </p:nvCxnSpPr>
              <p:spPr>
                <a:xfrm rot="5400000">
                  <a:off x="2954020" y="3613150"/>
                  <a:ext cx="449580" cy="1558290"/>
                </a:xfrm>
                <a:prstGeom prst="bentConnector3">
                  <a:avLst>
                    <a:gd name="adj1" fmla="val 50000"/>
                  </a:avLst>
                </a:prstGeom>
                <a:ln w="9525" cap="flat" cmpd="sng">
                  <a:solidFill>
                    <a:srgbClr val="000000"/>
                  </a:solidFill>
                  <a:prstDash val="solid"/>
                  <a:miter/>
                  <a:headEnd type="none" w="med" len="med"/>
                  <a:tailEnd type="triangle" w="med" len="med"/>
                </a:ln>
              </p:spPr>
            </p:cxnSp>
            <p:sp>
              <p:nvSpPr>
                <p:cNvPr id="69" name="AutoShape 79"/>
                <p:cNvSpPr/>
                <p:nvPr/>
              </p:nvSpPr>
              <p:spPr>
                <a:xfrm>
                  <a:off x="3424555" y="4617085"/>
                  <a:ext cx="1089025" cy="558800"/>
                </a:xfrm>
                <a:prstGeom prst="diamond">
                  <a:avLst/>
                </a:prstGeom>
                <a:solidFill>
                  <a:srgbClr val="DDEFF1"/>
                </a:solidFill>
                <a:ln w="9525" cap="flat" cmpd="sng">
                  <a:solidFill>
                    <a:srgbClr val="000000"/>
                  </a:solidFill>
                  <a:prstDash val="solid"/>
                  <a:miter/>
                  <a:headEnd type="none" w="med" len="med"/>
                  <a:tailEnd type="none" w="med" len="med"/>
                </a:ln>
              </p:spPr>
              <p:txBody>
                <a:bodyPr wrap="none" anchor="ctr"/>
                <a:lstStyle/>
                <a:p>
                  <a:pPr algn="ctr"/>
                  <a:r>
                    <a:rPr lang="en-US" altLang="zh-CN" sz="1600" b="1" dirty="0">
                      <a:solidFill>
                        <a:srgbClr val="53A92A"/>
                      </a:solidFill>
                      <a:latin typeface="Arial" panose="020B0604020202020204" pitchFamily="34" charset="0"/>
                    </a:rPr>
                    <a:t>E </a:t>
                  </a:r>
                  <a:r>
                    <a:rPr lang="en-US" altLang="zh-CN" sz="1600" b="1" dirty="0">
                      <a:solidFill>
                        <a:srgbClr val="53A92A"/>
                      </a:solidFill>
                      <a:cs typeface="Arial" panose="020B0604020202020204" pitchFamily="34" charset="0"/>
                    </a:rPr>
                    <a:t>≤3%</a:t>
                  </a:r>
                  <a:endParaRPr lang="en-US" altLang="zh-CN" sz="1600" b="1" dirty="0">
                    <a:solidFill>
                      <a:srgbClr val="53A92A"/>
                    </a:solidFill>
                    <a:cs typeface="Arial" panose="020B0604020202020204" pitchFamily="34" charset="0"/>
                  </a:endParaRPr>
                </a:p>
              </p:txBody>
            </p:sp>
            <p:sp>
              <p:nvSpPr>
                <p:cNvPr id="70" name="AutoShape 76"/>
                <p:cNvSpPr/>
                <p:nvPr/>
              </p:nvSpPr>
              <p:spPr>
                <a:xfrm>
                  <a:off x="4714240" y="4753610"/>
                  <a:ext cx="679450" cy="284480"/>
                </a:xfrm>
                <a:prstGeom prst="rect">
                  <a:avLst/>
                </a:prstGeom>
                <a:solidFill>
                  <a:srgbClr val="FF7E7E"/>
                </a:solidFill>
                <a:ln w="9525" cap="flat" cmpd="sng">
                  <a:solidFill>
                    <a:srgbClr val="000000"/>
                  </a:solidFill>
                  <a:prstDash val="solid"/>
                  <a:miter/>
                  <a:headEnd type="none" w="med" len="med"/>
                  <a:tailEnd type="none" w="med" len="med"/>
                </a:ln>
              </p:spPr>
              <p:txBody>
                <a:bodyPr wrap="none" anchor="ctr"/>
                <a:lstStyle/>
                <a:p>
                  <a:pPr algn="ctr"/>
                  <a:r>
                    <a:rPr lang="en-US" altLang="zh-CN" sz="1400" b="1" i="1" dirty="0">
                      <a:solidFill>
                        <a:srgbClr val="00002A"/>
                      </a:solidFill>
                      <a:latin typeface="Arial" panose="020B0604020202020204" pitchFamily="34" charset="0"/>
                    </a:rPr>
                    <a:t>M</a:t>
                  </a:r>
                  <a:r>
                    <a:rPr lang="en-US" altLang="zh-CN" sz="1400" b="1" i="1" baseline="-25000" dirty="0">
                      <a:solidFill>
                        <a:srgbClr val="00002A"/>
                      </a:solidFill>
                      <a:latin typeface="Arial" panose="020B0604020202020204" pitchFamily="34" charset="0"/>
                    </a:rPr>
                    <a:t>1</a:t>
                  </a:r>
                  <a:endParaRPr lang="en-US" altLang="zh-CN" sz="1400" b="1" i="1" baseline="-25000" dirty="0">
                    <a:solidFill>
                      <a:srgbClr val="00002A"/>
                    </a:solidFill>
                    <a:latin typeface="Arial" panose="020B0604020202020204" pitchFamily="34" charset="0"/>
                  </a:endParaRPr>
                </a:p>
              </p:txBody>
            </p:sp>
            <p:sp>
              <p:nvSpPr>
                <p:cNvPr id="71" name="文本框 45"/>
                <p:cNvSpPr txBox="1"/>
                <p:nvPr/>
              </p:nvSpPr>
              <p:spPr>
                <a:xfrm>
                  <a:off x="3639820" y="5038090"/>
                  <a:ext cx="329565" cy="213360"/>
                </a:xfrm>
                <a:prstGeom prst="rect">
                  <a:avLst/>
                </a:prstGeom>
                <a:noFill/>
                <a:ln w="6350">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nSpc>
                      <a:spcPts val="1600"/>
                    </a:lnSpc>
                  </a:pPr>
                  <a:r>
                    <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rPr>
                    <a:t>Y</a:t>
                  </a:r>
                  <a:endPar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72" name="文本框 45"/>
                <p:cNvSpPr txBox="1"/>
                <p:nvPr/>
              </p:nvSpPr>
              <p:spPr>
                <a:xfrm>
                  <a:off x="4384675" y="4645025"/>
                  <a:ext cx="329565" cy="213360"/>
                </a:xfrm>
                <a:prstGeom prst="rect">
                  <a:avLst/>
                </a:prstGeom>
                <a:noFill/>
                <a:ln w="6350">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nSpc>
                      <a:spcPts val="1600"/>
                    </a:lnSpc>
                  </a:pPr>
                  <a:r>
                    <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rPr>
                    <a:t>N</a:t>
                  </a:r>
                  <a:endPar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cxnSp>
              <p:nvCxnSpPr>
                <p:cNvPr id="73" name="AutoShape 83"/>
                <p:cNvCxnSpPr/>
                <p:nvPr/>
              </p:nvCxnSpPr>
              <p:spPr>
                <a:xfrm>
                  <a:off x="3211830" y="4895215"/>
                  <a:ext cx="201295" cy="3175"/>
                </a:xfrm>
                <a:prstGeom prst="bentConnector2">
                  <a:avLst/>
                </a:prstGeom>
                <a:ln w="9525" cap="flat" cmpd="sng">
                  <a:solidFill>
                    <a:srgbClr val="000000"/>
                  </a:solidFill>
                  <a:prstDash val="solid"/>
                  <a:miter/>
                  <a:headEnd type="none" w="med" len="med"/>
                  <a:tailEnd type="triangle" w="med" len="med"/>
                </a:ln>
              </p:spPr>
            </p:cxnSp>
            <p:cxnSp>
              <p:nvCxnSpPr>
                <p:cNvPr id="74" name="AutoShape 83"/>
                <p:cNvCxnSpPr/>
                <p:nvPr/>
              </p:nvCxnSpPr>
              <p:spPr>
                <a:xfrm>
                  <a:off x="4502785" y="4894580"/>
                  <a:ext cx="211455" cy="3175"/>
                </a:xfrm>
                <a:prstGeom prst="bentConnector2">
                  <a:avLst/>
                </a:prstGeom>
                <a:ln w="9525" cap="flat" cmpd="sng">
                  <a:solidFill>
                    <a:srgbClr val="000000"/>
                  </a:solidFill>
                  <a:prstDash val="solid"/>
                  <a:miter/>
                  <a:headEnd type="none" w="med" len="med"/>
                  <a:tailEnd type="triangle" w="med" len="med"/>
                </a:ln>
              </p:spPr>
            </p:cxnSp>
            <p:cxnSp>
              <p:nvCxnSpPr>
                <p:cNvPr id="75" name="AutoShape 83"/>
                <p:cNvCxnSpPr/>
                <p:nvPr/>
              </p:nvCxnSpPr>
              <p:spPr>
                <a:xfrm>
                  <a:off x="5393690" y="4898390"/>
                  <a:ext cx="211455" cy="3175"/>
                </a:xfrm>
                <a:prstGeom prst="bentConnector2">
                  <a:avLst/>
                </a:prstGeom>
                <a:ln w="9525" cap="flat" cmpd="sng">
                  <a:solidFill>
                    <a:srgbClr val="000000"/>
                  </a:solidFill>
                  <a:prstDash val="solid"/>
                  <a:miter/>
                  <a:headEnd type="none" w="med" len="med"/>
                  <a:tailEnd type="triangle" w="med" len="med"/>
                </a:ln>
              </p:spPr>
            </p:cxnSp>
            <p:sp>
              <p:nvSpPr>
                <p:cNvPr id="76" name="AutoShape 85"/>
                <p:cNvSpPr/>
                <p:nvPr/>
              </p:nvSpPr>
              <p:spPr>
                <a:xfrm rot="5400000">
                  <a:off x="917575" y="4991100"/>
                  <a:ext cx="302895" cy="123190"/>
                </a:xfrm>
                <a:prstGeom prst="rightArrow">
                  <a:avLst>
                    <a:gd name="adj1" fmla="val 50000"/>
                    <a:gd name="adj2" fmla="val 162259"/>
                  </a:avLst>
                </a:prstGeom>
                <a:solidFill>
                  <a:srgbClr val="53A92A"/>
                </a:solidFill>
                <a:ln w="9525" cap="flat" cmpd="sng">
                  <a:solidFill>
                    <a:srgbClr val="000000"/>
                  </a:solidFill>
                  <a:prstDash val="solid"/>
                  <a:miter/>
                  <a:headEnd type="none" w="med" len="med"/>
                  <a:tailEnd type="none" w="med" len="med"/>
                </a:ln>
              </p:spPr>
              <p:txBody>
                <a:bodyPr wrap="none" anchor="ctr"/>
                <a:lstStyle/>
                <a:p>
                  <a:endParaRPr dirty="0">
                    <a:latin typeface="Arial" panose="020B0604020202020204" pitchFamily="34" charset="0"/>
                  </a:endParaRPr>
                </a:p>
              </p:txBody>
            </p:sp>
            <p:pic>
              <p:nvPicPr>
                <p:cNvPr id="77" name="Picture 93" descr="txp_fig"/>
                <p:cNvPicPr>
                  <a:picLocks noChangeAspect="1"/>
                </p:cNvPicPr>
                <p:nvPr>
                  <p:custDataLst>
                    <p:tags r:id="rId9"/>
                  </p:custDataLst>
                </p:nvPr>
              </p:nvPicPr>
              <p:blipFill>
                <a:blip r:embed="rId10" cstate="print">
                  <a:clrChange>
                    <a:clrFrom>
                      <a:srgbClr val="FFFFFF"/>
                    </a:clrFrom>
                    <a:clrTo>
                      <a:srgbClr val="FFFFFF">
                        <a:alpha val="0"/>
                      </a:srgbClr>
                    </a:clrTo>
                  </a:clrChange>
                </a:blip>
                <a:stretch>
                  <a:fillRect/>
                </a:stretch>
              </p:blipFill>
              <p:spPr>
                <a:xfrm>
                  <a:off x="859155" y="5395595"/>
                  <a:ext cx="420370" cy="57150"/>
                </a:xfrm>
                <a:prstGeom prst="rect">
                  <a:avLst/>
                </a:prstGeom>
                <a:noFill/>
                <a:ln w="9525">
                  <a:noFill/>
                </a:ln>
              </p:spPr>
            </p:pic>
            <p:sp>
              <p:nvSpPr>
                <p:cNvPr id="78" name="AutoShape 85"/>
                <p:cNvSpPr/>
                <p:nvPr/>
              </p:nvSpPr>
              <p:spPr>
                <a:xfrm rot="5400000">
                  <a:off x="916940" y="5683885"/>
                  <a:ext cx="302895" cy="123190"/>
                </a:xfrm>
                <a:prstGeom prst="rightArrow">
                  <a:avLst>
                    <a:gd name="adj1" fmla="val 50000"/>
                    <a:gd name="adj2" fmla="val 162259"/>
                  </a:avLst>
                </a:prstGeom>
                <a:solidFill>
                  <a:srgbClr val="53A92A"/>
                </a:solidFill>
                <a:ln w="9525" cap="flat" cmpd="sng">
                  <a:solidFill>
                    <a:srgbClr val="000000"/>
                  </a:solidFill>
                  <a:prstDash val="solid"/>
                  <a:miter/>
                  <a:headEnd type="none" w="med" len="med"/>
                  <a:tailEnd type="none" w="med" len="med"/>
                </a:ln>
              </p:spPr>
              <p:txBody>
                <a:bodyPr wrap="none" anchor="ctr"/>
                <a:lstStyle/>
                <a:p>
                  <a:endParaRPr dirty="0">
                    <a:latin typeface="Arial" panose="020B0604020202020204" pitchFamily="34" charset="0"/>
                  </a:endParaRPr>
                </a:p>
              </p:txBody>
            </p:sp>
            <p:cxnSp>
              <p:nvCxnSpPr>
                <p:cNvPr id="79" name="AutoShape 83"/>
                <p:cNvCxnSpPr>
                  <a:stCxn id="66" idx="2"/>
                </p:cNvCxnSpPr>
                <p:nvPr/>
              </p:nvCxnSpPr>
              <p:spPr>
                <a:xfrm rot="5400000">
                  <a:off x="4934585" y="3194050"/>
                  <a:ext cx="226695" cy="2180590"/>
                </a:xfrm>
                <a:prstGeom prst="bentConnector2">
                  <a:avLst/>
                </a:prstGeom>
                <a:ln w="9525" cap="flat" cmpd="sng">
                  <a:solidFill>
                    <a:srgbClr val="000000"/>
                  </a:solidFill>
                  <a:prstDash val="solid"/>
                  <a:miter/>
                  <a:headEnd type="none" w="med" len="med"/>
                  <a:tailEnd type="triangle" w="med" len="med"/>
                </a:ln>
              </p:spPr>
            </p:cxnSp>
            <p:sp>
              <p:nvSpPr>
                <p:cNvPr id="80" name="文本框 45"/>
                <p:cNvSpPr txBox="1"/>
                <p:nvPr/>
              </p:nvSpPr>
              <p:spPr>
                <a:xfrm>
                  <a:off x="6570980" y="3612515"/>
                  <a:ext cx="329565" cy="213360"/>
                </a:xfrm>
                <a:prstGeom prst="rect">
                  <a:avLst/>
                </a:prstGeom>
                <a:noFill/>
                <a:ln w="6350">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nSpc>
                      <a:spcPts val="1600"/>
                    </a:lnSpc>
                  </a:pPr>
                  <a:r>
                    <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rPr>
                    <a:t>N</a:t>
                  </a:r>
                  <a:endPar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81" name="文本框 45"/>
                <p:cNvSpPr txBox="1"/>
                <p:nvPr/>
              </p:nvSpPr>
              <p:spPr>
                <a:xfrm>
                  <a:off x="5695950" y="4130040"/>
                  <a:ext cx="329565" cy="213360"/>
                </a:xfrm>
                <a:prstGeom prst="rect">
                  <a:avLst/>
                </a:prstGeom>
                <a:noFill/>
                <a:ln w="6350">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nSpc>
                      <a:spcPts val="1600"/>
                    </a:lnSpc>
                  </a:pPr>
                  <a:r>
                    <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rPr>
                    <a:t>Y</a:t>
                  </a:r>
                  <a:endPar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cxnSp>
              <p:nvCxnSpPr>
                <p:cNvPr id="82" name="AutoShape 83"/>
                <p:cNvCxnSpPr>
                  <a:stCxn id="69" idx="2"/>
                  <a:endCxn id="83" idx="0"/>
                </p:cNvCxnSpPr>
                <p:nvPr/>
              </p:nvCxnSpPr>
              <p:spPr>
                <a:xfrm rot="5400000">
                  <a:off x="3046095" y="4529455"/>
                  <a:ext cx="276860" cy="1569720"/>
                </a:xfrm>
                <a:prstGeom prst="bentConnector3">
                  <a:avLst>
                    <a:gd name="adj1" fmla="val 50000"/>
                  </a:avLst>
                </a:prstGeom>
                <a:ln w="9525" cap="flat" cmpd="sng">
                  <a:solidFill>
                    <a:srgbClr val="000000"/>
                  </a:solidFill>
                  <a:prstDash val="solid"/>
                  <a:miter/>
                  <a:headEnd type="none" w="med" len="med"/>
                  <a:tailEnd type="triangle" w="med" len="med"/>
                </a:ln>
              </p:spPr>
            </p:cxnSp>
            <p:pic>
              <p:nvPicPr>
                <p:cNvPr id="83" name="Picture 93" descr="txp_fig"/>
                <p:cNvPicPr>
                  <a:picLocks noChangeAspect="1"/>
                </p:cNvPicPr>
                <p:nvPr>
                  <p:custDataLst>
                    <p:tags r:id="rId11"/>
                  </p:custDataLst>
                </p:nvPr>
              </p:nvPicPr>
              <p:blipFill>
                <a:blip r:embed="rId10" cstate="print">
                  <a:clrChange>
                    <a:clrFrom>
                      <a:srgbClr val="FFFFFF"/>
                    </a:clrFrom>
                    <a:clrTo>
                      <a:srgbClr val="FFFFFF">
                        <a:alpha val="0"/>
                      </a:srgbClr>
                    </a:clrTo>
                  </a:clrChange>
                </a:blip>
                <a:stretch>
                  <a:fillRect/>
                </a:stretch>
              </p:blipFill>
              <p:spPr>
                <a:xfrm>
                  <a:off x="2189480" y="5452745"/>
                  <a:ext cx="420370" cy="57150"/>
                </a:xfrm>
                <a:prstGeom prst="rect">
                  <a:avLst/>
                </a:prstGeom>
                <a:noFill/>
                <a:ln w="9525">
                  <a:noFill/>
                </a:ln>
              </p:spPr>
            </p:pic>
            <p:cxnSp>
              <p:nvCxnSpPr>
                <p:cNvPr id="84" name="AutoShape 83"/>
                <p:cNvCxnSpPr/>
                <p:nvPr/>
              </p:nvCxnSpPr>
              <p:spPr>
                <a:xfrm rot="5400000">
                  <a:off x="2302510" y="5650865"/>
                  <a:ext cx="198755" cy="3175"/>
                </a:xfrm>
                <a:prstGeom prst="bentConnector2">
                  <a:avLst/>
                </a:prstGeom>
                <a:ln w="9525" cap="flat" cmpd="sng">
                  <a:solidFill>
                    <a:srgbClr val="000000"/>
                  </a:solidFill>
                  <a:prstDash val="solid"/>
                  <a:miter/>
                  <a:headEnd type="none" w="med" len="med"/>
                  <a:tailEnd type="triangle" w="med" len="med"/>
                </a:ln>
              </p:spPr>
            </p:cxnSp>
            <p:pic>
              <p:nvPicPr>
                <p:cNvPr id="85" name="Picture 93" descr="txp_fig"/>
                <p:cNvPicPr>
                  <a:picLocks noChangeAspect="1"/>
                </p:cNvPicPr>
                <p:nvPr>
                  <p:custDataLst>
                    <p:tags r:id="rId12"/>
                  </p:custDataLst>
                </p:nvPr>
              </p:nvPicPr>
              <p:blipFill>
                <a:blip r:embed="rId10" cstate="print">
                  <a:clrChange>
                    <a:clrFrom>
                      <a:srgbClr val="FFFFFF"/>
                    </a:clrFrom>
                    <a:clrTo>
                      <a:srgbClr val="FFFFFF">
                        <a:alpha val="0"/>
                      </a:srgbClr>
                    </a:clrTo>
                  </a:clrChange>
                </a:blip>
                <a:stretch>
                  <a:fillRect/>
                </a:stretch>
              </p:blipFill>
              <p:spPr>
                <a:xfrm>
                  <a:off x="5729605" y="4871720"/>
                  <a:ext cx="420370" cy="57150"/>
                </a:xfrm>
                <a:prstGeom prst="rect">
                  <a:avLst/>
                </a:prstGeom>
                <a:noFill/>
                <a:ln w="9525">
                  <a:noFill/>
                </a:ln>
              </p:spPr>
            </p:pic>
            <p:sp>
              <p:nvSpPr>
                <p:cNvPr id="86" name="AutoShape 76"/>
                <p:cNvSpPr/>
                <p:nvPr/>
              </p:nvSpPr>
              <p:spPr>
                <a:xfrm>
                  <a:off x="4714240" y="5860415"/>
                  <a:ext cx="679450" cy="284480"/>
                </a:xfrm>
                <a:prstGeom prst="rect">
                  <a:avLst/>
                </a:prstGeom>
                <a:solidFill>
                  <a:srgbClr val="FF7E7E"/>
                </a:solidFill>
                <a:ln w="9525" cap="flat" cmpd="sng">
                  <a:solidFill>
                    <a:srgbClr val="000000"/>
                  </a:solidFill>
                  <a:prstDash val="solid"/>
                  <a:miter/>
                  <a:headEnd type="none" w="med" len="med"/>
                  <a:tailEnd type="none" w="med" len="med"/>
                </a:ln>
              </p:spPr>
              <p:txBody>
                <a:bodyPr wrap="none" anchor="ctr"/>
                <a:lstStyle/>
                <a:p>
                  <a:pPr algn="ctr"/>
                  <a:r>
                    <a:rPr lang="en-US" altLang="zh-CN" sz="1400" b="1" i="1" dirty="0">
                      <a:solidFill>
                        <a:srgbClr val="00002A"/>
                      </a:solidFill>
                      <a:latin typeface="Arial" panose="020B0604020202020204" pitchFamily="34" charset="0"/>
                    </a:rPr>
                    <a:t>M</a:t>
                  </a:r>
                  <a:r>
                    <a:rPr lang="en-US" altLang="zh-CN" sz="1400" b="1" i="1" baseline="-25000" dirty="0">
                      <a:solidFill>
                        <a:srgbClr val="00002A"/>
                      </a:solidFill>
                      <a:latin typeface="Arial" panose="020B0604020202020204" pitchFamily="34" charset="0"/>
                    </a:rPr>
                    <a:t>1</a:t>
                  </a:r>
                  <a:endParaRPr lang="en-US" altLang="zh-CN" sz="1400" b="1" i="1" baseline="-25000" dirty="0">
                    <a:solidFill>
                      <a:srgbClr val="00002A"/>
                    </a:solidFill>
                    <a:latin typeface="Arial" panose="020B0604020202020204" pitchFamily="34" charset="0"/>
                  </a:endParaRPr>
                </a:p>
              </p:txBody>
            </p:sp>
            <p:sp>
              <p:nvSpPr>
                <p:cNvPr id="87" name="文本框 45"/>
                <p:cNvSpPr txBox="1"/>
                <p:nvPr/>
              </p:nvSpPr>
              <p:spPr>
                <a:xfrm>
                  <a:off x="4384675" y="5751830"/>
                  <a:ext cx="329565" cy="213360"/>
                </a:xfrm>
                <a:prstGeom prst="rect">
                  <a:avLst/>
                </a:prstGeom>
                <a:noFill/>
                <a:ln w="6350">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nSpc>
                      <a:spcPts val="1600"/>
                    </a:lnSpc>
                  </a:pPr>
                  <a:r>
                    <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rPr>
                    <a:t>N</a:t>
                  </a:r>
                  <a:endParaRPr lang="en-US" altLang="zh-CN" sz="1400" kern="100" dirty="0">
                    <a:solidFill>
                      <a:srgbClr val="000000"/>
                    </a:solidFill>
                    <a:latin typeface="Times New Roman" panose="02020603050405020304"/>
                    <a:ea typeface="宋体" panose="02010600030101010101" pitchFamily="2" charset="-122"/>
                    <a:cs typeface="Times New Roman" panose="02020603050405020304"/>
                    <a:sym typeface="Times New Roman" panose="02020603050405020304"/>
                  </a:endParaRPr>
                </a:p>
              </p:txBody>
            </p:sp>
            <p:cxnSp>
              <p:nvCxnSpPr>
                <p:cNvPr id="88" name="AutoShape 83"/>
                <p:cNvCxnSpPr/>
                <p:nvPr/>
              </p:nvCxnSpPr>
              <p:spPr>
                <a:xfrm>
                  <a:off x="3211830" y="6002020"/>
                  <a:ext cx="201295" cy="3175"/>
                </a:xfrm>
                <a:prstGeom prst="bentConnector2">
                  <a:avLst/>
                </a:prstGeom>
                <a:ln w="9525" cap="flat" cmpd="sng">
                  <a:solidFill>
                    <a:srgbClr val="000000"/>
                  </a:solidFill>
                  <a:prstDash val="solid"/>
                  <a:miter/>
                  <a:headEnd type="none" w="med" len="med"/>
                  <a:tailEnd type="triangle" w="med" len="med"/>
                </a:ln>
              </p:spPr>
            </p:cxnSp>
            <p:cxnSp>
              <p:nvCxnSpPr>
                <p:cNvPr id="89" name="AutoShape 83"/>
                <p:cNvCxnSpPr/>
                <p:nvPr/>
              </p:nvCxnSpPr>
              <p:spPr>
                <a:xfrm>
                  <a:off x="4502785" y="6001385"/>
                  <a:ext cx="211455" cy="3175"/>
                </a:xfrm>
                <a:prstGeom prst="bentConnector2">
                  <a:avLst/>
                </a:prstGeom>
                <a:ln w="9525" cap="flat" cmpd="sng">
                  <a:solidFill>
                    <a:srgbClr val="000000"/>
                  </a:solidFill>
                  <a:prstDash val="solid"/>
                  <a:miter/>
                  <a:headEnd type="none" w="med" len="med"/>
                  <a:tailEnd type="triangle" w="med" len="med"/>
                </a:ln>
              </p:spPr>
            </p:cxnSp>
            <p:cxnSp>
              <p:nvCxnSpPr>
                <p:cNvPr id="90" name="AutoShape 83"/>
                <p:cNvCxnSpPr/>
                <p:nvPr/>
              </p:nvCxnSpPr>
              <p:spPr>
                <a:xfrm>
                  <a:off x="5393690" y="6005195"/>
                  <a:ext cx="211455" cy="3175"/>
                </a:xfrm>
                <a:prstGeom prst="bentConnector2">
                  <a:avLst/>
                </a:prstGeom>
                <a:ln w="9525" cap="flat" cmpd="sng">
                  <a:solidFill>
                    <a:srgbClr val="000000"/>
                  </a:solidFill>
                  <a:prstDash val="solid"/>
                  <a:miter/>
                  <a:headEnd type="none" w="med" len="med"/>
                  <a:tailEnd type="triangle" w="med" len="med"/>
                </a:ln>
              </p:spPr>
            </p:cxnSp>
            <p:pic>
              <p:nvPicPr>
                <p:cNvPr id="91" name="Picture 93" descr="txp_fig"/>
                <p:cNvPicPr>
                  <a:picLocks noChangeAspect="1"/>
                </p:cNvPicPr>
                <p:nvPr>
                  <p:custDataLst>
                    <p:tags r:id="rId13"/>
                  </p:custDataLst>
                </p:nvPr>
              </p:nvPicPr>
              <p:blipFill>
                <a:blip r:embed="rId10" cstate="print">
                  <a:clrChange>
                    <a:clrFrom>
                      <a:srgbClr val="FFFFFF"/>
                    </a:clrFrom>
                    <a:clrTo>
                      <a:srgbClr val="FFFFFF">
                        <a:alpha val="0"/>
                      </a:srgbClr>
                    </a:clrTo>
                  </a:clrChange>
                </a:blip>
                <a:stretch>
                  <a:fillRect/>
                </a:stretch>
              </p:blipFill>
              <p:spPr>
                <a:xfrm>
                  <a:off x="5729605" y="5978525"/>
                  <a:ext cx="420370" cy="57150"/>
                </a:xfrm>
                <a:prstGeom prst="rect">
                  <a:avLst/>
                </a:prstGeom>
                <a:noFill/>
                <a:ln w="9525">
                  <a:noFill/>
                </a:ln>
              </p:spPr>
            </p:pic>
          </p:grpSp>
          <p:grpSp>
            <p:nvGrpSpPr>
              <p:cNvPr id="44" name="组合 17"/>
              <p:cNvGrpSpPr/>
              <p:nvPr/>
            </p:nvGrpSpPr>
            <p:grpSpPr>
              <a:xfrm>
                <a:off x="6900545" y="3749675"/>
                <a:ext cx="2788285" cy="289560"/>
                <a:chOff x="6900545" y="3749675"/>
                <a:chExt cx="2788285" cy="289560"/>
              </a:xfrm>
            </p:grpSpPr>
            <p:cxnSp>
              <p:nvCxnSpPr>
                <p:cNvPr id="45" name="AutoShape 90"/>
                <p:cNvCxnSpPr/>
                <p:nvPr/>
              </p:nvCxnSpPr>
              <p:spPr>
                <a:xfrm>
                  <a:off x="7579995" y="3885565"/>
                  <a:ext cx="230505" cy="8255"/>
                </a:xfrm>
                <a:prstGeom prst="straightConnector1">
                  <a:avLst/>
                </a:prstGeom>
                <a:ln w="9525" cap="flat" cmpd="sng">
                  <a:solidFill>
                    <a:srgbClr val="000000"/>
                  </a:solidFill>
                  <a:prstDash val="solid"/>
                  <a:headEnd type="none" w="med" len="med"/>
                  <a:tailEnd type="triangle" w="med" len="med"/>
                </a:ln>
              </p:spPr>
            </p:cxnSp>
            <p:sp>
              <p:nvSpPr>
                <p:cNvPr id="46" name="AutoShape 76"/>
                <p:cNvSpPr/>
                <p:nvPr/>
              </p:nvSpPr>
              <p:spPr>
                <a:xfrm>
                  <a:off x="6900545" y="3749675"/>
                  <a:ext cx="679450" cy="284480"/>
                </a:xfrm>
                <a:prstGeom prst="rect">
                  <a:avLst/>
                </a:prstGeom>
                <a:solidFill>
                  <a:srgbClr val="FF7E7E"/>
                </a:solidFill>
                <a:ln w="9525" cap="flat" cmpd="sng">
                  <a:solidFill>
                    <a:srgbClr val="000000"/>
                  </a:solidFill>
                  <a:prstDash val="solid"/>
                  <a:miter/>
                  <a:headEnd type="none" w="med" len="med"/>
                  <a:tailEnd type="none" w="med" len="med"/>
                </a:ln>
              </p:spPr>
              <p:txBody>
                <a:bodyPr wrap="none" anchor="ctr"/>
                <a:lstStyle/>
                <a:p>
                  <a:pPr algn="ctr"/>
                  <a:r>
                    <a:rPr lang="en-US" altLang="zh-CN" sz="1400" b="1" i="1" dirty="0">
                      <a:solidFill>
                        <a:srgbClr val="0B0B0B"/>
                      </a:solidFill>
                      <a:latin typeface="Arial" panose="020B0604020202020204" pitchFamily="34" charset="0"/>
                    </a:rPr>
                    <a:t>M</a:t>
                  </a:r>
                  <a:r>
                    <a:rPr lang="en-US" altLang="zh-CN" sz="1400" b="1" i="1" baseline="-25000" dirty="0">
                      <a:solidFill>
                        <a:srgbClr val="0B0B0B"/>
                      </a:solidFill>
                      <a:latin typeface="Arial" panose="020B0604020202020204" pitchFamily="34" charset="0"/>
                    </a:rPr>
                    <a:t>2</a:t>
                  </a:r>
                  <a:endParaRPr lang="en-US" altLang="zh-CN" sz="1400" b="1" i="1" baseline="-25000" dirty="0">
                    <a:solidFill>
                      <a:srgbClr val="0B0B0B"/>
                    </a:solidFill>
                    <a:latin typeface="Arial" panose="020B0604020202020204" pitchFamily="34" charset="0"/>
                  </a:endParaRPr>
                </a:p>
              </p:txBody>
            </p:sp>
            <p:pic>
              <p:nvPicPr>
                <p:cNvPr id="47" name="Picture 92" descr="txp_fig"/>
                <p:cNvPicPr>
                  <a:picLocks noChangeAspect="1"/>
                </p:cNvPicPr>
                <p:nvPr>
                  <p:custDataLst>
                    <p:tags r:id="rId14"/>
                  </p:custDataLst>
                </p:nvPr>
              </p:nvPicPr>
              <p:blipFill>
                <a:blip r:embed="rId10" cstate="print">
                  <a:clrChange>
                    <a:clrFrom>
                      <a:srgbClr val="FFFFFF"/>
                    </a:clrFrom>
                    <a:clrTo>
                      <a:srgbClr val="FFFFFF">
                        <a:alpha val="0"/>
                      </a:srgbClr>
                    </a:clrTo>
                  </a:clrChange>
                </a:blip>
                <a:stretch>
                  <a:fillRect/>
                </a:stretch>
              </p:blipFill>
              <p:spPr>
                <a:xfrm>
                  <a:off x="7855585" y="3858895"/>
                  <a:ext cx="296545" cy="76200"/>
                </a:xfrm>
                <a:prstGeom prst="rect">
                  <a:avLst/>
                </a:prstGeom>
                <a:noFill/>
                <a:ln w="9525">
                  <a:noFill/>
                </a:ln>
              </p:spPr>
            </p:pic>
            <p:cxnSp>
              <p:nvCxnSpPr>
                <p:cNvPr id="48" name="AutoShape 90"/>
                <p:cNvCxnSpPr/>
                <p:nvPr/>
              </p:nvCxnSpPr>
              <p:spPr>
                <a:xfrm flipV="1">
                  <a:off x="9058910" y="3885565"/>
                  <a:ext cx="156845" cy="6350"/>
                </a:xfrm>
                <a:prstGeom prst="straightConnector1">
                  <a:avLst/>
                </a:prstGeom>
                <a:ln w="9525" cap="flat" cmpd="sng">
                  <a:solidFill>
                    <a:srgbClr val="000000"/>
                  </a:solidFill>
                  <a:prstDash val="solid"/>
                  <a:headEnd type="none" w="med" len="med"/>
                  <a:tailEnd type="triangle" w="med" len="med"/>
                </a:ln>
              </p:spPr>
            </p:cxnSp>
            <p:sp>
              <p:nvSpPr>
                <p:cNvPr id="49" name="AutoShape 76"/>
                <p:cNvSpPr/>
                <p:nvPr/>
              </p:nvSpPr>
              <p:spPr>
                <a:xfrm>
                  <a:off x="8379460" y="3754755"/>
                  <a:ext cx="679450" cy="284480"/>
                </a:xfrm>
                <a:prstGeom prst="rect">
                  <a:avLst/>
                </a:prstGeom>
                <a:solidFill>
                  <a:srgbClr val="FF7E7E"/>
                </a:solidFill>
                <a:ln w="9525" cap="flat" cmpd="sng">
                  <a:solidFill>
                    <a:srgbClr val="000000"/>
                  </a:solidFill>
                  <a:prstDash val="solid"/>
                  <a:miter/>
                  <a:headEnd type="none" w="med" len="med"/>
                  <a:tailEnd type="none" w="med" len="med"/>
                </a:ln>
              </p:spPr>
              <p:txBody>
                <a:bodyPr wrap="none" anchor="ctr"/>
                <a:lstStyle/>
                <a:p>
                  <a:pPr algn="ctr"/>
                  <a:r>
                    <a:rPr lang="en-US" altLang="zh-CN" sz="1400" b="1" i="1" dirty="0">
                      <a:solidFill>
                        <a:srgbClr val="0B0B0B"/>
                      </a:solidFill>
                      <a:latin typeface="Arial" panose="020B0604020202020204" pitchFamily="34" charset="0"/>
                    </a:rPr>
                    <a:t>M</a:t>
                  </a:r>
                  <a:r>
                    <a:rPr lang="en-US" altLang="zh-CN" sz="1400" b="1" i="1" baseline="-25000" dirty="0">
                      <a:solidFill>
                        <a:srgbClr val="0B0B0B"/>
                      </a:solidFill>
                      <a:latin typeface="Arial" panose="020B0604020202020204" pitchFamily="34" charset="0"/>
                    </a:rPr>
                    <a:t>3</a:t>
                  </a:r>
                  <a:endParaRPr lang="en-US" altLang="zh-CN" sz="1400" b="1" i="1" baseline="-25000" dirty="0">
                    <a:solidFill>
                      <a:srgbClr val="0B0B0B"/>
                    </a:solidFill>
                    <a:latin typeface="Arial" panose="020B0604020202020204" pitchFamily="34" charset="0"/>
                  </a:endParaRPr>
                </a:p>
              </p:txBody>
            </p:sp>
            <p:cxnSp>
              <p:nvCxnSpPr>
                <p:cNvPr id="50" name="AutoShape 90"/>
                <p:cNvCxnSpPr/>
                <p:nvPr/>
              </p:nvCxnSpPr>
              <p:spPr>
                <a:xfrm flipV="1">
                  <a:off x="8197215" y="3885565"/>
                  <a:ext cx="182245" cy="5080"/>
                </a:xfrm>
                <a:prstGeom prst="straightConnector1">
                  <a:avLst/>
                </a:prstGeom>
                <a:ln w="9525" cap="flat" cmpd="sng">
                  <a:solidFill>
                    <a:srgbClr val="000000"/>
                  </a:solidFill>
                  <a:prstDash val="solid"/>
                  <a:headEnd type="none" w="med" len="med"/>
                  <a:tailEnd type="triangle" w="med" len="med"/>
                </a:ln>
              </p:spPr>
            </p:cxnSp>
            <p:pic>
              <p:nvPicPr>
                <p:cNvPr id="51" name="Picture 93" descr="txp_fig"/>
                <p:cNvPicPr>
                  <a:picLocks noChangeAspect="1"/>
                </p:cNvPicPr>
                <p:nvPr>
                  <p:custDataLst>
                    <p:tags r:id="rId15"/>
                  </p:custDataLst>
                </p:nvPr>
              </p:nvPicPr>
              <p:blipFill>
                <a:blip r:embed="rId10" cstate="print">
                  <a:clrChange>
                    <a:clrFrom>
                      <a:srgbClr val="FFFFFF"/>
                    </a:clrFrom>
                    <a:clrTo>
                      <a:srgbClr val="FFFFFF">
                        <a:alpha val="0"/>
                      </a:srgbClr>
                    </a:clrTo>
                  </a:clrChange>
                </a:blip>
                <a:stretch>
                  <a:fillRect/>
                </a:stretch>
              </p:blipFill>
              <p:spPr>
                <a:xfrm>
                  <a:off x="9268460" y="3858895"/>
                  <a:ext cx="420370" cy="57150"/>
                </a:xfrm>
                <a:prstGeom prst="rect">
                  <a:avLst/>
                </a:prstGeom>
                <a:noFill/>
                <a:ln w="9525">
                  <a:noFill/>
                </a:ln>
              </p:spPr>
            </p:pic>
          </p:grpSp>
        </p:grpSp>
      </p:grpSp>
      <p:pic>
        <p:nvPicPr>
          <p:cNvPr id="95" name="图片 9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508103" y="1556792"/>
            <a:ext cx="2463623" cy="1784672"/>
          </a:xfrm>
          <a:prstGeom prst="rect">
            <a:avLst/>
          </a:prstGeom>
        </p:spPr>
      </p:pic>
      <p:sp>
        <p:nvSpPr>
          <p:cNvPr id="96" name="TextBox 95"/>
          <p:cNvSpPr txBox="1"/>
          <p:nvPr/>
        </p:nvSpPr>
        <p:spPr>
          <a:xfrm>
            <a:off x="5908095" y="1188305"/>
            <a:ext cx="1584176" cy="400110"/>
          </a:xfrm>
          <a:prstGeom prst="rect">
            <a:avLst/>
          </a:prstGeom>
          <a:noFill/>
        </p:spPr>
        <p:txBody>
          <a:bodyPr wrap="square" rtlCol="0">
            <a:spAutoFit/>
          </a:bodyPr>
          <a:lstStyle/>
          <a:p>
            <a:pPr algn="ctr"/>
            <a:r>
              <a:rPr lang="zh-CN" altLang="en-US" sz="2000" dirty="0" smtClean="0"/>
              <a:t>单级密网格</a:t>
            </a:r>
            <a:endParaRPr lang="zh-CN" altLang="en-US" sz="20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659511" y="1808398"/>
            <a:ext cx="6839547" cy="3917549"/>
            <a:chOff x="97318" y="1225679"/>
            <a:chExt cx="9117021" cy="5222038"/>
          </a:xfrm>
        </p:grpSpPr>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28090" y="1651355"/>
              <a:ext cx="2877253" cy="1956674"/>
            </a:xfrm>
            <a:prstGeom prst="rect">
              <a:avLst/>
            </a:prstGeom>
          </p:spPr>
        </p:pic>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07513" y="1622787"/>
              <a:ext cx="2783859" cy="2016654"/>
            </a:xfrm>
            <a:prstGeom prst="rect">
              <a:avLst/>
            </a:prstGeom>
          </p:spPr>
        </p:pic>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5417" y="1608665"/>
              <a:ext cx="2818922" cy="2042053"/>
            </a:xfrm>
            <a:prstGeom prst="rect">
              <a:avLst/>
            </a:prstGeom>
          </p:spPr>
        </p:pic>
        <p:pic>
          <p:nvPicPr>
            <p:cNvPr id="28" name="图片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1550" y="4126394"/>
              <a:ext cx="3110588" cy="1969374"/>
            </a:xfrm>
            <a:prstGeom prst="rect">
              <a:avLst/>
            </a:prstGeom>
          </p:spPr>
        </p:pic>
        <p:pic>
          <p:nvPicPr>
            <p:cNvPr id="29" name="图片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60468" y="4123717"/>
              <a:ext cx="2857770" cy="2011275"/>
            </a:xfrm>
            <a:prstGeom prst="rect">
              <a:avLst/>
            </a:prstGeom>
          </p:spPr>
        </p:pic>
        <p:pic>
          <p:nvPicPr>
            <p:cNvPr id="30" name="图片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66580" y="4123716"/>
              <a:ext cx="2573122" cy="2011276"/>
            </a:xfrm>
            <a:prstGeom prst="rect">
              <a:avLst/>
            </a:prstGeom>
          </p:spPr>
        </p:pic>
        <p:sp>
          <p:nvSpPr>
            <p:cNvPr id="31" name="文本框 30"/>
            <p:cNvSpPr txBox="1"/>
            <p:nvPr/>
          </p:nvSpPr>
          <p:spPr>
            <a:xfrm rot="10800000">
              <a:off x="97318" y="1920933"/>
              <a:ext cx="461545" cy="1004010"/>
            </a:xfrm>
            <a:prstGeom prst="rect">
              <a:avLst/>
            </a:prstGeom>
            <a:noFill/>
          </p:spPr>
          <p:txBody>
            <a:bodyPr vert="eaVert" wrap="square" rtlCol="0">
              <a:spAutoFit/>
            </a:bodyPr>
            <a:lstStyle/>
            <a:p>
              <a:pPr algn="r"/>
              <a:r>
                <a:rPr lang="en-US" altLang="zh-CN" sz="1050" dirty="0"/>
                <a:t>Y</a:t>
              </a:r>
              <a:r>
                <a:rPr lang="zh-CN" altLang="en-US" sz="1050" dirty="0"/>
                <a:t>（</a:t>
              </a:r>
              <a:r>
                <a:rPr lang="en-US" altLang="zh-CN" sz="1050" dirty="0"/>
                <a:t>mm</a:t>
              </a:r>
              <a:r>
                <a:rPr lang="zh-CN" altLang="en-US" sz="1050" dirty="0"/>
                <a:t>）</a:t>
              </a:r>
              <a:endParaRPr lang="zh-CN" altLang="en-US" sz="1050" dirty="0"/>
            </a:p>
          </p:txBody>
        </p:sp>
        <p:sp>
          <p:nvSpPr>
            <p:cNvPr id="32" name="文本框 31"/>
            <p:cNvSpPr txBox="1"/>
            <p:nvPr/>
          </p:nvSpPr>
          <p:spPr>
            <a:xfrm rot="10800000">
              <a:off x="3310286" y="1825703"/>
              <a:ext cx="461545" cy="1004010"/>
            </a:xfrm>
            <a:prstGeom prst="rect">
              <a:avLst/>
            </a:prstGeom>
            <a:noFill/>
          </p:spPr>
          <p:txBody>
            <a:bodyPr vert="eaVert" wrap="square" rtlCol="0">
              <a:spAutoFit/>
            </a:bodyPr>
            <a:lstStyle/>
            <a:p>
              <a:pPr algn="r"/>
              <a:r>
                <a:rPr lang="en-US" altLang="zh-CN" sz="1050" dirty="0"/>
                <a:t>Y</a:t>
              </a:r>
              <a:r>
                <a:rPr lang="zh-CN" altLang="en-US" sz="1050" dirty="0"/>
                <a:t>（</a:t>
              </a:r>
              <a:r>
                <a:rPr lang="en-US" altLang="zh-CN" sz="1050" dirty="0"/>
                <a:t>mm</a:t>
              </a:r>
              <a:r>
                <a:rPr lang="zh-CN" altLang="en-US" sz="1050" dirty="0"/>
                <a:t>）</a:t>
              </a:r>
              <a:endParaRPr lang="zh-CN" altLang="en-US" sz="1050" dirty="0"/>
            </a:p>
          </p:txBody>
        </p:sp>
        <p:sp>
          <p:nvSpPr>
            <p:cNvPr id="33" name="文本框 32"/>
            <p:cNvSpPr txBox="1"/>
            <p:nvPr/>
          </p:nvSpPr>
          <p:spPr>
            <a:xfrm rot="10800000">
              <a:off x="6354660" y="1825703"/>
              <a:ext cx="461545" cy="1004010"/>
            </a:xfrm>
            <a:prstGeom prst="rect">
              <a:avLst/>
            </a:prstGeom>
            <a:noFill/>
          </p:spPr>
          <p:txBody>
            <a:bodyPr vert="eaVert" wrap="square" rtlCol="0">
              <a:spAutoFit/>
            </a:bodyPr>
            <a:lstStyle/>
            <a:p>
              <a:pPr algn="r"/>
              <a:r>
                <a:rPr lang="en-US" altLang="zh-CN" sz="1050" dirty="0"/>
                <a:t>Y</a:t>
              </a:r>
              <a:r>
                <a:rPr lang="zh-CN" altLang="en-US" sz="1050" dirty="0"/>
                <a:t>（</a:t>
              </a:r>
              <a:r>
                <a:rPr lang="en-US" altLang="zh-CN" sz="1050" dirty="0"/>
                <a:t>mm</a:t>
              </a:r>
              <a:r>
                <a:rPr lang="zh-CN" altLang="en-US" sz="1050" dirty="0"/>
                <a:t>）</a:t>
              </a:r>
              <a:endParaRPr lang="zh-CN" altLang="en-US" sz="1050" dirty="0"/>
            </a:p>
          </p:txBody>
        </p:sp>
        <p:sp>
          <p:nvSpPr>
            <p:cNvPr id="34" name="文本框 33"/>
            <p:cNvSpPr txBox="1"/>
            <p:nvPr/>
          </p:nvSpPr>
          <p:spPr>
            <a:xfrm>
              <a:off x="1156350" y="3559434"/>
              <a:ext cx="1200988" cy="338466"/>
            </a:xfrm>
            <a:prstGeom prst="rect">
              <a:avLst/>
            </a:prstGeom>
            <a:noFill/>
          </p:spPr>
          <p:txBody>
            <a:bodyPr wrap="square" rtlCol="0">
              <a:spAutoFit/>
            </a:bodyPr>
            <a:lstStyle/>
            <a:p>
              <a:pPr algn="ctr"/>
              <a:r>
                <a:rPr lang="en-US" altLang="zh-CN" sz="1050" dirty="0"/>
                <a:t>X</a:t>
              </a:r>
              <a:r>
                <a:rPr lang="zh-CN" altLang="en-US" sz="1050" dirty="0"/>
                <a:t>（</a:t>
              </a:r>
              <a:r>
                <a:rPr lang="en-US" altLang="zh-CN" sz="1050" dirty="0"/>
                <a:t>mm</a:t>
              </a:r>
              <a:r>
                <a:rPr lang="zh-CN" altLang="en-US" sz="1050" dirty="0"/>
                <a:t>）</a:t>
              </a:r>
              <a:endParaRPr lang="zh-CN" altLang="en-US" sz="1050" dirty="0"/>
            </a:p>
          </p:txBody>
        </p:sp>
        <p:sp>
          <p:nvSpPr>
            <p:cNvPr id="35" name="文本框 34"/>
            <p:cNvSpPr txBox="1"/>
            <p:nvPr/>
          </p:nvSpPr>
          <p:spPr>
            <a:xfrm>
              <a:off x="4293688" y="3573801"/>
              <a:ext cx="1200988" cy="338466"/>
            </a:xfrm>
            <a:prstGeom prst="rect">
              <a:avLst/>
            </a:prstGeom>
            <a:noFill/>
          </p:spPr>
          <p:txBody>
            <a:bodyPr wrap="square" rtlCol="0">
              <a:spAutoFit/>
            </a:bodyPr>
            <a:lstStyle/>
            <a:p>
              <a:pPr algn="ctr"/>
              <a:r>
                <a:rPr lang="en-US" altLang="zh-CN" sz="1050" dirty="0"/>
                <a:t>X</a:t>
              </a:r>
              <a:r>
                <a:rPr lang="zh-CN" altLang="en-US" sz="1050" dirty="0"/>
                <a:t>（</a:t>
              </a:r>
              <a:r>
                <a:rPr lang="en-US" altLang="zh-CN" sz="1050" dirty="0"/>
                <a:t>mm</a:t>
              </a:r>
              <a:r>
                <a:rPr lang="zh-CN" altLang="en-US" sz="1050" dirty="0"/>
                <a:t>）</a:t>
              </a:r>
              <a:endParaRPr lang="zh-CN" altLang="en-US" sz="1050" dirty="0"/>
            </a:p>
          </p:txBody>
        </p:sp>
        <p:sp>
          <p:nvSpPr>
            <p:cNvPr id="36" name="文本框 35"/>
            <p:cNvSpPr txBox="1"/>
            <p:nvPr/>
          </p:nvSpPr>
          <p:spPr>
            <a:xfrm>
              <a:off x="7252647" y="3604747"/>
              <a:ext cx="1200988" cy="338466"/>
            </a:xfrm>
            <a:prstGeom prst="rect">
              <a:avLst/>
            </a:prstGeom>
            <a:noFill/>
          </p:spPr>
          <p:txBody>
            <a:bodyPr wrap="square" rtlCol="0">
              <a:spAutoFit/>
            </a:bodyPr>
            <a:lstStyle/>
            <a:p>
              <a:pPr algn="ctr"/>
              <a:r>
                <a:rPr lang="en-US" altLang="zh-CN" sz="1050" dirty="0"/>
                <a:t>X</a:t>
              </a:r>
              <a:r>
                <a:rPr lang="zh-CN" altLang="en-US" sz="1050" dirty="0"/>
                <a:t>（</a:t>
              </a:r>
              <a:r>
                <a:rPr lang="en-US" altLang="zh-CN" sz="1050" dirty="0"/>
                <a:t>mm</a:t>
              </a:r>
              <a:r>
                <a:rPr lang="zh-CN" altLang="en-US" sz="1050" dirty="0"/>
                <a:t>）</a:t>
              </a:r>
              <a:endParaRPr lang="zh-CN" altLang="en-US" sz="1050" dirty="0"/>
            </a:p>
          </p:txBody>
        </p:sp>
        <p:cxnSp>
          <p:nvCxnSpPr>
            <p:cNvPr id="37" name="直接箭头连接符 36"/>
            <p:cNvCxnSpPr>
              <a:stCxn id="28" idx="0"/>
              <a:endCxn id="34" idx="2"/>
            </p:cNvCxnSpPr>
            <p:nvPr/>
          </p:nvCxnSpPr>
          <p:spPr bwMode="auto">
            <a:xfrm flipV="1">
              <a:off x="1756844" y="3897900"/>
              <a:ext cx="0" cy="228494"/>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38" name="直接箭头连接符 37"/>
            <p:cNvCxnSpPr>
              <a:stCxn id="29" idx="0"/>
              <a:endCxn id="35" idx="2"/>
            </p:cNvCxnSpPr>
            <p:nvPr/>
          </p:nvCxnSpPr>
          <p:spPr bwMode="auto">
            <a:xfrm flipV="1">
              <a:off x="4889354" y="3912267"/>
              <a:ext cx="4828" cy="211450"/>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39" name="直接箭头连接符 38"/>
            <p:cNvCxnSpPr>
              <a:stCxn id="30" idx="0"/>
              <a:endCxn id="36" idx="2"/>
            </p:cNvCxnSpPr>
            <p:nvPr/>
          </p:nvCxnSpPr>
          <p:spPr bwMode="auto">
            <a:xfrm flipV="1">
              <a:off x="7853140" y="3943214"/>
              <a:ext cx="1" cy="180502"/>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40" name="文本框 39"/>
            <p:cNvSpPr txBox="1"/>
            <p:nvPr/>
          </p:nvSpPr>
          <p:spPr>
            <a:xfrm>
              <a:off x="867424" y="6109249"/>
              <a:ext cx="1778839" cy="338466"/>
            </a:xfrm>
            <a:prstGeom prst="rect">
              <a:avLst/>
            </a:prstGeom>
            <a:noFill/>
          </p:spPr>
          <p:txBody>
            <a:bodyPr wrap="square" rtlCol="0">
              <a:spAutoFit/>
            </a:bodyPr>
            <a:lstStyle/>
            <a:p>
              <a:pPr algn="ctr"/>
              <a:r>
                <a:rPr lang="zh-CN" altLang="en-US" sz="1050" dirty="0"/>
                <a:t>有限元数：</a:t>
              </a:r>
              <a:r>
                <a:rPr lang="en-US" altLang="zh-CN" sz="1050" dirty="0"/>
                <a:t>512910</a:t>
              </a:r>
              <a:endParaRPr lang="zh-CN" altLang="en-US" sz="1050" dirty="0"/>
            </a:p>
          </p:txBody>
        </p:sp>
        <p:sp>
          <p:nvSpPr>
            <p:cNvPr id="41" name="文本框 40"/>
            <p:cNvSpPr txBox="1"/>
            <p:nvPr/>
          </p:nvSpPr>
          <p:spPr>
            <a:xfrm>
              <a:off x="4112899" y="6105188"/>
              <a:ext cx="1778839" cy="338467"/>
            </a:xfrm>
            <a:prstGeom prst="rect">
              <a:avLst/>
            </a:prstGeom>
            <a:noFill/>
          </p:spPr>
          <p:txBody>
            <a:bodyPr wrap="square" rtlCol="0">
              <a:spAutoFit/>
            </a:bodyPr>
            <a:lstStyle/>
            <a:p>
              <a:pPr algn="ctr"/>
              <a:r>
                <a:rPr lang="zh-CN" altLang="en-US" sz="1050" dirty="0"/>
                <a:t>有限元数：</a:t>
              </a:r>
              <a:r>
                <a:rPr lang="en-US" altLang="zh-CN" sz="1050" dirty="0"/>
                <a:t>457362</a:t>
              </a:r>
              <a:endParaRPr lang="zh-CN" altLang="en-US" sz="1050" dirty="0"/>
            </a:p>
          </p:txBody>
        </p:sp>
        <p:sp>
          <p:nvSpPr>
            <p:cNvPr id="42" name="文本框 41"/>
            <p:cNvSpPr txBox="1"/>
            <p:nvPr/>
          </p:nvSpPr>
          <p:spPr>
            <a:xfrm>
              <a:off x="7030932" y="6109250"/>
              <a:ext cx="1778839" cy="338467"/>
            </a:xfrm>
            <a:prstGeom prst="rect">
              <a:avLst/>
            </a:prstGeom>
            <a:noFill/>
          </p:spPr>
          <p:txBody>
            <a:bodyPr wrap="square" rtlCol="0">
              <a:spAutoFit/>
            </a:bodyPr>
            <a:lstStyle/>
            <a:p>
              <a:pPr algn="ctr"/>
              <a:r>
                <a:rPr lang="zh-CN" altLang="en-US" sz="1050" dirty="0"/>
                <a:t>有限元数：</a:t>
              </a:r>
              <a:r>
                <a:rPr lang="en-US" altLang="zh-CN" sz="1050" dirty="0"/>
                <a:t>74245</a:t>
              </a:r>
              <a:endParaRPr lang="zh-CN" altLang="en-US" sz="1050" dirty="0"/>
            </a:p>
          </p:txBody>
        </p:sp>
        <p:sp>
          <p:nvSpPr>
            <p:cNvPr id="43" name="文本框 42"/>
            <p:cNvSpPr txBox="1"/>
            <p:nvPr/>
          </p:nvSpPr>
          <p:spPr>
            <a:xfrm>
              <a:off x="839745" y="1295570"/>
              <a:ext cx="1778839" cy="338466"/>
            </a:xfrm>
            <a:prstGeom prst="rect">
              <a:avLst/>
            </a:prstGeom>
            <a:noFill/>
          </p:spPr>
          <p:txBody>
            <a:bodyPr wrap="square" rtlCol="0">
              <a:spAutoFit/>
            </a:bodyPr>
            <a:lstStyle/>
            <a:p>
              <a:pPr algn="ctr"/>
              <a:r>
                <a:rPr lang="en-US" altLang="zh-CN" sz="1050" dirty="0"/>
                <a:t>(a)</a:t>
              </a:r>
              <a:r>
                <a:rPr lang="zh-CN" altLang="en-US" sz="1050" dirty="0"/>
                <a:t>精确热流</a:t>
              </a:r>
              <a:endParaRPr lang="zh-CN" altLang="en-US" sz="1050" dirty="0"/>
            </a:p>
          </p:txBody>
        </p:sp>
        <p:sp>
          <p:nvSpPr>
            <p:cNvPr id="44" name="文本框 43"/>
            <p:cNvSpPr txBox="1"/>
            <p:nvPr/>
          </p:nvSpPr>
          <p:spPr>
            <a:xfrm>
              <a:off x="3910022" y="1277306"/>
              <a:ext cx="1778839" cy="338466"/>
            </a:xfrm>
            <a:prstGeom prst="rect">
              <a:avLst/>
            </a:prstGeom>
            <a:noFill/>
          </p:spPr>
          <p:txBody>
            <a:bodyPr wrap="square" rtlCol="0">
              <a:spAutoFit/>
            </a:bodyPr>
            <a:lstStyle/>
            <a:p>
              <a:pPr algn="ctr"/>
              <a:r>
                <a:rPr lang="en-US" altLang="zh-CN" sz="1050" dirty="0"/>
                <a:t>(b)</a:t>
              </a:r>
              <a:r>
                <a:rPr lang="zh-CN" altLang="en-US" sz="1050" dirty="0"/>
                <a:t>单级密网格</a:t>
              </a:r>
              <a:endParaRPr lang="zh-CN" altLang="en-US" sz="1050" dirty="0"/>
            </a:p>
          </p:txBody>
        </p:sp>
        <p:sp>
          <p:nvSpPr>
            <p:cNvPr id="45" name="文本框 44"/>
            <p:cNvSpPr txBox="1"/>
            <p:nvPr/>
          </p:nvSpPr>
          <p:spPr>
            <a:xfrm>
              <a:off x="6963721" y="1225679"/>
              <a:ext cx="1778839" cy="338466"/>
            </a:xfrm>
            <a:prstGeom prst="rect">
              <a:avLst/>
            </a:prstGeom>
            <a:noFill/>
          </p:spPr>
          <p:txBody>
            <a:bodyPr wrap="square" rtlCol="0">
              <a:spAutoFit/>
            </a:bodyPr>
            <a:lstStyle/>
            <a:p>
              <a:pPr algn="ctr"/>
              <a:r>
                <a:rPr lang="en-US" altLang="zh-CN" sz="1050" dirty="0"/>
                <a:t>(c)</a:t>
              </a:r>
              <a:r>
                <a:rPr lang="zh-CN" altLang="en-US" sz="1050" dirty="0"/>
                <a:t>自适应网格细化</a:t>
              </a:r>
              <a:endParaRPr lang="zh-CN" altLang="en-US" sz="1050" dirty="0"/>
            </a:p>
          </p:txBody>
        </p:sp>
      </p:grpSp>
      <p:sp>
        <p:nvSpPr>
          <p:cNvPr id="47" name="矩形 46"/>
          <p:cNvSpPr/>
          <p:nvPr/>
        </p:nvSpPr>
        <p:spPr>
          <a:xfrm>
            <a:off x="2627784" y="252859"/>
            <a:ext cx="6516216"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8" name="圆角矩形 47"/>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noProof="0" dirty="0" smtClean="0">
                <a:solidFill>
                  <a:prstClr val="white"/>
                </a:solidFill>
                <a:latin typeface="Century Gothic" panose="020B0502020202020204"/>
                <a:ea typeface="微软雅黑" panose="020B0503020204020204" pitchFamily="34" charset="-122"/>
              </a:rPr>
              <a:t>3</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9" name="文本框 48"/>
          <p:cNvSpPr txBox="1"/>
          <p:nvPr/>
        </p:nvSpPr>
        <p:spPr>
          <a:xfrm>
            <a:off x="647718" y="267581"/>
            <a:ext cx="2108261" cy="461661"/>
          </a:xfrm>
          <a:prstGeom prst="rect">
            <a:avLst/>
          </a:prstGeom>
          <a:noFill/>
        </p:spPr>
        <p:txBody>
          <a:bodyPr wrap="none" lIns="91436" tIns="45718" rIns="91436" bIns="45718" rtlCol="0">
            <a:spAutoFit/>
          </a:bodyPr>
          <a:lstStyle/>
          <a:p>
            <a:pPr defTabSz="913765"/>
            <a:r>
              <a:rPr lang="zh-CN" altLang="en-US" sz="2400" spc="600" dirty="0" smtClean="0">
                <a:solidFill>
                  <a:srgbClr val="44546A"/>
                </a:solidFill>
                <a:latin typeface="微软雅黑" panose="020B0503020204020204" pitchFamily="34" charset="-122"/>
                <a:ea typeface="微软雅黑" panose="020B0503020204020204" pitchFamily="34" charset="-122"/>
              </a:rPr>
              <a:t>结果与讨论</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72" name="组 41"/>
          <p:cNvGrpSpPr/>
          <p:nvPr/>
        </p:nvGrpSpPr>
        <p:grpSpPr>
          <a:xfrm>
            <a:off x="6192132" y="223533"/>
            <a:ext cx="2951868" cy="553996"/>
            <a:chOff x="9178830" y="221191"/>
            <a:chExt cx="3013167" cy="553996"/>
          </a:xfrm>
        </p:grpSpPr>
        <p:grpSp>
          <p:nvGrpSpPr>
            <p:cNvPr id="73" name="组 42"/>
            <p:cNvGrpSpPr/>
            <p:nvPr/>
          </p:nvGrpSpPr>
          <p:grpSpPr>
            <a:xfrm>
              <a:off x="11454105" y="252856"/>
              <a:ext cx="737892" cy="484288"/>
              <a:chOff x="11454105" y="252856"/>
              <a:chExt cx="737892" cy="484288"/>
            </a:xfrm>
          </p:grpSpPr>
          <p:grpSp>
            <p:nvGrpSpPr>
              <p:cNvPr id="75" name="组 49"/>
              <p:cNvGrpSpPr/>
              <p:nvPr/>
            </p:nvGrpSpPr>
            <p:grpSpPr>
              <a:xfrm>
                <a:off x="12039604" y="252856"/>
                <a:ext cx="152393" cy="484287"/>
                <a:chOff x="12039604" y="252856"/>
                <a:chExt cx="152393" cy="484287"/>
              </a:xfrm>
            </p:grpSpPr>
            <p:sp>
              <p:nvSpPr>
                <p:cNvPr id="79" name="圆角矩形 78"/>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0" name="圆角矩形 79"/>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1" name="圆角矩形 80"/>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2" name="圆角矩形 81"/>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3" name="圆角矩形 82"/>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76" name="组合 99"/>
              <p:cNvGrpSpPr/>
              <p:nvPr/>
            </p:nvGrpSpPr>
            <p:grpSpPr>
              <a:xfrm>
                <a:off x="11454105" y="252857"/>
                <a:ext cx="491115" cy="484287"/>
                <a:chOff x="1528923" y="220268"/>
                <a:chExt cx="1284096" cy="1266241"/>
              </a:xfrm>
            </p:grpSpPr>
            <p:sp>
              <p:nvSpPr>
                <p:cNvPr id="77" name="圆角矩形 76"/>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8"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74" name="文本框 73"/>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84" name="文本框 83"/>
          <p:cNvSpPr txBox="1"/>
          <p:nvPr/>
        </p:nvSpPr>
        <p:spPr>
          <a:xfrm>
            <a:off x="307494" y="980029"/>
            <a:ext cx="7809215" cy="477054"/>
          </a:xfrm>
          <a:prstGeom prst="rect">
            <a:avLst/>
          </a:prstGeom>
          <a:noFill/>
        </p:spPr>
        <p:txBody>
          <a:bodyPr wrap="square" rtlCol="0">
            <a:spAutoFit/>
          </a:bodyPr>
          <a:lstStyle/>
          <a:p>
            <a:pPr algn="just" defTabSz="914400" fontAlgn="base">
              <a:lnSpc>
                <a:spcPts val="3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结果比较：</a:t>
            </a:r>
            <a:r>
              <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12s</a:t>
            </a: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时薄板表面热流分布</a:t>
            </a:r>
            <a:r>
              <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(KW/m</a:t>
            </a:r>
            <a:r>
              <a:rPr lang="en-US" altLang="zh-CN" sz="2800" b="1" baseline="30000"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2</a:t>
            </a:r>
            <a:r>
              <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a:t>
            </a:r>
            <a:endPar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descr="校徽和中英文校名标准全称的横式组合01"/>
          <p:cNvPicPr>
            <a:picLocks noChangeAspect="1"/>
          </p:cNvPicPr>
          <p:nvPr/>
        </p:nvPicPr>
        <p:blipFill>
          <a:blip r:embed="rId1" cstate="print"/>
          <a:stretch>
            <a:fillRect/>
          </a:stretch>
        </p:blipFill>
        <p:spPr>
          <a:xfrm>
            <a:off x="7414722" y="180897"/>
            <a:ext cx="1558881" cy="531877"/>
          </a:xfrm>
          <a:prstGeom prst="rect">
            <a:avLst/>
          </a:prstGeom>
        </p:spPr>
      </p:pic>
      <p:cxnSp>
        <p:nvCxnSpPr>
          <p:cNvPr id="50" name="直接连接符 49"/>
          <p:cNvCxnSpPr/>
          <p:nvPr/>
        </p:nvCxnSpPr>
        <p:spPr>
          <a:xfrm flipH="1">
            <a:off x="4656332" y="1343979"/>
            <a:ext cx="1" cy="5492811"/>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cxnSp>
        <p:nvCxnSpPr>
          <p:cNvPr id="51" name="直接连接符 50"/>
          <p:cNvCxnSpPr/>
          <p:nvPr/>
        </p:nvCxnSpPr>
        <p:spPr>
          <a:xfrm>
            <a:off x="3930836" y="-21210"/>
            <a:ext cx="0" cy="5643645"/>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sp>
        <p:nvSpPr>
          <p:cNvPr id="52" name="圆角矩形 51"/>
          <p:cNvSpPr/>
          <p:nvPr/>
        </p:nvSpPr>
        <p:spPr>
          <a:xfrm rot="10800000" flipV="1">
            <a:off x="4414192" y="1411746"/>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rPr>
              <a:t>1</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3" name="圆角矩形 52"/>
          <p:cNvSpPr/>
          <p:nvPr/>
        </p:nvSpPr>
        <p:spPr>
          <a:xfrm rot="10800000" flipV="1">
            <a:off x="4401667" y="2487025"/>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Century Gothic" panose="020B0502020202020204"/>
                <a:ea typeface="微软雅黑" panose="020B0503020204020204" pitchFamily="34" charset="-122"/>
                <a:cs typeface="+mn-cs"/>
              </a:rPr>
              <a:t>2</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4" name="圆角矩形 53"/>
          <p:cNvSpPr/>
          <p:nvPr/>
        </p:nvSpPr>
        <p:spPr>
          <a:xfrm rot="10800000" flipV="1">
            <a:off x="4401667" y="3659664"/>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Century Gothic" panose="020B0502020202020204"/>
                <a:ea typeface="微软雅黑" panose="020B0503020204020204" pitchFamily="34" charset="-122"/>
                <a:cs typeface="+mn-cs"/>
              </a:rPr>
              <a:t>3</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5" name="圆角矩形 54"/>
          <p:cNvSpPr/>
          <p:nvPr/>
        </p:nvSpPr>
        <p:spPr>
          <a:xfrm rot="10800000" flipV="1">
            <a:off x="3696632" y="4807121"/>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Century Gothic" panose="020B0502020202020204"/>
                <a:ea typeface="微软雅黑" panose="020B0503020204020204" pitchFamily="34" charset="-122"/>
                <a:cs typeface="+mn-cs"/>
              </a:rPr>
              <a:t>4</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nvGrpSpPr>
          <p:cNvPr id="56" name="组合 55"/>
          <p:cNvGrpSpPr/>
          <p:nvPr/>
        </p:nvGrpSpPr>
        <p:grpSpPr>
          <a:xfrm>
            <a:off x="5656610" y="1299595"/>
            <a:ext cx="1826133" cy="846377"/>
            <a:chOff x="1137056" y="1543738"/>
            <a:chExt cx="1826133" cy="846377"/>
          </a:xfrm>
        </p:grpSpPr>
        <p:sp>
          <p:nvSpPr>
            <p:cNvPr id="57" name="文本框 56"/>
            <p:cNvSpPr txBox="1"/>
            <p:nvPr/>
          </p:nvSpPr>
          <p:spPr>
            <a:xfrm>
              <a:off x="1137056" y="1543738"/>
              <a:ext cx="1826133"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研究背景</a:t>
              </a:r>
              <a:endPar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a:xfrm>
              <a:off x="1265973" y="2128509"/>
              <a:ext cx="1644994"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Research Background</a:t>
              </a:r>
              <a:endPar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grpSp>
        <p:nvGrpSpPr>
          <p:cNvPr id="59" name="组合 58"/>
          <p:cNvGrpSpPr/>
          <p:nvPr/>
        </p:nvGrpSpPr>
        <p:grpSpPr>
          <a:xfrm>
            <a:off x="5714716" y="2326650"/>
            <a:ext cx="1826133" cy="802258"/>
            <a:chOff x="5568554" y="2176191"/>
            <a:chExt cx="1826133" cy="802258"/>
          </a:xfrm>
        </p:grpSpPr>
        <p:sp>
          <p:nvSpPr>
            <p:cNvPr id="60" name="文本框 59"/>
            <p:cNvSpPr txBox="1"/>
            <p:nvPr/>
          </p:nvSpPr>
          <p:spPr>
            <a:xfrm>
              <a:off x="5568554" y="2176191"/>
              <a:ext cx="1826133"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问题阐述</a:t>
              </a:r>
              <a:endPar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61" name="矩形 60"/>
            <p:cNvSpPr/>
            <p:nvPr/>
          </p:nvSpPr>
          <p:spPr>
            <a:xfrm>
              <a:off x="5634277" y="2716843"/>
              <a:ext cx="1694687"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Problem Formulation</a:t>
              </a:r>
              <a:endParaRPr kumimoji="0" lang="en-US" altLang="zh-CN" sz="1100" b="1"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grpSp>
        <p:nvGrpSpPr>
          <p:cNvPr id="62" name="组合 61"/>
          <p:cNvGrpSpPr/>
          <p:nvPr/>
        </p:nvGrpSpPr>
        <p:grpSpPr>
          <a:xfrm>
            <a:off x="5549223" y="3576543"/>
            <a:ext cx="2236502" cy="848175"/>
            <a:chOff x="5568554" y="3446191"/>
            <a:chExt cx="2236502" cy="848175"/>
          </a:xfrm>
        </p:grpSpPr>
        <p:sp>
          <p:nvSpPr>
            <p:cNvPr id="63" name="文本框 62"/>
            <p:cNvSpPr txBox="1"/>
            <p:nvPr/>
          </p:nvSpPr>
          <p:spPr>
            <a:xfrm>
              <a:off x="5568554" y="3446191"/>
              <a:ext cx="2236502"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lang="zh-CN" altLang="en-US" sz="3200" dirty="0">
                  <a:solidFill>
                    <a:srgbClr val="44546A"/>
                  </a:solidFill>
                  <a:latin typeface="微软雅黑" panose="020B0503020204020204" pitchFamily="34" charset="-122"/>
                  <a:ea typeface="微软雅黑" panose="020B0503020204020204" pitchFamily="34" charset="-122"/>
                </a:rPr>
                <a:t>结果与讨论</a:t>
              </a:r>
              <a:endParaRPr lang="zh-CN" altLang="en-US" sz="3200" dirty="0">
                <a:solidFill>
                  <a:srgbClr val="44546A"/>
                </a:solidFill>
                <a:latin typeface="微软雅黑" panose="020B0503020204020204" pitchFamily="34" charset="-122"/>
                <a:ea typeface="微软雅黑" panose="020B0503020204020204" pitchFamily="34" charset="-122"/>
              </a:endParaRPr>
            </a:p>
          </p:txBody>
        </p:sp>
        <p:sp>
          <p:nvSpPr>
            <p:cNvPr id="64" name="矩形 63"/>
            <p:cNvSpPr/>
            <p:nvPr/>
          </p:nvSpPr>
          <p:spPr>
            <a:xfrm>
              <a:off x="5860303" y="4032760"/>
              <a:ext cx="1713923"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Results and Discussion</a:t>
              </a:r>
              <a:endPar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grpSp>
        <p:nvGrpSpPr>
          <p:cNvPr id="65" name="组合 64"/>
          <p:cNvGrpSpPr/>
          <p:nvPr/>
        </p:nvGrpSpPr>
        <p:grpSpPr>
          <a:xfrm>
            <a:off x="1188914" y="4778784"/>
            <a:ext cx="2236502" cy="843651"/>
            <a:chOff x="5568553" y="4716191"/>
            <a:chExt cx="2236502" cy="843651"/>
          </a:xfrm>
        </p:grpSpPr>
        <p:sp>
          <p:nvSpPr>
            <p:cNvPr id="66" name="文本框 65"/>
            <p:cNvSpPr txBox="1"/>
            <p:nvPr/>
          </p:nvSpPr>
          <p:spPr>
            <a:xfrm>
              <a:off x="5568553" y="4716191"/>
              <a:ext cx="2236502"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chemeClr val="accent5"/>
                  </a:solidFill>
                  <a:effectLst/>
                  <a:uLnTx/>
                  <a:uFillTx/>
                  <a:latin typeface="微软雅黑" panose="020B0503020204020204" pitchFamily="34" charset="-122"/>
                  <a:ea typeface="微软雅黑" panose="020B0503020204020204" pitchFamily="34" charset="-122"/>
                  <a:cs typeface="+mn-cs"/>
                </a:rPr>
                <a:t>结论与展望</a:t>
              </a:r>
              <a:endParaRPr kumimoji="0" lang="zh-CN" altLang="en-US" sz="3200" b="0" i="0" u="none" strike="noStrike" kern="1200" cap="none" spc="0" normalizeH="0" baseline="0" noProof="0" dirty="0">
                <a:ln>
                  <a:noFill/>
                </a:ln>
                <a:solidFill>
                  <a:schemeClr val="accent5"/>
                </a:solidFill>
                <a:effectLst/>
                <a:uLnTx/>
                <a:uFillTx/>
                <a:latin typeface="微软雅黑" panose="020B0503020204020204" pitchFamily="34" charset="-122"/>
                <a:ea typeface="微软雅黑" panose="020B0503020204020204" pitchFamily="34" charset="-122"/>
                <a:cs typeface="+mn-cs"/>
              </a:endParaRPr>
            </a:p>
          </p:txBody>
        </p:sp>
        <p:sp>
          <p:nvSpPr>
            <p:cNvPr id="67" name="矩形 66"/>
            <p:cNvSpPr/>
            <p:nvPr/>
          </p:nvSpPr>
          <p:spPr>
            <a:xfrm>
              <a:off x="5776947" y="5298236"/>
              <a:ext cx="1880636"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Conclusions and Outlook</a:t>
              </a:r>
              <a:endPar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sp>
        <p:nvSpPr>
          <p:cNvPr id="68" name="矩形 67"/>
          <p:cNvSpPr/>
          <p:nvPr/>
        </p:nvSpPr>
        <p:spPr>
          <a:xfrm rot="5400000">
            <a:off x="-2532790" y="2527742"/>
            <a:ext cx="6106849" cy="1051371"/>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8" tIns="45719" rIns="91438" bIns="45719"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nvGrpSpPr>
          <p:cNvPr id="69" name="组 14"/>
          <p:cNvGrpSpPr/>
          <p:nvPr/>
        </p:nvGrpSpPr>
        <p:grpSpPr>
          <a:xfrm>
            <a:off x="-22301" y="6654791"/>
            <a:ext cx="993901" cy="181999"/>
            <a:chOff x="-22302" y="6654791"/>
            <a:chExt cx="1271471" cy="203210"/>
          </a:xfrm>
        </p:grpSpPr>
        <p:sp>
          <p:nvSpPr>
            <p:cNvPr id="70" name="圆角矩形 69"/>
            <p:cNvSpPr/>
            <p:nvPr/>
          </p:nvSpPr>
          <p:spPr>
            <a:xfrm flipV="1">
              <a:off x="240276" y="6654791"/>
              <a:ext cx="224807" cy="203210"/>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1" name="圆角矩形 70"/>
            <p:cNvSpPr/>
            <p:nvPr/>
          </p:nvSpPr>
          <p:spPr>
            <a:xfrm flipV="1">
              <a:off x="-22302"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5" name="圆角矩形 84"/>
            <p:cNvSpPr/>
            <p:nvPr/>
          </p:nvSpPr>
          <p:spPr>
            <a:xfrm flipV="1">
              <a:off x="755838" y="6654791"/>
              <a:ext cx="224807" cy="203210"/>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6" name="圆角矩形 85"/>
            <p:cNvSpPr/>
            <p:nvPr/>
          </p:nvSpPr>
          <p:spPr>
            <a:xfrm flipV="1">
              <a:off x="493260"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7" name="圆角矩形 86"/>
            <p:cNvSpPr/>
            <p:nvPr/>
          </p:nvSpPr>
          <p:spPr>
            <a:xfrm flipV="1">
              <a:off x="1024362"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sp>
        <p:nvSpPr>
          <p:cNvPr id="88" name="文本框 87"/>
          <p:cNvSpPr txBox="1"/>
          <p:nvPr/>
        </p:nvSpPr>
        <p:spPr>
          <a:xfrm>
            <a:off x="-49482" y="160911"/>
            <a:ext cx="800211" cy="4048079"/>
          </a:xfrm>
          <a:prstGeom prst="rect">
            <a:avLst/>
          </a:prstGeom>
          <a:noFill/>
        </p:spPr>
        <p:txBody>
          <a:bodyPr vert="eaVert" wrap="squar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en-US" altLang="zh-CN" sz="4000" b="0" i="0" u="none" strike="noStrike" kern="1200" cap="none" spc="0" normalizeH="0" baseline="0" noProof="0" dirty="0">
                <a:ln>
                  <a:noFill/>
                </a:ln>
                <a:solidFill>
                  <a:prstClr val="white"/>
                </a:solidFill>
                <a:effectLst/>
                <a:uLnTx/>
                <a:uFillTx/>
                <a:latin typeface="Eras Light ITC" panose="020B0402030504020804" pitchFamily="34" charset="0"/>
                <a:ea typeface="微软雅黑" panose="020B0503020204020204" pitchFamily="34" charset="-122"/>
                <a:cs typeface="+mn-cs"/>
              </a:rPr>
              <a:t>CONTENTS</a:t>
            </a:r>
            <a:endParaRPr kumimoji="0" lang="zh-CN" altLang="en-US" sz="4000" b="0" i="0" u="none" strike="noStrike" kern="1200" cap="none" spc="0" normalizeH="0" baseline="0" noProof="0" dirty="0">
              <a:ln>
                <a:noFill/>
              </a:ln>
              <a:solidFill>
                <a:prstClr val="white"/>
              </a:solidFill>
              <a:effectLst/>
              <a:uLnTx/>
              <a:uFillTx/>
              <a:latin typeface="Eras Light ITC" panose="020B0402030504020804" pitchFamily="34" charset="0"/>
              <a:ea typeface="微软雅黑" panose="020B0503020204020204" pitchFamily="34" charset="-122"/>
              <a:cs typeface="+mn-cs"/>
            </a:endParaRP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0"/>
          <p:cNvSpPr>
            <a:spLocks noGrp="1"/>
          </p:cNvSpPr>
          <p:nvPr>
            <p:ph idx="1"/>
          </p:nvPr>
        </p:nvSpPr>
        <p:spPr>
          <a:xfrm>
            <a:off x="788761" y="1772816"/>
            <a:ext cx="7717181" cy="3762798"/>
          </a:xfrm>
        </p:spPr>
        <p:txBody>
          <a:bodyPr>
            <a:noAutofit/>
          </a:bodyPr>
          <a:lstStyle/>
          <a:p>
            <a:pPr marL="0" indent="0">
              <a:buNone/>
            </a:pPr>
            <a:r>
              <a:rPr lang="en-US" altLang="zh-CN" sz="2400" dirty="0" smtClean="0">
                <a:latin typeface="华文新魏" panose="02010800040101010101" pitchFamily="2" charset="-122"/>
                <a:ea typeface="华文新魏" panose="02010800040101010101" pitchFamily="2" charset="-122"/>
              </a:rPr>
              <a:t>(1).</a:t>
            </a:r>
            <a:r>
              <a:rPr lang="zh-CN" altLang="en-US" sz="2400" dirty="0">
                <a:latin typeface="华文新魏" panose="02010800040101010101" pitchFamily="2" charset="-122"/>
                <a:ea typeface="华文新魏" panose="02010800040101010101" pitchFamily="2" charset="-122"/>
              </a:rPr>
              <a:t>研究结果验证了使用所开发的两步直接法结合时空自适应网格细化离散策略来估算薄板上表面不连续热流分布的可行性</a:t>
            </a:r>
            <a:endParaRPr lang="zh-CN" altLang="en-US" sz="2400" dirty="0">
              <a:latin typeface="华文新魏" panose="02010800040101010101" pitchFamily="2" charset="-122"/>
              <a:ea typeface="华文新魏" panose="02010800040101010101" pitchFamily="2" charset="-122"/>
            </a:endParaRPr>
          </a:p>
          <a:p>
            <a:pPr marL="0" indent="0">
              <a:buNone/>
            </a:pPr>
            <a:endParaRPr lang="zh-CN" altLang="en-US" sz="2400" dirty="0">
              <a:latin typeface="华文新魏" panose="02010800040101010101" pitchFamily="2" charset="-122"/>
              <a:ea typeface="华文新魏" panose="02010800040101010101" pitchFamily="2" charset="-122"/>
            </a:endParaRPr>
          </a:p>
          <a:p>
            <a:pPr marL="0" indent="0">
              <a:buNone/>
            </a:pPr>
            <a:r>
              <a:rPr lang="en-US" altLang="zh-CN" sz="2400" dirty="0" smtClean="0">
                <a:latin typeface="华文新魏" panose="02010800040101010101" pitchFamily="2" charset="-122"/>
                <a:ea typeface="华文新魏" panose="02010800040101010101" pitchFamily="2" charset="-122"/>
              </a:rPr>
              <a:t>(2).</a:t>
            </a:r>
            <a:r>
              <a:rPr lang="zh-CN" altLang="en-US" sz="2400" dirty="0">
                <a:latin typeface="华文新魏" panose="02010800040101010101" pitchFamily="2" charset="-122"/>
                <a:ea typeface="华文新魏" panose="02010800040101010101" pitchFamily="2" charset="-122"/>
              </a:rPr>
              <a:t>自适应网格策略能同时保证计算效率和精度</a:t>
            </a:r>
            <a:endParaRPr lang="zh-CN" altLang="en-US" sz="2400" dirty="0">
              <a:latin typeface="华文新魏" panose="02010800040101010101" pitchFamily="2" charset="-122"/>
              <a:ea typeface="华文新魏" panose="02010800040101010101" pitchFamily="2" charset="-122"/>
            </a:endParaRPr>
          </a:p>
          <a:p>
            <a:pPr marL="0" indent="0">
              <a:buNone/>
            </a:pPr>
            <a:endParaRPr lang="zh-CN" altLang="en-US" sz="2400" dirty="0">
              <a:latin typeface="华文新魏" panose="02010800040101010101" pitchFamily="2" charset="-122"/>
              <a:ea typeface="华文新魏" panose="02010800040101010101" pitchFamily="2" charset="-122"/>
            </a:endParaRPr>
          </a:p>
          <a:p>
            <a:pPr marL="0" indent="0">
              <a:buNone/>
            </a:pPr>
            <a:r>
              <a:rPr lang="en-US" altLang="zh-CN" sz="2400" dirty="0" smtClean="0">
                <a:latin typeface="华文新魏" panose="02010800040101010101" pitchFamily="2" charset="-122"/>
                <a:ea typeface="华文新魏" panose="02010800040101010101" pitchFamily="2" charset="-122"/>
              </a:rPr>
              <a:t>(3).</a:t>
            </a:r>
            <a:r>
              <a:rPr lang="zh-CN" altLang="en-US" sz="2400" dirty="0">
                <a:latin typeface="华文新魏" panose="02010800040101010101" pitchFamily="2" charset="-122"/>
                <a:ea typeface="华文新魏" panose="02010800040101010101" pitchFamily="2" charset="-122"/>
              </a:rPr>
              <a:t>在不损失估计质量的前提下，计算规模要小的多</a:t>
            </a:r>
            <a:endParaRPr lang="en-US" altLang="zh-CN" sz="2400" dirty="0">
              <a:latin typeface="华文新魏" panose="02010800040101010101" pitchFamily="2" charset="-122"/>
              <a:ea typeface="华文新魏" panose="02010800040101010101" pitchFamily="2" charset="-122"/>
            </a:endParaRPr>
          </a:p>
          <a:p>
            <a:pPr marL="0" indent="0">
              <a:buNone/>
            </a:pPr>
            <a:endParaRPr lang="en-US" altLang="zh-CN" sz="2400" dirty="0">
              <a:latin typeface="华文新魏" panose="02010800040101010101" pitchFamily="2" charset="-122"/>
              <a:ea typeface="华文新魏" panose="02010800040101010101" pitchFamily="2" charset="-122"/>
            </a:endParaRPr>
          </a:p>
          <a:p>
            <a:pPr marL="0" indent="0">
              <a:buNone/>
            </a:pPr>
            <a:r>
              <a:rPr lang="en-US" altLang="zh-CN" sz="2400" dirty="0" smtClean="0">
                <a:latin typeface="华文新魏" panose="02010800040101010101" pitchFamily="2" charset="-122"/>
                <a:ea typeface="华文新魏" panose="02010800040101010101" pitchFamily="2" charset="-122"/>
              </a:rPr>
              <a:t>(4).</a:t>
            </a:r>
            <a:r>
              <a:rPr lang="zh-CN" altLang="en-US" sz="2400" dirty="0">
                <a:latin typeface="华文新魏" panose="02010800040101010101" pitchFamily="2" charset="-122"/>
                <a:ea typeface="华文新魏" panose="02010800040101010101" pitchFamily="2" charset="-122"/>
              </a:rPr>
              <a:t>适用范围受限于板的厚度及形状。</a:t>
            </a:r>
            <a:endParaRPr lang="zh-CN" altLang="en-US" sz="2400" dirty="0">
              <a:latin typeface="华文新魏" panose="02010800040101010101" pitchFamily="2" charset="-122"/>
              <a:ea typeface="华文新魏" panose="02010800040101010101" pitchFamily="2" charset="-122"/>
            </a:endParaRPr>
          </a:p>
          <a:p>
            <a:pPr marL="0" indent="0">
              <a:buNone/>
            </a:pPr>
            <a:endParaRPr lang="en-US" altLang="zh-CN" sz="2000" dirty="0">
              <a:latin typeface="华文新魏" panose="02010800040101010101" pitchFamily="2" charset="-122"/>
              <a:ea typeface="华文新魏" panose="02010800040101010101" pitchFamily="2" charset="-122"/>
            </a:endParaRPr>
          </a:p>
          <a:p>
            <a:pPr marL="0" indent="0">
              <a:buNone/>
            </a:pPr>
            <a:endParaRPr lang="zh-CN" altLang="en-US" sz="2000" dirty="0">
              <a:latin typeface="华文新魏" panose="02010800040101010101" pitchFamily="2" charset="-122"/>
              <a:ea typeface="华文新魏" panose="02010800040101010101" pitchFamily="2" charset="-122"/>
            </a:endParaRPr>
          </a:p>
          <a:p>
            <a:endParaRPr lang="zh-CN" altLang="en-US" dirty="0"/>
          </a:p>
        </p:txBody>
      </p:sp>
      <p:sp>
        <p:nvSpPr>
          <p:cNvPr id="6" name="矩形 5"/>
          <p:cNvSpPr/>
          <p:nvPr/>
        </p:nvSpPr>
        <p:spPr>
          <a:xfrm>
            <a:off x="2627784" y="252859"/>
            <a:ext cx="6516216"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 name="圆角矩形 7"/>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dirty="0">
                <a:solidFill>
                  <a:prstClr val="white"/>
                </a:solidFill>
                <a:latin typeface="Century Gothic" panose="020B0502020202020204"/>
                <a:ea typeface="微软雅黑" panose="020B0503020204020204" pitchFamily="34" charset="-122"/>
              </a:rPr>
              <a:t>4</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9" name="文本框 8"/>
          <p:cNvSpPr txBox="1"/>
          <p:nvPr/>
        </p:nvSpPr>
        <p:spPr>
          <a:xfrm>
            <a:off x="647718" y="267581"/>
            <a:ext cx="2108261" cy="461661"/>
          </a:xfrm>
          <a:prstGeom prst="rect">
            <a:avLst/>
          </a:prstGeom>
          <a:noFill/>
        </p:spPr>
        <p:txBody>
          <a:bodyPr wrap="none" lIns="91436" tIns="45718" rIns="91436" bIns="45718" rtlCol="0">
            <a:spAutoFit/>
          </a:bodyPr>
          <a:lstStyle/>
          <a:p>
            <a:pPr defTabSz="913765"/>
            <a:r>
              <a:rPr lang="zh-CN" altLang="en-US" sz="2400" spc="600" dirty="0">
                <a:solidFill>
                  <a:srgbClr val="44546A"/>
                </a:solidFill>
                <a:latin typeface="微软雅黑" panose="020B0503020204020204" pitchFamily="34" charset="-122"/>
                <a:ea typeface="微软雅黑" panose="020B0503020204020204" pitchFamily="34" charset="-122"/>
              </a:rPr>
              <a:t>结论与展望</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10" name="组 41"/>
          <p:cNvGrpSpPr/>
          <p:nvPr/>
        </p:nvGrpSpPr>
        <p:grpSpPr>
          <a:xfrm>
            <a:off x="6192132" y="223533"/>
            <a:ext cx="2951868" cy="553996"/>
            <a:chOff x="9178830" y="221191"/>
            <a:chExt cx="3013167" cy="553996"/>
          </a:xfrm>
        </p:grpSpPr>
        <p:grpSp>
          <p:nvGrpSpPr>
            <p:cNvPr id="12" name="组 42"/>
            <p:cNvGrpSpPr/>
            <p:nvPr/>
          </p:nvGrpSpPr>
          <p:grpSpPr>
            <a:xfrm>
              <a:off x="11454105" y="252856"/>
              <a:ext cx="737892" cy="484288"/>
              <a:chOff x="11454105" y="252856"/>
              <a:chExt cx="737892" cy="484288"/>
            </a:xfrm>
          </p:grpSpPr>
          <p:grpSp>
            <p:nvGrpSpPr>
              <p:cNvPr id="14" name="组 49"/>
              <p:cNvGrpSpPr/>
              <p:nvPr/>
            </p:nvGrpSpPr>
            <p:grpSpPr>
              <a:xfrm>
                <a:off x="12039604" y="252856"/>
                <a:ext cx="152393" cy="484287"/>
                <a:chOff x="12039604" y="252856"/>
                <a:chExt cx="152393" cy="484287"/>
              </a:xfrm>
            </p:grpSpPr>
            <p:sp>
              <p:nvSpPr>
                <p:cNvPr id="18" name="圆角矩形 17"/>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9" name="圆角矩形 18"/>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0" name="圆角矩形 19"/>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1" name="圆角矩形 20"/>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2" name="圆角矩形 21"/>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15" name="组合 99"/>
              <p:cNvGrpSpPr/>
              <p:nvPr/>
            </p:nvGrpSpPr>
            <p:grpSpPr>
              <a:xfrm>
                <a:off x="11454105" y="252857"/>
                <a:ext cx="491115" cy="484287"/>
                <a:chOff x="1528923" y="220268"/>
                <a:chExt cx="1284096" cy="1266241"/>
              </a:xfrm>
            </p:grpSpPr>
            <p:sp>
              <p:nvSpPr>
                <p:cNvPr id="16" name="圆角矩形 15"/>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7"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13" name="文本框 12"/>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0"/>
          <p:cNvSpPr>
            <a:spLocks noGrp="1"/>
          </p:cNvSpPr>
          <p:nvPr>
            <p:ph idx="1"/>
          </p:nvPr>
        </p:nvSpPr>
        <p:spPr>
          <a:xfrm>
            <a:off x="807059" y="1970458"/>
            <a:ext cx="7717181" cy="3690790"/>
          </a:xfrm>
        </p:spPr>
        <p:txBody>
          <a:bodyPr>
            <a:normAutofit/>
          </a:bodyPr>
          <a:lstStyle/>
          <a:p>
            <a:pPr marL="0" indent="0">
              <a:buNone/>
            </a:pPr>
            <a:r>
              <a:rPr lang="en-US" altLang="zh-CN" sz="2400" dirty="0" smtClean="0">
                <a:latin typeface="华文新魏" panose="02010800040101010101" pitchFamily="2" charset="-122"/>
                <a:ea typeface="华文新魏" panose="02010800040101010101" pitchFamily="2" charset="-122"/>
              </a:rPr>
              <a:t>(1).</a:t>
            </a:r>
            <a:r>
              <a:rPr lang="zh-CN" altLang="en-US" sz="2400" dirty="0">
                <a:latin typeface="华文新魏" panose="02010800040101010101" pitchFamily="2" charset="-122"/>
                <a:ea typeface="华文新魏" panose="02010800040101010101" pitchFamily="2" charset="-122"/>
                <a:sym typeface="+mn-ea"/>
              </a:rPr>
              <a:t>可在数学上进一步分析，特别是细化策略和误差指示的选择</a:t>
            </a:r>
            <a:endParaRPr lang="zh-CN" altLang="en-US" sz="2100" dirty="0">
              <a:latin typeface="华文新魏" panose="02010800040101010101" pitchFamily="2" charset="-122"/>
              <a:ea typeface="华文新魏" panose="02010800040101010101" pitchFamily="2" charset="-122"/>
            </a:endParaRPr>
          </a:p>
          <a:p>
            <a:pPr marL="0" indent="0">
              <a:buNone/>
            </a:pPr>
            <a:endParaRPr lang="zh-CN" altLang="en-US" sz="2100" dirty="0">
              <a:latin typeface="华文新魏" panose="02010800040101010101" pitchFamily="2" charset="-122"/>
              <a:ea typeface="华文新魏" panose="02010800040101010101" pitchFamily="2" charset="-122"/>
            </a:endParaRPr>
          </a:p>
          <a:p>
            <a:pPr marL="0" indent="0">
              <a:buNone/>
            </a:pPr>
            <a:endParaRPr lang="zh-CN" altLang="en-US" sz="2100" dirty="0">
              <a:latin typeface="华文新魏" panose="02010800040101010101" pitchFamily="2" charset="-122"/>
              <a:ea typeface="华文新魏" panose="02010800040101010101" pitchFamily="2" charset="-122"/>
            </a:endParaRPr>
          </a:p>
          <a:p>
            <a:pPr marL="0" indent="0">
              <a:buNone/>
            </a:pPr>
            <a:r>
              <a:rPr lang="en-US" altLang="zh-CN" sz="2400" dirty="0" smtClean="0">
                <a:latin typeface="华文新魏" panose="02010800040101010101" pitchFamily="2" charset="-122"/>
                <a:ea typeface="华文新魏" panose="02010800040101010101" pitchFamily="2" charset="-122"/>
              </a:rPr>
              <a:t>(2).</a:t>
            </a:r>
            <a:r>
              <a:rPr lang="zh-CN" altLang="en-US" sz="2400" dirty="0">
                <a:latin typeface="华文新魏" panose="02010800040101010101" pitchFamily="2" charset="-122"/>
                <a:ea typeface="华文新魏" panose="02010800040101010101" pitchFamily="2" charset="-122"/>
                <a:sym typeface="+mn-ea"/>
              </a:rPr>
              <a:t>可应用于具有类似计算任务的其他领域</a:t>
            </a:r>
            <a:endParaRPr lang="zh-CN" altLang="en-US" sz="2100" dirty="0">
              <a:latin typeface="华文新魏" panose="02010800040101010101" pitchFamily="2" charset="-122"/>
              <a:ea typeface="华文新魏" panose="02010800040101010101" pitchFamily="2" charset="-122"/>
              <a:sym typeface="+mn-ea"/>
            </a:endParaRPr>
          </a:p>
          <a:p>
            <a:pPr marL="0" indent="0">
              <a:buNone/>
            </a:pPr>
            <a:endParaRPr lang="zh-CN" altLang="en-US" sz="2100" dirty="0">
              <a:latin typeface="华文新魏" panose="02010800040101010101" pitchFamily="2" charset="-122"/>
              <a:ea typeface="华文新魏" panose="02010800040101010101" pitchFamily="2" charset="-122"/>
            </a:endParaRPr>
          </a:p>
          <a:p>
            <a:pPr marL="0" indent="0">
              <a:buNone/>
            </a:pPr>
            <a:endParaRPr lang="zh-CN" altLang="en-US" sz="2100" dirty="0">
              <a:latin typeface="华文新魏" panose="02010800040101010101" pitchFamily="2" charset="-122"/>
              <a:ea typeface="华文新魏" panose="02010800040101010101" pitchFamily="2" charset="-122"/>
            </a:endParaRPr>
          </a:p>
          <a:p>
            <a:pPr marL="0" indent="0">
              <a:buNone/>
            </a:pPr>
            <a:r>
              <a:rPr lang="en-US" altLang="zh-CN" sz="2400" dirty="0" smtClean="0">
                <a:latin typeface="华文新魏" panose="02010800040101010101" pitchFamily="2" charset="-122"/>
                <a:ea typeface="华文新魏" panose="02010800040101010101" pitchFamily="2" charset="-122"/>
              </a:rPr>
              <a:t>(3).</a:t>
            </a:r>
            <a:r>
              <a:rPr lang="zh-CN" altLang="en-US" sz="2400" dirty="0">
                <a:latin typeface="华文新魏" panose="02010800040101010101" pitchFamily="2" charset="-122"/>
                <a:ea typeface="华文新魏" panose="02010800040101010101" pitchFamily="2" charset="-122"/>
              </a:rPr>
              <a:t>能够开发出一种高效的热流软测量感应器，有潜力作为其他工业应用的工具</a:t>
            </a:r>
            <a:endParaRPr lang="zh-CN" altLang="en-US" sz="2100" dirty="0">
              <a:latin typeface="华文新魏" panose="02010800040101010101" pitchFamily="2" charset="-122"/>
              <a:ea typeface="华文新魏" panose="02010800040101010101" pitchFamily="2" charset="-122"/>
            </a:endParaRPr>
          </a:p>
          <a:p>
            <a:pPr marL="0" indent="0">
              <a:buNone/>
            </a:pPr>
            <a:endParaRPr lang="en-US" altLang="zh-CN" sz="2100" dirty="0">
              <a:latin typeface="华文新魏" panose="02010800040101010101" pitchFamily="2" charset="-122"/>
              <a:ea typeface="华文新魏" panose="02010800040101010101" pitchFamily="2" charset="-122"/>
            </a:endParaRPr>
          </a:p>
          <a:p>
            <a:pPr marL="0" indent="0">
              <a:buNone/>
            </a:pPr>
            <a:endParaRPr lang="zh-CN" altLang="en-US" sz="2100" dirty="0">
              <a:latin typeface="华文新魏" panose="02010800040101010101" pitchFamily="2" charset="-122"/>
              <a:ea typeface="华文新魏" panose="02010800040101010101" pitchFamily="2" charset="-122"/>
            </a:endParaRPr>
          </a:p>
          <a:p>
            <a:pPr marL="0" indent="0">
              <a:buNone/>
            </a:pPr>
            <a:endParaRPr lang="zh-CN" altLang="en-US" dirty="0"/>
          </a:p>
        </p:txBody>
      </p:sp>
      <p:sp>
        <p:nvSpPr>
          <p:cNvPr id="7" name="矩形 6"/>
          <p:cNvSpPr/>
          <p:nvPr/>
        </p:nvSpPr>
        <p:spPr>
          <a:xfrm>
            <a:off x="2627784" y="252859"/>
            <a:ext cx="6516216"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 name="圆角矩形 7"/>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dirty="0">
                <a:solidFill>
                  <a:prstClr val="white"/>
                </a:solidFill>
                <a:latin typeface="Century Gothic" panose="020B0502020202020204"/>
                <a:ea typeface="微软雅黑" panose="020B0503020204020204" pitchFamily="34" charset="-122"/>
              </a:rPr>
              <a:t>4</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9" name="文本框 8"/>
          <p:cNvSpPr txBox="1"/>
          <p:nvPr/>
        </p:nvSpPr>
        <p:spPr>
          <a:xfrm>
            <a:off x="647718" y="267581"/>
            <a:ext cx="2108261" cy="461661"/>
          </a:xfrm>
          <a:prstGeom prst="rect">
            <a:avLst/>
          </a:prstGeom>
          <a:noFill/>
        </p:spPr>
        <p:txBody>
          <a:bodyPr wrap="none" lIns="91436" tIns="45718" rIns="91436" bIns="45718" rtlCol="0">
            <a:spAutoFit/>
          </a:bodyPr>
          <a:lstStyle/>
          <a:p>
            <a:pPr defTabSz="913765"/>
            <a:r>
              <a:rPr lang="zh-CN" altLang="en-US" sz="2400" spc="600" dirty="0">
                <a:solidFill>
                  <a:srgbClr val="44546A"/>
                </a:solidFill>
                <a:latin typeface="微软雅黑" panose="020B0503020204020204" pitchFamily="34" charset="-122"/>
                <a:ea typeface="微软雅黑" panose="020B0503020204020204" pitchFamily="34" charset="-122"/>
              </a:rPr>
              <a:t>结论与展望</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10" name="组 41"/>
          <p:cNvGrpSpPr/>
          <p:nvPr/>
        </p:nvGrpSpPr>
        <p:grpSpPr>
          <a:xfrm>
            <a:off x="6192132" y="223533"/>
            <a:ext cx="2951868" cy="553996"/>
            <a:chOff x="9178830" y="221191"/>
            <a:chExt cx="3013167" cy="553996"/>
          </a:xfrm>
        </p:grpSpPr>
        <p:grpSp>
          <p:nvGrpSpPr>
            <p:cNvPr id="12" name="组 42"/>
            <p:cNvGrpSpPr/>
            <p:nvPr/>
          </p:nvGrpSpPr>
          <p:grpSpPr>
            <a:xfrm>
              <a:off x="11454105" y="252856"/>
              <a:ext cx="737892" cy="484288"/>
              <a:chOff x="11454105" y="252856"/>
              <a:chExt cx="737892" cy="484288"/>
            </a:xfrm>
          </p:grpSpPr>
          <p:grpSp>
            <p:nvGrpSpPr>
              <p:cNvPr id="14" name="组 49"/>
              <p:cNvGrpSpPr/>
              <p:nvPr/>
            </p:nvGrpSpPr>
            <p:grpSpPr>
              <a:xfrm>
                <a:off x="12039604" y="252856"/>
                <a:ext cx="152393" cy="484287"/>
                <a:chOff x="12039604" y="252856"/>
                <a:chExt cx="152393" cy="484287"/>
              </a:xfrm>
            </p:grpSpPr>
            <p:sp>
              <p:nvSpPr>
                <p:cNvPr id="18" name="圆角矩形 17"/>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9" name="圆角矩形 18"/>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0" name="圆角矩形 19"/>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1" name="圆角矩形 20"/>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2" name="圆角矩形 21"/>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15" name="组合 99"/>
              <p:cNvGrpSpPr/>
              <p:nvPr/>
            </p:nvGrpSpPr>
            <p:grpSpPr>
              <a:xfrm>
                <a:off x="11454105" y="252857"/>
                <a:ext cx="491115" cy="484287"/>
                <a:chOff x="1528923" y="220268"/>
                <a:chExt cx="1284096" cy="1266241"/>
              </a:xfrm>
            </p:grpSpPr>
            <p:sp>
              <p:nvSpPr>
                <p:cNvPr id="16" name="圆角矩形 15"/>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7"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13" name="文本框 12"/>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29496" y="1652873"/>
            <a:ext cx="6852848" cy="4247317"/>
          </a:xfrm>
          <a:prstGeom prst="rect">
            <a:avLst/>
          </a:prstGeom>
        </p:spPr>
        <p:txBody>
          <a:bodyPr wrap="square">
            <a:spAutoFit/>
          </a:bodyPr>
          <a:lstStyle/>
          <a:p>
            <a:pPr marL="257175" indent="-257175">
              <a:buFont typeface="+mj-lt"/>
              <a:buAutoNum type="arabicPeriod"/>
            </a:pP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Heng</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Mhamdi</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Marquardt, W.: Efficient reconstruction of local heat fluxes in pool boiling experiments by goal-oriented adaptive mesh refinement. Heat and Mass Transfer 46 (2010) 1121-1135. </a:t>
            </a:r>
            <a:endParaRPr lang="zh-CN" altLang="zh-CN" sz="1500" kern="100" dirty="0">
              <a:latin typeface="Calibri" panose="020F0502020204030204" pitchFamily="34" charset="0"/>
              <a:ea typeface="宋体" panose="02010600030101010101" pitchFamily="2" charset="-122"/>
              <a:cs typeface="Times New Roman" panose="02020603050405020304" pitchFamily="18" charset="0"/>
            </a:endParaRPr>
          </a:p>
          <a:p>
            <a:pPr marL="257175" indent="-257175">
              <a:buFont typeface="+mj-lt"/>
              <a:buAutoNum type="arabicPeriod"/>
            </a:pP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Heng</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Mhamdi</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Wagner, E., Stephan, P., Marquardt, W.: Estimation of local nucleate boiling heat flux using a three-dimensional transient heat conduction model. Inverse Problems in Science and Engineering 18 (2010) 279-294.</a:t>
            </a:r>
            <a:endParaRPr lang="zh-CN" altLang="zh-CN" sz="1500" kern="100" dirty="0">
              <a:latin typeface="Calibri" panose="020F0502020204030204" pitchFamily="34" charset="0"/>
              <a:ea typeface="宋体" panose="02010600030101010101" pitchFamily="2" charset="-122"/>
              <a:cs typeface="Times New Roman" panose="02020603050405020304" pitchFamily="18" charset="0"/>
            </a:endParaRPr>
          </a:p>
          <a:p>
            <a:pPr marL="257175" indent="-257175">
              <a:buFont typeface="+mj-lt"/>
              <a:buAutoNum type="arabicPeriod"/>
            </a:pP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 S.,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Heng</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Mhamdi</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 robust and fast algorithm for three-dimensional transient inverse heat conduction problems. International Journal of Heat and Mass Transfer 55 (2012) 7865-7872. </a:t>
            </a:r>
            <a:endParaRPr lang="zh-CN" altLang="zh-CN" sz="1500" kern="100" dirty="0">
              <a:latin typeface="Calibri" panose="020F0502020204030204" pitchFamily="34" charset="0"/>
              <a:ea typeface="宋体" panose="02010600030101010101" pitchFamily="2" charset="-122"/>
              <a:cs typeface="Times New Roman" panose="02020603050405020304" pitchFamily="18" charset="0"/>
            </a:endParaRPr>
          </a:p>
          <a:p>
            <a:pPr marL="257175" indent="-257175">
              <a:buFont typeface="+mj-lt"/>
              <a:buAutoNum type="arabicPeriod"/>
            </a:pP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Huang,C.H.,Wang,S.P.:A</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three-dimensional inverse heat conduction problem in estimating surface heat flux by conjugate gradient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method.International</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Journal of Heat and Mass Transfer 42(1999) 3387-3403. </a:t>
            </a:r>
            <a:endParaRPr lang="zh-CN" altLang="zh-CN" sz="1500" kern="100" dirty="0">
              <a:latin typeface="Calibri" panose="020F0502020204030204" pitchFamily="34" charset="0"/>
              <a:ea typeface="宋体" panose="02010600030101010101" pitchFamily="2" charset="-122"/>
              <a:cs typeface="Times New Roman" panose="02020603050405020304" pitchFamily="18" charset="0"/>
            </a:endParaRPr>
          </a:p>
          <a:p>
            <a:pPr marL="257175" indent="-257175">
              <a:buFont typeface="+mj-lt"/>
              <a:buAutoNum type="arabicPeriod"/>
            </a:pP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Heng</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Mhamdi</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Groß</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Reusken</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Buchholz, M.,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Auracher</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 Marquardt, W.: Reconstruction of local heat fluxes in pool boiling experiments along the entire boiling curve from high resolution transient temperature measurements. International Journal of Heat and Mass Transfer 51 (2008) 5072-5087. </a:t>
            </a:r>
            <a:endParaRPr lang="zh-CN" altLang="zh-CN" sz="1500" kern="100" dirty="0">
              <a:latin typeface="Calibri" panose="020F0502020204030204" pitchFamily="34" charset="0"/>
              <a:ea typeface="宋体" panose="02010600030101010101" pitchFamily="2" charset="-122"/>
              <a:cs typeface="Times New Roman" panose="02020603050405020304" pitchFamily="18" charset="0"/>
            </a:endParaRPr>
          </a:p>
          <a:p>
            <a:pPr marL="257175" indent="-257175">
              <a:buFont typeface="+mj-lt"/>
              <a:buAutoNum type="arabicPeriod"/>
            </a:pP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Luo, J., Yang, Q. Q., Lu, S.,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Mhamdi</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Mo, D. C.,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Lyu</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 S., </a:t>
            </a:r>
            <a:r>
              <a:rPr lang="en-US" altLang="zh-CN" sz="1350" kern="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Heng</a:t>
            </a:r>
            <a:r>
              <a:rPr lang="en-US" altLang="zh-CN" sz="135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 A novel formulation and sequential solution strategy with time-space adaptive mesh refinement for efficient reconstruction of local boundary heat flux. International Journal of Heat and Mass Transfer 141 (2019) 1288-1300.</a:t>
            </a:r>
            <a:endParaRPr lang="zh-CN" altLang="zh-CN" sz="15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p:cNvSpPr/>
          <p:nvPr/>
        </p:nvSpPr>
        <p:spPr>
          <a:xfrm>
            <a:off x="2627784" y="252859"/>
            <a:ext cx="6516216"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8" name="圆角矩形 7"/>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9" name="文本框 8"/>
          <p:cNvSpPr txBox="1"/>
          <p:nvPr/>
        </p:nvSpPr>
        <p:spPr>
          <a:xfrm>
            <a:off x="647718" y="267581"/>
            <a:ext cx="1723541" cy="461661"/>
          </a:xfrm>
          <a:prstGeom prst="rect">
            <a:avLst/>
          </a:prstGeom>
          <a:noFill/>
        </p:spPr>
        <p:txBody>
          <a:bodyPr wrap="none" lIns="91436" tIns="45718" rIns="91436" bIns="45718" rtlCol="0">
            <a:spAutoFit/>
          </a:bodyPr>
          <a:lstStyle/>
          <a:p>
            <a:pPr defTabSz="913765"/>
            <a:r>
              <a:rPr lang="zh-CN" altLang="en-US" sz="2400" spc="600" dirty="0" smtClean="0">
                <a:solidFill>
                  <a:srgbClr val="44546A"/>
                </a:solidFill>
                <a:latin typeface="微软雅黑" panose="020B0503020204020204" pitchFamily="34" charset="-122"/>
                <a:ea typeface="微软雅黑" panose="020B0503020204020204" pitchFamily="34" charset="-122"/>
              </a:rPr>
              <a:t>参考文献</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10" name="组 41"/>
          <p:cNvGrpSpPr/>
          <p:nvPr/>
        </p:nvGrpSpPr>
        <p:grpSpPr>
          <a:xfrm>
            <a:off x="6192132" y="223533"/>
            <a:ext cx="2951868" cy="553996"/>
            <a:chOff x="9178830" y="221191"/>
            <a:chExt cx="3013167" cy="553996"/>
          </a:xfrm>
        </p:grpSpPr>
        <p:grpSp>
          <p:nvGrpSpPr>
            <p:cNvPr id="11" name="组 42"/>
            <p:cNvGrpSpPr/>
            <p:nvPr/>
          </p:nvGrpSpPr>
          <p:grpSpPr>
            <a:xfrm>
              <a:off x="11454105" y="252856"/>
              <a:ext cx="737892" cy="484288"/>
              <a:chOff x="11454105" y="252856"/>
              <a:chExt cx="737892" cy="484288"/>
            </a:xfrm>
          </p:grpSpPr>
          <p:grpSp>
            <p:nvGrpSpPr>
              <p:cNvPr id="13" name="组 49"/>
              <p:cNvGrpSpPr/>
              <p:nvPr/>
            </p:nvGrpSpPr>
            <p:grpSpPr>
              <a:xfrm>
                <a:off x="12039604" y="252856"/>
                <a:ext cx="152393" cy="484287"/>
                <a:chOff x="12039604" y="252856"/>
                <a:chExt cx="152393" cy="484287"/>
              </a:xfrm>
            </p:grpSpPr>
            <p:sp>
              <p:nvSpPr>
                <p:cNvPr id="17" name="圆角矩形 16"/>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8" name="圆角矩形 17"/>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9" name="圆角矩形 18"/>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0" name="圆角矩形 19"/>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1" name="圆角矩形 20"/>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14" name="组合 99"/>
              <p:cNvGrpSpPr/>
              <p:nvPr/>
            </p:nvGrpSpPr>
            <p:grpSpPr>
              <a:xfrm>
                <a:off x="11454105" y="252857"/>
                <a:ext cx="491115" cy="484287"/>
                <a:chOff x="1528923" y="220268"/>
                <a:chExt cx="1284096" cy="1266241"/>
              </a:xfrm>
            </p:grpSpPr>
            <p:sp>
              <p:nvSpPr>
                <p:cNvPr id="15" name="圆角矩形 14"/>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6"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12" name="文本框 11"/>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校徽和中英文校名标准全称的横式组合01"/>
          <p:cNvPicPr>
            <a:picLocks noChangeAspect="1"/>
          </p:cNvPicPr>
          <p:nvPr/>
        </p:nvPicPr>
        <p:blipFill>
          <a:blip r:embed="rId1" cstate="print"/>
          <a:stretch>
            <a:fillRect/>
          </a:stretch>
        </p:blipFill>
        <p:spPr>
          <a:xfrm>
            <a:off x="7414722" y="180897"/>
            <a:ext cx="1558881" cy="531877"/>
          </a:xfrm>
          <a:prstGeom prst="rect">
            <a:avLst/>
          </a:prstGeom>
        </p:spPr>
      </p:pic>
      <p:cxnSp>
        <p:nvCxnSpPr>
          <p:cNvPr id="32" name="直接连接符 31"/>
          <p:cNvCxnSpPr/>
          <p:nvPr/>
        </p:nvCxnSpPr>
        <p:spPr>
          <a:xfrm flipH="1">
            <a:off x="4656332" y="1343979"/>
            <a:ext cx="1" cy="5492811"/>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cxnSp>
        <p:nvCxnSpPr>
          <p:cNvPr id="33" name="直接连接符 32"/>
          <p:cNvCxnSpPr/>
          <p:nvPr/>
        </p:nvCxnSpPr>
        <p:spPr>
          <a:xfrm>
            <a:off x="3930836" y="-21210"/>
            <a:ext cx="0" cy="5643645"/>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sp>
        <p:nvSpPr>
          <p:cNvPr id="34" name="圆角矩形 33"/>
          <p:cNvSpPr/>
          <p:nvPr/>
        </p:nvSpPr>
        <p:spPr>
          <a:xfrm rot="10800000" flipV="1">
            <a:off x="3688694" y="1684735"/>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rPr>
              <a:t>1</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5" name="圆角矩形 34"/>
          <p:cNvSpPr/>
          <p:nvPr/>
        </p:nvSpPr>
        <p:spPr>
          <a:xfrm rot="10800000" flipV="1">
            <a:off x="4414192" y="2292303"/>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dirty="0">
                <a:solidFill>
                  <a:prstClr val="white"/>
                </a:solidFill>
                <a:latin typeface="Century Gothic" panose="020B0502020202020204"/>
                <a:ea typeface="微软雅黑" panose="020B0503020204020204" pitchFamily="34" charset="-122"/>
              </a:rPr>
              <a:t>2</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6" name="圆角矩形 35"/>
          <p:cNvSpPr/>
          <p:nvPr/>
        </p:nvSpPr>
        <p:spPr>
          <a:xfrm rot="10800000" flipV="1">
            <a:off x="4414192" y="3562303"/>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dirty="0">
                <a:solidFill>
                  <a:prstClr val="white"/>
                </a:solidFill>
                <a:latin typeface="Century Gothic" panose="020B0502020202020204"/>
                <a:ea typeface="微软雅黑" panose="020B0503020204020204" pitchFamily="34" charset="-122"/>
              </a:rPr>
              <a:t>3</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7" name="圆角矩形 36"/>
          <p:cNvSpPr/>
          <p:nvPr/>
        </p:nvSpPr>
        <p:spPr>
          <a:xfrm rot="10800000" flipV="1">
            <a:off x="4414192" y="4832302"/>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dirty="0">
                <a:solidFill>
                  <a:prstClr val="white"/>
                </a:solidFill>
                <a:latin typeface="Century Gothic" panose="020B0502020202020204"/>
                <a:ea typeface="微软雅黑" panose="020B0503020204020204" pitchFamily="34" charset="-122"/>
              </a:rPr>
              <a:t>4</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nvGrpSpPr>
          <p:cNvPr id="38" name="组合 37"/>
          <p:cNvGrpSpPr/>
          <p:nvPr/>
        </p:nvGrpSpPr>
        <p:grpSpPr>
          <a:xfrm>
            <a:off x="1137056" y="1543738"/>
            <a:ext cx="1826133" cy="846377"/>
            <a:chOff x="1137056" y="1543738"/>
            <a:chExt cx="1826133" cy="846377"/>
          </a:xfrm>
        </p:grpSpPr>
        <p:sp>
          <p:nvSpPr>
            <p:cNvPr id="39" name="文本框 38"/>
            <p:cNvSpPr txBox="1"/>
            <p:nvPr/>
          </p:nvSpPr>
          <p:spPr>
            <a:xfrm>
              <a:off x="1137056" y="1543738"/>
              <a:ext cx="1826133" cy="584771"/>
            </a:xfrm>
            <a:prstGeom prst="rect">
              <a:avLst/>
            </a:prstGeom>
            <a:noFill/>
          </p:spPr>
          <p:txBody>
            <a:bodyPr wrap="none" lIns="91436" tIns="45718" rIns="91436" bIns="45718" rtlCol="0">
              <a:spAutoFit/>
            </a:bodyPr>
            <a:lstStyle/>
            <a:p>
              <a:pPr defTabSz="913765"/>
              <a:r>
                <a:rPr lang="zh-CN" altLang="en-US" sz="3200" b="1" dirty="0">
                  <a:solidFill>
                    <a:schemeClr val="accent5"/>
                  </a:solidFill>
                  <a:latin typeface="微软雅黑" panose="020B0503020204020204" pitchFamily="34" charset="-122"/>
                  <a:ea typeface="微软雅黑" panose="020B0503020204020204" pitchFamily="34" charset="-122"/>
                </a:rPr>
                <a:t>研究背景</a:t>
              </a:r>
              <a:endParaRPr lang="zh-CN" altLang="en-US" sz="3200" b="1" dirty="0">
                <a:solidFill>
                  <a:schemeClr val="accent5"/>
                </a:solidFill>
                <a:latin typeface="微软雅黑" panose="020B0503020204020204" pitchFamily="34" charset="-122"/>
                <a:ea typeface="微软雅黑" panose="020B0503020204020204" pitchFamily="34" charset="-122"/>
              </a:endParaRPr>
            </a:p>
          </p:txBody>
        </p:sp>
        <p:sp>
          <p:nvSpPr>
            <p:cNvPr id="40" name="矩形 39"/>
            <p:cNvSpPr/>
            <p:nvPr/>
          </p:nvSpPr>
          <p:spPr>
            <a:xfrm>
              <a:off x="1230707" y="2128509"/>
              <a:ext cx="1715526" cy="261606"/>
            </a:xfrm>
            <a:prstGeom prst="rect">
              <a:avLst/>
            </a:prstGeom>
          </p:spPr>
          <p:txBody>
            <a:bodyPr wrap="none" lIns="91436" tIns="45718" rIns="91436" bIns="45718">
              <a:spAutoFit/>
            </a:bodyPr>
            <a:lstStyle/>
            <a:p>
              <a:pPr algn="ctr" defTabSz="913765"/>
              <a:r>
                <a:rPr lang="en-US" altLang="zh-CN" sz="1100" b="1" dirty="0">
                  <a:solidFill>
                    <a:srgbClr val="A2A2A2"/>
                  </a:solidFill>
                  <a:latin typeface="微软雅黑" panose="020B0503020204020204" pitchFamily="34" charset="-122"/>
                  <a:ea typeface="微软雅黑" panose="020B0503020204020204" pitchFamily="34" charset="-122"/>
                </a:rPr>
                <a:t>Research Background</a:t>
              </a:r>
              <a:endParaRPr lang="en-US" altLang="zh-CN" sz="1100" b="1" dirty="0">
                <a:solidFill>
                  <a:srgbClr val="A2A2A2"/>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568554" y="2176191"/>
            <a:ext cx="1826133" cy="802258"/>
            <a:chOff x="5568554" y="2176191"/>
            <a:chExt cx="1826133" cy="802258"/>
          </a:xfrm>
        </p:grpSpPr>
        <p:sp>
          <p:nvSpPr>
            <p:cNvPr id="42" name="文本框 41"/>
            <p:cNvSpPr txBox="1"/>
            <p:nvPr/>
          </p:nvSpPr>
          <p:spPr>
            <a:xfrm>
              <a:off x="5568554" y="2176191"/>
              <a:ext cx="1826133" cy="584771"/>
            </a:xfrm>
            <a:prstGeom prst="rect">
              <a:avLst/>
            </a:prstGeom>
            <a:noFill/>
          </p:spPr>
          <p:txBody>
            <a:bodyPr wrap="none" lIns="91436" tIns="45718" rIns="91436" bIns="45718" rtlCol="0">
              <a:spAutoFit/>
            </a:bodyPr>
            <a:lstStyle/>
            <a:p>
              <a:pPr defTabSz="913765"/>
              <a:r>
                <a:rPr lang="zh-CN" altLang="en-US" sz="3200" dirty="0">
                  <a:solidFill>
                    <a:srgbClr val="44546A"/>
                  </a:solidFill>
                  <a:latin typeface="微软雅黑" panose="020B0503020204020204" pitchFamily="34" charset="-122"/>
                  <a:ea typeface="微软雅黑" panose="020B0503020204020204" pitchFamily="34" charset="-122"/>
                </a:rPr>
                <a:t>问题阐述</a:t>
              </a:r>
              <a:endParaRPr lang="zh-CN" altLang="en-US" sz="3200" dirty="0">
                <a:solidFill>
                  <a:srgbClr val="44546A"/>
                </a:solidFill>
                <a:latin typeface="微软雅黑" panose="020B0503020204020204" pitchFamily="34" charset="-122"/>
                <a:ea typeface="微软雅黑" panose="020B0503020204020204" pitchFamily="34" charset="-122"/>
              </a:endParaRPr>
            </a:p>
          </p:txBody>
        </p:sp>
        <p:sp>
          <p:nvSpPr>
            <p:cNvPr id="43" name="矩形 42"/>
            <p:cNvSpPr/>
            <p:nvPr/>
          </p:nvSpPr>
          <p:spPr>
            <a:xfrm>
              <a:off x="5674352" y="2716843"/>
              <a:ext cx="1614536" cy="261606"/>
            </a:xfrm>
            <a:prstGeom prst="rect">
              <a:avLst/>
            </a:prstGeom>
          </p:spPr>
          <p:txBody>
            <a:bodyPr wrap="none" lIns="91436" tIns="45718" rIns="91436" bIns="45718">
              <a:spAutoFit/>
            </a:bodyPr>
            <a:lstStyle/>
            <a:p>
              <a:pPr algn="ctr" defTabSz="913765"/>
              <a:r>
                <a:rPr lang="en-US" altLang="zh-CN" sz="1100" dirty="0">
                  <a:solidFill>
                    <a:srgbClr val="A2A2A2"/>
                  </a:solidFill>
                  <a:latin typeface="微软雅黑" panose="020B0503020204020204" pitchFamily="34" charset="-122"/>
                  <a:ea typeface="微软雅黑" panose="020B0503020204020204" pitchFamily="34" charset="-122"/>
                </a:rPr>
                <a:t>Problem Formulation</a:t>
              </a:r>
              <a:endParaRPr lang="en-US" altLang="zh-CN" sz="1100" dirty="0">
                <a:solidFill>
                  <a:srgbClr val="A2A2A2"/>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568554" y="3446191"/>
            <a:ext cx="2236502" cy="848175"/>
            <a:chOff x="5568554" y="3446191"/>
            <a:chExt cx="2236502" cy="848175"/>
          </a:xfrm>
        </p:grpSpPr>
        <p:sp>
          <p:nvSpPr>
            <p:cNvPr id="45" name="文本框 44"/>
            <p:cNvSpPr txBox="1"/>
            <p:nvPr/>
          </p:nvSpPr>
          <p:spPr>
            <a:xfrm>
              <a:off x="5568554" y="3446191"/>
              <a:ext cx="2236502" cy="584771"/>
            </a:xfrm>
            <a:prstGeom prst="rect">
              <a:avLst/>
            </a:prstGeom>
            <a:noFill/>
          </p:spPr>
          <p:txBody>
            <a:bodyPr wrap="none" lIns="91436" tIns="45718" rIns="91436" bIns="45718" rtlCol="0">
              <a:spAutoFit/>
            </a:bodyPr>
            <a:lstStyle/>
            <a:p>
              <a:pPr defTabSz="913765"/>
              <a:r>
                <a:rPr lang="zh-CN" altLang="en-US" sz="3200" dirty="0">
                  <a:solidFill>
                    <a:srgbClr val="44546A"/>
                  </a:solidFill>
                  <a:latin typeface="微软雅黑" panose="020B0503020204020204" pitchFamily="34" charset="-122"/>
                  <a:ea typeface="微软雅黑" panose="020B0503020204020204" pitchFamily="34" charset="-122"/>
                </a:rPr>
                <a:t>结果与讨论</a:t>
              </a:r>
              <a:endParaRPr lang="zh-CN" altLang="en-US" sz="3200" dirty="0">
                <a:solidFill>
                  <a:srgbClr val="44546A"/>
                </a:solidFill>
                <a:latin typeface="微软雅黑" panose="020B0503020204020204" pitchFamily="34" charset="-122"/>
                <a:ea typeface="微软雅黑" panose="020B0503020204020204" pitchFamily="34" charset="-122"/>
              </a:endParaRPr>
            </a:p>
          </p:txBody>
        </p:sp>
        <p:sp>
          <p:nvSpPr>
            <p:cNvPr id="46" name="矩形 45"/>
            <p:cNvSpPr/>
            <p:nvPr/>
          </p:nvSpPr>
          <p:spPr>
            <a:xfrm>
              <a:off x="5860303" y="4032760"/>
              <a:ext cx="1713923" cy="261606"/>
            </a:xfrm>
            <a:prstGeom prst="rect">
              <a:avLst/>
            </a:prstGeom>
          </p:spPr>
          <p:txBody>
            <a:bodyPr wrap="none" lIns="91436" tIns="45718" rIns="91436" bIns="45718">
              <a:spAutoFit/>
            </a:bodyPr>
            <a:lstStyle/>
            <a:p>
              <a:pPr algn="ctr" defTabSz="913765"/>
              <a:r>
                <a:rPr lang="en-US" altLang="zh-CN" sz="1100" dirty="0">
                  <a:solidFill>
                    <a:srgbClr val="A2A2A2"/>
                  </a:solidFill>
                  <a:latin typeface="微软雅黑" panose="020B0503020204020204" pitchFamily="34" charset="-122"/>
                  <a:ea typeface="微软雅黑" panose="020B0503020204020204" pitchFamily="34" charset="-122"/>
                </a:rPr>
                <a:t>Results and Discussion</a:t>
              </a:r>
              <a:endParaRPr lang="en-US" altLang="zh-CN" sz="1100" dirty="0">
                <a:solidFill>
                  <a:srgbClr val="A2A2A2"/>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5568553" y="4716191"/>
            <a:ext cx="2236502" cy="843651"/>
            <a:chOff x="5568553" y="4716191"/>
            <a:chExt cx="2236502" cy="843651"/>
          </a:xfrm>
        </p:grpSpPr>
        <p:sp>
          <p:nvSpPr>
            <p:cNvPr id="48" name="文本框 47"/>
            <p:cNvSpPr txBox="1"/>
            <p:nvPr/>
          </p:nvSpPr>
          <p:spPr>
            <a:xfrm>
              <a:off x="5568553" y="4716191"/>
              <a:ext cx="2236502" cy="584771"/>
            </a:xfrm>
            <a:prstGeom prst="rect">
              <a:avLst/>
            </a:prstGeom>
            <a:noFill/>
          </p:spPr>
          <p:txBody>
            <a:bodyPr wrap="none" lIns="91436" tIns="45718" rIns="91436" bIns="45718" rtlCol="0">
              <a:spAutoFit/>
            </a:bodyPr>
            <a:lstStyle/>
            <a:p>
              <a:pPr defTabSz="913765"/>
              <a:r>
                <a:rPr lang="zh-CN" altLang="en-US" sz="3200" dirty="0">
                  <a:solidFill>
                    <a:srgbClr val="44546A"/>
                  </a:solidFill>
                  <a:latin typeface="微软雅黑" panose="020B0503020204020204" pitchFamily="34" charset="-122"/>
                  <a:ea typeface="微软雅黑" panose="020B0503020204020204" pitchFamily="34" charset="-122"/>
                </a:rPr>
                <a:t>结论与展望</a:t>
              </a:r>
              <a:endParaRPr lang="zh-CN" altLang="en-US" sz="3200" dirty="0">
                <a:solidFill>
                  <a:srgbClr val="44546A"/>
                </a:solidFill>
                <a:latin typeface="微软雅黑" panose="020B0503020204020204" pitchFamily="34" charset="-122"/>
                <a:ea typeface="微软雅黑" panose="020B0503020204020204" pitchFamily="34" charset="-122"/>
              </a:endParaRPr>
            </a:p>
          </p:txBody>
        </p:sp>
        <p:sp>
          <p:nvSpPr>
            <p:cNvPr id="49" name="矩形 48"/>
            <p:cNvSpPr/>
            <p:nvPr/>
          </p:nvSpPr>
          <p:spPr>
            <a:xfrm>
              <a:off x="5776947" y="5298236"/>
              <a:ext cx="1880636" cy="261606"/>
            </a:xfrm>
            <a:prstGeom prst="rect">
              <a:avLst/>
            </a:prstGeom>
          </p:spPr>
          <p:txBody>
            <a:bodyPr wrap="none" lIns="91436" tIns="45718" rIns="91436" bIns="45718">
              <a:spAutoFit/>
            </a:bodyPr>
            <a:lstStyle/>
            <a:p>
              <a:pPr algn="ctr" defTabSz="913765"/>
              <a:r>
                <a:rPr lang="en-US" altLang="zh-CN" sz="1100" dirty="0">
                  <a:solidFill>
                    <a:srgbClr val="A2A2A2"/>
                  </a:solidFill>
                  <a:latin typeface="微软雅黑" panose="020B0503020204020204" pitchFamily="34" charset="-122"/>
                  <a:ea typeface="微软雅黑" panose="020B0503020204020204" pitchFamily="34" charset="-122"/>
                </a:rPr>
                <a:t>Conclusions and Outlook</a:t>
              </a:r>
              <a:endParaRPr lang="en-US" altLang="zh-CN" sz="1100" dirty="0">
                <a:solidFill>
                  <a:srgbClr val="A2A2A2"/>
                </a:solidFill>
                <a:latin typeface="微软雅黑" panose="020B0503020204020204" pitchFamily="34" charset="-122"/>
                <a:ea typeface="微软雅黑" panose="020B0503020204020204" pitchFamily="34" charset="-122"/>
              </a:endParaRPr>
            </a:p>
          </p:txBody>
        </p:sp>
      </p:grpSp>
      <p:sp>
        <p:nvSpPr>
          <p:cNvPr id="50" name="矩形 49"/>
          <p:cNvSpPr/>
          <p:nvPr/>
        </p:nvSpPr>
        <p:spPr>
          <a:xfrm rot="5400000">
            <a:off x="-2532790" y="2527742"/>
            <a:ext cx="6106849" cy="1051371"/>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8" tIns="45719" rIns="91438" bIns="45719"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nvGrpSpPr>
          <p:cNvPr id="51" name="组 14"/>
          <p:cNvGrpSpPr/>
          <p:nvPr/>
        </p:nvGrpSpPr>
        <p:grpSpPr>
          <a:xfrm>
            <a:off x="-22301" y="6654791"/>
            <a:ext cx="993901" cy="181999"/>
            <a:chOff x="-22302" y="6654791"/>
            <a:chExt cx="1271471" cy="203210"/>
          </a:xfrm>
        </p:grpSpPr>
        <p:sp>
          <p:nvSpPr>
            <p:cNvPr id="52" name="圆角矩形 51"/>
            <p:cNvSpPr/>
            <p:nvPr/>
          </p:nvSpPr>
          <p:spPr>
            <a:xfrm flipV="1">
              <a:off x="240276" y="6654791"/>
              <a:ext cx="224807" cy="203210"/>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3" name="圆角矩形 52"/>
            <p:cNvSpPr/>
            <p:nvPr/>
          </p:nvSpPr>
          <p:spPr>
            <a:xfrm flipV="1">
              <a:off x="-22302"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4" name="圆角矩形 53"/>
            <p:cNvSpPr/>
            <p:nvPr/>
          </p:nvSpPr>
          <p:spPr>
            <a:xfrm flipV="1">
              <a:off x="755838" y="6654791"/>
              <a:ext cx="224807" cy="203210"/>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5" name="圆角矩形 54"/>
            <p:cNvSpPr/>
            <p:nvPr/>
          </p:nvSpPr>
          <p:spPr>
            <a:xfrm flipV="1">
              <a:off x="493260"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6" name="圆角矩形 55"/>
            <p:cNvSpPr/>
            <p:nvPr/>
          </p:nvSpPr>
          <p:spPr>
            <a:xfrm flipV="1">
              <a:off x="1024362"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sp>
        <p:nvSpPr>
          <p:cNvPr id="57" name="文本框 56"/>
          <p:cNvSpPr txBox="1"/>
          <p:nvPr/>
        </p:nvSpPr>
        <p:spPr>
          <a:xfrm>
            <a:off x="-49482" y="160911"/>
            <a:ext cx="800211" cy="4048079"/>
          </a:xfrm>
          <a:prstGeom prst="rect">
            <a:avLst/>
          </a:prstGeom>
          <a:noFill/>
        </p:spPr>
        <p:txBody>
          <a:bodyPr vert="eaVert" wrap="square" lIns="91436" tIns="45718" rIns="91436" bIns="45718" rtlCol="0">
            <a:spAutoFit/>
          </a:bodyPr>
          <a:lstStyle/>
          <a:p>
            <a:pPr defTabSz="913765"/>
            <a:r>
              <a:rPr lang="en-US" altLang="zh-CN" sz="4000" dirty="0">
                <a:solidFill>
                  <a:prstClr val="white"/>
                </a:solidFill>
                <a:latin typeface="Eras Light ITC" panose="020B0402030504020804" pitchFamily="34" charset="0"/>
                <a:ea typeface="微软雅黑" panose="020B0503020204020204" pitchFamily="34" charset="-122"/>
              </a:rPr>
              <a:t>CONTENTS</a:t>
            </a:r>
            <a:endParaRPr lang="zh-CN" altLang="en-US" sz="4000" dirty="0">
              <a:solidFill>
                <a:prstClr val="white"/>
              </a:solidFill>
              <a:latin typeface="Eras Light ITC" panose="020B0402030504020804" pitchFamily="34" charset="0"/>
              <a:ea typeface="微软雅黑" panose="020B0503020204020204" pitchFamily="34" charset="-122"/>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rtlCol="0"/>
          <a:lstStyle/>
          <a:p>
            <a:pPr rtl="0"/>
            <a:r>
              <a:rPr lang="zh-CN" altLang="en-US" dirty="0">
                <a:latin typeface="Salesforce Sans"/>
                <a:ea typeface="宋体" panose="02010600030101010101" pitchFamily="2" charset="-122"/>
                <a:sym typeface="Salesforce Sans"/>
              </a:rPr>
              <a:t>谢</a:t>
            </a:r>
            <a:r>
              <a:rPr lang="zh-CN" altLang="en-US" dirty="0" smtClean="0">
                <a:latin typeface="Salesforce Sans"/>
                <a:ea typeface="宋体" panose="02010600030101010101" pitchFamily="2" charset="-122"/>
                <a:sym typeface="Salesforce Sans"/>
              </a:rPr>
              <a:t>谢！</a:t>
            </a:r>
            <a:endParaRPr lang="zh-CN" altLang="en-US" dirty="0">
              <a:latin typeface="Salesforce Sans"/>
              <a:ea typeface="宋体" panose="02010600030101010101" pitchFamily="2" charset="-122"/>
              <a:sym typeface="Salesforce Sans"/>
            </a:endParaRPr>
          </a:p>
        </p:txBody>
      </p:sp>
      <p:pic>
        <p:nvPicPr>
          <p:cNvPr id="4" name="图片 3" descr="校徽和中英文校名标准全称的横式组合01"/>
          <p:cNvPicPr>
            <a:picLocks noChangeAspect="1"/>
          </p:cNvPicPr>
          <p:nvPr/>
        </p:nvPicPr>
        <p:blipFill>
          <a:blip r:embed="rId1" cstate="print"/>
          <a:stretch>
            <a:fillRect/>
          </a:stretch>
        </p:blipFill>
        <p:spPr>
          <a:xfrm>
            <a:off x="7331697" y="998097"/>
            <a:ext cx="1558881" cy="531877"/>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13"/>
          <p:cNvSpPr>
            <a:spLocks noGrp="1"/>
          </p:cNvSpPr>
          <p:nvPr>
            <p:ph idx="1"/>
          </p:nvPr>
        </p:nvSpPr>
        <p:spPr>
          <a:xfrm>
            <a:off x="554669" y="2215006"/>
            <a:ext cx="2739151" cy="2817276"/>
          </a:xfrm>
        </p:spPr>
        <p:txBody>
          <a:bodyPr rtlCol="0">
            <a:normAutofit fontScale="92500" lnSpcReduction="20000"/>
          </a:bodyPr>
          <a:lstStyle/>
          <a:p>
            <a:pPr rtl="0">
              <a:lnSpc>
                <a:spcPct val="130000"/>
              </a:lnSpc>
            </a:pPr>
            <a:r>
              <a:rPr lang="zh-CN" altLang="en-US" dirty="0">
                <a:latin typeface="宋体" panose="02010600030101010101" pitchFamily="2" charset="-122"/>
                <a:ea typeface="宋体" panose="02010600030101010101" pitchFamily="2" charset="-122"/>
                <a:sym typeface="Salesforce Sans"/>
              </a:rPr>
              <a:t>宇宙航天领域</a:t>
            </a:r>
            <a:endParaRPr lang="en-US" altLang="zh-CN" dirty="0">
              <a:latin typeface="宋体" panose="02010600030101010101" pitchFamily="2" charset="-122"/>
              <a:ea typeface="宋体" panose="02010600030101010101" pitchFamily="2" charset="-122"/>
              <a:sym typeface="Salesforce Sans"/>
            </a:endParaRPr>
          </a:p>
          <a:p>
            <a:pPr rtl="0">
              <a:lnSpc>
                <a:spcPct val="130000"/>
              </a:lnSpc>
            </a:pPr>
            <a:r>
              <a:rPr lang="zh-CN" altLang="en-US" dirty="0">
                <a:latin typeface="宋体" panose="02010600030101010101" pitchFamily="2" charset="-122"/>
                <a:ea typeface="宋体" panose="02010600030101010101" pitchFamily="2" charset="-122"/>
                <a:sym typeface="Salesforce Sans"/>
              </a:rPr>
              <a:t>生物医学领域</a:t>
            </a:r>
            <a:endParaRPr lang="en-US" altLang="zh-CN" dirty="0">
              <a:latin typeface="宋体" panose="02010600030101010101" pitchFamily="2" charset="-122"/>
              <a:ea typeface="宋体" panose="02010600030101010101" pitchFamily="2" charset="-122"/>
              <a:sym typeface="Salesforce Sans"/>
            </a:endParaRPr>
          </a:p>
          <a:p>
            <a:pPr rtl="0">
              <a:lnSpc>
                <a:spcPct val="130000"/>
              </a:lnSpc>
            </a:pPr>
            <a:r>
              <a:rPr lang="zh-CN" altLang="en-US" dirty="0">
                <a:latin typeface="宋体" panose="02010600030101010101" pitchFamily="2" charset="-122"/>
                <a:ea typeface="宋体" panose="02010600030101010101" pitchFamily="2" charset="-122"/>
                <a:sym typeface="Salesforce Sans"/>
              </a:rPr>
              <a:t>原子能技术领域</a:t>
            </a:r>
            <a:endParaRPr lang="en-US" altLang="zh-CN" dirty="0">
              <a:latin typeface="宋体" panose="02010600030101010101" pitchFamily="2" charset="-122"/>
              <a:ea typeface="宋体" panose="02010600030101010101" pitchFamily="2" charset="-122"/>
              <a:sym typeface="Salesforce Sans"/>
            </a:endParaRPr>
          </a:p>
          <a:p>
            <a:pPr rtl="0">
              <a:lnSpc>
                <a:spcPct val="130000"/>
              </a:lnSpc>
            </a:pPr>
            <a:r>
              <a:rPr lang="zh-CN" altLang="en-US" dirty="0">
                <a:latin typeface="宋体" panose="02010600030101010101" pitchFamily="2" charset="-122"/>
                <a:ea typeface="宋体" panose="02010600030101010101" pitchFamily="2" charset="-122"/>
                <a:sym typeface="Salesforce Sans"/>
              </a:rPr>
              <a:t>无损探伤领域</a:t>
            </a:r>
            <a:endParaRPr lang="en-US" altLang="zh-CN" dirty="0">
              <a:latin typeface="宋体" panose="02010600030101010101" pitchFamily="2" charset="-122"/>
              <a:ea typeface="宋体" panose="02010600030101010101" pitchFamily="2" charset="-122"/>
              <a:sym typeface="Salesforce Sans"/>
            </a:endParaRPr>
          </a:p>
          <a:p>
            <a:pPr rtl="0">
              <a:lnSpc>
                <a:spcPct val="130000"/>
              </a:lnSpc>
            </a:pPr>
            <a:r>
              <a:rPr lang="en-US" altLang="zh-CN" dirty="0">
                <a:latin typeface="宋体" panose="02010600030101010101" pitchFamily="2" charset="-122"/>
                <a:ea typeface="宋体" panose="02010600030101010101" pitchFamily="2" charset="-122"/>
                <a:sym typeface="Salesforce Sans"/>
              </a:rPr>
              <a:t>……</a:t>
            </a:r>
            <a:endParaRPr lang="zh-CN" altLang="en-US" dirty="0">
              <a:latin typeface="宋体" panose="02010600030101010101" pitchFamily="2" charset="-122"/>
              <a:ea typeface="宋体" panose="02010600030101010101" pitchFamily="2" charset="-122"/>
              <a:sym typeface="Salesforce Sans"/>
            </a:endParaRPr>
          </a:p>
        </p:txBody>
      </p:sp>
      <p:sp>
        <p:nvSpPr>
          <p:cNvPr id="7" name="矩形 11"/>
          <p:cNvSpPr/>
          <p:nvPr/>
        </p:nvSpPr>
        <p:spPr>
          <a:xfrm>
            <a:off x="3131840" y="4005064"/>
            <a:ext cx="2376264" cy="523220"/>
          </a:xfrm>
          <a:prstGeom prst="rect">
            <a:avLst/>
          </a:prstGeom>
          <a:noFill/>
          <a:ln w="9525">
            <a:noFill/>
          </a:ln>
        </p:spPr>
        <p:txBody>
          <a:bodyPr wrap="square" anchor="t">
            <a:spAutoFit/>
          </a:bodyPr>
          <a:lstStyle/>
          <a:p>
            <a:pPr algn="ctr" eaLnBrk="0" hangingPunct="0"/>
            <a:r>
              <a:rPr lang="zh-CN" altLang="en-US" sz="1400" dirty="0" smtClean="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sz="1400" dirty="0" smtClean="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1400" dirty="0" smtClean="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400" dirty="0" smtClean="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S&amp;T</a:t>
            </a:r>
            <a:r>
              <a:rPr lang="zh-CN" altLang="en-US" sz="1400" dirty="0" smtClean="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控制激光加热方法原理图及理想温度分布</a:t>
            </a:r>
            <a:endParaRPr lang="en-US" altLang="zh-CN" sz="14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11"/>
          <p:cNvSpPr/>
          <p:nvPr/>
        </p:nvSpPr>
        <p:spPr>
          <a:xfrm>
            <a:off x="5796136" y="5949280"/>
            <a:ext cx="2847312" cy="307777"/>
          </a:xfrm>
          <a:prstGeom prst="rect">
            <a:avLst/>
          </a:prstGeom>
          <a:noFill/>
          <a:ln w="9525">
            <a:noFill/>
          </a:ln>
        </p:spPr>
        <p:txBody>
          <a:bodyPr wrap="square" anchor="t">
            <a:spAutoFit/>
          </a:bodyPr>
          <a:lstStyle/>
          <a:p>
            <a:pPr algn="ctr" eaLnBrk="0" hangingPunct="0"/>
            <a:r>
              <a:rPr lang="zh-CN" altLang="en-US" sz="1400" dirty="0" smtClean="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sz="1400" dirty="0" smtClean="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1400" dirty="0" smtClean="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：微铣床设备</a:t>
            </a:r>
            <a:endParaRPr lang="en-US" altLang="zh-CN" sz="14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矩形 10"/>
          <p:cNvSpPr/>
          <p:nvPr/>
        </p:nvSpPr>
        <p:spPr>
          <a:xfrm>
            <a:off x="2438403" y="252859"/>
            <a:ext cx="6705597"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2" name="圆角矩形 11"/>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rPr>
              <a:t>1</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5" name="文本框 14"/>
          <p:cNvSpPr txBox="1"/>
          <p:nvPr/>
        </p:nvSpPr>
        <p:spPr>
          <a:xfrm>
            <a:off x="647718" y="267581"/>
            <a:ext cx="1655153" cy="461665"/>
          </a:xfrm>
          <a:prstGeom prst="rect">
            <a:avLst/>
          </a:prstGeom>
          <a:noFill/>
        </p:spPr>
        <p:txBody>
          <a:bodyPr wrap="none" lIns="91436" tIns="45718" rIns="91436" bIns="45718" rtlCol="0">
            <a:spAutoFit/>
          </a:bodyPr>
          <a:lstStyle/>
          <a:p>
            <a:pPr defTabSz="913765"/>
            <a:r>
              <a:rPr lang="zh-CN" altLang="en-US" sz="2400" spc="600" dirty="0">
                <a:solidFill>
                  <a:srgbClr val="44546A"/>
                </a:solidFill>
                <a:latin typeface="微软雅黑" panose="020B0503020204020204" pitchFamily="34" charset="-122"/>
                <a:ea typeface="微软雅黑" panose="020B0503020204020204" pitchFamily="34" charset="-122"/>
              </a:rPr>
              <a:t>研究背景</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17" name="组 41"/>
          <p:cNvGrpSpPr/>
          <p:nvPr/>
        </p:nvGrpSpPr>
        <p:grpSpPr>
          <a:xfrm>
            <a:off x="6192132" y="223533"/>
            <a:ext cx="2951868" cy="553996"/>
            <a:chOff x="9178830" y="221191"/>
            <a:chExt cx="3013167" cy="553996"/>
          </a:xfrm>
        </p:grpSpPr>
        <p:grpSp>
          <p:nvGrpSpPr>
            <p:cNvPr id="18" name="组 42"/>
            <p:cNvGrpSpPr/>
            <p:nvPr/>
          </p:nvGrpSpPr>
          <p:grpSpPr>
            <a:xfrm>
              <a:off x="11454105" y="252856"/>
              <a:ext cx="737892" cy="484288"/>
              <a:chOff x="11454105" y="252856"/>
              <a:chExt cx="737892" cy="484288"/>
            </a:xfrm>
          </p:grpSpPr>
          <p:grpSp>
            <p:nvGrpSpPr>
              <p:cNvPr id="20" name="组 49"/>
              <p:cNvGrpSpPr/>
              <p:nvPr/>
            </p:nvGrpSpPr>
            <p:grpSpPr>
              <a:xfrm>
                <a:off x="12039604" y="252856"/>
                <a:ext cx="152393" cy="484287"/>
                <a:chOff x="12039604" y="252856"/>
                <a:chExt cx="152393" cy="484287"/>
              </a:xfrm>
            </p:grpSpPr>
            <p:sp>
              <p:nvSpPr>
                <p:cNvPr id="24" name="圆角矩形 23"/>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5" name="圆角矩形 24"/>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6" name="圆角矩形 25"/>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7" name="圆角矩形 26"/>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8" name="圆角矩形 27"/>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21" name="组合 99"/>
              <p:cNvGrpSpPr/>
              <p:nvPr/>
            </p:nvGrpSpPr>
            <p:grpSpPr>
              <a:xfrm>
                <a:off x="11454105" y="252857"/>
                <a:ext cx="491115" cy="484287"/>
                <a:chOff x="1528923" y="220268"/>
                <a:chExt cx="1284096" cy="1266241"/>
              </a:xfrm>
            </p:grpSpPr>
            <p:sp>
              <p:nvSpPr>
                <p:cNvPr id="22" name="圆角矩形 21"/>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3"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19" name="文本框 18"/>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29" name="文本框 28"/>
          <p:cNvSpPr txBox="1"/>
          <p:nvPr/>
        </p:nvSpPr>
        <p:spPr>
          <a:xfrm>
            <a:off x="554669" y="883942"/>
            <a:ext cx="3794730" cy="695575"/>
          </a:xfrm>
          <a:prstGeom prst="rect">
            <a:avLst/>
          </a:prstGeom>
          <a:noFill/>
        </p:spPr>
        <p:txBody>
          <a:bodyPr wrap="square" rtlCol="0">
            <a:spAutoFit/>
          </a:bodyPr>
          <a:lstStyle/>
          <a:p>
            <a:pPr algn="just" defTabSz="914400" fontAlgn="base">
              <a:lnSpc>
                <a:spcPct val="140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热传导反问题的应用</a:t>
            </a:r>
            <a:endPar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pic>
        <p:nvPicPr>
          <p:cNvPr id="9" name="图片 8"/>
          <p:cNvPicPr>
            <a:picLocks noChangeAspect="1"/>
          </p:cNvPicPr>
          <p:nvPr/>
        </p:nvPicPr>
        <p:blipFill>
          <a:blip r:embed="rId1" cstate="print"/>
          <a:stretch>
            <a:fillRect/>
          </a:stretch>
        </p:blipFill>
        <p:spPr>
          <a:xfrm>
            <a:off x="3271240" y="1579517"/>
            <a:ext cx="3340292" cy="2353539"/>
          </a:xfrm>
          <a:prstGeom prst="rect">
            <a:avLst/>
          </a:prstGeom>
        </p:spPr>
      </p:pic>
      <p:pic>
        <p:nvPicPr>
          <p:cNvPr id="30" name="图片 29"/>
          <p:cNvPicPr>
            <a:picLocks noChangeAspect="1"/>
          </p:cNvPicPr>
          <p:nvPr/>
        </p:nvPicPr>
        <p:blipFill>
          <a:blip r:embed="rId2" cstate="print"/>
          <a:stretch>
            <a:fillRect/>
          </a:stretch>
        </p:blipFill>
        <p:spPr>
          <a:xfrm>
            <a:off x="5525923" y="3489347"/>
            <a:ext cx="3281514" cy="2413501"/>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0"/>
          <p:cNvSpPr>
            <a:spLocks noGrp="1"/>
          </p:cNvSpPr>
          <p:nvPr>
            <p:ph idx="1"/>
          </p:nvPr>
        </p:nvSpPr>
        <p:spPr>
          <a:xfrm>
            <a:off x="607316" y="1949068"/>
            <a:ext cx="7439005" cy="1998743"/>
          </a:xfrm>
        </p:spPr>
        <p:txBody>
          <a:bodyPr>
            <a:normAutofit/>
          </a:bodyPr>
          <a:lstStyle/>
          <a:p>
            <a:pPr marL="0" indent="0">
              <a:buNone/>
            </a:pPr>
            <a:r>
              <a:rPr lang="zh-CN" altLang="en-US" sz="2400" dirty="0">
                <a:latin typeface="华文新魏" panose="02010800040101010101" pitchFamily="2" charset="-122"/>
                <a:ea typeface="华文新魏" panose="02010800040101010101" pitchFamily="2" charset="-122"/>
              </a:rPr>
              <a:t>常规策略：基于优化的技术 </a:t>
            </a:r>
            <a:r>
              <a:rPr lang="en-US" altLang="zh-CN" sz="2400" dirty="0">
                <a:latin typeface="华文新魏" panose="02010800040101010101" pitchFamily="2" charset="-122"/>
                <a:ea typeface="华文新魏" panose="02010800040101010101" pitchFamily="2" charset="-122"/>
              </a:rPr>
              <a:t>+ </a:t>
            </a:r>
            <a:r>
              <a:rPr lang="zh-CN" altLang="en-US" sz="2400" dirty="0">
                <a:latin typeface="华文新魏" panose="02010800040101010101" pitchFamily="2" charset="-122"/>
                <a:ea typeface="华文新魏" panose="02010800040101010101" pitchFamily="2" charset="-122"/>
              </a:rPr>
              <a:t>单级网格细化</a:t>
            </a:r>
            <a:endParaRPr lang="en-US" altLang="zh-CN" sz="2400" dirty="0">
              <a:latin typeface="华文新魏" panose="02010800040101010101" pitchFamily="2" charset="-122"/>
              <a:ea typeface="华文新魏" panose="02010800040101010101" pitchFamily="2" charset="-122"/>
            </a:endParaRPr>
          </a:p>
          <a:p>
            <a:r>
              <a:rPr lang="zh-CN" altLang="en-US" sz="1800" dirty="0">
                <a:latin typeface="宋体" panose="02010600030101010101" pitchFamily="2" charset="-122"/>
                <a:ea typeface="宋体" panose="02010600030101010101" pitchFamily="2" charset="-122"/>
              </a:rPr>
              <a:t>迭代正则化</a:t>
            </a:r>
            <a:endParaRPr lang="zh-CN" altLang="en-US" sz="1800" dirty="0">
              <a:latin typeface="宋体" panose="02010600030101010101" pitchFamily="2" charset="-122"/>
              <a:ea typeface="宋体" panose="02010600030101010101" pitchFamily="2" charset="-122"/>
            </a:endParaRPr>
          </a:p>
          <a:p>
            <a:r>
              <a:rPr lang="en-US" altLang="zh-CN" sz="1800" dirty="0">
                <a:latin typeface="宋体" panose="02010600030101010101" pitchFamily="2" charset="-122"/>
                <a:ea typeface="宋体" panose="02010600030101010101" pitchFamily="2" charset="-122"/>
              </a:rPr>
              <a:t>Tikhonov</a:t>
            </a:r>
            <a:r>
              <a:rPr lang="zh-CN" altLang="en-US" sz="1800" dirty="0">
                <a:latin typeface="宋体" panose="02010600030101010101" pitchFamily="2" charset="-122"/>
                <a:ea typeface="宋体" panose="02010600030101010101" pitchFamily="2" charset="-122"/>
              </a:rPr>
              <a:t>正则化</a:t>
            </a:r>
            <a:endParaRPr lang="zh-CN" altLang="en-US" sz="1800" dirty="0">
              <a:latin typeface="宋体" panose="02010600030101010101" pitchFamily="2" charset="-122"/>
              <a:ea typeface="宋体" panose="02010600030101010101" pitchFamily="2" charset="-122"/>
            </a:endParaRPr>
          </a:p>
          <a:p>
            <a:r>
              <a:rPr lang="en-US" altLang="zh-CN" sz="1800" dirty="0">
                <a:latin typeface="宋体" panose="02010600030101010101" pitchFamily="2" charset="-122"/>
                <a:ea typeface="宋体" panose="02010600030101010101" pitchFamily="2" charset="-122"/>
              </a:rPr>
              <a:t>……</a:t>
            </a:r>
            <a:endParaRPr lang="en-US" altLang="zh-CN" sz="1800" dirty="0">
              <a:latin typeface="宋体" panose="02010600030101010101" pitchFamily="2" charset="-122"/>
              <a:ea typeface="宋体" panose="02010600030101010101" pitchFamily="2" charset="-122"/>
            </a:endParaRPr>
          </a:p>
          <a:p>
            <a:endParaRPr lang="zh-CN" altLang="en-US" dirty="0"/>
          </a:p>
        </p:txBody>
      </p:sp>
      <p:sp>
        <p:nvSpPr>
          <p:cNvPr id="12" name="内容占位符 10"/>
          <p:cNvSpPr txBox="1"/>
          <p:nvPr/>
        </p:nvSpPr>
        <p:spPr>
          <a:xfrm>
            <a:off x="647718" y="3682504"/>
            <a:ext cx="7422542" cy="2482800"/>
          </a:xfrm>
          <a:prstGeom prst="rect">
            <a:avLst/>
          </a:prstGeom>
        </p:spPr>
        <p:txBody>
          <a:bodyPr vert="horz" lIns="68598" tIns="34299" rIns="68598" bIns="34299" rtlCol="0">
            <a:normAutofit/>
          </a:bodyPr>
          <a:lstStyle>
            <a:lvl1pPr marL="247015" indent="-247015" algn="l" defTabSz="914400" rtl="0" eaLnBrk="1" latinLnBrk="0" hangingPunct="1">
              <a:lnSpc>
                <a:spcPct val="90000"/>
              </a:lnSpc>
              <a:spcBef>
                <a:spcPts val="1800"/>
              </a:spcBef>
              <a:buClr>
                <a:schemeClr val="tx1"/>
              </a:buClr>
              <a:buFont typeface="Arial" panose="020B0604020202020204" pitchFamily="34" charset="0"/>
              <a:buChar char="•"/>
              <a:defRPr sz="2400" kern="1200">
                <a:solidFill>
                  <a:schemeClr val="tx1"/>
                </a:solidFill>
                <a:latin typeface="宋体" panose="02010600030101010101" pitchFamily="2" charset="-122"/>
                <a:ea typeface="宋体" panose="02010600030101010101" pitchFamily="2" charset="-122"/>
                <a:cs typeface="+mn-cs"/>
              </a:defRPr>
            </a:lvl1pPr>
            <a:lvl2pPr marL="548640" indent="-247015" algn="l" defTabSz="914400" rtl="0" eaLnBrk="1" latinLnBrk="0" hangingPunct="1">
              <a:lnSpc>
                <a:spcPct val="90000"/>
              </a:lnSpc>
              <a:spcBef>
                <a:spcPts val="800"/>
              </a:spcBef>
              <a:buClr>
                <a:schemeClr val="tx1"/>
              </a:buClr>
              <a:buFont typeface="Arial" panose="020B0604020202020204" pitchFamily="34" charset="0"/>
              <a:buChar char="•"/>
              <a:defRPr sz="2000" kern="1200">
                <a:solidFill>
                  <a:schemeClr val="tx1"/>
                </a:solidFill>
                <a:latin typeface="宋体" panose="02010600030101010101" pitchFamily="2" charset="-122"/>
                <a:ea typeface="宋体" panose="02010600030101010101" pitchFamily="2" charset="-122"/>
                <a:cs typeface="+mn-cs"/>
              </a:defRPr>
            </a:lvl2pPr>
            <a:lvl3pPr marL="850265" indent="-247015" algn="l" defTabSz="914400" rtl="0" eaLnBrk="1" latinLnBrk="0" hangingPunct="1">
              <a:lnSpc>
                <a:spcPct val="90000"/>
              </a:lnSpc>
              <a:spcBef>
                <a:spcPts val="800"/>
              </a:spcBef>
              <a:buClr>
                <a:schemeClr val="tx1"/>
              </a:buClr>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15189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4pPr>
            <a:lvl5pPr marL="14541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5pPr>
            <a:lvl6pPr marL="175577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6pPr>
            <a:lvl7pPr marL="205740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7pPr>
            <a:lvl8pPr marL="235902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8pPr>
            <a:lvl9pPr marL="26606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9pPr>
          </a:lstStyle>
          <a:p>
            <a:pPr marL="0" indent="0">
              <a:buNone/>
            </a:pPr>
            <a:r>
              <a:rPr lang="zh-CN" altLang="en-US" dirty="0">
                <a:latin typeface="华文新魏" panose="02010800040101010101" pitchFamily="2" charset="-122"/>
                <a:ea typeface="华文新魏" panose="02010800040101010101" pitchFamily="2" charset="-122"/>
              </a:rPr>
              <a:t>局限性</a:t>
            </a:r>
            <a:endParaRPr lang="en-US" altLang="zh-CN" dirty="0">
              <a:latin typeface="华文新魏" panose="02010800040101010101" pitchFamily="2" charset="-122"/>
              <a:ea typeface="华文新魏" panose="02010800040101010101" pitchFamily="2" charset="-122"/>
            </a:endParaRPr>
          </a:p>
          <a:p>
            <a:r>
              <a:rPr lang="zh-CN" altLang="en-US" sz="1800" dirty="0"/>
              <a:t>数学不适定性</a:t>
            </a:r>
            <a:endParaRPr lang="zh-CN" altLang="en-US" sz="1800" dirty="0"/>
          </a:p>
          <a:p>
            <a:r>
              <a:rPr lang="zh-CN" altLang="en-US" sz="1800" dirty="0"/>
              <a:t>时间和经济成本</a:t>
            </a:r>
            <a:endParaRPr lang="zh-CN" altLang="en-US" sz="1800" dirty="0"/>
          </a:p>
          <a:p>
            <a:r>
              <a:rPr lang="zh-CN" altLang="en-US" sz="1800" dirty="0"/>
              <a:t>效率低</a:t>
            </a:r>
            <a:endParaRPr lang="zh-CN" altLang="en-US" sz="1800" dirty="0"/>
          </a:p>
          <a:p>
            <a:r>
              <a:rPr lang="en-US" altLang="zh-CN" sz="1800" dirty="0"/>
              <a:t>……</a:t>
            </a:r>
            <a:endParaRPr lang="en-US" altLang="zh-CN" sz="1800" dirty="0"/>
          </a:p>
          <a:p>
            <a:endParaRPr lang="zh-CN" altLang="en-US" sz="1800" dirty="0"/>
          </a:p>
        </p:txBody>
      </p:sp>
      <p:pic>
        <p:nvPicPr>
          <p:cNvPr id="13" name="图片 12" descr="校徽和中英文校名标准全称的横式组合01"/>
          <p:cNvPicPr>
            <a:picLocks noChangeAspect="1"/>
          </p:cNvPicPr>
          <p:nvPr/>
        </p:nvPicPr>
        <p:blipFill>
          <a:blip r:embed="rId1" cstate="print"/>
          <a:stretch>
            <a:fillRect/>
          </a:stretch>
        </p:blipFill>
        <p:spPr>
          <a:xfrm>
            <a:off x="7002904" y="1180083"/>
            <a:ext cx="1558881" cy="531877"/>
          </a:xfrm>
          <a:prstGeom prst="rect">
            <a:avLst/>
          </a:prstGeom>
        </p:spPr>
      </p:pic>
      <p:pic>
        <p:nvPicPr>
          <p:cNvPr id="5" name="图片 4"/>
          <p:cNvPicPr>
            <a:picLocks noChangeAspect="1"/>
          </p:cNvPicPr>
          <p:nvPr/>
        </p:nvPicPr>
        <p:blipFill>
          <a:blip r:embed="rId2" cstate="print"/>
          <a:stretch>
            <a:fillRect/>
          </a:stretch>
        </p:blipFill>
        <p:spPr>
          <a:xfrm>
            <a:off x="4355976" y="2420888"/>
            <a:ext cx="4234965" cy="570696"/>
          </a:xfrm>
          <a:prstGeom prst="rect">
            <a:avLst/>
          </a:prstGeom>
        </p:spPr>
      </p:pic>
      <p:sp>
        <p:nvSpPr>
          <p:cNvPr id="9" name="矩形 8"/>
          <p:cNvSpPr/>
          <p:nvPr/>
        </p:nvSpPr>
        <p:spPr>
          <a:xfrm>
            <a:off x="2438403" y="252859"/>
            <a:ext cx="6705597"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0" name="圆角矩形 9"/>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rPr>
              <a:t>1</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4" name="文本框 13"/>
          <p:cNvSpPr txBox="1"/>
          <p:nvPr/>
        </p:nvSpPr>
        <p:spPr>
          <a:xfrm>
            <a:off x="647718" y="267581"/>
            <a:ext cx="1655153" cy="461665"/>
          </a:xfrm>
          <a:prstGeom prst="rect">
            <a:avLst/>
          </a:prstGeom>
          <a:noFill/>
        </p:spPr>
        <p:txBody>
          <a:bodyPr wrap="none" lIns="91436" tIns="45718" rIns="91436" bIns="45718" rtlCol="0">
            <a:spAutoFit/>
          </a:bodyPr>
          <a:lstStyle/>
          <a:p>
            <a:pPr defTabSz="913765"/>
            <a:r>
              <a:rPr lang="zh-CN" altLang="en-US" sz="2400" spc="600" dirty="0">
                <a:solidFill>
                  <a:srgbClr val="44546A"/>
                </a:solidFill>
                <a:latin typeface="微软雅黑" panose="020B0503020204020204" pitchFamily="34" charset="-122"/>
                <a:ea typeface="微软雅黑" panose="020B0503020204020204" pitchFamily="34" charset="-122"/>
              </a:rPr>
              <a:t>研究背景</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15" name="组 41"/>
          <p:cNvGrpSpPr/>
          <p:nvPr/>
        </p:nvGrpSpPr>
        <p:grpSpPr>
          <a:xfrm>
            <a:off x="6192132" y="223533"/>
            <a:ext cx="2951868" cy="553996"/>
            <a:chOff x="9178830" y="221191"/>
            <a:chExt cx="3013167" cy="553996"/>
          </a:xfrm>
        </p:grpSpPr>
        <p:grpSp>
          <p:nvGrpSpPr>
            <p:cNvPr id="16" name="组 42"/>
            <p:cNvGrpSpPr/>
            <p:nvPr/>
          </p:nvGrpSpPr>
          <p:grpSpPr>
            <a:xfrm>
              <a:off x="11454105" y="252856"/>
              <a:ext cx="737892" cy="484288"/>
              <a:chOff x="11454105" y="252856"/>
              <a:chExt cx="737892" cy="484288"/>
            </a:xfrm>
          </p:grpSpPr>
          <p:grpSp>
            <p:nvGrpSpPr>
              <p:cNvPr id="18" name="组 49"/>
              <p:cNvGrpSpPr/>
              <p:nvPr/>
            </p:nvGrpSpPr>
            <p:grpSpPr>
              <a:xfrm>
                <a:off x="12039604" y="252856"/>
                <a:ext cx="152393" cy="484287"/>
                <a:chOff x="12039604" y="252856"/>
                <a:chExt cx="152393" cy="484287"/>
              </a:xfrm>
            </p:grpSpPr>
            <p:sp>
              <p:nvSpPr>
                <p:cNvPr id="22" name="圆角矩形 21"/>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3" name="圆角矩形 22"/>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4" name="圆角矩形 23"/>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5" name="圆角矩形 24"/>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6" name="圆角矩形 25"/>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19" name="组合 99"/>
              <p:cNvGrpSpPr/>
              <p:nvPr/>
            </p:nvGrpSpPr>
            <p:grpSpPr>
              <a:xfrm>
                <a:off x="11454105" y="252857"/>
                <a:ext cx="491115" cy="484287"/>
                <a:chOff x="1528923" y="220268"/>
                <a:chExt cx="1284096" cy="1266241"/>
              </a:xfrm>
            </p:grpSpPr>
            <p:sp>
              <p:nvSpPr>
                <p:cNvPr id="20" name="圆角矩形 19"/>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1"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17" name="文本框 16"/>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27" name="文本框 26"/>
          <p:cNvSpPr txBox="1"/>
          <p:nvPr/>
        </p:nvSpPr>
        <p:spPr>
          <a:xfrm>
            <a:off x="554669" y="883942"/>
            <a:ext cx="3794730" cy="624530"/>
          </a:xfrm>
          <a:prstGeom prst="rect">
            <a:avLst/>
          </a:prstGeom>
          <a:noFill/>
        </p:spPr>
        <p:txBody>
          <a:bodyPr wrap="square" rtlCol="0">
            <a:spAutoFit/>
          </a:bodyPr>
          <a:lstStyle/>
          <a:p>
            <a:pPr algn="just" defTabSz="914400" fontAlgn="base">
              <a:lnSpc>
                <a:spcPct val="140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热传导反问题（</a:t>
            </a:r>
            <a:r>
              <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IHCP</a:t>
            </a: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a:t>
            </a:r>
            <a:endPar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sp>
        <p:nvSpPr>
          <p:cNvPr id="28" name="Oval 79"/>
          <p:cNvSpPr>
            <a:spLocks noChangeAspect="1"/>
          </p:cNvSpPr>
          <p:nvPr/>
        </p:nvSpPr>
        <p:spPr>
          <a:xfrm>
            <a:off x="8604448" y="2564904"/>
            <a:ext cx="338226" cy="327269"/>
          </a:xfrm>
          <a:prstGeom prst="ellipse">
            <a:avLst/>
          </a:prstGeom>
          <a:solidFill>
            <a:srgbClr val="99CC00">
              <a:alpha val="50195"/>
            </a:srgbClr>
          </a:solidFill>
          <a:ln w="9525">
            <a:noFill/>
          </a:ln>
        </p:spPr>
        <p:txBody>
          <a:bodyPr wrap="none" anchor="ctr"/>
          <a:lstStyle/>
          <a:p>
            <a:pPr algn="ctr"/>
            <a:r>
              <a:rPr lang="en-US" altLang="zh-CN" sz="1500" b="1" dirty="0">
                <a:solidFill>
                  <a:srgbClr val="0E85C4"/>
                </a:solidFill>
                <a:latin typeface="Arial" panose="020B0604020202020204" pitchFamily="34" charset="0"/>
              </a:rPr>
              <a:t>1</a:t>
            </a:r>
            <a:endParaRPr lang="en-US" altLang="zh-CN" sz="1500" b="1" dirty="0">
              <a:solidFill>
                <a:srgbClr val="0E85C4"/>
              </a:solidFill>
              <a:latin typeface="Arial" panose="020B0604020202020204" pitchFamily="34" charset="0"/>
            </a:endParaRPr>
          </a:p>
        </p:txBody>
      </p:sp>
      <p:grpSp>
        <p:nvGrpSpPr>
          <p:cNvPr id="29" name="组合 28"/>
          <p:cNvGrpSpPr/>
          <p:nvPr/>
        </p:nvGrpSpPr>
        <p:grpSpPr>
          <a:xfrm>
            <a:off x="4580365" y="3212976"/>
            <a:ext cx="3528392" cy="3082919"/>
            <a:chOff x="93920" y="1787258"/>
            <a:chExt cx="4799285" cy="4695457"/>
          </a:xfrm>
        </p:grpSpPr>
        <p:sp>
          <p:nvSpPr>
            <p:cNvPr id="30" name="文本框 2"/>
            <p:cNvSpPr txBox="1"/>
            <p:nvPr/>
          </p:nvSpPr>
          <p:spPr>
            <a:xfrm>
              <a:off x="1908726" y="1787258"/>
              <a:ext cx="1080120" cy="400005"/>
            </a:xfrm>
            <a:prstGeom prst="rect">
              <a:avLst/>
            </a:prstGeom>
            <a:noFill/>
            <a:ln>
              <a:solidFill>
                <a:schemeClr val="accent1"/>
              </a:solidFill>
            </a:ln>
          </p:spPr>
          <p:txBody>
            <a:bodyPr wrap="square" rtlCol="0">
              <a:spAutoFit/>
            </a:bodyPr>
            <a:lstStyle/>
            <a:p>
              <a:pPr algn="ctr"/>
              <a:r>
                <a:rPr lang="en-US" altLang="zh-CN" sz="1350" dirty="0"/>
                <a:t>CGM</a:t>
              </a:r>
              <a:endParaRPr lang="zh-CN" altLang="en-US" sz="1350" dirty="0"/>
            </a:p>
          </p:txBody>
        </p:sp>
        <p:sp>
          <p:nvSpPr>
            <p:cNvPr id="31" name="文本框 3"/>
            <p:cNvSpPr txBox="1"/>
            <p:nvPr/>
          </p:nvSpPr>
          <p:spPr>
            <a:xfrm>
              <a:off x="1295699" y="2372449"/>
              <a:ext cx="2280151" cy="457042"/>
            </a:xfrm>
            <a:prstGeom prst="rect">
              <a:avLst/>
            </a:prstGeom>
            <a:noFill/>
            <a:ln>
              <a:solidFill>
                <a:schemeClr val="accent1"/>
              </a:solidFill>
            </a:ln>
          </p:spPr>
          <p:txBody>
            <a:bodyPr wrap="square" rtlCol="0">
              <a:spAutoFit/>
            </a:bodyPr>
            <a:lstStyle/>
            <a:p>
              <a:pPr algn="ctr"/>
              <a:r>
                <a:rPr lang="en-US" altLang="zh-CN" sz="1350" dirty="0" smtClean="0"/>
                <a:t>Setting initial value</a:t>
              </a:r>
              <a:endParaRPr lang="zh-CN" altLang="en-US" sz="1350" dirty="0"/>
            </a:p>
          </p:txBody>
        </p:sp>
        <p:sp>
          <p:nvSpPr>
            <p:cNvPr id="32" name="文本框 5"/>
            <p:cNvSpPr txBox="1"/>
            <p:nvPr/>
          </p:nvSpPr>
          <p:spPr>
            <a:xfrm>
              <a:off x="1533705" y="2987047"/>
              <a:ext cx="1892706" cy="416661"/>
            </a:xfrm>
            <a:prstGeom prst="rect">
              <a:avLst/>
            </a:prstGeom>
            <a:noFill/>
            <a:ln>
              <a:solidFill>
                <a:schemeClr val="accent1"/>
              </a:solidFill>
            </a:ln>
          </p:spPr>
          <p:txBody>
            <a:bodyPr wrap="square" rtlCol="0">
              <a:spAutoFit/>
            </a:bodyPr>
            <a:lstStyle/>
            <a:p>
              <a:pPr algn="ctr"/>
              <a:r>
                <a:rPr lang="en-US" altLang="zh-CN" sz="1350" dirty="0" smtClean="0"/>
                <a:t>Direct problem</a:t>
              </a:r>
              <a:endParaRPr lang="zh-CN" altLang="en-US" sz="1350" dirty="0"/>
            </a:p>
          </p:txBody>
        </p:sp>
        <p:sp>
          <p:nvSpPr>
            <p:cNvPr id="33" name="文本框 6"/>
            <p:cNvSpPr txBox="1"/>
            <p:nvPr/>
          </p:nvSpPr>
          <p:spPr>
            <a:xfrm>
              <a:off x="1533705" y="3786906"/>
              <a:ext cx="1872209" cy="416661"/>
            </a:xfrm>
            <a:prstGeom prst="rect">
              <a:avLst/>
            </a:prstGeom>
            <a:noFill/>
            <a:ln>
              <a:solidFill>
                <a:schemeClr val="accent1"/>
              </a:solidFill>
            </a:ln>
          </p:spPr>
          <p:txBody>
            <a:bodyPr wrap="square" rtlCol="0">
              <a:spAutoFit/>
            </a:bodyPr>
            <a:lstStyle/>
            <a:p>
              <a:r>
                <a:rPr lang="en-US" altLang="zh-CN" sz="1350" dirty="0" smtClean="0"/>
                <a:t>Making residual</a:t>
              </a:r>
              <a:endParaRPr lang="zh-CN" altLang="en-US" sz="1350" dirty="0"/>
            </a:p>
          </p:txBody>
        </p:sp>
        <p:sp>
          <p:nvSpPr>
            <p:cNvPr id="34" name="文本框 9"/>
            <p:cNvSpPr txBox="1"/>
            <p:nvPr/>
          </p:nvSpPr>
          <p:spPr>
            <a:xfrm>
              <a:off x="93920" y="4715851"/>
              <a:ext cx="2040051" cy="416661"/>
            </a:xfrm>
            <a:prstGeom prst="rect">
              <a:avLst/>
            </a:prstGeom>
            <a:noFill/>
            <a:ln>
              <a:solidFill>
                <a:schemeClr val="accent1"/>
              </a:solidFill>
            </a:ln>
          </p:spPr>
          <p:txBody>
            <a:bodyPr wrap="square" rtlCol="0">
              <a:spAutoFit/>
            </a:bodyPr>
            <a:lstStyle/>
            <a:p>
              <a:r>
                <a:rPr lang="en-US" altLang="zh-CN" sz="1350" dirty="0" smtClean="0"/>
                <a:t>Sensitive problem</a:t>
              </a:r>
              <a:endParaRPr lang="zh-CN" altLang="en-US" sz="1350" dirty="0"/>
            </a:p>
          </p:txBody>
        </p:sp>
        <p:sp>
          <p:nvSpPr>
            <p:cNvPr id="35" name="文本框 13"/>
            <p:cNvSpPr txBox="1"/>
            <p:nvPr/>
          </p:nvSpPr>
          <p:spPr>
            <a:xfrm>
              <a:off x="2907019" y="4715851"/>
              <a:ext cx="1986186" cy="416661"/>
            </a:xfrm>
            <a:prstGeom prst="rect">
              <a:avLst/>
            </a:prstGeom>
            <a:noFill/>
            <a:ln>
              <a:solidFill>
                <a:schemeClr val="accent1"/>
              </a:solidFill>
            </a:ln>
          </p:spPr>
          <p:txBody>
            <a:bodyPr wrap="square" rtlCol="0">
              <a:spAutoFit/>
            </a:bodyPr>
            <a:lstStyle/>
            <a:p>
              <a:r>
                <a:rPr lang="en-US" altLang="zh-CN" sz="1350" dirty="0" err="1" smtClean="0"/>
                <a:t>Adjont</a:t>
              </a:r>
              <a:r>
                <a:rPr lang="en-US" altLang="zh-CN" sz="1350" dirty="0" smtClean="0"/>
                <a:t> problem</a:t>
              </a:r>
              <a:endParaRPr lang="zh-CN" altLang="en-US" sz="1350" dirty="0"/>
            </a:p>
          </p:txBody>
        </p:sp>
        <p:sp>
          <p:nvSpPr>
            <p:cNvPr id="36" name="文本框 14"/>
            <p:cNvSpPr txBox="1"/>
            <p:nvPr/>
          </p:nvSpPr>
          <p:spPr>
            <a:xfrm>
              <a:off x="957791" y="5386624"/>
              <a:ext cx="2955969" cy="457042"/>
            </a:xfrm>
            <a:prstGeom prst="rect">
              <a:avLst/>
            </a:prstGeom>
            <a:noFill/>
            <a:ln>
              <a:solidFill>
                <a:schemeClr val="accent1"/>
              </a:solidFill>
            </a:ln>
          </p:spPr>
          <p:txBody>
            <a:bodyPr wrap="square" rtlCol="0">
              <a:spAutoFit/>
            </a:bodyPr>
            <a:lstStyle/>
            <a:p>
              <a:pPr algn="ctr"/>
              <a:r>
                <a:rPr lang="en-US" altLang="zh-CN" sz="1350" dirty="0" smtClean="0"/>
                <a:t>New boundary conditions</a:t>
              </a:r>
              <a:endParaRPr lang="zh-CN" altLang="en-US" sz="1350" dirty="0"/>
            </a:p>
          </p:txBody>
        </p:sp>
        <p:sp>
          <p:nvSpPr>
            <p:cNvPr id="37" name="文本框 15"/>
            <p:cNvSpPr txBox="1"/>
            <p:nvPr/>
          </p:nvSpPr>
          <p:spPr>
            <a:xfrm>
              <a:off x="1908724" y="6066054"/>
              <a:ext cx="1080120" cy="416661"/>
            </a:xfrm>
            <a:prstGeom prst="rect">
              <a:avLst/>
            </a:prstGeom>
            <a:noFill/>
            <a:ln>
              <a:solidFill>
                <a:schemeClr val="accent1"/>
              </a:solidFill>
            </a:ln>
          </p:spPr>
          <p:txBody>
            <a:bodyPr wrap="square" rtlCol="0">
              <a:spAutoFit/>
            </a:bodyPr>
            <a:lstStyle/>
            <a:p>
              <a:pPr algn="ctr"/>
              <a:r>
                <a:rPr lang="en-US" altLang="zh-CN" sz="1350" dirty="0" smtClean="0"/>
                <a:t>Result </a:t>
              </a:r>
              <a:endParaRPr lang="zh-CN" altLang="en-US" sz="1350" dirty="0"/>
            </a:p>
          </p:txBody>
        </p:sp>
        <p:cxnSp>
          <p:nvCxnSpPr>
            <p:cNvPr id="38" name="直接箭头连接符 37"/>
            <p:cNvCxnSpPr>
              <a:stCxn id="30" idx="2"/>
              <a:endCxn id="31" idx="0"/>
            </p:cNvCxnSpPr>
            <p:nvPr/>
          </p:nvCxnSpPr>
          <p:spPr>
            <a:xfrm flipH="1">
              <a:off x="2435775" y="2187263"/>
              <a:ext cx="13012" cy="185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stCxn id="31" idx="2"/>
              <a:endCxn id="32" idx="0"/>
            </p:cNvCxnSpPr>
            <p:nvPr/>
          </p:nvCxnSpPr>
          <p:spPr>
            <a:xfrm>
              <a:off x="2435775" y="2829491"/>
              <a:ext cx="44284" cy="1575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stCxn id="32" idx="2"/>
              <a:endCxn id="33" idx="0"/>
            </p:cNvCxnSpPr>
            <p:nvPr/>
          </p:nvCxnSpPr>
          <p:spPr>
            <a:xfrm flipH="1">
              <a:off x="2469809" y="3403707"/>
              <a:ext cx="10249" cy="383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a:stCxn id="33" idx="2"/>
              <a:endCxn id="35" idx="0"/>
            </p:cNvCxnSpPr>
            <p:nvPr/>
          </p:nvCxnSpPr>
          <p:spPr>
            <a:xfrm>
              <a:off x="2469809" y="4203567"/>
              <a:ext cx="1430304" cy="512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a:stCxn id="33" idx="2"/>
              <a:endCxn id="34" idx="0"/>
            </p:cNvCxnSpPr>
            <p:nvPr/>
          </p:nvCxnSpPr>
          <p:spPr>
            <a:xfrm flipH="1">
              <a:off x="1113946" y="4203567"/>
              <a:ext cx="1355863" cy="512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a:stCxn id="34" idx="2"/>
              <a:endCxn id="36" idx="0"/>
            </p:cNvCxnSpPr>
            <p:nvPr/>
          </p:nvCxnSpPr>
          <p:spPr>
            <a:xfrm>
              <a:off x="1113946" y="5132513"/>
              <a:ext cx="1321829" cy="2541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a:stCxn id="35" idx="2"/>
              <a:endCxn id="36" idx="0"/>
            </p:cNvCxnSpPr>
            <p:nvPr/>
          </p:nvCxnSpPr>
          <p:spPr>
            <a:xfrm flipH="1">
              <a:off x="2435775" y="5132513"/>
              <a:ext cx="1464337" cy="2541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stCxn id="36" idx="2"/>
              <a:endCxn id="37" idx="0"/>
            </p:cNvCxnSpPr>
            <p:nvPr/>
          </p:nvCxnSpPr>
          <p:spPr>
            <a:xfrm>
              <a:off x="2435775" y="5843665"/>
              <a:ext cx="13010" cy="2223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肘形连接符 45"/>
            <p:cNvCxnSpPr>
              <a:stCxn id="36" idx="3"/>
              <a:endCxn id="32" idx="3"/>
            </p:cNvCxnSpPr>
            <p:nvPr/>
          </p:nvCxnSpPr>
          <p:spPr>
            <a:xfrm flipH="1" flipV="1">
              <a:off x="3426411" y="3195378"/>
              <a:ext cx="487348" cy="2419767"/>
            </a:xfrm>
            <a:prstGeom prst="bentConnector3">
              <a:avLst>
                <a:gd name="adj1" fmla="val -221789"/>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127" name="直接箭头连接符 126"/>
          <p:cNvCxnSpPr/>
          <p:nvPr/>
        </p:nvCxnSpPr>
        <p:spPr>
          <a:xfrm>
            <a:off x="3275856" y="2564904"/>
            <a:ext cx="1944216"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descr="校徽和中英文校名标准全称的横式组合01"/>
          <p:cNvPicPr>
            <a:picLocks noChangeAspect="1"/>
          </p:cNvPicPr>
          <p:nvPr/>
        </p:nvPicPr>
        <p:blipFill>
          <a:blip r:embed="rId1" cstate="print"/>
          <a:stretch>
            <a:fillRect/>
          </a:stretch>
        </p:blipFill>
        <p:spPr>
          <a:xfrm>
            <a:off x="7414722" y="180897"/>
            <a:ext cx="1558881" cy="531877"/>
          </a:xfrm>
          <a:prstGeom prst="rect">
            <a:avLst/>
          </a:prstGeom>
        </p:spPr>
      </p:pic>
      <p:cxnSp>
        <p:nvCxnSpPr>
          <p:cNvPr id="48" name="直接连接符 47"/>
          <p:cNvCxnSpPr/>
          <p:nvPr/>
        </p:nvCxnSpPr>
        <p:spPr>
          <a:xfrm flipH="1">
            <a:off x="4656332" y="1343979"/>
            <a:ext cx="1" cy="5492811"/>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cxnSp>
        <p:nvCxnSpPr>
          <p:cNvPr id="49" name="直接连接符 48"/>
          <p:cNvCxnSpPr/>
          <p:nvPr/>
        </p:nvCxnSpPr>
        <p:spPr>
          <a:xfrm>
            <a:off x="3930836" y="-21210"/>
            <a:ext cx="0" cy="5643645"/>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sp>
        <p:nvSpPr>
          <p:cNvPr id="50" name="圆角矩形 49"/>
          <p:cNvSpPr/>
          <p:nvPr/>
        </p:nvSpPr>
        <p:spPr>
          <a:xfrm rot="10800000" flipV="1">
            <a:off x="4414192" y="1411746"/>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rPr>
              <a:t>1</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1" name="圆角矩形 50"/>
          <p:cNvSpPr/>
          <p:nvPr/>
        </p:nvSpPr>
        <p:spPr>
          <a:xfrm rot="10800000" flipV="1">
            <a:off x="3688692" y="2452270"/>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Century Gothic" panose="020B0502020202020204"/>
                <a:ea typeface="微软雅黑" panose="020B0503020204020204" pitchFamily="34" charset="-122"/>
                <a:cs typeface="+mn-cs"/>
              </a:rPr>
              <a:t>2</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2" name="圆角矩形 51"/>
          <p:cNvSpPr/>
          <p:nvPr/>
        </p:nvSpPr>
        <p:spPr>
          <a:xfrm rot="10800000" flipV="1">
            <a:off x="4414192" y="3562303"/>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Century Gothic" panose="020B0502020202020204"/>
                <a:ea typeface="微软雅黑" panose="020B0503020204020204" pitchFamily="34" charset="-122"/>
                <a:cs typeface="+mn-cs"/>
              </a:rPr>
              <a:t>3</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3" name="圆角矩形 52"/>
          <p:cNvSpPr/>
          <p:nvPr/>
        </p:nvSpPr>
        <p:spPr>
          <a:xfrm rot="10800000" flipV="1">
            <a:off x="4414192" y="4832302"/>
            <a:ext cx="484287" cy="491115"/>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Century Gothic" panose="020B0502020202020204"/>
                <a:ea typeface="微软雅黑" panose="020B0503020204020204" pitchFamily="34" charset="-122"/>
                <a:cs typeface="+mn-cs"/>
              </a:rPr>
              <a:t>4</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nvGrpSpPr>
          <p:cNvPr id="54" name="组合 53"/>
          <p:cNvGrpSpPr/>
          <p:nvPr/>
        </p:nvGrpSpPr>
        <p:grpSpPr>
          <a:xfrm>
            <a:off x="5656610" y="1299595"/>
            <a:ext cx="1826133" cy="846377"/>
            <a:chOff x="1137056" y="1543738"/>
            <a:chExt cx="1826133" cy="846377"/>
          </a:xfrm>
        </p:grpSpPr>
        <p:sp>
          <p:nvSpPr>
            <p:cNvPr id="55" name="文本框 54"/>
            <p:cNvSpPr txBox="1"/>
            <p:nvPr/>
          </p:nvSpPr>
          <p:spPr>
            <a:xfrm>
              <a:off x="1137056" y="1543738"/>
              <a:ext cx="1826133"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研究背景</a:t>
              </a:r>
              <a:endPar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56" name="矩形 55"/>
            <p:cNvSpPr/>
            <p:nvPr/>
          </p:nvSpPr>
          <p:spPr>
            <a:xfrm>
              <a:off x="1265973" y="2128509"/>
              <a:ext cx="1644994"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Research Background</a:t>
              </a:r>
              <a:endPar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grpSp>
        <p:nvGrpSpPr>
          <p:cNvPr id="57" name="组合 56"/>
          <p:cNvGrpSpPr/>
          <p:nvPr/>
        </p:nvGrpSpPr>
        <p:grpSpPr>
          <a:xfrm>
            <a:off x="1476224" y="2382290"/>
            <a:ext cx="1826133" cy="802258"/>
            <a:chOff x="5568554" y="2176191"/>
            <a:chExt cx="1826133" cy="802258"/>
          </a:xfrm>
        </p:grpSpPr>
        <p:sp>
          <p:nvSpPr>
            <p:cNvPr id="58" name="文本框 57"/>
            <p:cNvSpPr txBox="1"/>
            <p:nvPr/>
          </p:nvSpPr>
          <p:spPr>
            <a:xfrm>
              <a:off x="5568554" y="2176191"/>
              <a:ext cx="1826133"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chemeClr val="accent5"/>
                  </a:solidFill>
                  <a:effectLst/>
                  <a:uLnTx/>
                  <a:uFillTx/>
                  <a:latin typeface="微软雅黑" panose="020B0503020204020204" pitchFamily="34" charset="-122"/>
                  <a:ea typeface="微软雅黑" panose="020B0503020204020204" pitchFamily="34" charset="-122"/>
                  <a:cs typeface="+mn-cs"/>
                </a:rPr>
                <a:t>问题阐述</a:t>
              </a:r>
              <a:endParaRPr kumimoji="0" lang="zh-CN" altLang="en-US" sz="3200" b="1" i="0" u="none" strike="noStrike" kern="1200" cap="none" spc="0" normalizeH="0" baseline="0" noProof="0" dirty="0">
                <a:ln>
                  <a:noFill/>
                </a:ln>
                <a:solidFill>
                  <a:schemeClr val="accent5"/>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p:nvPr/>
          </p:nvSpPr>
          <p:spPr>
            <a:xfrm>
              <a:off x="5634277" y="2716843"/>
              <a:ext cx="1694687"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Problem Formulation</a:t>
              </a:r>
              <a:endParaRPr kumimoji="0" lang="en-US" altLang="zh-CN" sz="1100" b="1"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grpSp>
        <p:nvGrpSpPr>
          <p:cNvPr id="60" name="组合 59"/>
          <p:cNvGrpSpPr/>
          <p:nvPr/>
        </p:nvGrpSpPr>
        <p:grpSpPr>
          <a:xfrm>
            <a:off x="5568554" y="3446191"/>
            <a:ext cx="2236502" cy="848175"/>
            <a:chOff x="5568554" y="3446191"/>
            <a:chExt cx="2236502" cy="848175"/>
          </a:xfrm>
        </p:grpSpPr>
        <p:sp>
          <p:nvSpPr>
            <p:cNvPr id="61" name="文本框 60"/>
            <p:cNvSpPr txBox="1"/>
            <p:nvPr/>
          </p:nvSpPr>
          <p:spPr>
            <a:xfrm>
              <a:off x="5568554" y="3446191"/>
              <a:ext cx="2236502"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结果与讨论</a:t>
              </a:r>
              <a:endPar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62" name="矩形 61"/>
            <p:cNvSpPr/>
            <p:nvPr/>
          </p:nvSpPr>
          <p:spPr>
            <a:xfrm>
              <a:off x="5860303" y="4032760"/>
              <a:ext cx="1713923"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Results and Discussion</a:t>
              </a:r>
              <a:endPar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grpSp>
        <p:nvGrpSpPr>
          <p:cNvPr id="63" name="组合 62"/>
          <p:cNvGrpSpPr/>
          <p:nvPr/>
        </p:nvGrpSpPr>
        <p:grpSpPr>
          <a:xfrm>
            <a:off x="5568553" y="4716191"/>
            <a:ext cx="2236502" cy="843651"/>
            <a:chOff x="5568553" y="4716191"/>
            <a:chExt cx="2236502" cy="843651"/>
          </a:xfrm>
        </p:grpSpPr>
        <p:sp>
          <p:nvSpPr>
            <p:cNvPr id="64" name="文本框 63"/>
            <p:cNvSpPr txBox="1"/>
            <p:nvPr/>
          </p:nvSpPr>
          <p:spPr>
            <a:xfrm>
              <a:off x="5568553" y="4716191"/>
              <a:ext cx="2236502" cy="584771"/>
            </a:xfrm>
            <a:prstGeom prst="rect">
              <a:avLst/>
            </a:prstGeom>
            <a:noFill/>
          </p:spPr>
          <p:txBody>
            <a:bodyPr wrap="non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结论与展望</a:t>
              </a:r>
              <a:endParaRPr kumimoji="0" lang="zh-CN" altLang="en-US" sz="32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5776947" y="5298236"/>
              <a:ext cx="1880636" cy="261606"/>
            </a:xfrm>
            <a:prstGeom prst="rect">
              <a:avLst/>
            </a:prstGeom>
          </p:spPr>
          <p:txBody>
            <a:bodyPr wrap="none" lIns="91436" tIns="45718" rIns="91436" bIns="45718">
              <a:spAutoFit/>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rPr>
                <a:t>Conclusions and Outlook</a:t>
              </a:r>
              <a:endParaRPr kumimoji="0" lang="en-US" altLang="zh-CN" sz="1100" b="0" i="0" u="none" strike="noStrike" kern="1200" cap="none" spc="0" normalizeH="0" baseline="0" noProof="0" dirty="0">
                <a:ln>
                  <a:noFill/>
                </a:ln>
                <a:solidFill>
                  <a:srgbClr val="A2A2A2"/>
                </a:solidFill>
                <a:effectLst/>
                <a:uLnTx/>
                <a:uFillTx/>
                <a:latin typeface="微软雅黑" panose="020B0503020204020204" pitchFamily="34" charset="-122"/>
                <a:ea typeface="微软雅黑" panose="020B0503020204020204" pitchFamily="34" charset="-122"/>
                <a:cs typeface="+mn-cs"/>
              </a:endParaRPr>
            </a:p>
          </p:txBody>
        </p:sp>
      </p:grpSp>
      <p:sp>
        <p:nvSpPr>
          <p:cNvPr id="66" name="矩形 65"/>
          <p:cNvSpPr/>
          <p:nvPr/>
        </p:nvSpPr>
        <p:spPr>
          <a:xfrm rot="5400000">
            <a:off x="-2532790" y="2527742"/>
            <a:ext cx="6106849" cy="1051371"/>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8" tIns="45719" rIns="91438" bIns="45719"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nvGrpSpPr>
          <p:cNvPr id="67" name="组 14"/>
          <p:cNvGrpSpPr/>
          <p:nvPr/>
        </p:nvGrpSpPr>
        <p:grpSpPr>
          <a:xfrm>
            <a:off x="-22301" y="6654791"/>
            <a:ext cx="993901" cy="181999"/>
            <a:chOff x="-22302" y="6654791"/>
            <a:chExt cx="1271471" cy="203210"/>
          </a:xfrm>
        </p:grpSpPr>
        <p:sp>
          <p:nvSpPr>
            <p:cNvPr id="68" name="圆角矩形 67"/>
            <p:cNvSpPr/>
            <p:nvPr/>
          </p:nvSpPr>
          <p:spPr>
            <a:xfrm flipV="1">
              <a:off x="240276" y="6654791"/>
              <a:ext cx="224807" cy="203210"/>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69" name="圆角矩形 68"/>
            <p:cNvSpPr/>
            <p:nvPr/>
          </p:nvSpPr>
          <p:spPr>
            <a:xfrm flipV="1">
              <a:off x="-22302"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0" name="圆角矩形 69"/>
            <p:cNvSpPr/>
            <p:nvPr/>
          </p:nvSpPr>
          <p:spPr>
            <a:xfrm flipV="1">
              <a:off x="755838" y="6654791"/>
              <a:ext cx="224807" cy="203210"/>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1" name="圆角矩形 70"/>
            <p:cNvSpPr/>
            <p:nvPr/>
          </p:nvSpPr>
          <p:spPr>
            <a:xfrm flipV="1">
              <a:off x="493260"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2" name="圆角矩形 71"/>
            <p:cNvSpPr/>
            <p:nvPr/>
          </p:nvSpPr>
          <p:spPr>
            <a:xfrm flipV="1">
              <a:off x="1024362" y="6654791"/>
              <a:ext cx="224807" cy="203210"/>
            </a:xfrm>
            <a:prstGeom prst="roundRect">
              <a:avLst>
                <a:gd name="adj" fmla="val 5039"/>
              </a:avLst>
            </a:prstGeom>
            <a:solidFill>
              <a:srgbClr val="4472C4">
                <a:lumMod val="75000"/>
              </a:srgb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sp>
        <p:nvSpPr>
          <p:cNvPr id="73" name="文本框 72"/>
          <p:cNvSpPr txBox="1"/>
          <p:nvPr/>
        </p:nvSpPr>
        <p:spPr>
          <a:xfrm>
            <a:off x="-49482" y="160911"/>
            <a:ext cx="800211" cy="4048079"/>
          </a:xfrm>
          <a:prstGeom prst="rect">
            <a:avLst/>
          </a:prstGeom>
          <a:noFill/>
        </p:spPr>
        <p:txBody>
          <a:bodyPr vert="eaVert" wrap="square" lIns="91436" tIns="45718" rIns="91436" bIns="45718" rtlCol="0">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en-US" altLang="zh-CN" sz="4000" b="0" i="0" u="none" strike="noStrike" kern="1200" cap="none" spc="0" normalizeH="0" baseline="0" noProof="0" dirty="0">
                <a:ln>
                  <a:noFill/>
                </a:ln>
                <a:solidFill>
                  <a:prstClr val="white"/>
                </a:solidFill>
                <a:effectLst/>
                <a:uLnTx/>
                <a:uFillTx/>
                <a:latin typeface="Eras Light ITC" panose="020B0402030504020804" pitchFamily="34" charset="0"/>
                <a:ea typeface="微软雅黑" panose="020B0503020204020204" pitchFamily="34" charset="-122"/>
                <a:cs typeface="+mn-cs"/>
              </a:rPr>
              <a:t>CONTENTS</a:t>
            </a:r>
            <a:endParaRPr kumimoji="0" lang="zh-CN" altLang="en-US" sz="4000" b="0" i="0" u="none" strike="noStrike" kern="1200" cap="none" spc="0" normalizeH="0" baseline="0" noProof="0" dirty="0">
              <a:ln>
                <a:noFill/>
              </a:ln>
              <a:solidFill>
                <a:prstClr val="white"/>
              </a:solidFill>
              <a:effectLst/>
              <a:uLnTx/>
              <a:uFillTx/>
              <a:latin typeface="Eras Light ITC" panose="020B0402030504020804" pitchFamily="34" charset="0"/>
              <a:ea typeface="微软雅黑" panose="020B0503020204020204" pitchFamily="34" charset="-122"/>
              <a:cs typeface="+mn-cs"/>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微信截图_20181011144233"/>
          <p:cNvPicPr>
            <a:picLocks noChangeAspect="1"/>
          </p:cNvPicPr>
          <p:nvPr/>
        </p:nvPicPr>
        <p:blipFill>
          <a:blip r:embed="rId1" cstate="print"/>
          <a:stretch>
            <a:fillRect/>
          </a:stretch>
        </p:blipFill>
        <p:spPr>
          <a:xfrm>
            <a:off x="682556" y="2034900"/>
            <a:ext cx="3073089" cy="1393394"/>
          </a:xfrm>
          <a:prstGeom prst="rect">
            <a:avLst/>
          </a:prstGeom>
        </p:spPr>
      </p:pic>
      <p:cxnSp>
        <p:nvCxnSpPr>
          <p:cNvPr id="16" name="直接连接符 15"/>
          <p:cNvCxnSpPr/>
          <p:nvPr/>
        </p:nvCxnSpPr>
        <p:spPr>
          <a:xfrm flipV="1">
            <a:off x="2033057" y="2108310"/>
            <a:ext cx="135290" cy="397296"/>
          </a:xfrm>
          <a:prstGeom prst="line">
            <a:avLst/>
          </a:prstGeom>
          <a:ln>
            <a:solidFill>
              <a:srgbClr val="014195"/>
            </a:solidFill>
            <a:headEnd type="oval"/>
            <a:tailEnd type="oval"/>
          </a:ln>
        </p:spPr>
        <p:style>
          <a:lnRef idx="1">
            <a:srgbClr val="5B9BD5"/>
          </a:lnRef>
          <a:fillRef idx="0">
            <a:srgbClr val="5B9BD5"/>
          </a:fillRef>
          <a:effectRef idx="0">
            <a:srgbClr val="5B9BD5"/>
          </a:effectRef>
          <a:fontRef idx="minor">
            <a:sysClr val="windowText" lastClr="000000"/>
          </a:fontRef>
        </p:style>
      </p:cxnSp>
      <p:cxnSp>
        <p:nvCxnSpPr>
          <p:cNvPr id="17" name="直接连接符 16"/>
          <p:cNvCxnSpPr/>
          <p:nvPr/>
        </p:nvCxnSpPr>
        <p:spPr>
          <a:xfrm flipV="1">
            <a:off x="1600896" y="3030998"/>
            <a:ext cx="135290" cy="397296"/>
          </a:xfrm>
          <a:prstGeom prst="line">
            <a:avLst/>
          </a:prstGeom>
          <a:ln>
            <a:solidFill>
              <a:srgbClr val="014195"/>
            </a:solidFill>
            <a:headEnd type="oval"/>
            <a:tailEnd type="oval"/>
          </a:ln>
        </p:spPr>
        <p:style>
          <a:lnRef idx="1">
            <a:srgbClr val="5B9BD5"/>
          </a:lnRef>
          <a:fillRef idx="0">
            <a:srgbClr val="5B9BD5"/>
          </a:fillRef>
          <a:effectRef idx="0">
            <a:srgbClr val="5B9BD5"/>
          </a:effectRef>
          <a:fontRef idx="minor">
            <a:sysClr val="windowText" lastClr="000000"/>
          </a:fontRef>
        </p:style>
      </p:cxnSp>
      <p:cxnSp>
        <p:nvCxnSpPr>
          <p:cNvPr id="18" name="直接连接符 17"/>
          <p:cNvCxnSpPr/>
          <p:nvPr/>
        </p:nvCxnSpPr>
        <p:spPr>
          <a:xfrm flipV="1">
            <a:off x="2610625" y="3030998"/>
            <a:ext cx="135290" cy="397296"/>
          </a:xfrm>
          <a:prstGeom prst="line">
            <a:avLst/>
          </a:prstGeom>
          <a:ln>
            <a:solidFill>
              <a:srgbClr val="014195"/>
            </a:solidFill>
            <a:headEnd type="oval"/>
            <a:tailEnd type="oval"/>
          </a:ln>
        </p:spPr>
        <p:style>
          <a:lnRef idx="1">
            <a:srgbClr val="5B9BD5"/>
          </a:lnRef>
          <a:fillRef idx="0">
            <a:srgbClr val="5B9BD5"/>
          </a:fillRef>
          <a:effectRef idx="0">
            <a:srgbClr val="5B9BD5"/>
          </a:effectRef>
          <a:fontRef idx="minor">
            <a:sysClr val="windowText" lastClr="000000"/>
          </a:fontRef>
        </p:style>
      </p:cxnSp>
      <p:cxnSp>
        <p:nvCxnSpPr>
          <p:cNvPr id="19" name="直接连接符 18"/>
          <p:cNvCxnSpPr/>
          <p:nvPr/>
        </p:nvCxnSpPr>
        <p:spPr>
          <a:xfrm>
            <a:off x="3401460" y="2780759"/>
            <a:ext cx="708368" cy="0"/>
          </a:xfrm>
          <a:prstGeom prst="line">
            <a:avLst/>
          </a:prstGeom>
          <a:ln>
            <a:solidFill>
              <a:srgbClr val="014195"/>
            </a:solidFill>
            <a:headEnd type="oval"/>
            <a:tailEnd type="oval"/>
          </a:ln>
        </p:spPr>
        <p:style>
          <a:lnRef idx="1">
            <a:srgbClr val="5B9BD5"/>
          </a:lnRef>
          <a:fillRef idx="0">
            <a:srgbClr val="5B9BD5"/>
          </a:fillRef>
          <a:effectRef idx="0">
            <a:srgbClr val="5B9BD5"/>
          </a:effectRef>
          <a:fontRef idx="minor">
            <a:sysClr val="windowText" lastClr="000000"/>
          </a:fontRef>
        </p:style>
      </p:cxnSp>
      <p:cxnSp>
        <p:nvCxnSpPr>
          <p:cNvPr id="20" name="直接连接符 19"/>
          <p:cNvCxnSpPr/>
          <p:nvPr/>
        </p:nvCxnSpPr>
        <p:spPr>
          <a:xfrm>
            <a:off x="3338193" y="2618699"/>
            <a:ext cx="1327654" cy="0"/>
          </a:xfrm>
          <a:prstGeom prst="line">
            <a:avLst/>
          </a:prstGeom>
          <a:ln>
            <a:solidFill>
              <a:srgbClr val="014195"/>
            </a:solidFill>
            <a:headEnd type="oval"/>
            <a:tailEnd type="oval"/>
          </a:ln>
        </p:spPr>
        <p:style>
          <a:lnRef idx="1">
            <a:srgbClr val="5B9BD5"/>
          </a:lnRef>
          <a:fillRef idx="0">
            <a:srgbClr val="5B9BD5"/>
          </a:fillRef>
          <a:effectRef idx="0">
            <a:srgbClr val="5B9BD5"/>
          </a:effectRef>
          <a:fontRef idx="minor">
            <a:sysClr val="windowText" lastClr="000000"/>
          </a:fontRef>
        </p:style>
      </p:cxnSp>
      <p:sp>
        <p:nvSpPr>
          <p:cNvPr id="21" name="文本框 51"/>
          <p:cNvSpPr txBox="1"/>
          <p:nvPr/>
        </p:nvSpPr>
        <p:spPr>
          <a:xfrm>
            <a:off x="4182089" y="2699180"/>
            <a:ext cx="779824" cy="323165"/>
          </a:xfrm>
          <a:prstGeom prst="rect">
            <a:avLst/>
          </a:prstGeom>
          <a:noFill/>
        </p:spPr>
        <p:txBody>
          <a:bodyPr wrap="square" rtlCol="0">
            <a:spAutoFit/>
          </a:bodyPr>
          <a:lstStyle/>
          <a:p>
            <a:r>
              <a:rPr lang="en-US" altLang="zh-CN" sz="1500" b="1"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q</a:t>
            </a:r>
            <a:r>
              <a:rPr lang="en-US" altLang="zh-CN" sz="1500" b="1" baseline="-25000"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1500" b="1"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500" b="1" dirty="0" smtClean="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0</a:t>
            </a:r>
            <a:endParaRPr lang="en-US" altLang="zh-CN" sz="1500" b="1"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2" name="文本框 51"/>
          <p:cNvSpPr txBox="1"/>
          <p:nvPr/>
        </p:nvSpPr>
        <p:spPr>
          <a:xfrm>
            <a:off x="4738107" y="2443200"/>
            <a:ext cx="1562085" cy="321945"/>
          </a:xfrm>
          <a:prstGeom prst="rect">
            <a:avLst/>
          </a:prstGeom>
          <a:noFill/>
        </p:spPr>
        <p:txBody>
          <a:bodyPr wrap="square" rtlCol="0">
            <a:spAutoFit/>
          </a:bodyPr>
          <a:lstStyle/>
          <a:p>
            <a:r>
              <a:rPr lang="en-US" altLang="zh-CN" sz="1500" b="1"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T(x, </a:t>
            </a:r>
            <a:r>
              <a:rPr lang="en-US" altLang="zh-CN" sz="1500" b="1" dirty="0" err="1" smtClean="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y,d,T</a:t>
            </a:r>
            <a:r>
              <a:rPr lang="en-US" altLang="zh-CN" sz="1500" b="1" dirty="0" smtClean="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1500" b="1"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3" name="文本框 51"/>
          <p:cNvSpPr txBox="1"/>
          <p:nvPr/>
        </p:nvSpPr>
        <p:spPr>
          <a:xfrm>
            <a:off x="1455841" y="3338149"/>
            <a:ext cx="560692" cy="323165"/>
          </a:xfrm>
          <a:prstGeom prst="rect">
            <a:avLst/>
          </a:prstGeom>
          <a:noFill/>
        </p:spPr>
        <p:txBody>
          <a:bodyPr wrap="square" rtlCol="0">
            <a:spAutoFit/>
          </a:bodyPr>
          <a:lstStyle/>
          <a:p>
            <a:r>
              <a:rPr lang="en-US" altLang="zh-CN" sz="1500" b="1"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q</a:t>
            </a:r>
            <a:r>
              <a:rPr lang="en-US" altLang="zh-CN" sz="1500" b="1" baseline="-25000"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i</a:t>
            </a:r>
            <a:endParaRPr lang="en-US" altLang="zh-CN" sz="1500" b="1" baseline="-25000"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4" name="文本框 51"/>
          <p:cNvSpPr txBox="1"/>
          <p:nvPr/>
        </p:nvSpPr>
        <p:spPr>
          <a:xfrm>
            <a:off x="2072005" y="1757680"/>
            <a:ext cx="788035" cy="321945"/>
          </a:xfrm>
          <a:prstGeom prst="rect">
            <a:avLst/>
          </a:prstGeom>
          <a:noFill/>
        </p:spPr>
        <p:txBody>
          <a:bodyPr wrap="square" rtlCol="0">
            <a:spAutoFit/>
          </a:bodyPr>
          <a:lstStyle/>
          <a:p>
            <a:r>
              <a:rPr lang="en-US" altLang="zh-CN" sz="1500" b="1" dirty="0">
                <a:solidFill>
                  <a:srgbClr val="014195"/>
                </a:solidFill>
                <a:latin typeface="Times New Roman" panose="02020603050405020304" pitchFamily="18" charset="0"/>
                <a:ea typeface="微软雅黑" panose="020B0503020204020204" pitchFamily="34" charset="-122"/>
                <a:cs typeface="Times New Roman" panose="02020603050405020304" pitchFamily="18" charset="0"/>
              </a:rPr>
              <a:t>q= ?</a:t>
            </a:r>
            <a:endParaRPr lang="en-US" altLang="zh-CN" sz="1500" b="1" dirty="0">
              <a:solidFill>
                <a:srgbClr val="014195"/>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5" name="文本框 51"/>
          <p:cNvSpPr txBox="1"/>
          <p:nvPr/>
        </p:nvSpPr>
        <p:spPr>
          <a:xfrm>
            <a:off x="2278004" y="3399938"/>
            <a:ext cx="1169498" cy="323165"/>
          </a:xfrm>
          <a:prstGeom prst="rect">
            <a:avLst/>
          </a:prstGeom>
          <a:noFill/>
        </p:spPr>
        <p:txBody>
          <a:bodyPr wrap="square" rtlCol="0">
            <a:spAutoFit/>
          </a:bodyPr>
          <a:lstStyle/>
          <a:p>
            <a:r>
              <a:rPr lang="en-US" altLang="zh-CN" sz="1500" b="1"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rPr>
              <a:t>T(x, y, 0, t)</a:t>
            </a:r>
            <a:endParaRPr lang="en-US" altLang="zh-CN" sz="1500" b="1" dirty="0">
              <a:solidFill>
                <a:schemeClr val="accent1">
                  <a:lumMod val="75000"/>
                  <a:lumOff val="2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6" name="矩形 11"/>
          <p:cNvSpPr/>
          <p:nvPr/>
        </p:nvSpPr>
        <p:spPr>
          <a:xfrm>
            <a:off x="6505545" y="2168540"/>
            <a:ext cx="1965984" cy="784830"/>
          </a:xfrm>
          <a:prstGeom prst="rect">
            <a:avLst/>
          </a:prstGeom>
          <a:noFill/>
          <a:ln w="12700">
            <a:noFill/>
          </a:ln>
        </p:spPr>
        <p:txBody>
          <a:bodyPr wrap="square" anchor="t">
            <a:spAutoFit/>
          </a:bodyPr>
          <a:lstStyle/>
          <a:p>
            <a:pPr indent="-342900" defTabSz="257175">
              <a:lnSpc>
                <a:spcPct val="150000"/>
              </a:lnSpc>
            </a:pPr>
            <a:r>
              <a:rPr lang="en-US" altLang="zh-CN" sz="1500" b="1" dirty="0">
                <a:solidFill>
                  <a:srgbClr val="00B05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500"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d:</a:t>
            </a:r>
            <a:r>
              <a:rPr lang="zh-CN" altLang="en-US" sz="1500"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板厚</a:t>
            </a:r>
            <a:endParaRPr lang="en-US" altLang="zh-CN" sz="1500" dirty="0">
              <a:latin typeface="Arial" panose="020B0604020202020204" pitchFamily="34" charset="0"/>
              <a:ea typeface="微软雅黑" panose="020B0503020204020204" pitchFamily="34" charset="-122"/>
            </a:endParaRPr>
          </a:p>
          <a:p>
            <a:pPr indent="-342900" defTabSz="257175">
              <a:lnSpc>
                <a:spcPct val="150000"/>
              </a:lnSpc>
            </a:pPr>
            <a:r>
              <a:rPr lang="en-US" altLang="zh-CN" sz="1500"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 qi</a:t>
            </a:r>
            <a:r>
              <a:rPr lang="zh-CN" altLang="en-US" sz="1500" dirty="0">
                <a:solidFill>
                  <a:schemeClr val="accent1"/>
                </a:solidFill>
                <a:latin typeface="Times New Roman" panose="02020603050405020304" pitchFamily="18" charset="0"/>
                <a:ea typeface="微软雅黑" panose="020B0503020204020204" pitchFamily="34" charset="-122"/>
                <a:cs typeface="Times New Roman" panose="02020603050405020304" pitchFamily="18" charset="0"/>
              </a:rPr>
              <a:t>：加热面热流边界</a:t>
            </a:r>
            <a:endParaRPr lang="en-US" altLang="zh-CN" sz="1500" dirty="0">
              <a:solidFill>
                <a:schemeClr val="tx2">
                  <a:lumMod val="1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2" name="组合 1"/>
          <p:cNvGrpSpPr/>
          <p:nvPr/>
        </p:nvGrpSpPr>
        <p:grpSpPr>
          <a:xfrm>
            <a:off x="478623" y="3699100"/>
            <a:ext cx="8706966" cy="2574828"/>
            <a:chOff x="682556" y="3699100"/>
            <a:chExt cx="8219143" cy="1914298"/>
          </a:xfrm>
        </p:grpSpPr>
        <p:graphicFrame>
          <p:nvGraphicFramePr>
            <p:cNvPr id="14" name="对象 -2147482624"/>
            <p:cNvGraphicFramePr>
              <a:graphicFrameLocks noChangeAspect="1"/>
            </p:cNvGraphicFramePr>
            <p:nvPr/>
          </p:nvGraphicFramePr>
          <p:xfrm>
            <a:off x="682556" y="3699100"/>
            <a:ext cx="3632352" cy="1557743"/>
          </p:xfrm>
          <a:graphic>
            <a:graphicData uri="http://schemas.openxmlformats.org/presentationml/2006/ole">
              <mc:AlternateContent xmlns:mc="http://schemas.openxmlformats.org/markup-compatibility/2006">
                <mc:Choice xmlns:v="urn:schemas-microsoft-com:vml" Requires="v">
                  <p:oleObj spid="_x0000_s1025" name="" r:id="rId2" imgW="92354400" imgH="41757600" progId="">
                    <p:embed/>
                  </p:oleObj>
                </mc:Choice>
                <mc:Fallback>
                  <p:oleObj name="" r:id="rId2" imgW="92354400" imgH="41757600" progId="">
                    <p:embed/>
                    <p:pic>
                      <p:nvPicPr>
                        <p:cNvPr id="0" name="图片 1024"/>
                        <p:cNvPicPr>
                          <a:picLocks noChangeAspect="1"/>
                        </p:cNvPicPr>
                        <p:nvPr/>
                      </p:nvPicPr>
                      <p:blipFill>
                        <a:blip r:embed="rId3"/>
                        <a:stretch>
                          <a:fillRect/>
                        </a:stretch>
                      </p:blipFill>
                      <p:spPr>
                        <a:xfrm>
                          <a:off x="682556" y="3699100"/>
                          <a:ext cx="3632352" cy="1557743"/>
                        </a:xfrm>
                        <a:prstGeom prst="rect">
                          <a:avLst/>
                        </a:prstGeom>
                        <a:noFill/>
                        <a:ln w="9525">
                          <a:noFill/>
                        </a:ln>
                      </p:spPr>
                    </p:pic>
                  </p:oleObj>
                </mc:Fallback>
              </mc:AlternateContent>
            </a:graphicData>
          </a:graphic>
        </p:graphicFrame>
        <p:graphicFrame>
          <p:nvGraphicFramePr>
            <p:cNvPr id="15" name="对象 -2147482624"/>
            <p:cNvGraphicFramePr>
              <a:graphicFrameLocks noChangeAspect="1"/>
            </p:cNvGraphicFramePr>
            <p:nvPr/>
          </p:nvGraphicFramePr>
          <p:xfrm>
            <a:off x="4896121" y="3749120"/>
            <a:ext cx="3738107" cy="1507724"/>
          </p:xfrm>
          <a:graphic>
            <a:graphicData uri="http://schemas.openxmlformats.org/presentationml/2006/ole">
              <mc:AlternateContent xmlns:mc="http://schemas.openxmlformats.org/markup-compatibility/2006">
                <mc:Choice xmlns:v="urn:schemas-microsoft-com:vml" Requires="v">
                  <p:oleObj spid="_x0000_s1026" name="" r:id="rId4" imgW="92354400" imgH="38100000" progId="">
                    <p:embed/>
                  </p:oleObj>
                </mc:Choice>
                <mc:Fallback>
                  <p:oleObj name="" r:id="rId4" imgW="92354400" imgH="38100000" progId="">
                    <p:embed/>
                    <p:pic>
                      <p:nvPicPr>
                        <p:cNvPr id="0" name="图片 1025"/>
                        <p:cNvPicPr>
                          <a:picLocks noChangeAspect="1"/>
                        </p:cNvPicPr>
                        <p:nvPr/>
                      </p:nvPicPr>
                      <p:blipFill>
                        <a:blip r:embed="rId5"/>
                        <a:stretch>
                          <a:fillRect/>
                        </a:stretch>
                      </p:blipFill>
                      <p:spPr>
                        <a:xfrm>
                          <a:off x="4896121" y="3749120"/>
                          <a:ext cx="3738107" cy="1507724"/>
                        </a:xfrm>
                        <a:prstGeom prst="rect">
                          <a:avLst/>
                        </a:prstGeom>
                        <a:noFill/>
                        <a:ln w="9525">
                          <a:noFill/>
                        </a:ln>
                      </p:spPr>
                    </p:pic>
                  </p:oleObj>
                </mc:Fallback>
              </mc:AlternateContent>
            </a:graphicData>
          </a:graphic>
        </p:graphicFrame>
        <p:sp>
          <p:nvSpPr>
            <p:cNvPr id="27" name="椭圆 26"/>
            <p:cNvSpPr/>
            <p:nvPr/>
          </p:nvSpPr>
          <p:spPr>
            <a:xfrm>
              <a:off x="826543" y="4907112"/>
              <a:ext cx="2379978" cy="41152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8" name="椭圆 27"/>
            <p:cNvSpPr/>
            <p:nvPr/>
          </p:nvSpPr>
          <p:spPr>
            <a:xfrm>
              <a:off x="4961913" y="4984833"/>
              <a:ext cx="2663210" cy="333799"/>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9" name="矩形 28"/>
            <p:cNvSpPr/>
            <p:nvPr/>
          </p:nvSpPr>
          <p:spPr>
            <a:xfrm>
              <a:off x="4738107" y="5362712"/>
              <a:ext cx="4163592" cy="250686"/>
            </a:xfrm>
            <a:prstGeom prst="rect">
              <a:avLst/>
            </a:prstGeom>
          </p:spPr>
          <p:txBody>
            <a:bodyPr wrap="none">
              <a:spAutoFit/>
            </a:bodyPr>
            <a:lstStyle/>
            <a:p>
              <a:r>
                <a:rPr lang="zh-CN" altLang="en-US" sz="1600" dirty="0">
                  <a:solidFill>
                    <a:srgbClr val="0000FF"/>
                  </a:solidFill>
                  <a:latin typeface="Times New Roman" panose="02020603050405020304" pitchFamily="18" charset="0"/>
                  <a:cs typeface="Times New Roman" panose="02020603050405020304" pitchFamily="18" charset="0"/>
                </a:rPr>
                <a:t>重构近似</a:t>
              </a:r>
              <a:r>
                <a:rPr lang="en-US" altLang="zh-CN" sz="1600" dirty="0">
                  <a:solidFill>
                    <a:srgbClr val="0000FF"/>
                  </a:solidFill>
                  <a:latin typeface="Times New Roman" panose="02020603050405020304" pitchFamily="18" charset="0"/>
                  <a:cs typeface="Times New Roman" panose="02020603050405020304" pitchFamily="18" charset="0"/>
                </a:rPr>
                <a:t>Dirichlet </a:t>
              </a:r>
              <a:r>
                <a:rPr lang="zh-CN" altLang="en-US" sz="1600" dirty="0">
                  <a:solidFill>
                    <a:srgbClr val="0000FF"/>
                  </a:solidFill>
                  <a:latin typeface="Times New Roman" panose="02020603050405020304" pitchFamily="18" charset="0"/>
                  <a:cs typeface="Times New Roman" panose="02020603050405020304" pitchFamily="18" charset="0"/>
                </a:rPr>
                <a:t>边界条件正问题（易于求解）</a:t>
              </a:r>
              <a:endParaRPr lang="zh-CN" altLang="en-US" sz="1600" dirty="0">
                <a:solidFill>
                  <a:srgbClr val="0000FF"/>
                </a:solidFill>
                <a:latin typeface="Times New Roman" panose="02020603050405020304" pitchFamily="18" charset="0"/>
                <a:cs typeface="Times New Roman" panose="02020603050405020304" pitchFamily="18" charset="0"/>
              </a:endParaRPr>
            </a:p>
          </p:txBody>
        </p:sp>
        <p:cxnSp>
          <p:nvCxnSpPr>
            <p:cNvPr id="9" name="直接箭头连接符 8"/>
            <p:cNvCxnSpPr/>
            <p:nvPr/>
          </p:nvCxnSpPr>
          <p:spPr>
            <a:xfrm>
              <a:off x="3545618" y="5112872"/>
              <a:ext cx="12424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标题 1"/>
            <p:cNvSpPr txBox="1"/>
            <p:nvPr/>
          </p:nvSpPr>
          <p:spPr>
            <a:xfrm>
              <a:off x="3599639" y="4733230"/>
              <a:ext cx="1242462" cy="356685"/>
            </a:xfrm>
            <a:prstGeom prst="rect">
              <a:avLst/>
            </a:prstGeom>
          </p:spPr>
          <p:txBody>
            <a:bodyPr vert="horz" lIns="68598" tIns="34299" rIns="68598" bIns="34299" rtlCol="0" anchor="b">
              <a:noAutofit/>
            </a:bodyPr>
            <a:lstStyle>
              <a:lvl1pPr algn="l" defTabSz="914400" rtl="0" eaLnBrk="1" latinLnBrk="0" hangingPunct="1">
                <a:spcBef>
                  <a:spcPct val="0"/>
                </a:spcBef>
                <a:buNone/>
                <a:defRPr sz="3200" kern="1200">
                  <a:solidFill>
                    <a:schemeClr val="tx1"/>
                  </a:solidFill>
                  <a:latin typeface="宋体" panose="02010600030101010101" pitchFamily="2" charset="-122"/>
                  <a:ea typeface="宋体" panose="02010600030101010101" pitchFamily="2" charset="-122"/>
                  <a:cs typeface="+mj-cs"/>
                </a:defRPr>
              </a:lvl1pPr>
            </a:lstStyle>
            <a:p>
              <a:r>
                <a:rPr lang="zh-CN" altLang="en-US" sz="1500" b="1" dirty="0">
                  <a:solidFill>
                    <a:srgbClr val="FF0000"/>
                  </a:solidFill>
                  <a:latin typeface="Salesforce Sans"/>
                  <a:sym typeface="Salesforce Sans"/>
                </a:rPr>
                <a:t>两步直接法</a:t>
              </a:r>
              <a:endParaRPr lang="zh-CN" altLang="en-US" sz="1500" b="1" dirty="0">
                <a:solidFill>
                  <a:srgbClr val="FF0000"/>
                </a:solidFill>
                <a:latin typeface="Salesforce Sans"/>
                <a:sym typeface="Salesforce Sans"/>
              </a:endParaRPr>
            </a:p>
          </p:txBody>
        </p:sp>
        <p:sp>
          <p:nvSpPr>
            <p:cNvPr id="32" name="矩形 31"/>
            <p:cNvSpPr/>
            <p:nvPr/>
          </p:nvSpPr>
          <p:spPr>
            <a:xfrm>
              <a:off x="1023695" y="5362712"/>
              <a:ext cx="2474418" cy="250686"/>
            </a:xfrm>
            <a:prstGeom prst="rect">
              <a:avLst/>
            </a:prstGeom>
          </p:spPr>
          <p:txBody>
            <a:bodyPr wrap="none">
              <a:spAutoFit/>
            </a:bodyPr>
            <a:lstStyle/>
            <a:p>
              <a:r>
                <a:rPr lang="zh-CN" altLang="en-US" sz="1600" dirty="0">
                  <a:solidFill>
                    <a:srgbClr val="0000FF"/>
                  </a:solidFill>
                  <a:latin typeface="Times New Roman" panose="02020603050405020304" pitchFamily="18" charset="0"/>
                  <a:cs typeface="Times New Roman" panose="02020603050405020304" pitchFamily="18" charset="0"/>
                </a:rPr>
                <a:t>热传导反问题（求解困难）</a:t>
              </a:r>
              <a:endParaRPr lang="zh-CN" altLang="en-US" sz="1600" dirty="0">
                <a:solidFill>
                  <a:srgbClr val="0000FF"/>
                </a:solidFill>
                <a:latin typeface="Times New Roman" panose="02020603050405020304" pitchFamily="18" charset="0"/>
                <a:cs typeface="Times New Roman" panose="02020603050405020304" pitchFamily="18" charset="0"/>
              </a:endParaRPr>
            </a:p>
          </p:txBody>
        </p:sp>
      </p:grpSp>
      <p:sp>
        <p:nvSpPr>
          <p:cNvPr id="33" name="矩形 32"/>
          <p:cNvSpPr/>
          <p:nvPr/>
        </p:nvSpPr>
        <p:spPr>
          <a:xfrm>
            <a:off x="2438403" y="252859"/>
            <a:ext cx="6705597"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4" name="圆角矩形 33"/>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dirty="0">
                <a:solidFill>
                  <a:prstClr val="white"/>
                </a:solidFill>
                <a:latin typeface="Century Gothic" panose="020B0502020202020204"/>
                <a:ea typeface="微软雅黑" panose="020B0503020204020204" pitchFamily="34" charset="-122"/>
              </a:rPr>
              <a:t>2</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35" name="文本框 34"/>
          <p:cNvSpPr txBox="1"/>
          <p:nvPr/>
        </p:nvSpPr>
        <p:spPr>
          <a:xfrm>
            <a:off x="647718" y="267581"/>
            <a:ext cx="1723541" cy="461661"/>
          </a:xfrm>
          <a:prstGeom prst="rect">
            <a:avLst/>
          </a:prstGeom>
          <a:noFill/>
        </p:spPr>
        <p:txBody>
          <a:bodyPr wrap="none" lIns="91436" tIns="45718" rIns="91436" bIns="45718" rtlCol="0">
            <a:spAutoFit/>
          </a:bodyPr>
          <a:lstStyle/>
          <a:p>
            <a:pPr defTabSz="913765"/>
            <a:r>
              <a:rPr lang="zh-CN" altLang="en-US" sz="2400" spc="600" dirty="0">
                <a:solidFill>
                  <a:srgbClr val="44546A"/>
                </a:solidFill>
                <a:latin typeface="微软雅黑" panose="020B0503020204020204" pitchFamily="34" charset="-122"/>
                <a:ea typeface="微软雅黑" panose="020B0503020204020204" pitchFamily="34" charset="-122"/>
              </a:rPr>
              <a:t>问题阐述</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36" name="组 41"/>
          <p:cNvGrpSpPr/>
          <p:nvPr/>
        </p:nvGrpSpPr>
        <p:grpSpPr>
          <a:xfrm>
            <a:off x="6192132" y="223533"/>
            <a:ext cx="2951868" cy="553996"/>
            <a:chOff x="9178830" y="221191"/>
            <a:chExt cx="3013167" cy="553996"/>
          </a:xfrm>
        </p:grpSpPr>
        <p:grpSp>
          <p:nvGrpSpPr>
            <p:cNvPr id="37" name="组 42"/>
            <p:cNvGrpSpPr/>
            <p:nvPr/>
          </p:nvGrpSpPr>
          <p:grpSpPr>
            <a:xfrm>
              <a:off x="11454105" y="252856"/>
              <a:ext cx="737892" cy="484288"/>
              <a:chOff x="11454105" y="252856"/>
              <a:chExt cx="737892" cy="484288"/>
            </a:xfrm>
          </p:grpSpPr>
          <p:grpSp>
            <p:nvGrpSpPr>
              <p:cNvPr id="39" name="组 49"/>
              <p:cNvGrpSpPr/>
              <p:nvPr/>
            </p:nvGrpSpPr>
            <p:grpSpPr>
              <a:xfrm>
                <a:off x="12039604" y="252856"/>
                <a:ext cx="152393" cy="484287"/>
                <a:chOff x="12039604" y="252856"/>
                <a:chExt cx="152393" cy="484287"/>
              </a:xfrm>
            </p:grpSpPr>
            <p:sp>
              <p:nvSpPr>
                <p:cNvPr id="43" name="圆角矩形 42"/>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4" name="圆角矩形 43"/>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5" name="圆角矩形 44"/>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6" name="圆角矩形 45"/>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7" name="圆角矩形 46"/>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40" name="组合 99"/>
              <p:cNvGrpSpPr/>
              <p:nvPr/>
            </p:nvGrpSpPr>
            <p:grpSpPr>
              <a:xfrm>
                <a:off x="11454105" y="252857"/>
                <a:ext cx="491115" cy="484287"/>
                <a:chOff x="1528923" y="220268"/>
                <a:chExt cx="1284096" cy="1266241"/>
              </a:xfrm>
            </p:grpSpPr>
            <p:sp>
              <p:nvSpPr>
                <p:cNvPr id="41" name="圆角矩形 40"/>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2"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38" name="文本框 37"/>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48" name="文本框 47"/>
          <p:cNvSpPr txBox="1"/>
          <p:nvPr/>
        </p:nvSpPr>
        <p:spPr>
          <a:xfrm>
            <a:off x="554669" y="883942"/>
            <a:ext cx="3794730" cy="700576"/>
          </a:xfrm>
          <a:prstGeom prst="rect">
            <a:avLst/>
          </a:prstGeom>
          <a:noFill/>
        </p:spPr>
        <p:txBody>
          <a:bodyPr wrap="square" rtlCol="0">
            <a:spAutoFit/>
          </a:bodyPr>
          <a:lstStyle/>
          <a:p>
            <a:pPr algn="just" defTabSz="914400" fontAlgn="base">
              <a:lnSpc>
                <a:spcPct val="140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基准问题</a:t>
            </a:r>
            <a:endPar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sp>
        <p:nvSpPr>
          <p:cNvPr id="49" name="Oval 79"/>
          <p:cNvSpPr>
            <a:spLocks noChangeAspect="1"/>
          </p:cNvSpPr>
          <p:nvPr/>
        </p:nvSpPr>
        <p:spPr>
          <a:xfrm>
            <a:off x="3755644" y="4486263"/>
            <a:ext cx="338226" cy="327269"/>
          </a:xfrm>
          <a:prstGeom prst="ellipse">
            <a:avLst/>
          </a:prstGeom>
          <a:solidFill>
            <a:srgbClr val="99CC00">
              <a:alpha val="50195"/>
            </a:srgbClr>
          </a:solidFill>
          <a:ln w="9525">
            <a:noFill/>
          </a:ln>
        </p:spPr>
        <p:txBody>
          <a:bodyPr wrap="none" anchor="ctr"/>
          <a:lstStyle/>
          <a:p>
            <a:pPr algn="ctr"/>
            <a:r>
              <a:rPr lang="en-US" altLang="zh-CN" sz="1500" b="1" dirty="0" smtClean="0">
                <a:solidFill>
                  <a:srgbClr val="0E85C4"/>
                </a:solidFill>
                <a:latin typeface="Arial" panose="020B0604020202020204" pitchFamily="34" charset="0"/>
              </a:rPr>
              <a:t>2</a:t>
            </a:r>
            <a:endParaRPr lang="en-US" altLang="zh-CN" sz="1500" b="1" dirty="0">
              <a:solidFill>
                <a:srgbClr val="0E85C4"/>
              </a:solidFill>
              <a:latin typeface="Arial" panose="020B0604020202020204" pitchFamily="34" charset="0"/>
            </a:endParaRPr>
          </a:p>
        </p:txBody>
      </p:sp>
      <p:sp>
        <p:nvSpPr>
          <p:cNvPr id="50" name="Oval 79"/>
          <p:cNvSpPr>
            <a:spLocks noChangeAspect="1"/>
          </p:cNvSpPr>
          <p:nvPr/>
        </p:nvSpPr>
        <p:spPr>
          <a:xfrm>
            <a:off x="8528154" y="4488746"/>
            <a:ext cx="338226" cy="327269"/>
          </a:xfrm>
          <a:prstGeom prst="ellipse">
            <a:avLst/>
          </a:prstGeom>
          <a:solidFill>
            <a:srgbClr val="99CC00">
              <a:alpha val="50195"/>
            </a:srgbClr>
          </a:solidFill>
          <a:ln w="9525">
            <a:noFill/>
          </a:ln>
        </p:spPr>
        <p:txBody>
          <a:bodyPr wrap="none" anchor="ctr"/>
          <a:lstStyle/>
          <a:p>
            <a:pPr algn="ctr"/>
            <a:r>
              <a:rPr lang="en-US" altLang="zh-CN" sz="1500" b="1" dirty="0" smtClean="0">
                <a:solidFill>
                  <a:srgbClr val="0E85C4"/>
                </a:solidFill>
                <a:latin typeface="Arial" panose="020B0604020202020204" pitchFamily="34" charset="0"/>
              </a:rPr>
              <a:t>3</a:t>
            </a:r>
            <a:endParaRPr lang="en-US" altLang="zh-CN" sz="1500" b="1" dirty="0">
              <a:solidFill>
                <a:srgbClr val="0E85C4"/>
              </a:solidFill>
              <a:latin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animBg="1"/>
      <p:bldP spid="5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内容占位符 10"/>
          <p:cNvSpPr txBox="1"/>
          <p:nvPr/>
        </p:nvSpPr>
        <p:spPr>
          <a:xfrm>
            <a:off x="512445" y="1663700"/>
            <a:ext cx="4639945" cy="2877820"/>
          </a:xfrm>
          <a:prstGeom prst="rect">
            <a:avLst/>
          </a:prstGeom>
        </p:spPr>
        <p:txBody>
          <a:bodyPr vert="horz" lIns="68598" tIns="34299" rIns="68598" bIns="34299" rtlCol="0">
            <a:normAutofit lnSpcReduction="10000"/>
          </a:bodyPr>
          <a:lstStyle>
            <a:lvl1pPr marL="247015" indent="-247015" algn="l" defTabSz="914400" rtl="0" eaLnBrk="1" latinLnBrk="0" hangingPunct="1">
              <a:lnSpc>
                <a:spcPct val="90000"/>
              </a:lnSpc>
              <a:spcBef>
                <a:spcPts val="1800"/>
              </a:spcBef>
              <a:buClr>
                <a:schemeClr val="tx1"/>
              </a:buClr>
              <a:buFont typeface="Arial" panose="020B0604020202020204" pitchFamily="34" charset="0"/>
              <a:buChar char="•"/>
              <a:defRPr sz="2400" kern="1200">
                <a:solidFill>
                  <a:schemeClr val="tx1"/>
                </a:solidFill>
                <a:latin typeface="宋体" panose="02010600030101010101" pitchFamily="2" charset="-122"/>
                <a:ea typeface="宋体" panose="02010600030101010101" pitchFamily="2" charset="-122"/>
                <a:cs typeface="+mn-cs"/>
              </a:defRPr>
            </a:lvl1pPr>
            <a:lvl2pPr marL="548640" indent="-247015" algn="l" defTabSz="914400" rtl="0" eaLnBrk="1" latinLnBrk="0" hangingPunct="1">
              <a:lnSpc>
                <a:spcPct val="90000"/>
              </a:lnSpc>
              <a:spcBef>
                <a:spcPts val="800"/>
              </a:spcBef>
              <a:buClr>
                <a:schemeClr val="tx1"/>
              </a:buClr>
              <a:buFont typeface="Arial" panose="020B0604020202020204" pitchFamily="34" charset="0"/>
              <a:buChar char="•"/>
              <a:defRPr sz="2000" kern="1200">
                <a:solidFill>
                  <a:schemeClr val="tx1"/>
                </a:solidFill>
                <a:latin typeface="宋体" panose="02010600030101010101" pitchFamily="2" charset="-122"/>
                <a:ea typeface="宋体" panose="02010600030101010101" pitchFamily="2" charset="-122"/>
                <a:cs typeface="+mn-cs"/>
              </a:defRPr>
            </a:lvl2pPr>
            <a:lvl3pPr marL="850265" indent="-247015" algn="l" defTabSz="914400" rtl="0" eaLnBrk="1" latinLnBrk="0" hangingPunct="1">
              <a:lnSpc>
                <a:spcPct val="90000"/>
              </a:lnSpc>
              <a:spcBef>
                <a:spcPts val="800"/>
              </a:spcBef>
              <a:buClr>
                <a:schemeClr val="tx1"/>
              </a:buClr>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3pPr>
            <a:lvl4pPr marL="115189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4pPr>
            <a:lvl5pPr marL="14541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a:solidFill>
                  <a:schemeClr val="tx1"/>
                </a:solidFill>
                <a:latin typeface="宋体" panose="02010600030101010101" pitchFamily="2" charset="-122"/>
                <a:ea typeface="宋体" panose="02010600030101010101" pitchFamily="2" charset="-122"/>
                <a:cs typeface="+mn-cs"/>
              </a:defRPr>
            </a:lvl5pPr>
            <a:lvl6pPr marL="175577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6pPr>
            <a:lvl7pPr marL="205740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7pPr>
            <a:lvl8pPr marL="2359025"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8pPr>
            <a:lvl9pPr marL="2660650" indent="-247015" algn="l" defTabSz="914400" rtl="0" eaLnBrk="1" latinLnBrk="0" hangingPunct="1">
              <a:lnSpc>
                <a:spcPct val="90000"/>
              </a:lnSpc>
              <a:spcBef>
                <a:spcPts val="800"/>
              </a:spcBef>
              <a:buClr>
                <a:schemeClr val="tx1"/>
              </a:buClr>
              <a:buFont typeface="Arial" panose="020B0604020202020204" pitchFamily="34" charset="0"/>
              <a:buChar char="•"/>
              <a:defRPr sz="1600" kern="1200" baseline="0">
                <a:solidFill>
                  <a:schemeClr val="tx1"/>
                </a:solidFill>
                <a:latin typeface="+mn-lt"/>
                <a:ea typeface="+mn-ea"/>
                <a:cs typeface="+mn-cs"/>
              </a:defRPr>
            </a:lvl9pPr>
          </a:lstStyle>
          <a:p>
            <a:pPr marL="0" indent="0">
              <a:buNone/>
            </a:pPr>
            <a:r>
              <a:rPr lang="zh-CN" altLang="en-US" sz="2100" dirty="0">
                <a:latin typeface="华文新魏" panose="02010800040101010101" pitchFamily="2" charset="-122"/>
                <a:ea typeface="华文新魏" panose="02010800040101010101" pitchFamily="2" charset="-122"/>
              </a:rPr>
              <a:t>适定问题的解应同时满足以下三个条件：</a:t>
            </a:r>
            <a:endParaRPr lang="en-US" altLang="zh-CN" sz="2100" dirty="0">
              <a:latin typeface="华文新魏" panose="02010800040101010101" pitchFamily="2" charset="-122"/>
              <a:ea typeface="华文新魏" panose="02010800040101010101" pitchFamily="2" charset="-122"/>
            </a:endParaRPr>
          </a:p>
          <a:p>
            <a:r>
              <a:rPr lang="zh-CN" altLang="en-US" sz="1600" dirty="0"/>
              <a:t>对于所有允许的数据，存在一个解。（存在性）</a:t>
            </a:r>
            <a:endParaRPr lang="en-US" altLang="zh-CN" sz="1600" dirty="0"/>
          </a:p>
          <a:p>
            <a:r>
              <a:rPr lang="zh-CN" altLang="en-US" sz="1600" dirty="0"/>
              <a:t>对于所有允许的数据，解是唯一的。（唯一性</a:t>
            </a:r>
            <a:r>
              <a:rPr lang="zh-CN" altLang="en-US" sz="1500" dirty="0"/>
              <a:t>）</a:t>
            </a:r>
            <a:endParaRPr lang="en-US" altLang="zh-CN" sz="1500" dirty="0"/>
          </a:p>
          <a:p>
            <a:r>
              <a:rPr lang="zh-CN" altLang="en-US" sz="1600" dirty="0">
                <a:solidFill>
                  <a:srgbClr val="FF0000"/>
                </a:solidFill>
              </a:rPr>
              <a:t>解依赖于连续性数据（稳定性）。</a:t>
            </a:r>
            <a:endParaRPr lang="en-US" altLang="zh-CN" sz="1800" dirty="0">
              <a:solidFill>
                <a:srgbClr val="FF0000"/>
              </a:solidFill>
            </a:endParaRPr>
          </a:p>
          <a:p>
            <a:pPr marL="0" indent="0">
              <a:buNone/>
            </a:pPr>
            <a:r>
              <a:rPr lang="en-US" altLang="zh-CN" sz="1600" dirty="0">
                <a:solidFill>
                  <a:srgbClr val="FF0000"/>
                </a:solidFill>
              </a:rPr>
              <a:t>  </a:t>
            </a:r>
            <a:r>
              <a:rPr lang="zh-CN" altLang="en-US" sz="1600" dirty="0">
                <a:solidFill>
                  <a:srgbClr val="7030A0"/>
                </a:solidFill>
              </a:rPr>
              <a:t>本工作考虑的</a:t>
            </a:r>
            <a:r>
              <a:rPr lang="zh-CN" altLang="en-US" sz="1600" dirty="0">
                <a:solidFill>
                  <a:srgbClr val="FF0000"/>
                </a:solidFill>
              </a:rPr>
              <a:t>热传导反问题不满足稳定性条件</a:t>
            </a:r>
            <a:r>
              <a:rPr lang="en-US" altLang="zh-CN" sz="1500" dirty="0">
                <a:solidFill>
                  <a:srgbClr val="7030A0"/>
                </a:solidFill>
              </a:rPr>
              <a:t>, </a:t>
            </a:r>
            <a:endParaRPr lang="en-US" altLang="zh-CN" sz="1500" dirty="0">
              <a:solidFill>
                <a:srgbClr val="7030A0"/>
              </a:solidFill>
            </a:endParaRPr>
          </a:p>
          <a:p>
            <a:pPr marL="0" indent="0">
              <a:buNone/>
            </a:pPr>
            <a:r>
              <a:rPr lang="en-US" altLang="zh-CN" sz="1600" dirty="0">
                <a:solidFill>
                  <a:srgbClr val="7030A0"/>
                </a:solidFill>
              </a:rPr>
              <a:t>  </a:t>
            </a:r>
            <a:r>
              <a:rPr lang="zh-CN" altLang="en-US" sz="1600" dirty="0">
                <a:solidFill>
                  <a:srgbClr val="7030A0"/>
                </a:solidFill>
              </a:rPr>
              <a:t>即</a:t>
            </a:r>
            <a:r>
              <a:rPr lang="zh-CN" altLang="en-US" sz="1600" dirty="0">
                <a:solidFill>
                  <a:srgbClr val="0070C0"/>
                </a:solidFill>
              </a:rPr>
              <a:t>微小测量误差      估算结果巨大震荡</a:t>
            </a:r>
            <a:endParaRPr lang="zh-CN" altLang="en-US" sz="1600" dirty="0">
              <a:solidFill>
                <a:srgbClr val="0070C0"/>
              </a:solidFill>
            </a:endParaRPr>
          </a:p>
        </p:txBody>
      </p:sp>
      <p:sp>
        <p:nvSpPr>
          <p:cNvPr id="32" name="左弧形箭头 31"/>
          <p:cNvSpPr/>
          <p:nvPr/>
        </p:nvSpPr>
        <p:spPr>
          <a:xfrm>
            <a:off x="102427" y="3212920"/>
            <a:ext cx="376467" cy="170566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pic>
        <p:nvPicPr>
          <p:cNvPr id="49" name="图片 4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810721" y="4180989"/>
            <a:ext cx="3041506" cy="1799993"/>
          </a:xfrm>
          <a:prstGeom prst="rect">
            <a:avLst/>
          </a:prstGeom>
        </p:spPr>
      </p:pic>
      <p:sp>
        <p:nvSpPr>
          <p:cNvPr id="50" name="矩形 11"/>
          <p:cNvSpPr/>
          <p:nvPr/>
        </p:nvSpPr>
        <p:spPr>
          <a:xfrm>
            <a:off x="5282173" y="3641456"/>
            <a:ext cx="3450326" cy="507831"/>
          </a:xfrm>
          <a:prstGeom prst="rect">
            <a:avLst/>
          </a:prstGeom>
          <a:noFill/>
          <a:ln w="9525">
            <a:noFill/>
          </a:ln>
        </p:spPr>
        <p:txBody>
          <a:bodyPr wrap="square" anchor="t">
            <a:spAutoFit/>
          </a:bodyPr>
          <a:lstStyle/>
          <a:p>
            <a:pPr algn="ctr" eaLnBrk="0" hangingPunct="0"/>
            <a:r>
              <a:rPr lang="zh-CN" altLang="en-US"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：稳定和不稳定条件的重构（引用自‘</a:t>
            </a:r>
            <a:r>
              <a:rPr lang="en-US" altLang="zh-CN"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Y. </a:t>
            </a:r>
            <a:r>
              <a:rPr lang="en-US" altLang="zh-CN" sz="900" dirty="0" err="1">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Heng</a:t>
            </a:r>
            <a:r>
              <a:rPr lang="en-US" altLang="zh-CN"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 et al., Mathematical Formulation and Efficient Solution of 3D Inverse Heat Transfer Problem in Pool Boiling</a:t>
            </a:r>
            <a:r>
              <a:rPr lang="zh-CN" altLang="en-US"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2" name="矩形 11"/>
          <p:cNvSpPr/>
          <p:nvPr/>
        </p:nvSpPr>
        <p:spPr>
          <a:xfrm>
            <a:off x="5814864" y="6048429"/>
            <a:ext cx="2709376" cy="230832"/>
          </a:xfrm>
          <a:prstGeom prst="rect">
            <a:avLst/>
          </a:prstGeom>
          <a:noFill/>
          <a:ln w="9525">
            <a:noFill/>
          </a:ln>
        </p:spPr>
        <p:txBody>
          <a:bodyPr wrap="square" anchor="t">
            <a:spAutoFit/>
          </a:bodyPr>
          <a:lstStyle/>
          <a:p>
            <a:pPr algn="ctr" eaLnBrk="0" hangingPunct="0"/>
            <a:r>
              <a:rPr lang="zh-CN" altLang="en-US"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4</a:t>
            </a:r>
            <a:r>
              <a:rPr lang="zh-CN" altLang="en-US"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en-US"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rPr>
              <a:t>曲线图（网格数量作为正则化参数）</a:t>
            </a:r>
            <a:endParaRPr lang="en-US" altLang="zh-CN" sz="900" dirty="0">
              <a:solidFill>
                <a:schemeClr val="accent1"/>
              </a:solidFill>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4" name="直接箭头连接符 3"/>
          <p:cNvCxnSpPr/>
          <p:nvPr/>
        </p:nvCxnSpPr>
        <p:spPr>
          <a:xfrm>
            <a:off x="2354708" y="4237985"/>
            <a:ext cx="404175" cy="3641"/>
          </a:xfrm>
          <a:prstGeom prst="straightConnector1">
            <a:avLst/>
          </a:prstGeom>
          <a:ln w="15875">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478790" y="4354830"/>
            <a:ext cx="5342255" cy="1802402"/>
            <a:chOff x="1094" y="6584"/>
            <a:chExt cx="8073" cy="2005"/>
          </a:xfrm>
        </p:grpSpPr>
        <p:sp>
          <p:nvSpPr>
            <p:cNvPr id="13" name="矩形 12"/>
            <p:cNvSpPr/>
            <p:nvPr/>
          </p:nvSpPr>
          <p:spPr>
            <a:xfrm>
              <a:off x="7459" y="7188"/>
              <a:ext cx="1708" cy="1026"/>
            </a:xfrm>
            <a:prstGeom prst="rect">
              <a:avLst/>
            </a:prstGeom>
          </p:spPr>
          <p:txBody>
            <a:bodyPr wrap="square">
              <a:spAutoFit/>
            </a:bodyPr>
            <a:lstStyle/>
            <a:p>
              <a:pPr>
                <a:lnSpc>
                  <a:spcPct val="150000"/>
                </a:lnSpc>
              </a:pPr>
              <a:r>
                <a:rPr lang="zh-CN" altLang="en-US" sz="1200" dirty="0">
                  <a:solidFill>
                    <a:srgbClr val="FF0000"/>
                  </a:solidFill>
                </a:rPr>
                <a:t>通过“</a:t>
              </a:r>
              <a:r>
                <a:rPr lang="en-US" altLang="zh-CN" sz="1200" dirty="0">
                  <a:solidFill>
                    <a:srgbClr val="FF0000"/>
                  </a:solidFill>
                </a:rPr>
                <a:t>L</a:t>
              </a:r>
              <a:r>
                <a:rPr lang="zh-CN" altLang="en-US" sz="1200" dirty="0">
                  <a:solidFill>
                    <a:srgbClr val="FF0000"/>
                  </a:solidFill>
                </a:rPr>
                <a:t>曲线”法获得合适的正则化参数</a:t>
              </a:r>
              <a:endParaRPr lang="zh-CN" altLang="en-US" sz="1200" dirty="0">
                <a:solidFill>
                  <a:srgbClr val="FF0000"/>
                </a:solidFill>
              </a:endParaRPr>
            </a:p>
          </p:txBody>
        </p:sp>
        <p:sp>
          <p:nvSpPr>
            <p:cNvPr id="33" name="左大括号 32"/>
            <p:cNvSpPr/>
            <p:nvPr/>
          </p:nvSpPr>
          <p:spPr>
            <a:xfrm>
              <a:off x="2143" y="6984"/>
              <a:ext cx="170" cy="144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p>
          </p:txBody>
        </p:sp>
        <p:sp>
          <p:nvSpPr>
            <p:cNvPr id="34" name="文本框 33"/>
            <p:cNvSpPr txBox="1"/>
            <p:nvPr/>
          </p:nvSpPr>
          <p:spPr>
            <a:xfrm>
              <a:off x="1094" y="7325"/>
              <a:ext cx="1047" cy="795"/>
            </a:xfrm>
            <a:prstGeom prst="rect">
              <a:avLst/>
            </a:prstGeom>
            <a:noFill/>
          </p:spPr>
          <p:txBody>
            <a:bodyPr wrap="square" rtlCol="0">
              <a:spAutoFit/>
            </a:bodyPr>
            <a:lstStyle/>
            <a:p>
              <a:pPr algn="ctr"/>
              <a:r>
                <a:rPr lang="zh-CN" altLang="en-US" sz="1350" b="1" dirty="0"/>
                <a:t>正则化</a:t>
              </a:r>
              <a:endParaRPr lang="en-US" altLang="zh-CN" sz="1350" b="1" dirty="0"/>
            </a:p>
            <a:p>
              <a:pPr algn="ctr"/>
              <a:r>
                <a:rPr lang="zh-CN" altLang="en-US" sz="1350" b="1" dirty="0"/>
                <a:t>处理</a:t>
              </a:r>
              <a:endParaRPr lang="zh-CN" altLang="en-US" sz="1350" b="1" dirty="0"/>
            </a:p>
          </p:txBody>
        </p:sp>
        <p:sp>
          <p:nvSpPr>
            <p:cNvPr id="35" name="文本框 34"/>
            <p:cNvSpPr txBox="1"/>
            <p:nvPr/>
          </p:nvSpPr>
          <p:spPr>
            <a:xfrm>
              <a:off x="2313" y="6829"/>
              <a:ext cx="1616" cy="333"/>
            </a:xfrm>
            <a:prstGeom prst="rect">
              <a:avLst/>
            </a:prstGeom>
            <a:noFill/>
          </p:spPr>
          <p:txBody>
            <a:bodyPr wrap="square" rtlCol="0">
              <a:spAutoFit/>
            </a:bodyPr>
            <a:lstStyle/>
            <a:p>
              <a:r>
                <a:rPr lang="zh-CN" altLang="en-US" sz="1350" dirty="0"/>
                <a:t>传统方法</a:t>
              </a:r>
              <a:endParaRPr lang="zh-CN" altLang="en-US" sz="1350" dirty="0"/>
            </a:p>
          </p:txBody>
        </p:sp>
        <p:sp>
          <p:nvSpPr>
            <p:cNvPr id="37" name="文本框 36"/>
            <p:cNvSpPr txBox="1"/>
            <p:nvPr/>
          </p:nvSpPr>
          <p:spPr>
            <a:xfrm>
              <a:off x="2351" y="8212"/>
              <a:ext cx="2042" cy="333"/>
            </a:xfrm>
            <a:prstGeom prst="rect">
              <a:avLst/>
            </a:prstGeom>
            <a:noFill/>
          </p:spPr>
          <p:txBody>
            <a:bodyPr wrap="square" rtlCol="0">
              <a:spAutoFit/>
            </a:bodyPr>
            <a:lstStyle/>
            <a:p>
              <a:r>
                <a:rPr lang="zh-CN" altLang="en-US" sz="1350" dirty="0">
                  <a:solidFill>
                    <a:srgbClr val="FF0000"/>
                  </a:solidFill>
                </a:rPr>
                <a:t>两步直接法</a:t>
              </a:r>
              <a:endParaRPr lang="zh-CN" altLang="en-US" sz="1350" dirty="0">
                <a:solidFill>
                  <a:srgbClr val="FF0000"/>
                </a:solidFill>
              </a:endParaRPr>
            </a:p>
          </p:txBody>
        </p:sp>
        <p:cxnSp>
          <p:nvCxnSpPr>
            <p:cNvPr id="39" name="直接箭头连接符 38"/>
            <p:cNvCxnSpPr/>
            <p:nvPr/>
          </p:nvCxnSpPr>
          <p:spPr>
            <a:xfrm>
              <a:off x="3745" y="7062"/>
              <a:ext cx="1200" cy="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5001" y="6762"/>
              <a:ext cx="2685" cy="564"/>
            </a:xfrm>
            <a:prstGeom prst="rect">
              <a:avLst/>
            </a:prstGeom>
            <a:noFill/>
          </p:spPr>
          <p:txBody>
            <a:bodyPr wrap="square" rtlCol="0">
              <a:spAutoFit/>
            </a:bodyPr>
            <a:lstStyle/>
            <a:p>
              <a:r>
                <a:rPr lang="en-US" altLang="zh-CN" sz="1350" dirty="0"/>
                <a:t>Tikhonov</a:t>
              </a:r>
              <a:r>
                <a:rPr lang="zh-CN" altLang="en-US" sz="1350" dirty="0"/>
                <a:t>正则化参数、迭代步数</a:t>
              </a:r>
              <a:r>
                <a:rPr lang="en-US" altLang="zh-CN" sz="1350" dirty="0"/>
                <a:t>, …</a:t>
              </a:r>
              <a:endParaRPr lang="zh-CN" altLang="en-US" sz="1350" dirty="0"/>
            </a:p>
          </p:txBody>
        </p:sp>
        <p:sp>
          <p:nvSpPr>
            <p:cNvPr id="45" name="文本框 44"/>
            <p:cNvSpPr txBox="1"/>
            <p:nvPr/>
          </p:nvSpPr>
          <p:spPr>
            <a:xfrm>
              <a:off x="4991" y="8212"/>
              <a:ext cx="2042" cy="333"/>
            </a:xfrm>
            <a:prstGeom prst="rect">
              <a:avLst/>
            </a:prstGeom>
            <a:noFill/>
          </p:spPr>
          <p:txBody>
            <a:bodyPr wrap="square" rtlCol="0">
              <a:spAutoFit/>
            </a:bodyPr>
            <a:lstStyle/>
            <a:p>
              <a:r>
                <a:rPr lang="zh-CN" altLang="en-US" sz="1350" dirty="0">
                  <a:solidFill>
                    <a:srgbClr val="FF0000"/>
                  </a:solidFill>
                </a:rPr>
                <a:t>网格数量</a:t>
              </a:r>
              <a:endParaRPr lang="zh-CN" altLang="en-US" sz="1350" dirty="0">
                <a:solidFill>
                  <a:srgbClr val="FF0000"/>
                </a:solidFill>
              </a:endParaRPr>
            </a:p>
          </p:txBody>
        </p:sp>
        <p:cxnSp>
          <p:nvCxnSpPr>
            <p:cNvPr id="47" name="直接箭头连接符 46"/>
            <p:cNvCxnSpPr>
              <a:endCxn id="45" idx="1"/>
            </p:cNvCxnSpPr>
            <p:nvPr/>
          </p:nvCxnSpPr>
          <p:spPr>
            <a:xfrm>
              <a:off x="3929" y="8361"/>
              <a:ext cx="1062" cy="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3554" y="6584"/>
              <a:ext cx="1654" cy="333"/>
            </a:xfrm>
            <a:prstGeom prst="rect">
              <a:avLst/>
            </a:prstGeom>
          </p:spPr>
          <p:txBody>
            <a:bodyPr wrap="square">
              <a:spAutoFit/>
            </a:bodyPr>
            <a:lstStyle/>
            <a:p>
              <a:r>
                <a:rPr lang="zh-CN" altLang="en-US" sz="1350" dirty="0">
                  <a:solidFill>
                    <a:srgbClr val="0070C0"/>
                  </a:solidFill>
                </a:rPr>
                <a:t>正则化参数</a:t>
              </a:r>
              <a:endParaRPr lang="zh-CN" altLang="en-US" sz="1350" dirty="0">
                <a:solidFill>
                  <a:srgbClr val="0070C0"/>
                </a:solidFill>
              </a:endParaRPr>
            </a:p>
          </p:txBody>
        </p:sp>
        <p:sp>
          <p:nvSpPr>
            <p:cNvPr id="28" name="矩形 27"/>
            <p:cNvSpPr/>
            <p:nvPr/>
          </p:nvSpPr>
          <p:spPr>
            <a:xfrm>
              <a:off x="3625" y="7900"/>
              <a:ext cx="1654" cy="333"/>
            </a:xfrm>
            <a:prstGeom prst="rect">
              <a:avLst/>
            </a:prstGeom>
          </p:spPr>
          <p:txBody>
            <a:bodyPr wrap="square">
              <a:spAutoFit/>
            </a:bodyPr>
            <a:lstStyle/>
            <a:p>
              <a:r>
                <a:rPr lang="zh-CN" altLang="en-US" sz="1350" dirty="0">
                  <a:solidFill>
                    <a:srgbClr val="0070C0"/>
                  </a:solidFill>
                </a:rPr>
                <a:t>正则化参数</a:t>
              </a:r>
              <a:endParaRPr lang="zh-CN" altLang="en-US" sz="1350" dirty="0">
                <a:solidFill>
                  <a:srgbClr val="0070C0"/>
                </a:solidFill>
              </a:endParaRPr>
            </a:p>
          </p:txBody>
        </p:sp>
        <p:sp>
          <p:nvSpPr>
            <p:cNvPr id="36" name="左大括号 35"/>
            <p:cNvSpPr/>
            <p:nvPr/>
          </p:nvSpPr>
          <p:spPr>
            <a:xfrm rot="10800000">
              <a:off x="7271" y="7143"/>
              <a:ext cx="170" cy="144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p>
          </p:txBody>
        </p:sp>
      </p:grpSp>
      <p:pic>
        <p:nvPicPr>
          <p:cNvPr id="3" name="图片 2"/>
          <p:cNvPicPr>
            <a:picLocks noChangeAspect="1"/>
          </p:cNvPicPr>
          <p:nvPr/>
        </p:nvPicPr>
        <p:blipFill>
          <a:blip r:embed="rId2" cstate="print"/>
          <a:stretch>
            <a:fillRect/>
          </a:stretch>
        </p:blipFill>
        <p:spPr>
          <a:xfrm>
            <a:off x="5158486" y="1508473"/>
            <a:ext cx="3461503" cy="2141090"/>
          </a:xfrm>
          <a:prstGeom prst="rect">
            <a:avLst/>
          </a:prstGeom>
        </p:spPr>
      </p:pic>
      <p:sp>
        <p:nvSpPr>
          <p:cNvPr id="25" name="矩形 24"/>
          <p:cNvSpPr/>
          <p:nvPr/>
        </p:nvSpPr>
        <p:spPr>
          <a:xfrm>
            <a:off x="2438403" y="252859"/>
            <a:ext cx="6705597"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6" name="圆角矩形 25"/>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dirty="0">
                <a:solidFill>
                  <a:prstClr val="white"/>
                </a:solidFill>
                <a:latin typeface="Century Gothic" panose="020B0502020202020204"/>
                <a:ea typeface="微软雅黑" panose="020B0503020204020204" pitchFamily="34" charset="-122"/>
              </a:rPr>
              <a:t>2</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7" name="文本框 26"/>
          <p:cNvSpPr txBox="1"/>
          <p:nvPr/>
        </p:nvSpPr>
        <p:spPr>
          <a:xfrm>
            <a:off x="647718" y="267581"/>
            <a:ext cx="1723541" cy="461661"/>
          </a:xfrm>
          <a:prstGeom prst="rect">
            <a:avLst/>
          </a:prstGeom>
          <a:noFill/>
        </p:spPr>
        <p:txBody>
          <a:bodyPr wrap="none" lIns="91436" tIns="45718" rIns="91436" bIns="45718" rtlCol="0">
            <a:spAutoFit/>
          </a:bodyPr>
          <a:lstStyle/>
          <a:p>
            <a:pPr defTabSz="913765"/>
            <a:r>
              <a:rPr lang="zh-CN" altLang="en-US" sz="2400" spc="600" dirty="0">
                <a:solidFill>
                  <a:srgbClr val="44546A"/>
                </a:solidFill>
                <a:latin typeface="微软雅黑" panose="020B0503020204020204" pitchFamily="34" charset="-122"/>
                <a:ea typeface="微软雅黑" panose="020B0503020204020204" pitchFamily="34" charset="-122"/>
              </a:rPr>
              <a:t>问题阐述</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29" name="组 41"/>
          <p:cNvGrpSpPr/>
          <p:nvPr/>
        </p:nvGrpSpPr>
        <p:grpSpPr>
          <a:xfrm>
            <a:off x="6192132" y="223533"/>
            <a:ext cx="2951868" cy="553996"/>
            <a:chOff x="9178830" y="221191"/>
            <a:chExt cx="3013167" cy="553996"/>
          </a:xfrm>
        </p:grpSpPr>
        <p:grpSp>
          <p:nvGrpSpPr>
            <p:cNvPr id="31" name="组 42"/>
            <p:cNvGrpSpPr/>
            <p:nvPr/>
          </p:nvGrpSpPr>
          <p:grpSpPr>
            <a:xfrm>
              <a:off x="11454105" y="252856"/>
              <a:ext cx="737892" cy="484288"/>
              <a:chOff x="11454105" y="252856"/>
              <a:chExt cx="737892" cy="484288"/>
            </a:xfrm>
          </p:grpSpPr>
          <p:grpSp>
            <p:nvGrpSpPr>
              <p:cNvPr id="40" name="组 49"/>
              <p:cNvGrpSpPr/>
              <p:nvPr/>
            </p:nvGrpSpPr>
            <p:grpSpPr>
              <a:xfrm>
                <a:off x="12039604" y="252856"/>
                <a:ext cx="152393" cy="484287"/>
                <a:chOff x="12039604" y="252856"/>
                <a:chExt cx="152393" cy="484287"/>
              </a:xfrm>
            </p:grpSpPr>
            <p:sp>
              <p:nvSpPr>
                <p:cNvPr id="46" name="圆角矩形 45"/>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8" name="圆角矩形 47"/>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1" name="圆角矩形 50"/>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4" name="圆角矩形 53"/>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55" name="圆角矩形 54"/>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41" name="组合 99"/>
              <p:cNvGrpSpPr/>
              <p:nvPr/>
            </p:nvGrpSpPr>
            <p:grpSpPr>
              <a:xfrm>
                <a:off x="11454105" y="252857"/>
                <a:ext cx="491115" cy="484287"/>
                <a:chOff x="1528923" y="220268"/>
                <a:chExt cx="1284096" cy="1266241"/>
              </a:xfrm>
            </p:grpSpPr>
            <p:sp>
              <p:nvSpPr>
                <p:cNvPr id="42" name="圆角矩形 41"/>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4"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38" name="文本框 37"/>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56" name="文本框 55"/>
          <p:cNvSpPr txBox="1"/>
          <p:nvPr/>
        </p:nvSpPr>
        <p:spPr>
          <a:xfrm>
            <a:off x="554669" y="883942"/>
            <a:ext cx="3794730" cy="624530"/>
          </a:xfrm>
          <a:prstGeom prst="rect">
            <a:avLst/>
          </a:prstGeom>
          <a:noFill/>
        </p:spPr>
        <p:txBody>
          <a:bodyPr wrap="square" rtlCol="0">
            <a:spAutoFit/>
          </a:bodyPr>
          <a:lstStyle/>
          <a:p>
            <a:pPr algn="just" defTabSz="914400" fontAlgn="base">
              <a:lnSpc>
                <a:spcPct val="140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难点</a:t>
            </a:r>
            <a:r>
              <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a:t>
            </a: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数学非适定性</a:t>
            </a:r>
            <a:endPar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3361" y="1830780"/>
            <a:ext cx="4536711" cy="617166"/>
          </a:xfrm>
        </p:spPr>
        <p:txBody>
          <a:bodyPr rtlCol="0">
            <a:normAutofit/>
          </a:bodyPr>
          <a:lstStyle/>
          <a:p>
            <a:pPr marL="285750" indent="-285750">
              <a:buFont typeface="Wingdings" panose="05000000000000000000" pitchFamily="2" charset="2"/>
              <a:buChar char="l"/>
            </a:pPr>
            <a:r>
              <a:rPr lang="zh-CN" altLang="en-US" sz="2000" dirty="0" smtClean="0">
                <a:latin typeface="宋体" panose="02010600030101010101" pitchFamily="2" charset="-122"/>
                <a:ea typeface="宋体" panose="02010600030101010101" pitchFamily="2" charset="-122"/>
                <a:sym typeface="Salesforce Sans"/>
              </a:rPr>
              <a:t>关键</a:t>
            </a:r>
            <a:r>
              <a:rPr lang="zh-CN" altLang="en-US" sz="2000" dirty="0">
                <a:latin typeface="宋体" panose="02010600030101010101" pitchFamily="2" charset="-122"/>
                <a:ea typeface="宋体" panose="02010600030101010101" pitchFamily="2" charset="-122"/>
                <a:sym typeface="Salesforce Sans"/>
              </a:rPr>
              <a:t>：重构</a:t>
            </a:r>
            <a:r>
              <a:rPr lang="en-US" altLang="zh-CN" sz="2000" dirty="0" err="1">
                <a:latin typeface="宋体" panose="02010600030101010101" pitchFamily="2" charset="-122"/>
                <a:ea typeface="宋体" panose="02010600030101010101" pitchFamily="2" charset="-122"/>
                <a:sym typeface="Salesforce Sans"/>
              </a:rPr>
              <a:t>Dirichlet</a:t>
            </a:r>
            <a:r>
              <a:rPr lang="zh-CN" altLang="en-US" sz="2000" dirty="0" smtClean="0">
                <a:latin typeface="宋体" panose="02010600030101010101" pitchFamily="2" charset="-122"/>
                <a:ea typeface="宋体" panose="02010600030101010101" pitchFamily="2" charset="-122"/>
                <a:sym typeface="Salesforce Sans"/>
              </a:rPr>
              <a:t>边界条件</a:t>
            </a:r>
            <a:endParaRPr lang="zh-CN" altLang="en-US" sz="2000" dirty="0">
              <a:latin typeface="宋体" panose="02010600030101010101" pitchFamily="2" charset="-122"/>
              <a:ea typeface="宋体" panose="02010600030101010101" pitchFamily="2" charset="-122"/>
              <a:sym typeface="Salesforce Sans"/>
            </a:endParaRPr>
          </a:p>
        </p:txBody>
      </p:sp>
      <p:sp>
        <p:nvSpPr>
          <p:cNvPr id="9" name="标题 1"/>
          <p:cNvSpPr txBox="1"/>
          <p:nvPr/>
        </p:nvSpPr>
        <p:spPr>
          <a:xfrm>
            <a:off x="903817" y="3447213"/>
            <a:ext cx="7222924" cy="1028968"/>
          </a:xfrm>
          <a:prstGeom prst="rect">
            <a:avLst/>
          </a:prstGeom>
        </p:spPr>
        <p:txBody>
          <a:bodyPr vert="horz" lIns="68598" tIns="34299" rIns="68598" bIns="34299" rtlCol="0" anchor="b">
            <a:normAutofit fontScale="97500"/>
          </a:bodyPr>
          <a:lstStyle>
            <a:lvl1pPr algn="l" defTabSz="914400" rtl="0" eaLnBrk="1" latinLnBrk="0" hangingPunct="1">
              <a:spcBef>
                <a:spcPct val="0"/>
              </a:spcBef>
              <a:buNone/>
              <a:defRPr sz="3200" kern="1200">
                <a:solidFill>
                  <a:schemeClr val="tx1"/>
                </a:solidFill>
                <a:latin typeface="宋体" panose="02010600030101010101" pitchFamily="2" charset="-122"/>
                <a:ea typeface="宋体" panose="02010600030101010101" pitchFamily="2" charset="-122"/>
                <a:cs typeface="+mj-cs"/>
              </a:defRPr>
            </a:lvl1pPr>
          </a:lstStyle>
          <a:p>
            <a:br>
              <a:rPr lang="zh-CN" altLang="en-US" sz="2100" dirty="0">
                <a:sym typeface="Salesforce Sans"/>
              </a:rPr>
            </a:br>
            <a:endParaRPr lang="zh-CN" altLang="en-US" sz="2100" dirty="0">
              <a:sym typeface="Salesforce Sans"/>
            </a:endParaRPr>
          </a:p>
        </p:txBody>
      </p:sp>
      <p:grpSp>
        <p:nvGrpSpPr>
          <p:cNvPr id="73" name="组合 72"/>
          <p:cNvGrpSpPr/>
          <p:nvPr/>
        </p:nvGrpSpPr>
        <p:grpSpPr>
          <a:xfrm>
            <a:off x="1691680" y="2564904"/>
            <a:ext cx="2632698" cy="3450291"/>
            <a:chOff x="765820" y="1787258"/>
            <a:chExt cx="3509350" cy="4599190"/>
          </a:xfrm>
        </p:grpSpPr>
        <p:sp>
          <p:nvSpPr>
            <p:cNvPr id="3" name="文本框 2"/>
            <p:cNvSpPr txBox="1"/>
            <p:nvPr/>
          </p:nvSpPr>
          <p:spPr>
            <a:xfrm>
              <a:off x="1908726" y="1787258"/>
              <a:ext cx="1080120" cy="400005"/>
            </a:xfrm>
            <a:prstGeom prst="rect">
              <a:avLst/>
            </a:prstGeom>
            <a:noFill/>
            <a:ln>
              <a:solidFill>
                <a:schemeClr val="accent1"/>
              </a:solidFill>
            </a:ln>
          </p:spPr>
          <p:txBody>
            <a:bodyPr wrap="square" rtlCol="0">
              <a:spAutoFit/>
            </a:bodyPr>
            <a:lstStyle/>
            <a:p>
              <a:pPr algn="ctr"/>
              <a:r>
                <a:rPr lang="en-US" altLang="zh-CN" sz="1350" dirty="0"/>
                <a:t>CGM</a:t>
              </a:r>
              <a:endParaRPr lang="zh-CN" altLang="en-US" sz="1350" dirty="0"/>
            </a:p>
          </p:txBody>
        </p:sp>
        <p:sp>
          <p:nvSpPr>
            <p:cNvPr id="4" name="文本框 3"/>
            <p:cNvSpPr txBox="1"/>
            <p:nvPr/>
          </p:nvSpPr>
          <p:spPr>
            <a:xfrm>
              <a:off x="1620695" y="2371956"/>
              <a:ext cx="1656185" cy="400005"/>
            </a:xfrm>
            <a:prstGeom prst="rect">
              <a:avLst/>
            </a:prstGeom>
            <a:noFill/>
            <a:ln>
              <a:solidFill>
                <a:schemeClr val="accent1"/>
              </a:solidFill>
            </a:ln>
          </p:spPr>
          <p:txBody>
            <a:bodyPr wrap="square" rtlCol="0">
              <a:spAutoFit/>
            </a:bodyPr>
            <a:lstStyle/>
            <a:p>
              <a:pPr algn="ctr"/>
              <a:r>
                <a:rPr lang="zh-CN" altLang="en-US" sz="1350" dirty="0"/>
                <a:t>假设初始值</a:t>
              </a:r>
              <a:endParaRPr lang="zh-CN" altLang="en-US" sz="1350" dirty="0"/>
            </a:p>
          </p:txBody>
        </p:sp>
        <p:sp>
          <p:nvSpPr>
            <p:cNvPr id="6" name="文本框 5"/>
            <p:cNvSpPr txBox="1"/>
            <p:nvPr/>
          </p:nvSpPr>
          <p:spPr>
            <a:xfrm>
              <a:off x="1656699" y="2945230"/>
              <a:ext cx="1584175" cy="676932"/>
            </a:xfrm>
            <a:prstGeom prst="rect">
              <a:avLst/>
            </a:prstGeom>
            <a:noFill/>
            <a:ln>
              <a:solidFill>
                <a:schemeClr val="accent1"/>
              </a:solidFill>
            </a:ln>
          </p:spPr>
          <p:txBody>
            <a:bodyPr wrap="square" rtlCol="0">
              <a:spAutoFit/>
            </a:bodyPr>
            <a:lstStyle/>
            <a:p>
              <a:pPr algn="ctr"/>
              <a:r>
                <a:rPr lang="zh-CN" altLang="en-US" sz="1350" dirty="0"/>
                <a:t>求解正问题，得出温度场</a:t>
              </a:r>
              <a:endParaRPr lang="zh-CN" altLang="en-US" sz="1350" dirty="0"/>
            </a:p>
          </p:txBody>
        </p:sp>
        <p:sp>
          <p:nvSpPr>
            <p:cNvPr id="7" name="文本框 6"/>
            <p:cNvSpPr txBox="1"/>
            <p:nvPr/>
          </p:nvSpPr>
          <p:spPr>
            <a:xfrm>
              <a:off x="1512681" y="3800648"/>
              <a:ext cx="1872208" cy="676932"/>
            </a:xfrm>
            <a:prstGeom prst="rect">
              <a:avLst/>
            </a:prstGeom>
            <a:noFill/>
            <a:ln>
              <a:solidFill>
                <a:schemeClr val="accent1"/>
              </a:solidFill>
            </a:ln>
          </p:spPr>
          <p:txBody>
            <a:bodyPr wrap="square" rtlCol="0">
              <a:spAutoFit/>
            </a:bodyPr>
            <a:lstStyle/>
            <a:p>
              <a:r>
                <a:rPr lang="zh-CN" altLang="en-US" sz="1350" dirty="0"/>
                <a:t>新的温度场与实际温度场比较。</a:t>
              </a:r>
              <a:endParaRPr lang="zh-CN" altLang="en-US" sz="1350" dirty="0"/>
            </a:p>
          </p:txBody>
        </p:sp>
        <p:sp>
          <p:nvSpPr>
            <p:cNvPr id="10" name="文本框 9"/>
            <p:cNvSpPr txBox="1"/>
            <p:nvPr/>
          </p:nvSpPr>
          <p:spPr>
            <a:xfrm>
              <a:off x="765820" y="4715851"/>
              <a:ext cx="1368152" cy="676932"/>
            </a:xfrm>
            <a:prstGeom prst="rect">
              <a:avLst/>
            </a:prstGeom>
            <a:noFill/>
            <a:ln>
              <a:solidFill>
                <a:schemeClr val="accent1"/>
              </a:solidFill>
            </a:ln>
          </p:spPr>
          <p:txBody>
            <a:bodyPr wrap="square" rtlCol="0">
              <a:spAutoFit/>
            </a:bodyPr>
            <a:lstStyle/>
            <a:p>
              <a:r>
                <a:rPr lang="zh-CN" altLang="en-US" sz="1350" dirty="0"/>
                <a:t>敏感性问题</a:t>
              </a:r>
              <a:endParaRPr lang="zh-CN" altLang="en-US" sz="1350" dirty="0"/>
            </a:p>
          </p:txBody>
        </p:sp>
        <p:sp>
          <p:nvSpPr>
            <p:cNvPr id="14" name="文本框 13"/>
            <p:cNvSpPr txBox="1"/>
            <p:nvPr/>
          </p:nvSpPr>
          <p:spPr>
            <a:xfrm>
              <a:off x="2907018" y="4715851"/>
              <a:ext cx="1368152" cy="676932"/>
            </a:xfrm>
            <a:prstGeom prst="rect">
              <a:avLst/>
            </a:prstGeom>
            <a:noFill/>
            <a:ln>
              <a:solidFill>
                <a:schemeClr val="accent1"/>
              </a:solidFill>
            </a:ln>
          </p:spPr>
          <p:txBody>
            <a:bodyPr wrap="square" rtlCol="0">
              <a:spAutoFit/>
            </a:bodyPr>
            <a:lstStyle/>
            <a:p>
              <a:r>
                <a:rPr lang="zh-CN" altLang="en-US" sz="1350" dirty="0"/>
                <a:t>伴随性问题</a:t>
              </a:r>
              <a:endParaRPr lang="zh-CN" altLang="en-US" sz="1350" dirty="0"/>
            </a:p>
          </p:txBody>
        </p:sp>
        <p:sp>
          <p:nvSpPr>
            <p:cNvPr id="15" name="文本框 14"/>
            <p:cNvSpPr txBox="1"/>
            <p:nvPr/>
          </p:nvSpPr>
          <p:spPr>
            <a:xfrm>
              <a:off x="1364056" y="5363216"/>
              <a:ext cx="2169462" cy="400005"/>
            </a:xfrm>
            <a:prstGeom prst="rect">
              <a:avLst/>
            </a:prstGeom>
            <a:noFill/>
            <a:ln>
              <a:solidFill>
                <a:schemeClr val="accent1"/>
              </a:solidFill>
            </a:ln>
          </p:spPr>
          <p:txBody>
            <a:bodyPr wrap="square" rtlCol="0">
              <a:spAutoFit/>
            </a:bodyPr>
            <a:lstStyle/>
            <a:p>
              <a:pPr algn="ctr"/>
              <a:r>
                <a:rPr lang="zh-CN" altLang="en-US" sz="1350" dirty="0"/>
                <a:t>确定新的边界条件</a:t>
              </a:r>
              <a:endParaRPr lang="zh-CN" altLang="en-US" sz="1350" dirty="0"/>
            </a:p>
          </p:txBody>
        </p:sp>
        <p:sp>
          <p:nvSpPr>
            <p:cNvPr id="16" name="文本框 15"/>
            <p:cNvSpPr txBox="1"/>
            <p:nvPr/>
          </p:nvSpPr>
          <p:spPr>
            <a:xfrm>
              <a:off x="1908726" y="5986443"/>
              <a:ext cx="1080120" cy="400005"/>
            </a:xfrm>
            <a:prstGeom prst="rect">
              <a:avLst/>
            </a:prstGeom>
            <a:noFill/>
            <a:ln>
              <a:solidFill>
                <a:schemeClr val="accent1"/>
              </a:solidFill>
            </a:ln>
          </p:spPr>
          <p:txBody>
            <a:bodyPr wrap="square" rtlCol="0">
              <a:spAutoFit/>
            </a:bodyPr>
            <a:lstStyle/>
            <a:p>
              <a:pPr algn="ctr"/>
              <a:r>
                <a:rPr lang="zh-CN" altLang="en-US" sz="1350" dirty="0"/>
                <a:t>结果</a:t>
              </a:r>
              <a:endParaRPr lang="zh-CN" altLang="en-US" sz="1350" dirty="0"/>
            </a:p>
          </p:txBody>
        </p:sp>
        <p:cxnSp>
          <p:nvCxnSpPr>
            <p:cNvPr id="18" name="直接箭头连接符 17"/>
            <p:cNvCxnSpPr>
              <a:stCxn id="3" idx="2"/>
              <a:endCxn id="4" idx="0"/>
            </p:cNvCxnSpPr>
            <p:nvPr/>
          </p:nvCxnSpPr>
          <p:spPr>
            <a:xfrm>
              <a:off x="2448787" y="2187263"/>
              <a:ext cx="0" cy="1846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stCxn id="4" idx="2"/>
              <a:endCxn id="6" idx="0"/>
            </p:cNvCxnSpPr>
            <p:nvPr/>
          </p:nvCxnSpPr>
          <p:spPr>
            <a:xfrm>
              <a:off x="2448787" y="2771962"/>
              <a:ext cx="0" cy="1732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a:stCxn id="6" idx="2"/>
              <a:endCxn id="7" idx="0"/>
            </p:cNvCxnSpPr>
            <p:nvPr/>
          </p:nvCxnSpPr>
          <p:spPr>
            <a:xfrm flipH="1">
              <a:off x="2448786" y="3622162"/>
              <a:ext cx="1" cy="178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a:stCxn id="7" idx="2"/>
              <a:endCxn id="14" idx="0"/>
            </p:cNvCxnSpPr>
            <p:nvPr/>
          </p:nvCxnSpPr>
          <p:spPr>
            <a:xfrm>
              <a:off x="2448786" y="4477580"/>
              <a:ext cx="1142309" cy="2382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stCxn id="7" idx="2"/>
              <a:endCxn id="10" idx="0"/>
            </p:cNvCxnSpPr>
            <p:nvPr/>
          </p:nvCxnSpPr>
          <p:spPr>
            <a:xfrm flipH="1">
              <a:off x="1449897" y="4477580"/>
              <a:ext cx="998889" cy="2382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a:stCxn id="10" idx="2"/>
              <a:endCxn id="15" idx="0"/>
            </p:cNvCxnSpPr>
            <p:nvPr/>
          </p:nvCxnSpPr>
          <p:spPr>
            <a:xfrm flipV="1">
              <a:off x="1449897" y="5363216"/>
              <a:ext cx="998891" cy="29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stCxn id="14" idx="2"/>
              <a:endCxn id="15" idx="0"/>
            </p:cNvCxnSpPr>
            <p:nvPr/>
          </p:nvCxnSpPr>
          <p:spPr>
            <a:xfrm flipH="1" flipV="1">
              <a:off x="2448787" y="5363216"/>
              <a:ext cx="1142308" cy="29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stCxn id="15" idx="2"/>
              <a:endCxn id="16" idx="0"/>
            </p:cNvCxnSpPr>
            <p:nvPr/>
          </p:nvCxnSpPr>
          <p:spPr>
            <a:xfrm>
              <a:off x="2448787" y="5763221"/>
              <a:ext cx="0" cy="223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肘形连接符 43"/>
            <p:cNvCxnSpPr>
              <a:stCxn id="15" idx="3"/>
              <a:endCxn id="6" idx="3"/>
            </p:cNvCxnSpPr>
            <p:nvPr/>
          </p:nvCxnSpPr>
          <p:spPr>
            <a:xfrm flipH="1" flipV="1">
              <a:off x="3240874" y="3283696"/>
              <a:ext cx="292644" cy="2279522"/>
            </a:xfrm>
            <a:prstGeom prst="bentConnector3">
              <a:avLst>
                <a:gd name="adj1" fmla="val -104127"/>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72" name="组合 71"/>
          <p:cNvGrpSpPr/>
          <p:nvPr/>
        </p:nvGrpSpPr>
        <p:grpSpPr>
          <a:xfrm>
            <a:off x="5430140" y="2677374"/>
            <a:ext cx="2699353" cy="2843496"/>
            <a:chOff x="8146640" y="1788215"/>
            <a:chExt cx="3598200" cy="3790340"/>
          </a:xfrm>
        </p:grpSpPr>
        <p:sp>
          <p:nvSpPr>
            <p:cNvPr id="48" name="文本框 47"/>
            <p:cNvSpPr txBox="1"/>
            <p:nvPr/>
          </p:nvSpPr>
          <p:spPr>
            <a:xfrm>
              <a:off x="8470676" y="1788215"/>
              <a:ext cx="1440160" cy="400005"/>
            </a:xfrm>
            <a:prstGeom prst="rect">
              <a:avLst/>
            </a:prstGeom>
            <a:noFill/>
            <a:ln>
              <a:solidFill>
                <a:schemeClr val="accent1"/>
              </a:solidFill>
            </a:ln>
          </p:spPr>
          <p:txBody>
            <a:bodyPr wrap="square" rtlCol="0">
              <a:spAutoFit/>
            </a:bodyPr>
            <a:lstStyle/>
            <a:p>
              <a:pPr algn="ctr"/>
              <a:r>
                <a:rPr lang="zh-CN" altLang="en-US" sz="1350" b="1" dirty="0">
                  <a:solidFill>
                    <a:srgbClr val="FF0000"/>
                  </a:solidFill>
                </a:rPr>
                <a:t>两步直接法</a:t>
              </a:r>
              <a:endParaRPr lang="zh-CN" altLang="en-US" sz="1350" b="1" dirty="0">
                <a:solidFill>
                  <a:srgbClr val="FF0000"/>
                </a:solidFill>
              </a:endParaRPr>
            </a:p>
          </p:txBody>
        </p:sp>
        <p:sp>
          <p:nvSpPr>
            <p:cNvPr id="49" name="文本框 48"/>
            <p:cNvSpPr txBox="1"/>
            <p:nvPr/>
          </p:nvSpPr>
          <p:spPr>
            <a:xfrm>
              <a:off x="8164642" y="2534369"/>
              <a:ext cx="2052228" cy="676932"/>
            </a:xfrm>
            <a:prstGeom prst="rect">
              <a:avLst/>
            </a:prstGeom>
            <a:noFill/>
            <a:ln>
              <a:solidFill>
                <a:schemeClr val="accent1"/>
              </a:solidFill>
            </a:ln>
          </p:spPr>
          <p:txBody>
            <a:bodyPr wrap="square" rtlCol="0">
              <a:spAutoFit/>
            </a:bodyPr>
            <a:lstStyle/>
            <a:p>
              <a:pPr algn="ctr"/>
              <a:r>
                <a:rPr lang="zh-CN" altLang="en-US" sz="1350" dirty="0"/>
                <a:t>生成模拟实验数据</a:t>
              </a:r>
              <a:endParaRPr lang="zh-CN" altLang="en-US" sz="1350" dirty="0"/>
            </a:p>
          </p:txBody>
        </p:sp>
        <p:sp>
          <p:nvSpPr>
            <p:cNvPr id="50" name="文本框 49"/>
            <p:cNvSpPr txBox="1"/>
            <p:nvPr/>
          </p:nvSpPr>
          <p:spPr>
            <a:xfrm>
              <a:off x="8214058" y="3230676"/>
              <a:ext cx="1953396" cy="953859"/>
            </a:xfrm>
            <a:prstGeom prst="rect">
              <a:avLst/>
            </a:prstGeom>
            <a:noFill/>
            <a:ln>
              <a:solidFill>
                <a:schemeClr val="accent1"/>
              </a:solidFill>
            </a:ln>
          </p:spPr>
          <p:txBody>
            <a:bodyPr wrap="square" rtlCol="0">
              <a:spAutoFit/>
            </a:bodyPr>
            <a:lstStyle/>
            <a:p>
              <a:pPr algn="ctr"/>
              <a:r>
                <a:rPr lang="zh-CN" altLang="en-US" sz="1350" dirty="0"/>
                <a:t>通过线性拉伸下表面温度近似得出上表面热流</a:t>
              </a:r>
              <a:endParaRPr lang="zh-CN" altLang="en-US" sz="1350" dirty="0"/>
            </a:p>
          </p:txBody>
        </p:sp>
        <p:sp>
          <p:nvSpPr>
            <p:cNvPr id="51" name="文本框 50"/>
            <p:cNvSpPr txBox="1"/>
            <p:nvPr/>
          </p:nvSpPr>
          <p:spPr>
            <a:xfrm>
              <a:off x="8146640" y="4446979"/>
              <a:ext cx="2088232" cy="676932"/>
            </a:xfrm>
            <a:prstGeom prst="rect">
              <a:avLst/>
            </a:prstGeom>
            <a:noFill/>
            <a:ln>
              <a:solidFill>
                <a:schemeClr val="accent1"/>
              </a:solidFill>
            </a:ln>
          </p:spPr>
          <p:txBody>
            <a:bodyPr wrap="square" rtlCol="0">
              <a:spAutoFit/>
            </a:bodyPr>
            <a:lstStyle/>
            <a:p>
              <a:r>
                <a:rPr lang="en-US" altLang="zh-CN" sz="1350" dirty="0" err="1"/>
                <a:t>Comsol</a:t>
              </a:r>
              <a:r>
                <a:rPr lang="zh-CN" altLang="en-US" sz="1350" dirty="0"/>
                <a:t>求解器求解</a:t>
              </a:r>
              <a:endParaRPr lang="zh-CN" altLang="en-US" sz="1350" dirty="0"/>
            </a:p>
          </p:txBody>
        </p:sp>
        <p:sp>
          <p:nvSpPr>
            <p:cNvPr id="52" name="文本框 51"/>
            <p:cNvSpPr txBox="1"/>
            <p:nvPr/>
          </p:nvSpPr>
          <p:spPr>
            <a:xfrm>
              <a:off x="8650695" y="5178550"/>
              <a:ext cx="1080120" cy="400005"/>
            </a:xfrm>
            <a:prstGeom prst="rect">
              <a:avLst/>
            </a:prstGeom>
            <a:noFill/>
            <a:ln>
              <a:solidFill>
                <a:schemeClr val="accent1"/>
              </a:solidFill>
            </a:ln>
          </p:spPr>
          <p:txBody>
            <a:bodyPr wrap="square" rtlCol="0">
              <a:spAutoFit/>
            </a:bodyPr>
            <a:lstStyle/>
            <a:p>
              <a:pPr algn="ctr"/>
              <a:r>
                <a:rPr lang="zh-CN" altLang="en-US" sz="1350" dirty="0"/>
                <a:t>结果</a:t>
              </a:r>
              <a:endParaRPr lang="zh-CN" altLang="en-US" sz="1350" dirty="0"/>
            </a:p>
          </p:txBody>
        </p:sp>
        <p:sp>
          <p:nvSpPr>
            <p:cNvPr id="53" name="文本框 52"/>
            <p:cNvSpPr txBox="1"/>
            <p:nvPr/>
          </p:nvSpPr>
          <p:spPr>
            <a:xfrm>
              <a:off x="10232673" y="5209327"/>
              <a:ext cx="1512167" cy="338466"/>
            </a:xfrm>
            <a:prstGeom prst="rect">
              <a:avLst/>
            </a:prstGeom>
            <a:noFill/>
            <a:ln>
              <a:solidFill>
                <a:schemeClr val="accent1"/>
              </a:solidFill>
            </a:ln>
          </p:spPr>
          <p:txBody>
            <a:bodyPr wrap="square" rtlCol="0">
              <a:spAutoFit/>
            </a:bodyPr>
            <a:lstStyle/>
            <a:p>
              <a:pPr algn="ctr"/>
              <a:r>
                <a:rPr lang="zh-CN" altLang="en-US" sz="1050" dirty="0"/>
                <a:t>网格自适应细化</a:t>
              </a:r>
              <a:endParaRPr lang="zh-CN" altLang="en-US" sz="1050" dirty="0"/>
            </a:p>
          </p:txBody>
        </p:sp>
        <p:cxnSp>
          <p:nvCxnSpPr>
            <p:cNvPr id="55" name="直接箭头连接符 54"/>
            <p:cNvCxnSpPr>
              <a:stCxn id="48" idx="2"/>
              <a:endCxn id="49" idx="0"/>
            </p:cNvCxnSpPr>
            <p:nvPr/>
          </p:nvCxnSpPr>
          <p:spPr>
            <a:xfrm>
              <a:off x="9190756" y="2188220"/>
              <a:ext cx="0" cy="3461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a:stCxn id="49" idx="2"/>
              <a:endCxn id="50" idx="0"/>
            </p:cNvCxnSpPr>
            <p:nvPr/>
          </p:nvCxnSpPr>
          <p:spPr>
            <a:xfrm>
              <a:off x="9190756" y="3211300"/>
              <a:ext cx="1" cy="193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a:stCxn id="50" idx="2"/>
              <a:endCxn id="51" idx="0"/>
            </p:cNvCxnSpPr>
            <p:nvPr/>
          </p:nvCxnSpPr>
          <p:spPr>
            <a:xfrm flipH="1">
              <a:off x="9190756" y="4184536"/>
              <a:ext cx="1" cy="2624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a:stCxn id="51" idx="2"/>
              <a:endCxn id="52" idx="0"/>
            </p:cNvCxnSpPr>
            <p:nvPr/>
          </p:nvCxnSpPr>
          <p:spPr>
            <a:xfrm>
              <a:off x="9190756" y="5123911"/>
              <a:ext cx="0" cy="546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a:stCxn id="52" idx="3"/>
              <a:endCxn id="53" idx="1"/>
            </p:cNvCxnSpPr>
            <p:nvPr/>
          </p:nvCxnSpPr>
          <p:spPr>
            <a:xfrm>
              <a:off x="9730815" y="5378552"/>
              <a:ext cx="501857" cy="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76" name="直接连接符 75"/>
          <p:cNvCxnSpPr/>
          <p:nvPr/>
        </p:nvCxnSpPr>
        <p:spPr>
          <a:xfrm>
            <a:off x="5046842" y="2483458"/>
            <a:ext cx="5345" cy="332236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78" name="文本框 77"/>
          <p:cNvSpPr txBox="1"/>
          <p:nvPr/>
        </p:nvSpPr>
        <p:spPr>
          <a:xfrm>
            <a:off x="153035" y="3251200"/>
            <a:ext cx="1659890" cy="922020"/>
          </a:xfrm>
          <a:prstGeom prst="rect">
            <a:avLst/>
          </a:prstGeom>
          <a:noFill/>
        </p:spPr>
        <p:txBody>
          <a:bodyPr wrap="square" rtlCol="0">
            <a:spAutoFit/>
          </a:bodyPr>
          <a:lstStyle/>
          <a:p>
            <a:r>
              <a:rPr lang="zh-CN" altLang="en-US" dirty="0">
                <a:solidFill>
                  <a:srgbClr val="FF0000"/>
                </a:solidFill>
              </a:rPr>
              <a:t>需要进行多次迭代及适用的求解器。</a:t>
            </a:r>
            <a:endParaRPr lang="zh-CN" altLang="en-US" dirty="0">
              <a:solidFill>
                <a:srgbClr val="FF0000"/>
              </a:solidFill>
            </a:endParaRPr>
          </a:p>
        </p:txBody>
      </p:sp>
      <p:cxnSp>
        <p:nvCxnSpPr>
          <p:cNvPr id="80" name="直接箭头连接符 79"/>
          <p:cNvCxnSpPr>
            <a:stCxn id="78" idx="3"/>
          </p:cNvCxnSpPr>
          <p:nvPr/>
        </p:nvCxnSpPr>
        <p:spPr>
          <a:xfrm>
            <a:off x="1812802" y="3712087"/>
            <a:ext cx="495537" cy="136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直接箭头连接符 82"/>
          <p:cNvCxnSpPr>
            <a:stCxn id="78" idx="2"/>
          </p:cNvCxnSpPr>
          <p:nvPr/>
        </p:nvCxnSpPr>
        <p:spPr>
          <a:xfrm>
            <a:off x="982906" y="4173382"/>
            <a:ext cx="454230" cy="1005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5" name="文本框 84"/>
          <p:cNvSpPr txBox="1"/>
          <p:nvPr/>
        </p:nvSpPr>
        <p:spPr>
          <a:xfrm>
            <a:off x="7261860" y="3176905"/>
            <a:ext cx="1641475" cy="1198880"/>
          </a:xfrm>
          <a:prstGeom prst="rect">
            <a:avLst/>
          </a:prstGeom>
          <a:noFill/>
        </p:spPr>
        <p:txBody>
          <a:bodyPr wrap="square" rtlCol="0">
            <a:spAutoFit/>
          </a:bodyPr>
          <a:lstStyle/>
          <a:p>
            <a:r>
              <a:rPr lang="zh-CN" altLang="en-US" dirty="0">
                <a:solidFill>
                  <a:srgbClr val="FF0000"/>
                </a:solidFill>
              </a:rPr>
              <a:t>整个过程都在</a:t>
            </a:r>
            <a:r>
              <a:rPr lang="en-US" altLang="zh-CN" dirty="0" err="1">
                <a:solidFill>
                  <a:srgbClr val="FF0000"/>
                </a:solidFill>
              </a:rPr>
              <a:t>comsol</a:t>
            </a:r>
            <a:r>
              <a:rPr lang="en-US" altLang="zh-CN" dirty="0">
                <a:solidFill>
                  <a:srgbClr val="FF0000"/>
                </a:solidFill>
              </a:rPr>
              <a:t> </a:t>
            </a:r>
            <a:r>
              <a:rPr lang="en-US" altLang="zh-CN" dirty="0" err="1">
                <a:solidFill>
                  <a:srgbClr val="FF0000"/>
                </a:solidFill>
              </a:rPr>
              <a:t>multiphysics</a:t>
            </a:r>
            <a:r>
              <a:rPr lang="zh-CN" altLang="en-US" dirty="0">
                <a:solidFill>
                  <a:srgbClr val="FF0000"/>
                </a:solidFill>
              </a:rPr>
              <a:t>完成</a:t>
            </a:r>
            <a:endParaRPr lang="zh-CN" altLang="en-US" dirty="0">
              <a:solidFill>
                <a:srgbClr val="FF0000"/>
              </a:solidFill>
            </a:endParaRPr>
          </a:p>
        </p:txBody>
      </p:sp>
      <p:sp>
        <p:nvSpPr>
          <p:cNvPr id="86" name="文本框 85"/>
          <p:cNvSpPr txBox="1"/>
          <p:nvPr/>
        </p:nvSpPr>
        <p:spPr>
          <a:xfrm>
            <a:off x="509270" y="5787390"/>
            <a:ext cx="1631315" cy="368300"/>
          </a:xfrm>
          <a:prstGeom prst="rect">
            <a:avLst/>
          </a:prstGeom>
          <a:noFill/>
        </p:spPr>
        <p:txBody>
          <a:bodyPr wrap="square" rtlCol="0">
            <a:spAutoFit/>
          </a:bodyPr>
          <a:lstStyle/>
          <a:p>
            <a:r>
              <a:rPr lang="zh-CN" altLang="en-US" dirty="0">
                <a:solidFill>
                  <a:srgbClr val="00B050"/>
                </a:solidFill>
              </a:rPr>
              <a:t>传统求解方法</a:t>
            </a:r>
            <a:endParaRPr lang="zh-CN" altLang="en-US" dirty="0">
              <a:solidFill>
                <a:srgbClr val="00B050"/>
              </a:solidFill>
            </a:endParaRPr>
          </a:p>
        </p:txBody>
      </p:sp>
      <p:sp>
        <p:nvSpPr>
          <p:cNvPr id="87" name="文本框 86"/>
          <p:cNvSpPr txBox="1"/>
          <p:nvPr/>
        </p:nvSpPr>
        <p:spPr>
          <a:xfrm>
            <a:off x="7145020" y="5805805"/>
            <a:ext cx="1757680" cy="368300"/>
          </a:xfrm>
          <a:prstGeom prst="rect">
            <a:avLst/>
          </a:prstGeom>
          <a:noFill/>
        </p:spPr>
        <p:txBody>
          <a:bodyPr wrap="square" rtlCol="0">
            <a:spAutoFit/>
          </a:bodyPr>
          <a:lstStyle/>
          <a:p>
            <a:r>
              <a:rPr lang="zh-CN" altLang="en-US" dirty="0">
                <a:solidFill>
                  <a:srgbClr val="00B050"/>
                </a:solidFill>
              </a:rPr>
              <a:t>快速求解策略</a:t>
            </a:r>
            <a:endParaRPr lang="zh-CN" altLang="en-US" dirty="0">
              <a:solidFill>
                <a:srgbClr val="00B050"/>
              </a:solidFill>
            </a:endParaRPr>
          </a:p>
        </p:txBody>
      </p:sp>
      <p:sp>
        <p:nvSpPr>
          <p:cNvPr id="45" name="矩形 44"/>
          <p:cNvSpPr/>
          <p:nvPr/>
        </p:nvSpPr>
        <p:spPr>
          <a:xfrm>
            <a:off x="2438403" y="252859"/>
            <a:ext cx="6705597"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6" name="圆角矩形 45"/>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dirty="0">
                <a:solidFill>
                  <a:prstClr val="white"/>
                </a:solidFill>
                <a:latin typeface="Century Gothic" panose="020B0502020202020204"/>
                <a:ea typeface="微软雅黑" panose="020B0503020204020204" pitchFamily="34" charset="-122"/>
              </a:rPr>
              <a:t>2</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47" name="文本框 46"/>
          <p:cNvSpPr txBox="1"/>
          <p:nvPr/>
        </p:nvSpPr>
        <p:spPr>
          <a:xfrm>
            <a:off x="647718" y="267581"/>
            <a:ext cx="1723541" cy="461661"/>
          </a:xfrm>
          <a:prstGeom prst="rect">
            <a:avLst/>
          </a:prstGeom>
          <a:noFill/>
        </p:spPr>
        <p:txBody>
          <a:bodyPr wrap="none" lIns="91436" tIns="45718" rIns="91436" bIns="45718" rtlCol="0">
            <a:spAutoFit/>
          </a:bodyPr>
          <a:lstStyle/>
          <a:p>
            <a:pPr defTabSz="913765"/>
            <a:r>
              <a:rPr lang="zh-CN" altLang="en-US" sz="2400" spc="600" dirty="0">
                <a:solidFill>
                  <a:srgbClr val="44546A"/>
                </a:solidFill>
                <a:latin typeface="微软雅黑" panose="020B0503020204020204" pitchFamily="34" charset="-122"/>
                <a:ea typeface="微软雅黑" panose="020B0503020204020204" pitchFamily="34" charset="-122"/>
              </a:rPr>
              <a:t>问题阐述</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54" name="组 41"/>
          <p:cNvGrpSpPr/>
          <p:nvPr/>
        </p:nvGrpSpPr>
        <p:grpSpPr>
          <a:xfrm>
            <a:off x="6192132" y="223533"/>
            <a:ext cx="2951868" cy="553996"/>
            <a:chOff x="9178830" y="221191"/>
            <a:chExt cx="3013167" cy="553996"/>
          </a:xfrm>
        </p:grpSpPr>
        <p:grpSp>
          <p:nvGrpSpPr>
            <p:cNvPr id="56" name="组 42"/>
            <p:cNvGrpSpPr/>
            <p:nvPr/>
          </p:nvGrpSpPr>
          <p:grpSpPr>
            <a:xfrm>
              <a:off x="11454105" y="252856"/>
              <a:ext cx="737892" cy="484288"/>
              <a:chOff x="11454105" y="252856"/>
              <a:chExt cx="737892" cy="484288"/>
            </a:xfrm>
          </p:grpSpPr>
          <p:grpSp>
            <p:nvGrpSpPr>
              <p:cNvPr id="59" name="组 49"/>
              <p:cNvGrpSpPr/>
              <p:nvPr/>
            </p:nvGrpSpPr>
            <p:grpSpPr>
              <a:xfrm>
                <a:off x="12039604" y="252856"/>
                <a:ext cx="152393" cy="484287"/>
                <a:chOff x="12039604" y="252856"/>
                <a:chExt cx="152393" cy="484287"/>
              </a:xfrm>
            </p:grpSpPr>
            <p:sp>
              <p:nvSpPr>
                <p:cNvPr id="65" name="圆角矩形 64"/>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66" name="圆角矩形 65"/>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67" name="圆角矩形 66"/>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68" name="圆角矩形 67"/>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70" name="圆角矩形 69"/>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60" name="组合 99"/>
              <p:cNvGrpSpPr/>
              <p:nvPr/>
            </p:nvGrpSpPr>
            <p:grpSpPr>
              <a:xfrm>
                <a:off x="11454105" y="252857"/>
                <a:ext cx="491115" cy="484287"/>
                <a:chOff x="1528923" y="220268"/>
                <a:chExt cx="1284096" cy="1266241"/>
              </a:xfrm>
            </p:grpSpPr>
            <p:sp>
              <p:nvSpPr>
                <p:cNvPr id="62" name="圆角矩形 61"/>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63"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57" name="文本框 56"/>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71" name="文本框 70"/>
          <p:cNvSpPr txBox="1"/>
          <p:nvPr/>
        </p:nvSpPr>
        <p:spPr>
          <a:xfrm>
            <a:off x="153322" y="977385"/>
            <a:ext cx="7809215" cy="861774"/>
          </a:xfrm>
          <a:prstGeom prst="rect">
            <a:avLst/>
          </a:prstGeom>
          <a:noFill/>
        </p:spPr>
        <p:txBody>
          <a:bodyPr wrap="square" rtlCol="0">
            <a:spAutoFit/>
          </a:bodyPr>
          <a:lstStyle/>
          <a:p>
            <a:pPr algn="just" defTabSz="914400" fontAlgn="base">
              <a:lnSpc>
                <a:spcPts val="3000"/>
              </a:lnSpc>
              <a:spcBef>
                <a:spcPct val="0"/>
              </a:spcBef>
              <a:spcAft>
                <a:spcPct val="0"/>
              </a:spcAft>
            </a:pP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针对薄板上三维瞬态热传导反问题提出快速求解策略</a:t>
            </a:r>
            <a:r>
              <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a:t>
            </a:r>
            <a:r>
              <a:rPr lang="zh-CN" altLang="en-US"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两步直接法</a:t>
            </a:r>
            <a:endPar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438403" y="252859"/>
            <a:ext cx="6705597" cy="484285"/>
          </a:xfrm>
          <a:prstGeom prst="rect">
            <a:avLst/>
          </a:prstGeom>
          <a:gradFill>
            <a:gsLst>
              <a:gs pos="0">
                <a:srgbClr val="5B9BD5">
                  <a:lumMod val="5000"/>
                  <a:lumOff val="95000"/>
                  <a:alpha val="0"/>
                </a:srgbClr>
              </a:gs>
              <a:gs pos="78000">
                <a:srgbClr val="4472C4"/>
              </a:gs>
            </a:gsLst>
            <a:lin ang="10800000" scaled="0"/>
          </a:gradFill>
          <a:ln w="12700" cap="flat" cmpd="sng" algn="ctr">
            <a:noFill/>
            <a:prstDash val="solid"/>
            <a:miter lim="800000"/>
          </a:ln>
          <a:effectLst>
            <a:outerShdw blurRad="393700" dist="76200" dir="5820000" sx="99000" sy="99000" algn="t" rotWithShape="0">
              <a:prstClr val="black">
                <a:alpha val="5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3" name="圆角矩形 12"/>
          <p:cNvSpPr/>
          <p:nvPr/>
        </p:nvSpPr>
        <p:spPr>
          <a:xfrm rot="10800000" flipV="1">
            <a:off x="-5664" y="249441"/>
            <a:ext cx="484287" cy="491115"/>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91436" tIns="45718" rIns="91436" bIns="45718" rtlCol="0" anchor="ctr"/>
          <a:lstStyle/>
          <a:p>
            <a:pPr marL="0" marR="0" lvl="0" indent="0" algn="ctr" defTabSz="913765" eaLnBrk="1" fontAlgn="auto" latinLnBrk="0" hangingPunct="1">
              <a:lnSpc>
                <a:spcPct val="100000"/>
              </a:lnSpc>
              <a:spcBef>
                <a:spcPts val="0"/>
              </a:spcBef>
              <a:spcAft>
                <a:spcPts val="0"/>
              </a:spcAft>
              <a:buClrTx/>
              <a:buSzTx/>
              <a:buFontTx/>
              <a:buNone/>
              <a:defRPr/>
            </a:pPr>
            <a:r>
              <a:rPr lang="en-US" altLang="zh-CN" sz="3600" kern="0" dirty="0">
                <a:solidFill>
                  <a:prstClr val="white"/>
                </a:solidFill>
                <a:latin typeface="Century Gothic" panose="020B0502020202020204"/>
                <a:ea typeface="微软雅黑" panose="020B0503020204020204" pitchFamily="34" charset="-122"/>
              </a:rPr>
              <a:t>2</a:t>
            </a:r>
            <a:endParaRPr kumimoji="0" lang="zh-CN" altLang="en-US" sz="3600" b="0" i="0" u="none" strike="noStrike" kern="0" cap="none" spc="0" normalizeH="0" baseline="0" noProof="0" dirty="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14" name="文本框 13"/>
          <p:cNvSpPr txBox="1"/>
          <p:nvPr/>
        </p:nvSpPr>
        <p:spPr>
          <a:xfrm>
            <a:off x="647718" y="267581"/>
            <a:ext cx="1723541" cy="461661"/>
          </a:xfrm>
          <a:prstGeom prst="rect">
            <a:avLst/>
          </a:prstGeom>
          <a:noFill/>
        </p:spPr>
        <p:txBody>
          <a:bodyPr wrap="none" lIns="91436" tIns="45718" rIns="91436" bIns="45718" rtlCol="0">
            <a:spAutoFit/>
          </a:bodyPr>
          <a:lstStyle/>
          <a:p>
            <a:pPr defTabSz="913765"/>
            <a:r>
              <a:rPr lang="zh-CN" altLang="en-US" sz="2400" spc="600" dirty="0">
                <a:solidFill>
                  <a:srgbClr val="44546A"/>
                </a:solidFill>
                <a:latin typeface="微软雅黑" panose="020B0503020204020204" pitchFamily="34" charset="-122"/>
                <a:ea typeface="微软雅黑" panose="020B0503020204020204" pitchFamily="34" charset="-122"/>
              </a:rPr>
              <a:t>问题阐述</a:t>
            </a:r>
            <a:endParaRPr lang="zh-CN" altLang="en-US" sz="2400" spc="600" dirty="0">
              <a:solidFill>
                <a:srgbClr val="44546A"/>
              </a:solidFill>
              <a:latin typeface="微软雅黑" panose="020B0503020204020204" pitchFamily="34" charset="-122"/>
              <a:ea typeface="微软雅黑" panose="020B0503020204020204" pitchFamily="34" charset="-122"/>
            </a:endParaRPr>
          </a:p>
        </p:txBody>
      </p:sp>
      <p:grpSp>
        <p:nvGrpSpPr>
          <p:cNvPr id="15" name="组 41"/>
          <p:cNvGrpSpPr/>
          <p:nvPr/>
        </p:nvGrpSpPr>
        <p:grpSpPr>
          <a:xfrm>
            <a:off x="6192132" y="223533"/>
            <a:ext cx="2951868" cy="553996"/>
            <a:chOff x="9178830" y="221191"/>
            <a:chExt cx="3013167" cy="553996"/>
          </a:xfrm>
        </p:grpSpPr>
        <p:grpSp>
          <p:nvGrpSpPr>
            <p:cNvPr id="16" name="组 42"/>
            <p:cNvGrpSpPr/>
            <p:nvPr/>
          </p:nvGrpSpPr>
          <p:grpSpPr>
            <a:xfrm>
              <a:off x="11454105" y="252856"/>
              <a:ext cx="737892" cy="484288"/>
              <a:chOff x="11454105" y="252856"/>
              <a:chExt cx="737892" cy="484288"/>
            </a:xfrm>
          </p:grpSpPr>
          <p:grpSp>
            <p:nvGrpSpPr>
              <p:cNvPr id="18" name="组 49"/>
              <p:cNvGrpSpPr/>
              <p:nvPr/>
            </p:nvGrpSpPr>
            <p:grpSpPr>
              <a:xfrm>
                <a:off x="12039604" y="252856"/>
                <a:ext cx="152393" cy="484287"/>
                <a:chOff x="12039604" y="252856"/>
                <a:chExt cx="152393" cy="484287"/>
              </a:xfrm>
            </p:grpSpPr>
            <p:sp>
              <p:nvSpPr>
                <p:cNvPr id="22" name="圆角矩形 21"/>
                <p:cNvSpPr/>
                <p:nvPr/>
              </p:nvSpPr>
              <p:spPr>
                <a:xfrm rot="16200000" flipV="1">
                  <a:off x="12072988" y="518121"/>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3" name="圆角矩形 22"/>
                <p:cNvSpPr/>
                <p:nvPr/>
              </p:nvSpPr>
              <p:spPr>
                <a:xfrm rot="16200000" flipV="1">
                  <a:off x="12072988" y="618134"/>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4" name="圆角矩形 23"/>
                <p:cNvSpPr/>
                <p:nvPr/>
              </p:nvSpPr>
              <p:spPr>
                <a:xfrm rot="16200000" flipV="1">
                  <a:off x="12072988" y="321750"/>
                  <a:ext cx="85626" cy="152392"/>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5" name="圆角矩形 24"/>
                <p:cNvSpPr/>
                <p:nvPr/>
              </p:nvSpPr>
              <p:spPr>
                <a:xfrm rot="16200000" flipV="1">
                  <a:off x="12072988" y="42176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6" name="圆角矩形 25"/>
                <p:cNvSpPr/>
                <p:nvPr/>
              </p:nvSpPr>
              <p:spPr>
                <a:xfrm rot="16200000" flipV="1">
                  <a:off x="12072987" y="219473"/>
                  <a:ext cx="85626" cy="152392"/>
                </a:xfrm>
                <a:prstGeom prst="roundRect">
                  <a:avLst>
                    <a:gd name="adj" fmla="val 5039"/>
                  </a:avLst>
                </a:prstGeom>
                <a:solidFill>
                  <a:srgbClr val="2F5597"/>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grpSp>
          <p:grpSp>
            <p:nvGrpSpPr>
              <p:cNvPr id="19" name="组合 99"/>
              <p:cNvGrpSpPr/>
              <p:nvPr/>
            </p:nvGrpSpPr>
            <p:grpSpPr>
              <a:xfrm>
                <a:off x="11454105" y="252857"/>
                <a:ext cx="491115" cy="484287"/>
                <a:chOff x="1528923" y="220268"/>
                <a:chExt cx="1284096" cy="1266241"/>
              </a:xfrm>
            </p:grpSpPr>
            <p:sp>
              <p:nvSpPr>
                <p:cNvPr id="20" name="圆角矩形 19"/>
                <p:cNvSpPr/>
                <p:nvPr/>
              </p:nvSpPr>
              <p:spPr>
                <a:xfrm rot="16200000" flipV="1">
                  <a:off x="1537850" y="211341"/>
                  <a:ext cx="1266241" cy="128409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prstClr val="white"/>
                    </a:solidFill>
                    <a:effectLst/>
                    <a:uLnTx/>
                    <a:uFillTx/>
                    <a:latin typeface="Century Gothic" panose="020B0502020202020204"/>
                    <a:ea typeface="微软雅黑" panose="020B0503020204020204" pitchFamily="34" charset="-122"/>
                    <a:cs typeface="+mn-cs"/>
                  </a:endParaRPr>
                </a:p>
              </p:txBody>
            </p:sp>
            <p:sp>
              <p:nvSpPr>
                <p:cNvPr id="21"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smtClean="0">
                    <a:ln>
                      <a:noFill/>
                    </a:ln>
                    <a:solidFill>
                      <a:srgbClr val="AD1C21"/>
                    </a:solidFill>
                    <a:effectLst/>
                    <a:uLnTx/>
                    <a:uFillTx/>
                    <a:latin typeface="Century Gothic" panose="020B0502020202020204"/>
                    <a:ea typeface="微软雅黑" panose="020B0503020204020204" pitchFamily="34" charset="-122"/>
                  </a:endParaRPr>
                </a:p>
              </p:txBody>
            </p:sp>
          </p:grpSp>
        </p:grpSp>
        <p:sp>
          <p:nvSpPr>
            <p:cNvPr id="17" name="文本框 16"/>
            <p:cNvSpPr txBox="1"/>
            <p:nvPr/>
          </p:nvSpPr>
          <p:spPr>
            <a:xfrm>
              <a:off x="9178830" y="221191"/>
              <a:ext cx="2170011" cy="553996"/>
            </a:xfrm>
            <a:prstGeom prst="rect">
              <a:avLst/>
            </a:prstGeom>
            <a:noFill/>
          </p:spPr>
          <p:txBody>
            <a:bodyPr wrap="square" lIns="91438" tIns="45719" rIns="91438" bIns="45719" rtlCol="0">
              <a:spAutoFit/>
            </a:bodyPr>
            <a:lstStyle/>
            <a:p>
              <a:pPr marL="0" marR="0" lvl="0" indent="0" algn="r" defTabSz="9137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rPr>
                <a:t>中山大学</a:t>
              </a:r>
              <a:endParaRPr kumimoji="0" lang="en-US" altLang="zh-CN"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a:p>
              <a:pPr lvl="0" algn="r" defTabSz="913765"/>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Sun </a:t>
              </a:r>
              <a:r>
                <a:rPr lang="en-US" altLang="zh-CN" sz="1500" kern="0" dirty="0" err="1">
                  <a:latin typeface="Segoe UI Semilight" panose="020B0402040204020203" pitchFamily="34" charset="0"/>
                  <a:ea typeface="微软雅黑" panose="020B0503020204020204" pitchFamily="34" charset="-122"/>
                  <a:cs typeface="Segoe UI Semilight" panose="020B0402040204020203" pitchFamily="34" charset="0"/>
                </a:rPr>
                <a:t>Yat-sen</a:t>
              </a:r>
              <a:r>
                <a:rPr lang="en-US" altLang="zh-CN" sz="1500" kern="0" dirty="0">
                  <a:latin typeface="Segoe UI Semilight" panose="020B0402040204020203" pitchFamily="34" charset="0"/>
                  <a:ea typeface="微软雅黑" panose="020B0503020204020204" pitchFamily="34" charset="-122"/>
                  <a:cs typeface="Segoe UI Semilight" panose="020B0402040204020203" pitchFamily="34" charset="0"/>
                </a:rPr>
                <a:t> University</a:t>
              </a:r>
              <a:endParaRPr kumimoji="0" lang="zh-CN" altLang="en-US" sz="1500" b="0" i="0" u="none" strike="noStrike" kern="0" cap="none" spc="0" normalizeH="0" baseline="0" noProof="0" dirty="0" smtClean="0">
                <a:ln>
                  <a:noFill/>
                </a:ln>
                <a:effectLst/>
                <a:uLnTx/>
                <a:uFillTx/>
                <a:latin typeface="Segoe UI Semilight" panose="020B0402040204020203" pitchFamily="34" charset="0"/>
                <a:ea typeface="微软雅黑" panose="020B0503020204020204" pitchFamily="34" charset="-122"/>
                <a:cs typeface="Segoe UI Semilight" panose="020B0402040204020203" pitchFamily="34" charset="0"/>
              </a:endParaRPr>
            </a:p>
          </p:txBody>
        </p:sp>
      </p:grpSp>
      <p:sp>
        <p:nvSpPr>
          <p:cNvPr id="27" name="文本框 26"/>
          <p:cNvSpPr txBox="1"/>
          <p:nvPr/>
        </p:nvSpPr>
        <p:spPr>
          <a:xfrm>
            <a:off x="323528" y="1044480"/>
            <a:ext cx="7809215" cy="477054"/>
          </a:xfrm>
          <a:prstGeom prst="rect">
            <a:avLst/>
          </a:prstGeom>
          <a:noFill/>
        </p:spPr>
        <p:txBody>
          <a:bodyPr wrap="square" rtlCol="0">
            <a:spAutoFit/>
          </a:bodyPr>
          <a:lstStyle/>
          <a:p>
            <a:pPr algn="just" defTabSz="914400" fontAlgn="base">
              <a:lnSpc>
                <a:spcPts val="3000"/>
              </a:lnSpc>
              <a:spcBef>
                <a:spcPct val="0"/>
              </a:spcBef>
              <a:spcAft>
                <a:spcPct val="0"/>
              </a:spcAft>
            </a:pPr>
            <a:r>
              <a:rPr lang="zh-CN" altLang="en-US" sz="2800" b="1" dirty="0" smtClean="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rPr>
              <a:t>新时空自适应网格细化策略</a:t>
            </a:r>
            <a:endParaRPr lang="en-US" altLang="zh-CN" sz="2800" b="1" dirty="0">
              <a:solidFill>
                <a:srgbClr val="014195"/>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grpSp>
        <p:nvGrpSpPr>
          <p:cNvPr id="28" name="组合 27"/>
          <p:cNvGrpSpPr/>
          <p:nvPr/>
        </p:nvGrpSpPr>
        <p:grpSpPr>
          <a:xfrm>
            <a:off x="371556" y="2223175"/>
            <a:ext cx="2170430" cy="565150"/>
            <a:chOff x="859" y="4002"/>
            <a:chExt cx="3418" cy="890"/>
          </a:xfrm>
        </p:grpSpPr>
        <p:sp>
          <p:nvSpPr>
            <p:cNvPr id="29" name="椭圆 28"/>
            <p:cNvSpPr/>
            <p:nvPr/>
          </p:nvSpPr>
          <p:spPr>
            <a:xfrm>
              <a:off x="1078" y="4218"/>
              <a:ext cx="661" cy="674"/>
            </a:xfrm>
            <a:prstGeom prst="ellipse">
              <a:avLst/>
            </a:prstGeom>
            <a:solidFill>
              <a:srgbClr val="A4DEF8"/>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defTabSz="914400" fontAlgn="base">
                <a:spcBef>
                  <a:spcPct val="0"/>
                </a:spcBef>
                <a:spcAft>
                  <a:spcPct val="0"/>
                </a:spcAft>
                <a:buFont typeface="Arial" panose="020B0604020202020204" pitchFamily="34" charset="0"/>
                <a:buNone/>
              </a:pPr>
              <a:endParaRPr lang="zh-CN" altLang="zh-CN">
                <a:solidFill>
                  <a:srgbClr val="004C54"/>
                </a:solidFill>
                <a:latin typeface="Arial" panose="020B0604020202020204" pitchFamily="34" charset="0"/>
                <a:ea typeface="宋体" panose="02010600030101010101" pitchFamily="2" charset="-122"/>
              </a:endParaRPr>
            </a:p>
          </p:txBody>
        </p:sp>
        <p:sp>
          <p:nvSpPr>
            <p:cNvPr id="30" name="文本框 29"/>
            <p:cNvSpPr txBox="1"/>
            <p:nvPr/>
          </p:nvSpPr>
          <p:spPr>
            <a:xfrm>
              <a:off x="859" y="4002"/>
              <a:ext cx="3418" cy="890"/>
            </a:xfrm>
            <a:prstGeom prst="rect">
              <a:avLst/>
            </a:prstGeom>
            <a:noFill/>
          </p:spPr>
          <p:txBody>
            <a:bodyPr wrap="square" rtlCol="0">
              <a:spAutoFit/>
            </a:bodyPr>
            <a:lstStyle/>
            <a:p>
              <a:pPr algn="just" defTabSz="914400" fontAlgn="base">
                <a:lnSpc>
                  <a:spcPct val="140000"/>
                </a:lnSpc>
                <a:spcBef>
                  <a:spcPct val="0"/>
                </a:spcBef>
                <a:spcAft>
                  <a:spcPct val="0"/>
                </a:spcAft>
              </a:pPr>
              <a:r>
                <a:rPr lang="en-US" altLang="zh-CN" sz="2200" b="1"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200" b="1" dirty="0">
                  <a:solidFill>
                    <a:srgbClr val="014195"/>
                  </a:solidFill>
                  <a:latin typeface="Times New Roman" panose="02020603050405020304" pitchFamily="18" charset="0"/>
                  <a:ea typeface="微软雅黑" panose="020B0503020204020204" pitchFamily="34" charset="-122"/>
                  <a:cs typeface="Times New Roman" panose="02020603050405020304" pitchFamily="18" charset="0"/>
                </a:rPr>
                <a:t>A</a:t>
              </a:r>
              <a:r>
                <a:rPr lang="en-US" altLang="zh-CN" sz="2200" b="1" dirty="0" smtClean="0">
                  <a:solidFill>
                    <a:srgbClr val="014195"/>
                  </a:solidFill>
                  <a:latin typeface="Times New Roman" panose="02020603050405020304" pitchFamily="18" charset="0"/>
                  <a:ea typeface="微软雅黑" panose="020B0503020204020204" pitchFamily="34" charset="-122"/>
                  <a:cs typeface="Times New Roman" panose="02020603050405020304" pitchFamily="18" charset="0"/>
                </a:rPr>
                <a:t>1 </a:t>
              </a:r>
              <a:r>
                <a:rPr lang="en-US" altLang="zh-CN" sz="2200" b="1" dirty="0">
                  <a:solidFill>
                    <a:srgbClr val="014195"/>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sym typeface="Symbol" panose="05050102010706020507" charset="0"/>
                </a:rPr>
                <a:t></a:t>
              </a:r>
              <a:r>
                <a:rPr lang="en-US" altLang="zh-CN"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x, y, ti,</a:t>
              </a:r>
              <a:endParaRPr lang="en-US" altLang="zh-CN"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graphicFrame>
        <p:nvGraphicFramePr>
          <p:cNvPr id="31" name="对象 -2147482621"/>
          <p:cNvGraphicFramePr>
            <a:graphicFrameLocks noChangeAspect="1"/>
          </p:cNvGraphicFramePr>
          <p:nvPr/>
        </p:nvGraphicFramePr>
        <p:xfrm>
          <a:off x="1473916" y="2788325"/>
          <a:ext cx="5866130" cy="827405"/>
        </p:xfrm>
        <a:graphic>
          <a:graphicData uri="http://schemas.openxmlformats.org/presentationml/2006/ole">
            <mc:AlternateContent xmlns:mc="http://schemas.openxmlformats.org/markup-compatibility/2006">
              <mc:Choice xmlns:v="urn:schemas-microsoft-com:vml" Requires="v">
                <p:oleObj spid="_x0000_s2049" name="" r:id="rId1" imgW="96621600" imgH="13411200" progId="Equation.3">
                  <p:embed/>
                </p:oleObj>
              </mc:Choice>
              <mc:Fallback>
                <p:oleObj name="" r:id="rId1" imgW="96621600" imgH="13411200" progId="Equation.3">
                  <p:embed/>
                  <p:pic>
                    <p:nvPicPr>
                      <p:cNvPr id="0" name="图片 2048"/>
                      <p:cNvPicPr>
                        <a:picLocks noChangeAspect="1"/>
                      </p:cNvPicPr>
                      <p:nvPr/>
                    </p:nvPicPr>
                    <p:blipFill>
                      <a:blip r:embed="rId2"/>
                      <a:stretch>
                        <a:fillRect/>
                      </a:stretch>
                    </p:blipFill>
                    <p:spPr>
                      <a:xfrm>
                        <a:off x="1473916" y="2788325"/>
                        <a:ext cx="5866130" cy="827405"/>
                      </a:xfrm>
                      <a:prstGeom prst="rect">
                        <a:avLst/>
                      </a:prstGeom>
                      <a:noFill/>
                      <a:ln w="9525">
                        <a:noFill/>
                      </a:ln>
                    </p:spPr>
                  </p:pic>
                </p:oleObj>
              </mc:Fallback>
            </mc:AlternateContent>
          </a:graphicData>
        </a:graphic>
      </p:graphicFrame>
      <p:graphicFrame>
        <p:nvGraphicFramePr>
          <p:cNvPr id="33" name="对象 -2147482615"/>
          <p:cNvGraphicFramePr>
            <a:graphicFrameLocks noChangeAspect="1"/>
          </p:cNvGraphicFramePr>
          <p:nvPr/>
        </p:nvGraphicFramePr>
        <p:xfrm>
          <a:off x="1658898" y="5143050"/>
          <a:ext cx="2661920" cy="426085"/>
        </p:xfrm>
        <a:graphic>
          <a:graphicData uri="http://schemas.openxmlformats.org/presentationml/2006/ole">
            <mc:AlternateContent xmlns:mc="http://schemas.openxmlformats.org/markup-compatibility/2006">
              <mc:Choice xmlns:v="urn:schemas-microsoft-com:vml" Requires="v">
                <p:oleObj spid="_x0000_s2050" name="" r:id="rId3" imgW="39928800" imgH="5791200" progId="Equation.3">
                  <p:embed/>
                </p:oleObj>
              </mc:Choice>
              <mc:Fallback>
                <p:oleObj name="" r:id="rId3" imgW="39928800" imgH="5791200" progId="Equation.3">
                  <p:embed/>
                  <p:pic>
                    <p:nvPicPr>
                      <p:cNvPr id="0" name="图片 2049"/>
                      <p:cNvPicPr>
                        <a:picLocks noChangeAspect="1"/>
                      </p:cNvPicPr>
                      <p:nvPr/>
                    </p:nvPicPr>
                    <p:blipFill>
                      <a:blip r:embed="rId4"/>
                      <a:stretch>
                        <a:fillRect/>
                      </a:stretch>
                    </p:blipFill>
                    <p:spPr>
                      <a:xfrm>
                        <a:off x="1658898" y="5143050"/>
                        <a:ext cx="2661920" cy="426085"/>
                      </a:xfrm>
                      <a:prstGeom prst="rect">
                        <a:avLst/>
                      </a:prstGeom>
                      <a:noFill/>
                      <a:ln w="9525">
                        <a:noFill/>
                      </a:ln>
                    </p:spPr>
                  </p:pic>
                </p:oleObj>
              </mc:Fallback>
            </mc:AlternateContent>
          </a:graphicData>
        </a:graphic>
      </p:graphicFrame>
      <p:grpSp>
        <p:nvGrpSpPr>
          <p:cNvPr id="34" name="组合 33"/>
          <p:cNvGrpSpPr/>
          <p:nvPr/>
        </p:nvGrpSpPr>
        <p:grpSpPr>
          <a:xfrm>
            <a:off x="437442" y="4998323"/>
            <a:ext cx="782955" cy="565150"/>
            <a:chOff x="1078" y="8413"/>
            <a:chExt cx="1233" cy="890"/>
          </a:xfrm>
        </p:grpSpPr>
        <p:sp>
          <p:nvSpPr>
            <p:cNvPr id="35" name="椭圆 34"/>
            <p:cNvSpPr/>
            <p:nvPr/>
          </p:nvSpPr>
          <p:spPr>
            <a:xfrm>
              <a:off x="1291" y="8629"/>
              <a:ext cx="661" cy="674"/>
            </a:xfrm>
            <a:prstGeom prst="ellipse">
              <a:avLst/>
            </a:prstGeom>
            <a:solidFill>
              <a:srgbClr val="A4DEF8"/>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defTabSz="914400" fontAlgn="base">
                <a:spcBef>
                  <a:spcPct val="0"/>
                </a:spcBef>
                <a:spcAft>
                  <a:spcPct val="0"/>
                </a:spcAft>
                <a:buFont typeface="Arial" panose="020B0604020202020204" pitchFamily="34" charset="0"/>
                <a:buNone/>
              </a:pPr>
              <a:endParaRPr lang="zh-CN" altLang="zh-CN">
                <a:solidFill>
                  <a:srgbClr val="004C54"/>
                </a:solidFill>
                <a:latin typeface="Arial" panose="020B0604020202020204" pitchFamily="34" charset="0"/>
                <a:ea typeface="宋体" panose="02010600030101010101" pitchFamily="2" charset="-122"/>
              </a:endParaRPr>
            </a:p>
          </p:txBody>
        </p:sp>
        <p:sp>
          <p:nvSpPr>
            <p:cNvPr id="36" name="文本框 35"/>
            <p:cNvSpPr txBox="1"/>
            <p:nvPr/>
          </p:nvSpPr>
          <p:spPr>
            <a:xfrm>
              <a:off x="1078" y="8413"/>
              <a:ext cx="1233" cy="890"/>
            </a:xfrm>
            <a:prstGeom prst="rect">
              <a:avLst/>
            </a:prstGeom>
            <a:noFill/>
          </p:spPr>
          <p:txBody>
            <a:bodyPr wrap="square" rtlCol="0">
              <a:spAutoFit/>
            </a:bodyPr>
            <a:lstStyle/>
            <a:p>
              <a:pPr algn="just" defTabSz="914400" fontAlgn="base">
                <a:lnSpc>
                  <a:spcPct val="140000"/>
                </a:lnSpc>
                <a:spcBef>
                  <a:spcPct val="0"/>
                </a:spcBef>
                <a:spcAft>
                  <a:spcPct val="0"/>
                </a:spcAft>
              </a:pPr>
              <a:r>
                <a:rPr lang="en-US" altLang="zh-CN" sz="2200" b="1"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200" b="1" dirty="0">
                  <a:solidFill>
                    <a:srgbClr val="014195"/>
                  </a:solidFill>
                  <a:latin typeface="Times New Roman" panose="02020603050405020304" pitchFamily="18" charset="0"/>
                  <a:ea typeface="微软雅黑" panose="020B0503020204020204" pitchFamily="34" charset="-122"/>
                  <a:cs typeface="Times New Roman" panose="02020603050405020304" pitchFamily="18" charset="0"/>
                </a:rPr>
                <a:t>A2 :</a:t>
              </a:r>
              <a:r>
                <a:rPr lang="en-US" altLang="zh-CN" sz="2200"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grpSp>
        <p:nvGrpSpPr>
          <p:cNvPr id="38" name="组合 37"/>
          <p:cNvGrpSpPr/>
          <p:nvPr/>
        </p:nvGrpSpPr>
        <p:grpSpPr>
          <a:xfrm>
            <a:off x="440259" y="1610472"/>
            <a:ext cx="8154035" cy="566309"/>
            <a:chOff x="594360" y="1865948"/>
            <a:chExt cx="8154035" cy="566309"/>
          </a:xfrm>
        </p:grpSpPr>
        <p:sp>
          <p:nvSpPr>
            <p:cNvPr id="39" name="Rectangle 5"/>
            <p:cNvSpPr/>
            <p:nvPr/>
          </p:nvSpPr>
          <p:spPr>
            <a:xfrm>
              <a:off x="1264286" y="1929130"/>
              <a:ext cx="7033260" cy="478790"/>
            </a:xfrm>
            <a:prstGeom prst="rect">
              <a:avLst/>
            </a:prstGeom>
            <a:solidFill>
              <a:srgbClr val="BBE0E3">
                <a:alpha val="50195"/>
              </a:srgbClr>
            </a:solidFill>
            <a:ln w="9525">
              <a:noFill/>
            </a:ln>
          </p:spPr>
          <p:txBody>
            <a:bodyPr wrap="none" anchor="ctr"/>
            <a:lstStyle/>
            <a:p>
              <a:pPr defTabSz="914400" fontAlgn="base">
                <a:spcBef>
                  <a:spcPct val="0"/>
                </a:spcBef>
                <a:spcAft>
                  <a:spcPct val="0"/>
                </a:spcAft>
              </a:pPr>
              <a:endParaRPr dirty="0">
                <a:solidFill>
                  <a:srgbClr val="004C54"/>
                </a:solidFill>
                <a:latin typeface="Arial" panose="020B0604020202020204" pitchFamily="34" charset="0"/>
                <a:ea typeface="宋体" panose="02010600030101010101" pitchFamily="2" charset="-122"/>
              </a:endParaRPr>
            </a:p>
          </p:txBody>
        </p:sp>
        <p:sp>
          <p:nvSpPr>
            <p:cNvPr id="40" name="椭圆 39"/>
            <p:cNvSpPr/>
            <p:nvPr/>
          </p:nvSpPr>
          <p:spPr>
            <a:xfrm>
              <a:off x="684530" y="1996440"/>
              <a:ext cx="419735" cy="427990"/>
            </a:xfrm>
            <a:prstGeom prst="ellipse">
              <a:avLst/>
            </a:prstGeom>
            <a:solidFill>
              <a:srgbClr val="CCE57E"/>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defTabSz="914400" fontAlgn="base">
                <a:spcBef>
                  <a:spcPct val="0"/>
                </a:spcBef>
                <a:spcAft>
                  <a:spcPct val="0"/>
                </a:spcAft>
                <a:buFont typeface="Arial" panose="020B0604020202020204" pitchFamily="34" charset="0"/>
                <a:buNone/>
              </a:pPr>
              <a:endParaRPr lang="zh-CN" altLang="zh-CN">
                <a:solidFill>
                  <a:srgbClr val="004C54"/>
                </a:solidFill>
                <a:latin typeface="Arial" panose="020B0604020202020204" pitchFamily="34" charset="0"/>
                <a:ea typeface="宋体" panose="02010600030101010101" pitchFamily="2" charset="-122"/>
              </a:endParaRPr>
            </a:p>
          </p:txBody>
        </p:sp>
        <p:sp>
          <p:nvSpPr>
            <p:cNvPr id="41" name="文本框 40"/>
            <p:cNvSpPr txBox="1"/>
            <p:nvPr/>
          </p:nvSpPr>
          <p:spPr>
            <a:xfrm>
              <a:off x="594360" y="1865948"/>
              <a:ext cx="8154035" cy="566309"/>
            </a:xfrm>
            <a:prstGeom prst="rect">
              <a:avLst/>
            </a:prstGeom>
            <a:noFill/>
          </p:spPr>
          <p:txBody>
            <a:bodyPr wrap="square" rtlCol="0">
              <a:spAutoFit/>
            </a:bodyPr>
            <a:lstStyle/>
            <a:p>
              <a:pPr algn="just" defTabSz="914400" fontAlgn="base">
                <a:lnSpc>
                  <a:spcPct val="140000"/>
                </a:lnSpc>
                <a:spcBef>
                  <a:spcPct val="0"/>
                </a:spcBef>
                <a:spcAft>
                  <a:spcPct val="0"/>
                </a:spcAft>
              </a:pPr>
              <a:r>
                <a:rPr lang="en-US" altLang="zh-CN" sz="2200" b="1" dirty="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rPr>
                <a:t>Q1  </a:t>
              </a:r>
              <a:r>
                <a:rPr lang="en-US" altLang="zh-CN" sz="2200" b="1" dirty="0" smtClean="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rPr>
                <a:t>:</a:t>
              </a:r>
              <a:r>
                <a:rPr lang="zh-CN" altLang="en-US" sz="2200" b="1" dirty="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rPr>
                <a:t>怎样</a:t>
              </a:r>
              <a:r>
                <a:rPr lang="zh-CN" altLang="en-US" sz="2200" b="1" dirty="0" smtClean="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rPr>
                <a:t>自动锁定所需要进行细化的局部区域</a:t>
              </a:r>
              <a:r>
                <a:rPr lang="en-US" altLang="zh-CN" sz="2200" b="1" dirty="0" smtClean="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rPr>
                <a:t>?</a:t>
              </a:r>
              <a:endParaRPr lang="en-US" altLang="zh-CN" sz="2200" b="1" dirty="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grpSp>
      <p:grpSp>
        <p:nvGrpSpPr>
          <p:cNvPr id="42" name="组合 41"/>
          <p:cNvGrpSpPr/>
          <p:nvPr/>
        </p:nvGrpSpPr>
        <p:grpSpPr>
          <a:xfrm>
            <a:off x="494019" y="4412226"/>
            <a:ext cx="7174865" cy="566420"/>
            <a:chOff x="1078" y="7381"/>
            <a:chExt cx="11299" cy="892"/>
          </a:xfrm>
        </p:grpSpPr>
        <p:grpSp>
          <p:nvGrpSpPr>
            <p:cNvPr id="43" name="组合 42"/>
            <p:cNvGrpSpPr/>
            <p:nvPr/>
          </p:nvGrpSpPr>
          <p:grpSpPr>
            <a:xfrm>
              <a:off x="1197" y="7517"/>
              <a:ext cx="8668" cy="754"/>
              <a:chOff x="1197" y="7517"/>
              <a:chExt cx="8668" cy="754"/>
            </a:xfrm>
          </p:grpSpPr>
          <p:sp>
            <p:nvSpPr>
              <p:cNvPr id="45" name="Rectangle 5"/>
              <p:cNvSpPr/>
              <p:nvPr/>
            </p:nvSpPr>
            <p:spPr>
              <a:xfrm>
                <a:off x="2107" y="7517"/>
                <a:ext cx="7759" cy="720"/>
              </a:xfrm>
              <a:prstGeom prst="rect">
                <a:avLst/>
              </a:prstGeom>
              <a:solidFill>
                <a:srgbClr val="BBE0E3">
                  <a:alpha val="50195"/>
                </a:srgbClr>
              </a:solidFill>
              <a:ln w="9525">
                <a:noFill/>
              </a:ln>
            </p:spPr>
            <p:txBody>
              <a:bodyPr wrap="none" anchor="ctr"/>
              <a:lstStyle/>
              <a:p>
                <a:pPr defTabSz="914400" fontAlgn="base">
                  <a:spcBef>
                    <a:spcPct val="0"/>
                  </a:spcBef>
                  <a:spcAft>
                    <a:spcPct val="0"/>
                  </a:spcAft>
                </a:pPr>
                <a:endParaRPr dirty="0">
                  <a:solidFill>
                    <a:srgbClr val="004C54"/>
                  </a:solidFill>
                  <a:latin typeface="Arial" panose="020B0604020202020204" pitchFamily="34" charset="0"/>
                  <a:ea typeface="宋体" panose="02010600030101010101" pitchFamily="2" charset="-122"/>
                </a:endParaRPr>
              </a:p>
            </p:txBody>
          </p:sp>
          <p:sp>
            <p:nvSpPr>
              <p:cNvPr id="46" name="椭圆 45"/>
              <p:cNvSpPr/>
              <p:nvPr/>
            </p:nvSpPr>
            <p:spPr>
              <a:xfrm>
                <a:off x="1197" y="7597"/>
                <a:ext cx="661" cy="674"/>
              </a:xfrm>
              <a:prstGeom prst="ellipse">
                <a:avLst/>
              </a:prstGeom>
              <a:solidFill>
                <a:srgbClr val="CCE57E"/>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defTabSz="914400" fontAlgn="base">
                  <a:spcBef>
                    <a:spcPct val="0"/>
                  </a:spcBef>
                  <a:spcAft>
                    <a:spcPct val="0"/>
                  </a:spcAft>
                  <a:buFont typeface="Arial" panose="020B0604020202020204" pitchFamily="34" charset="0"/>
                  <a:buNone/>
                </a:pPr>
                <a:endParaRPr lang="zh-CN" altLang="zh-CN">
                  <a:solidFill>
                    <a:srgbClr val="004C54"/>
                  </a:solidFill>
                  <a:latin typeface="Arial" panose="020B0604020202020204" pitchFamily="34" charset="0"/>
                  <a:ea typeface="宋体" panose="02010600030101010101" pitchFamily="2" charset="-122"/>
                </a:endParaRPr>
              </a:p>
            </p:txBody>
          </p:sp>
        </p:grpSp>
        <p:sp>
          <p:nvSpPr>
            <p:cNvPr id="44" name="文本框 43"/>
            <p:cNvSpPr txBox="1"/>
            <p:nvPr/>
          </p:nvSpPr>
          <p:spPr>
            <a:xfrm>
              <a:off x="1078" y="7381"/>
              <a:ext cx="11299" cy="892"/>
            </a:xfrm>
            <a:prstGeom prst="rect">
              <a:avLst/>
            </a:prstGeom>
            <a:noFill/>
          </p:spPr>
          <p:txBody>
            <a:bodyPr wrap="square" rtlCol="0">
              <a:spAutoFit/>
            </a:bodyPr>
            <a:lstStyle/>
            <a:p>
              <a:pPr algn="just" defTabSz="914400" fontAlgn="base">
                <a:lnSpc>
                  <a:spcPct val="140000"/>
                </a:lnSpc>
                <a:spcBef>
                  <a:spcPct val="0"/>
                </a:spcBef>
                <a:spcAft>
                  <a:spcPct val="0"/>
                </a:spcAft>
              </a:pPr>
              <a:r>
                <a:rPr lang="en-US" altLang="zh-CN" sz="2200" b="1" dirty="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rPr>
                <a:t>Q2 : </a:t>
              </a:r>
              <a:r>
                <a:rPr lang="zh-CN" altLang="en-US" sz="2200" b="1" dirty="0" smtClean="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rPr>
                <a:t>如何确定停止</a:t>
              </a:r>
              <a:r>
                <a:rPr lang="zh-CN" altLang="en-US" sz="2200" b="1" dirty="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rPr>
                <a:t>阈值</a:t>
              </a:r>
              <a:r>
                <a:rPr lang="zh-CN" altLang="en-US" sz="2200" b="1" dirty="0" smtClean="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rPr>
                <a:t>？</a:t>
              </a:r>
              <a:endParaRPr lang="en-US" altLang="zh-CN" sz="2200" b="1" dirty="0">
                <a:solidFill>
                  <a:srgbClr val="DDDDDD">
                    <a:lumMod val="10000"/>
                  </a:srgbClr>
                </a:solidFill>
                <a:latin typeface="Times New Roman" panose="02020603050405020304" pitchFamily="18" charset="0"/>
                <a:ea typeface="方正粗谭黑简体" panose="02000000000000000000" pitchFamily="2" charset="-122"/>
                <a:cs typeface="Times New Roman" panose="02020603050405020304" pitchFamily="18" charset="0"/>
              </a:endParaRPr>
            </a:p>
          </p:txBody>
        </p:sp>
      </p:grpSp>
      <p:sp>
        <p:nvSpPr>
          <p:cNvPr id="47" name="文本框 46"/>
          <p:cNvSpPr txBox="1"/>
          <p:nvPr/>
        </p:nvSpPr>
        <p:spPr>
          <a:xfrm>
            <a:off x="1331640" y="3713583"/>
            <a:ext cx="6877417" cy="480131"/>
          </a:xfrm>
          <a:prstGeom prst="rect">
            <a:avLst/>
          </a:prstGeom>
          <a:noFill/>
        </p:spPr>
        <p:txBody>
          <a:bodyPr wrap="square" rtlCol="0">
            <a:spAutoFit/>
          </a:bodyPr>
          <a:lstStyle/>
          <a:p>
            <a:pPr marL="285750" indent="-285750" algn="just" defTabSz="914400" fontAlgn="base">
              <a:lnSpc>
                <a:spcPct val="140000"/>
              </a:lnSpc>
              <a:spcBef>
                <a:spcPct val="0"/>
              </a:spcBef>
              <a:spcAft>
                <a:spcPct val="0"/>
              </a:spcAft>
              <a:buFont typeface="Wingdings" panose="05000000000000000000" charset="0"/>
              <a:buChar char="l"/>
            </a:pPr>
            <a:r>
              <a:rPr lang="en-US" altLang="zh-CN" b="1" i="1" dirty="0">
                <a:solidFill>
                  <a:srgbClr val="014195"/>
                </a:solidFill>
                <a:latin typeface="Times New Roman" panose="02020603050405020304" pitchFamily="18" charset="0"/>
                <a:ea typeface="微软雅黑" panose="020B0503020204020204" pitchFamily="34" charset="-122"/>
                <a:cs typeface="Times New Roman" panose="02020603050405020304" pitchFamily="18" charset="0"/>
              </a:rPr>
              <a:t>a, b</a:t>
            </a:r>
            <a:r>
              <a:rPr lang="en-US" altLang="zh-CN" dirty="0" smtClean="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dirty="0" smtClean="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代表热流的峰值和平均值之间的权重参数</a:t>
            </a:r>
            <a:endParaRPr lang="en-US" altLang="zh-CN"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8" name="文本框 47"/>
          <p:cNvSpPr txBox="1"/>
          <p:nvPr/>
        </p:nvSpPr>
        <p:spPr>
          <a:xfrm>
            <a:off x="1271694" y="5817615"/>
            <a:ext cx="5604562" cy="480131"/>
          </a:xfrm>
          <a:prstGeom prst="rect">
            <a:avLst/>
          </a:prstGeom>
          <a:noFill/>
        </p:spPr>
        <p:txBody>
          <a:bodyPr wrap="square" rtlCol="0">
            <a:spAutoFit/>
          </a:bodyPr>
          <a:lstStyle/>
          <a:p>
            <a:pPr marL="285750" indent="-285750" algn="just" defTabSz="914400" fontAlgn="base">
              <a:lnSpc>
                <a:spcPct val="140000"/>
              </a:lnSpc>
              <a:spcBef>
                <a:spcPct val="0"/>
              </a:spcBef>
              <a:spcAft>
                <a:spcPct val="0"/>
              </a:spcAft>
              <a:buFont typeface="Wingdings" panose="05000000000000000000" charset="0"/>
              <a:buChar char="l"/>
            </a:pPr>
            <a:r>
              <a:rPr lang="en-US" altLang="zh-CN" b="1" i="1" dirty="0">
                <a:solidFill>
                  <a:srgbClr val="014195"/>
                </a:solidFill>
                <a:latin typeface="Times New Roman" panose="02020603050405020304" pitchFamily="18" charset="0"/>
                <a:ea typeface="微软雅黑" panose="020B0503020204020204" pitchFamily="34" charset="-122"/>
                <a:cs typeface="Times New Roman" panose="02020603050405020304" pitchFamily="18" charset="0"/>
                <a:sym typeface="Symbol" panose="05050102010706020507" charset="0"/>
              </a:rPr>
              <a:t></a:t>
            </a:r>
            <a:r>
              <a:rPr lang="en-US" altLang="zh-CN" dirty="0">
                <a:solidFill>
                  <a:srgbClr val="014195"/>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dirty="0" smtClean="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rPr>
              <a:t>代表平均误差和峰值误差之间的权重参数</a:t>
            </a:r>
            <a:endParaRPr lang="en-US" altLang="zh-CN" dirty="0">
              <a:solidFill>
                <a:srgbClr val="DDDDDD">
                  <a:lumMod val="10000"/>
                </a:srgb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9" name="Oval 79"/>
          <p:cNvSpPr>
            <a:spLocks noChangeAspect="1"/>
          </p:cNvSpPr>
          <p:nvPr/>
        </p:nvSpPr>
        <p:spPr>
          <a:xfrm>
            <a:off x="8100392" y="5229200"/>
            <a:ext cx="338226" cy="327269"/>
          </a:xfrm>
          <a:prstGeom prst="ellipse">
            <a:avLst/>
          </a:prstGeom>
          <a:solidFill>
            <a:srgbClr val="99CC00">
              <a:alpha val="50195"/>
            </a:srgbClr>
          </a:solidFill>
          <a:ln w="9525">
            <a:noFill/>
          </a:ln>
        </p:spPr>
        <p:txBody>
          <a:bodyPr wrap="none" anchor="ctr"/>
          <a:lstStyle/>
          <a:p>
            <a:pPr algn="ctr"/>
            <a:r>
              <a:rPr lang="en-US" altLang="zh-CN" sz="1500" b="1" dirty="0" smtClean="0">
                <a:solidFill>
                  <a:srgbClr val="0E85C4"/>
                </a:solidFill>
                <a:latin typeface="Arial" panose="020B0604020202020204" pitchFamily="34" charset="0"/>
              </a:rPr>
              <a:t>5</a:t>
            </a:r>
            <a:endParaRPr lang="en-US" altLang="zh-CN" sz="1500" b="1" dirty="0">
              <a:solidFill>
                <a:srgbClr val="0E85C4"/>
              </a:solidFill>
              <a:latin typeface="Arial" panose="020B0604020202020204" pitchFamily="34" charset="0"/>
            </a:endParaRPr>
          </a:p>
        </p:txBody>
      </p:sp>
      <p:sp>
        <p:nvSpPr>
          <p:cNvPr id="50" name="Oval 79"/>
          <p:cNvSpPr>
            <a:spLocks noChangeAspect="1"/>
          </p:cNvSpPr>
          <p:nvPr/>
        </p:nvSpPr>
        <p:spPr>
          <a:xfrm>
            <a:off x="8100392" y="2924944"/>
            <a:ext cx="338226" cy="327269"/>
          </a:xfrm>
          <a:prstGeom prst="ellipse">
            <a:avLst/>
          </a:prstGeom>
          <a:solidFill>
            <a:srgbClr val="99CC00">
              <a:alpha val="50195"/>
            </a:srgbClr>
          </a:solidFill>
          <a:ln w="9525">
            <a:noFill/>
          </a:ln>
        </p:spPr>
        <p:txBody>
          <a:bodyPr wrap="none" anchor="ctr"/>
          <a:lstStyle/>
          <a:p>
            <a:pPr algn="ctr"/>
            <a:r>
              <a:rPr lang="en-US" altLang="zh-CN" sz="1500" b="1" dirty="0" smtClean="0">
                <a:solidFill>
                  <a:srgbClr val="0E85C4"/>
                </a:solidFill>
                <a:latin typeface="Arial" panose="020B0604020202020204" pitchFamily="34" charset="0"/>
              </a:rPr>
              <a:t>4</a:t>
            </a:r>
            <a:endParaRPr lang="en-US" altLang="zh-CN" sz="1500" b="1" dirty="0">
              <a:solidFill>
                <a:srgbClr val="0E85C4"/>
              </a:solidFill>
              <a:latin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1000"/>
                                  </p:stCondLst>
                                  <p:childTnLst>
                                    <p:set>
                                      <p:cBhvr>
                                        <p:cTn id="25" dur="1" fill="hold">
                                          <p:stCondLst>
                                            <p:cond delay="0"/>
                                          </p:stCondLst>
                                        </p:cTn>
                                        <p:tgtEl>
                                          <p:spTgt spid="4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7" grpId="0"/>
      <p:bldP spid="48" grpId="0"/>
      <p:bldP spid="49" grpId="0" animBg="1"/>
      <p:bldP spid="50" grpId="0" animBg="1"/>
    </p:bldLst>
  </p:timing>
</p:sld>
</file>

<file path=ppt/tags/tag1.xml><?xml version="1.0" encoding="utf-8"?>
<p:tagLst xmlns:p="http://schemas.openxmlformats.org/presentationml/2006/main">
  <p:tag name="SOURCE" val="\documentclass{slides}\pagestyle{empty}&#10;&#10;\begin{document}&#10;$\ldots$&#10;\end{document}&#10;"/>
  <p:tag name="EXTERNALNAME" val="txp_fig"/>
  <p:tag name="BLEND" val="Falsch"/>
  <p:tag name="TRANSPARENT" val="Wahr"/>
  <p:tag name="KEEPFILES" val="Falsch"/>
  <p:tag name="DEBUGPAUSE" val="Falsch"/>
  <p:tag name="RESOLUTION" val="1200"/>
  <p:tag name="TIMEOUT" val="(none)"/>
  <p:tag name="BOXWIDTH" val="691"/>
  <p:tag name="BOXHEIGHT" val="514"/>
  <p:tag name="BOXFONT" val="10"/>
  <p:tag name="BOXWRAP" val="Falsch"/>
  <p:tag name="WORKAROUNDTRANSPARENCYBUG" val="Falsch"/>
  <p:tag name="ALLOWFONTSUBSTITUTION" val="Falsch"/>
  <p:tag name="BITMAPFORMAT" val="pngmono"/>
  <p:tag name="ORIGWIDTH" val="22"/>
  <p:tag name="PICTUREFILESIZE" val="304"/>
</p:tagLst>
</file>

<file path=ppt/tags/tag2.xml><?xml version="1.0" encoding="utf-8"?>
<p:tagLst xmlns:p="http://schemas.openxmlformats.org/presentationml/2006/main">
  <p:tag name="SOURCE" val="\documentclass{slides}\pagestyle{empty}&#10;&#10;\begin{document}&#10;$\ldots$&#10;\end{document}&#10;"/>
  <p:tag name="EXTERNALNAME" val="txp_fig"/>
  <p:tag name="BLEND" val="Falsch"/>
  <p:tag name="TRANSPARENT" val="Wahr"/>
  <p:tag name="KEEPFILES" val="Falsch"/>
  <p:tag name="DEBUGPAUSE" val="Falsch"/>
  <p:tag name="RESOLUTION" val="1200"/>
  <p:tag name="TIMEOUT" val="(none)"/>
  <p:tag name="BOXWIDTH" val="691"/>
  <p:tag name="BOXHEIGHT" val="514"/>
  <p:tag name="BOXFONT" val="10"/>
  <p:tag name="BOXWRAP" val="Falsch"/>
  <p:tag name="WORKAROUNDTRANSPARENCYBUG" val="Falsch"/>
  <p:tag name="ALLOWFONTSUBSTITUTION" val="Falsch"/>
  <p:tag name="BITMAPFORMAT" val="pngmono"/>
  <p:tag name="ORIGWIDTH" val="22"/>
  <p:tag name="PICTUREFILESIZE" val="304"/>
</p:tagLst>
</file>

<file path=ppt/tags/tag3.xml><?xml version="1.0" encoding="utf-8"?>
<p:tagLst xmlns:p="http://schemas.openxmlformats.org/presentationml/2006/main">
  <p:tag name="SOURCE" val="\documentclass{slides}\pagestyle{empty}&#10;&#10;\begin{document}&#10;$\ldots$&#10;\end{document}&#10;"/>
  <p:tag name="EXTERNALNAME" val="txp_fig"/>
  <p:tag name="BLEND" val="Falsch"/>
  <p:tag name="TRANSPARENT" val="Wahr"/>
  <p:tag name="KEEPFILES" val="Falsch"/>
  <p:tag name="DEBUGPAUSE" val="Falsch"/>
  <p:tag name="RESOLUTION" val="1200"/>
  <p:tag name="TIMEOUT" val="(none)"/>
  <p:tag name="BOXWIDTH" val="691"/>
  <p:tag name="BOXHEIGHT" val="514"/>
  <p:tag name="BOXFONT" val="10"/>
  <p:tag name="BOXWRAP" val="Falsch"/>
  <p:tag name="WORKAROUNDTRANSPARENCYBUG" val="Falsch"/>
  <p:tag name="ALLOWFONTSUBSTITUTION" val="Falsch"/>
  <p:tag name="BITMAPFORMAT" val="pngmono"/>
  <p:tag name="ORIGWIDTH" val="22"/>
  <p:tag name="PICTUREFILESIZE" val="304"/>
</p:tagLst>
</file>

<file path=ppt/tags/tag4.xml><?xml version="1.0" encoding="utf-8"?>
<p:tagLst xmlns:p="http://schemas.openxmlformats.org/presentationml/2006/main">
  <p:tag name="SOURCE" val="\documentclass{slides}\pagestyle{empty}&#10;&#10;\begin{document}&#10;$\ldots$&#10;\end{document}&#10;"/>
  <p:tag name="EXTERNALNAME" val="txp_fig"/>
  <p:tag name="BLEND" val="Falsch"/>
  <p:tag name="TRANSPARENT" val="Wahr"/>
  <p:tag name="KEEPFILES" val="Falsch"/>
  <p:tag name="DEBUGPAUSE" val="Falsch"/>
  <p:tag name="RESOLUTION" val="1200"/>
  <p:tag name="TIMEOUT" val="(none)"/>
  <p:tag name="BOXWIDTH" val="691"/>
  <p:tag name="BOXHEIGHT" val="514"/>
  <p:tag name="BOXFONT" val="10"/>
  <p:tag name="BOXWRAP" val="Falsch"/>
  <p:tag name="WORKAROUNDTRANSPARENCYBUG" val="Falsch"/>
  <p:tag name="ALLOWFONTSUBSTITUTION" val="Falsch"/>
  <p:tag name="BITMAPFORMAT" val="pngmono"/>
  <p:tag name="ORIGWIDTH" val="22"/>
  <p:tag name="PICTUREFILESIZE" val="304"/>
</p:tagLst>
</file>

<file path=ppt/tags/tag5.xml><?xml version="1.0" encoding="utf-8"?>
<p:tagLst xmlns:p="http://schemas.openxmlformats.org/presentationml/2006/main">
  <p:tag name="SOURCE" val="\documentclass{slides}\pagestyle{empty}&#10;&#10;\begin{document}&#10;$\ldots$&#10;\end{document}&#10;"/>
  <p:tag name="EXTERNALNAME" val="txp_fig"/>
  <p:tag name="BLEND" val="Falsch"/>
  <p:tag name="TRANSPARENT" val="Wahr"/>
  <p:tag name="KEEPFILES" val="Falsch"/>
  <p:tag name="DEBUGPAUSE" val="Falsch"/>
  <p:tag name="RESOLUTION" val="1200"/>
  <p:tag name="TIMEOUT" val="(none)"/>
  <p:tag name="BOXWIDTH" val="691"/>
  <p:tag name="BOXHEIGHT" val="514"/>
  <p:tag name="BOXFONT" val="10"/>
  <p:tag name="BOXWRAP" val="Falsch"/>
  <p:tag name="WORKAROUNDTRANSPARENCYBUG" val="Falsch"/>
  <p:tag name="ALLOWFONTSUBSTITUTION" val="Falsch"/>
  <p:tag name="BITMAPFORMAT" val="pngmono"/>
  <p:tag name="ORIGWIDTH" val="22"/>
  <p:tag name="PICTUREFILESIZE" val="304"/>
</p:tagLst>
</file>

<file path=ppt/tags/tag6.xml><?xml version="1.0" encoding="utf-8"?>
<p:tagLst xmlns:p="http://schemas.openxmlformats.org/presentationml/2006/main">
  <p:tag name="SOURCE" val="\documentclass{slides}\pagestyle{empty}&#10;&#10;\begin{document}&#10;$\ldots$&#10;\end{document}&#10;"/>
  <p:tag name="EXTERNALNAME" val="txp_fig"/>
  <p:tag name="BLEND" val="Falsch"/>
  <p:tag name="TRANSPARENT" val="Wahr"/>
  <p:tag name="KEEPFILES" val="Falsch"/>
  <p:tag name="DEBUGPAUSE" val="Falsch"/>
  <p:tag name="RESOLUTION" val="1200"/>
  <p:tag name="TIMEOUT" val="(none)"/>
  <p:tag name="BOXWIDTH" val="691"/>
  <p:tag name="BOXHEIGHT" val="514"/>
  <p:tag name="BOXFONT" val="10"/>
  <p:tag name="BOXWRAP" val="Falsch"/>
  <p:tag name="WORKAROUNDTRANSPARENCYBUG" val="Falsch"/>
  <p:tag name="ALLOWFONTSUBSTITUTION" val="Falsch"/>
  <p:tag name="BITMAPFORMAT" val="pngmono"/>
  <p:tag name="ORIGWIDTH" val="22"/>
  <p:tag name="PICTUREFILESIZE" val="304"/>
</p:tagLst>
</file>

<file path=ppt/theme/theme1.xml><?xml version="1.0" encoding="utf-8"?>
<a:theme xmlns:a="http://schemas.openxmlformats.org/drawingml/2006/main" name="书本经典 16x9">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办公室主题">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办公室主题">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4232</Words>
  <Application>WPS 演示</Application>
  <PresentationFormat>全屏显示(4:3)</PresentationFormat>
  <Paragraphs>515</Paragraphs>
  <Slides>20</Slides>
  <Notes>20</Notes>
  <HiddenSlides>0</HiddenSlides>
  <MMClips>0</MMClips>
  <ScaleCrop>false</ScaleCrop>
  <HeadingPairs>
    <vt:vector size="8" baseType="variant">
      <vt:variant>
        <vt:lpstr>已用的字体</vt:lpstr>
      </vt:variant>
      <vt:variant>
        <vt:i4>23</vt:i4>
      </vt:variant>
      <vt:variant>
        <vt:lpstr>主题</vt:lpstr>
      </vt:variant>
      <vt:variant>
        <vt:i4>1</vt:i4>
      </vt:variant>
      <vt:variant>
        <vt:lpstr>嵌入 OLE 服务器</vt:lpstr>
      </vt:variant>
      <vt:variant>
        <vt:i4>6</vt:i4>
      </vt:variant>
      <vt:variant>
        <vt:lpstr>幻灯片标题</vt:lpstr>
      </vt:variant>
      <vt:variant>
        <vt:i4>20</vt:i4>
      </vt:variant>
    </vt:vector>
  </HeadingPairs>
  <TitlesOfParts>
    <vt:vector size="50" baseType="lpstr">
      <vt:lpstr>Arial</vt:lpstr>
      <vt:lpstr>宋体</vt:lpstr>
      <vt:lpstr>Wingdings</vt:lpstr>
      <vt:lpstr>Arial Unicode MS</vt:lpstr>
      <vt:lpstr>Salesforce Sans</vt:lpstr>
      <vt:lpstr>Segoe Print</vt:lpstr>
      <vt:lpstr>微软雅黑</vt:lpstr>
      <vt:lpstr>Calibri</vt:lpstr>
      <vt:lpstr>Century Gothic</vt:lpstr>
      <vt:lpstr>Eras Light ITC</vt:lpstr>
      <vt:lpstr>Yu Gothic UI Semilight</vt:lpstr>
      <vt:lpstr>Times New Roman</vt:lpstr>
      <vt:lpstr>Segoe UI Semilight</vt:lpstr>
      <vt:lpstr>方正粗谭黑简体</vt:lpstr>
      <vt:lpstr>华文新魏</vt:lpstr>
      <vt:lpstr>黑体</vt:lpstr>
      <vt:lpstr>Symbol</vt:lpstr>
      <vt:lpstr>Wingdings</vt:lpstr>
      <vt:lpstr>等线 Light</vt:lpstr>
      <vt:lpstr>Calibri Light</vt:lpstr>
      <vt:lpstr>等线</vt:lpstr>
      <vt:lpstr>Times New Roman</vt:lpstr>
      <vt:lpstr>Calibri</vt:lpstr>
      <vt:lpstr>书本经典 16x9</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关键：重构Dirichlet边界条件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标题布局</dc:title>
  <dc:creator>Windows 用户</dc:creator>
  <cp:lastModifiedBy>BlackGirLyE</cp:lastModifiedBy>
  <cp:revision>104</cp:revision>
  <dcterms:created xsi:type="dcterms:W3CDTF">2019-10-15T09:12:00Z</dcterms:created>
  <dcterms:modified xsi:type="dcterms:W3CDTF">2019-10-25T14:51:14Z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y fmtid="{D5CDD505-2E9C-101B-9397-08002B2CF9AE}" pid="8" name="KSOProductBuildVer">
    <vt:lpwstr>2052-11.1.0.9145</vt:lpwstr>
  </property>
</Properties>
</file>