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2.xml" ContentType="application/vnd.openxmlformats-officedocument.presentationml.comment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57" r:id="rId4"/>
    <p:sldId id="294" r:id="rId5"/>
    <p:sldId id="295" r:id="rId6"/>
    <p:sldId id="281" r:id="rId7"/>
    <p:sldId id="278" r:id="rId8"/>
    <p:sldId id="279" r:id="rId9"/>
    <p:sldId id="296" r:id="rId10"/>
    <p:sldId id="282" r:id="rId11"/>
    <p:sldId id="285" r:id="rId12"/>
    <p:sldId id="297" r:id="rId13"/>
    <p:sldId id="286" r:id="rId14"/>
    <p:sldId id="288" r:id="rId15"/>
    <p:sldId id="292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userId="lenov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6A39"/>
    <a:srgbClr val="37988E"/>
    <a:srgbClr val="FF9900"/>
    <a:srgbClr val="3366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91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0" y="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29T11:32:50.237" idx="1">
    <p:pos x="10" y="10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29T11:32:50.237" idx="1">
    <p:pos x="10" y="10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FC626-4ABF-45A0-98C4-E2A3A432A3DD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00DAB-E2D8-46B2-86B6-C11AA0259E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972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38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241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2755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5D3D7-CC87-4950-8197-26F7E3C63EE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932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5D3D7-CC87-4950-8197-26F7E3C63EE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331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B5D3D7-CC87-4950-8197-26F7E3C63EE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5204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65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47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56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000" y="-2667001"/>
            <a:ext cx="6858001" cy="12192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Group 4"/>
          <p:cNvGrpSpPr>
            <a:grpSpLocks/>
          </p:cNvGrpSpPr>
          <p:nvPr userDrawn="1"/>
        </p:nvGrpSpPr>
        <p:grpSpPr bwMode="auto">
          <a:xfrm>
            <a:off x="3925434" y="1198611"/>
            <a:ext cx="3888000" cy="41887"/>
            <a:chOff x="1974" y="34"/>
            <a:chExt cx="4214" cy="320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974" y="34"/>
              <a:ext cx="4214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1977" y="36"/>
              <a:ext cx="842" cy="314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2819" y="36"/>
              <a:ext cx="842" cy="314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3661" y="36"/>
              <a:ext cx="843" cy="314"/>
            </a:xfrm>
            <a:prstGeom prst="rect">
              <a:avLst/>
            </a:prstGeom>
            <a:solidFill>
              <a:srgbClr val="E56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4504" y="36"/>
              <a:ext cx="842" cy="314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5346" y="36"/>
              <a:ext cx="842" cy="31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PA_副标题 2"/>
          <p:cNvSpPr txBox="1">
            <a:spLocks/>
          </p:cNvSpPr>
          <p:nvPr userDrawn="1">
            <p:custDataLst>
              <p:tags r:id="rId1"/>
            </p:custDataLst>
          </p:nvPr>
        </p:nvSpPr>
        <p:spPr>
          <a:xfrm>
            <a:off x="3816250" y="622834"/>
            <a:ext cx="4089774" cy="4297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200" dirty="0">
                <a:latin typeface="+mj-ea"/>
                <a:ea typeface="+mj-ea"/>
              </a:rPr>
              <a:t>请插入您的标题内容</a:t>
            </a:r>
          </a:p>
        </p:txBody>
      </p:sp>
    </p:spTree>
    <p:extLst>
      <p:ext uri="{BB962C8B-B14F-4D97-AF65-F5344CB8AC3E}">
        <p14:creationId xmlns:p14="http://schemas.microsoft.com/office/powerpoint/2010/main" val="423167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96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77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325228" y="388350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73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66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53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97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25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A371D-E584-485B-9B50-E761BA7D6FC3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A2476-F5A1-4BF5-9C9A-DAF50C6F9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14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PA_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PA_副标题 2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1695974" y="2614569"/>
            <a:ext cx="8636000" cy="6875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800" dirty="0" smtClean="0">
                <a:cs typeface="+mn-ea"/>
                <a:sym typeface="+mn-lt"/>
              </a:rPr>
              <a:t>基于</a:t>
            </a:r>
            <a:r>
              <a:rPr lang="en-US" altLang="zh-CN" sz="4800" dirty="0" err="1" smtClean="0">
                <a:cs typeface="+mn-ea"/>
                <a:sym typeface="+mn-lt"/>
              </a:rPr>
              <a:t>comsol</a:t>
            </a:r>
            <a:r>
              <a:rPr lang="zh-CN" altLang="en-US" sz="4800" dirty="0" smtClean="0">
                <a:cs typeface="+mn-ea"/>
                <a:sym typeface="+mn-lt"/>
              </a:rPr>
              <a:t>的隔声罩</a:t>
            </a:r>
            <a:endParaRPr lang="en-US" altLang="zh-CN" sz="4800" dirty="0" smtClean="0">
              <a:cs typeface="+mn-ea"/>
              <a:sym typeface="+mn-lt"/>
            </a:endParaRPr>
          </a:p>
          <a:p>
            <a:r>
              <a:rPr lang="zh-CN" altLang="en-US" sz="4800" dirty="0" smtClean="0">
                <a:cs typeface="+mn-ea"/>
                <a:sym typeface="+mn-lt"/>
              </a:rPr>
              <a:t>插入损失分析</a:t>
            </a:r>
            <a:endParaRPr lang="zh-CN" altLang="en-US" sz="4800" dirty="0">
              <a:cs typeface="+mn-ea"/>
              <a:sym typeface="+mn-lt"/>
            </a:endParaRPr>
          </a:p>
        </p:txBody>
      </p:sp>
      <p:grpSp>
        <p:nvGrpSpPr>
          <p:cNvPr id="17" name="Group 4"/>
          <p:cNvGrpSpPr>
            <a:grpSpLocks/>
          </p:cNvGrpSpPr>
          <p:nvPr/>
        </p:nvGrpSpPr>
        <p:grpSpPr bwMode="auto">
          <a:xfrm>
            <a:off x="3560154" y="4308534"/>
            <a:ext cx="5004000" cy="41887"/>
            <a:chOff x="1974" y="34"/>
            <a:chExt cx="4214" cy="320"/>
          </a:xfrm>
        </p:grpSpPr>
        <p:sp>
          <p:nvSpPr>
            <p:cNvPr id="1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974" y="34"/>
              <a:ext cx="4214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1977" y="36"/>
              <a:ext cx="842" cy="314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2819" y="36"/>
              <a:ext cx="842" cy="314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3661" y="36"/>
              <a:ext cx="843" cy="314"/>
            </a:xfrm>
            <a:prstGeom prst="rect">
              <a:avLst/>
            </a:prstGeom>
            <a:solidFill>
              <a:srgbClr val="E56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4504" y="36"/>
              <a:ext cx="842" cy="314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5346" y="36"/>
              <a:ext cx="842" cy="31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PA_副标题 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8564154" y="5257800"/>
            <a:ext cx="2517876" cy="4588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en-US" altLang="zh-CN" dirty="0" smtClean="0">
                <a:cs typeface="+mn-ea"/>
                <a:sym typeface="+mn-lt"/>
              </a:rPr>
              <a:t>:</a:t>
            </a:r>
            <a:r>
              <a:rPr lang="zh-CN" altLang="en-US" dirty="0">
                <a:cs typeface="+mn-ea"/>
                <a:sym typeface="+mn-lt"/>
              </a:rPr>
              <a:t>魏逸飞</a:t>
            </a:r>
          </a:p>
        </p:txBody>
      </p:sp>
    </p:spTree>
    <p:extLst>
      <p:ext uri="{BB962C8B-B14F-4D97-AF65-F5344CB8AC3E}">
        <p14:creationId xmlns:p14="http://schemas.microsoft.com/office/powerpoint/2010/main" val="18004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2294" y="-320842"/>
            <a:ext cx="12332414" cy="7320223"/>
          </a:xfrm>
          <a:prstGeom prst="rect">
            <a:avLst/>
          </a:prstGeom>
        </p:spPr>
      </p:pic>
      <p:sp>
        <p:nvSpPr>
          <p:cNvPr id="20" name="椭圆 19"/>
          <p:cNvSpPr/>
          <p:nvPr/>
        </p:nvSpPr>
        <p:spPr>
          <a:xfrm>
            <a:off x="4971024" y="2310062"/>
            <a:ext cx="2237874" cy="2237874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99361" y="2438399"/>
            <a:ext cx="1975208" cy="1975208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57639" y="2918171"/>
            <a:ext cx="104067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6000" dirty="0">
                <a:cs typeface="+mn-ea"/>
                <a:sym typeface="+mn-lt"/>
              </a:rPr>
              <a:t>03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93853" y="1435406"/>
            <a:ext cx="1385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n w="1270">
                  <a:solidFill>
                    <a:schemeClr val="dk1">
                      <a:shade val="50000"/>
                    </a:schemeClr>
                  </a:solidFill>
                </a:ln>
                <a:cs typeface="+mn-ea"/>
                <a:sym typeface="+mn-lt"/>
              </a:rPr>
              <a:t>chapter</a:t>
            </a:r>
            <a:endParaRPr lang="zh-CN" altLang="en-US" sz="2800" dirty="0">
              <a:ln w="1270">
                <a:solidFill>
                  <a:schemeClr val="dk1">
                    <a:shade val="50000"/>
                  </a:schemeClr>
                </a:solidFill>
              </a:ln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866871" y="4769999"/>
            <a:ext cx="4422203" cy="687574"/>
            <a:chOff x="3866871" y="4769999"/>
            <a:chExt cx="4422203" cy="687574"/>
          </a:xfrm>
        </p:grpSpPr>
        <p:grpSp>
          <p:nvGrpSpPr>
            <p:cNvPr id="24" name="Group 4"/>
            <p:cNvGrpSpPr>
              <a:grpSpLocks/>
            </p:cNvGrpSpPr>
            <p:nvPr/>
          </p:nvGrpSpPr>
          <p:grpSpPr bwMode="auto">
            <a:xfrm>
              <a:off x="4020967" y="5374827"/>
              <a:ext cx="4212000" cy="41887"/>
              <a:chOff x="1974" y="34"/>
              <a:chExt cx="4214" cy="320"/>
            </a:xfrm>
          </p:grpSpPr>
          <p:sp>
            <p:nvSpPr>
              <p:cNvPr id="2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974" y="34"/>
                <a:ext cx="4214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Rectangle 5"/>
              <p:cNvSpPr>
                <a:spLocks noChangeArrowheads="1"/>
              </p:cNvSpPr>
              <p:nvPr/>
            </p:nvSpPr>
            <p:spPr bwMode="auto">
              <a:xfrm>
                <a:off x="1977" y="36"/>
                <a:ext cx="842" cy="314"/>
              </a:xfrm>
              <a:prstGeom prst="rect">
                <a:avLst/>
              </a:prstGeom>
              <a:solidFill>
                <a:srgbClr val="0D0D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Rectangle 6"/>
              <p:cNvSpPr>
                <a:spLocks noChangeArrowheads="1"/>
              </p:cNvSpPr>
              <p:nvPr/>
            </p:nvSpPr>
            <p:spPr bwMode="auto">
              <a:xfrm>
                <a:off x="2819" y="36"/>
                <a:ext cx="842" cy="314"/>
              </a:xfrm>
              <a:prstGeom prst="rect">
                <a:avLst/>
              </a:prstGeom>
              <a:solidFill>
                <a:srgbClr val="33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3661" y="36"/>
                <a:ext cx="843" cy="314"/>
              </a:xfrm>
              <a:prstGeom prst="rect">
                <a:avLst/>
              </a:prstGeom>
              <a:solidFill>
                <a:srgbClr val="E56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9" name="Rectangle 8"/>
              <p:cNvSpPr>
                <a:spLocks noChangeArrowheads="1"/>
              </p:cNvSpPr>
              <p:nvPr/>
            </p:nvSpPr>
            <p:spPr bwMode="auto">
              <a:xfrm>
                <a:off x="4504" y="36"/>
                <a:ext cx="842" cy="314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Rectangle 9"/>
              <p:cNvSpPr>
                <a:spLocks noChangeArrowheads="1"/>
              </p:cNvSpPr>
              <p:nvPr/>
            </p:nvSpPr>
            <p:spPr bwMode="auto">
              <a:xfrm>
                <a:off x="5346" y="36"/>
                <a:ext cx="842" cy="314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PA_副标题 2"/>
            <p:cNvSpPr txBox="1">
              <a:spLocks/>
            </p:cNvSpPr>
            <p:nvPr>
              <p:custDataLst>
                <p:tags r:id="rId1"/>
              </p:custDataLst>
            </p:nvPr>
          </p:nvSpPr>
          <p:spPr>
            <a:xfrm>
              <a:off x="3866871" y="4769999"/>
              <a:ext cx="4422203" cy="6875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3600" dirty="0" smtClean="0">
                  <a:cs typeface="+mn-ea"/>
                  <a:sym typeface="+mn-lt"/>
                </a:rPr>
                <a:t>实验结果分析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41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 descr="C:\Users\lenovo\Desktop\IMG_20191010_13294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878" y="1240971"/>
            <a:ext cx="5202464" cy="479262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386943" y="555171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实验测量</a:t>
            </a:r>
            <a:endParaRPr lang="zh-CN" altLang="en-US" sz="32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598715" y="1139946"/>
            <a:ext cx="514894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zh-CN" altLang="zh-CN" sz="2400" dirty="0">
                <a:latin typeface="+mn-ea"/>
              </a:rPr>
              <a:t>实验采用</a:t>
            </a:r>
            <a:r>
              <a:rPr lang="en-US" altLang="zh-CN" sz="2400" dirty="0" smtClean="0">
                <a:latin typeface="+mn-ea"/>
              </a:rPr>
              <a:t>560×560×560</a:t>
            </a:r>
            <a:r>
              <a:rPr lang="zh-CN" altLang="en-US" sz="2400" dirty="0" smtClean="0">
                <a:latin typeface="+mn-ea"/>
              </a:rPr>
              <a:t>（</a:t>
            </a:r>
            <a:r>
              <a:rPr lang="en-US" altLang="zh-CN" sz="2400" dirty="0" smtClean="0">
                <a:latin typeface="+mn-ea"/>
              </a:rPr>
              <a:t>mm</a:t>
            </a:r>
            <a:r>
              <a:rPr lang="zh-CN" altLang="en-US" sz="2400" dirty="0" smtClean="0">
                <a:latin typeface="+mn-ea"/>
              </a:rPr>
              <a:t>）</a:t>
            </a:r>
            <a:r>
              <a:rPr lang="zh-CN" altLang="zh-CN" sz="2400" dirty="0" smtClean="0">
                <a:latin typeface="+mn-ea"/>
              </a:rPr>
              <a:t>的</a:t>
            </a:r>
            <a:r>
              <a:rPr lang="zh-CN" altLang="zh-CN" sz="2400" dirty="0">
                <a:latin typeface="+mn-ea"/>
              </a:rPr>
              <a:t>木质完全封闭隔声</a:t>
            </a:r>
            <a:r>
              <a:rPr lang="zh-CN" altLang="zh-CN" sz="2400" dirty="0" smtClean="0">
                <a:latin typeface="+mn-ea"/>
              </a:rPr>
              <a:t>罩</a:t>
            </a:r>
            <a:r>
              <a:rPr lang="zh-CN" altLang="en-US" sz="2400" dirty="0" smtClean="0">
                <a:latin typeface="+mn-ea"/>
              </a:rPr>
              <a:t>，</a:t>
            </a:r>
            <a:r>
              <a:rPr lang="zh-CN" altLang="zh-CN" sz="2400" dirty="0" smtClean="0">
                <a:latin typeface="+mn-ea"/>
              </a:rPr>
              <a:t>声</a:t>
            </a:r>
            <a:r>
              <a:rPr lang="zh-CN" altLang="zh-CN" sz="2400" dirty="0">
                <a:latin typeface="+mn-ea"/>
              </a:rPr>
              <a:t>源采用声望</a:t>
            </a:r>
            <a:r>
              <a:rPr lang="en-US" altLang="zh-CN" sz="2400" dirty="0">
                <a:latin typeface="+mn-ea"/>
              </a:rPr>
              <a:t>OS003A</a:t>
            </a:r>
            <a:r>
              <a:rPr lang="zh-CN" altLang="zh-CN" sz="2400" dirty="0">
                <a:latin typeface="+mn-ea"/>
              </a:rPr>
              <a:t>无指向声源，声源直径为</a:t>
            </a:r>
            <a:r>
              <a:rPr lang="en-US" altLang="zh-CN" sz="2400" dirty="0">
                <a:latin typeface="+mn-ea"/>
              </a:rPr>
              <a:t>280mm, 12</a:t>
            </a:r>
            <a:r>
              <a:rPr lang="zh-CN" altLang="zh-CN" sz="2400" dirty="0">
                <a:latin typeface="+mn-ea"/>
              </a:rPr>
              <a:t>个扬声器采用串</a:t>
            </a:r>
            <a:r>
              <a:rPr lang="en-US" altLang="zh-CN" sz="2400" dirty="0">
                <a:latin typeface="+mn-ea"/>
              </a:rPr>
              <a:t>-</a:t>
            </a:r>
            <a:r>
              <a:rPr lang="zh-CN" altLang="zh-CN" sz="2400" dirty="0">
                <a:latin typeface="+mn-ea"/>
              </a:rPr>
              <a:t>并联的连接方式，使其工作时保持相位一致，在此种连接方式下，无指向声源的阻抗与一般功放输出阻抗相匹配，最终形成一个球面波辐射声源。</a:t>
            </a:r>
            <a:r>
              <a:rPr lang="zh-CN" altLang="zh-CN" sz="2400" dirty="0" smtClean="0">
                <a:latin typeface="+mn-ea"/>
              </a:rPr>
              <a:t>传</a:t>
            </a:r>
            <a:r>
              <a:rPr lang="zh-CN" altLang="en-US" sz="2400" dirty="0" smtClean="0">
                <a:latin typeface="+mn-ea"/>
              </a:rPr>
              <a:t>感</a:t>
            </a:r>
            <a:r>
              <a:rPr lang="zh-CN" altLang="zh-CN" sz="2400" dirty="0" smtClean="0">
                <a:latin typeface="+mn-ea"/>
              </a:rPr>
              <a:t>器</a:t>
            </a:r>
            <a:r>
              <a:rPr lang="zh-CN" altLang="zh-CN" sz="2400" dirty="0">
                <a:latin typeface="+mn-ea"/>
              </a:rPr>
              <a:t>采用声望</a:t>
            </a:r>
            <a:r>
              <a:rPr lang="en-US" altLang="zh-CN" sz="2400" dirty="0">
                <a:latin typeface="+mn-ea"/>
              </a:rPr>
              <a:t>BSWA MPA416</a:t>
            </a:r>
            <a:r>
              <a:rPr lang="zh-CN" altLang="zh-CN" sz="2400" dirty="0">
                <a:latin typeface="+mn-ea"/>
              </a:rPr>
              <a:t>传声器</a:t>
            </a:r>
            <a:r>
              <a:rPr lang="zh-CN" altLang="zh-CN" sz="2400" dirty="0" smtClean="0">
                <a:latin typeface="+mn-ea"/>
              </a:rPr>
              <a:t>，传</a:t>
            </a:r>
            <a:r>
              <a:rPr lang="zh-CN" altLang="en-US" sz="2400" dirty="0" smtClean="0">
                <a:latin typeface="+mn-ea"/>
              </a:rPr>
              <a:t>感</a:t>
            </a:r>
            <a:r>
              <a:rPr lang="zh-CN" altLang="zh-CN" sz="2400" dirty="0" smtClean="0">
                <a:latin typeface="+mn-ea"/>
              </a:rPr>
              <a:t>器</a:t>
            </a:r>
            <a:r>
              <a:rPr lang="zh-CN" altLang="zh-CN" sz="2400" dirty="0">
                <a:latin typeface="+mn-ea"/>
              </a:rPr>
              <a:t>固定于隔声罩上方</a:t>
            </a:r>
            <a:r>
              <a:rPr lang="en-US" altLang="zh-CN" sz="2400" dirty="0">
                <a:latin typeface="+mn-ea"/>
              </a:rPr>
              <a:t>16mm</a:t>
            </a:r>
            <a:r>
              <a:rPr lang="zh-CN" altLang="zh-CN" sz="2400" dirty="0">
                <a:latin typeface="+mn-ea"/>
              </a:rPr>
              <a:t>处，将传感器测得的数据利用</a:t>
            </a:r>
            <a:r>
              <a:rPr lang="en-US" altLang="zh-CN" sz="2400" dirty="0" err="1">
                <a:latin typeface="+mn-ea"/>
              </a:rPr>
              <a:t>m+p</a:t>
            </a:r>
            <a:r>
              <a:rPr lang="en-US" altLang="zh-CN" sz="2400" dirty="0">
                <a:latin typeface="+mn-ea"/>
              </a:rPr>
              <a:t> Smart Office</a:t>
            </a:r>
            <a:r>
              <a:rPr lang="zh-CN" altLang="zh-CN" sz="2400" dirty="0">
                <a:latin typeface="+mn-ea"/>
              </a:rPr>
              <a:t>软件进行转换分析处</a:t>
            </a:r>
            <a:r>
              <a:rPr lang="zh-CN" altLang="zh-CN" sz="2400" dirty="0" smtClean="0">
                <a:latin typeface="+mn-ea"/>
              </a:rPr>
              <a:t>理</a:t>
            </a:r>
            <a:r>
              <a:rPr lang="zh-CN" altLang="en-US" sz="2400" dirty="0" smtClean="0">
                <a:latin typeface="+mn-ea"/>
              </a:rPr>
              <a:t>，最终得到测点处声压级</a:t>
            </a:r>
            <a:r>
              <a:rPr lang="zh-CN" altLang="zh-CN" sz="2400" dirty="0" smtClean="0">
                <a:latin typeface="+mn-ea"/>
              </a:rPr>
              <a:t>。</a:t>
            </a:r>
            <a:endParaRPr lang="zh-CN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186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49486" y="438243"/>
            <a:ext cx="3135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实验结</a:t>
            </a:r>
            <a:r>
              <a:rPr lang="zh-CN" altLang="en-US" sz="3200" b="1" dirty="0" smtClean="0"/>
              <a:t>果分析</a:t>
            </a:r>
            <a:endParaRPr lang="zh-CN" altLang="en-US" sz="32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629" y="1358340"/>
            <a:ext cx="6716062" cy="477269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1000" y="1329717"/>
            <a:ext cx="47026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t"/>
            <a:r>
              <a:rPr lang="zh-CN" altLang="en-US" sz="2400" dirty="0" smtClean="0">
                <a:latin typeface="+mn-ea"/>
              </a:rPr>
              <a:t>右图为实</a:t>
            </a:r>
            <a:r>
              <a:rPr lang="zh-CN" altLang="zh-CN" sz="2400" dirty="0" smtClean="0">
                <a:latin typeface="+mn-ea"/>
              </a:rPr>
              <a:t>验</a:t>
            </a:r>
            <a:r>
              <a:rPr lang="zh-CN" altLang="zh-CN" sz="2400" dirty="0">
                <a:latin typeface="+mn-ea"/>
              </a:rPr>
              <a:t>与仿真插入损失曲线</a:t>
            </a:r>
            <a:r>
              <a:rPr lang="zh-CN" altLang="zh-CN" sz="2400" dirty="0" smtClean="0">
                <a:latin typeface="+mn-ea"/>
              </a:rPr>
              <a:t>，通</a:t>
            </a:r>
            <a:r>
              <a:rPr lang="zh-CN" altLang="zh-CN" sz="2400" dirty="0">
                <a:latin typeface="+mn-ea"/>
              </a:rPr>
              <a:t>过对比实验与仿真结果，可以看出仿真与试验结果基本吻合，该隔声罩插入损失在</a:t>
            </a:r>
            <a:r>
              <a:rPr lang="en-US" altLang="zh-CN" sz="2400" dirty="0">
                <a:latin typeface="+mn-ea"/>
              </a:rPr>
              <a:t>200-1500Hz</a:t>
            </a:r>
            <a:r>
              <a:rPr lang="zh-CN" altLang="zh-CN" sz="2400" dirty="0">
                <a:latin typeface="+mn-ea"/>
              </a:rPr>
              <a:t>频段内主要集中在</a:t>
            </a:r>
            <a:r>
              <a:rPr lang="en-US" altLang="zh-CN" sz="2400" dirty="0">
                <a:latin typeface="+mn-ea"/>
              </a:rPr>
              <a:t>0-30dB</a:t>
            </a:r>
            <a:r>
              <a:rPr lang="zh-CN" altLang="zh-CN" sz="2400" dirty="0">
                <a:latin typeface="+mn-ea"/>
              </a:rPr>
              <a:t>，符合完全封闭隔声罩的理论插入损失</a:t>
            </a:r>
            <a:r>
              <a:rPr lang="zh-CN" altLang="zh-CN" sz="2400" dirty="0" smtClean="0">
                <a:latin typeface="+mn-ea"/>
              </a:rPr>
              <a:t>。</a:t>
            </a:r>
            <a:endParaRPr lang="en-US" altLang="zh-CN" sz="2400" dirty="0" smtClean="0">
              <a:latin typeface="+mn-ea"/>
            </a:endParaRPr>
          </a:p>
          <a:p>
            <a:pPr indent="457200" algn="just" fontAlgn="t"/>
            <a:r>
              <a:rPr lang="zh-CN" altLang="zh-CN" sz="2400" dirty="0">
                <a:latin typeface="+mn-ea"/>
              </a:rPr>
              <a:t>对插入损失曲线进行分析</a:t>
            </a:r>
            <a:r>
              <a:rPr lang="zh-CN" altLang="zh-CN" sz="2400" dirty="0" smtClean="0">
                <a:latin typeface="+mn-ea"/>
              </a:rPr>
              <a:t>，曲</a:t>
            </a:r>
            <a:r>
              <a:rPr lang="zh-CN" altLang="zh-CN" sz="2400" dirty="0">
                <a:latin typeface="+mn-ea"/>
              </a:rPr>
              <a:t>线在</a:t>
            </a:r>
            <a:r>
              <a:rPr lang="en-US" altLang="zh-CN" sz="2400" dirty="0">
                <a:latin typeface="+mn-ea"/>
              </a:rPr>
              <a:t>300 Hz</a:t>
            </a:r>
            <a:r>
              <a:rPr lang="zh-CN" altLang="zh-CN" sz="2400" dirty="0">
                <a:latin typeface="+mn-ea"/>
              </a:rPr>
              <a:t>左右、</a:t>
            </a:r>
            <a:r>
              <a:rPr lang="en-US" altLang="zh-CN" sz="2400" dirty="0">
                <a:latin typeface="+mn-ea"/>
              </a:rPr>
              <a:t>650 Hz</a:t>
            </a:r>
            <a:r>
              <a:rPr lang="zh-CN" altLang="zh-CN" sz="2400" dirty="0">
                <a:latin typeface="+mn-ea"/>
              </a:rPr>
              <a:t>左</a:t>
            </a:r>
            <a:r>
              <a:rPr lang="zh-CN" altLang="zh-CN" sz="2400" dirty="0" smtClean="0">
                <a:latin typeface="+mn-ea"/>
              </a:rPr>
              <a:t>右以</a:t>
            </a:r>
            <a:r>
              <a:rPr lang="zh-CN" altLang="zh-CN" sz="2400" dirty="0">
                <a:latin typeface="+mn-ea"/>
              </a:rPr>
              <a:t>及</a:t>
            </a:r>
            <a:r>
              <a:rPr lang="en-US" altLang="zh-CN" sz="2400" dirty="0">
                <a:latin typeface="+mn-ea"/>
              </a:rPr>
              <a:t>1250 Hz</a:t>
            </a:r>
            <a:r>
              <a:rPr lang="zh-CN" altLang="zh-CN" sz="2400" dirty="0">
                <a:latin typeface="+mn-ea"/>
              </a:rPr>
              <a:t>左右均有较为明显的低谷出现，出现低谷表明隔声罩在该频段内隔声效果大幅降低</a:t>
            </a:r>
            <a:r>
              <a:rPr lang="zh-CN" altLang="zh-CN" dirty="0"/>
              <a:t>。</a:t>
            </a:r>
          </a:p>
          <a:p>
            <a:pPr fontAlgn="t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58703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2294" y="-320842"/>
            <a:ext cx="12332414" cy="7320223"/>
          </a:xfrm>
          <a:prstGeom prst="rect">
            <a:avLst/>
          </a:prstGeom>
        </p:spPr>
      </p:pic>
      <p:sp>
        <p:nvSpPr>
          <p:cNvPr id="20" name="椭圆 19"/>
          <p:cNvSpPr/>
          <p:nvPr/>
        </p:nvSpPr>
        <p:spPr>
          <a:xfrm>
            <a:off x="4971024" y="2310062"/>
            <a:ext cx="2237874" cy="2237874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99361" y="2438399"/>
            <a:ext cx="1975208" cy="1975208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57639" y="2918171"/>
            <a:ext cx="104067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6000" dirty="0">
                <a:cs typeface="+mn-ea"/>
                <a:sym typeface="+mn-lt"/>
              </a:rPr>
              <a:t>04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93853" y="1435406"/>
            <a:ext cx="1385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n w="1270">
                  <a:solidFill>
                    <a:schemeClr val="dk1">
                      <a:shade val="50000"/>
                    </a:schemeClr>
                  </a:solidFill>
                </a:ln>
                <a:cs typeface="+mn-ea"/>
                <a:sym typeface="+mn-lt"/>
              </a:rPr>
              <a:t>chapter</a:t>
            </a:r>
            <a:endParaRPr lang="zh-CN" altLang="en-US" sz="2800" dirty="0">
              <a:ln w="1270">
                <a:solidFill>
                  <a:schemeClr val="dk1">
                    <a:shade val="50000"/>
                  </a:schemeClr>
                </a:solidFill>
              </a:ln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866871" y="4769999"/>
            <a:ext cx="4422203" cy="687574"/>
            <a:chOff x="3866871" y="4769999"/>
            <a:chExt cx="4422203" cy="687574"/>
          </a:xfrm>
        </p:grpSpPr>
        <p:grpSp>
          <p:nvGrpSpPr>
            <p:cNvPr id="24" name="Group 4"/>
            <p:cNvGrpSpPr>
              <a:grpSpLocks/>
            </p:cNvGrpSpPr>
            <p:nvPr/>
          </p:nvGrpSpPr>
          <p:grpSpPr bwMode="auto">
            <a:xfrm>
              <a:off x="4020967" y="5374827"/>
              <a:ext cx="4212000" cy="41887"/>
              <a:chOff x="1974" y="34"/>
              <a:chExt cx="4214" cy="320"/>
            </a:xfrm>
          </p:grpSpPr>
          <p:sp>
            <p:nvSpPr>
              <p:cNvPr id="2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974" y="34"/>
                <a:ext cx="4214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Rectangle 5"/>
              <p:cNvSpPr>
                <a:spLocks noChangeArrowheads="1"/>
              </p:cNvSpPr>
              <p:nvPr/>
            </p:nvSpPr>
            <p:spPr bwMode="auto">
              <a:xfrm>
                <a:off x="1977" y="36"/>
                <a:ext cx="842" cy="314"/>
              </a:xfrm>
              <a:prstGeom prst="rect">
                <a:avLst/>
              </a:prstGeom>
              <a:solidFill>
                <a:srgbClr val="0D0D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Rectangle 6"/>
              <p:cNvSpPr>
                <a:spLocks noChangeArrowheads="1"/>
              </p:cNvSpPr>
              <p:nvPr/>
            </p:nvSpPr>
            <p:spPr bwMode="auto">
              <a:xfrm>
                <a:off x="2819" y="36"/>
                <a:ext cx="842" cy="314"/>
              </a:xfrm>
              <a:prstGeom prst="rect">
                <a:avLst/>
              </a:prstGeom>
              <a:solidFill>
                <a:srgbClr val="33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3661" y="36"/>
                <a:ext cx="843" cy="314"/>
              </a:xfrm>
              <a:prstGeom prst="rect">
                <a:avLst/>
              </a:prstGeom>
              <a:solidFill>
                <a:srgbClr val="E56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9" name="Rectangle 8"/>
              <p:cNvSpPr>
                <a:spLocks noChangeArrowheads="1"/>
              </p:cNvSpPr>
              <p:nvPr/>
            </p:nvSpPr>
            <p:spPr bwMode="auto">
              <a:xfrm>
                <a:off x="4504" y="36"/>
                <a:ext cx="842" cy="314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Rectangle 9"/>
              <p:cNvSpPr>
                <a:spLocks noChangeArrowheads="1"/>
              </p:cNvSpPr>
              <p:nvPr/>
            </p:nvSpPr>
            <p:spPr bwMode="auto">
              <a:xfrm>
                <a:off x="5346" y="36"/>
                <a:ext cx="842" cy="314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PA_副标题 2"/>
            <p:cNvSpPr txBox="1">
              <a:spLocks/>
            </p:cNvSpPr>
            <p:nvPr>
              <p:custDataLst>
                <p:tags r:id="rId1"/>
              </p:custDataLst>
            </p:nvPr>
          </p:nvSpPr>
          <p:spPr>
            <a:xfrm>
              <a:off x="3866871" y="4769999"/>
              <a:ext cx="4422203" cy="6875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3600" dirty="0" smtClean="0">
                  <a:cs typeface="+mn-ea"/>
                  <a:sym typeface="+mn-lt"/>
                </a:rPr>
                <a:t>结论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879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35627" y="2144486"/>
            <a:ext cx="82078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zh-CN" altLang="zh-CN" sz="2400" dirty="0" smtClean="0">
                <a:latin typeface="+mn-ea"/>
              </a:rPr>
              <a:t>通</a:t>
            </a:r>
            <a:r>
              <a:rPr lang="zh-CN" altLang="zh-CN" sz="2400" dirty="0">
                <a:latin typeface="+mn-ea"/>
              </a:rPr>
              <a:t>过对隔声罩插入损失进行仿真计算与实验测量</a:t>
            </a:r>
            <a:r>
              <a:rPr lang="zh-CN" altLang="zh-CN" sz="2400" dirty="0" smtClean="0">
                <a:latin typeface="+mn-ea"/>
              </a:rPr>
              <a:t>，</a:t>
            </a:r>
            <a:r>
              <a:rPr lang="zh-CN" altLang="zh-CN" sz="2400" dirty="0">
                <a:latin typeface="+mn-ea"/>
              </a:rPr>
              <a:t>得到隔声罩的插入损失曲线</a:t>
            </a:r>
            <a:r>
              <a:rPr lang="zh-CN" altLang="zh-CN" sz="2400" dirty="0" smtClean="0">
                <a:latin typeface="+mn-ea"/>
              </a:rPr>
              <a:t>，</a:t>
            </a:r>
            <a:r>
              <a:rPr lang="zh-CN" altLang="en-US" sz="2400" dirty="0" smtClean="0">
                <a:latin typeface="+mn-ea"/>
              </a:rPr>
              <a:t>实验仿真</a:t>
            </a:r>
            <a:r>
              <a:rPr lang="zh-CN" altLang="zh-CN" sz="2400" dirty="0" smtClean="0">
                <a:latin typeface="+mn-ea"/>
              </a:rPr>
              <a:t>对</a:t>
            </a:r>
            <a:r>
              <a:rPr lang="zh-CN" altLang="zh-CN" sz="2400" dirty="0">
                <a:latin typeface="+mn-ea"/>
              </a:rPr>
              <a:t>比结果基本吻合，得出隔声罩的插入损失主要在</a:t>
            </a:r>
            <a:r>
              <a:rPr lang="en-US" altLang="zh-CN" sz="2400" dirty="0">
                <a:latin typeface="+mn-ea"/>
              </a:rPr>
              <a:t>0-30dB</a:t>
            </a:r>
            <a:r>
              <a:rPr lang="zh-CN" altLang="zh-CN" sz="2400" dirty="0">
                <a:latin typeface="+mn-ea"/>
              </a:rPr>
              <a:t>内，符合完全封闭隔声罩理论隔声量，证明实验与仿真测试方法有效</a:t>
            </a:r>
            <a:r>
              <a:rPr lang="zh-CN" altLang="zh-CN" sz="2400" dirty="0" smtClean="0">
                <a:latin typeface="+mn-ea"/>
              </a:rPr>
              <a:t>。验</a:t>
            </a:r>
            <a:r>
              <a:rPr lang="zh-CN" altLang="zh-CN" sz="2400" dirty="0">
                <a:latin typeface="+mn-ea"/>
              </a:rPr>
              <a:t>证了该隔声罩结构能够起到良好的噪声控制效</a:t>
            </a:r>
            <a:r>
              <a:rPr lang="zh-CN" altLang="zh-CN" sz="2400" dirty="0" smtClean="0">
                <a:latin typeface="+mn-ea"/>
              </a:rPr>
              <a:t>果</a:t>
            </a:r>
            <a:r>
              <a:rPr lang="zh-CN" altLang="en-US" sz="2400" dirty="0">
                <a:latin typeface="+mn-ea"/>
              </a:rPr>
              <a:t>，</a:t>
            </a:r>
            <a:r>
              <a:rPr lang="zh-CN" altLang="zh-CN" sz="2400" dirty="0" smtClean="0">
                <a:latin typeface="+mn-ea"/>
              </a:rPr>
              <a:t>并</a:t>
            </a:r>
            <a:r>
              <a:rPr lang="zh-CN" altLang="zh-CN" sz="2400" dirty="0">
                <a:latin typeface="+mn-ea"/>
              </a:rPr>
              <a:t>为后续隔声罩的改进优化提供了理论基</a:t>
            </a:r>
            <a:r>
              <a:rPr lang="zh-CN" altLang="zh-CN" sz="2400" dirty="0" smtClean="0">
                <a:latin typeface="+mn-ea"/>
              </a:rPr>
              <a:t>础</a:t>
            </a:r>
            <a:r>
              <a:rPr lang="zh-CN" altLang="en-US" sz="2400" dirty="0" smtClean="0">
                <a:latin typeface="+mn-ea"/>
              </a:rPr>
              <a:t>。</a:t>
            </a:r>
            <a:endParaRPr lang="zh-CN" altLang="zh-CN" sz="2400" dirty="0"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853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PA_副标题 2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458507" y="3277042"/>
            <a:ext cx="3168767" cy="6875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000" dirty="0">
                <a:cs typeface="+mn-ea"/>
                <a:sym typeface="+mn-lt"/>
              </a:rPr>
              <a:t>感谢聆听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4602891" y="4308534"/>
            <a:ext cx="2880000" cy="41887"/>
            <a:chOff x="1974" y="34"/>
            <a:chExt cx="4214" cy="320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974" y="34"/>
              <a:ext cx="4214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977" y="36"/>
              <a:ext cx="842" cy="314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2819" y="36"/>
              <a:ext cx="842" cy="314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3661" y="36"/>
              <a:ext cx="843" cy="314"/>
            </a:xfrm>
            <a:prstGeom prst="rect">
              <a:avLst/>
            </a:prstGeom>
            <a:solidFill>
              <a:srgbClr val="E56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4504" y="36"/>
              <a:ext cx="842" cy="314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5346" y="36"/>
              <a:ext cx="842" cy="31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776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V="1">
            <a:off x="0" y="-846138"/>
            <a:ext cx="6858000" cy="8550276"/>
          </a:xfrm>
        </p:spPr>
      </p:pic>
      <p:sp>
        <p:nvSpPr>
          <p:cNvPr id="6" name="矩形 5"/>
          <p:cNvSpPr/>
          <p:nvPr/>
        </p:nvSpPr>
        <p:spPr>
          <a:xfrm>
            <a:off x="3048000" y="0"/>
            <a:ext cx="57531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5000">
                <a:srgbClr val="FFFFFF">
                  <a:alpha val="0"/>
                </a:srgb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412013" y="2622064"/>
            <a:ext cx="2159988" cy="1218530"/>
            <a:chOff x="2412013" y="2622064"/>
            <a:chExt cx="2159988" cy="1218530"/>
          </a:xfrm>
        </p:grpSpPr>
        <p:sp>
          <p:nvSpPr>
            <p:cNvPr id="7" name="文本框 6"/>
            <p:cNvSpPr txBox="1"/>
            <p:nvPr/>
          </p:nvSpPr>
          <p:spPr>
            <a:xfrm>
              <a:off x="2412013" y="2622064"/>
              <a:ext cx="21599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dirty="0"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446940" y="3317374"/>
              <a:ext cx="19207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ln w="2540">
                    <a:solidFill>
                      <a:schemeClr val="dk1">
                        <a:shade val="50000"/>
                      </a:schemeClr>
                    </a:solidFill>
                  </a:ln>
                  <a:cs typeface="+mn-ea"/>
                  <a:sym typeface="+mn-lt"/>
                </a:rPr>
                <a:t>CONTENT</a:t>
              </a:r>
              <a:endParaRPr lang="zh-CN" altLang="en-US" sz="2800" dirty="0">
                <a:ln w="2540">
                  <a:solidFill>
                    <a:schemeClr val="dk1">
                      <a:shade val="50000"/>
                    </a:schemeClr>
                  </a:solidFill>
                </a:ln>
                <a:cs typeface="+mn-ea"/>
                <a:sym typeface="+mn-lt"/>
              </a:endParaRPr>
            </a:p>
          </p:txBody>
        </p:sp>
      </p:grpSp>
      <p:sp>
        <p:nvSpPr>
          <p:cNvPr id="10" name="圆角矩形 15"/>
          <p:cNvSpPr/>
          <p:nvPr/>
        </p:nvSpPr>
        <p:spPr>
          <a:xfrm>
            <a:off x="5788859" y="1380244"/>
            <a:ext cx="705477" cy="705477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01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圆角矩形 16"/>
          <p:cNvSpPr/>
          <p:nvPr/>
        </p:nvSpPr>
        <p:spPr>
          <a:xfrm>
            <a:off x="5788859" y="2602893"/>
            <a:ext cx="705477" cy="705477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02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圆角矩形 17"/>
          <p:cNvSpPr/>
          <p:nvPr/>
        </p:nvSpPr>
        <p:spPr>
          <a:xfrm>
            <a:off x="5818557" y="3825542"/>
            <a:ext cx="705477" cy="705477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圆角矩形 18"/>
          <p:cNvSpPr/>
          <p:nvPr/>
        </p:nvSpPr>
        <p:spPr>
          <a:xfrm>
            <a:off x="5788859" y="5048190"/>
            <a:ext cx="705477" cy="705477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04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36295" y="3978225"/>
            <a:ext cx="470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2000" dirty="0">
                <a:cs typeface="+mn-ea"/>
                <a:sym typeface="+mn-lt"/>
              </a:rPr>
              <a:t>03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894429" y="157731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引言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94429" y="2746993"/>
            <a:ext cx="4238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基于</a:t>
            </a:r>
            <a:r>
              <a:rPr lang="en-US" altLang="zh-CN" sz="2400" dirty="0" err="1" smtClean="0">
                <a:cs typeface="+mn-ea"/>
                <a:sym typeface="+mn-lt"/>
              </a:rPr>
              <a:t>comsol</a:t>
            </a:r>
            <a:r>
              <a:rPr lang="zh-CN" altLang="en-US" sz="2400" dirty="0" smtClean="0">
                <a:cs typeface="+mn-ea"/>
                <a:sym typeface="+mn-lt"/>
              </a:rPr>
              <a:t>的有限元仿真计算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07165" y="402261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实验结果分析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60111" y="520947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总结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7" name="圆角矩形 15"/>
          <p:cNvSpPr/>
          <p:nvPr/>
        </p:nvSpPr>
        <p:spPr>
          <a:xfrm>
            <a:off x="5835597" y="1426982"/>
            <a:ext cx="612000" cy="612000"/>
          </a:xfrm>
          <a:prstGeom prst="ellipse">
            <a:avLst/>
          </a:prstGeom>
          <a:noFill/>
          <a:ln>
            <a:solidFill>
              <a:srgbClr val="336699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8" name="圆角矩形 16"/>
          <p:cNvSpPr/>
          <p:nvPr/>
        </p:nvSpPr>
        <p:spPr>
          <a:xfrm>
            <a:off x="5835597" y="2649631"/>
            <a:ext cx="612000" cy="612000"/>
          </a:xfrm>
          <a:prstGeom prst="ellipse">
            <a:avLst/>
          </a:prstGeom>
          <a:noFill/>
          <a:ln>
            <a:solidFill>
              <a:srgbClr val="E56A39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圆角矩形 17"/>
          <p:cNvSpPr/>
          <p:nvPr/>
        </p:nvSpPr>
        <p:spPr>
          <a:xfrm>
            <a:off x="5865295" y="3872280"/>
            <a:ext cx="612000" cy="612000"/>
          </a:xfrm>
          <a:prstGeom prst="ellipse">
            <a:avLst/>
          </a:prstGeom>
          <a:noFill/>
          <a:ln>
            <a:solidFill>
              <a:srgbClr val="FF99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0" name="圆角矩形 18"/>
          <p:cNvSpPr/>
          <p:nvPr/>
        </p:nvSpPr>
        <p:spPr>
          <a:xfrm>
            <a:off x="5835597" y="5094928"/>
            <a:ext cx="612000" cy="612000"/>
          </a:xfrm>
          <a:prstGeom prst="ellipse">
            <a:avLst/>
          </a:prstGeom>
          <a:noFill/>
          <a:ln>
            <a:solidFill>
              <a:srgbClr val="37988E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576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/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2294" y="-320842"/>
            <a:ext cx="12332414" cy="7320223"/>
          </a:xfrm>
          <a:prstGeom prst="rect">
            <a:avLst/>
          </a:prstGeom>
        </p:spPr>
      </p:pic>
      <p:sp>
        <p:nvSpPr>
          <p:cNvPr id="20" name="椭圆 19"/>
          <p:cNvSpPr/>
          <p:nvPr/>
        </p:nvSpPr>
        <p:spPr>
          <a:xfrm>
            <a:off x="4971024" y="2310062"/>
            <a:ext cx="2237874" cy="2237874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99361" y="2438399"/>
            <a:ext cx="1975208" cy="1975208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57639" y="2918171"/>
            <a:ext cx="104067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6000" dirty="0">
                <a:cs typeface="+mn-ea"/>
                <a:sym typeface="+mn-lt"/>
              </a:rPr>
              <a:t>01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93853" y="1435406"/>
            <a:ext cx="1385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n w="1270">
                  <a:solidFill>
                    <a:schemeClr val="dk1">
                      <a:shade val="50000"/>
                    </a:schemeClr>
                  </a:solidFill>
                </a:ln>
                <a:cs typeface="+mn-ea"/>
                <a:sym typeface="+mn-lt"/>
              </a:rPr>
              <a:t>chapter</a:t>
            </a:r>
            <a:endParaRPr lang="zh-CN" altLang="en-US" sz="2800" dirty="0">
              <a:ln w="1270">
                <a:solidFill>
                  <a:schemeClr val="dk1">
                    <a:shade val="50000"/>
                  </a:schemeClr>
                </a:solidFill>
              </a:ln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875863" y="4893379"/>
            <a:ext cx="4422203" cy="687574"/>
            <a:chOff x="3866871" y="4769999"/>
            <a:chExt cx="4422203" cy="687574"/>
          </a:xfrm>
        </p:grpSpPr>
        <p:grpSp>
          <p:nvGrpSpPr>
            <p:cNvPr id="24" name="Group 4"/>
            <p:cNvGrpSpPr>
              <a:grpSpLocks/>
            </p:cNvGrpSpPr>
            <p:nvPr/>
          </p:nvGrpSpPr>
          <p:grpSpPr bwMode="auto">
            <a:xfrm>
              <a:off x="4020967" y="5374827"/>
              <a:ext cx="4212000" cy="41887"/>
              <a:chOff x="1974" y="34"/>
              <a:chExt cx="4214" cy="320"/>
            </a:xfrm>
          </p:grpSpPr>
          <p:sp>
            <p:nvSpPr>
              <p:cNvPr id="2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974" y="34"/>
                <a:ext cx="4214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Rectangle 5"/>
              <p:cNvSpPr>
                <a:spLocks noChangeArrowheads="1"/>
              </p:cNvSpPr>
              <p:nvPr/>
            </p:nvSpPr>
            <p:spPr bwMode="auto">
              <a:xfrm>
                <a:off x="1977" y="36"/>
                <a:ext cx="842" cy="314"/>
              </a:xfrm>
              <a:prstGeom prst="rect">
                <a:avLst/>
              </a:prstGeom>
              <a:solidFill>
                <a:srgbClr val="0D0D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Rectangle 6"/>
              <p:cNvSpPr>
                <a:spLocks noChangeArrowheads="1"/>
              </p:cNvSpPr>
              <p:nvPr/>
            </p:nvSpPr>
            <p:spPr bwMode="auto">
              <a:xfrm>
                <a:off x="2819" y="36"/>
                <a:ext cx="842" cy="314"/>
              </a:xfrm>
              <a:prstGeom prst="rect">
                <a:avLst/>
              </a:prstGeom>
              <a:solidFill>
                <a:srgbClr val="33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3661" y="36"/>
                <a:ext cx="843" cy="314"/>
              </a:xfrm>
              <a:prstGeom prst="rect">
                <a:avLst/>
              </a:prstGeom>
              <a:solidFill>
                <a:srgbClr val="E56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9" name="Rectangle 8"/>
              <p:cNvSpPr>
                <a:spLocks noChangeArrowheads="1"/>
              </p:cNvSpPr>
              <p:nvPr/>
            </p:nvSpPr>
            <p:spPr bwMode="auto">
              <a:xfrm>
                <a:off x="4504" y="36"/>
                <a:ext cx="842" cy="314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Rectangle 9"/>
              <p:cNvSpPr>
                <a:spLocks noChangeArrowheads="1"/>
              </p:cNvSpPr>
              <p:nvPr/>
            </p:nvSpPr>
            <p:spPr bwMode="auto">
              <a:xfrm>
                <a:off x="5346" y="36"/>
                <a:ext cx="842" cy="314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PA_副标题 2"/>
            <p:cNvSpPr txBox="1">
              <a:spLocks/>
            </p:cNvSpPr>
            <p:nvPr>
              <p:custDataLst>
                <p:tags r:id="rId1"/>
              </p:custDataLst>
            </p:nvPr>
          </p:nvSpPr>
          <p:spPr>
            <a:xfrm>
              <a:off x="3866871" y="4769999"/>
              <a:ext cx="4422203" cy="6875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3600" dirty="0" smtClean="0">
                  <a:cs typeface="+mn-ea"/>
                  <a:sym typeface="+mn-lt"/>
                </a:rPr>
                <a:t>引言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89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3" y="1371599"/>
            <a:ext cx="5203373" cy="413886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400801" y="723923"/>
            <a:ext cx="507732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3200" dirty="0" smtClean="0"/>
          </a:p>
          <a:p>
            <a:pPr indent="457200"/>
            <a:r>
              <a:rPr lang="zh-CN" altLang="zh-CN" sz="2400" dirty="0" smtClean="0"/>
              <a:t>当</a:t>
            </a:r>
            <a:r>
              <a:rPr lang="zh-CN" altLang="zh-CN" sz="2400" dirty="0"/>
              <a:t>前对噪</a:t>
            </a:r>
            <a:r>
              <a:rPr lang="zh-CN" altLang="zh-CN" sz="2400" dirty="0" smtClean="0"/>
              <a:t>声危害</a:t>
            </a:r>
            <a:r>
              <a:rPr lang="zh-CN" altLang="en-US" sz="2400" dirty="0" smtClean="0"/>
              <a:t>的相关</a:t>
            </a:r>
            <a:r>
              <a:rPr lang="zh-CN" altLang="zh-CN" sz="2400" dirty="0" smtClean="0"/>
              <a:t>研</a:t>
            </a:r>
            <a:r>
              <a:rPr lang="zh-CN" altLang="zh-CN" sz="2400" dirty="0"/>
              <a:t>究越来越多，比如像发动机、发电机和压缩机这样的设备会产生很多噪</a:t>
            </a:r>
            <a:r>
              <a:rPr lang="zh-CN" altLang="zh-CN" sz="2400" dirty="0" smtClean="0"/>
              <a:t>声，</a:t>
            </a:r>
            <a:r>
              <a:rPr lang="zh-CN" altLang="zh-CN" sz="2400" dirty="0"/>
              <a:t>这些噪声对工作环境及周围环境非常有害，隔声罩作为降低噪声源噪音的有效外部措施之一，以其结构简单、制造容易、造价低、降噪效果好等优点，在工业生产中得到广泛应</a:t>
            </a:r>
            <a:r>
              <a:rPr lang="zh-CN" altLang="zh-CN" sz="2400" dirty="0" smtClean="0"/>
              <a:t>用。</a:t>
            </a:r>
            <a:r>
              <a:rPr lang="zh-CN" altLang="zh-CN" sz="2400" dirty="0"/>
              <a:t>常用的隔声罩隔声效果的评价方法，主要有三种术语描述分别为隔声量、插入损失、传声损失，其中插入损</a:t>
            </a:r>
            <a:r>
              <a:rPr lang="zh-CN" altLang="zh-CN" sz="2400" dirty="0" smtClean="0"/>
              <a:t>失是</a:t>
            </a:r>
            <a:r>
              <a:rPr lang="zh-CN" altLang="zh-CN" sz="2400" dirty="0"/>
              <a:t>最接近人们听力感觉的</a:t>
            </a:r>
            <a:r>
              <a:rPr lang="zh-CN" altLang="zh-CN" sz="2400" dirty="0" smtClean="0"/>
              <a:t>一种</a:t>
            </a:r>
            <a:r>
              <a:rPr lang="zh-CN" altLang="zh-CN" sz="2400" dirty="0"/>
              <a:t>方</a:t>
            </a:r>
            <a:r>
              <a:rPr lang="zh-CN" altLang="zh-CN" sz="2400" dirty="0" smtClean="0"/>
              <a:t>法。</a:t>
            </a:r>
            <a:endParaRPr lang="zh-CN" altLang="en-US" sz="2400" dirty="0"/>
          </a:p>
        </p:txBody>
      </p:sp>
      <p:sp>
        <p:nvSpPr>
          <p:cNvPr id="9" name="文本框 8"/>
          <p:cNvSpPr txBox="1"/>
          <p:nvPr/>
        </p:nvSpPr>
        <p:spPr>
          <a:xfrm>
            <a:off x="4953001" y="431535"/>
            <a:ext cx="2406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研究背景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3822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10001" y="566057"/>
            <a:ext cx="424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主</a:t>
            </a:r>
            <a:r>
              <a:rPr lang="zh-CN" altLang="en-US" sz="3200" b="1" dirty="0" smtClean="0"/>
              <a:t>要研究内容</a:t>
            </a:r>
            <a:endParaRPr lang="zh-CN" altLang="en-US" sz="32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1660071" y="1412090"/>
            <a:ext cx="81969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zh-CN" altLang="zh-CN" sz="2400" dirty="0"/>
              <a:t>为</a:t>
            </a:r>
            <a:r>
              <a:rPr lang="zh-CN" altLang="zh-CN" sz="2400" dirty="0" smtClean="0"/>
              <a:t>对隔</a:t>
            </a:r>
            <a:r>
              <a:rPr lang="zh-CN" altLang="zh-CN" sz="2400" dirty="0"/>
              <a:t>声罩的隔声效果进行研究，引入插入损失的概念，通过测量隔声罩安装前后罩外一点处声压级的方法得到隔声罩在</a:t>
            </a:r>
            <a:r>
              <a:rPr lang="en-US" altLang="zh-CN" sz="2400" dirty="0"/>
              <a:t>200-1500Hz</a:t>
            </a:r>
            <a:r>
              <a:rPr lang="zh-CN" altLang="zh-CN" sz="2400" dirty="0"/>
              <a:t>噪声状态下的插入损失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pPr indent="457200"/>
            <a:r>
              <a:rPr lang="zh-CN" altLang="en-US" sz="2400" dirty="0" smtClean="0"/>
              <a:t>首先</a:t>
            </a:r>
            <a:r>
              <a:rPr lang="zh-CN" altLang="zh-CN" sz="2400" dirty="0" smtClean="0"/>
              <a:t>利</a:t>
            </a:r>
            <a:r>
              <a:rPr lang="zh-CN" altLang="zh-CN" sz="2400" dirty="0"/>
              <a:t>用</a:t>
            </a:r>
            <a:r>
              <a:rPr lang="en-US" altLang="zh-CN" sz="2400" dirty="0" err="1"/>
              <a:t>comsol</a:t>
            </a:r>
            <a:r>
              <a:rPr lang="zh-CN" altLang="zh-CN" sz="2400" dirty="0"/>
              <a:t>软件对隔声罩进行数值仿真，在声学模块中建立隔声罩仿真模型，计</a:t>
            </a:r>
            <a:r>
              <a:rPr lang="zh-CN" altLang="zh-CN" sz="2400" dirty="0" smtClean="0"/>
              <a:t>算</a:t>
            </a:r>
            <a:r>
              <a:rPr lang="zh-CN" altLang="en-US" sz="2400" dirty="0" smtClean="0"/>
              <a:t>了</a:t>
            </a:r>
            <a:r>
              <a:rPr lang="zh-CN" altLang="zh-CN" sz="2400" dirty="0" smtClean="0"/>
              <a:t>隔</a:t>
            </a:r>
            <a:r>
              <a:rPr lang="zh-CN" altLang="zh-CN" sz="2400" dirty="0"/>
              <a:t>声罩的插入损</a:t>
            </a:r>
            <a:r>
              <a:rPr lang="zh-CN" altLang="zh-CN" sz="2400" dirty="0" smtClean="0"/>
              <a:t>失</a:t>
            </a:r>
            <a:r>
              <a:rPr lang="zh-CN" altLang="en-US" sz="2400" dirty="0"/>
              <a:t>。</a:t>
            </a:r>
            <a:endParaRPr lang="en-US" altLang="zh-CN" sz="2400" dirty="0" smtClean="0"/>
          </a:p>
          <a:p>
            <a:pPr indent="457200"/>
            <a:r>
              <a:rPr lang="zh-CN" altLang="en-US" sz="2400" dirty="0" smtClean="0"/>
              <a:t>其次对隔声罩插入损失进行实验测量，</a:t>
            </a:r>
            <a:r>
              <a:rPr lang="zh-CN" altLang="zh-CN" sz="2400" dirty="0" smtClean="0"/>
              <a:t>采</a:t>
            </a:r>
            <a:r>
              <a:rPr lang="zh-CN" altLang="zh-CN" sz="2400" dirty="0"/>
              <a:t>用</a:t>
            </a:r>
            <a:r>
              <a:rPr lang="en-US" altLang="zh-CN" sz="2400" dirty="0"/>
              <a:t>MPA416</a:t>
            </a:r>
            <a:r>
              <a:rPr lang="zh-CN" altLang="zh-CN" sz="2400" dirty="0"/>
              <a:t>传感器与德国</a:t>
            </a:r>
            <a:r>
              <a:rPr lang="en-US" altLang="zh-CN" sz="2400" dirty="0"/>
              <a:t>M+P</a:t>
            </a:r>
            <a:r>
              <a:rPr lang="zh-CN" altLang="zh-CN" sz="2400" dirty="0"/>
              <a:t>公司的</a:t>
            </a:r>
            <a:r>
              <a:rPr lang="en-US" altLang="zh-CN" sz="2400" dirty="0" err="1"/>
              <a:t>SmartOffice</a:t>
            </a:r>
            <a:r>
              <a:rPr lang="zh-CN" altLang="zh-CN" sz="2400" dirty="0"/>
              <a:t>数据采集处理软件，测量</a:t>
            </a:r>
            <a:r>
              <a:rPr lang="zh-CN" altLang="zh-CN" sz="2400" dirty="0" smtClean="0"/>
              <a:t>了隔</a:t>
            </a:r>
            <a:r>
              <a:rPr lang="zh-CN" altLang="zh-CN" sz="2400" dirty="0"/>
              <a:t>声罩的插入损</a:t>
            </a:r>
            <a:r>
              <a:rPr lang="zh-CN" altLang="zh-CN" sz="2400" dirty="0" smtClean="0"/>
              <a:t>失</a:t>
            </a:r>
            <a:r>
              <a:rPr lang="zh-CN" altLang="en-US" sz="2400" dirty="0"/>
              <a:t>。</a:t>
            </a:r>
            <a:endParaRPr lang="en-US" altLang="zh-CN" sz="2400" dirty="0" smtClean="0"/>
          </a:p>
          <a:p>
            <a:pPr indent="457200"/>
            <a:r>
              <a:rPr lang="zh-CN" altLang="zh-CN" sz="2400" dirty="0" smtClean="0"/>
              <a:t>根</a:t>
            </a:r>
            <a:r>
              <a:rPr lang="zh-CN" altLang="zh-CN" sz="2400" dirty="0"/>
              <a:t>据仿真与实验结果分析对比隔声罩插入损失，验证了实验与仿真结果的有效</a:t>
            </a:r>
            <a:r>
              <a:rPr lang="zh-CN" altLang="zh-CN" sz="2400" dirty="0" smtClean="0"/>
              <a:t>性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43779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2294" y="-320842"/>
            <a:ext cx="12332414" cy="7320223"/>
          </a:xfrm>
          <a:prstGeom prst="rect">
            <a:avLst/>
          </a:prstGeom>
        </p:spPr>
      </p:pic>
      <p:sp>
        <p:nvSpPr>
          <p:cNvPr id="20" name="椭圆 19"/>
          <p:cNvSpPr/>
          <p:nvPr/>
        </p:nvSpPr>
        <p:spPr>
          <a:xfrm>
            <a:off x="4971024" y="2310062"/>
            <a:ext cx="2237874" cy="2237874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99361" y="2438399"/>
            <a:ext cx="1975208" cy="1975208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57638" y="2918171"/>
            <a:ext cx="104067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6000" dirty="0">
                <a:cs typeface="+mn-ea"/>
                <a:sym typeface="+mn-lt"/>
              </a:rPr>
              <a:t>02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93853" y="1435406"/>
            <a:ext cx="1385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n w="1270">
                  <a:solidFill>
                    <a:schemeClr val="dk1">
                      <a:shade val="50000"/>
                    </a:schemeClr>
                  </a:solidFill>
                </a:ln>
                <a:cs typeface="+mn-ea"/>
                <a:sym typeface="+mn-lt"/>
              </a:rPr>
              <a:t>chapter</a:t>
            </a:r>
            <a:endParaRPr lang="zh-CN" altLang="en-US" sz="2800" dirty="0">
              <a:ln w="1270">
                <a:solidFill>
                  <a:schemeClr val="dk1">
                    <a:shade val="50000"/>
                  </a:schemeClr>
                </a:solidFill>
              </a:ln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214758" y="4893379"/>
            <a:ext cx="6328821" cy="687574"/>
            <a:chOff x="3866870" y="4769999"/>
            <a:chExt cx="4422203" cy="687574"/>
          </a:xfrm>
        </p:grpSpPr>
        <p:grpSp>
          <p:nvGrpSpPr>
            <p:cNvPr id="24" name="Group 4"/>
            <p:cNvGrpSpPr>
              <a:grpSpLocks/>
            </p:cNvGrpSpPr>
            <p:nvPr/>
          </p:nvGrpSpPr>
          <p:grpSpPr bwMode="auto">
            <a:xfrm>
              <a:off x="4020967" y="5374827"/>
              <a:ext cx="4212000" cy="41887"/>
              <a:chOff x="1974" y="34"/>
              <a:chExt cx="4214" cy="320"/>
            </a:xfrm>
          </p:grpSpPr>
          <p:sp>
            <p:nvSpPr>
              <p:cNvPr id="2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974" y="34"/>
                <a:ext cx="4214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Rectangle 5"/>
              <p:cNvSpPr>
                <a:spLocks noChangeArrowheads="1"/>
              </p:cNvSpPr>
              <p:nvPr/>
            </p:nvSpPr>
            <p:spPr bwMode="auto">
              <a:xfrm>
                <a:off x="1977" y="36"/>
                <a:ext cx="842" cy="314"/>
              </a:xfrm>
              <a:prstGeom prst="rect">
                <a:avLst/>
              </a:prstGeom>
              <a:solidFill>
                <a:srgbClr val="0D0D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Rectangle 6"/>
              <p:cNvSpPr>
                <a:spLocks noChangeArrowheads="1"/>
              </p:cNvSpPr>
              <p:nvPr/>
            </p:nvSpPr>
            <p:spPr bwMode="auto">
              <a:xfrm>
                <a:off x="2819" y="36"/>
                <a:ext cx="842" cy="314"/>
              </a:xfrm>
              <a:prstGeom prst="rect">
                <a:avLst/>
              </a:prstGeom>
              <a:solidFill>
                <a:srgbClr val="33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3661" y="36"/>
                <a:ext cx="843" cy="314"/>
              </a:xfrm>
              <a:prstGeom prst="rect">
                <a:avLst/>
              </a:prstGeom>
              <a:solidFill>
                <a:srgbClr val="E56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9" name="Rectangle 8"/>
              <p:cNvSpPr>
                <a:spLocks noChangeArrowheads="1"/>
              </p:cNvSpPr>
              <p:nvPr/>
            </p:nvSpPr>
            <p:spPr bwMode="auto">
              <a:xfrm>
                <a:off x="4504" y="36"/>
                <a:ext cx="842" cy="314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Rectangle 9"/>
              <p:cNvSpPr>
                <a:spLocks noChangeArrowheads="1"/>
              </p:cNvSpPr>
              <p:nvPr/>
            </p:nvSpPr>
            <p:spPr bwMode="auto">
              <a:xfrm>
                <a:off x="5346" y="36"/>
                <a:ext cx="842" cy="314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PA_副标题 2"/>
            <p:cNvSpPr txBox="1">
              <a:spLocks/>
            </p:cNvSpPr>
            <p:nvPr>
              <p:custDataLst>
                <p:tags r:id="rId1"/>
              </p:custDataLst>
            </p:nvPr>
          </p:nvSpPr>
          <p:spPr>
            <a:xfrm>
              <a:off x="3866870" y="4769999"/>
              <a:ext cx="4422203" cy="6875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3600" dirty="0">
                  <a:cs typeface="+mn-ea"/>
                  <a:sym typeface="+mn-lt"/>
                </a:rPr>
                <a:t>基于</a:t>
              </a:r>
              <a:r>
                <a:rPr lang="en-US" altLang="zh-CN" sz="3600" dirty="0" err="1">
                  <a:cs typeface="+mn-ea"/>
                  <a:sym typeface="+mn-lt"/>
                </a:rPr>
                <a:t>comsol</a:t>
              </a:r>
              <a:r>
                <a:rPr lang="zh-CN" altLang="en-US" sz="3600" dirty="0">
                  <a:cs typeface="+mn-ea"/>
                  <a:sym typeface="+mn-lt"/>
                </a:rPr>
                <a:t>的有限元仿真计算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754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615" y="3445164"/>
            <a:ext cx="5694552" cy="341283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0743" y="797078"/>
            <a:ext cx="111252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zh-CN" altLang="zh-CN" sz="2400" dirty="0">
                <a:latin typeface="+mn-ea"/>
              </a:rPr>
              <a:t>通过</a:t>
            </a:r>
            <a:r>
              <a:rPr lang="en-US" altLang="zh-CN" sz="2400" dirty="0">
                <a:latin typeface="+mn-ea"/>
              </a:rPr>
              <a:t>COMSOL </a:t>
            </a:r>
            <a:r>
              <a:rPr lang="en-US" altLang="zh-CN" sz="2400" dirty="0" err="1" smtClean="0">
                <a:latin typeface="+mn-ea"/>
              </a:rPr>
              <a:t>Multiphysics</a:t>
            </a:r>
            <a:r>
              <a:rPr lang="zh-CN" altLang="en-US" sz="2400" dirty="0" smtClean="0">
                <a:latin typeface="+mn-ea"/>
              </a:rPr>
              <a:t>的</a:t>
            </a:r>
            <a:r>
              <a:rPr lang="zh-CN" altLang="zh-CN" sz="2400" dirty="0" smtClean="0">
                <a:latin typeface="+mn-ea"/>
              </a:rPr>
              <a:t>声</a:t>
            </a:r>
            <a:r>
              <a:rPr lang="zh-CN" altLang="zh-CN" sz="2400" dirty="0">
                <a:latin typeface="+mn-ea"/>
              </a:rPr>
              <a:t>学</a:t>
            </a:r>
            <a:r>
              <a:rPr lang="zh-CN" altLang="zh-CN" sz="2400" dirty="0" smtClean="0">
                <a:latin typeface="+mn-ea"/>
              </a:rPr>
              <a:t>模</a:t>
            </a:r>
            <a:r>
              <a:rPr lang="zh-CN" altLang="en-US" sz="2400" dirty="0" smtClean="0">
                <a:latin typeface="+mn-ea"/>
              </a:rPr>
              <a:t>块中的</a:t>
            </a:r>
            <a:r>
              <a:rPr lang="zh-CN" altLang="zh-CN" sz="2400" dirty="0">
                <a:latin typeface="+mn-ea"/>
              </a:rPr>
              <a:t>声</a:t>
            </a:r>
            <a:r>
              <a:rPr lang="en-US" altLang="zh-CN" sz="2400" dirty="0">
                <a:latin typeface="+mn-ea"/>
              </a:rPr>
              <a:t>-</a:t>
            </a:r>
            <a:r>
              <a:rPr lang="zh-CN" altLang="zh-CN" sz="2400" dirty="0">
                <a:latin typeface="+mn-ea"/>
              </a:rPr>
              <a:t>壳耦</a:t>
            </a:r>
            <a:r>
              <a:rPr lang="zh-CN" altLang="zh-CN" sz="2400" dirty="0" smtClean="0">
                <a:latin typeface="+mn-ea"/>
              </a:rPr>
              <a:t>合</a:t>
            </a:r>
            <a:r>
              <a:rPr lang="zh-CN" altLang="en-US" sz="2400" dirty="0" smtClean="0">
                <a:latin typeface="+mn-ea"/>
              </a:rPr>
              <a:t>模</a:t>
            </a:r>
            <a:r>
              <a:rPr lang="zh-CN" altLang="zh-CN" sz="2400" dirty="0" smtClean="0">
                <a:latin typeface="+mn-ea"/>
              </a:rPr>
              <a:t>块对</a:t>
            </a:r>
            <a:r>
              <a:rPr lang="zh-CN" altLang="zh-CN" sz="2400" dirty="0">
                <a:latin typeface="+mn-ea"/>
              </a:rPr>
              <a:t>隔声罩及其所处的声场进行建</a:t>
            </a:r>
            <a:r>
              <a:rPr lang="zh-CN" altLang="zh-CN" sz="2400" dirty="0" smtClean="0">
                <a:latin typeface="+mn-ea"/>
              </a:rPr>
              <a:t>模</a:t>
            </a:r>
            <a:r>
              <a:rPr lang="zh-CN" altLang="en-US" sz="2400" dirty="0" smtClean="0">
                <a:latin typeface="+mn-ea"/>
              </a:rPr>
              <a:t>，</a:t>
            </a:r>
            <a:r>
              <a:rPr lang="zh-CN" altLang="zh-CN" sz="2400" dirty="0" smtClean="0">
                <a:latin typeface="+mn-ea"/>
              </a:rPr>
              <a:t>为</a:t>
            </a:r>
            <a:r>
              <a:rPr lang="zh-CN" altLang="zh-CN" sz="2400" dirty="0">
                <a:latin typeface="+mn-ea"/>
              </a:rPr>
              <a:t>了减少仿真计算量</a:t>
            </a:r>
            <a:r>
              <a:rPr lang="zh-CN" altLang="zh-CN" sz="2400" dirty="0" smtClean="0">
                <a:latin typeface="+mn-ea"/>
              </a:rPr>
              <a:t>，采</a:t>
            </a:r>
            <a:r>
              <a:rPr lang="zh-CN" altLang="zh-CN" sz="2400" dirty="0">
                <a:latin typeface="+mn-ea"/>
              </a:rPr>
              <a:t>用了</a:t>
            </a:r>
            <a:r>
              <a:rPr lang="en-US" altLang="zh-CN" sz="2400" dirty="0">
                <a:latin typeface="+mn-ea"/>
              </a:rPr>
              <a:t>1/2</a:t>
            </a:r>
            <a:r>
              <a:rPr lang="zh-CN" altLang="zh-CN" sz="2400" dirty="0">
                <a:latin typeface="+mn-ea"/>
              </a:rPr>
              <a:t>仿真模型进行计算</a:t>
            </a:r>
            <a:r>
              <a:rPr lang="zh-CN" altLang="zh-CN" sz="2400" dirty="0" smtClean="0">
                <a:latin typeface="+mn-ea"/>
              </a:rPr>
              <a:t>，</a:t>
            </a:r>
            <a:r>
              <a:rPr lang="zh-CN" altLang="en-US" sz="2400" dirty="0" smtClean="0">
                <a:latin typeface="+mn-ea"/>
              </a:rPr>
              <a:t>通过在对称面上</a:t>
            </a:r>
            <a:r>
              <a:rPr lang="zh-CN" altLang="zh-CN" sz="2400" dirty="0" smtClean="0">
                <a:latin typeface="+mn-ea"/>
              </a:rPr>
              <a:t>施加对称</a:t>
            </a:r>
            <a:r>
              <a:rPr lang="zh-CN" altLang="en-US" sz="2400" dirty="0" smtClean="0">
                <a:latin typeface="+mn-ea"/>
              </a:rPr>
              <a:t>边界</a:t>
            </a:r>
            <a:r>
              <a:rPr lang="zh-CN" altLang="zh-CN" sz="2400" dirty="0" smtClean="0">
                <a:latin typeface="+mn-ea"/>
              </a:rPr>
              <a:t>条件</a:t>
            </a:r>
            <a:r>
              <a:rPr lang="zh-CN" altLang="en-US" sz="2400" dirty="0" smtClean="0">
                <a:latin typeface="+mn-ea"/>
              </a:rPr>
              <a:t>模拟完整模型。</a:t>
            </a:r>
            <a:r>
              <a:rPr lang="zh-CN" altLang="zh-CN" sz="2400" dirty="0" smtClean="0">
                <a:latin typeface="+mn-ea"/>
              </a:rPr>
              <a:t>隔</a:t>
            </a:r>
            <a:r>
              <a:rPr lang="zh-CN" altLang="zh-CN" sz="2400" dirty="0">
                <a:latin typeface="+mn-ea"/>
              </a:rPr>
              <a:t>声罩采用壳体建模，罩体与声场空气域接触面设置为声</a:t>
            </a:r>
            <a:r>
              <a:rPr lang="en-US" altLang="zh-CN" sz="2400" dirty="0">
                <a:latin typeface="+mn-ea"/>
              </a:rPr>
              <a:t>-</a:t>
            </a:r>
            <a:r>
              <a:rPr lang="zh-CN" altLang="zh-CN" sz="2400" dirty="0">
                <a:latin typeface="+mn-ea"/>
              </a:rPr>
              <a:t>壳边</a:t>
            </a:r>
            <a:r>
              <a:rPr lang="zh-CN" altLang="zh-CN" sz="2400" dirty="0" smtClean="0">
                <a:latin typeface="+mn-ea"/>
              </a:rPr>
              <a:t>界</a:t>
            </a:r>
            <a:r>
              <a:rPr lang="zh-CN" altLang="en-US" sz="2400" dirty="0" smtClean="0">
                <a:latin typeface="+mn-ea"/>
              </a:rPr>
              <a:t>。</a:t>
            </a:r>
            <a:endParaRPr lang="en-US" altLang="zh-CN" sz="2400" dirty="0" smtClean="0">
              <a:latin typeface="+mn-ea"/>
            </a:endParaRPr>
          </a:p>
          <a:p>
            <a:pPr indent="457200" algn="just"/>
            <a:r>
              <a:rPr lang="zh-CN" altLang="zh-CN" sz="2400" dirty="0" smtClean="0">
                <a:latin typeface="+mn-ea"/>
              </a:rPr>
              <a:t>无</a:t>
            </a:r>
            <a:r>
              <a:rPr lang="zh-CN" altLang="zh-CN" sz="2400" dirty="0">
                <a:latin typeface="+mn-ea"/>
              </a:rPr>
              <a:t>指向性声源放</a:t>
            </a:r>
            <a:r>
              <a:rPr lang="zh-CN" altLang="zh-CN" sz="2400" dirty="0" smtClean="0">
                <a:latin typeface="+mn-ea"/>
              </a:rPr>
              <a:t>置</a:t>
            </a:r>
            <a:r>
              <a:rPr lang="zh-CN" altLang="en-US" sz="2400" dirty="0" smtClean="0">
                <a:latin typeface="+mn-ea"/>
              </a:rPr>
              <a:t>于</a:t>
            </a:r>
            <a:r>
              <a:rPr lang="zh-CN" altLang="zh-CN" sz="2400" dirty="0" smtClean="0">
                <a:latin typeface="+mn-ea"/>
              </a:rPr>
              <a:t>隔</a:t>
            </a:r>
            <a:r>
              <a:rPr lang="zh-CN" altLang="zh-CN" sz="2400" dirty="0">
                <a:latin typeface="+mn-ea"/>
              </a:rPr>
              <a:t>声罩内部正下方位</a:t>
            </a:r>
            <a:r>
              <a:rPr lang="zh-CN" altLang="zh-CN" sz="2400" dirty="0" smtClean="0">
                <a:latin typeface="+mn-ea"/>
              </a:rPr>
              <a:t>置</a:t>
            </a:r>
            <a:r>
              <a:rPr lang="zh-CN" altLang="en-US" sz="2400" dirty="0" smtClean="0">
                <a:latin typeface="+mn-ea"/>
              </a:rPr>
              <a:t>，</a:t>
            </a:r>
            <a:r>
              <a:rPr lang="zh-CN" altLang="zh-CN" sz="2400" dirty="0" smtClean="0">
                <a:latin typeface="+mn-ea"/>
              </a:rPr>
              <a:t>添</a:t>
            </a:r>
            <a:r>
              <a:rPr lang="zh-CN" altLang="zh-CN" sz="2400" dirty="0">
                <a:latin typeface="+mn-ea"/>
              </a:rPr>
              <a:t>加单极域源模拟噪声源</a:t>
            </a:r>
            <a:r>
              <a:rPr lang="zh-CN" altLang="zh-CN" sz="2400" dirty="0" smtClean="0">
                <a:latin typeface="+mn-ea"/>
              </a:rPr>
              <a:t>，</a:t>
            </a:r>
            <a:r>
              <a:rPr lang="zh-CN" altLang="zh-CN" sz="2400" dirty="0">
                <a:latin typeface="+mn-ea"/>
              </a:rPr>
              <a:t>隔声罩正上方（</a:t>
            </a:r>
            <a:r>
              <a:rPr lang="en-US" altLang="zh-CN" sz="2400" dirty="0">
                <a:latin typeface="+mn-ea"/>
              </a:rPr>
              <a:t>0</a:t>
            </a:r>
            <a:r>
              <a:rPr lang="zh-CN" altLang="zh-CN" sz="2400" dirty="0"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0</a:t>
            </a:r>
            <a:r>
              <a:rPr lang="zh-CN" altLang="zh-CN" sz="2400" dirty="0"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0.42</a:t>
            </a:r>
            <a:r>
              <a:rPr lang="zh-CN" altLang="zh-CN" sz="2400" dirty="0">
                <a:latin typeface="+mn-ea"/>
              </a:rPr>
              <a:t>）处设置测点，隔声罩外</a:t>
            </a:r>
            <a:r>
              <a:rPr lang="zh-CN" altLang="zh-CN" sz="2400" dirty="0" smtClean="0">
                <a:latin typeface="+mn-ea"/>
              </a:rPr>
              <a:t>部</a:t>
            </a:r>
            <a:r>
              <a:rPr lang="zh-CN" altLang="en-US" sz="2400" dirty="0" smtClean="0">
                <a:latin typeface="+mn-ea"/>
              </a:rPr>
              <a:t>声场</a:t>
            </a:r>
            <a:r>
              <a:rPr lang="zh-CN" altLang="zh-CN" sz="2400" dirty="0" smtClean="0">
                <a:latin typeface="+mn-ea"/>
              </a:rPr>
              <a:t>空</a:t>
            </a:r>
            <a:r>
              <a:rPr lang="zh-CN" altLang="zh-CN" sz="2400" dirty="0">
                <a:latin typeface="+mn-ea"/>
              </a:rPr>
              <a:t>气域外层添加</a:t>
            </a:r>
            <a:r>
              <a:rPr lang="en-US" altLang="zh-CN" sz="2400" dirty="0">
                <a:latin typeface="+mn-ea"/>
              </a:rPr>
              <a:t>PML</a:t>
            </a:r>
            <a:r>
              <a:rPr lang="zh-CN" altLang="zh-CN" sz="2400" dirty="0">
                <a:latin typeface="+mn-ea"/>
              </a:rPr>
              <a:t>层（完美匹配层），防止声波反射以模拟实际声</a:t>
            </a:r>
            <a:r>
              <a:rPr lang="zh-CN" altLang="zh-CN" sz="2400" dirty="0" smtClean="0">
                <a:latin typeface="+mn-ea"/>
              </a:rPr>
              <a:t>场。</a:t>
            </a:r>
            <a:endParaRPr lang="zh-CN" altLang="zh-CN" sz="2400" dirty="0">
              <a:latin typeface="+mn-ea"/>
            </a:endParaRPr>
          </a:p>
          <a:p>
            <a:pPr indent="457200"/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310743" y="212303"/>
            <a:ext cx="3058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仿真</a:t>
            </a:r>
            <a:r>
              <a:rPr lang="zh-CN" altLang="zh-CN" sz="3200" b="1" dirty="0" smtClean="0"/>
              <a:t>模</a:t>
            </a:r>
            <a:r>
              <a:rPr lang="zh-CN" altLang="zh-CN" sz="3200" b="1" dirty="0"/>
              <a:t>型建立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7718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04656" y="283027"/>
            <a:ext cx="5127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网格划分</a:t>
            </a:r>
            <a:endParaRPr lang="zh-CN" altLang="en-US" sz="3200" b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1269803" y="962252"/>
            <a:ext cx="95032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zh-CN" altLang="zh-CN" sz="2400" dirty="0">
                <a:latin typeface="+mn-ea"/>
              </a:rPr>
              <a:t>对模型网格进行划分时，完美匹配层采用扫略网格划分，</a:t>
            </a:r>
            <a:r>
              <a:rPr lang="zh-CN" altLang="zh-CN" sz="2400" dirty="0" smtClean="0">
                <a:latin typeface="+mn-ea"/>
              </a:rPr>
              <a:t>因计</a:t>
            </a:r>
            <a:r>
              <a:rPr lang="zh-CN" altLang="zh-CN" sz="2400" dirty="0">
                <a:latin typeface="+mn-ea"/>
              </a:rPr>
              <a:t>算使用</a:t>
            </a:r>
            <a:r>
              <a:rPr lang="en-US" altLang="zh-CN" sz="2400" dirty="0">
                <a:latin typeface="+mn-ea"/>
              </a:rPr>
              <a:t>MUMPS</a:t>
            </a:r>
            <a:r>
              <a:rPr lang="zh-CN" altLang="zh-CN" sz="2400" dirty="0">
                <a:latin typeface="+mn-ea"/>
              </a:rPr>
              <a:t>直接求解器，所以完美匹配层网格划分为</a:t>
            </a:r>
            <a:r>
              <a:rPr lang="en-US" altLang="zh-CN" sz="2400" dirty="0">
                <a:latin typeface="+mn-ea"/>
              </a:rPr>
              <a:t>5</a:t>
            </a:r>
            <a:r>
              <a:rPr lang="zh-CN" altLang="zh-CN" sz="2400" dirty="0">
                <a:latin typeface="+mn-ea"/>
              </a:rPr>
              <a:t>层，模型剩余部分，采用自由四面体网格划分，网格大小设置</a:t>
            </a:r>
            <a:r>
              <a:rPr lang="zh-CN" altLang="zh-CN" sz="2400" dirty="0" smtClean="0">
                <a:latin typeface="+mn-ea"/>
              </a:rPr>
              <a:t>为</a:t>
            </a:r>
            <a:r>
              <a:rPr lang="zh-CN" altLang="en-US" sz="2400" dirty="0" smtClean="0">
                <a:latin typeface="+mn-ea"/>
              </a:rPr>
              <a:t>低于</a:t>
            </a:r>
            <a:r>
              <a:rPr lang="en-US" altLang="zh-CN" sz="2400" dirty="0" smtClean="0">
                <a:latin typeface="+mn-ea"/>
              </a:rPr>
              <a:t>343m/s/1500Hz/5</a:t>
            </a:r>
            <a:r>
              <a:rPr lang="zh-CN" altLang="zh-CN" sz="2400" dirty="0">
                <a:latin typeface="+mn-ea"/>
              </a:rPr>
              <a:t>，保证声波单位波长内至少有五个网格单元，划分完成后模型网格单元数目为</a:t>
            </a:r>
            <a:r>
              <a:rPr lang="en-US" altLang="zh-CN" sz="2400" dirty="0">
                <a:latin typeface="+mn-ea"/>
              </a:rPr>
              <a:t>354189</a:t>
            </a:r>
            <a:r>
              <a:rPr lang="zh-CN" altLang="zh-CN" sz="2400" dirty="0">
                <a:latin typeface="+mn-ea"/>
              </a:rPr>
              <a:t>个</a:t>
            </a:r>
            <a:endParaRPr lang="zh-CN" altLang="en-US" sz="2400" dirty="0">
              <a:latin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203" y="2995694"/>
            <a:ext cx="5243684" cy="372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19600" y="348342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仿真计算</a:t>
            </a:r>
            <a:endParaRPr lang="zh-CN" altLang="en-US" sz="3200" b="1" dirty="0"/>
          </a:p>
        </p:txBody>
      </p:sp>
      <p:sp>
        <p:nvSpPr>
          <p:cNvPr id="4" name="矩形 3"/>
          <p:cNvSpPr/>
          <p:nvPr/>
        </p:nvSpPr>
        <p:spPr>
          <a:xfrm>
            <a:off x="1344084" y="919177"/>
            <a:ext cx="9628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zh-CN" altLang="zh-CN" sz="2400" dirty="0">
                <a:latin typeface="+mn-ea"/>
                <a:cs typeface="Times New Roman" panose="02020603050405020304" pitchFamily="18" charset="0"/>
              </a:rPr>
              <a:t>通过在隔声罩上方测点处（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0,0,0.42</a:t>
            </a:r>
            <a:r>
              <a:rPr lang="zh-CN" altLang="zh-CN" sz="2400" dirty="0">
                <a:latin typeface="+mn-ea"/>
                <a:cs typeface="Times New Roman" panose="02020603050405020304" pitchFamily="18" charset="0"/>
              </a:rPr>
              <a:t>）施加域点探针，分别测得安装隔声罩与未安装隔声罩该点处的声压级，两声压级之差即为隔声罩在该点处的插入损失</a:t>
            </a:r>
            <a:endParaRPr lang="zh-CN" altLang="en-US" sz="2400" dirty="0">
              <a:latin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500" y="2226117"/>
            <a:ext cx="4164086" cy="402362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084" y="2226117"/>
            <a:ext cx="4071023" cy="402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79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yl14czz">
      <a:majorFont>
        <a:latin typeface="" panose="020F0302020204030204"/>
        <a:ea typeface="微软雅黑"/>
        <a:cs typeface=""/>
      </a:majorFont>
      <a:minorFont>
        <a:latin typeface="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1342</Words>
  <Application>Microsoft Office PowerPoint</Application>
  <PresentationFormat>宽屏</PresentationFormat>
  <Paragraphs>53</Paragraphs>
  <Slides>15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等线</vt:lpstr>
      <vt:lpstr>宋体</vt:lpstr>
      <vt:lpstr>微软雅黑</vt:lpstr>
      <vt:lpstr>Arial</vt:lpstr>
      <vt:lpstr>Calibri</vt:lpstr>
      <vt:lpstr>Times New Roman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简洁建筑</dc:title>
  <dc:creator>第一PPT</dc:creator>
  <cp:keywords>www.1ppt.com</cp:keywords>
  <dc:description>www.1ppt.com</dc:description>
  <cp:lastModifiedBy>lenovo</cp:lastModifiedBy>
  <cp:revision>49</cp:revision>
  <dcterms:created xsi:type="dcterms:W3CDTF">2017-03-29T11:58:38Z</dcterms:created>
  <dcterms:modified xsi:type="dcterms:W3CDTF">2019-10-29T07:01:36Z</dcterms:modified>
</cp:coreProperties>
</file>