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7" r:id="rId2"/>
    <p:sldId id="264" r:id="rId3"/>
    <p:sldId id="293" r:id="rId4"/>
    <p:sldId id="279" r:id="rId5"/>
    <p:sldId id="276" r:id="rId6"/>
    <p:sldId id="277" r:id="rId7"/>
    <p:sldId id="263" r:id="rId8"/>
    <p:sldId id="266" r:id="rId9"/>
    <p:sldId id="267" r:id="rId10"/>
    <p:sldId id="269" r:id="rId11"/>
    <p:sldId id="268" r:id="rId12"/>
    <p:sldId id="270" r:id="rId13"/>
    <p:sldId id="271" r:id="rId14"/>
    <p:sldId id="275" r:id="rId15"/>
    <p:sldId id="273" r:id="rId16"/>
    <p:sldId id="292" r:id="rId17"/>
    <p:sldId id="278" r:id="rId18"/>
    <p:sldId id="280" r:id="rId19"/>
    <p:sldId id="281" r:id="rId20"/>
    <p:sldId id="282" r:id="rId21"/>
    <p:sldId id="283" r:id="rId22"/>
    <p:sldId id="285" r:id="rId23"/>
    <p:sldId id="286" r:id="rId24"/>
    <p:sldId id="287" r:id="rId25"/>
    <p:sldId id="288" r:id="rId26"/>
    <p:sldId id="289" r:id="rId27"/>
    <p:sldId id="291" r:id="rId28"/>
    <p:sldId id="284" r:id="rId29"/>
    <p:sldId id="274" r:id="rId30"/>
  </p:sldIdLst>
  <p:sldSz cx="9144000" cy="6858000" type="screen4x3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8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92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A4CBD8-DCD4-4D3F-A25D-33741F166DE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0C7501A-8513-4759-961F-54C2934706A7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风速对地表热特性测量的影响</a:t>
          </a:r>
          <a:endParaRPr lang="zh-CN" altLang="en-US" dirty="0">
            <a:solidFill>
              <a:schemeClr val="tx1"/>
            </a:solidFill>
          </a:endParaRPr>
        </a:p>
      </dgm:t>
    </dgm:pt>
    <dgm:pt modelId="{AD0D5E66-28B8-40D8-BD72-5AEA9A3917A7}" type="parTrans" cxnId="{B27397C1-BE5A-4E01-9725-98481DEA3843}">
      <dgm:prSet/>
      <dgm:spPr/>
      <dgm:t>
        <a:bodyPr/>
        <a:lstStyle/>
        <a:p>
          <a:endParaRPr lang="zh-CN" altLang="en-US"/>
        </a:p>
      </dgm:t>
    </dgm:pt>
    <dgm:pt modelId="{2B5F28BD-6604-464A-BF7A-708F0EC05A4A}" type="sibTrans" cxnId="{B27397C1-BE5A-4E01-9725-98481DEA3843}">
      <dgm:prSet/>
      <dgm:spPr/>
      <dgm:t>
        <a:bodyPr/>
        <a:lstStyle/>
        <a:p>
          <a:endParaRPr lang="zh-CN" altLang="en-US"/>
        </a:p>
      </dgm:t>
    </dgm:pt>
    <dgm:pt modelId="{B7951DA9-6C2C-4BBB-883D-C851E4A82512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地表</a:t>
          </a:r>
          <a:r>
            <a:rPr lang="en-US" altLang="zh-CN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DPHP</a:t>
          </a:r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系统初边界值问题</a:t>
          </a:r>
          <a:endParaRPr lang="zh-CN" altLang="en-US" dirty="0">
            <a:solidFill>
              <a:schemeClr val="tx1"/>
            </a:solidFill>
            <a:latin typeface="Times New Roman" panose="02020603050405020304" pitchFamily="18" charset="0"/>
            <a:ea typeface="宋体" panose="02010600030101010101" pitchFamily="2" charset="-122"/>
          </a:endParaRPr>
        </a:p>
      </dgm:t>
    </dgm:pt>
    <dgm:pt modelId="{D5AD3104-8965-4E71-87BA-2D6B4B70E862}" type="parTrans" cxnId="{5D680543-D2C5-43D1-9240-6F1AFA7EB8DA}">
      <dgm:prSet/>
      <dgm:spPr/>
      <dgm:t>
        <a:bodyPr/>
        <a:lstStyle/>
        <a:p>
          <a:endParaRPr lang="zh-CN" altLang="en-US"/>
        </a:p>
      </dgm:t>
    </dgm:pt>
    <dgm:pt modelId="{B90B91F5-C43D-4513-8AF0-62FFE5A59B4D}" type="sibTrans" cxnId="{5D680543-D2C5-43D1-9240-6F1AFA7EB8DA}">
      <dgm:prSet/>
      <dgm:spPr/>
      <dgm:t>
        <a:bodyPr/>
        <a:lstStyle/>
        <a:p>
          <a:endParaRPr lang="zh-CN" altLang="en-US"/>
        </a:p>
      </dgm:t>
    </dgm:pt>
    <dgm:pt modelId="{2BD6E90D-DDF4-402D-8BEE-2D89F3964505}" type="pres">
      <dgm:prSet presAssocID="{15A4CBD8-DCD4-4D3F-A25D-33741F166D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7DC2AF6B-CD5D-4640-85A0-F75BFA60627B}" type="pres">
      <dgm:prSet presAssocID="{15A4CBD8-DCD4-4D3F-A25D-33741F166DE8}" presName="Name1" presStyleCnt="0"/>
      <dgm:spPr/>
    </dgm:pt>
    <dgm:pt modelId="{612111AE-1DAB-4FE2-90C1-BB2C3ACE0AC4}" type="pres">
      <dgm:prSet presAssocID="{15A4CBD8-DCD4-4D3F-A25D-33741F166DE8}" presName="cycle" presStyleCnt="0"/>
      <dgm:spPr/>
    </dgm:pt>
    <dgm:pt modelId="{84F23E8E-EF36-404B-8BDB-92ABFAE119E2}" type="pres">
      <dgm:prSet presAssocID="{15A4CBD8-DCD4-4D3F-A25D-33741F166DE8}" presName="srcNode" presStyleLbl="node1" presStyleIdx="0" presStyleCnt="2"/>
      <dgm:spPr/>
    </dgm:pt>
    <dgm:pt modelId="{EED2627A-11D8-40AB-9130-FD0F212C9803}" type="pres">
      <dgm:prSet presAssocID="{15A4CBD8-DCD4-4D3F-A25D-33741F166DE8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408BB041-1192-4A25-8B30-8D2D7A91B7FE}" type="pres">
      <dgm:prSet presAssocID="{15A4CBD8-DCD4-4D3F-A25D-33741F166DE8}" presName="extraNode" presStyleLbl="node1" presStyleIdx="0" presStyleCnt="2"/>
      <dgm:spPr/>
    </dgm:pt>
    <dgm:pt modelId="{733E05D2-5144-4C0F-A57D-3EF4D1024195}" type="pres">
      <dgm:prSet presAssocID="{15A4CBD8-DCD4-4D3F-A25D-33741F166DE8}" presName="dstNode" presStyleLbl="node1" presStyleIdx="0" presStyleCnt="2"/>
      <dgm:spPr/>
    </dgm:pt>
    <dgm:pt modelId="{A8307242-3F20-4D45-93C8-17FE87312F1E}" type="pres">
      <dgm:prSet presAssocID="{00C7501A-8513-4759-961F-54C2934706A7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52E8E0-4231-4E0D-9014-96B60EC37851}" type="pres">
      <dgm:prSet presAssocID="{00C7501A-8513-4759-961F-54C2934706A7}" presName="accent_1" presStyleCnt="0"/>
      <dgm:spPr/>
    </dgm:pt>
    <dgm:pt modelId="{5B9F113C-FD07-43EA-AF0D-34964A1BD8FD}" type="pres">
      <dgm:prSet presAssocID="{00C7501A-8513-4759-961F-54C2934706A7}" presName="accentRepeatNode" presStyleLbl="solidFgAcc1" presStyleIdx="0" presStyleCnt="2"/>
      <dgm:spPr/>
    </dgm:pt>
    <dgm:pt modelId="{80E0CE79-6F15-42A8-B3A2-9FCE312A2010}" type="pres">
      <dgm:prSet presAssocID="{B7951DA9-6C2C-4BBB-883D-C851E4A82512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A44D02-D472-4212-B5EE-B0F9BF0E5800}" type="pres">
      <dgm:prSet presAssocID="{B7951DA9-6C2C-4BBB-883D-C851E4A82512}" presName="accent_2" presStyleCnt="0"/>
      <dgm:spPr/>
    </dgm:pt>
    <dgm:pt modelId="{93C2DAFA-2901-43EC-A4B2-D4387C9CC9B8}" type="pres">
      <dgm:prSet presAssocID="{B7951DA9-6C2C-4BBB-883D-C851E4A82512}" presName="accentRepeatNode" presStyleLbl="solidFgAcc1" presStyleIdx="1" presStyleCnt="2"/>
      <dgm:spPr/>
    </dgm:pt>
  </dgm:ptLst>
  <dgm:cxnLst>
    <dgm:cxn modelId="{DBA1C26D-FBA0-4C68-9704-318CC8BA9C66}" type="presOf" srcId="{00C7501A-8513-4759-961F-54C2934706A7}" destId="{A8307242-3F20-4D45-93C8-17FE87312F1E}" srcOrd="0" destOrd="0" presId="urn:microsoft.com/office/officeart/2008/layout/VerticalCurvedList"/>
    <dgm:cxn modelId="{5D680543-D2C5-43D1-9240-6F1AFA7EB8DA}" srcId="{15A4CBD8-DCD4-4D3F-A25D-33741F166DE8}" destId="{B7951DA9-6C2C-4BBB-883D-C851E4A82512}" srcOrd="1" destOrd="0" parTransId="{D5AD3104-8965-4E71-87BA-2D6B4B70E862}" sibTransId="{B90B91F5-C43D-4513-8AF0-62FFE5A59B4D}"/>
    <dgm:cxn modelId="{7C333F6A-BB3A-42E6-8394-2B705E3AB4E2}" type="presOf" srcId="{15A4CBD8-DCD4-4D3F-A25D-33741F166DE8}" destId="{2BD6E90D-DDF4-402D-8BEE-2D89F3964505}" srcOrd="0" destOrd="0" presId="urn:microsoft.com/office/officeart/2008/layout/VerticalCurvedList"/>
    <dgm:cxn modelId="{B27397C1-BE5A-4E01-9725-98481DEA3843}" srcId="{15A4CBD8-DCD4-4D3F-A25D-33741F166DE8}" destId="{00C7501A-8513-4759-961F-54C2934706A7}" srcOrd="0" destOrd="0" parTransId="{AD0D5E66-28B8-40D8-BD72-5AEA9A3917A7}" sibTransId="{2B5F28BD-6604-464A-BF7A-708F0EC05A4A}"/>
    <dgm:cxn modelId="{A07B6465-B36E-41B3-9E7A-CEC55C8CEA8E}" type="presOf" srcId="{2B5F28BD-6604-464A-BF7A-708F0EC05A4A}" destId="{EED2627A-11D8-40AB-9130-FD0F212C9803}" srcOrd="0" destOrd="0" presId="urn:microsoft.com/office/officeart/2008/layout/VerticalCurvedList"/>
    <dgm:cxn modelId="{DC573AAB-FDAC-4A13-9962-56C9CD019FDC}" type="presOf" srcId="{B7951DA9-6C2C-4BBB-883D-C851E4A82512}" destId="{80E0CE79-6F15-42A8-B3A2-9FCE312A2010}" srcOrd="0" destOrd="0" presId="urn:microsoft.com/office/officeart/2008/layout/VerticalCurvedList"/>
    <dgm:cxn modelId="{1F87BCCC-AB8E-4F94-B487-43D52A43BEFD}" type="presParOf" srcId="{2BD6E90D-DDF4-402D-8BEE-2D89F3964505}" destId="{7DC2AF6B-CD5D-4640-85A0-F75BFA60627B}" srcOrd="0" destOrd="0" presId="urn:microsoft.com/office/officeart/2008/layout/VerticalCurvedList"/>
    <dgm:cxn modelId="{0BF4599E-5E0D-4237-9B1C-42FAD4F11161}" type="presParOf" srcId="{7DC2AF6B-CD5D-4640-85A0-F75BFA60627B}" destId="{612111AE-1DAB-4FE2-90C1-BB2C3ACE0AC4}" srcOrd="0" destOrd="0" presId="urn:microsoft.com/office/officeart/2008/layout/VerticalCurvedList"/>
    <dgm:cxn modelId="{6046A55A-488F-4A60-9281-6F3A7FB0D1E1}" type="presParOf" srcId="{612111AE-1DAB-4FE2-90C1-BB2C3ACE0AC4}" destId="{84F23E8E-EF36-404B-8BDB-92ABFAE119E2}" srcOrd="0" destOrd="0" presId="urn:microsoft.com/office/officeart/2008/layout/VerticalCurvedList"/>
    <dgm:cxn modelId="{BE360E53-E3B3-4E7D-9932-F672D2E721D5}" type="presParOf" srcId="{612111AE-1DAB-4FE2-90C1-BB2C3ACE0AC4}" destId="{EED2627A-11D8-40AB-9130-FD0F212C9803}" srcOrd="1" destOrd="0" presId="urn:microsoft.com/office/officeart/2008/layout/VerticalCurvedList"/>
    <dgm:cxn modelId="{2E28A569-1909-421F-8592-6B59B10C3079}" type="presParOf" srcId="{612111AE-1DAB-4FE2-90C1-BB2C3ACE0AC4}" destId="{408BB041-1192-4A25-8B30-8D2D7A91B7FE}" srcOrd="2" destOrd="0" presId="urn:microsoft.com/office/officeart/2008/layout/VerticalCurvedList"/>
    <dgm:cxn modelId="{9169308C-7430-4DBE-BE7D-7AC466D88A44}" type="presParOf" srcId="{612111AE-1DAB-4FE2-90C1-BB2C3ACE0AC4}" destId="{733E05D2-5144-4C0F-A57D-3EF4D1024195}" srcOrd="3" destOrd="0" presId="urn:microsoft.com/office/officeart/2008/layout/VerticalCurvedList"/>
    <dgm:cxn modelId="{6F94841B-72A6-40B1-AF3F-C655B164CAAD}" type="presParOf" srcId="{7DC2AF6B-CD5D-4640-85A0-F75BFA60627B}" destId="{A8307242-3F20-4D45-93C8-17FE87312F1E}" srcOrd="1" destOrd="0" presId="urn:microsoft.com/office/officeart/2008/layout/VerticalCurvedList"/>
    <dgm:cxn modelId="{F8D5783F-C546-4748-B663-6C0439D6D256}" type="presParOf" srcId="{7DC2AF6B-CD5D-4640-85A0-F75BFA60627B}" destId="{D452E8E0-4231-4E0D-9014-96B60EC37851}" srcOrd="2" destOrd="0" presId="urn:microsoft.com/office/officeart/2008/layout/VerticalCurvedList"/>
    <dgm:cxn modelId="{0877CA81-9613-461C-8320-5BB49411545F}" type="presParOf" srcId="{D452E8E0-4231-4E0D-9014-96B60EC37851}" destId="{5B9F113C-FD07-43EA-AF0D-34964A1BD8FD}" srcOrd="0" destOrd="0" presId="urn:microsoft.com/office/officeart/2008/layout/VerticalCurvedList"/>
    <dgm:cxn modelId="{0356CE44-CCC6-4F27-9E2A-585ED5DFC3ED}" type="presParOf" srcId="{7DC2AF6B-CD5D-4640-85A0-F75BFA60627B}" destId="{80E0CE79-6F15-42A8-B3A2-9FCE312A2010}" srcOrd="3" destOrd="0" presId="urn:microsoft.com/office/officeart/2008/layout/VerticalCurvedList"/>
    <dgm:cxn modelId="{7DFF204F-C331-42B9-BF57-53C3C6637431}" type="presParOf" srcId="{7DC2AF6B-CD5D-4640-85A0-F75BFA60627B}" destId="{44A44D02-D472-4212-B5EE-B0F9BF0E5800}" srcOrd="4" destOrd="0" presId="urn:microsoft.com/office/officeart/2008/layout/VerticalCurvedList"/>
    <dgm:cxn modelId="{4AFC219F-E020-4849-AF8F-C4F1E7663212}" type="presParOf" srcId="{44A44D02-D472-4212-B5EE-B0F9BF0E5800}" destId="{93C2DAFA-2901-43EC-A4B2-D4387C9CC9B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A4CBD8-DCD4-4D3F-A25D-33741F166DE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0C7501A-8513-4759-961F-54C2934706A7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研究背景</a:t>
          </a:r>
          <a:endParaRPr lang="zh-CN" altLang="en-US" dirty="0">
            <a:solidFill>
              <a:schemeClr val="tx1"/>
            </a:solidFill>
          </a:endParaRPr>
        </a:p>
      </dgm:t>
    </dgm:pt>
    <dgm:pt modelId="{AD0D5E66-28B8-40D8-BD72-5AEA9A3917A7}" type="parTrans" cxnId="{B27397C1-BE5A-4E01-9725-98481DEA3843}">
      <dgm:prSet/>
      <dgm:spPr/>
      <dgm:t>
        <a:bodyPr/>
        <a:lstStyle/>
        <a:p>
          <a:endParaRPr lang="zh-CN" altLang="en-US"/>
        </a:p>
      </dgm:t>
    </dgm:pt>
    <dgm:pt modelId="{2B5F28BD-6604-464A-BF7A-708F0EC05A4A}" type="sibTrans" cxnId="{B27397C1-BE5A-4E01-9725-98481DEA3843}">
      <dgm:prSet/>
      <dgm:spPr/>
      <dgm:t>
        <a:bodyPr/>
        <a:lstStyle/>
        <a:p>
          <a:endParaRPr lang="zh-CN" altLang="en-US"/>
        </a:p>
      </dgm:t>
    </dgm:pt>
    <dgm:pt modelId="{B7951DA9-6C2C-4BBB-883D-C851E4A82512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研究方法</a:t>
          </a:r>
          <a:endParaRPr lang="zh-CN" altLang="en-US" dirty="0">
            <a:solidFill>
              <a:schemeClr val="tx1"/>
            </a:solidFill>
          </a:endParaRPr>
        </a:p>
      </dgm:t>
    </dgm:pt>
    <dgm:pt modelId="{D5AD3104-8965-4E71-87BA-2D6B4B70E862}" type="parTrans" cxnId="{5D680543-D2C5-43D1-9240-6F1AFA7EB8DA}">
      <dgm:prSet/>
      <dgm:spPr/>
      <dgm:t>
        <a:bodyPr/>
        <a:lstStyle/>
        <a:p>
          <a:endParaRPr lang="zh-CN" altLang="en-US"/>
        </a:p>
      </dgm:t>
    </dgm:pt>
    <dgm:pt modelId="{B90B91F5-C43D-4513-8AF0-62FFE5A59B4D}" type="sibTrans" cxnId="{5D680543-D2C5-43D1-9240-6F1AFA7EB8DA}">
      <dgm:prSet/>
      <dgm:spPr/>
      <dgm:t>
        <a:bodyPr/>
        <a:lstStyle/>
        <a:p>
          <a:endParaRPr lang="zh-CN" altLang="en-US"/>
        </a:p>
      </dgm:t>
    </dgm:pt>
    <dgm:pt modelId="{C3C54094-7AE9-4890-A6D5-6C74AD3B6CCD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结果与讨论</a:t>
          </a:r>
          <a:endParaRPr lang="zh-CN" altLang="en-US" dirty="0">
            <a:solidFill>
              <a:schemeClr val="tx1"/>
            </a:solidFill>
          </a:endParaRPr>
        </a:p>
      </dgm:t>
    </dgm:pt>
    <dgm:pt modelId="{2476D5F3-9060-4F9A-ACD7-28B55FF42447}" type="parTrans" cxnId="{1A8F9A02-9A3D-421E-9B28-07A7D0E88286}">
      <dgm:prSet/>
      <dgm:spPr/>
      <dgm:t>
        <a:bodyPr/>
        <a:lstStyle/>
        <a:p>
          <a:endParaRPr lang="zh-CN" altLang="en-US"/>
        </a:p>
      </dgm:t>
    </dgm:pt>
    <dgm:pt modelId="{2E0B56C1-CB73-49D3-841B-DCB0EBEDD845}" type="sibTrans" cxnId="{1A8F9A02-9A3D-421E-9B28-07A7D0E88286}">
      <dgm:prSet/>
      <dgm:spPr/>
      <dgm:t>
        <a:bodyPr/>
        <a:lstStyle/>
        <a:p>
          <a:endParaRPr lang="zh-CN" altLang="en-US"/>
        </a:p>
      </dgm:t>
    </dgm:pt>
    <dgm:pt modelId="{886746FB-6BB5-4800-9833-D7829E6CF177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结论</a:t>
          </a:r>
          <a:endParaRPr lang="zh-CN" altLang="en-US" dirty="0">
            <a:solidFill>
              <a:schemeClr val="tx1"/>
            </a:solidFill>
          </a:endParaRPr>
        </a:p>
      </dgm:t>
    </dgm:pt>
    <dgm:pt modelId="{65946B36-192A-4BAF-ACF1-34C978DAAC44}" type="parTrans" cxnId="{0F6ED4D1-CFA4-4342-90E0-BCD727C8A8DA}">
      <dgm:prSet/>
      <dgm:spPr/>
      <dgm:t>
        <a:bodyPr/>
        <a:lstStyle/>
        <a:p>
          <a:endParaRPr lang="zh-CN" altLang="en-US"/>
        </a:p>
      </dgm:t>
    </dgm:pt>
    <dgm:pt modelId="{D070FFBE-6421-40B4-8D88-CD9B3683527D}" type="sibTrans" cxnId="{0F6ED4D1-CFA4-4342-90E0-BCD727C8A8DA}">
      <dgm:prSet/>
      <dgm:spPr/>
      <dgm:t>
        <a:bodyPr/>
        <a:lstStyle/>
        <a:p>
          <a:endParaRPr lang="zh-CN" altLang="en-US"/>
        </a:p>
      </dgm:t>
    </dgm:pt>
    <dgm:pt modelId="{2BD6E90D-DDF4-402D-8BEE-2D89F3964505}" type="pres">
      <dgm:prSet presAssocID="{15A4CBD8-DCD4-4D3F-A25D-33741F166D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7DC2AF6B-CD5D-4640-85A0-F75BFA60627B}" type="pres">
      <dgm:prSet presAssocID="{15A4CBD8-DCD4-4D3F-A25D-33741F166DE8}" presName="Name1" presStyleCnt="0"/>
      <dgm:spPr/>
    </dgm:pt>
    <dgm:pt modelId="{612111AE-1DAB-4FE2-90C1-BB2C3ACE0AC4}" type="pres">
      <dgm:prSet presAssocID="{15A4CBD8-DCD4-4D3F-A25D-33741F166DE8}" presName="cycle" presStyleCnt="0"/>
      <dgm:spPr/>
    </dgm:pt>
    <dgm:pt modelId="{84F23E8E-EF36-404B-8BDB-92ABFAE119E2}" type="pres">
      <dgm:prSet presAssocID="{15A4CBD8-DCD4-4D3F-A25D-33741F166DE8}" presName="srcNode" presStyleLbl="node1" presStyleIdx="0" presStyleCnt="4"/>
      <dgm:spPr/>
    </dgm:pt>
    <dgm:pt modelId="{EED2627A-11D8-40AB-9130-FD0F212C9803}" type="pres">
      <dgm:prSet presAssocID="{15A4CBD8-DCD4-4D3F-A25D-33741F166DE8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408BB041-1192-4A25-8B30-8D2D7A91B7FE}" type="pres">
      <dgm:prSet presAssocID="{15A4CBD8-DCD4-4D3F-A25D-33741F166DE8}" presName="extraNode" presStyleLbl="node1" presStyleIdx="0" presStyleCnt="4"/>
      <dgm:spPr/>
    </dgm:pt>
    <dgm:pt modelId="{733E05D2-5144-4C0F-A57D-3EF4D1024195}" type="pres">
      <dgm:prSet presAssocID="{15A4CBD8-DCD4-4D3F-A25D-33741F166DE8}" presName="dstNode" presStyleLbl="node1" presStyleIdx="0" presStyleCnt="4"/>
      <dgm:spPr/>
    </dgm:pt>
    <dgm:pt modelId="{A8307242-3F20-4D45-93C8-17FE87312F1E}" type="pres">
      <dgm:prSet presAssocID="{00C7501A-8513-4759-961F-54C2934706A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52E8E0-4231-4E0D-9014-96B60EC37851}" type="pres">
      <dgm:prSet presAssocID="{00C7501A-8513-4759-961F-54C2934706A7}" presName="accent_1" presStyleCnt="0"/>
      <dgm:spPr/>
    </dgm:pt>
    <dgm:pt modelId="{5B9F113C-FD07-43EA-AF0D-34964A1BD8FD}" type="pres">
      <dgm:prSet presAssocID="{00C7501A-8513-4759-961F-54C2934706A7}" presName="accentRepeatNode" presStyleLbl="solidFgAcc1" presStyleIdx="0" presStyleCnt="4"/>
      <dgm:spPr/>
    </dgm:pt>
    <dgm:pt modelId="{80E0CE79-6F15-42A8-B3A2-9FCE312A2010}" type="pres">
      <dgm:prSet presAssocID="{B7951DA9-6C2C-4BBB-883D-C851E4A8251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A44D02-D472-4212-B5EE-B0F9BF0E5800}" type="pres">
      <dgm:prSet presAssocID="{B7951DA9-6C2C-4BBB-883D-C851E4A82512}" presName="accent_2" presStyleCnt="0"/>
      <dgm:spPr/>
    </dgm:pt>
    <dgm:pt modelId="{93C2DAFA-2901-43EC-A4B2-D4387C9CC9B8}" type="pres">
      <dgm:prSet presAssocID="{B7951DA9-6C2C-4BBB-883D-C851E4A82512}" presName="accentRepeatNode" presStyleLbl="solidFgAcc1" presStyleIdx="1" presStyleCnt="4"/>
      <dgm:spPr/>
    </dgm:pt>
    <dgm:pt modelId="{A6E1089C-9406-46F0-BE8B-0F9C8B6DCEC4}" type="pres">
      <dgm:prSet presAssocID="{C3C54094-7AE9-4890-A6D5-6C74AD3B6CC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30FE0F0-13B6-491E-959C-D173DC56CD82}" type="pres">
      <dgm:prSet presAssocID="{C3C54094-7AE9-4890-A6D5-6C74AD3B6CCD}" presName="accent_3" presStyleCnt="0"/>
      <dgm:spPr/>
    </dgm:pt>
    <dgm:pt modelId="{ED6C48BE-0B35-4854-8CAD-B3CDB4F1B8D8}" type="pres">
      <dgm:prSet presAssocID="{C3C54094-7AE9-4890-A6D5-6C74AD3B6CCD}" presName="accentRepeatNode" presStyleLbl="solidFgAcc1" presStyleIdx="2" presStyleCnt="4"/>
      <dgm:spPr/>
    </dgm:pt>
    <dgm:pt modelId="{6383F2B4-7DF9-4F1E-A579-D3629676B1FC}" type="pres">
      <dgm:prSet presAssocID="{886746FB-6BB5-4800-9833-D7829E6CF17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DDA894-E0CD-4715-9A8D-6A40E78623E2}" type="pres">
      <dgm:prSet presAssocID="{886746FB-6BB5-4800-9833-D7829E6CF177}" presName="accent_4" presStyleCnt="0"/>
      <dgm:spPr/>
    </dgm:pt>
    <dgm:pt modelId="{7089147C-848D-4BFA-B6E4-68786E48FC06}" type="pres">
      <dgm:prSet presAssocID="{886746FB-6BB5-4800-9833-D7829E6CF177}" presName="accentRepeatNode" presStyleLbl="solidFgAcc1" presStyleIdx="3" presStyleCnt="4"/>
      <dgm:spPr/>
    </dgm:pt>
  </dgm:ptLst>
  <dgm:cxnLst>
    <dgm:cxn modelId="{B27397C1-BE5A-4E01-9725-98481DEA3843}" srcId="{15A4CBD8-DCD4-4D3F-A25D-33741F166DE8}" destId="{00C7501A-8513-4759-961F-54C2934706A7}" srcOrd="0" destOrd="0" parTransId="{AD0D5E66-28B8-40D8-BD72-5AEA9A3917A7}" sibTransId="{2B5F28BD-6604-464A-BF7A-708F0EC05A4A}"/>
    <dgm:cxn modelId="{7C333F6A-BB3A-42E6-8394-2B705E3AB4E2}" type="presOf" srcId="{15A4CBD8-DCD4-4D3F-A25D-33741F166DE8}" destId="{2BD6E90D-DDF4-402D-8BEE-2D89F3964505}" srcOrd="0" destOrd="0" presId="urn:microsoft.com/office/officeart/2008/layout/VerticalCurvedList"/>
    <dgm:cxn modelId="{1CF6A9EC-206B-4573-AC84-1CDDB814DCB7}" type="presOf" srcId="{886746FB-6BB5-4800-9833-D7829E6CF177}" destId="{6383F2B4-7DF9-4F1E-A579-D3629676B1FC}" srcOrd="0" destOrd="0" presId="urn:microsoft.com/office/officeart/2008/layout/VerticalCurvedList"/>
    <dgm:cxn modelId="{1A8F9A02-9A3D-421E-9B28-07A7D0E88286}" srcId="{15A4CBD8-DCD4-4D3F-A25D-33741F166DE8}" destId="{C3C54094-7AE9-4890-A6D5-6C74AD3B6CCD}" srcOrd="2" destOrd="0" parTransId="{2476D5F3-9060-4F9A-ACD7-28B55FF42447}" sibTransId="{2E0B56C1-CB73-49D3-841B-DCB0EBEDD845}"/>
    <dgm:cxn modelId="{A07B6465-B36E-41B3-9E7A-CEC55C8CEA8E}" type="presOf" srcId="{2B5F28BD-6604-464A-BF7A-708F0EC05A4A}" destId="{EED2627A-11D8-40AB-9130-FD0F212C9803}" srcOrd="0" destOrd="0" presId="urn:microsoft.com/office/officeart/2008/layout/VerticalCurvedList"/>
    <dgm:cxn modelId="{C82CD614-1A1D-4B4E-BCBF-A08931D43035}" type="presOf" srcId="{C3C54094-7AE9-4890-A6D5-6C74AD3B6CCD}" destId="{A6E1089C-9406-46F0-BE8B-0F9C8B6DCEC4}" srcOrd="0" destOrd="0" presId="urn:microsoft.com/office/officeart/2008/layout/VerticalCurvedList"/>
    <dgm:cxn modelId="{DC573AAB-FDAC-4A13-9962-56C9CD019FDC}" type="presOf" srcId="{B7951DA9-6C2C-4BBB-883D-C851E4A82512}" destId="{80E0CE79-6F15-42A8-B3A2-9FCE312A2010}" srcOrd="0" destOrd="0" presId="urn:microsoft.com/office/officeart/2008/layout/VerticalCurvedList"/>
    <dgm:cxn modelId="{0F6ED4D1-CFA4-4342-90E0-BCD727C8A8DA}" srcId="{15A4CBD8-DCD4-4D3F-A25D-33741F166DE8}" destId="{886746FB-6BB5-4800-9833-D7829E6CF177}" srcOrd="3" destOrd="0" parTransId="{65946B36-192A-4BAF-ACF1-34C978DAAC44}" sibTransId="{D070FFBE-6421-40B4-8D88-CD9B3683527D}"/>
    <dgm:cxn modelId="{5D680543-D2C5-43D1-9240-6F1AFA7EB8DA}" srcId="{15A4CBD8-DCD4-4D3F-A25D-33741F166DE8}" destId="{B7951DA9-6C2C-4BBB-883D-C851E4A82512}" srcOrd="1" destOrd="0" parTransId="{D5AD3104-8965-4E71-87BA-2D6B4B70E862}" sibTransId="{B90B91F5-C43D-4513-8AF0-62FFE5A59B4D}"/>
    <dgm:cxn modelId="{DBA1C26D-FBA0-4C68-9704-318CC8BA9C66}" type="presOf" srcId="{00C7501A-8513-4759-961F-54C2934706A7}" destId="{A8307242-3F20-4D45-93C8-17FE87312F1E}" srcOrd="0" destOrd="0" presId="urn:microsoft.com/office/officeart/2008/layout/VerticalCurvedList"/>
    <dgm:cxn modelId="{1F87BCCC-AB8E-4F94-B487-43D52A43BEFD}" type="presParOf" srcId="{2BD6E90D-DDF4-402D-8BEE-2D89F3964505}" destId="{7DC2AF6B-CD5D-4640-85A0-F75BFA60627B}" srcOrd="0" destOrd="0" presId="urn:microsoft.com/office/officeart/2008/layout/VerticalCurvedList"/>
    <dgm:cxn modelId="{0BF4599E-5E0D-4237-9B1C-42FAD4F11161}" type="presParOf" srcId="{7DC2AF6B-CD5D-4640-85A0-F75BFA60627B}" destId="{612111AE-1DAB-4FE2-90C1-BB2C3ACE0AC4}" srcOrd="0" destOrd="0" presId="urn:microsoft.com/office/officeart/2008/layout/VerticalCurvedList"/>
    <dgm:cxn modelId="{6046A55A-488F-4A60-9281-6F3A7FB0D1E1}" type="presParOf" srcId="{612111AE-1DAB-4FE2-90C1-BB2C3ACE0AC4}" destId="{84F23E8E-EF36-404B-8BDB-92ABFAE119E2}" srcOrd="0" destOrd="0" presId="urn:microsoft.com/office/officeart/2008/layout/VerticalCurvedList"/>
    <dgm:cxn modelId="{BE360E53-E3B3-4E7D-9932-F672D2E721D5}" type="presParOf" srcId="{612111AE-1DAB-4FE2-90C1-BB2C3ACE0AC4}" destId="{EED2627A-11D8-40AB-9130-FD0F212C9803}" srcOrd="1" destOrd="0" presId="urn:microsoft.com/office/officeart/2008/layout/VerticalCurvedList"/>
    <dgm:cxn modelId="{2E28A569-1909-421F-8592-6B59B10C3079}" type="presParOf" srcId="{612111AE-1DAB-4FE2-90C1-BB2C3ACE0AC4}" destId="{408BB041-1192-4A25-8B30-8D2D7A91B7FE}" srcOrd="2" destOrd="0" presId="urn:microsoft.com/office/officeart/2008/layout/VerticalCurvedList"/>
    <dgm:cxn modelId="{9169308C-7430-4DBE-BE7D-7AC466D88A44}" type="presParOf" srcId="{612111AE-1DAB-4FE2-90C1-BB2C3ACE0AC4}" destId="{733E05D2-5144-4C0F-A57D-3EF4D1024195}" srcOrd="3" destOrd="0" presId="urn:microsoft.com/office/officeart/2008/layout/VerticalCurvedList"/>
    <dgm:cxn modelId="{6F94841B-72A6-40B1-AF3F-C655B164CAAD}" type="presParOf" srcId="{7DC2AF6B-CD5D-4640-85A0-F75BFA60627B}" destId="{A8307242-3F20-4D45-93C8-17FE87312F1E}" srcOrd="1" destOrd="0" presId="urn:microsoft.com/office/officeart/2008/layout/VerticalCurvedList"/>
    <dgm:cxn modelId="{F8D5783F-C546-4748-B663-6C0439D6D256}" type="presParOf" srcId="{7DC2AF6B-CD5D-4640-85A0-F75BFA60627B}" destId="{D452E8E0-4231-4E0D-9014-96B60EC37851}" srcOrd="2" destOrd="0" presId="urn:microsoft.com/office/officeart/2008/layout/VerticalCurvedList"/>
    <dgm:cxn modelId="{0877CA81-9613-461C-8320-5BB49411545F}" type="presParOf" srcId="{D452E8E0-4231-4E0D-9014-96B60EC37851}" destId="{5B9F113C-FD07-43EA-AF0D-34964A1BD8FD}" srcOrd="0" destOrd="0" presId="urn:microsoft.com/office/officeart/2008/layout/VerticalCurvedList"/>
    <dgm:cxn modelId="{0356CE44-CCC6-4F27-9E2A-585ED5DFC3ED}" type="presParOf" srcId="{7DC2AF6B-CD5D-4640-85A0-F75BFA60627B}" destId="{80E0CE79-6F15-42A8-B3A2-9FCE312A2010}" srcOrd="3" destOrd="0" presId="urn:microsoft.com/office/officeart/2008/layout/VerticalCurvedList"/>
    <dgm:cxn modelId="{7DFF204F-C331-42B9-BF57-53C3C6637431}" type="presParOf" srcId="{7DC2AF6B-CD5D-4640-85A0-F75BFA60627B}" destId="{44A44D02-D472-4212-B5EE-B0F9BF0E5800}" srcOrd="4" destOrd="0" presId="urn:microsoft.com/office/officeart/2008/layout/VerticalCurvedList"/>
    <dgm:cxn modelId="{4AFC219F-E020-4849-AF8F-C4F1E7663212}" type="presParOf" srcId="{44A44D02-D472-4212-B5EE-B0F9BF0E5800}" destId="{93C2DAFA-2901-43EC-A4B2-D4387C9CC9B8}" srcOrd="0" destOrd="0" presId="urn:microsoft.com/office/officeart/2008/layout/VerticalCurvedList"/>
    <dgm:cxn modelId="{A0980A45-D776-4A3F-A98B-9A2F660A38DE}" type="presParOf" srcId="{7DC2AF6B-CD5D-4640-85A0-F75BFA60627B}" destId="{A6E1089C-9406-46F0-BE8B-0F9C8B6DCEC4}" srcOrd="5" destOrd="0" presId="urn:microsoft.com/office/officeart/2008/layout/VerticalCurvedList"/>
    <dgm:cxn modelId="{9481655C-2B65-4C75-990A-92CA6E750AF8}" type="presParOf" srcId="{7DC2AF6B-CD5D-4640-85A0-F75BFA60627B}" destId="{430FE0F0-13B6-491E-959C-D173DC56CD82}" srcOrd="6" destOrd="0" presId="urn:microsoft.com/office/officeart/2008/layout/VerticalCurvedList"/>
    <dgm:cxn modelId="{B1D806EB-164C-47E2-8A99-7054892281E7}" type="presParOf" srcId="{430FE0F0-13B6-491E-959C-D173DC56CD82}" destId="{ED6C48BE-0B35-4854-8CAD-B3CDB4F1B8D8}" srcOrd="0" destOrd="0" presId="urn:microsoft.com/office/officeart/2008/layout/VerticalCurvedList"/>
    <dgm:cxn modelId="{AD102AA3-F354-4D02-9C7B-048D5D75A4DF}" type="presParOf" srcId="{7DC2AF6B-CD5D-4640-85A0-F75BFA60627B}" destId="{6383F2B4-7DF9-4F1E-A579-D3629676B1FC}" srcOrd="7" destOrd="0" presId="urn:microsoft.com/office/officeart/2008/layout/VerticalCurvedList"/>
    <dgm:cxn modelId="{F3922F35-48FB-4EA1-9D36-0EB648FF14FD}" type="presParOf" srcId="{7DC2AF6B-CD5D-4640-85A0-F75BFA60627B}" destId="{83DDA894-E0CD-4715-9A8D-6A40E78623E2}" srcOrd="8" destOrd="0" presId="urn:microsoft.com/office/officeart/2008/layout/VerticalCurvedList"/>
    <dgm:cxn modelId="{5A75E00E-7277-4843-A922-985A88160181}" type="presParOf" srcId="{83DDA894-E0CD-4715-9A8D-6A40E78623E2}" destId="{7089147C-848D-4BFA-B6E4-68786E48FC0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A4CBD8-DCD4-4D3F-A25D-33741F166DE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0C7501A-8513-4759-961F-54C2934706A7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研究背景</a:t>
          </a:r>
          <a:endParaRPr lang="zh-CN" altLang="en-US" dirty="0">
            <a:solidFill>
              <a:schemeClr val="tx1"/>
            </a:solidFill>
          </a:endParaRPr>
        </a:p>
      </dgm:t>
    </dgm:pt>
    <dgm:pt modelId="{AD0D5E66-28B8-40D8-BD72-5AEA9A3917A7}" type="parTrans" cxnId="{B27397C1-BE5A-4E01-9725-98481DEA3843}">
      <dgm:prSet/>
      <dgm:spPr/>
      <dgm:t>
        <a:bodyPr/>
        <a:lstStyle/>
        <a:p>
          <a:endParaRPr lang="zh-CN" altLang="en-US"/>
        </a:p>
      </dgm:t>
    </dgm:pt>
    <dgm:pt modelId="{2B5F28BD-6604-464A-BF7A-708F0EC05A4A}" type="sibTrans" cxnId="{B27397C1-BE5A-4E01-9725-98481DEA3843}">
      <dgm:prSet/>
      <dgm:spPr/>
      <dgm:t>
        <a:bodyPr/>
        <a:lstStyle/>
        <a:p>
          <a:endParaRPr lang="zh-CN" altLang="en-US"/>
        </a:p>
      </dgm:t>
    </dgm:pt>
    <dgm:pt modelId="{B7951DA9-6C2C-4BBB-883D-C851E4A82512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解析解</a:t>
          </a:r>
          <a:endParaRPr lang="zh-CN" altLang="en-US" dirty="0">
            <a:solidFill>
              <a:schemeClr val="tx1"/>
            </a:solidFill>
          </a:endParaRPr>
        </a:p>
      </dgm:t>
    </dgm:pt>
    <dgm:pt modelId="{D5AD3104-8965-4E71-87BA-2D6B4B70E862}" type="parTrans" cxnId="{5D680543-D2C5-43D1-9240-6F1AFA7EB8DA}">
      <dgm:prSet/>
      <dgm:spPr/>
      <dgm:t>
        <a:bodyPr/>
        <a:lstStyle/>
        <a:p>
          <a:endParaRPr lang="zh-CN" altLang="en-US"/>
        </a:p>
      </dgm:t>
    </dgm:pt>
    <dgm:pt modelId="{B90B91F5-C43D-4513-8AF0-62FFE5A59B4D}" type="sibTrans" cxnId="{5D680543-D2C5-43D1-9240-6F1AFA7EB8DA}">
      <dgm:prSet/>
      <dgm:spPr/>
      <dgm:t>
        <a:bodyPr/>
        <a:lstStyle/>
        <a:p>
          <a:endParaRPr lang="zh-CN" altLang="en-US"/>
        </a:p>
      </dgm:t>
    </dgm:pt>
    <dgm:pt modelId="{C3C54094-7AE9-4890-A6D5-6C74AD3B6CCD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结果与讨论</a:t>
          </a:r>
          <a:endParaRPr lang="zh-CN" altLang="en-US" dirty="0">
            <a:solidFill>
              <a:schemeClr val="tx1"/>
            </a:solidFill>
          </a:endParaRPr>
        </a:p>
      </dgm:t>
    </dgm:pt>
    <dgm:pt modelId="{2476D5F3-9060-4F9A-ACD7-28B55FF42447}" type="parTrans" cxnId="{1A8F9A02-9A3D-421E-9B28-07A7D0E88286}">
      <dgm:prSet/>
      <dgm:spPr/>
      <dgm:t>
        <a:bodyPr/>
        <a:lstStyle/>
        <a:p>
          <a:endParaRPr lang="zh-CN" altLang="en-US"/>
        </a:p>
      </dgm:t>
    </dgm:pt>
    <dgm:pt modelId="{2E0B56C1-CB73-49D3-841B-DCB0EBEDD845}" type="sibTrans" cxnId="{1A8F9A02-9A3D-421E-9B28-07A7D0E88286}">
      <dgm:prSet/>
      <dgm:spPr/>
      <dgm:t>
        <a:bodyPr/>
        <a:lstStyle/>
        <a:p>
          <a:endParaRPr lang="zh-CN" altLang="en-US"/>
        </a:p>
      </dgm:t>
    </dgm:pt>
    <dgm:pt modelId="{886746FB-6BB5-4800-9833-D7829E6CF177}">
      <dgm:prSet phldrT="[文本]"/>
      <dgm:spPr/>
      <dgm:t>
        <a:bodyPr/>
        <a:lstStyle/>
        <a:p>
          <a:r>
            <a:rPr lang="zh-CN" altLang="en-US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结论</a:t>
          </a:r>
          <a:endParaRPr lang="zh-CN" altLang="en-US" dirty="0">
            <a:solidFill>
              <a:schemeClr val="tx1"/>
            </a:solidFill>
          </a:endParaRPr>
        </a:p>
      </dgm:t>
    </dgm:pt>
    <dgm:pt modelId="{65946B36-192A-4BAF-ACF1-34C978DAAC44}" type="parTrans" cxnId="{0F6ED4D1-CFA4-4342-90E0-BCD727C8A8DA}">
      <dgm:prSet/>
      <dgm:spPr/>
      <dgm:t>
        <a:bodyPr/>
        <a:lstStyle/>
        <a:p>
          <a:endParaRPr lang="zh-CN" altLang="en-US"/>
        </a:p>
      </dgm:t>
    </dgm:pt>
    <dgm:pt modelId="{D070FFBE-6421-40B4-8D88-CD9B3683527D}" type="sibTrans" cxnId="{0F6ED4D1-CFA4-4342-90E0-BCD727C8A8DA}">
      <dgm:prSet/>
      <dgm:spPr/>
      <dgm:t>
        <a:bodyPr/>
        <a:lstStyle/>
        <a:p>
          <a:endParaRPr lang="zh-CN" altLang="en-US"/>
        </a:p>
      </dgm:t>
    </dgm:pt>
    <dgm:pt modelId="{2BD6E90D-DDF4-402D-8BEE-2D89F3964505}" type="pres">
      <dgm:prSet presAssocID="{15A4CBD8-DCD4-4D3F-A25D-33741F166D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7DC2AF6B-CD5D-4640-85A0-F75BFA60627B}" type="pres">
      <dgm:prSet presAssocID="{15A4CBD8-DCD4-4D3F-A25D-33741F166DE8}" presName="Name1" presStyleCnt="0"/>
      <dgm:spPr/>
    </dgm:pt>
    <dgm:pt modelId="{612111AE-1DAB-4FE2-90C1-BB2C3ACE0AC4}" type="pres">
      <dgm:prSet presAssocID="{15A4CBD8-DCD4-4D3F-A25D-33741F166DE8}" presName="cycle" presStyleCnt="0"/>
      <dgm:spPr/>
    </dgm:pt>
    <dgm:pt modelId="{84F23E8E-EF36-404B-8BDB-92ABFAE119E2}" type="pres">
      <dgm:prSet presAssocID="{15A4CBD8-DCD4-4D3F-A25D-33741F166DE8}" presName="srcNode" presStyleLbl="node1" presStyleIdx="0" presStyleCnt="4"/>
      <dgm:spPr/>
    </dgm:pt>
    <dgm:pt modelId="{EED2627A-11D8-40AB-9130-FD0F212C9803}" type="pres">
      <dgm:prSet presAssocID="{15A4CBD8-DCD4-4D3F-A25D-33741F166DE8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408BB041-1192-4A25-8B30-8D2D7A91B7FE}" type="pres">
      <dgm:prSet presAssocID="{15A4CBD8-DCD4-4D3F-A25D-33741F166DE8}" presName="extraNode" presStyleLbl="node1" presStyleIdx="0" presStyleCnt="4"/>
      <dgm:spPr/>
    </dgm:pt>
    <dgm:pt modelId="{733E05D2-5144-4C0F-A57D-3EF4D1024195}" type="pres">
      <dgm:prSet presAssocID="{15A4CBD8-DCD4-4D3F-A25D-33741F166DE8}" presName="dstNode" presStyleLbl="node1" presStyleIdx="0" presStyleCnt="4"/>
      <dgm:spPr/>
    </dgm:pt>
    <dgm:pt modelId="{A8307242-3F20-4D45-93C8-17FE87312F1E}" type="pres">
      <dgm:prSet presAssocID="{00C7501A-8513-4759-961F-54C2934706A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52E8E0-4231-4E0D-9014-96B60EC37851}" type="pres">
      <dgm:prSet presAssocID="{00C7501A-8513-4759-961F-54C2934706A7}" presName="accent_1" presStyleCnt="0"/>
      <dgm:spPr/>
    </dgm:pt>
    <dgm:pt modelId="{5B9F113C-FD07-43EA-AF0D-34964A1BD8FD}" type="pres">
      <dgm:prSet presAssocID="{00C7501A-8513-4759-961F-54C2934706A7}" presName="accentRepeatNode" presStyleLbl="solidFgAcc1" presStyleIdx="0" presStyleCnt="4"/>
      <dgm:spPr/>
    </dgm:pt>
    <dgm:pt modelId="{80E0CE79-6F15-42A8-B3A2-9FCE312A2010}" type="pres">
      <dgm:prSet presAssocID="{B7951DA9-6C2C-4BBB-883D-C851E4A8251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A44D02-D472-4212-B5EE-B0F9BF0E5800}" type="pres">
      <dgm:prSet presAssocID="{B7951DA9-6C2C-4BBB-883D-C851E4A82512}" presName="accent_2" presStyleCnt="0"/>
      <dgm:spPr/>
    </dgm:pt>
    <dgm:pt modelId="{93C2DAFA-2901-43EC-A4B2-D4387C9CC9B8}" type="pres">
      <dgm:prSet presAssocID="{B7951DA9-6C2C-4BBB-883D-C851E4A82512}" presName="accentRepeatNode" presStyleLbl="solidFgAcc1" presStyleIdx="1" presStyleCnt="4"/>
      <dgm:spPr/>
    </dgm:pt>
    <dgm:pt modelId="{A6E1089C-9406-46F0-BE8B-0F9C8B6DCEC4}" type="pres">
      <dgm:prSet presAssocID="{C3C54094-7AE9-4890-A6D5-6C74AD3B6CC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30FE0F0-13B6-491E-959C-D173DC56CD82}" type="pres">
      <dgm:prSet presAssocID="{C3C54094-7AE9-4890-A6D5-6C74AD3B6CCD}" presName="accent_3" presStyleCnt="0"/>
      <dgm:spPr/>
    </dgm:pt>
    <dgm:pt modelId="{ED6C48BE-0B35-4854-8CAD-B3CDB4F1B8D8}" type="pres">
      <dgm:prSet presAssocID="{C3C54094-7AE9-4890-A6D5-6C74AD3B6CCD}" presName="accentRepeatNode" presStyleLbl="solidFgAcc1" presStyleIdx="2" presStyleCnt="4"/>
      <dgm:spPr/>
    </dgm:pt>
    <dgm:pt modelId="{6383F2B4-7DF9-4F1E-A579-D3629676B1FC}" type="pres">
      <dgm:prSet presAssocID="{886746FB-6BB5-4800-9833-D7829E6CF17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DDA894-E0CD-4715-9A8D-6A40E78623E2}" type="pres">
      <dgm:prSet presAssocID="{886746FB-6BB5-4800-9833-D7829E6CF177}" presName="accent_4" presStyleCnt="0"/>
      <dgm:spPr/>
    </dgm:pt>
    <dgm:pt modelId="{7089147C-848D-4BFA-B6E4-68786E48FC06}" type="pres">
      <dgm:prSet presAssocID="{886746FB-6BB5-4800-9833-D7829E6CF177}" presName="accentRepeatNode" presStyleLbl="solidFgAcc1" presStyleIdx="3" presStyleCnt="4"/>
      <dgm:spPr/>
    </dgm:pt>
  </dgm:ptLst>
  <dgm:cxnLst>
    <dgm:cxn modelId="{B27397C1-BE5A-4E01-9725-98481DEA3843}" srcId="{15A4CBD8-DCD4-4D3F-A25D-33741F166DE8}" destId="{00C7501A-8513-4759-961F-54C2934706A7}" srcOrd="0" destOrd="0" parTransId="{AD0D5E66-28B8-40D8-BD72-5AEA9A3917A7}" sibTransId="{2B5F28BD-6604-464A-BF7A-708F0EC05A4A}"/>
    <dgm:cxn modelId="{7C333F6A-BB3A-42E6-8394-2B705E3AB4E2}" type="presOf" srcId="{15A4CBD8-DCD4-4D3F-A25D-33741F166DE8}" destId="{2BD6E90D-DDF4-402D-8BEE-2D89F3964505}" srcOrd="0" destOrd="0" presId="urn:microsoft.com/office/officeart/2008/layout/VerticalCurvedList"/>
    <dgm:cxn modelId="{1CF6A9EC-206B-4573-AC84-1CDDB814DCB7}" type="presOf" srcId="{886746FB-6BB5-4800-9833-D7829E6CF177}" destId="{6383F2B4-7DF9-4F1E-A579-D3629676B1FC}" srcOrd="0" destOrd="0" presId="urn:microsoft.com/office/officeart/2008/layout/VerticalCurvedList"/>
    <dgm:cxn modelId="{1A8F9A02-9A3D-421E-9B28-07A7D0E88286}" srcId="{15A4CBD8-DCD4-4D3F-A25D-33741F166DE8}" destId="{C3C54094-7AE9-4890-A6D5-6C74AD3B6CCD}" srcOrd="2" destOrd="0" parTransId="{2476D5F3-9060-4F9A-ACD7-28B55FF42447}" sibTransId="{2E0B56C1-CB73-49D3-841B-DCB0EBEDD845}"/>
    <dgm:cxn modelId="{A07B6465-B36E-41B3-9E7A-CEC55C8CEA8E}" type="presOf" srcId="{2B5F28BD-6604-464A-BF7A-708F0EC05A4A}" destId="{EED2627A-11D8-40AB-9130-FD0F212C9803}" srcOrd="0" destOrd="0" presId="urn:microsoft.com/office/officeart/2008/layout/VerticalCurvedList"/>
    <dgm:cxn modelId="{C82CD614-1A1D-4B4E-BCBF-A08931D43035}" type="presOf" srcId="{C3C54094-7AE9-4890-A6D5-6C74AD3B6CCD}" destId="{A6E1089C-9406-46F0-BE8B-0F9C8B6DCEC4}" srcOrd="0" destOrd="0" presId="urn:microsoft.com/office/officeart/2008/layout/VerticalCurvedList"/>
    <dgm:cxn modelId="{DC573AAB-FDAC-4A13-9962-56C9CD019FDC}" type="presOf" srcId="{B7951DA9-6C2C-4BBB-883D-C851E4A82512}" destId="{80E0CE79-6F15-42A8-B3A2-9FCE312A2010}" srcOrd="0" destOrd="0" presId="urn:microsoft.com/office/officeart/2008/layout/VerticalCurvedList"/>
    <dgm:cxn modelId="{0F6ED4D1-CFA4-4342-90E0-BCD727C8A8DA}" srcId="{15A4CBD8-DCD4-4D3F-A25D-33741F166DE8}" destId="{886746FB-6BB5-4800-9833-D7829E6CF177}" srcOrd="3" destOrd="0" parTransId="{65946B36-192A-4BAF-ACF1-34C978DAAC44}" sibTransId="{D070FFBE-6421-40B4-8D88-CD9B3683527D}"/>
    <dgm:cxn modelId="{5D680543-D2C5-43D1-9240-6F1AFA7EB8DA}" srcId="{15A4CBD8-DCD4-4D3F-A25D-33741F166DE8}" destId="{B7951DA9-6C2C-4BBB-883D-C851E4A82512}" srcOrd="1" destOrd="0" parTransId="{D5AD3104-8965-4E71-87BA-2D6B4B70E862}" sibTransId="{B90B91F5-C43D-4513-8AF0-62FFE5A59B4D}"/>
    <dgm:cxn modelId="{DBA1C26D-FBA0-4C68-9704-318CC8BA9C66}" type="presOf" srcId="{00C7501A-8513-4759-961F-54C2934706A7}" destId="{A8307242-3F20-4D45-93C8-17FE87312F1E}" srcOrd="0" destOrd="0" presId="urn:microsoft.com/office/officeart/2008/layout/VerticalCurvedList"/>
    <dgm:cxn modelId="{1F87BCCC-AB8E-4F94-B487-43D52A43BEFD}" type="presParOf" srcId="{2BD6E90D-DDF4-402D-8BEE-2D89F3964505}" destId="{7DC2AF6B-CD5D-4640-85A0-F75BFA60627B}" srcOrd="0" destOrd="0" presId="urn:microsoft.com/office/officeart/2008/layout/VerticalCurvedList"/>
    <dgm:cxn modelId="{0BF4599E-5E0D-4237-9B1C-42FAD4F11161}" type="presParOf" srcId="{7DC2AF6B-CD5D-4640-85A0-F75BFA60627B}" destId="{612111AE-1DAB-4FE2-90C1-BB2C3ACE0AC4}" srcOrd="0" destOrd="0" presId="urn:microsoft.com/office/officeart/2008/layout/VerticalCurvedList"/>
    <dgm:cxn modelId="{6046A55A-488F-4A60-9281-6F3A7FB0D1E1}" type="presParOf" srcId="{612111AE-1DAB-4FE2-90C1-BB2C3ACE0AC4}" destId="{84F23E8E-EF36-404B-8BDB-92ABFAE119E2}" srcOrd="0" destOrd="0" presId="urn:microsoft.com/office/officeart/2008/layout/VerticalCurvedList"/>
    <dgm:cxn modelId="{BE360E53-E3B3-4E7D-9932-F672D2E721D5}" type="presParOf" srcId="{612111AE-1DAB-4FE2-90C1-BB2C3ACE0AC4}" destId="{EED2627A-11D8-40AB-9130-FD0F212C9803}" srcOrd="1" destOrd="0" presId="urn:microsoft.com/office/officeart/2008/layout/VerticalCurvedList"/>
    <dgm:cxn modelId="{2E28A569-1909-421F-8592-6B59B10C3079}" type="presParOf" srcId="{612111AE-1DAB-4FE2-90C1-BB2C3ACE0AC4}" destId="{408BB041-1192-4A25-8B30-8D2D7A91B7FE}" srcOrd="2" destOrd="0" presId="urn:microsoft.com/office/officeart/2008/layout/VerticalCurvedList"/>
    <dgm:cxn modelId="{9169308C-7430-4DBE-BE7D-7AC466D88A44}" type="presParOf" srcId="{612111AE-1DAB-4FE2-90C1-BB2C3ACE0AC4}" destId="{733E05D2-5144-4C0F-A57D-3EF4D1024195}" srcOrd="3" destOrd="0" presId="urn:microsoft.com/office/officeart/2008/layout/VerticalCurvedList"/>
    <dgm:cxn modelId="{6F94841B-72A6-40B1-AF3F-C655B164CAAD}" type="presParOf" srcId="{7DC2AF6B-CD5D-4640-85A0-F75BFA60627B}" destId="{A8307242-3F20-4D45-93C8-17FE87312F1E}" srcOrd="1" destOrd="0" presId="urn:microsoft.com/office/officeart/2008/layout/VerticalCurvedList"/>
    <dgm:cxn modelId="{F8D5783F-C546-4748-B663-6C0439D6D256}" type="presParOf" srcId="{7DC2AF6B-CD5D-4640-85A0-F75BFA60627B}" destId="{D452E8E0-4231-4E0D-9014-96B60EC37851}" srcOrd="2" destOrd="0" presId="urn:microsoft.com/office/officeart/2008/layout/VerticalCurvedList"/>
    <dgm:cxn modelId="{0877CA81-9613-461C-8320-5BB49411545F}" type="presParOf" srcId="{D452E8E0-4231-4E0D-9014-96B60EC37851}" destId="{5B9F113C-FD07-43EA-AF0D-34964A1BD8FD}" srcOrd="0" destOrd="0" presId="urn:microsoft.com/office/officeart/2008/layout/VerticalCurvedList"/>
    <dgm:cxn modelId="{0356CE44-CCC6-4F27-9E2A-585ED5DFC3ED}" type="presParOf" srcId="{7DC2AF6B-CD5D-4640-85A0-F75BFA60627B}" destId="{80E0CE79-6F15-42A8-B3A2-9FCE312A2010}" srcOrd="3" destOrd="0" presId="urn:microsoft.com/office/officeart/2008/layout/VerticalCurvedList"/>
    <dgm:cxn modelId="{7DFF204F-C331-42B9-BF57-53C3C6637431}" type="presParOf" srcId="{7DC2AF6B-CD5D-4640-85A0-F75BFA60627B}" destId="{44A44D02-D472-4212-B5EE-B0F9BF0E5800}" srcOrd="4" destOrd="0" presId="urn:microsoft.com/office/officeart/2008/layout/VerticalCurvedList"/>
    <dgm:cxn modelId="{4AFC219F-E020-4849-AF8F-C4F1E7663212}" type="presParOf" srcId="{44A44D02-D472-4212-B5EE-B0F9BF0E5800}" destId="{93C2DAFA-2901-43EC-A4B2-D4387C9CC9B8}" srcOrd="0" destOrd="0" presId="urn:microsoft.com/office/officeart/2008/layout/VerticalCurvedList"/>
    <dgm:cxn modelId="{A0980A45-D776-4A3F-A98B-9A2F660A38DE}" type="presParOf" srcId="{7DC2AF6B-CD5D-4640-85A0-F75BFA60627B}" destId="{A6E1089C-9406-46F0-BE8B-0F9C8B6DCEC4}" srcOrd="5" destOrd="0" presId="urn:microsoft.com/office/officeart/2008/layout/VerticalCurvedList"/>
    <dgm:cxn modelId="{9481655C-2B65-4C75-990A-92CA6E750AF8}" type="presParOf" srcId="{7DC2AF6B-CD5D-4640-85A0-F75BFA60627B}" destId="{430FE0F0-13B6-491E-959C-D173DC56CD82}" srcOrd="6" destOrd="0" presId="urn:microsoft.com/office/officeart/2008/layout/VerticalCurvedList"/>
    <dgm:cxn modelId="{B1D806EB-164C-47E2-8A99-7054892281E7}" type="presParOf" srcId="{430FE0F0-13B6-491E-959C-D173DC56CD82}" destId="{ED6C48BE-0B35-4854-8CAD-B3CDB4F1B8D8}" srcOrd="0" destOrd="0" presId="urn:microsoft.com/office/officeart/2008/layout/VerticalCurvedList"/>
    <dgm:cxn modelId="{AD102AA3-F354-4D02-9C7B-048D5D75A4DF}" type="presParOf" srcId="{7DC2AF6B-CD5D-4640-85A0-F75BFA60627B}" destId="{6383F2B4-7DF9-4F1E-A579-D3629676B1FC}" srcOrd="7" destOrd="0" presId="urn:microsoft.com/office/officeart/2008/layout/VerticalCurvedList"/>
    <dgm:cxn modelId="{F3922F35-48FB-4EA1-9D36-0EB648FF14FD}" type="presParOf" srcId="{7DC2AF6B-CD5D-4640-85A0-F75BFA60627B}" destId="{83DDA894-E0CD-4715-9A8D-6A40E78623E2}" srcOrd="8" destOrd="0" presId="urn:microsoft.com/office/officeart/2008/layout/VerticalCurvedList"/>
    <dgm:cxn modelId="{5A75E00E-7277-4843-A922-985A88160181}" type="presParOf" srcId="{83DDA894-E0CD-4715-9A8D-6A40E78623E2}" destId="{7089147C-848D-4BFA-B6E4-68786E48FC0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2627A-11D8-40AB-9130-FD0F212C9803}">
      <dsp:nvSpPr>
        <dsp:cNvPr id="0" name=""/>
        <dsp:cNvSpPr/>
      </dsp:nvSpPr>
      <dsp:spPr>
        <a:xfrm>
          <a:off x="-4560586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307242-3F20-4D45-93C8-17FE87312F1E}">
      <dsp:nvSpPr>
        <dsp:cNvPr id="0" name=""/>
        <dsp:cNvSpPr/>
      </dsp:nvSpPr>
      <dsp:spPr>
        <a:xfrm>
          <a:off x="747064" y="580583"/>
          <a:ext cx="5327497" cy="11610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1547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3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风速对地表热特性测量的影响</a:t>
          </a:r>
          <a:endParaRPr lang="zh-CN" altLang="en-US" sz="3300" kern="1200" dirty="0">
            <a:solidFill>
              <a:schemeClr val="tx1"/>
            </a:solidFill>
          </a:endParaRPr>
        </a:p>
      </dsp:txBody>
      <dsp:txXfrm>
        <a:off x="747064" y="580583"/>
        <a:ext cx="5327497" cy="1161003"/>
      </dsp:txXfrm>
    </dsp:sp>
    <dsp:sp modelId="{5B9F113C-FD07-43EA-AF0D-34964A1BD8FD}">
      <dsp:nvSpPr>
        <dsp:cNvPr id="0" name=""/>
        <dsp:cNvSpPr/>
      </dsp:nvSpPr>
      <dsp:spPr>
        <a:xfrm>
          <a:off x="21437" y="435457"/>
          <a:ext cx="1451254" cy="14512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E0CE79-6F15-42A8-B3A2-9FCE312A2010}">
      <dsp:nvSpPr>
        <dsp:cNvPr id="0" name=""/>
        <dsp:cNvSpPr/>
      </dsp:nvSpPr>
      <dsp:spPr>
        <a:xfrm>
          <a:off x="747064" y="2322413"/>
          <a:ext cx="5327497" cy="11610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1547" tIns="83820" rIns="83820" bIns="8382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3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地表</a:t>
          </a:r>
          <a:r>
            <a:rPr lang="en-US" altLang="zh-CN" sz="33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DPHP</a:t>
          </a:r>
          <a:r>
            <a:rPr lang="zh-CN" altLang="en-US" sz="33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系统初边界值问题</a:t>
          </a:r>
          <a:endParaRPr lang="zh-CN" altLang="en-US" sz="3300" kern="1200" dirty="0">
            <a:solidFill>
              <a:schemeClr val="tx1"/>
            </a:solidFill>
            <a:latin typeface="Times New Roman" panose="02020603050405020304" pitchFamily="18" charset="0"/>
            <a:ea typeface="宋体" panose="02010600030101010101" pitchFamily="2" charset="-122"/>
          </a:endParaRPr>
        </a:p>
      </dsp:txBody>
      <dsp:txXfrm>
        <a:off x="747064" y="2322413"/>
        <a:ext cx="5327497" cy="1161003"/>
      </dsp:txXfrm>
    </dsp:sp>
    <dsp:sp modelId="{93C2DAFA-2901-43EC-A4B2-D4387C9CC9B8}">
      <dsp:nvSpPr>
        <dsp:cNvPr id="0" name=""/>
        <dsp:cNvSpPr/>
      </dsp:nvSpPr>
      <dsp:spPr>
        <a:xfrm>
          <a:off x="21437" y="2177288"/>
          <a:ext cx="1451254" cy="14512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2627A-11D8-40AB-9130-FD0F212C980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307242-3F20-4D45-93C8-17FE87312F1E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研究背景</a:t>
          </a:r>
          <a:endParaRPr lang="zh-CN" altLang="en-US" sz="3100" kern="1200" dirty="0">
            <a:solidFill>
              <a:schemeClr val="tx1"/>
            </a:solidFill>
          </a:endParaRPr>
        </a:p>
      </dsp:txBody>
      <dsp:txXfrm>
        <a:off x="460128" y="312440"/>
        <a:ext cx="5580684" cy="625205"/>
      </dsp:txXfrm>
    </dsp:sp>
    <dsp:sp modelId="{5B9F113C-FD07-43EA-AF0D-34964A1BD8FD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E0CE79-6F15-42A8-B3A2-9FCE312A2010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研究方法</a:t>
          </a:r>
          <a:endParaRPr lang="zh-CN" altLang="en-US" sz="3100" kern="1200" dirty="0">
            <a:solidFill>
              <a:schemeClr val="tx1"/>
            </a:solidFill>
          </a:endParaRPr>
        </a:p>
      </dsp:txBody>
      <dsp:txXfrm>
        <a:off x="818573" y="1250411"/>
        <a:ext cx="5222240" cy="625205"/>
      </dsp:txXfrm>
    </dsp:sp>
    <dsp:sp modelId="{93C2DAFA-2901-43EC-A4B2-D4387C9CC9B8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1089C-9406-46F0-BE8B-0F9C8B6DCEC4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结果与讨论</a:t>
          </a:r>
          <a:endParaRPr lang="zh-CN" altLang="en-US" sz="3100" kern="1200" dirty="0">
            <a:solidFill>
              <a:schemeClr val="tx1"/>
            </a:solidFill>
          </a:endParaRPr>
        </a:p>
      </dsp:txBody>
      <dsp:txXfrm>
        <a:off x="818573" y="2188382"/>
        <a:ext cx="5222240" cy="625205"/>
      </dsp:txXfrm>
    </dsp:sp>
    <dsp:sp modelId="{ED6C48BE-0B35-4854-8CAD-B3CDB4F1B8D8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3F2B4-7DF9-4F1E-A579-D3629676B1FC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结论</a:t>
          </a:r>
          <a:endParaRPr lang="zh-CN" altLang="en-US" sz="3100" kern="1200" dirty="0">
            <a:solidFill>
              <a:schemeClr val="tx1"/>
            </a:solidFill>
          </a:endParaRPr>
        </a:p>
      </dsp:txBody>
      <dsp:txXfrm>
        <a:off x="460128" y="3126353"/>
        <a:ext cx="5580684" cy="625205"/>
      </dsp:txXfrm>
    </dsp:sp>
    <dsp:sp modelId="{7089147C-848D-4BFA-B6E4-68786E48FC06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2627A-11D8-40AB-9130-FD0F212C980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307242-3F20-4D45-93C8-17FE87312F1E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研究背景</a:t>
          </a:r>
          <a:endParaRPr lang="zh-CN" altLang="en-US" sz="3100" kern="1200" dirty="0">
            <a:solidFill>
              <a:schemeClr val="tx1"/>
            </a:solidFill>
          </a:endParaRPr>
        </a:p>
      </dsp:txBody>
      <dsp:txXfrm>
        <a:off x="460128" y="312440"/>
        <a:ext cx="5580684" cy="625205"/>
      </dsp:txXfrm>
    </dsp:sp>
    <dsp:sp modelId="{5B9F113C-FD07-43EA-AF0D-34964A1BD8FD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E0CE79-6F15-42A8-B3A2-9FCE312A2010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解析解</a:t>
          </a:r>
          <a:endParaRPr lang="zh-CN" altLang="en-US" sz="3100" kern="1200" dirty="0">
            <a:solidFill>
              <a:schemeClr val="tx1"/>
            </a:solidFill>
          </a:endParaRPr>
        </a:p>
      </dsp:txBody>
      <dsp:txXfrm>
        <a:off x="818573" y="1250411"/>
        <a:ext cx="5222240" cy="625205"/>
      </dsp:txXfrm>
    </dsp:sp>
    <dsp:sp modelId="{93C2DAFA-2901-43EC-A4B2-D4387C9CC9B8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1089C-9406-46F0-BE8B-0F9C8B6DCEC4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结果与讨论</a:t>
          </a:r>
          <a:endParaRPr lang="zh-CN" altLang="en-US" sz="3100" kern="1200" dirty="0">
            <a:solidFill>
              <a:schemeClr val="tx1"/>
            </a:solidFill>
          </a:endParaRPr>
        </a:p>
      </dsp:txBody>
      <dsp:txXfrm>
        <a:off x="818573" y="2188382"/>
        <a:ext cx="5222240" cy="625205"/>
      </dsp:txXfrm>
    </dsp:sp>
    <dsp:sp modelId="{ED6C48BE-0B35-4854-8CAD-B3CDB4F1B8D8}">
      <dsp:nvSpPr>
        <dsp:cNvPr id="0" name=""/>
        <dsp:cNvSpPr/>
      </dsp:nvSpPr>
      <dsp:spPr>
        <a:xfrm>
          <a:off x="427819" y="2110232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3F2B4-7DF9-4F1E-A579-D3629676B1FC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6257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100" kern="1200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结论</a:t>
          </a:r>
          <a:endParaRPr lang="zh-CN" altLang="en-US" sz="3100" kern="1200" dirty="0">
            <a:solidFill>
              <a:schemeClr val="tx1"/>
            </a:solidFill>
          </a:endParaRPr>
        </a:p>
      </dsp:txBody>
      <dsp:txXfrm>
        <a:off x="460128" y="3126353"/>
        <a:ext cx="5580684" cy="625205"/>
      </dsp:txXfrm>
    </dsp:sp>
    <dsp:sp modelId="{7089147C-848D-4BFA-B6E4-68786E48FC06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B0045-C8B6-42C4-B264-7F60CD3DF11F}" type="datetimeFigureOut">
              <a:rPr lang="zh-CN" altLang="en-US" smtClean="0"/>
              <a:t>2019/10/12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97001-7DDE-4D20-B0D6-D85664D895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56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97001-7DDE-4D20-B0D6-D85664D895F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305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97001-7DDE-4D20-B0D6-D85664D895F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166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8" descr="1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59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28662" y="2214554"/>
            <a:ext cx="7772400" cy="1470025"/>
          </a:xfrm>
        </p:spPr>
        <p:txBody>
          <a:bodyPr/>
          <a:lstStyle>
            <a:lvl1pPr>
              <a:defRPr sz="4800">
                <a:solidFill>
                  <a:srgbClr val="000066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28662" y="4643446"/>
            <a:ext cx="5072098" cy="665162"/>
          </a:xfrm>
        </p:spPr>
        <p:txBody>
          <a:bodyPr/>
          <a:lstStyle>
            <a:lvl1pPr marL="0" indent="0" algn="ctr">
              <a:buFontTx/>
              <a:buNone/>
              <a:defRPr sz="2800" b="1"/>
            </a:lvl1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0050" y="981075"/>
            <a:ext cx="2214563" cy="55435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363" y="981075"/>
            <a:ext cx="6491287" cy="55435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30" descr="C:\Users\dell\Desktop\未标题-4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75" y="4087813"/>
            <a:ext cx="5710238" cy="2770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Picture 2" descr="C:\Users\dell\Desktop\A2-2.01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title" idx="13"/>
          </p:nvPr>
        </p:nvSpPr>
        <p:spPr>
          <a:xfrm>
            <a:off x="214313" y="214313"/>
            <a:ext cx="6786562" cy="719137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标题和四项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标题 1"/>
          <p:cNvSpPr txBox="1"/>
          <p:nvPr/>
        </p:nvSpPr>
        <p:spPr bwMode="auto">
          <a:xfrm>
            <a:off x="214313" y="214313"/>
            <a:ext cx="6786563" cy="719138"/>
          </a:xfrm>
          <a:prstGeom prst="rect">
            <a:avLst/>
          </a:prstGeom>
          <a:noFill/>
          <a:ln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58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单击此处编辑母版标题样式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58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79388" y="1773238"/>
            <a:ext cx="4316412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316413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30" descr="C:\Users\dell\Desktop\未标题-4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75" y="4087813"/>
            <a:ext cx="5710238" cy="2770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Picture 2" descr="C:\Users\dell\Desktop\A2-2.01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30" descr="C:\Users\dell\Desktop\未标题-4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75" y="4087813"/>
            <a:ext cx="5710238" cy="2770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Picture 2" descr="C:\Users\dell\Desktop\A2-2.01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6786562" cy="719137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2" descr="C:\Users\dell\Desktop\A2-2.0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53200" y="44450"/>
            <a:ext cx="2555875" cy="809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08" tIns="45704" rIns="91408" bIns="45704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066506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08" tIns="45704" rIns="91408" bIns="45704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08" tIns="45704" rIns="91408" bIns="45704" numCol="1" anchor="t" anchorCtr="0" compatLnSpc="1"/>
          <a:lstStyle>
            <a:lvl1pPr algn="l">
              <a:defRPr sz="14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08" tIns="45704" rIns="91408" bIns="45704" numCol="1" anchor="t" anchorCtr="0" compatLnSpc="1"/>
          <a:lstStyle>
            <a:lvl1pPr algn="ctr">
              <a:defRPr sz="14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08" tIns="45704" rIns="91408" bIns="45704" numCol="1" anchor="t" anchorCtr="0" compatLnSpc="1"/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2053" name="Rectangle 6"/>
          <p:cNvSpPr>
            <a:spLocks noGrp="1"/>
          </p:cNvSpPr>
          <p:nvPr>
            <p:ph type="title"/>
          </p:nvPr>
        </p:nvSpPr>
        <p:spPr>
          <a:xfrm>
            <a:off x="214313" y="214313"/>
            <a:ext cx="6786562" cy="719137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4" name="Rectangle 7"/>
          <p:cNvSpPr>
            <a:spLocks noGrp="1"/>
          </p:cNvSpPr>
          <p:nvPr>
            <p:ph type="body" idx="1"/>
          </p:nvPr>
        </p:nvSpPr>
        <p:spPr>
          <a:xfrm>
            <a:off x="215900" y="1106488"/>
            <a:ext cx="8785225" cy="5180012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pic>
        <p:nvPicPr>
          <p:cNvPr id="2055" name="Picture 8" descr="C:\Documents and Settings\ADMIN\桌面\2-01.jp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5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58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58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58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58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000058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000058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000058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000058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50000"/>
        </a:spcBef>
        <a:spcAft>
          <a:spcPct val="0"/>
        </a:spcAft>
        <a:buClr>
          <a:srgbClr val="066506"/>
        </a:buClr>
        <a:buFont typeface="Wingdings" panose="05000000000000000000" pitchFamily="2" charset="2"/>
        <a:buChar char="l"/>
        <a:defRPr sz="2500" b="1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66506"/>
        </a:buClr>
        <a:buFont typeface="Wingdings" panose="05000000000000000000" pitchFamily="2" charset="2"/>
        <a:buChar char="Ø"/>
        <a:defRPr sz="2200" b="1">
          <a:solidFill>
            <a:srgbClr val="000066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66506"/>
        </a:buClr>
        <a:buFont typeface="Arial" panose="020B0604020202020204" pitchFamily="34" charset="0"/>
        <a:buChar char="-"/>
        <a:defRPr sz="2000">
          <a:solidFill>
            <a:srgbClr val="000066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66506"/>
        </a:buClr>
        <a:buFont typeface="Arial" panose="020B0604020202020204" pitchFamily="34" charset="0"/>
        <a:buChar char="-"/>
        <a:defRPr sz="2000">
          <a:solidFill>
            <a:srgbClr val="000066"/>
          </a:solidFill>
          <a:latin typeface="+mn-lt"/>
          <a:ea typeface="+mn-ea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Clr>
          <a:srgbClr val="066506"/>
        </a:buClr>
        <a:buFont typeface="Arial" panose="020B0604020202020204" pitchFamily="34" charset="0"/>
        <a:buChar char="-"/>
        <a:defRPr sz="2000">
          <a:solidFill>
            <a:srgbClr val="000066"/>
          </a:solidFill>
          <a:latin typeface="+mn-lt"/>
          <a:ea typeface="+mn-ea"/>
        </a:defRPr>
      </a:lvl5pPr>
      <a:lvl6pPr marL="2513330" indent="-227330" algn="l" rtl="0" eaLnBrk="1" fontAlgn="base" hangingPunct="1">
        <a:spcBef>
          <a:spcPct val="20000"/>
        </a:spcBef>
        <a:spcAft>
          <a:spcPct val="0"/>
        </a:spcAft>
        <a:buClr>
          <a:srgbClr val="066506"/>
        </a:buClr>
        <a:buFont typeface="Arial" panose="020B0604020202020204" pitchFamily="34" charset="0"/>
        <a:buChar char="-"/>
        <a:defRPr sz="2000">
          <a:solidFill>
            <a:srgbClr val="000066"/>
          </a:solidFill>
          <a:latin typeface="+mn-lt"/>
          <a:ea typeface="+mn-ea"/>
        </a:defRPr>
      </a:lvl6pPr>
      <a:lvl7pPr marL="2970530" indent="-227330" algn="l" rtl="0" eaLnBrk="1" fontAlgn="base" hangingPunct="1">
        <a:spcBef>
          <a:spcPct val="20000"/>
        </a:spcBef>
        <a:spcAft>
          <a:spcPct val="0"/>
        </a:spcAft>
        <a:buClr>
          <a:srgbClr val="066506"/>
        </a:buClr>
        <a:buFont typeface="Arial" panose="020B0604020202020204" pitchFamily="34" charset="0"/>
        <a:buChar char="-"/>
        <a:defRPr sz="2000">
          <a:solidFill>
            <a:srgbClr val="000066"/>
          </a:solidFill>
          <a:latin typeface="+mn-lt"/>
          <a:ea typeface="+mn-ea"/>
        </a:defRPr>
      </a:lvl7pPr>
      <a:lvl8pPr marL="3427730" indent="-227330" algn="l" rtl="0" eaLnBrk="1" fontAlgn="base" hangingPunct="1">
        <a:spcBef>
          <a:spcPct val="20000"/>
        </a:spcBef>
        <a:spcAft>
          <a:spcPct val="0"/>
        </a:spcAft>
        <a:buClr>
          <a:srgbClr val="066506"/>
        </a:buClr>
        <a:buFont typeface="Arial" panose="020B0604020202020204" pitchFamily="34" charset="0"/>
        <a:buChar char="-"/>
        <a:defRPr sz="2000">
          <a:solidFill>
            <a:srgbClr val="000066"/>
          </a:solidFill>
          <a:latin typeface="+mn-lt"/>
          <a:ea typeface="+mn-ea"/>
        </a:defRPr>
      </a:lvl8pPr>
      <a:lvl9pPr marL="3884930" indent="-227330" algn="l" rtl="0" eaLnBrk="1" fontAlgn="base" hangingPunct="1">
        <a:spcBef>
          <a:spcPct val="20000"/>
        </a:spcBef>
        <a:spcAft>
          <a:spcPct val="0"/>
        </a:spcAft>
        <a:buClr>
          <a:srgbClr val="066506"/>
        </a:buClr>
        <a:buFont typeface="Arial" panose="020B0604020202020204" pitchFamily="34" charset="0"/>
        <a:buChar char="-"/>
        <a:defRPr sz="2000">
          <a:solidFill>
            <a:srgbClr val="000066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0.png"/><Relationship Id="rId4" Type="http://schemas.openxmlformats.org/officeDocument/2006/relationships/image" Target="../media/image9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ctrTitle"/>
          </p:nvPr>
        </p:nvSpPr>
        <p:spPr>
          <a:xfrm>
            <a:off x="326617" y="2166248"/>
            <a:ext cx="8268545" cy="1612910"/>
          </a:xfrm>
        </p:spPr>
        <p:txBody>
          <a:bodyPr vert="horz" wrap="none" lIns="91408" tIns="45704" rIns="91408" bIns="45704" anchor="ctr"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4000" dirty="0">
                <a:solidFill>
                  <a:srgbClr val="A2622A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地表双</a:t>
            </a:r>
            <a:r>
              <a:rPr lang="zh-CN" altLang="en-US" sz="4000" dirty="0" smtClean="0">
                <a:solidFill>
                  <a:srgbClr val="A262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rPr>
              <a:t>针热脉冲技术（</a:t>
            </a:r>
            <a:r>
              <a:rPr lang="en-US" altLang="zh-CN" sz="4000" dirty="0" smtClean="0">
                <a:solidFill>
                  <a:srgbClr val="A262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rPr>
              <a:t>DPHP</a:t>
            </a:r>
            <a:r>
              <a:rPr lang="zh-CN" altLang="en-US" sz="4000" dirty="0" smtClean="0">
                <a:solidFill>
                  <a:srgbClr val="A262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rPr>
              <a:t>）系</a:t>
            </a:r>
            <a:r>
              <a:rPr lang="zh-CN" altLang="en-US" sz="4000" dirty="0" smtClean="0">
                <a:solidFill>
                  <a:srgbClr val="A262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rPr>
              <a:t>统</a:t>
            </a:r>
            <a:r>
              <a:rPr lang="en-US" altLang="zh-CN" sz="4000" dirty="0" smtClean="0">
                <a:solidFill>
                  <a:srgbClr val="A262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rPr>
              <a:t/>
            </a:r>
            <a:br>
              <a:rPr lang="en-US" altLang="zh-CN" sz="4000" dirty="0" smtClean="0">
                <a:solidFill>
                  <a:srgbClr val="A2622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j-cs"/>
              </a:rPr>
            </a:br>
            <a:endParaRPr lang="zh-CN" altLang="en-US" sz="40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60847" y="4044075"/>
            <a:ext cx="4182826" cy="1748630"/>
          </a:xfrm>
        </p:spPr>
        <p:txBody>
          <a:bodyPr vert="horz" wrap="square" lIns="91408" tIns="45704" rIns="91408" bIns="45704" numCol="1" anchor="t" anchorCtr="0" compatLnSpc="1"/>
          <a:lstStyle/>
          <a:p>
            <a:pPr algn="l" eaLnBrk="1" hangingPunct="1">
              <a:lnSpc>
                <a:spcPct val="100000"/>
              </a:lnSpc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976C08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汇报人：桑</a:t>
            </a:r>
            <a:r>
              <a:rPr lang="zh-CN" altLang="en-US" sz="1800" dirty="0">
                <a:solidFill>
                  <a:srgbClr val="976C08"/>
                </a:solidFill>
                <a:latin typeface="+mj-lt"/>
                <a:ea typeface="宋体" panose="02010600030101010101" pitchFamily="2" charset="-122"/>
                <a:cs typeface="+mj-cs"/>
              </a:rPr>
              <a:t>宇</a:t>
            </a:r>
            <a:r>
              <a:rPr lang="zh-CN" altLang="en-US" sz="1800" dirty="0" smtClean="0">
                <a:solidFill>
                  <a:srgbClr val="976C08"/>
                </a:solidFill>
                <a:latin typeface="+mj-lt"/>
                <a:ea typeface="宋体" panose="02010600030101010101" pitchFamily="2" charset="-122"/>
                <a:cs typeface="+mj-cs"/>
              </a:rPr>
              <a:t>杰</a:t>
            </a:r>
            <a:endParaRPr lang="en-US" altLang="zh-CN" sz="1800" dirty="0" smtClean="0">
              <a:solidFill>
                <a:srgbClr val="976C08"/>
              </a:solidFill>
              <a:latin typeface="+mj-lt"/>
              <a:ea typeface="宋体" panose="02010600030101010101" pitchFamily="2" charset="-122"/>
              <a:cs typeface="+mj-cs"/>
            </a:endParaRPr>
          </a:p>
          <a:p>
            <a:pPr algn="l" eaLnBrk="1" hangingPunct="1">
              <a:lnSpc>
                <a:spcPct val="100000"/>
              </a:lnSpc>
              <a:defRPr/>
            </a:pPr>
            <a:r>
              <a:rPr lang="zh-CN" altLang="en-US" sz="1800" dirty="0" smtClean="0">
                <a:solidFill>
                  <a:srgbClr val="976C08"/>
                </a:solidFill>
                <a:latin typeface="+mj-lt"/>
                <a:ea typeface="宋体" panose="02010600030101010101" pitchFamily="2" charset="-122"/>
                <a:cs typeface="+mj-cs"/>
              </a:rPr>
              <a:t>导   </a:t>
            </a:r>
            <a:r>
              <a:rPr lang="zh-CN" altLang="en-US" sz="1800" dirty="0">
                <a:solidFill>
                  <a:srgbClr val="976C08"/>
                </a:solidFill>
                <a:latin typeface="+mj-lt"/>
                <a:ea typeface="宋体" panose="02010600030101010101" pitchFamily="2" charset="-122"/>
                <a:cs typeface="+mj-cs"/>
              </a:rPr>
              <a:t>师：</a:t>
            </a:r>
            <a:r>
              <a:rPr lang="zh-CN" altLang="en-US" sz="1800" dirty="0" smtClean="0">
                <a:solidFill>
                  <a:srgbClr val="976C08"/>
                </a:solidFill>
                <a:latin typeface="+mj-lt"/>
                <a:ea typeface="宋体" panose="02010600030101010101" pitchFamily="2" charset="-122"/>
                <a:cs typeface="+mj-cs"/>
              </a:rPr>
              <a:t>刘刚教授</a:t>
            </a:r>
            <a:endParaRPr lang="en-US" altLang="zh-CN" sz="1800" dirty="0">
              <a:solidFill>
                <a:srgbClr val="976C08"/>
              </a:solidFill>
              <a:latin typeface="+mj-lt"/>
              <a:ea typeface="宋体" panose="02010600030101010101" pitchFamily="2" charset="-122"/>
              <a:cs typeface="+mj-cs"/>
            </a:endParaRPr>
          </a:p>
          <a:p>
            <a:pPr algn="l" eaLnBrk="1" hangingPunct="1">
              <a:lnSpc>
                <a:spcPct val="100000"/>
              </a:lnSpc>
              <a:defRPr/>
            </a:pPr>
            <a:r>
              <a:rPr lang="zh-CN" altLang="en-US" sz="1800" dirty="0" smtClean="0">
                <a:solidFill>
                  <a:srgbClr val="976C08"/>
                </a:solidFill>
                <a:latin typeface="+mj-lt"/>
                <a:ea typeface="宋体" panose="02010600030101010101" pitchFamily="2" charset="-122"/>
                <a:cs typeface="+mj-cs"/>
              </a:rPr>
              <a:t>单   位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976C08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：中国农业大学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976C08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066506"/>
              </a:buClr>
              <a:buSzTx/>
              <a:buFontTx/>
              <a:buNone/>
              <a:defRPr/>
            </a:pP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976C08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rgbClr val="066506"/>
              </a:buClr>
              <a:buSzTx/>
              <a:buFontTx/>
              <a:buNone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976C08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07760" y="2972703"/>
            <a:ext cx="6897950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COMSOL </a:t>
            </a:r>
            <a:r>
              <a:rPr lang="zh-CN" altLang="en-US" sz="36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年会（</a:t>
            </a:r>
            <a:r>
              <a:rPr lang="en-US" altLang="zh-CN" sz="36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2019</a:t>
            </a:r>
            <a:r>
              <a:rPr lang="zh-CN" altLang="en-US" sz="36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，北京）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/>
            </a:r>
            <a:b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dirty="0"/>
          </a:p>
        </p:txBody>
      </p:sp>
    </p:spTree>
  </p:cSld>
  <p:clrMapOvr>
    <a:masterClrMapping/>
  </p:clrMapOvr>
  <p:transition advTm="1104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 txBox="1">
            <a:spLocks/>
          </p:cNvSpPr>
          <p:nvPr/>
        </p:nvSpPr>
        <p:spPr>
          <a:xfrm>
            <a:off x="642910" y="285728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02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研究方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法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06903" y="1146967"/>
            <a:ext cx="145561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室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内试验</a:t>
            </a: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170486" y="1935399"/>
            <a:ext cx="4227344" cy="4201027"/>
            <a:chOff x="4284541" y="1727004"/>
            <a:chExt cx="4522799" cy="4201027"/>
          </a:xfrm>
        </p:grpSpPr>
        <p:grpSp>
          <p:nvGrpSpPr>
            <p:cNvPr id="62" name="组合 61"/>
            <p:cNvGrpSpPr/>
            <p:nvPr/>
          </p:nvGrpSpPr>
          <p:grpSpPr>
            <a:xfrm>
              <a:off x="4284541" y="1727004"/>
              <a:ext cx="4522799" cy="3695691"/>
              <a:chOff x="1475655" y="2287386"/>
              <a:chExt cx="4523535" cy="3695745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1475655" y="2852936"/>
                <a:ext cx="4333466" cy="3130195"/>
                <a:chOff x="895436" y="1628800"/>
                <a:chExt cx="5446299" cy="3791892"/>
              </a:xfrm>
            </p:grpSpPr>
            <p:sp>
              <p:nvSpPr>
                <p:cNvPr id="72" name="立方体 71"/>
                <p:cNvSpPr/>
                <p:nvPr/>
              </p:nvSpPr>
              <p:spPr>
                <a:xfrm>
                  <a:off x="1619672" y="1700808"/>
                  <a:ext cx="4320480" cy="3024336"/>
                </a:xfrm>
                <a:prstGeom prst="cube">
                  <a:avLst/>
                </a:prstGeom>
                <a:gradFill>
                  <a:gsLst>
                    <a:gs pos="0">
                      <a:srgbClr val="FFFFFF">
                        <a:lumMod val="40000"/>
                        <a:lumOff val="60000"/>
                      </a:srgbClr>
                    </a:gs>
                    <a:gs pos="87000">
                      <a:srgbClr val="825700"/>
                    </a:gs>
                    <a:gs pos="100000">
                      <a:srgbClr val="FFFFFF">
                        <a:lumMod val="60000"/>
                      </a:srgbClr>
                    </a:gs>
                  </a:gsLst>
                  <a:path path="circle">
                    <a:fillToRect l="50000" t="130000" r="50000" b="-30000"/>
                  </a:path>
                </a:gradFill>
                <a:ln w="127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>
                      <a:solidFill>
                        <a:schemeClr val="dk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宋体"/>
                    <a:cs typeface="+mn-cs"/>
                  </a:endParaRPr>
                </a:p>
              </p:txBody>
            </p:sp>
            <p:grpSp>
              <p:nvGrpSpPr>
                <p:cNvPr id="73" name="组合 72"/>
                <p:cNvGrpSpPr/>
                <p:nvPr/>
              </p:nvGrpSpPr>
              <p:grpSpPr>
                <a:xfrm>
                  <a:off x="1547664" y="1772816"/>
                  <a:ext cx="2304256" cy="576064"/>
                  <a:chOff x="827584" y="2276872"/>
                  <a:chExt cx="4464496" cy="1944216"/>
                </a:xfrm>
                <a:noFill/>
              </p:grpSpPr>
              <p:sp>
                <p:nvSpPr>
                  <p:cNvPr id="84" name="圆柱形 83"/>
                  <p:cNvSpPr/>
                  <p:nvPr/>
                </p:nvSpPr>
                <p:spPr>
                  <a:xfrm rot="5400000">
                    <a:off x="539552" y="2564904"/>
                    <a:ext cx="1944216" cy="1368152"/>
                  </a:xfrm>
                  <a:prstGeom prst="can">
                    <a:avLst>
                      <a:gd name="adj" fmla="val 36836"/>
                    </a:avLst>
                  </a:prstGeom>
                  <a:grp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>
                    <a:defPPr>
                      <a:defRPr lang="zh-CN">
                        <a:solidFill>
                          <a:schemeClr val="dk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宋体"/>
                      <a:cs typeface="+mn-cs"/>
                    </a:endParaRPr>
                  </a:p>
                </p:txBody>
              </p:sp>
              <p:grpSp>
                <p:nvGrpSpPr>
                  <p:cNvPr id="85" name="组合 84"/>
                  <p:cNvGrpSpPr/>
                  <p:nvPr/>
                </p:nvGrpSpPr>
                <p:grpSpPr>
                  <a:xfrm>
                    <a:off x="1835696" y="3026830"/>
                    <a:ext cx="3456384" cy="444299"/>
                    <a:chOff x="1835697" y="3062834"/>
                    <a:chExt cx="3456384" cy="444299"/>
                  </a:xfrm>
                  <a:grpFill/>
                </p:grpSpPr>
                <p:sp>
                  <p:nvSpPr>
                    <p:cNvPr id="86" name="圆柱形 85"/>
                    <p:cNvSpPr/>
                    <p:nvPr/>
                  </p:nvSpPr>
                  <p:spPr>
                    <a:xfrm rot="5400000">
                      <a:off x="3488817" y="1631863"/>
                      <a:ext cx="150141" cy="3312368"/>
                    </a:xfrm>
                    <a:prstGeom prst="can">
                      <a:avLst/>
                    </a:prstGeom>
                    <a:grpFill/>
                    <a:ln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宋体"/>
                        <a:cs typeface="+mn-cs"/>
                      </a:endParaRPr>
                    </a:p>
                  </p:txBody>
                </p:sp>
                <p:sp>
                  <p:nvSpPr>
                    <p:cNvPr id="87" name="圆柱形 86"/>
                    <p:cNvSpPr/>
                    <p:nvPr/>
                  </p:nvSpPr>
                  <p:spPr>
                    <a:xfrm rot="5400000">
                      <a:off x="3560826" y="1481721"/>
                      <a:ext cx="150141" cy="3312368"/>
                    </a:xfrm>
                    <a:prstGeom prst="can">
                      <a:avLst/>
                    </a:prstGeom>
                    <a:grpFill/>
                    <a:ln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宋体"/>
                        <a:cs typeface="+mn-cs"/>
                      </a:endParaRPr>
                    </a:p>
                  </p:txBody>
                </p:sp>
                <p:sp>
                  <p:nvSpPr>
                    <p:cNvPr id="88" name="圆柱形 87"/>
                    <p:cNvSpPr/>
                    <p:nvPr/>
                  </p:nvSpPr>
                  <p:spPr>
                    <a:xfrm rot="5400000">
                      <a:off x="3416810" y="1775879"/>
                      <a:ext cx="150141" cy="3312368"/>
                    </a:xfrm>
                    <a:prstGeom prst="can">
                      <a:avLst/>
                    </a:prstGeom>
                    <a:grpFill/>
                    <a:ln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宋体"/>
                        <a:cs typeface="+mn-cs"/>
                      </a:endParaRPr>
                    </a:p>
                  </p:txBody>
                </p:sp>
              </p:grpSp>
            </p:grpSp>
            <p:cxnSp>
              <p:nvCxnSpPr>
                <p:cNvPr id="74" name="直接连接符 73"/>
                <p:cNvCxnSpPr/>
                <p:nvPr/>
              </p:nvCxnSpPr>
              <p:spPr>
                <a:xfrm flipV="1">
                  <a:off x="2411760" y="4077072"/>
                  <a:ext cx="3384376" cy="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5" name="直接连接符 74"/>
                <p:cNvCxnSpPr/>
                <p:nvPr/>
              </p:nvCxnSpPr>
              <p:spPr>
                <a:xfrm flipH="1">
                  <a:off x="1619672" y="4077072"/>
                  <a:ext cx="778151" cy="64807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6" name="立方体 75"/>
                <p:cNvSpPr/>
                <p:nvPr/>
              </p:nvSpPr>
              <p:spPr>
                <a:xfrm>
                  <a:off x="1475656" y="1628800"/>
                  <a:ext cx="4680519" cy="3312368"/>
                </a:xfrm>
                <a:prstGeom prst="cube">
                  <a:avLst/>
                </a:prstGeom>
                <a:noFill/>
                <a:ln w="127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>
                      <a:solidFill>
                        <a:schemeClr val="dk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宋体"/>
                    <a:cs typeface="+mn-cs"/>
                  </a:endParaRPr>
                </a:p>
              </p:txBody>
            </p:sp>
            <p:cxnSp>
              <p:nvCxnSpPr>
                <p:cNvPr id="77" name="直接连接符 76"/>
                <p:cNvCxnSpPr/>
                <p:nvPr/>
              </p:nvCxnSpPr>
              <p:spPr>
                <a:xfrm>
                  <a:off x="2397823" y="1700808"/>
                  <a:ext cx="13937" cy="2376264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8" name="直接箭头连接符 77"/>
                <p:cNvCxnSpPr/>
                <p:nvPr/>
              </p:nvCxnSpPr>
              <p:spPr>
                <a:xfrm>
                  <a:off x="1331640" y="5157192"/>
                  <a:ext cx="3816424" cy="0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000000"/>
                  </a:solidFill>
                  <a:prstDash val="solid"/>
                  <a:round/>
                  <a:headEnd type="arrow" w="med" len="med"/>
                  <a:tailEnd type="arrow" w="med" len="med"/>
                </a:ln>
                <a:effectLst/>
              </p:spPr>
            </p:cxnSp>
            <p:sp>
              <p:nvSpPr>
                <p:cNvPr id="79" name="文本框 3071"/>
                <p:cNvSpPr txBox="1"/>
                <p:nvPr/>
              </p:nvSpPr>
              <p:spPr>
                <a:xfrm>
                  <a:off x="2770707" y="4973286"/>
                  <a:ext cx="1051085" cy="44740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宋体"/>
                      <a:cs typeface="Times New Roman" panose="02020603050405020304" pitchFamily="18" charset="0"/>
                    </a:rPr>
                    <a:t>10 cm</a:t>
                  </a: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endParaRPr>
                </a:p>
              </p:txBody>
            </p:sp>
            <p:cxnSp>
              <p:nvCxnSpPr>
                <p:cNvPr id="80" name="直接箭头连接符 79"/>
                <p:cNvCxnSpPr/>
                <p:nvPr/>
              </p:nvCxnSpPr>
              <p:spPr>
                <a:xfrm>
                  <a:off x="1232213" y="2492897"/>
                  <a:ext cx="0" cy="2550879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arrow" w="med" len="med"/>
                  <a:tailEnd type="arrow" w="med" len="med"/>
                </a:ln>
                <a:effectLst/>
              </p:spPr>
            </p:cxnSp>
            <p:sp>
              <p:nvSpPr>
                <p:cNvPr id="81" name="文本框 3077"/>
                <p:cNvSpPr txBox="1"/>
                <p:nvPr/>
              </p:nvSpPr>
              <p:spPr>
                <a:xfrm>
                  <a:off x="895436" y="3479921"/>
                  <a:ext cx="580220" cy="83985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</a:ln>
              </p:spPr>
              <p:txBody>
                <a:bodyPr vert="eaVert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宋体"/>
                      <a:cs typeface="Times New Roman" panose="02020603050405020304" pitchFamily="18" charset="0"/>
                    </a:rPr>
                    <a:t>7 cm</a:t>
                  </a: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endParaRPr>
                </a:p>
              </p:txBody>
            </p:sp>
            <p:cxnSp>
              <p:nvCxnSpPr>
                <p:cNvPr id="82" name="直接箭头连接符 81"/>
                <p:cNvCxnSpPr/>
                <p:nvPr/>
              </p:nvCxnSpPr>
              <p:spPr>
                <a:xfrm flipV="1">
                  <a:off x="5486400" y="4174620"/>
                  <a:ext cx="813792" cy="838556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arrow" w="med" len="med"/>
                  <a:tailEnd type="arrow" w="med" len="med"/>
                </a:ln>
                <a:effectLst/>
              </p:spPr>
            </p:cxnSp>
            <p:sp>
              <p:nvSpPr>
                <p:cNvPr id="83" name="文本框 3083"/>
                <p:cNvSpPr txBox="1"/>
                <p:nvPr/>
              </p:nvSpPr>
              <p:spPr>
                <a:xfrm rot="-2810826">
                  <a:off x="5596480" y="4532993"/>
                  <a:ext cx="1026333" cy="46417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宋体"/>
                      <a:cs typeface="Times New Roman" panose="02020603050405020304" pitchFamily="18" charset="0"/>
                    </a:rPr>
                    <a:t>10 cm</a:t>
                  </a: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endParaRPr>
                </a:p>
              </p:txBody>
            </p:sp>
          </p:grpSp>
          <p:grpSp>
            <p:nvGrpSpPr>
              <p:cNvPr id="64" name="组合 63"/>
              <p:cNvGrpSpPr/>
              <p:nvPr/>
            </p:nvGrpSpPr>
            <p:grpSpPr>
              <a:xfrm>
                <a:off x="2438186" y="2287386"/>
                <a:ext cx="3561004" cy="1202373"/>
                <a:chOff x="2438186" y="2287386"/>
                <a:chExt cx="3561004" cy="1202373"/>
              </a:xfrm>
            </p:grpSpPr>
            <p:cxnSp>
              <p:nvCxnSpPr>
                <p:cNvPr id="65" name="直接箭头连接符 64"/>
                <p:cNvCxnSpPr/>
                <p:nvPr/>
              </p:nvCxnSpPr>
              <p:spPr>
                <a:xfrm flipV="1">
                  <a:off x="3563888" y="2633504"/>
                  <a:ext cx="244377" cy="579472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66" name="直接箭头连接符 65"/>
                <p:cNvCxnSpPr/>
                <p:nvPr/>
              </p:nvCxnSpPr>
              <p:spPr>
                <a:xfrm flipH="1" flipV="1">
                  <a:off x="2833571" y="2734051"/>
                  <a:ext cx="134185" cy="43956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67" name="直接箭头连接符 66"/>
                <p:cNvCxnSpPr/>
                <p:nvPr/>
              </p:nvCxnSpPr>
              <p:spPr>
                <a:xfrm flipH="1" flipV="1">
                  <a:off x="2843362" y="2728392"/>
                  <a:ext cx="446" cy="51717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68" name="文本框 3102"/>
                <p:cNvSpPr txBox="1"/>
                <p:nvPr/>
              </p:nvSpPr>
              <p:spPr>
                <a:xfrm>
                  <a:off x="3385914" y="2287386"/>
                  <a:ext cx="1196535" cy="36830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rPr>
                    <a:t>加热针</a:t>
                  </a:r>
                </a:p>
              </p:txBody>
            </p:sp>
            <p:sp>
              <p:nvSpPr>
                <p:cNvPr id="69" name="文本框 3103"/>
                <p:cNvSpPr txBox="1"/>
                <p:nvPr/>
              </p:nvSpPr>
              <p:spPr>
                <a:xfrm>
                  <a:off x="2438186" y="2371613"/>
                  <a:ext cx="1056812" cy="36830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rPr>
                    <a:t>温度针</a:t>
                  </a:r>
                </a:p>
              </p:txBody>
            </p:sp>
            <p:cxnSp>
              <p:nvCxnSpPr>
                <p:cNvPr id="70" name="直接箭头连接符 69"/>
                <p:cNvCxnSpPr/>
                <p:nvPr/>
              </p:nvCxnSpPr>
              <p:spPr>
                <a:xfrm flipV="1">
                  <a:off x="4707543" y="2971820"/>
                  <a:ext cx="492461" cy="517939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71" name="文本框 3106"/>
                <p:cNvSpPr txBox="1"/>
                <p:nvPr/>
              </p:nvSpPr>
              <p:spPr>
                <a:xfrm>
                  <a:off x="5128463" y="2544239"/>
                  <a:ext cx="870727" cy="36830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Times New Roman" panose="02020603050405020304" pitchFamily="18" charset="0"/>
                      <a:cs typeface="+mn-cs"/>
                    </a:rPr>
                    <a:t>风向</a:t>
                  </a:r>
                </a:p>
              </p:txBody>
            </p:sp>
          </p:grpSp>
        </p:grpSp>
        <p:sp>
          <p:nvSpPr>
            <p:cNvPr id="89" name="文本框 88"/>
            <p:cNvSpPr txBox="1"/>
            <p:nvPr/>
          </p:nvSpPr>
          <p:spPr>
            <a:xfrm>
              <a:off x="5159011" y="5558699"/>
              <a:ext cx="2603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图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 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室内试验示意图</a:t>
              </a: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5765246" y="1132453"/>
            <a:ext cx="2203097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COMSOL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模拟</a:t>
            </a: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4570381" y="3336938"/>
            <a:ext cx="4266801" cy="3037867"/>
            <a:chOff x="4570381" y="3336938"/>
            <a:chExt cx="4266801" cy="3037867"/>
          </a:xfrm>
        </p:grpSpPr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0381" y="3336938"/>
              <a:ext cx="4266801" cy="2217063"/>
            </a:xfrm>
            <a:prstGeom prst="rect">
              <a:avLst/>
            </a:prstGeom>
          </p:spPr>
        </p:pic>
        <p:sp>
          <p:nvSpPr>
            <p:cNvPr id="97" name="文本框 96"/>
            <p:cNvSpPr txBox="1"/>
            <p:nvPr/>
          </p:nvSpPr>
          <p:spPr>
            <a:xfrm>
              <a:off x="4831688" y="5728474"/>
              <a:ext cx="37911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图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6 </a:t>
              </a:r>
              <a:r>
                <a:rPr lang="en-US" altLang="zh-CN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COMSOL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模</a:t>
              </a:r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拟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结</a:t>
              </a:r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果</a:t>
              </a:r>
              <a:endPara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探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头埋深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5-mm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，风速为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3.5 m s</a:t>
              </a:r>
              <a:r>
                <a:rPr lang="en-US" altLang="zh-CN" baseline="30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-1</a:t>
              </a:r>
              <a:endParaRPr lang="zh-CN" altLang="en-US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102" name="直接箭头连接符 101"/>
          <p:cNvCxnSpPr/>
          <p:nvPr/>
        </p:nvCxnSpPr>
        <p:spPr bwMode="auto">
          <a:xfrm flipH="1">
            <a:off x="6587694" y="3214240"/>
            <a:ext cx="279100" cy="145201"/>
          </a:xfrm>
          <a:prstGeom prst="straightConnector1">
            <a:avLst/>
          </a:prstGeom>
          <a:ln w="25400"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6" name="图片 105"/>
          <p:cNvPicPr/>
          <p:nvPr/>
        </p:nvPicPr>
        <p:blipFill>
          <a:blip r:embed="rId4"/>
          <a:stretch>
            <a:fillRect/>
          </a:stretch>
        </p:blipFill>
        <p:spPr>
          <a:xfrm>
            <a:off x="4339001" y="1919714"/>
            <a:ext cx="4613447" cy="1204131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sp>
        <p:nvSpPr>
          <p:cNvPr id="109" name="加号 108"/>
          <p:cNvSpPr/>
          <p:nvPr/>
        </p:nvSpPr>
        <p:spPr bwMode="auto">
          <a:xfrm>
            <a:off x="4226215" y="1214688"/>
            <a:ext cx="474086" cy="423041"/>
          </a:xfrm>
          <a:prstGeom prst="mathPlus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804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223"/>
    </mc:Choice>
    <mc:Fallback xmlns="">
      <p:transition spd="slow" advTm="872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5" grpId="0" animBg="1"/>
      <p:bldP spid="1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 txBox="1">
            <a:spLocks/>
          </p:cNvSpPr>
          <p:nvPr/>
        </p:nvSpPr>
        <p:spPr>
          <a:xfrm>
            <a:off x="642910" y="213157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03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结果与讨论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22171" y="1093319"/>
            <a:ext cx="5387969" cy="5452022"/>
            <a:chOff x="2783488" y="1132114"/>
            <a:chExt cx="6054405" cy="580322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3488" y="1132114"/>
              <a:ext cx="5858690" cy="4213938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979203" y="5362846"/>
              <a:ext cx="5858690" cy="1572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图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7 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不同风速情况下及不同埋深情况下温度升高值与时间的关系。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HTHL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表示埋深为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35 mm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，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HTSSs 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表示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埋深为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 mm, HTSS0, HTSS0.5, HTSS1.5, HTSS2.5, </a:t>
              </a:r>
              <a:r>
                <a:rPr lang="en-US" altLang="zh-CN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HTSS3.5, HTSS20 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表示风</a:t>
              </a:r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速分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别为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0, 0.5, 1.5, 2.5</a:t>
              </a:r>
              <a:r>
                <a:rPr lang="en-US" altLang="zh-CN">
                  <a:latin typeface="Times New Roman" panose="02020603050405020304" pitchFamily="18" charset="0"/>
                  <a:ea typeface="宋体" panose="02010600030101010101" pitchFamily="2" charset="-122"/>
                </a:rPr>
                <a:t>, </a:t>
              </a:r>
              <a:r>
                <a:rPr lang="en-US" altLang="zh-CN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3.5, 20 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m s</a:t>
              </a:r>
              <a:r>
                <a:rPr lang="en-US" altLang="zh-CN" baseline="30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-1</a:t>
              </a:r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.</a:t>
              </a:r>
              <a:endParaRPr lang="zh-CN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25196" y="2249673"/>
            <a:ext cx="247766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处在大气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土壤系统中的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Δ</a:t>
            </a:r>
            <a:r>
              <a:rPr lang="en-US" altLang="zh-CN" sz="2000" i="1" dirty="0"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2000" i="1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i="1" dirty="0"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2000" i="1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比处在均质土壤中的大，但它们之间的差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异随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着风速的增大而减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小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6672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9"/>
    </mc:Choice>
    <mc:Fallback xmlns="">
      <p:transition spd="slow" advTm="93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 txBox="1">
            <a:spLocks/>
          </p:cNvSpPr>
          <p:nvPr/>
        </p:nvSpPr>
        <p:spPr>
          <a:xfrm>
            <a:off x="642910" y="213157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03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结果与讨论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87832" y="1140302"/>
            <a:ext cx="8492184" cy="3757051"/>
            <a:chOff x="287832" y="1140302"/>
            <a:chExt cx="8492184" cy="3757051"/>
          </a:xfrm>
        </p:grpSpPr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7534955"/>
                </p:ext>
              </p:extLst>
            </p:nvPr>
          </p:nvGraphicFramePr>
          <p:xfrm>
            <a:off x="287832" y="1140302"/>
            <a:ext cx="8492184" cy="3301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Graph" r:id="rId3" imgW="3888000" imgH="1511640" progId="Origin50.Graph">
                    <p:embed/>
                  </p:oleObj>
                </mc:Choice>
                <mc:Fallback>
                  <p:oleObj name="Graph" r:id="rId3" imgW="3888000" imgH="151164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87832" y="1140302"/>
                          <a:ext cx="8492184" cy="330116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文本框 7"/>
            <p:cNvSpPr txBox="1"/>
            <p:nvPr/>
          </p:nvSpPr>
          <p:spPr>
            <a:xfrm>
              <a:off x="2253844" y="4558799"/>
              <a:ext cx="4619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图</a:t>
              </a:r>
              <a:r>
                <a:rPr lang="en-US" altLang="zh-CN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8 </a:t>
              </a:r>
              <a:r>
                <a:rPr lang="zh-CN" altLang="en-US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埋深为</a:t>
              </a:r>
              <a:r>
                <a:rPr lang="en-US" altLang="zh-CN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5 mm</a:t>
              </a:r>
              <a:r>
                <a:rPr lang="zh-CN" altLang="en-US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时，风速对热特性测量的影响</a:t>
              </a:r>
              <a:endPara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253844" y="5353236"/>
            <a:ext cx="4666662" cy="870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COMSOL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模拟结果与室内试验结果一致；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风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速越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大，测得的</a:t>
            </a:r>
            <a:r>
              <a:rPr lang="el-GR" altLang="zh-CN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λ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和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值越大。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081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8"/>
    </mc:Choice>
    <mc:Fallback xmlns="">
      <p:transition spd="slow" advTm="47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 txBox="1">
            <a:spLocks/>
          </p:cNvSpPr>
          <p:nvPr/>
        </p:nvSpPr>
        <p:spPr>
          <a:xfrm>
            <a:off x="642910" y="213157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03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结果与讨论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459114" y="796901"/>
            <a:ext cx="7146525" cy="5227916"/>
            <a:chOff x="2290438" y="796901"/>
            <a:chExt cx="7146525" cy="5227916"/>
          </a:xfrm>
        </p:grpSpPr>
        <p:graphicFrame>
          <p:nvGraphicFramePr>
            <p:cNvPr id="9" name="对象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86935138"/>
                </p:ext>
              </p:extLst>
            </p:nvPr>
          </p:nvGraphicFramePr>
          <p:xfrm>
            <a:off x="2290438" y="796901"/>
            <a:ext cx="7146525" cy="49935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5" name="Graph" r:id="rId5" imgW="4173120" imgH="2916000" progId="Origin95.Graph">
                    <p:embed/>
                  </p:oleObj>
                </mc:Choice>
                <mc:Fallback>
                  <p:oleObj name="Graph" r:id="rId5" imgW="4173120" imgH="2916000" progId="Origin95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290438" y="796901"/>
                          <a:ext cx="7146525" cy="499359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文本框 9"/>
            <p:cNvSpPr txBox="1"/>
            <p:nvPr/>
          </p:nvSpPr>
          <p:spPr>
            <a:xfrm>
              <a:off x="3851824" y="5686263"/>
              <a:ext cx="46196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图</a:t>
              </a:r>
              <a:r>
                <a:rPr lang="en-US" altLang="zh-CN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8 </a:t>
              </a:r>
              <a:r>
                <a:rPr lang="zh-CN" altLang="en-US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风速为</a:t>
              </a:r>
              <a:r>
                <a:rPr lang="en-US" altLang="zh-CN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3.5 m s</a:t>
              </a:r>
              <a:r>
                <a:rPr lang="en-US" altLang="zh-CN" sz="1600" baseline="300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-1</a:t>
              </a:r>
              <a:r>
                <a:rPr lang="zh-CN" altLang="en-US" sz="1600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时，埋深对热特性测量的影响</a:t>
              </a:r>
              <a:endPara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8375" y="1651247"/>
            <a:ext cx="273432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当埋深＜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4 mm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时，</a:t>
            </a:r>
            <a:endParaRPr lang="en-US" altLang="zh-CN" sz="1600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i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l-GR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λ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相对误差大于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27%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endParaRPr lang="en-US" altLang="zh-CN" sz="1600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风速对饱和土壤热特性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的测量影响较小；</a:t>
            </a:r>
            <a:endParaRPr lang="en-US" altLang="zh-CN" sz="1600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风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速对其他土壤（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如质地不同或含水量不同 </a:t>
            </a:r>
            <a:r>
              <a:rPr lang="zh-CN" alt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）的结果可参照干砂和饱和砂的结果</a:t>
            </a:r>
            <a:endParaRPr lang="en-US" altLang="zh-CN" sz="1600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1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7338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4"/>
    </mc:Choice>
    <mc:Fallback xmlns="">
      <p:transition spd="slow" advTm="242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 txBox="1">
            <a:spLocks/>
          </p:cNvSpPr>
          <p:nvPr/>
        </p:nvSpPr>
        <p:spPr>
          <a:xfrm>
            <a:off x="642910" y="213157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03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结果与讨论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64" y="1004888"/>
            <a:ext cx="8257309" cy="580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9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 txBox="1">
            <a:spLocks/>
          </p:cNvSpPr>
          <p:nvPr/>
        </p:nvSpPr>
        <p:spPr>
          <a:xfrm>
            <a:off x="642910" y="213157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04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结论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01859" y="1659987"/>
            <a:ext cx="765282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当埋深较浅时（</a:t>
            </a:r>
            <a:r>
              <a:rPr lang="en-US" altLang="zh-CN" sz="2000" i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 5 mm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ILS-ABC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模型会高估土壤的热特性，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ILS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模型会低估土壤的热特性，但随着风速的增大，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ILS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模型的低估程度也随之减小；</a:t>
            </a:r>
            <a:endParaRPr lang="en-US" altLang="zh-CN" sz="20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由于风速的影响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ILS-ABC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模型产生的误差能能达到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20%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之内，但风速增大并没有显著地增加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ILS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的精确度；</a:t>
            </a:r>
            <a:endParaRPr lang="en-US" altLang="zh-CN" sz="20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埋深越浅，风速的影响越大；</a:t>
            </a:r>
            <a:endParaRPr lang="en-US" altLang="zh-CN" sz="20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在野外测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量中随机噪声的干扰很大。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0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"/>
    </mc:Choice>
    <mc:Fallback xmlns="">
      <p:transition spd="slow" advTm="122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85E47C-1D9C-4096-875B-88700136CFC5}"/>
              </a:ext>
            </a:extLst>
          </p:cNvPr>
          <p:cNvSpPr txBox="1">
            <a:spLocks/>
          </p:cNvSpPr>
          <p:nvPr/>
        </p:nvSpPr>
        <p:spPr>
          <a:xfrm>
            <a:off x="1402670" y="3207080"/>
            <a:ext cx="6276513" cy="719138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lvl="0"/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地表</a:t>
            </a: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DPHP</a:t>
            </a:r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系统初边界值问题</a:t>
            </a:r>
          </a:p>
        </p:txBody>
      </p:sp>
      <p:pic>
        <p:nvPicPr>
          <p:cNvPr id="3" name="Picture 30" descr="C:\Users\dell\Desktop\未标题-4.gif">
            <a:extLst>
              <a:ext uri="{FF2B5EF4-FFF2-40B4-BE49-F238E27FC236}">
                <a16:creationId xmlns:a16="http://schemas.microsoft.com/office/drawing/2014/main" id="{C24928D6-EB18-40B8-98EA-9031296D4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5" y="4087813"/>
            <a:ext cx="5710238" cy="2770187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802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0" descr="C:\Users\dell\Desktop\未标题-4.gif">
            <a:extLst>
              <a:ext uri="{FF2B5EF4-FFF2-40B4-BE49-F238E27FC236}">
                <a16:creationId xmlns:a16="http://schemas.microsoft.com/office/drawing/2014/main" id="{C24928D6-EB18-40B8-98EA-9031296D4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5" y="4087813"/>
            <a:ext cx="5710238" cy="2770187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741380004"/>
              </p:ext>
            </p:extLst>
          </p:nvPr>
        </p:nvGraphicFramePr>
        <p:xfrm>
          <a:off x="757692" y="14089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858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642910" y="285728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01 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研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究背景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1273" y="1167026"/>
            <a:ext cx="60131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用测温元件（如热电偶）可以准确地测出温度的绝对值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用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DPHP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方法时需要温度的升高值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482" y="2016465"/>
            <a:ext cx="5697428" cy="435893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950690" y="2187861"/>
            <a:ext cx="4263090" cy="3831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室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内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背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景温度波动被控制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野外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）线性趋势剔除背景温度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Jury and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Bellantuoni, 1976; 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Zhang et al., 2014;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Peng et al., 2017; </a:t>
            </a:r>
            <a:endParaRPr lang="en-US" altLang="zh-CN" dirty="0" smtClean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Zhang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et al., 2017; Lu et al.,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2018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）引入参考测温单元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剔除背景温度</a:t>
            </a:r>
            <a:endParaRPr lang="en-US" altLang="zh-CN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Bristow et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al., 1993; Young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al., 2008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588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642910" y="285728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01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研究背景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09" y="1125967"/>
            <a:ext cx="5573163" cy="55293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32945" y="1403928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Zhang et al., 2017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32945" y="2706255"/>
            <a:ext cx="256771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加热</a:t>
            </a:r>
            <a:r>
              <a:rPr lang="zh-CN" altLang="en-US" dirty="0" smtClean="0">
                <a:ea typeface="宋体" panose="02010600030101010101" pitchFamily="2" charset="-122"/>
              </a:rPr>
              <a:t>前的温度能否用线性趋势表示</a:t>
            </a:r>
            <a:endParaRPr lang="en-US" altLang="zh-CN" dirty="0" smtClean="0"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ea typeface="宋体" panose="02010600030101010101" pitchFamily="2" charset="-122"/>
              </a:rPr>
              <a:t>线性趋</a:t>
            </a:r>
            <a:r>
              <a:rPr lang="zh-CN" altLang="en-US" dirty="0" smtClean="0">
                <a:ea typeface="宋体" panose="02010600030101010101" pitchFamily="2" charset="-122"/>
              </a:rPr>
              <a:t>势能否表示加热期间背景温度的波动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330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85E47C-1D9C-4096-875B-88700136CF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42910" y="285728"/>
            <a:ext cx="6786610" cy="719138"/>
          </a:xfrm>
        </p:spPr>
        <p:txBody>
          <a:bodyPr/>
          <a:lstStyle/>
          <a:p>
            <a:r>
              <a:rPr lang="zh-CN" altLang="en-US" dirty="0" smtClean="0"/>
              <a:t>汇报提纲    </a:t>
            </a:r>
            <a:endParaRPr lang="zh-CN" altLang="en-US" dirty="0"/>
          </a:p>
        </p:txBody>
      </p:sp>
      <p:pic>
        <p:nvPicPr>
          <p:cNvPr id="4" name="Picture 30" descr="C:\Users\dell\Desktop\未标题-4.gif">
            <a:extLst>
              <a:ext uri="{FF2B5EF4-FFF2-40B4-BE49-F238E27FC236}">
                <a16:creationId xmlns:a16="http://schemas.microsoft.com/office/drawing/2014/main" id="{C24928D6-EB18-40B8-98EA-9031296D4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5" y="4087813"/>
            <a:ext cx="5710238" cy="2770187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2116762347"/>
              </p:ext>
            </p:extLst>
          </p:nvPr>
        </p:nvGraphicFramePr>
        <p:xfrm>
          <a:off x="757692" y="14089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2308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0"/>
    </mc:Choice>
    <mc:Fallback xmlns="">
      <p:transition spd="slow" advTm="379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01" y="1206169"/>
            <a:ext cx="3375214" cy="5991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749" y="2005079"/>
            <a:ext cx="1990498" cy="149287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15" y="4258020"/>
            <a:ext cx="2065251" cy="15489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749" y="4258020"/>
            <a:ext cx="2115127" cy="15863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959" y="4276723"/>
            <a:ext cx="2227657" cy="15489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867" y="1805323"/>
            <a:ext cx="5803920" cy="43529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030" y="1192835"/>
            <a:ext cx="1600756" cy="612488"/>
          </a:xfrm>
          <a:prstGeom prst="rect">
            <a:avLst/>
          </a:prstGeom>
        </p:spPr>
      </p:pic>
      <p:sp>
        <p:nvSpPr>
          <p:cNvPr id="9" name="标题 1"/>
          <p:cNvSpPr txBox="1">
            <a:spLocks/>
          </p:cNvSpPr>
          <p:nvPr/>
        </p:nvSpPr>
        <p:spPr>
          <a:xfrm>
            <a:off x="642910" y="285728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01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研究背景</a:t>
            </a:r>
          </a:p>
        </p:txBody>
      </p:sp>
    </p:spTree>
    <p:extLst>
      <p:ext uri="{BB962C8B-B14F-4D97-AF65-F5344CB8AC3E}">
        <p14:creationId xmlns:p14="http://schemas.microsoft.com/office/powerpoint/2010/main" val="425975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2910" y="1197033"/>
            <a:ext cx="76448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第一类边界条件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600" y="1729049"/>
            <a:ext cx="5159230" cy="1660595"/>
          </a:xfrm>
          <a:prstGeom prst="rect">
            <a:avLst/>
          </a:prstGeom>
        </p:spPr>
      </p:pic>
      <p:sp>
        <p:nvSpPr>
          <p:cNvPr id="4" name="标题 1">
            <a:extLst>
              <a:ext uri="{FF2B5EF4-FFF2-40B4-BE49-F238E27FC236}">
                <a16:creationId xmlns:a16="http://schemas.microsoft.com/office/drawing/2014/main" id="{AE50ECF4-7FE9-4D40-8507-0FBA7D192A32}"/>
              </a:ext>
            </a:extLst>
          </p:cNvPr>
          <p:cNvSpPr txBox="1">
            <a:spLocks/>
          </p:cNvSpPr>
          <p:nvPr/>
        </p:nvSpPr>
        <p:spPr>
          <a:xfrm>
            <a:off x="642938" y="285750"/>
            <a:ext cx="6786562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kern="0" dirty="0" smtClean="0"/>
              <a:t>02 </a:t>
            </a:r>
            <a:r>
              <a:rPr lang="zh-CN" altLang="en-US" kern="0" dirty="0" smtClean="0"/>
              <a:t>解析解 </a:t>
            </a:r>
            <a:r>
              <a:rPr lang="en-US" altLang="zh-CN" kern="0" dirty="0" smtClean="0"/>
              <a:t>(</a:t>
            </a:r>
            <a:r>
              <a:rPr lang="zh-CN" altLang="en-US" kern="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第一类边界条件</a:t>
            </a:r>
            <a:r>
              <a:rPr lang="en-US" altLang="zh-CN" kern="0" dirty="0" smtClean="0"/>
              <a:t>)</a:t>
            </a:r>
            <a:endParaRPr lang="en-US" altLang="zh-CN" kern="0" dirty="0"/>
          </a:p>
        </p:txBody>
      </p:sp>
      <p:grpSp>
        <p:nvGrpSpPr>
          <p:cNvPr id="5" name="组合 4"/>
          <p:cNvGrpSpPr/>
          <p:nvPr/>
        </p:nvGrpSpPr>
        <p:grpSpPr>
          <a:xfrm>
            <a:off x="800620" y="3552780"/>
            <a:ext cx="7443063" cy="1901148"/>
            <a:chOff x="902434" y="6536125"/>
            <a:chExt cx="7443063" cy="190114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8997" y="6649739"/>
              <a:ext cx="1125576" cy="33895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9857" y="6896066"/>
              <a:ext cx="2867900" cy="66188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91299" y="7348639"/>
              <a:ext cx="2867900" cy="69088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96347" y="7641772"/>
              <a:ext cx="2303433" cy="79550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04382" y="7899802"/>
              <a:ext cx="686917" cy="279442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902434" y="6536125"/>
              <a:ext cx="7443063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定义在                   </a:t>
              </a:r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 区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域内，温度关于空间变量</a:t>
              </a:r>
              <a:r>
                <a:rPr lang="en-US" altLang="zh-CN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的积分变换和反演函数：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积分变换：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反演函数：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其中，           </a:t>
              </a:r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为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变换算子，对于第一类边</a:t>
              </a:r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界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09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2910" y="1197033"/>
            <a:ext cx="76448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第一类边界条件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600" y="1729049"/>
            <a:ext cx="5159230" cy="1660595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AE50ECF4-7FE9-4D40-8507-0FBA7D192A3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42938" y="285750"/>
            <a:ext cx="6786562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dirty="0" smtClean="0"/>
              <a:t>02 </a:t>
            </a:r>
            <a:r>
              <a:rPr lang="zh-CN" altLang="en-US" dirty="0" smtClean="0"/>
              <a:t>解</a:t>
            </a:r>
            <a:r>
              <a:rPr lang="zh-CN" altLang="en-US" dirty="0"/>
              <a:t>析解 </a:t>
            </a:r>
            <a:r>
              <a:rPr lang="en-US" altLang="zh-CN" dirty="0"/>
              <a:t>(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第一类边界条件</a:t>
            </a:r>
            <a:r>
              <a:rPr lang="en-US" altLang="zh-CN" dirty="0"/>
              <a:t>)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00620" y="3552780"/>
            <a:ext cx="7443063" cy="1901148"/>
            <a:chOff x="902434" y="6536125"/>
            <a:chExt cx="7443063" cy="1901148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8997" y="6649739"/>
              <a:ext cx="1125576" cy="33895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9857" y="6896066"/>
              <a:ext cx="2867900" cy="661886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91299" y="7348639"/>
              <a:ext cx="2867900" cy="690884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96347" y="7641772"/>
              <a:ext cx="2303433" cy="79550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04382" y="7899802"/>
              <a:ext cx="686917" cy="279442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902434" y="6536125"/>
              <a:ext cx="7443063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定义在                   </a:t>
              </a:r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 区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域内，温度关于空间变量</a:t>
              </a:r>
              <a:r>
                <a:rPr lang="en-US" altLang="zh-CN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的积分变换和反演函数：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积分变换：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反演函数：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其中，           </a:t>
              </a:r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为</a:t>
              </a:r>
              <a:r>
                <a:rPr lang="zh-CN" altLang="en-US" dirty="0">
                  <a:latin typeface="Times New Roman" panose="02020603050405020304" pitchFamily="18" charset="0"/>
                  <a:ea typeface="宋体" panose="02010600030101010101" pitchFamily="2" charset="-122"/>
                </a:rPr>
                <a:t>变换算子，对于第一类边</a:t>
              </a:r>
              <a:r>
                <a:rPr lang="zh-CN" altLang="en-US" dirty="0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界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45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AE50ECF4-7FE9-4D40-8507-0FBA7D192A32}"/>
              </a:ext>
            </a:extLst>
          </p:cNvPr>
          <p:cNvSpPr txBox="1">
            <a:spLocks/>
          </p:cNvSpPr>
          <p:nvPr/>
        </p:nvSpPr>
        <p:spPr>
          <a:xfrm>
            <a:off x="642938" y="285750"/>
            <a:ext cx="6786562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dirty="0" smtClean="0"/>
              <a:t>02 </a:t>
            </a:r>
            <a:r>
              <a:rPr lang="zh-CN" altLang="en-US" dirty="0" smtClean="0"/>
              <a:t>解</a:t>
            </a:r>
            <a:r>
              <a:rPr lang="zh-CN" altLang="en-US" dirty="0"/>
              <a:t>析解 </a:t>
            </a:r>
            <a:r>
              <a:rPr lang="en-US" altLang="zh-CN" dirty="0"/>
              <a:t>(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第一类边界条件</a:t>
            </a:r>
            <a:r>
              <a:rPr lang="en-US" altLang="zh-CN" dirty="0"/>
              <a:t>)</a:t>
            </a:r>
            <a:endParaRPr lang="en-US" altLang="zh-CN" kern="0" dirty="0"/>
          </a:p>
        </p:txBody>
      </p:sp>
      <p:sp>
        <p:nvSpPr>
          <p:cNvPr id="2" name="文本框 1"/>
          <p:cNvSpPr txBox="1"/>
          <p:nvPr/>
        </p:nvSpPr>
        <p:spPr>
          <a:xfrm>
            <a:off x="831273" y="1121414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将积分变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换公式带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入控制方程，可得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362" y="1573946"/>
            <a:ext cx="5291792" cy="76285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2063362" y="1573946"/>
            <a:ext cx="1880565" cy="762854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362" y="2588013"/>
            <a:ext cx="4234935" cy="114604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 bwMode="auto">
          <a:xfrm>
            <a:off x="5551055" y="1573946"/>
            <a:ext cx="1804099" cy="762854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362" y="2959166"/>
            <a:ext cx="1096795" cy="36172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0079" y="3924449"/>
            <a:ext cx="4642238" cy="76703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6712" y="4874031"/>
            <a:ext cx="5194917" cy="83569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4709" y="5892276"/>
            <a:ext cx="1958921" cy="429387"/>
          </a:xfrm>
          <a:prstGeom prst="rect">
            <a:avLst/>
          </a:prstGeom>
        </p:spPr>
      </p:pic>
      <p:sp>
        <p:nvSpPr>
          <p:cNvPr id="16" name="右箭头 15"/>
          <p:cNvSpPr/>
          <p:nvPr/>
        </p:nvSpPr>
        <p:spPr bwMode="auto">
          <a:xfrm>
            <a:off x="735301" y="5134859"/>
            <a:ext cx="844117" cy="314037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963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1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AE50ECF4-7FE9-4D40-8507-0FBA7D192A32}"/>
              </a:ext>
            </a:extLst>
          </p:cNvPr>
          <p:cNvSpPr txBox="1">
            <a:spLocks/>
          </p:cNvSpPr>
          <p:nvPr/>
        </p:nvSpPr>
        <p:spPr>
          <a:xfrm>
            <a:off x="642938" y="285750"/>
            <a:ext cx="6786562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dirty="0" smtClean="0"/>
              <a:t>02 </a:t>
            </a:r>
            <a:r>
              <a:rPr lang="zh-CN" altLang="en-US" dirty="0" smtClean="0"/>
              <a:t>析</a:t>
            </a:r>
            <a:r>
              <a:rPr lang="zh-CN" altLang="en-US" dirty="0"/>
              <a:t>解 </a:t>
            </a:r>
            <a:r>
              <a:rPr lang="en-US" altLang="zh-CN" dirty="0"/>
              <a:t>(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第一类边界条件</a:t>
            </a:r>
            <a:r>
              <a:rPr lang="en-US" altLang="zh-CN" dirty="0"/>
              <a:t>)</a:t>
            </a:r>
            <a:endParaRPr lang="en-US" altLang="zh-CN" kern="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258" y="1497933"/>
            <a:ext cx="6060827" cy="15313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731491" y="1690255"/>
            <a:ext cx="526473" cy="387927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881418" y="2461491"/>
            <a:ext cx="688110" cy="387927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96864" y="3522354"/>
            <a:ext cx="3231198" cy="2252175"/>
            <a:chOff x="2517669" y="1384195"/>
            <a:chExt cx="4707538" cy="408961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7669" y="1384195"/>
              <a:ext cx="4108661" cy="408961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7181" y="1384196"/>
              <a:ext cx="508026" cy="4089610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4871396" y="3522354"/>
            <a:ext cx="3231198" cy="2252174"/>
            <a:chOff x="2520844" y="1368319"/>
            <a:chExt cx="4692844" cy="412136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844" y="1368319"/>
              <a:ext cx="4102311" cy="4121362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7560" y="1368319"/>
              <a:ext cx="546128" cy="41213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596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2910" y="1197033"/>
            <a:ext cx="76448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第二类边界条件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568" y="1833195"/>
            <a:ext cx="4025101" cy="158999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05593" y="3690022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同第一类边界条件，可得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AE50ECF4-7FE9-4D40-8507-0FBA7D192A32}"/>
              </a:ext>
            </a:extLst>
          </p:cNvPr>
          <p:cNvSpPr txBox="1">
            <a:spLocks/>
          </p:cNvSpPr>
          <p:nvPr/>
        </p:nvSpPr>
        <p:spPr>
          <a:xfrm>
            <a:off x="642938" y="285750"/>
            <a:ext cx="6786562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kern="0" dirty="0" smtClean="0"/>
              <a:t>02 </a:t>
            </a:r>
            <a:r>
              <a:rPr lang="zh-CN" altLang="en-US" kern="0" dirty="0" smtClean="0"/>
              <a:t>解</a:t>
            </a:r>
            <a:r>
              <a:rPr lang="zh-CN" altLang="en-US" kern="0" dirty="0"/>
              <a:t>析解</a:t>
            </a:r>
            <a:r>
              <a:rPr lang="en-US" altLang="zh-CN" kern="0" dirty="0"/>
              <a:t>(</a:t>
            </a:r>
            <a:r>
              <a:rPr lang="zh-CN" altLang="en-US" kern="0" dirty="0"/>
              <a:t>第二类边界条件</a:t>
            </a:r>
            <a:r>
              <a:rPr lang="en-US" altLang="zh-CN" kern="0" dirty="0"/>
              <a:t>)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568" y="4357337"/>
            <a:ext cx="5028843" cy="12661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7736" y="5810104"/>
            <a:ext cx="1545718" cy="51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9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2910" y="1197033"/>
            <a:ext cx="76448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第三类边界条件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05593" y="3690022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同第一类边界条件，可得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764" y="1887300"/>
            <a:ext cx="3751169" cy="14817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0754" y="4327923"/>
            <a:ext cx="5561214" cy="1241072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AE50ECF4-7FE9-4D40-8507-0FBA7D192A32}"/>
              </a:ext>
            </a:extLst>
          </p:cNvPr>
          <p:cNvSpPr txBox="1">
            <a:spLocks/>
          </p:cNvSpPr>
          <p:nvPr/>
        </p:nvSpPr>
        <p:spPr>
          <a:xfrm>
            <a:off x="642938" y="285750"/>
            <a:ext cx="6786562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kern="0" dirty="0" smtClean="0"/>
              <a:t>02 </a:t>
            </a:r>
            <a:r>
              <a:rPr lang="zh-CN" altLang="en-US" kern="0" dirty="0" smtClean="0"/>
              <a:t>解</a:t>
            </a:r>
            <a:r>
              <a:rPr lang="zh-CN" altLang="en-US" kern="0" dirty="0"/>
              <a:t>析解</a:t>
            </a:r>
            <a:r>
              <a:rPr lang="en-US" altLang="zh-CN" kern="0" dirty="0"/>
              <a:t>(</a:t>
            </a:r>
            <a:r>
              <a:rPr lang="zh-CN" altLang="en-US" kern="0" dirty="0"/>
              <a:t>第三类边界条件</a:t>
            </a:r>
            <a:r>
              <a:rPr lang="en-US" altLang="zh-CN" kern="0" dirty="0"/>
              <a:t>)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5237" y="5679827"/>
            <a:ext cx="3329740" cy="71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47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9834" y="1075442"/>
            <a:ext cx="71673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假设初始温度分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布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满足指数分布，在上边界的有一恒定热量热源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结合第二类边界条件下的解析解和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ILS-ABC</a:t>
            </a:r>
            <a:r>
              <a:rPr lang="zh-CN" alt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模型</a:t>
            </a:r>
            <a:endParaRPr lang="en-US" altLang="zh-CN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AE50ECF4-7FE9-4D40-8507-0FBA7D192A32}"/>
              </a:ext>
            </a:extLst>
          </p:cNvPr>
          <p:cNvSpPr txBox="1">
            <a:spLocks/>
          </p:cNvSpPr>
          <p:nvPr/>
        </p:nvSpPr>
        <p:spPr>
          <a:xfrm>
            <a:off x="642938" y="285750"/>
            <a:ext cx="6786562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dirty="0" smtClean="0"/>
              <a:t>03 </a:t>
            </a:r>
            <a:r>
              <a:rPr lang="zh-CN" altLang="en-US" dirty="0" smtClean="0"/>
              <a:t>结果与讨论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34" y="1709319"/>
            <a:ext cx="7716093" cy="525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39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 txBox="1">
            <a:spLocks/>
          </p:cNvSpPr>
          <p:nvPr/>
        </p:nvSpPr>
        <p:spPr>
          <a:xfrm>
            <a:off x="642910" y="213157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04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结论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35024" y="2148259"/>
            <a:ext cx="7652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太阳辐射是影响地表热特性测量的主要因素；</a:t>
            </a:r>
            <a:endParaRPr lang="en-US" altLang="zh-CN" sz="20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考虑太阳辐射的新模型能显著增加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DPHP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测量的精度。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0" descr="C:\Users\dell\Desktop\未标题-4.gif">
            <a:extLst>
              <a:ext uri="{FF2B5EF4-FFF2-40B4-BE49-F238E27FC236}">
                <a16:creationId xmlns:a16="http://schemas.microsoft.com/office/drawing/2014/main" id="{C24928D6-EB18-40B8-98EA-9031296D4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5" y="4087813"/>
            <a:ext cx="5710238" cy="2770187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412088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9886" y="1991160"/>
            <a:ext cx="50545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谢谢！</a:t>
            </a:r>
            <a:endParaRPr lang="en-US" altLang="zh-CN" sz="54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zh-CN" alt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欢迎批</a:t>
            </a:r>
            <a:r>
              <a:rPr lang="zh-CN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评指</a:t>
            </a:r>
            <a:r>
              <a:rPr lang="zh-CN" alt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正！</a:t>
            </a:r>
            <a:endParaRPr lang="zh-CN" alt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228" y="3745486"/>
            <a:ext cx="4258269" cy="2829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966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"/>
    </mc:Choice>
    <mc:Fallback xmlns="">
      <p:transition spd="slow" advTm="27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85E47C-1D9C-4096-875B-88700136CFC5}"/>
              </a:ext>
            </a:extLst>
          </p:cNvPr>
          <p:cNvSpPr txBox="1">
            <a:spLocks/>
          </p:cNvSpPr>
          <p:nvPr/>
        </p:nvSpPr>
        <p:spPr>
          <a:xfrm>
            <a:off x="1296138" y="2806986"/>
            <a:ext cx="6276513" cy="719138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风速对地表热特性测量的影</a:t>
            </a:r>
            <a:r>
              <a:rPr lang="zh-CN" alt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响</a:t>
            </a:r>
            <a:r>
              <a:rPr lang="zh-CN" altLang="en-US" kern="0" dirty="0" smtClean="0"/>
              <a:t>    </a:t>
            </a:r>
            <a:endParaRPr lang="zh-CN" altLang="en-US" kern="0" dirty="0"/>
          </a:p>
        </p:txBody>
      </p:sp>
      <p:pic>
        <p:nvPicPr>
          <p:cNvPr id="3" name="Picture 30" descr="C:\Users\dell\Desktop\未标题-4.gif">
            <a:extLst>
              <a:ext uri="{FF2B5EF4-FFF2-40B4-BE49-F238E27FC236}">
                <a16:creationId xmlns:a16="http://schemas.microsoft.com/office/drawing/2014/main" id="{C24928D6-EB18-40B8-98EA-9031296D4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5" y="4087813"/>
            <a:ext cx="5710238" cy="2770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AutoShape 2" descr="mailmaster://webui/mailvpart/0/-1/22FA4A67-99C6-483C-9374-F93FFAD6B74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AutoShape 6" descr="mailmaster://webui/mailvpart/0/-2/4326DA6B-F928-440D-8557-D733F9FFDE05.png"/>
          <p:cNvSpPr>
            <a:spLocks noChangeAspect="1" noChangeArrowheads="1"/>
          </p:cNvSpPr>
          <p:nvPr/>
        </p:nvSpPr>
        <p:spPr bwMode="auto">
          <a:xfrm>
            <a:off x="307974" y="7937"/>
            <a:ext cx="4912095" cy="491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32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0" descr="C:\Users\dell\Desktop\未标题-4.gif">
            <a:extLst>
              <a:ext uri="{FF2B5EF4-FFF2-40B4-BE49-F238E27FC236}">
                <a16:creationId xmlns:a16="http://schemas.microsoft.com/office/drawing/2014/main" id="{C24928D6-EB18-40B8-98EA-9031296D4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5" y="4087813"/>
            <a:ext cx="5710238" cy="2770187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743936196"/>
              </p:ext>
            </p:extLst>
          </p:nvPr>
        </p:nvGraphicFramePr>
        <p:xfrm>
          <a:off x="757692" y="14089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7221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642910" y="285728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kern="0" dirty="0" smtClean="0"/>
              <a:t>01</a:t>
            </a:r>
            <a:r>
              <a:rPr lang="zh-CN" altLang="en-US" kern="0" dirty="0" smtClean="0"/>
              <a:t>研究背景</a:t>
            </a:r>
            <a:endParaRPr lang="zh-CN" altLang="en-US" kern="0" dirty="0"/>
          </a:p>
        </p:txBody>
      </p:sp>
      <p:sp>
        <p:nvSpPr>
          <p:cNvPr id="3" name="文本框 2"/>
          <p:cNvSpPr txBox="1"/>
          <p:nvPr/>
        </p:nvSpPr>
        <p:spPr>
          <a:xfrm>
            <a:off x="4249252" y="6031971"/>
            <a:ext cx="1005452" cy="226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热导率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77269" y="6122654"/>
            <a:ext cx="699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比热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04438" y="6058363"/>
            <a:ext cx="915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含水量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93776" y="5598944"/>
            <a:ext cx="1119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蒸发强度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17291" y="5581575"/>
            <a:ext cx="89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热通量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1692" y="4813469"/>
            <a:ext cx="110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树木径流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19313" y="6077908"/>
            <a:ext cx="645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容重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任意多边形 9"/>
          <p:cNvSpPr/>
          <p:nvPr/>
        </p:nvSpPr>
        <p:spPr bwMode="auto">
          <a:xfrm>
            <a:off x="1604356" y="4206240"/>
            <a:ext cx="4589420" cy="1163782"/>
          </a:xfrm>
          <a:custGeom>
            <a:avLst/>
            <a:gdLst>
              <a:gd name="connsiteX0" fmla="*/ 0 w 4589420"/>
              <a:gd name="connsiteY0" fmla="*/ 0 h 1163782"/>
              <a:gd name="connsiteX1" fmla="*/ 1454728 w 4589420"/>
              <a:gd name="connsiteY1" fmla="*/ 1080655 h 1163782"/>
              <a:gd name="connsiteX2" fmla="*/ 2709949 w 4589420"/>
              <a:gd name="connsiteY2" fmla="*/ 598516 h 1163782"/>
              <a:gd name="connsiteX3" fmla="*/ 3507971 w 4589420"/>
              <a:gd name="connsiteY3" fmla="*/ 1105593 h 1163782"/>
              <a:gd name="connsiteX4" fmla="*/ 4314306 w 4589420"/>
              <a:gd name="connsiteY4" fmla="*/ 964276 h 1163782"/>
              <a:gd name="connsiteX5" fmla="*/ 4572000 w 4589420"/>
              <a:gd name="connsiteY5" fmla="*/ 515389 h 1163782"/>
              <a:gd name="connsiteX6" fmla="*/ 4580313 w 4589420"/>
              <a:gd name="connsiteY6" fmla="*/ 1163782 h 11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89420" h="1163782">
                <a:moveTo>
                  <a:pt x="0" y="0"/>
                </a:moveTo>
                <a:cubicBezTo>
                  <a:pt x="501535" y="490451"/>
                  <a:pt x="1003070" y="980902"/>
                  <a:pt x="1454728" y="1080655"/>
                </a:cubicBezTo>
                <a:cubicBezTo>
                  <a:pt x="1906386" y="1180408"/>
                  <a:pt x="2367742" y="594360"/>
                  <a:pt x="2709949" y="598516"/>
                </a:cubicBezTo>
                <a:cubicBezTo>
                  <a:pt x="3052156" y="602672"/>
                  <a:pt x="3240578" y="1044633"/>
                  <a:pt x="3507971" y="1105593"/>
                </a:cubicBezTo>
                <a:cubicBezTo>
                  <a:pt x="3775364" y="1166553"/>
                  <a:pt x="4136968" y="1062643"/>
                  <a:pt x="4314306" y="964276"/>
                </a:cubicBezTo>
                <a:cubicBezTo>
                  <a:pt x="4491644" y="865909"/>
                  <a:pt x="4527666" y="482138"/>
                  <a:pt x="4572000" y="515389"/>
                </a:cubicBezTo>
                <a:cubicBezTo>
                  <a:pt x="4616334" y="548640"/>
                  <a:pt x="4559531" y="1023851"/>
                  <a:pt x="4580313" y="116378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6193776" y="1646519"/>
            <a:ext cx="468000" cy="468000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03461" y="1913629"/>
            <a:ext cx="6566417" cy="4144734"/>
            <a:chOff x="906724" y="1158786"/>
            <a:chExt cx="6566417" cy="4144734"/>
          </a:xfrm>
        </p:grpSpPr>
        <p:sp>
          <p:nvSpPr>
            <p:cNvPr id="13" name="任意多边形 12"/>
            <p:cNvSpPr/>
            <p:nvPr/>
          </p:nvSpPr>
          <p:spPr bwMode="auto">
            <a:xfrm>
              <a:off x="1363286" y="5028767"/>
              <a:ext cx="6109855" cy="274753"/>
            </a:xfrm>
            <a:custGeom>
              <a:avLst/>
              <a:gdLst>
                <a:gd name="connsiteX0" fmla="*/ 0 w 6109855"/>
                <a:gd name="connsiteY0" fmla="*/ 266440 h 274753"/>
                <a:gd name="connsiteX1" fmla="*/ 822960 w 6109855"/>
                <a:gd name="connsiteY1" fmla="*/ 433 h 274753"/>
                <a:gd name="connsiteX2" fmla="*/ 1995055 w 6109855"/>
                <a:gd name="connsiteY2" fmla="*/ 199938 h 274753"/>
                <a:gd name="connsiteX3" fmla="*/ 3316779 w 6109855"/>
                <a:gd name="connsiteY3" fmla="*/ 33684 h 274753"/>
                <a:gd name="connsiteX4" fmla="*/ 5162204 w 6109855"/>
                <a:gd name="connsiteY4" fmla="*/ 224877 h 274753"/>
                <a:gd name="connsiteX5" fmla="*/ 6109855 w 6109855"/>
                <a:gd name="connsiteY5" fmla="*/ 274753 h 274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09855" h="274753">
                  <a:moveTo>
                    <a:pt x="0" y="266440"/>
                  </a:moveTo>
                  <a:cubicBezTo>
                    <a:pt x="245225" y="138978"/>
                    <a:pt x="490451" y="11517"/>
                    <a:pt x="822960" y="433"/>
                  </a:cubicBezTo>
                  <a:cubicBezTo>
                    <a:pt x="1155469" y="-10651"/>
                    <a:pt x="1579419" y="194396"/>
                    <a:pt x="1995055" y="199938"/>
                  </a:cubicBezTo>
                  <a:cubicBezTo>
                    <a:pt x="2410691" y="205480"/>
                    <a:pt x="2788921" y="29528"/>
                    <a:pt x="3316779" y="33684"/>
                  </a:cubicBezTo>
                  <a:cubicBezTo>
                    <a:pt x="3844637" y="37840"/>
                    <a:pt x="4696691" y="184699"/>
                    <a:pt x="5162204" y="224877"/>
                  </a:cubicBezTo>
                  <a:cubicBezTo>
                    <a:pt x="5627717" y="265055"/>
                    <a:pt x="5831379" y="176386"/>
                    <a:pt x="6109855" y="274753"/>
                  </a:cubicBezTo>
                </a:path>
              </a:pathLst>
            </a:custGeom>
            <a:solidFill>
              <a:srgbClr val="99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35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sp>
          <p:nvSpPr>
            <p:cNvPr id="14" name="云形 13"/>
            <p:cNvSpPr/>
            <p:nvPr/>
          </p:nvSpPr>
          <p:spPr bwMode="auto">
            <a:xfrm rot="12195380">
              <a:off x="906724" y="1556871"/>
              <a:ext cx="2672100" cy="2545365"/>
            </a:xfrm>
            <a:prstGeom prst="cloud">
              <a:avLst/>
            </a:prstGeom>
            <a:solidFill>
              <a:srgbClr val="06650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35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sp>
          <p:nvSpPr>
            <p:cNvPr id="15" name="云形 14"/>
            <p:cNvSpPr/>
            <p:nvPr/>
          </p:nvSpPr>
          <p:spPr bwMode="auto">
            <a:xfrm>
              <a:off x="5219651" y="1158786"/>
              <a:ext cx="1936866" cy="567333"/>
            </a:xfrm>
            <a:prstGeom prst="cloud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35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 bwMode="auto">
            <a:xfrm>
              <a:off x="1668934" y="2926000"/>
              <a:ext cx="1254775" cy="2186327"/>
            </a:xfrm>
            <a:custGeom>
              <a:avLst/>
              <a:gdLst>
                <a:gd name="connsiteX0" fmla="*/ 417555 w 1254775"/>
                <a:gd name="connsiteY0" fmla="*/ 2136451 h 2186327"/>
                <a:gd name="connsiteX1" fmla="*/ 492369 w 1254775"/>
                <a:gd name="connsiteY1" fmla="*/ 1820567 h 2186327"/>
                <a:gd name="connsiteX2" fmla="*/ 259613 w 1254775"/>
                <a:gd name="connsiteY2" fmla="*/ 714975 h 2186327"/>
                <a:gd name="connsiteX3" fmla="*/ 1918 w 1254775"/>
                <a:gd name="connsiteY3" fmla="*/ 291025 h 2186327"/>
                <a:gd name="connsiteX4" fmla="*/ 400929 w 1254775"/>
                <a:gd name="connsiteY4" fmla="*/ 515469 h 2186327"/>
                <a:gd name="connsiteX5" fmla="*/ 575496 w 1254775"/>
                <a:gd name="connsiteY5" fmla="*/ 872916 h 2186327"/>
                <a:gd name="connsiteX6" fmla="*/ 575496 w 1254775"/>
                <a:gd name="connsiteY6" fmla="*/ 872916 h 2186327"/>
                <a:gd name="connsiteX7" fmla="*/ 816565 w 1254775"/>
                <a:gd name="connsiteY7" fmla="*/ 299338 h 2186327"/>
                <a:gd name="connsiteX8" fmla="*/ 1248827 w 1254775"/>
                <a:gd name="connsiteY8" fmla="*/ 80 h 2186327"/>
                <a:gd name="connsiteX9" fmla="*/ 1049322 w 1254775"/>
                <a:gd name="connsiteY9" fmla="*/ 324276 h 2186327"/>
                <a:gd name="connsiteX10" fmla="*/ 783315 w 1254775"/>
                <a:gd name="connsiteY10" fmla="*/ 1064109 h 2186327"/>
                <a:gd name="connsiteX11" fmla="*/ 808253 w 1254775"/>
                <a:gd name="connsiteY11" fmla="*/ 2045011 h 2186327"/>
                <a:gd name="connsiteX12" fmla="*/ 816565 w 1254775"/>
                <a:gd name="connsiteY12" fmla="*/ 2186327 h 218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4775" h="2186327">
                  <a:moveTo>
                    <a:pt x="417555" y="2136451"/>
                  </a:moveTo>
                  <a:cubicBezTo>
                    <a:pt x="468124" y="2096965"/>
                    <a:pt x="518693" y="2057480"/>
                    <a:pt x="492369" y="1820567"/>
                  </a:cubicBezTo>
                  <a:cubicBezTo>
                    <a:pt x="466045" y="1583654"/>
                    <a:pt x="341355" y="969899"/>
                    <a:pt x="259613" y="714975"/>
                  </a:cubicBezTo>
                  <a:cubicBezTo>
                    <a:pt x="177871" y="460051"/>
                    <a:pt x="-21635" y="324276"/>
                    <a:pt x="1918" y="291025"/>
                  </a:cubicBezTo>
                  <a:cubicBezTo>
                    <a:pt x="25471" y="257774"/>
                    <a:pt x="305333" y="418487"/>
                    <a:pt x="400929" y="515469"/>
                  </a:cubicBezTo>
                  <a:cubicBezTo>
                    <a:pt x="496525" y="612451"/>
                    <a:pt x="575496" y="872916"/>
                    <a:pt x="575496" y="872916"/>
                  </a:cubicBezTo>
                  <a:lnTo>
                    <a:pt x="575496" y="872916"/>
                  </a:lnTo>
                  <a:cubicBezTo>
                    <a:pt x="615674" y="777320"/>
                    <a:pt x="704343" y="444811"/>
                    <a:pt x="816565" y="299338"/>
                  </a:cubicBezTo>
                  <a:cubicBezTo>
                    <a:pt x="928787" y="153865"/>
                    <a:pt x="1210034" y="-4076"/>
                    <a:pt x="1248827" y="80"/>
                  </a:cubicBezTo>
                  <a:cubicBezTo>
                    <a:pt x="1287620" y="4236"/>
                    <a:pt x="1126907" y="146938"/>
                    <a:pt x="1049322" y="324276"/>
                  </a:cubicBezTo>
                  <a:cubicBezTo>
                    <a:pt x="971737" y="501614"/>
                    <a:pt x="823493" y="777320"/>
                    <a:pt x="783315" y="1064109"/>
                  </a:cubicBezTo>
                  <a:cubicBezTo>
                    <a:pt x="743137" y="1350898"/>
                    <a:pt x="802711" y="1857975"/>
                    <a:pt x="808253" y="2045011"/>
                  </a:cubicBezTo>
                  <a:cubicBezTo>
                    <a:pt x="813795" y="2232047"/>
                    <a:pt x="805481" y="2151691"/>
                    <a:pt x="816565" y="2186327"/>
                  </a:cubicBezTo>
                </a:path>
              </a:pathLst>
            </a:custGeom>
            <a:solidFill>
              <a:srgbClr val="9966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35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</p:grpSp>
      <p:sp>
        <p:nvSpPr>
          <p:cNvPr id="17" name="下箭头 16"/>
          <p:cNvSpPr/>
          <p:nvPr/>
        </p:nvSpPr>
        <p:spPr bwMode="auto">
          <a:xfrm rot="10508387">
            <a:off x="2178856" y="4796183"/>
            <a:ext cx="133066" cy="364979"/>
          </a:xfrm>
          <a:prstGeom prst="downArrow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8" name="下箭头 17"/>
          <p:cNvSpPr/>
          <p:nvPr/>
        </p:nvSpPr>
        <p:spPr bwMode="auto">
          <a:xfrm>
            <a:off x="4104165" y="5895419"/>
            <a:ext cx="145087" cy="364979"/>
          </a:xfrm>
          <a:prstGeom prst="downArrow">
            <a:avLst/>
          </a:prstGeom>
          <a:solidFill>
            <a:srgbClr val="F2613A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9" name="下箭头 18"/>
          <p:cNvSpPr/>
          <p:nvPr/>
        </p:nvSpPr>
        <p:spPr bwMode="auto">
          <a:xfrm rot="11099413">
            <a:off x="6120078" y="5574413"/>
            <a:ext cx="147983" cy="382629"/>
          </a:xfrm>
          <a:prstGeom prst="downArrow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20" name="下箭头 19"/>
          <p:cNvSpPr/>
          <p:nvPr/>
        </p:nvSpPr>
        <p:spPr bwMode="auto">
          <a:xfrm rot="21335826">
            <a:off x="5520745" y="6021484"/>
            <a:ext cx="128168" cy="382629"/>
          </a:xfrm>
          <a:prstGeom prst="downArrow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37403" y="6433993"/>
            <a:ext cx="1256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入渗速率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476" y="2411379"/>
            <a:ext cx="18002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5565589" y="3206860"/>
            <a:ext cx="2606476" cy="1704705"/>
            <a:chOff x="5772753" y="3381072"/>
            <a:chExt cx="2606476" cy="1704705"/>
          </a:xfrm>
        </p:grpSpPr>
        <p:grpSp>
          <p:nvGrpSpPr>
            <p:cNvPr id="24" name="组合 23"/>
            <p:cNvGrpSpPr/>
            <p:nvPr/>
          </p:nvGrpSpPr>
          <p:grpSpPr>
            <a:xfrm rot="17303613">
              <a:off x="6274859" y="3198283"/>
              <a:ext cx="106488" cy="472066"/>
              <a:chOff x="3562697" y="2642785"/>
              <a:chExt cx="518158" cy="2640990"/>
            </a:xfrm>
          </p:grpSpPr>
          <p:sp>
            <p:nvSpPr>
              <p:cNvPr id="34" name="椭圆 33"/>
              <p:cNvSpPr/>
              <p:nvPr/>
            </p:nvSpPr>
            <p:spPr bwMode="auto">
              <a:xfrm>
                <a:off x="4009144" y="2642785"/>
                <a:ext cx="35998" cy="36001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t" anchorCtr="0" compatLnSpc="1"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35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华文中宋" panose="02010600040101010101" pitchFamily="2" charset="-122"/>
                </a:endParaRPr>
              </a:p>
            </p:txBody>
          </p:sp>
          <p:sp>
            <p:nvSpPr>
              <p:cNvPr id="29" name="流程图: 资料带 28"/>
              <p:cNvSpPr/>
              <p:nvPr/>
            </p:nvSpPr>
            <p:spPr bwMode="auto">
              <a:xfrm>
                <a:off x="3562697" y="5032317"/>
                <a:ext cx="518158" cy="251458"/>
              </a:xfrm>
              <a:prstGeom prst="flowChartPunchedTape">
                <a:avLst/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35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华文中宋" panose="02010600040101010101" pitchFamily="2" charset="-122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5772753" y="3746949"/>
              <a:ext cx="2606476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dirty="0" smtClean="0">
                  <a:ea typeface="宋体" panose="02010600030101010101" pitchFamily="2" charset="-122"/>
                </a:rPr>
                <a:t>结构简单</a:t>
              </a:r>
              <a:endParaRPr lang="en-US" altLang="zh-CN" dirty="0" smtClean="0">
                <a:ea typeface="宋体" panose="02010600030101010101" pitchFamily="2" charset="-122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dirty="0" smtClean="0">
                  <a:ea typeface="宋体" panose="02010600030101010101" pitchFamily="2" charset="-122"/>
                </a:rPr>
                <a:t>安装方便</a:t>
              </a:r>
              <a:endParaRPr lang="en-US" altLang="zh-CN" dirty="0" smtClean="0">
                <a:ea typeface="宋体" panose="02010600030101010101" pitchFamily="2" charset="-122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dirty="0" smtClean="0">
                  <a:ea typeface="宋体" panose="02010600030101010101" pitchFamily="2" charset="-122"/>
                </a:rPr>
                <a:t>实现原位连续测定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408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642910" y="285728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kern="0" dirty="0" smtClean="0"/>
              <a:t>01</a:t>
            </a:r>
            <a:r>
              <a:rPr lang="zh-CN" altLang="en-US" kern="0" dirty="0" smtClean="0"/>
              <a:t>研究背景</a:t>
            </a:r>
            <a:endParaRPr lang="zh-CN" altLang="en-US" kern="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94" y="1388473"/>
            <a:ext cx="3155757" cy="2366818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851741" y="1428378"/>
            <a:ext cx="4237524" cy="4913189"/>
            <a:chOff x="4956647" y="1060450"/>
            <a:chExt cx="4237524" cy="4913189"/>
          </a:xfrm>
        </p:grpSpPr>
        <p:cxnSp>
          <p:nvCxnSpPr>
            <p:cNvPr id="36" name="直接箭头连接符 35"/>
            <p:cNvCxnSpPr>
              <a:stCxn id="57" idx="4"/>
              <a:endCxn id="56" idx="2"/>
            </p:cNvCxnSpPr>
            <p:nvPr/>
          </p:nvCxnSpPr>
          <p:spPr bwMode="auto">
            <a:xfrm>
              <a:off x="6591648" y="2334791"/>
              <a:ext cx="378822" cy="0"/>
            </a:xfrm>
            <a:prstGeom prst="straightConnector1">
              <a:avLst/>
            </a:prstGeom>
            <a:solidFill>
              <a:srgbClr val="06650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</p:spPr>
        </p:cxnSp>
        <p:grpSp>
          <p:nvGrpSpPr>
            <p:cNvPr id="38" name="组合 37"/>
            <p:cNvGrpSpPr/>
            <p:nvPr/>
          </p:nvGrpSpPr>
          <p:grpSpPr>
            <a:xfrm>
              <a:off x="4956647" y="1060450"/>
              <a:ext cx="4237524" cy="4913189"/>
              <a:chOff x="2213447" y="1619250"/>
              <a:chExt cx="4237524" cy="4913189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3771511" y="2002002"/>
                <a:ext cx="509420" cy="1803979"/>
                <a:chOff x="3771511" y="2002002"/>
                <a:chExt cx="509420" cy="1803979"/>
              </a:xfrm>
            </p:grpSpPr>
            <p:cxnSp>
              <p:nvCxnSpPr>
                <p:cNvPr id="60" name="直接连接符 59"/>
                <p:cNvCxnSpPr/>
                <p:nvPr/>
              </p:nvCxnSpPr>
              <p:spPr bwMode="auto">
                <a:xfrm rot="16200000">
                  <a:off x="3382701" y="2900231"/>
                  <a:ext cx="1796460" cy="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接连接符 60"/>
                <p:cNvCxnSpPr/>
                <p:nvPr/>
              </p:nvCxnSpPr>
              <p:spPr bwMode="auto">
                <a:xfrm flipH="1">
                  <a:off x="3801570" y="2964714"/>
                  <a:ext cx="1" cy="841267"/>
                </a:xfrm>
                <a:prstGeom prst="line">
                  <a:avLst/>
                </a:prstGeom>
                <a:solidFill>
                  <a:srgbClr val="066506"/>
                </a:solidFill>
                <a:ln w="9525" cap="flat" cmpd="sng" algn="ctr">
                  <a:solidFill>
                    <a:schemeClr val="accent1">
                      <a:lumMod val="9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62" name="直接连接符 61"/>
                <p:cNvCxnSpPr/>
                <p:nvPr/>
              </p:nvCxnSpPr>
              <p:spPr bwMode="auto">
                <a:xfrm flipH="1">
                  <a:off x="3771511" y="2964581"/>
                  <a:ext cx="1" cy="841267"/>
                </a:xfrm>
                <a:prstGeom prst="line">
                  <a:avLst/>
                </a:prstGeom>
                <a:solidFill>
                  <a:srgbClr val="066506"/>
                </a:solidFill>
                <a:ln w="9525" cap="flat" cmpd="sng" algn="ctr">
                  <a:solidFill>
                    <a:schemeClr val="accent1">
                      <a:lumMod val="9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41" name="组合 40"/>
              <p:cNvGrpSpPr/>
              <p:nvPr/>
            </p:nvGrpSpPr>
            <p:grpSpPr>
              <a:xfrm>
                <a:off x="2213447" y="1619250"/>
                <a:ext cx="4237524" cy="4913189"/>
                <a:chOff x="2213447" y="1619250"/>
                <a:chExt cx="4237524" cy="4913189"/>
              </a:xfrm>
            </p:grpSpPr>
            <p:grpSp>
              <p:nvGrpSpPr>
                <p:cNvPr id="42" name="组合 41"/>
                <p:cNvGrpSpPr/>
                <p:nvPr/>
              </p:nvGrpSpPr>
              <p:grpSpPr>
                <a:xfrm rot="16200000">
                  <a:off x="2678232" y="2602775"/>
                  <a:ext cx="2666999" cy="1423852"/>
                  <a:chOff x="1280161" y="2847703"/>
                  <a:chExt cx="3931919" cy="1423852"/>
                </a:xfrm>
              </p:grpSpPr>
              <p:sp>
                <p:nvSpPr>
                  <p:cNvPr id="55" name="流程图: 直接访问存储器 54"/>
                  <p:cNvSpPr/>
                  <p:nvPr/>
                </p:nvSpPr>
                <p:spPr bwMode="auto">
                  <a:xfrm>
                    <a:off x="1280161" y="2847703"/>
                    <a:ext cx="1463040" cy="1423852"/>
                  </a:xfrm>
                  <a:prstGeom prst="flowChartMagneticDrum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spAutoFit/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endParaRPr kumimoji="0" lang="zh-CN" altLang="en-US" sz="3500" b="1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  <a:ea typeface="华文中宋" panose="02010600040101010101" pitchFamily="2" charset="-122"/>
                    </a:endParaRPr>
                  </a:p>
                </p:txBody>
              </p:sp>
              <p:sp>
                <p:nvSpPr>
                  <p:cNvPr id="56" name="圆柱形 55"/>
                  <p:cNvSpPr/>
                  <p:nvPr/>
                </p:nvSpPr>
                <p:spPr>
                  <a:xfrm rot="5400000">
                    <a:off x="3808174" y="2488827"/>
                    <a:ext cx="117566" cy="2690247"/>
                  </a:xfrm>
                  <a:prstGeom prst="can">
                    <a:avLst/>
                  </a:prstGeom>
                  <a:noFill/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>
                    <a:defPPr>
                      <a:defRPr lang="zh-CN">
                        <a:solidFill>
                          <a:schemeClr val="dk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chemeClr val="dk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圆柱形 56"/>
                  <p:cNvSpPr/>
                  <p:nvPr/>
                </p:nvSpPr>
                <p:spPr>
                  <a:xfrm rot="5400000">
                    <a:off x="3808174" y="1992439"/>
                    <a:ext cx="117566" cy="2690247"/>
                  </a:xfrm>
                  <a:prstGeom prst="can">
                    <a:avLst/>
                  </a:prstGeom>
                  <a:noFill/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noAutofit/>
                  </a:bodyPr>
                  <a:lstStyle>
                    <a:defPPr>
                      <a:defRPr lang="zh-CN">
                        <a:solidFill>
                          <a:schemeClr val="dk1"/>
                        </a:solidFill>
                      </a:defRPr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chemeClr val="dk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58" name="直接连接符 57"/>
                  <p:cNvCxnSpPr/>
                  <p:nvPr/>
                </p:nvCxnSpPr>
                <p:spPr bwMode="auto">
                  <a:xfrm>
                    <a:off x="2509133" y="3836354"/>
                    <a:ext cx="2648496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" name="椭圆 58"/>
                  <p:cNvSpPr/>
                  <p:nvPr/>
                </p:nvSpPr>
                <p:spPr bwMode="auto">
                  <a:xfrm>
                    <a:off x="3762103" y="3278779"/>
                    <a:ext cx="96338" cy="117567"/>
                  </a:xfrm>
                  <a:prstGeom prst="ellipse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spAutoFit/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endParaRPr kumimoji="0" lang="zh-CN" altLang="en-US" sz="3500" b="1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  <a:ea typeface="华文中宋" panose="02010600040101010101" pitchFamily="2" charset="-122"/>
                    </a:endParaRPr>
                  </a:p>
                </p:txBody>
              </p:sp>
            </p:grpSp>
            <p:sp>
              <p:nvSpPr>
                <p:cNvPr id="43" name="流程图: 资料带 42"/>
                <p:cNvSpPr/>
                <p:nvPr/>
              </p:nvSpPr>
              <p:spPr bwMode="auto">
                <a:xfrm rot="5400000">
                  <a:off x="3674994" y="4857578"/>
                  <a:ext cx="710852" cy="292099"/>
                </a:xfrm>
                <a:prstGeom prst="flowChartPunchedTape">
                  <a:avLst/>
                </a:prstGeom>
                <a:solidFill>
                  <a:schemeClr val="tx1"/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t" anchorCtr="0" compatLnSpc="1"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endParaRPr kumimoji="0" lang="zh-CN" altLang="en-US" sz="3500" b="1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44" name="流程图: 资料带 43"/>
                <p:cNvSpPr/>
                <p:nvPr/>
              </p:nvSpPr>
              <p:spPr bwMode="auto">
                <a:xfrm>
                  <a:off x="3884370" y="4889500"/>
                  <a:ext cx="292100" cy="215900"/>
                </a:xfrm>
                <a:prstGeom prst="flowChartPunchedTape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vert="horz" wrap="square" lIns="91440" tIns="45720" rIns="91440" bIns="45720" numCol="1" rtlCol="0" anchor="t" anchorCtr="0" compatLnSpc="1"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</a:pPr>
                  <a:endParaRPr kumimoji="0" lang="zh-CN" altLang="en-US" sz="3500" b="1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45" name="文本框 44"/>
                <p:cNvSpPr txBox="1"/>
                <p:nvPr/>
              </p:nvSpPr>
              <p:spPr>
                <a:xfrm>
                  <a:off x="3904066" y="2547033"/>
                  <a:ext cx="2921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i="1" dirty="0" smtClean="0">
                      <a:latin typeface="Times New Roman" panose="02020603050405020304" pitchFamily="18" charset="0"/>
                    </a:rPr>
                    <a:t>r</a:t>
                  </a:r>
                  <a:endParaRPr lang="zh-CN" altLang="en-US" i="1" dirty="0">
                    <a:latin typeface="Times New Roman" panose="02020603050405020304" pitchFamily="18" charset="0"/>
                  </a:endParaRPr>
                </a:p>
              </p:txBody>
            </p:sp>
            <p:cxnSp>
              <p:nvCxnSpPr>
                <p:cNvPr id="46" name="直接箭头连接符 45"/>
                <p:cNvCxnSpPr/>
                <p:nvPr/>
              </p:nvCxnSpPr>
              <p:spPr bwMode="auto">
                <a:xfrm flipH="1">
                  <a:off x="4288457" y="2162175"/>
                  <a:ext cx="616918" cy="232458"/>
                </a:xfrm>
                <a:prstGeom prst="straightConnector1">
                  <a:avLst/>
                </a:prstGeom>
                <a:ln>
                  <a:headEnd type="none" w="med" len="med"/>
                  <a:tailEnd type="triangle"/>
                </a:ln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47" name="文本框 46"/>
                <p:cNvSpPr txBox="1"/>
                <p:nvPr/>
              </p:nvSpPr>
              <p:spPr>
                <a:xfrm>
                  <a:off x="4984121" y="1972165"/>
                  <a:ext cx="14668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>
                      <a:ea typeface="宋体" panose="02010600030101010101" pitchFamily="2" charset="-122"/>
                    </a:rPr>
                    <a:t>加热丝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  <p:cxnSp>
              <p:nvCxnSpPr>
                <p:cNvPr id="48" name="直接箭头连接符 47"/>
                <p:cNvCxnSpPr>
                  <a:endCxn id="59" idx="2"/>
                </p:cNvCxnSpPr>
                <p:nvPr/>
              </p:nvCxnSpPr>
              <p:spPr bwMode="auto">
                <a:xfrm>
                  <a:off x="3264369" y="2693765"/>
                  <a:ext cx="525297" cy="270949"/>
                </a:xfrm>
                <a:prstGeom prst="straightConnector1">
                  <a:avLst/>
                </a:prstGeom>
                <a:ln>
                  <a:headEnd type="none" w="med" len="med"/>
                  <a:tailEnd type="triangle"/>
                </a:ln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49" name="文本框 48"/>
                <p:cNvSpPr txBox="1"/>
                <p:nvPr/>
              </p:nvSpPr>
              <p:spPr>
                <a:xfrm>
                  <a:off x="2213447" y="2449183"/>
                  <a:ext cx="11066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>
                      <a:ea typeface="宋体" panose="02010600030101010101" pitchFamily="2" charset="-122"/>
                    </a:rPr>
                    <a:t>测温单元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0" name="文本框 49"/>
                <p:cNvSpPr txBox="1"/>
                <p:nvPr/>
              </p:nvSpPr>
              <p:spPr>
                <a:xfrm>
                  <a:off x="4110721" y="1619250"/>
                  <a:ext cx="9723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>
                      <a:ea typeface="宋体" panose="02010600030101010101" pitchFamily="2" charset="-122"/>
                    </a:rPr>
                    <a:t>加热针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1" name="文本框 50"/>
                <p:cNvSpPr txBox="1"/>
                <p:nvPr/>
              </p:nvSpPr>
              <p:spPr>
                <a:xfrm>
                  <a:off x="3177404" y="1628860"/>
                  <a:ext cx="9723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>
                      <a:ea typeface="宋体" panose="02010600030101010101" pitchFamily="2" charset="-122"/>
                    </a:rPr>
                    <a:t>温度针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  <p:grpSp>
              <p:nvGrpSpPr>
                <p:cNvPr id="52" name="组合 51"/>
                <p:cNvGrpSpPr/>
                <p:nvPr/>
              </p:nvGrpSpPr>
              <p:grpSpPr>
                <a:xfrm>
                  <a:off x="2562707" y="5359054"/>
                  <a:ext cx="2898049" cy="1173385"/>
                  <a:chOff x="638175" y="3414530"/>
                  <a:chExt cx="3650281" cy="2494867"/>
                </a:xfrm>
              </p:grpSpPr>
              <p:sp>
                <p:nvSpPr>
                  <p:cNvPr id="53" name="圆角矩形 52"/>
                  <p:cNvSpPr/>
                  <p:nvPr/>
                </p:nvSpPr>
                <p:spPr bwMode="auto">
                  <a:xfrm>
                    <a:off x="638175" y="3414530"/>
                    <a:ext cx="3650281" cy="2494867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lgDash"/>
                    <a:round/>
                    <a:headEnd type="none" w="med" len="med"/>
                    <a:tailEnd type="none" w="med" len="med"/>
                  </a:ln>
                </p:spPr>
                <p:txBody>
                  <a:bodyPr vert="horz" wrap="square" lIns="91440" tIns="45720" rIns="91440" bIns="45720" numCol="1" rtlCol="0" anchor="t" anchorCtr="0" compatLnSpc="1">
                    <a:spAutoFit/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endParaRPr kumimoji="0" lang="zh-CN" altLang="en-US" sz="3500" b="1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  <a:ea typeface="华文中宋" panose="02010600040101010101" pitchFamily="2" charset="-122"/>
                    </a:endParaRPr>
                  </a:p>
                </p:txBody>
              </p:sp>
              <p:sp>
                <p:nvSpPr>
                  <p:cNvPr id="54" name="文本框 53"/>
                  <p:cNvSpPr txBox="1"/>
                  <p:nvPr/>
                </p:nvSpPr>
                <p:spPr>
                  <a:xfrm>
                    <a:off x="1751876" y="4254235"/>
                    <a:ext cx="1942437" cy="12003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dirty="0" smtClean="0">
                        <a:ea typeface="宋体" panose="02010600030101010101" pitchFamily="2" charset="-122"/>
                      </a:rPr>
                      <a:t>监测电路</a:t>
                    </a:r>
                    <a:endParaRPr lang="en-US" altLang="zh-CN" dirty="0" smtClean="0">
                      <a:ea typeface="宋体" panose="02010600030101010101" pitchFamily="2" charset="-122"/>
                    </a:endParaRPr>
                  </a:p>
                  <a:p>
                    <a:endParaRPr lang="en-US" altLang="zh-CN" dirty="0">
                      <a:ea typeface="宋体" panose="02010600030101010101" pitchFamily="2" charset="-122"/>
                    </a:endParaRPr>
                  </a:p>
                  <a:p>
                    <a:endParaRPr lang="en-US" altLang="zh-CN" dirty="0" smtClean="0">
                      <a:ea typeface="宋体" panose="02010600030101010101" pitchFamily="2" charset="-122"/>
                    </a:endParaRPr>
                  </a:p>
                  <a:p>
                    <a:endParaRPr lang="zh-CN" altLang="en-US" dirty="0"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</p:grpSp>
      <p:graphicFrame>
        <p:nvGraphicFramePr>
          <p:cNvPr id="68" name="对象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2455907"/>
              </p:ext>
            </p:extLst>
          </p:nvPr>
        </p:nvGraphicFramePr>
        <p:xfrm>
          <a:off x="4580703" y="3755291"/>
          <a:ext cx="4173537" cy="291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Graph" r:id="rId4" imgW="4173120" imgH="2916000" progId="Origin95.Graph">
                  <p:embed/>
                </p:oleObj>
              </mc:Choice>
              <mc:Fallback>
                <p:oleObj name="Graph" r:id="rId4" imgW="4173120" imgH="2916000" progId="Origin95.Graph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0703" y="3755291"/>
                        <a:ext cx="4173537" cy="2916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078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42910" y="285728"/>
            <a:ext cx="6786610" cy="719138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01 </a:t>
            </a:r>
            <a:r>
              <a:rPr lang="zh-CN" alt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研究背景</a:t>
            </a:r>
            <a:endParaRPr lang="zh-CN" altLang="en-US" dirty="0"/>
          </a:p>
        </p:txBody>
      </p:sp>
      <p:grpSp>
        <p:nvGrpSpPr>
          <p:cNvPr id="23" name="组合 22"/>
          <p:cNvGrpSpPr/>
          <p:nvPr/>
        </p:nvGrpSpPr>
        <p:grpSpPr>
          <a:xfrm>
            <a:off x="856343" y="1473649"/>
            <a:ext cx="7692571" cy="4371932"/>
            <a:chOff x="856343" y="1473649"/>
            <a:chExt cx="7692571" cy="4371932"/>
          </a:xfrm>
        </p:grpSpPr>
        <p:grpSp>
          <p:nvGrpSpPr>
            <p:cNvPr id="18" name="组合 17"/>
            <p:cNvGrpSpPr/>
            <p:nvPr/>
          </p:nvGrpSpPr>
          <p:grpSpPr>
            <a:xfrm>
              <a:off x="856343" y="1473649"/>
              <a:ext cx="7692571" cy="4371932"/>
              <a:chOff x="870858" y="1212392"/>
              <a:chExt cx="7692571" cy="4371932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870858" y="1212392"/>
                <a:ext cx="7472500" cy="3518075"/>
                <a:chOff x="783773" y="1851021"/>
                <a:chExt cx="7472500" cy="3518075"/>
              </a:xfrm>
            </p:grpSpPr>
            <p:pic>
              <p:nvPicPr>
                <p:cNvPr id="5" name="图片 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83773" y="1851021"/>
                  <a:ext cx="7472500" cy="3518075"/>
                </a:xfrm>
                <a:prstGeom prst="rect">
                  <a:avLst/>
                </a:prstGeom>
              </p:spPr>
            </p:pic>
            <p:grpSp>
              <p:nvGrpSpPr>
                <p:cNvPr id="15" name="组合 14"/>
                <p:cNvGrpSpPr/>
                <p:nvPr/>
              </p:nvGrpSpPr>
              <p:grpSpPr>
                <a:xfrm>
                  <a:off x="899886" y="2989941"/>
                  <a:ext cx="5986577" cy="1307821"/>
                  <a:chOff x="899886" y="2989941"/>
                  <a:chExt cx="5986577" cy="1307821"/>
                </a:xfrm>
              </p:grpSpPr>
              <p:sp>
                <p:nvSpPr>
                  <p:cNvPr id="6" name="文本框 5"/>
                  <p:cNvSpPr txBox="1"/>
                  <p:nvPr/>
                </p:nvSpPr>
                <p:spPr>
                  <a:xfrm>
                    <a:off x="899886" y="2989942"/>
                    <a:ext cx="146594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400" dirty="0" smtClean="0">
                        <a:ea typeface="宋体" panose="02010600030101010101" pitchFamily="2" charset="-122"/>
                      </a:rPr>
                      <a:t>空气</a:t>
                    </a:r>
                    <a:endParaRPr lang="zh-CN" altLang="en-US" sz="2400" dirty="0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899886" y="3836097"/>
                    <a:ext cx="146594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400" dirty="0" smtClean="0">
                        <a:ea typeface="宋体" panose="02010600030101010101" pitchFamily="2" charset="-122"/>
                      </a:rPr>
                      <a:t>干土</a:t>
                    </a:r>
                    <a:endParaRPr lang="zh-CN" altLang="en-US" sz="2400" dirty="0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" name="文本框 8"/>
                  <p:cNvSpPr txBox="1"/>
                  <p:nvPr/>
                </p:nvSpPr>
                <p:spPr>
                  <a:xfrm>
                    <a:off x="4920343" y="2989941"/>
                    <a:ext cx="146594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400" dirty="0" smtClean="0">
                        <a:ea typeface="宋体" panose="02010600030101010101" pitchFamily="2" charset="-122"/>
                      </a:rPr>
                      <a:t>干土</a:t>
                    </a:r>
                    <a:endParaRPr lang="zh-CN" altLang="en-US" sz="2400" dirty="0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" name="文本框 9"/>
                  <p:cNvSpPr txBox="1"/>
                  <p:nvPr/>
                </p:nvSpPr>
                <p:spPr>
                  <a:xfrm>
                    <a:off x="4920343" y="3836097"/>
                    <a:ext cx="1465942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400" dirty="0" smtClean="0">
                        <a:ea typeface="宋体" panose="02010600030101010101" pitchFamily="2" charset="-122"/>
                      </a:rPr>
                      <a:t>干土</a:t>
                    </a:r>
                    <a:endParaRPr lang="zh-CN" altLang="en-US" sz="2400" dirty="0"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" name="椭圆 10"/>
                  <p:cNvSpPr/>
                  <p:nvPr/>
                </p:nvSpPr>
                <p:spPr bwMode="auto">
                  <a:xfrm>
                    <a:off x="2873830" y="3876011"/>
                    <a:ext cx="72000" cy="720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vert="horz" wrap="square" lIns="91440" tIns="45720" rIns="91440" bIns="45720" numCol="1" rtlCol="0" anchor="t" anchorCtr="0" compatLnSpc="1">
                    <a:spAutoFit/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endParaRPr kumimoji="0" lang="zh-CN" altLang="en-US" sz="3500" b="1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  <a:ea typeface="华文中宋" panose="02010600040101010101" pitchFamily="2" charset="-122"/>
                    </a:endParaRPr>
                  </a:p>
                </p:txBody>
              </p:sp>
              <p:sp>
                <p:nvSpPr>
                  <p:cNvPr id="12" name="椭圆 11"/>
                  <p:cNvSpPr/>
                  <p:nvPr/>
                </p:nvSpPr>
                <p:spPr bwMode="auto">
                  <a:xfrm>
                    <a:off x="6814463" y="3855033"/>
                    <a:ext cx="72000" cy="720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vert="horz" wrap="square" lIns="91440" tIns="45720" rIns="91440" bIns="45720" numCol="1" rtlCol="0" anchor="t" anchorCtr="0" compatLnSpc="1">
                    <a:spAutoFit/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endParaRPr kumimoji="0" lang="zh-CN" altLang="en-US" sz="3500" b="1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  <a:ea typeface="华文中宋" panose="02010600040101010101" pitchFamily="2" charset="-122"/>
                    </a:endParaRPr>
                  </a:p>
                </p:txBody>
              </p:sp>
              <p:sp>
                <p:nvSpPr>
                  <p:cNvPr id="13" name="椭圆 12"/>
                  <p:cNvSpPr/>
                  <p:nvPr/>
                </p:nvSpPr>
                <p:spPr bwMode="auto">
                  <a:xfrm>
                    <a:off x="6451502" y="3574840"/>
                    <a:ext cx="72000" cy="720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vert="horz" wrap="square" lIns="91440" tIns="45720" rIns="91440" bIns="45720" numCol="1" rtlCol="0" anchor="t" anchorCtr="0" compatLnSpc="1">
                    <a:spAutoFit/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endParaRPr kumimoji="0" lang="zh-CN" altLang="en-US" sz="3500" b="1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  <a:ea typeface="华文中宋" panose="02010600040101010101" pitchFamily="2" charset="-122"/>
                    </a:endParaRPr>
                  </a:p>
                </p:txBody>
              </p:sp>
              <p:sp>
                <p:nvSpPr>
                  <p:cNvPr id="14" name="椭圆 13"/>
                  <p:cNvSpPr/>
                  <p:nvPr/>
                </p:nvSpPr>
                <p:spPr bwMode="auto">
                  <a:xfrm>
                    <a:off x="2508704" y="3567579"/>
                    <a:ext cx="72000" cy="720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vert="horz" wrap="square" lIns="91440" tIns="45720" rIns="91440" bIns="45720" numCol="1" rtlCol="0" anchor="t" anchorCtr="0" compatLnSpc="1">
                    <a:spAutoFit/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</a:pPr>
                    <a:endParaRPr kumimoji="0" lang="zh-CN" altLang="en-US" sz="3500" b="1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  <a:ea typeface="华文中宋" panose="02010600040101010101" pitchFamily="2" charset="-122"/>
                    </a:endParaRPr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文本框 16"/>
                  <p:cNvSpPr txBox="1"/>
                  <p:nvPr/>
                </p:nvSpPr>
                <p:spPr>
                  <a:xfrm>
                    <a:off x="986971" y="4937993"/>
                    <a:ext cx="7576458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dirty="0" smtClean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图</a:t>
                    </a:r>
                    <a:r>
                      <a:rPr lang="en-US" altLang="zh-CN" dirty="0" smtClean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3 </a:t>
                    </a:r>
                    <a:r>
                      <a:rPr lang="zh-CN" altLang="en-US" dirty="0" smtClean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均质土壤中与大气</a:t>
                    </a:r>
                    <a:r>
                      <a:rPr lang="en-US" altLang="zh-CN" dirty="0" smtClean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-</a:t>
                    </a:r>
                    <a:r>
                      <a:rPr lang="zh-CN" altLang="en-US" dirty="0" smtClean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土壤系统中热量</a:t>
                    </a:r>
                    <a:r>
                      <a: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传</a:t>
                    </a:r>
                    <a:r>
                      <a:rPr lang="zh-CN" altLang="en-US" dirty="0" smtClean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播</a:t>
                    </a:r>
                    <a:r>
                      <a: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的</a:t>
                    </a:r>
                    <a:r>
                      <a:rPr lang="en-US" altLang="zh-CN" dirty="0" smtClean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COMSOL</a:t>
                    </a:r>
                    <a:r>
                      <a: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模</a:t>
                    </a:r>
                    <a:r>
                      <a:rPr lang="zh-CN" altLang="en-US" dirty="0" smtClean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拟结果   （</a:t>
                    </a:r>
                    <a:r>
                      <a:rPr lang="en-US" altLang="zh-CN" i="1" dirty="0" smtClean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 </a:t>
                    </a:r>
                    <a:r>
                      <a:rPr lang="en-US" altLang="zh-CN" i="1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q =</a:t>
                    </a:r>
                    <a:r>
                      <a:rPr lang="en-US" altLang="zh-CN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16000 W m</a:t>
                    </a:r>
                    <a:r>
                      <a:rPr lang="en-US" altLang="zh-CN" baseline="30000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-1 </a:t>
                    </a:r>
                    <a:r>
                      <a: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，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</m:ctrlPr>
                          </m:sSubPr>
                          <m:e>
                            <m:r>
                              <a:rPr lang="en-US" altLang="zh-CN" i="1" dirty="0"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i="1" dirty="0">
                                <a:latin typeface="Cambria Math" panose="02040503050406030204" pitchFamily="18" charset="0"/>
                                <a:ea typeface="宋体" panose="02010600030101010101" pitchFamily="2" charset="-122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i="1" dirty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=</m:t>
                        </m:r>
                      </m:oMath>
                    </a14:m>
                    <a:r>
                      <a: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 </a:t>
                    </a:r>
                    <a:r>
                      <a:rPr lang="en-US" altLang="zh-CN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15 s</a:t>
                    </a:r>
                    <a:r>
                      <a:rPr lang="zh-CN" altLang="en-US" dirty="0"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）</a:t>
                    </a:r>
                  </a:p>
                </p:txBody>
              </p:sp>
            </mc:Choice>
            <mc:Fallback xmlns="">
              <p:sp>
                <p:nvSpPr>
                  <p:cNvPr id="17" name="文本框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6971" y="4937993"/>
                    <a:ext cx="7576458" cy="646331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725" t="-7547" b="-15094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9" name="文本框 18"/>
            <p:cNvSpPr txBox="1"/>
            <p:nvPr/>
          </p:nvSpPr>
          <p:spPr>
            <a:xfrm>
              <a:off x="3033485" y="3316530"/>
              <a:ext cx="103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</a:rPr>
                <a:t>AS5</a:t>
              </a:r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346424" y="2868844"/>
              <a:ext cx="103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</a:rPr>
                <a:t>AS0</a:t>
              </a:r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299196" y="2847747"/>
              <a:ext cx="103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</a:rPr>
                <a:t>SS0</a:t>
              </a:r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037073" y="3316530"/>
              <a:ext cx="103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</a:rPr>
                <a:t>SS5</a:t>
              </a:r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325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22"/>
    </mc:Choice>
    <mc:Fallback xmlns="">
      <p:transition spd="slow" advTm="4172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971109" y="1248228"/>
            <a:ext cx="4795519" cy="5308251"/>
            <a:chOff x="3004457" y="1248228"/>
            <a:chExt cx="5762171" cy="589855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4458" y="1248228"/>
              <a:ext cx="5500914" cy="456474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文本框 4"/>
                <p:cNvSpPr txBox="1"/>
                <p:nvPr/>
              </p:nvSpPr>
              <p:spPr>
                <a:xfrm>
                  <a:off x="3004457" y="5812972"/>
                  <a:ext cx="5762171" cy="13338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图</a:t>
                  </a:r>
                  <a:r>
                    <a:rPr lang="en-US" altLang="zh-CN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4 </a:t>
                  </a:r>
                  <a:r>
                    <a: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均质土壤中与大气</a:t>
                  </a:r>
                  <a:r>
                    <a:rPr lang="en-US" altLang="zh-CN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-</a:t>
                  </a:r>
                  <a:r>
                    <a: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土壤系统</a:t>
                  </a:r>
                  <a:r>
                    <a:rPr lang="zh-CN" altLang="en-US" dirty="0" smtClean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中温</a:t>
                  </a:r>
                  <a:r>
                    <a: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度变化的</a:t>
                  </a:r>
                  <a:r>
                    <a:rPr lang="en-US" altLang="zh-CN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COMSOL</a:t>
                  </a:r>
                  <a:r>
                    <a:rPr lang="zh-CN" altLang="en-US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模拟结</a:t>
                  </a:r>
                  <a:r>
                    <a:rPr lang="zh-CN" altLang="en-US" dirty="0" smtClean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果（</a:t>
                  </a:r>
                  <a:r>
                    <a:rPr lang="en-US" altLang="zh-CN" i="1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 q </a:t>
                  </a:r>
                  <a:r>
                    <a:rPr lang="en-US" altLang="zh-CN" i="1" dirty="0" smtClean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=</a:t>
                  </a:r>
                  <a:r>
                    <a:rPr lang="en-US" altLang="zh-CN" dirty="0" smtClean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16000</a:t>
                  </a:r>
                  <a:r>
                    <a:rPr lang="en-US" altLang="zh-CN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 W m</a:t>
                  </a:r>
                  <a:r>
                    <a:rPr lang="en-US" altLang="zh-CN" baseline="30000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-1 </a:t>
                  </a:r>
                  <a:r>
                    <a:rPr lang="zh-CN" altLang="en-US" dirty="0" smtClean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，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i="1" dirty="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𝑡</m:t>
                          </m:r>
                        </m:e>
                        <m:sub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dirty="0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</m:oMath>
                  </a14:m>
                  <a:r>
                    <a:rPr lang="zh-CN" altLang="en-US" dirty="0" smtClean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 </a:t>
                  </a:r>
                  <a:r>
                    <a:rPr lang="en-US" altLang="zh-CN" dirty="0" smtClean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15 s</a:t>
                  </a:r>
                  <a:r>
                    <a:rPr lang="zh-CN" altLang="en-US" dirty="0" smtClean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）</a:t>
                  </a:r>
                  <a:endPara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  <a:p>
                  <a:endParaRPr lang="zh-CN" altLang="en-US" dirty="0"/>
                </a:p>
              </p:txBody>
            </p:sp>
          </mc:Choice>
          <mc:Fallback xmlns="">
            <p:sp>
              <p:nvSpPr>
                <p:cNvPr id="5" name="文本框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4457" y="5812972"/>
                  <a:ext cx="5762171" cy="1333811"/>
                </a:xfrm>
                <a:prstGeom prst="rect">
                  <a:avLst/>
                </a:prstGeom>
                <a:blipFill>
                  <a:blip r:embed="rId4"/>
                  <a:stretch>
                    <a:fillRect l="-1017" t="-4061" r="-101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 txBox="1">
            <a:spLocks/>
          </p:cNvSpPr>
          <p:nvPr/>
        </p:nvSpPr>
        <p:spPr>
          <a:xfrm>
            <a:off x="642910" y="285728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kern="0" smtClean="0">
                <a:latin typeface="Times New Roman" panose="02020603050405020304" pitchFamily="18" charset="0"/>
                <a:ea typeface="宋体" panose="02010600030101010101" pitchFamily="2" charset="-122"/>
              </a:rPr>
              <a:t>01 </a:t>
            </a:r>
            <a:r>
              <a:rPr lang="zh-CN" altLang="en-US" kern="0" smtClean="0">
                <a:latin typeface="Times New Roman" panose="02020603050405020304" pitchFamily="18" charset="0"/>
                <a:ea typeface="宋体" panose="02010600030101010101" pitchFamily="2" charset="-122"/>
              </a:rPr>
              <a:t>研究背景</a:t>
            </a:r>
            <a:endParaRPr lang="zh-CN" altLang="en-US" kern="0" dirty="0"/>
          </a:p>
        </p:txBody>
      </p:sp>
      <p:sp>
        <p:nvSpPr>
          <p:cNvPr id="9" name="文本框 8"/>
          <p:cNvSpPr txBox="1"/>
          <p:nvPr/>
        </p:nvSpPr>
        <p:spPr>
          <a:xfrm>
            <a:off x="449300" y="4946732"/>
            <a:ext cx="35869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若探头安插在大气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zh-CN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土壤界面上，测量误差可能会高至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50%</a:t>
            </a:r>
            <a:r>
              <a:rPr lang="zh-CN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Philip &amp; Kluitenberg, 1999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Xiao et al., 2015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633614"/>
              </p:ext>
            </p:extLst>
          </p:nvPr>
        </p:nvGraphicFramePr>
        <p:xfrm>
          <a:off x="613997" y="2571667"/>
          <a:ext cx="3192416" cy="21219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2876">
                  <a:extLst>
                    <a:ext uri="{9D8B030D-6E8A-4147-A177-3AD203B41FA5}">
                      <a16:colId xmlns:a16="http://schemas.microsoft.com/office/drawing/2014/main" val="241601366"/>
                    </a:ext>
                  </a:extLst>
                </a:gridCol>
                <a:gridCol w="1571652">
                  <a:extLst>
                    <a:ext uri="{9D8B030D-6E8A-4147-A177-3AD203B41FA5}">
                      <a16:colId xmlns:a16="http://schemas.microsoft.com/office/drawing/2014/main" val="1320733280"/>
                    </a:ext>
                  </a:extLst>
                </a:gridCol>
                <a:gridCol w="1027888">
                  <a:extLst>
                    <a:ext uri="{9D8B030D-6E8A-4147-A177-3AD203B41FA5}">
                      <a16:colId xmlns:a16="http://schemas.microsoft.com/office/drawing/2014/main" val="3989685578"/>
                    </a:ext>
                  </a:extLst>
                </a:gridCol>
              </a:tblGrid>
              <a:tr h="32766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u="none" strike="noStrike" dirty="0">
                          <a:effectLst/>
                          <a:latin typeface="Times New Roman" panose="02020603050405020304" pitchFamily="18" charset="0"/>
                        </a:rPr>
                        <a:t>　</a:t>
                      </a:r>
                      <a:endParaRPr lang="zh-CN" altLang="en-US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400" i="1" u="none" strike="noStrike" dirty="0">
                          <a:effectLst/>
                          <a:latin typeface="Times New Roman" panose="02020603050405020304" pitchFamily="18" charset="0"/>
                        </a:rPr>
                        <a:t>Δ</a:t>
                      </a:r>
                      <a:r>
                        <a:rPr lang="en-US" sz="2400" i="1" u="none" strike="noStrike" dirty="0">
                          <a:effectLst/>
                          <a:latin typeface="Times New Roman" panose="02020603050405020304" pitchFamily="18" charset="0"/>
                        </a:rPr>
                        <a:t>T</a:t>
                      </a:r>
                      <a:r>
                        <a:rPr lang="en-US" sz="2400" u="none" strike="noStrike" baseline="-25000" dirty="0">
                          <a:effectLst/>
                          <a:latin typeface="Times New Roman" panose="02020603050405020304" pitchFamily="18" charset="0"/>
                        </a:rPr>
                        <a:t>m </a:t>
                      </a:r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</a:rPr>
                        <a:t>(℃)</a:t>
                      </a:r>
                      <a:endParaRPr lang="en-US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i="1" u="none" strike="noStrike" dirty="0">
                          <a:effectLst/>
                          <a:latin typeface="Times New Roman" panose="02020603050405020304" pitchFamily="18" charset="0"/>
                        </a:rPr>
                        <a:t>t</a:t>
                      </a:r>
                      <a:r>
                        <a:rPr lang="en-US" sz="2400" u="none" strike="noStrike" baseline="-25000" dirty="0">
                          <a:effectLst/>
                          <a:latin typeface="Times New Roman" panose="02020603050405020304" pitchFamily="18" charset="0"/>
                        </a:rPr>
                        <a:t>m </a:t>
                      </a:r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</a:rPr>
                        <a:t>(s)</a:t>
                      </a:r>
                      <a:endParaRPr lang="en-US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57333714"/>
                  </a:ext>
                </a:extLst>
              </a:tr>
              <a:tr h="4366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</a:rPr>
                        <a:t>SS0</a:t>
                      </a:r>
                      <a:endParaRPr lang="en-US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  <a:latin typeface="Times New Roman" panose="02020603050405020304" pitchFamily="18" charset="0"/>
                        </a:rPr>
                        <a:t>3.42 </a:t>
                      </a:r>
                      <a:endParaRPr lang="en-US" altLang="zh-CN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>
                          <a:effectLst/>
                          <a:latin typeface="Times New Roman" panose="02020603050405020304" pitchFamily="18" charset="0"/>
                        </a:rPr>
                        <a:t>33.36 </a:t>
                      </a:r>
                      <a:endParaRPr lang="en-US" altLang="zh-CN" sz="2400" b="0" i="0" u="none" strike="noStrike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12774490"/>
                  </a:ext>
                </a:extLst>
              </a:tr>
              <a:tr h="4366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</a:rPr>
                        <a:t>SS5</a:t>
                      </a:r>
                      <a:endParaRPr lang="en-US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  <a:latin typeface="Times New Roman" panose="02020603050405020304" pitchFamily="18" charset="0"/>
                        </a:rPr>
                        <a:t>2.37 </a:t>
                      </a:r>
                      <a:endParaRPr lang="en-US" altLang="zh-CN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  <a:latin typeface="Times New Roman" panose="02020603050405020304" pitchFamily="18" charset="0"/>
                        </a:rPr>
                        <a:t>44.06 </a:t>
                      </a:r>
                      <a:endParaRPr lang="en-US" altLang="zh-CN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55719213"/>
                  </a:ext>
                </a:extLst>
              </a:tr>
              <a:tr h="4366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</a:rPr>
                        <a:t>AS0</a:t>
                      </a:r>
                      <a:endParaRPr lang="en-US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  <a:latin typeface="Times New Roman" panose="02020603050405020304" pitchFamily="18" charset="0"/>
                        </a:rPr>
                        <a:t>6.59 </a:t>
                      </a:r>
                      <a:endParaRPr lang="en-US" altLang="zh-CN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  <a:latin typeface="Times New Roman" panose="02020603050405020304" pitchFamily="18" charset="0"/>
                        </a:rPr>
                        <a:t>33.19 </a:t>
                      </a:r>
                      <a:endParaRPr lang="en-US" altLang="zh-CN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32098328"/>
                  </a:ext>
                </a:extLst>
              </a:tr>
              <a:tr h="4366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Times New Roman" panose="02020603050405020304" pitchFamily="18" charset="0"/>
                        </a:rPr>
                        <a:t>AS5</a:t>
                      </a:r>
                      <a:endParaRPr lang="en-US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  <a:latin typeface="Times New Roman" panose="02020603050405020304" pitchFamily="18" charset="0"/>
                        </a:rPr>
                        <a:t>2.69 </a:t>
                      </a:r>
                      <a:endParaRPr lang="en-US" altLang="zh-CN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u="none" strike="noStrike" dirty="0">
                          <a:effectLst/>
                          <a:latin typeface="Times New Roman" panose="02020603050405020304" pitchFamily="18" charset="0"/>
                        </a:rPr>
                        <a:t>51.38 </a:t>
                      </a:r>
                      <a:endParaRPr lang="en-US" altLang="zh-CN" sz="2400" b="0" i="0" u="none" strike="noStrike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343387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554527" y="1257998"/>
                <a:ext cx="363292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表 </a:t>
                </a:r>
                <a:r>
                  <a:rPr lang="en-US" altLang="zh-CN" dirty="0" smtClean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1 </a:t>
                </a:r>
                <a:r>
                  <a:rPr lang="zh-CN" altLang="en-US" dirty="0" smtClean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均</a:t>
                </a:r>
                <a:r>
                  <a: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质土壤中与大气</a:t>
                </a:r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-</a:t>
                </a:r>
                <a:r>
                  <a: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土壤系统中温度变</a:t>
                </a:r>
                <a:r>
                  <a:rPr lang="zh-CN" altLang="en-US" dirty="0" smtClean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化最大值及其对应的时间</a:t>
                </a:r>
                <a:r>
                  <a:rPr lang="en-US" altLang="zh-CN" dirty="0" smtClean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COMSOL</a:t>
                </a:r>
                <a:r>
                  <a: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模拟结</a:t>
                </a:r>
                <a:r>
                  <a:rPr lang="zh-CN" altLang="en-US" dirty="0" smtClean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果</a:t>
                </a:r>
                <a:r>
                  <a: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（</a:t>
                </a:r>
                <a:r>
                  <a:rPr lang="en-US" altLang="zh-CN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q =</a:t>
                </a:r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16000 W m</a:t>
                </a:r>
                <a:r>
                  <a:rPr lang="en-US" altLang="zh-CN" baseline="30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-1 </a:t>
                </a:r>
                <a:r>
                  <a: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𝑡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0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</m:t>
                    </m:r>
                  </m:oMath>
                </a14:m>
                <a:r>
                  <a: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15 s</a:t>
                </a:r>
                <a:r>
                  <a:rPr lang="zh-CN" alt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）</a:t>
                </a: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527" y="1257998"/>
                <a:ext cx="3632926" cy="1200329"/>
              </a:xfrm>
              <a:prstGeom prst="rect">
                <a:avLst/>
              </a:prstGeom>
              <a:blipFill>
                <a:blip r:embed="rId5"/>
                <a:stretch>
                  <a:fillRect l="-1510" t="-3553" r="-1174" b="-76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直接箭头连接符 12"/>
          <p:cNvCxnSpPr/>
          <p:nvPr/>
        </p:nvCxnSpPr>
        <p:spPr bwMode="auto">
          <a:xfrm flipH="1" flipV="1">
            <a:off x="2370990" y="3982274"/>
            <a:ext cx="1" cy="604751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4801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270"/>
    </mc:Choice>
    <mc:Fallback xmlns="">
      <p:transition spd="slow" advTm="492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B5B14-3389-463C-9408-0B743BEEC489}"/>
              </a:ext>
            </a:extLst>
          </p:cNvPr>
          <p:cNvSpPr txBox="1">
            <a:spLocks/>
          </p:cNvSpPr>
          <p:nvPr/>
        </p:nvSpPr>
        <p:spPr>
          <a:xfrm>
            <a:off x="642910" y="285728"/>
            <a:ext cx="6786610" cy="719138"/>
          </a:xfrm>
          <a:prstGeom prst="rect">
            <a:avLst/>
          </a:prstGeom>
          <a:noFill/>
          <a:ln w="9525">
            <a:noFill/>
          </a:ln>
        </p:spPr>
        <p:txBody>
          <a:bodyPr lIns="91408" tIns="45704" rIns="91408" bIns="45704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0058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r>
              <a:rPr lang="en-US" altLang="zh-CN" kern="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01 </a:t>
            </a:r>
            <a:r>
              <a:rPr lang="zh-CN" altLang="en-US" kern="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研究背景</a:t>
            </a:r>
            <a:endParaRPr lang="zh-CN" altLang="en-US" kern="0" dirty="0"/>
          </a:p>
        </p:txBody>
      </p:sp>
      <p:sp>
        <p:nvSpPr>
          <p:cNvPr id="4" name="文本框 3"/>
          <p:cNvSpPr txBox="1"/>
          <p:nvPr/>
        </p:nvSpPr>
        <p:spPr>
          <a:xfrm>
            <a:off x="642908" y="1364343"/>
            <a:ext cx="3638805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无限线性绝热边界模型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ILS-ABC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能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降低大气对土壤热特性测量的影响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3094" y="3386052"/>
            <a:ext cx="3638804" cy="957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大气运动影响大气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土壤系统的质能传递</a:t>
            </a:r>
          </a:p>
        </p:txBody>
      </p:sp>
      <p:sp>
        <p:nvSpPr>
          <p:cNvPr id="6" name="下箭头 5"/>
          <p:cNvSpPr/>
          <p:nvPr/>
        </p:nvSpPr>
        <p:spPr bwMode="auto">
          <a:xfrm rot="16200000">
            <a:off x="4751100" y="3352572"/>
            <a:ext cx="580571" cy="1024208"/>
          </a:xfrm>
          <a:prstGeom prst="down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9" name="加号 8"/>
          <p:cNvSpPr/>
          <p:nvPr/>
        </p:nvSpPr>
        <p:spPr bwMode="auto">
          <a:xfrm>
            <a:off x="2142995" y="2841671"/>
            <a:ext cx="638629" cy="523176"/>
          </a:xfrm>
          <a:prstGeom prst="mathPlus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4017" y="4908888"/>
            <a:ext cx="3716583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无论是</a:t>
            </a: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ILS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模型还是</a:t>
            </a: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ILS-ABC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模型，都没有考虑大气运动对</a:t>
            </a: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DPHP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测量土壤热特性的影响</a:t>
            </a:r>
          </a:p>
        </p:txBody>
      </p:sp>
      <p:sp>
        <p:nvSpPr>
          <p:cNvPr id="11" name="加号 10"/>
          <p:cNvSpPr/>
          <p:nvPr/>
        </p:nvSpPr>
        <p:spPr bwMode="auto">
          <a:xfrm>
            <a:off x="2133181" y="4364507"/>
            <a:ext cx="638629" cy="523176"/>
          </a:xfrm>
          <a:prstGeom prst="mathPlus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5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71985" y="1510185"/>
            <a:ext cx="2718872" cy="470898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本研究旨在：</a:t>
            </a:r>
            <a:endParaRPr lang="en-US" altLang="zh-CN" sz="2000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）探究地表空气运动状况对</a:t>
            </a: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DPHP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测量土壤热特性的影响；</a:t>
            </a:r>
            <a:endParaRPr lang="en-US" altLang="zh-CN" sz="2000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）比较</a:t>
            </a: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ILS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与</a:t>
            </a: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ILS-AC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模型在不同风速情况下的优劣；</a:t>
            </a:r>
            <a:endParaRPr lang="en-US" altLang="zh-CN" sz="2000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）根据试验结果，提出</a:t>
            </a: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DPHP</a:t>
            </a:r>
            <a:r>
              <a:rPr lang="zh-CN" altLang="en-US" sz="2000" dirty="0"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合理的埋深范围。</a:t>
            </a:r>
            <a:endParaRPr lang="en-US" altLang="zh-CN" sz="2000" dirty="0"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30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438"/>
    </mc:Choice>
    <mc:Fallback xmlns="">
      <p:transition spd="slow" advTm="604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4.1|13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8.3|9|1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4.7|55.7|2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theme1.xml><?xml version="1.0" encoding="utf-8"?>
<a:theme xmlns:a="http://schemas.openxmlformats.org/drawingml/2006/main" name="学校形象识别系统VI讲义模板（生命绿）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6650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5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华文中宋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6650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5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华文中宋" panose="0201060004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4093</TotalTime>
  <Words>1563</Words>
  <Application>Microsoft Office PowerPoint</Application>
  <PresentationFormat>全屏显示(4:3)</PresentationFormat>
  <Paragraphs>181</Paragraphs>
  <Slides>29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9" baseType="lpstr">
      <vt:lpstr>等线</vt:lpstr>
      <vt:lpstr>黑体</vt:lpstr>
      <vt:lpstr>华文中宋</vt:lpstr>
      <vt:lpstr>宋体</vt:lpstr>
      <vt:lpstr>Arial</vt:lpstr>
      <vt:lpstr>Cambria Math</vt:lpstr>
      <vt:lpstr>Times New Roman</vt:lpstr>
      <vt:lpstr>Wingdings</vt:lpstr>
      <vt:lpstr>学校形象识别系统VI讲义模板（生命绿）</vt:lpstr>
      <vt:lpstr>Graph</vt:lpstr>
      <vt:lpstr>地表双针热脉冲技术（DPHP）系统 </vt:lpstr>
      <vt:lpstr>汇报提纲    </vt:lpstr>
      <vt:lpstr>PowerPoint 演示文稿</vt:lpstr>
      <vt:lpstr>PowerPoint 演示文稿</vt:lpstr>
      <vt:lpstr>PowerPoint 演示文稿</vt:lpstr>
      <vt:lpstr>PowerPoint 演示文稿</vt:lpstr>
      <vt:lpstr>01 研究背景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02 解析解 (第一类边界条件)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80</cp:revision>
  <dcterms:created xsi:type="dcterms:W3CDTF">2017-11-02T13:21:05Z</dcterms:created>
  <dcterms:modified xsi:type="dcterms:W3CDTF">2019-10-12T03:07:04Z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