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16" r:id="rId2"/>
    <p:sldId id="622" r:id="rId3"/>
    <p:sldId id="570" r:id="rId4"/>
    <p:sldId id="559" r:id="rId5"/>
    <p:sldId id="571" r:id="rId6"/>
    <p:sldId id="624" r:id="rId7"/>
    <p:sldId id="625" r:id="rId8"/>
    <p:sldId id="621" r:id="rId9"/>
    <p:sldId id="626" r:id="rId10"/>
    <p:sldId id="627" r:id="rId11"/>
    <p:sldId id="628" r:id="rId12"/>
    <p:sldId id="629" r:id="rId13"/>
    <p:sldId id="630" r:id="rId14"/>
    <p:sldId id="631" r:id="rId15"/>
    <p:sldId id="384" r:id="rId16"/>
  </p:sldIdLst>
  <p:sldSz cx="9144000" cy="6858000" type="screen4x3"/>
  <p:notesSz cx="7099300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44" autoAdjust="0"/>
    <p:restoredTop sz="86406" autoAdjust="0"/>
  </p:normalViewPr>
  <p:slideViewPr>
    <p:cSldViewPr>
      <p:cViewPr varScale="1">
        <p:scale>
          <a:sx n="57" d="100"/>
          <a:sy n="57" d="100"/>
        </p:scale>
        <p:origin x="131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38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0.xml"/><Relationship Id="rId7" Type="http://schemas.openxmlformats.org/officeDocument/2006/relationships/slide" Target="slides/slide14.xml"/><Relationship Id="rId2" Type="http://schemas.openxmlformats.org/officeDocument/2006/relationships/slide" Target="slides/slide9.xml"/><Relationship Id="rId1" Type="http://schemas.openxmlformats.org/officeDocument/2006/relationships/slide" Target="slides/slide8.xml"/><Relationship Id="rId6" Type="http://schemas.openxmlformats.org/officeDocument/2006/relationships/slide" Target="slides/slide13.xml"/><Relationship Id="rId5" Type="http://schemas.openxmlformats.org/officeDocument/2006/relationships/slide" Target="slides/slide12.xml"/><Relationship Id="rId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wmf"/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Relationship Id="rId4" Type="http://schemas.openxmlformats.org/officeDocument/2006/relationships/image" Target="../media/image32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3459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0506" y="0"/>
            <a:ext cx="3077137" cy="513459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r">
              <a:defRPr sz="1200"/>
            </a:lvl1pPr>
          </a:lstStyle>
          <a:p>
            <a:fld id="{622AACAF-40CD-4443-8FB9-756BE151DDC6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154"/>
            <a:ext cx="3077137" cy="513459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0506" y="9721154"/>
            <a:ext cx="3077137" cy="513459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r">
              <a:defRPr sz="1200"/>
            </a:lvl1pPr>
          </a:lstStyle>
          <a:p>
            <a:fld id="{8CCE09A0-B97D-4FE0-A5F1-541CBB300E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300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137" cy="511813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0506" y="1"/>
            <a:ext cx="3077137" cy="511813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67A5C35D-F3A4-451D-B115-D435DBA1F28E}" type="datetimeFigureOut">
              <a:rPr lang="zh-CN" altLang="en-US"/>
              <a:pPr>
                <a:defRPr/>
              </a:pPr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89013" y="766763"/>
            <a:ext cx="5121275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9" tIns="47540" rIns="95079" bIns="4754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599" y="4861400"/>
            <a:ext cx="5680103" cy="4606317"/>
          </a:xfrm>
          <a:prstGeom prst="rect">
            <a:avLst/>
          </a:prstGeom>
        </p:spPr>
        <p:txBody>
          <a:bodyPr vert="horz" lIns="95079" tIns="47540" rIns="95079" bIns="4754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55"/>
            <a:ext cx="3077137" cy="511812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0506" y="9721155"/>
            <a:ext cx="3077137" cy="511812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E4DF3F8-A972-473B-9A26-BB6139B464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0531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id="{9A49B8C1-E12F-499E-AB66-A5F25B2AEF5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id="{68130FB1-2780-4F45-BA28-36741D85EB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id="{985F9E55-3FB8-414B-B932-92E7D48853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756304E-2C7D-4250-80FE-0788252D9569}" type="slidenum">
              <a:rPr lang="en-US" altLang="zh-CN" sz="1200" smtClean="0"/>
              <a:pPr/>
              <a:t>3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>
            <a:extLst>
              <a:ext uri="{FF2B5EF4-FFF2-40B4-BE49-F238E27FC236}">
                <a16:creationId xmlns:a16="http://schemas.microsoft.com/office/drawing/2014/main" id="{355316C6-645E-4BFC-8315-4C8899D211E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备注占位符 2">
            <a:extLst>
              <a:ext uri="{FF2B5EF4-FFF2-40B4-BE49-F238E27FC236}">
                <a16:creationId xmlns:a16="http://schemas.microsoft.com/office/drawing/2014/main" id="{395EDD49-44E4-46CD-9559-9A49DA1F4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196" name="灯片编号占位符 3">
            <a:extLst>
              <a:ext uri="{FF2B5EF4-FFF2-40B4-BE49-F238E27FC236}">
                <a16:creationId xmlns:a16="http://schemas.microsoft.com/office/drawing/2014/main" id="{F07CBFFD-D14D-4973-988D-4945DD50E8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D493363-BB69-424A-BD66-4F8C97512B05}" type="slidenum">
              <a:rPr lang="en-US" altLang="zh-CN" sz="1200" smtClean="0"/>
              <a:pPr/>
              <a:t>4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" name="Picture 22" descr="D:\中心材料\中心展板及校长检查汇报材料\OK\OK\辉煌1.jpg"/>
          <p:cNvPicPr>
            <a:picLocks noChangeAspect="1" noChangeArrowheads="1"/>
          </p:cNvPicPr>
          <p:nvPr userDrawn="1"/>
        </p:nvPicPr>
        <p:blipFill>
          <a:blip r:embed="rId2" cstate="print"/>
          <a:srcRect l="20003" t="17336" r="24991" b="41327"/>
          <a:stretch>
            <a:fillRect/>
          </a:stretch>
        </p:blipFill>
        <p:spPr bwMode="auto">
          <a:xfrm>
            <a:off x="173038" y="152400"/>
            <a:ext cx="108585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>
          <a:xfrm>
            <a:off x="1187450" y="276225"/>
            <a:ext cx="26082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深部金属矿山安全开采教育部重点实验室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187450" y="492125"/>
            <a:ext cx="2671763" cy="200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700" spc="-4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Roboto" pitchFamily="2" charset="0"/>
                <a:cs typeface="Times New Roman" pitchFamily="18" charset="0"/>
              </a:rPr>
              <a:t>Key Laboratory of Ministry of Education on Safe Mining of Deep Metal Mines</a:t>
            </a:r>
            <a:endParaRPr lang="zh-CN" altLang="en-US" sz="700" spc="-4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801688"/>
            <a:ext cx="9144000" cy="5219700"/>
          </a:xfrm>
          <a:prstGeom prst="rect">
            <a:avLst/>
          </a:prstGeom>
          <a:solidFill>
            <a:schemeClr val="bg1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grpSp>
        <p:nvGrpSpPr>
          <p:cNvPr id="7" name="组合 24"/>
          <p:cNvGrpSpPr>
            <a:grpSpLocks noChangeAspect="1"/>
          </p:cNvGrpSpPr>
          <p:nvPr userDrawn="1"/>
        </p:nvGrpSpPr>
        <p:grpSpPr bwMode="auto">
          <a:xfrm>
            <a:off x="6529388" y="6021388"/>
            <a:ext cx="2506662" cy="720725"/>
            <a:chOff x="5573408" y="5724228"/>
            <a:chExt cx="3290881" cy="945131"/>
          </a:xfrm>
        </p:grpSpPr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5633848" y="6302965"/>
              <a:ext cx="3113728" cy="287287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pic>
          <p:nvPicPr>
            <p:cNvPr id="9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13601" y="5862658"/>
              <a:ext cx="611505" cy="611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 r="71533"/>
            <a:stretch>
              <a:fillRect/>
            </a:stretch>
          </p:blipFill>
          <p:spPr bwMode="auto">
            <a:xfrm>
              <a:off x="6726401" y="5760423"/>
              <a:ext cx="371475" cy="518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 l="29198" r="43358"/>
            <a:stretch>
              <a:fillRect/>
            </a:stretch>
          </p:blipFill>
          <p:spPr bwMode="auto">
            <a:xfrm>
              <a:off x="7175981" y="5760423"/>
              <a:ext cx="358140" cy="518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 l="56351" r="25839"/>
            <a:stretch>
              <a:fillRect/>
            </a:stretch>
          </p:blipFill>
          <p:spPr bwMode="auto">
            <a:xfrm>
              <a:off x="7629371" y="5760423"/>
              <a:ext cx="232410" cy="518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 l="72798"/>
            <a:stretch>
              <a:fillRect/>
            </a:stretch>
          </p:blipFill>
          <p:spPr bwMode="auto">
            <a:xfrm>
              <a:off x="7964651" y="5760423"/>
              <a:ext cx="354965" cy="518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AutoShape 7"/>
            <p:cNvSpPr>
              <a:spLocks noChangeArrowheads="1"/>
            </p:cNvSpPr>
            <p:nvPr/>
          </p:nvSpPr>
          <p:spPr bwMode="auto">
            <a:xfrm rot="10800000">
              <a:off x="5921461" y="6065641"/>
              <a:ext cx="610658" cy="493383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 w 21600"/>
                <a:gd name="T13" fmla="*/ 0 h 21600"/>
                <a:gd name="T14" fmla="*/ 21263 w 21600"/>
                <a:gd name="T15" fmla="*/ 1306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52" y="10470"/>
                  </a:moveTo>
                  <a:cubicBezTo>
                    <a:pt x="1830" y="5546"/>
                    <a:pt x="5873" y="1646"/>
                    <a:pt x="10800" y="1647"/>
                  </a:cubicBezTo>
                  <a:cubicBezTo>
                    <a:pt x="15726" y="1647"/>
                    <a:pt x="19769" y="5546"/>
                    <a:pt x="19947" y="10470"/>
                  </a:cubicBezTo>
                  <a:lnTo>
                    <a:pt x="21592" y="10410"/>
                  </a:lnTo>
                  <a:cubicBezTo>
                    <a:pt x="21383" y="4601"/>
                    <a:pt x="16613" y="-1"/>
                    <a:pt x="10799" y="0"/>
                  </a:cubicBezTo>
                  <a:cubicBezTo>
                    <a:pt x="4986" y="0"/>
                    <a:pt x="216" y="4601"/>
                    <a:pt x="7" y="10410"/>
                  </a:cubicBezTo>
                  <a:lnTo>
                    <a:pt x="1652" y="10470"/>
                  </a:lnTo>
                  <a:close/>
                </a:path>
              </a:pathLst>
            </a:custGeom>
            <a:solidFill>
              <a:srgbClr val="003399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 rot="10800000">
              <a:off x="5863105" y="5724228"/>
              <a:ext cx="721118" cy="788996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4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76" y="11441"/>
                  </a:moveTo>
                  <a:cubicBezTo>
                    <a:pt x="1362" y="11228"/>
                    <a:pt x="1355" y="11014"/>
                    <a:pt x="1355" y="10800"/>
                  </a:cubicBezTo>
                  <a:cubicBezTo>
                    <a:pt x="1355" y="5583"/>
                    <a:pt x="5583" y="1355"/>
                    <a:pt x="10800" y="1355"/>
                  </a:cubicBezTo>
                  <a:cubicBezTo>
                    <a:pt x="16016" y="1355"/>
                    <a:pt x="20245" y="5583"/>
                    <a:pt x="20245" y="10800"/>
                  </a:cubicBezTo>
                  <a:cubicBezTo>
                    <a:pt x="20245" y="11014"/>
                    <a:pt x="20237" y="11228"/>
                    <a:pt x="20223" y="11441"/>
                  </a:cubicBezTo>
                  <a:lnTo>
                    <a:pt x="21575" y="11534"/>
                  </a:lnTo>
                  <a:cubicBezTo>
                    <a:pt x="21591" y="11289"/>
                    <a:pt x="21600" y="1104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4"/>
                    <a:pt x="8" y="11289"/>
                    <a:pt x="24" y="11534"/>
                  </a:cubicBezTo>
                  <a:lnTo>
                    <a:pt x="1376" y="114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AutoShape 5"/>
            <p:cNvSpPr>
              <a:spLocks noChangeArrowheads="1"/>
            </p:cNvSpPr>
            <p:nvPr/>
          </p:nvSpPr>
          <p:spPr bwMode="auto">
            <a:xfrm>
              <a:off x="5898536" y="6325864"/>
              <a:ext cx="89618" cy="143644"/>
            </a:xfrm>
            <a:prstGeom prst="rtTriangle">
              <a:avLst/>
            </a:prstGeom>
            <a:solidFill>
              <a:srgbClr val="003399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7" name="AutoShape 4"/>
            <p:cNvSpPr>
              <a:spLocks noChangeArrowheads="1"/>
            </p:cNvSpPr>
            <p:nvPr/>
          </p:nvSpPr>
          <p:spPr bwMode="auto">
            <a:xfrm rot="-5400000">
              <a:off x="6442577" y="6354951"/>
              <a:ext cx="135317" cy="102124"/>
            </a:xfrm>
            <a:prstGeom prst="rtTriangle">
              <a:avLst/>
            </a:prstGeom>
            <a:solidFill>
              <a:srgbClr val="003399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8" name="AutoShape 3"/>
            <p:cNvSpPr>
              <a:spLocks noChangeAspect="1" noChangeArrowheads="1"/>
            </p:cNvSpPr>
            <p:nvPr/>
          </p:nvSpPr>
          <p:spPr bwMode="auto">
            <a:xfrm rot="5400000">
              <a:off x="5569428" y="6269472"/>
              <a:ext cx="331003" cy="323043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6407070" y="6302965"/>
              <a:ext cx="2275898" cy="28728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900" b="1" dirty="0">
                  <a:solidFill>
                    <a:srgbClr val="FFFFFF"/>
                  </a:solidFill>
                  <a:latin typeface="Calibri" pitchFamily="34" charset="0"/>
                  <a:cs typeface="Times New Roman" pitchFamily="18" charset="0"/>
                </a:rPr>
                <a:t>NORTHEASTERN UNIVERSITY</a:t>
              </a:r>
              <a:endParaRPr lang="en-US" altLang="zh-CN" sz="1100" b="1" dirty="0"/>
            </a:p>
          </p:txBody>
        </p:sp>
        <p:sp>
          <p:nvSpPr>
            <p:cNvPr id="20" name="AutoShape 3"/>
            <p:cNvSpPr>
              <a:spLocks noChangeArrowheads="1"/>
            </p:cNvSpPr>
            <p:nvPr/>
          </p:nvSpPr>
          <p:spPr bwMode="auto">
            <a:xfrm rot="10800000">
              <a:off x="8503731" y="6273820"/>
              <a:ext cx="360558" cy="395539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09AB2FE-BD52-4372-95DD-26ACE33D76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728035-BC66-4993-A2B7-5C97EFA588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DC0181F-2381-4C96-B9E6-40A7BE2E76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4F344-408E-4431-AE41-14761093C6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201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D:\中心材料\中心展板及校长检查汇报材料\OK\OK\辉煌1.jpg"/>
          <p:cNvPicPr>
            <a:picLocks noChangeAspect="1" noChangeArrowheads="1"/>
          </p:cNvPicPr>
          <p:nvPr userDrawn="1"/>
        </p:nvPicPr>
        <p:blipFill>
          <a:blip r:embed="rId5" cstate="print"/>
          <a:srcRect l="20003" t="17336" r="24991" b="41327"/>
          <a:stretch>
            <a:fillRect/>
          </a:stretch>
        </p:blipFill>
        <p:spPr bwMode="auto">
          <a:xfrm>
            <a:off x="539750" y="115888"/>
            <a:ext cx="8302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Box 8"/>
          <p:cNvSpPr txBox="1">
            <a:spLocks noChangeArrowheads="1"/>
          </p:cNvSpPr>
          <p:nvPr userDrawn="1"/>
        </p:nvSpPr>
        <p:spPr bwMode="auto">
          <a:xfrm>
            <a:off x="0" y="549275"/>
            <a:ext cx="20320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800">
                <a:latin typeface="黑体" pitchFamily="49" charset="-122"/>
                <a:ea typeface="黑体" pitchFamily="49" charset="-122"/>
              </a:rPr>
              <a:t>深部金属矿山安全开采教育部重点实验室</a:t>
            </a:r>
          </a:p>
        </p:txBody>
      </p:sp>
      <p:pic>
        <p:nvPicPr>
          <p:cNvPr id="1028" name="Picture 25" descr="D:\个人资料\PPT模板\东大Logo\3.jp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7050" y="6453188"/>
            <a:ext cx="358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6" descr="D:\个人资料\PPT模板\东大Logo\4.jp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850" y="6489700"/>
            <a:ext cx="647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34925" y="792163"/>
            <a:ext cx="9072563" cy="0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27" descr="D:\个人资料\PPT模板\东大Logo\5.jpg"/>
          <p:cNvPicPr>
            <a:picLocks noChangeAspect="1" noChangeArrowheads="1"/>
          </p:cNvPicPr>
          <p:nvPr userDrawn="1"/>
        </p:nvPicPr>
        <p:blipFill>
          <a:blip r:embed="rId8" cstate="print"/>
          <a:srcRect b="16986"/>
          <a:stretch>
            <a:fillRect/>
          </a:stretch>
        </p:blipFill>
        <p:spPr bwMode="auto">
          <a:xfrm>
            <a:off x="7937500" y="6516688"/>
            <a:ext cx="1171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58" r:id="rId2"/>
    <p:sldLayoutId id="214748376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32.emf"/><Relationship Id="rId4" Type="http://schemas.openxmlformats.org/officeDocument/2006/relationships/image" Target="../media/image29.emf"/><Relationship Id="rId9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>
            <a:extLst>
              <a:ext uri="{FF2B5EF4-FFF2-40B4-BE49-F238E27FC236}">
                <a16:creationId xmlns:a16="http://schemas.microsoft.com/office/drawing/2014/main" id="{65203A51-9830-47C1-A4E7-401A3B8C4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511300"/>
            <a:ext cx="84582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FFFF"/>
                    </a:gs>
                    <a:gs pos="100000">
                      <a:srgbClr val="B6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chemeClr val="accent2"/>
              </a:buClr>
              <a:buSzPct val="115000"/>
              <a:buFont typeface="Wingdings" panose="05000000000000000000" pitchFamily="2" charset="2"/>
              <a:buNone/>
            </a:pPr>
            <a:endParaRPr kumimoji="1" lang="zh-CN" altLang="en-US" sz="3600">
              <a:solidFill>
                <a:srgbClr val="FF3300"/>
              </a:solidFill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endParaRPr kumimoji="1" lang="en-US" altLang="zh-CN" sz="4000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6709C266-FE56-4AAC-A260-D64EEE8C1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141663"/>
            <a:ext cx="7416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FFFF"/>
                    </a:gs>
                    <a:gs pos="100000">
                      <a:srgbClr val="B6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kumimoji="1" lang="zh-CN" altLang="en-US" sz="2800">
              <a:ea typeface="黑体" panose="02010609060101010101" pitchFamily="49" charset="-122"/>
            </a:endParaRPr>
          </a:p>
          <a:p>
            <a:pPr eaLnBrk="1" hangingPunct="1"/>
            <a:endParaRPr kumimoji="1" lang="zh-CN" altLang="en-US" sz="4000"/>
          </a:p>
          <a:p>
            <a:pPr eaLnBrk="1" hangingPunct="1"/>
            <a:endParaRPr kumimoji="1" lang="en-US" altLang="zh-CN" sz="4000"/>
          </a:p>
        </p:txBody>
      </p:sp>
      <p:sp>
        <p:nvSpPr>
          <p:cNvPr id="4100" name="灯片编号占位符 1">
            <a:extLst>
              <a:ext uri="{FF2B5EF4-FFF2-40B4-BE49-F238E27FC236}">
                <a16:creationId xmlns:a16="http://schemas.microsoft.com/office/drawing/2014/main" id="{DF2AE699-E7E8-4627-B913-12EADE3DC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zh-CN" sz="1400" dirty="0">
              <a:latin typeface="Arial" panose="020B0604020202020204" pitchFamily="34" charset="0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457D91B7-13DC-48DD-AE61-779A4F2B0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7302" y="3625850"/>
            <a:ext cx="2709396" cy="63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汇报人：于洪雯</a:t>
            </a:r>
            <a:endParaRPr lang="en-US" altLang="zh-CN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9D645E71-2285-4931-821B-B3E4E4000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2300" y="5430838"/>
            <a:ext cx="2819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2019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31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CA570FD6-0032-466F-AADC-3B7E7A8D0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6" y="1240677"/>
            <a:ext cx="9181144" cy="1570786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kumimoji="1" lang="en-US" altLang="zh-CN" sz="32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Calibri" pitchFamily="34" charset="0"/>
              </a:rPr>
              <a:t>Comsol</a:t>
            </a:r>
            <a:r>
              <a:rPr kumimoji="1" lang="en-US" altLang="zh-CN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Calibri" pitchFamily="34" charset="0"/>
              </a:rPr>
              <a:t> </a:t>
            </a:r>
            <a:r>
              <a:rPr kumimoji="1" lang="zh-CN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Calibri" pitchFamily="34" charset="0"/>
              </a:rPr>
              <a:t>在页岩微波致裂数值模拟中的应用</a:t>
            </a:r>
            <a:endParaRPr kumimoji="1" lang="en-US" altLang="zh-CN" sz="3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黑体" pitchFamily="49" charset="-122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>
            <a:extLst>
              <a:ext uri="{FF2B5EF4-FFF2-40B4-BE49-F238E27FC236}">
                <a16:creationId xmlns:a16="http://schemas.microsoft.com/office/drawing/2014/main" id="{9973C124-8E0A-4AFD-9421-310D29DE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912977-F0E6-49B2-98DA-AE7AF96C148F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7FEDDD76-29EE-4D98-B53F-F222F090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47862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四、主要结论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4227C6CF-976B-4A98-B0E0-1746939C3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" y="778809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参数分析</a:t>
            </a:r>
          </a:p>
        </p:txBody>
      </p:sp>
      <p:sp>
        <p:nvSpPr>
          <p:cNvPr id="10248" name="Rectangle 14">
            <a:extLst>
              <a:ext uri="{FF2B5EF4-FFF2-40B4-BE49-F238E27FC236}">
                <a16:creationId xmlns:a16="http://schemas.microsoft.com/office/drawing/2014/main" id="{40CCFC01-9A24-460D-AE55-B75A266F9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49" name="Rectangle 18">
            <a:extLst>
              <a:ext uri="{FF2B5EF4-FFF2-40B4-BE49-F238E27FC236}">
                <a16:creationId xmlns:a16="http://schemas.microsoft.com/office/drawing/2014/main" id="{74541B3C-2079-420D-A94A-7D245D247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17811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0315EC4-1E1F-4D71-B863-987CCEB51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754" y="110754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53300B-063C-46C5-96E3-D25D21EC5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8279" y="1675253"/>
            <a:ext cx="1290852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19FDFACA-268B-44BC-A1F6-7120698A4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008" y="1198811"/>
            <a:ext cx="838842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Scenario Ⅰ: the </a:t>
            </a:r>
            <a:r>
              <a:rPr kumimoji="0" lang="en-US" altLang="zh-CN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zh-CN" sz="16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zh-CN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relationship is used and the peak is considered which is labelled as </a:t>
            </a:r>
            <a:r>
              <a:rPr kumimoji="0" lang="en-US" altLang="zh-CN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zh-CN" sz="16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kumimoji="0" lang="en-US" altLang="zh-CN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16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kumimoji="0" lang="en-US" altLang="zh-CN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2EA1D6C8-063D-4A2D-9039-5979F2DE6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222" y="1573982"/>
            <a:ext cx="85106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Scenario Ⅱ: the </a:t>
            </a:r>
            <a:r>
              <a:rPr kumimoji="0" lang="en-US" altLang="zh-CN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zh-CN" sz="16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zh-CN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relationship is used but the peak is ignorant which is labelled as </a:t>
            </a:r>
            <a:r>
              <a:rPr kumimoji="0" lang="en-US" altLang="zh-CN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altLang="zh-CN" sz="16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kumimoji="0" lang="en-US" altLang="zh-CN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zh-CN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zh-CN" sz="16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non</a:t>
            </a:r>
            <a:r>
              <a:rPr kumimoji="0" lang="en-US" altLang="zh-CN" sz="16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-peak</a:t>
            </a:r>
            <a:r>
              <a:rPr kumimoji="0" lang="en-US" altLang="zh-CN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27C7554-9F54-4906-A699-F05938D73E99}"/>
              </a:ext>
            </a:extLst>
          </p:cNvPr>
          <p:cNvSpPr/>
          <p:nvPr/>
        </p:nvSpPr>
        <p:spPr>
          <a:xfrm>
            <a:off x="434008" y="1935794"/>
            <a:ext cx="83884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</a:rPr>
              <a:t>Scenario Ⅲ: the specific heat capability is a constant and the geometric average value is applied</a:t>
            </a:r>
            <a:endParaRPr lang="zh-CN" altLang="en-US" sz="160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DC0706B-9A33-44F2-95AC-466EC2314586}"/>
              </a:ext>
            </a:extLst>
          </p:cNvPr>
          <p:cNvSpPr/>
          <p:nvPr/>
        </p:nvSpPr>
        <p:spPr>
          <a:xfrm>
            <a:off x="434008" y="2310965"/>
            <a:ext cx="80951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</a:rPr>
              <a:t>Scenario Ⅳ: the specific heat capability is a constant and the arithmetic average value is applied</a:t>
            </a:r>
            <a:endParaRPr lang="zh-CN" altLang="en-US" sz="1600" dirty="0"/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40DFD913-779F-4811-AD11-E509D75D5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008" y="2686136"/>
            <a:ext cx="69846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Scenario Ⅴ: the geometric average value is applied but the peak is not considered.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009BFE9C-08EE-4F08-BA1D-BF9BA7F9B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106" y="3144326"/>
            <a:ext cx="111771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id="{C1478DC0-F90E-4AE5-B321-42A8CF0876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896934"/>
              </p:ext>
            </p:extLst>
          </p:nvPr>
        </p:nvGraphicFramePr>
        <p:xfrm>
          <a:off x="473059" y="3160071"/>
          <a:ext cx="3463938" cy="275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57" name="Graph" r:id="rId3" imgW="4119315" imgH="3159560" progId="Origin50.Graph">
                  <p:embed/>
                </p:oleObj>
              </mc:Choice>
              <mc:Fallback>
                <p:oleObj name="Graph" r:id="rId3" imgW="4119315" imgH="3159560" progId="Origin50.Graph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288" t="8484" r="11711" b="3384"/>
                      <a:stretch>
                        <a:fillRect/>
                      </a:stretch>
                    </p:blipFill>
                    <p:spPr bwMode="auto">
                      <a:xfrm>
                        <a:off x="473059" y="3160071"/>
                        <a:ext cx="3463938" cy="2750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1">
            <a:extLst>
              <a:ext uri="{FF2B5EF4-FFF2-40B4-BE49-F238E27FC236}">
                <a16:creationId xmlns:a16="http://schemas.microsoft.com/office/drawing/2014/main" id="{513B8B0A-157D-4EDF-BCEB-4A55F9677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7479" y="248024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内容占位符 2">
            <a:extLst>
              <a:ext uri="{FF2B5EF4-FFF2-40B4-BE49-F238E27FC236}">
                <a16:creationId xmlns:a16="http://schemas.microsoft.com/office/drawing/2014/main" id="{9426D005-D220-4FA5-AB16-28B2E32ABDE3}"/>
              </a:ext>
            </a:extLst>
          </p:cNvPr>
          <p:cNvSpPr txBox="1">
            <a:spLocks/>
          </p:cNvSpPr>
          <p:nvPr/>
        </p:nvSpPr>
        <p:spPr>
          <a:xfrm>
            <a:off x="4260290" y="3519497"/>
            <a:ext cx="4405933" cy="4525963"/>
          </a:xfrm>
          <a:ln w="31750" cap="flat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温度上升分为三个阶段，快速上升、保持稳定、迅速上升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第一阶段由于较小的比热容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第二阶段由于比热容的增大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第三阶段由于介电常数的迅速增大</a:t>
            </a:r>
          </a:p>
        </p:txBody>
      </p:sp>
    </p:spTree>
    <p:extLst>
      <p:ext uri="{BB962C8B-B14F-4D97-AF65-F5344CB8AC3E}">
        <p14:creationId xmlns:p14="http://schemas.microsoft.com/office/powerpoint/2010/main" val="3027925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>
            <a:extLst>
              <a:ext uri="{FF2B5EF4-FFF2-40B4-BE49-F238E27FC236}">
                <a16:creationId xmlns:a16="http://schemas.microsoft.com/office/drawing/2014/main" id="{9973C124-8E0A-4AFD-9421-310D29DE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912977-F0E6-49B2-98DA-AE7AF96C148F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7FEDDD76-29EE-4D98-B53F-F222F090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47862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四、主要结论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4227C6CF-976B-4A98-B0E0-1746939C3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" y="778809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水平应力</a:t>
            </a:r>
          </a:p>
        </p:txBody>
      </p:sp>
      <p:sp>
        <p:nvSpPr>
          <p:cNvPr id="10248" name="Rectangle 14">
            <a:extLst>
              <a:ext uri="{FF2B5EF4-FFF2-40B4-BE49-F238E27FC236}">
                <a16:creationId xmlns:a16="http://schemas.microsoft.com/office/drawing/2014/main" id="{40CCFC01-9A24-460D-AE55-B75A266F9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49" name="Rectangle 18">
            <a:extLst>
              <a:ext uri="{FF2B5EF4-FFF2-40B4-BE49-F238E27FC236}">
                <a16:creationId xmlns:a16="http://schemas.microsoft.com/office/drawing/2014/main" id="{74541B3C-2079-420D-A94A-7D245D247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17811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0315EC4-1E1F-4D71-B863-987CCEB51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754" y="110754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53300B-063C-46C5-96E3-D25D21EC5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8279" y="1675253"/>
            <a:ext cx="1290852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009BFE9C-08EE-4F08-BA1D-BF9BA7F9B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106" y="3144326"/>
            <a:ext cx="111771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513B8B0A-157D-4EDF-BCEB-4A55F9677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7479" y="248024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62C0493-B53E-4E8D-BA86-AFAEF2897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591" y="1544114"/>
            <a:ext cx="14761574" cy="4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314049DE-2A37-47E4-B7FB-9C4EA3529F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669202"/>
              </p:ext>
            </p:extLst>
          </p:nvPr>
        </p:nvGraphicFramePr>
        <p:xfrm>
          <a:off x="485950" y="1249156"/>
          <a:ext cx="3669373" cy="2668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91" name="Graph" r:id="rId3" imgW="4119315" imgH="3159560" progId="Origin50.Graph">
                  <p:embed/>
                </p:oleObj>
              </mc:Choice>
              <mc:Fallback>
                <p:oleObj name="Graph" r:id="rId3" imgW="4119315" imgH="315956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690" t="8643" r="2884" b="4503"/>
                      <a:stretch>
                        <a:fillRect/>
                      </a:stretch>
                    </p:blipFill>
                    <p:spPr bwMode="auto">
                      <a:xfrm>
                        <a:off x="485950" y="1249156"/>
                        <a:ext cx="3669373" cy="26686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>
            <a:extLst>
              <a:ext uri="{FF2B5EF4-FFF2-40B4-BE49-F238E27FC236}">
                <a16:creationId xmlns:a16="http://schemas.microsoft.com/office/drawing/2014/main" id="{AEC551EC-A613-4A95-9B08-2D669D36F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9644" y="134389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AF9D32F5-4679-4209-9175-54E65BE8EE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089203"/>
              </p:ext>
            </p:extLst>
          </p:nvPr>
        </p:nvGraphicFramePr>
        <p:xfrm>
          <a:off x="4703763" y="1257530"/>
          <a:ext cx="3511544" cy="2660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92" name="Graph" r:id="rId5" imgW="4119315" imgH="3159560" progId="Origin50.Graph">
                  <p:embed/>
                </p:oleObj>
              </mc:Choice>
              <mc:Fallback>
                <p:oleObj name="Graph" r:id="rId5" imgW="4119315" imgH="3159560" progId="Origin50.Graph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154" t="8824" r="3741" b="5267"/>
                      <a:stretch>
                        <a:fillRect/>
                      </a:stretch>
                    </p:blipFill>
                    <p:spPr bwMode="auto">
                      <a:xfrm>
                        <a:off x="4703763" y="1257530"/>
                        <a:ext cx="3511544" cy="26602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>
            <a:extLst>
              <a:ext uri="{FF2B5EF4-FFF2-40B4-BE49-F238E27FC236}">
                <a16:creationId xmlns:a16="http://schemas.microsoft.com/office/drawing/2014/main" id="{581BBD0F-294A-434F-89D3-DFD70F368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591" y="433352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5C5AEED4-66BA-4A01-B91A-8ADE2E5CCC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280797"/>
              </p:ext>
            </p:extLst>
          </p:nvPr>
        </p:nvGraphicFramePr>
        <p:xfrm>
          <a:off x="516293" y="3964481"/>
          <a:ext cx="3558179" cy="2668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93" name="Graph" r:id="rId7" imgW="4119315" imgH="3159560" progId="Origin50.Graph">
                  <p:embed/>
                </p:oleObj>
              </mc:Choice>
              <mc:Fallback>
                <p:oleObj name="Graph" r:id="rId7" imgW="4119315" imgH="3159560" progId="Origin50.Graph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690" t="7698" r="3888" b="5811"/>
                      <a:stretch>
                        <a:fillRect/>
                      </a:stretch>
                    </p:blipFill>
                    <p:spPr bwMode="auto">
                      <a:xfrm>
                        <a:off x="516293" y="3964481"/>
                        <a:ext cx="3558179" cy="26686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>
            <a:extLst>
              <a:ext uri="{FF2B5EF4-FFF2-40B4-BE49-F238E27FC236}">
                <a16:creationId xmlns:a16="http://schemas.microsoft.com/office/drawing/2014/main" id="{2742347D-E73C-40A4-9968-7252B3247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0798" y="4050343"/>
            <a:ext cx="1239368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>
            <a:extLst>
              <a:ext uri="{FF2B5EF4-FFF2-40B4-BE49-F238E27FC236}">
                <a16:creationId xmlns:a16="http://schemas.microsoft.com/office/drawing/2014/main" id="{B3576325-CF5D-42C1-9F93-BAA6472329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9656745"/>
              </p:ext>
            </p:extLst>
          </p:nvPr>
        </p:nvGraphicFramePr>
        <p:xfrm>
          <a:off x="4760798" y="4050343"/>
          <a:ext cx="3511543" cy="2582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94" name="Graph" r:id="rId9" imgW="4119315" imgH="3159560" progId="Origin50.Graph">
                  <p:embed/>
                </p:oleObj>
              </mc:Choice>
              <mc:Fallback>
                <p:oleObj name="Graph" r:id="rId9" imgW="4119315" imgH="3159560" progId="Origin50.Graph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065" t="9262" r="4239" b="5345"/>
                      <a:stretch>
                        <a:fillRect/>
                      </a:stretch>
                    </p:blipFill>
                    <p:spPr bwMode="auto">
                      <a:xfrm>
                        <a:off x="4760798" y="4050343"/>
                        <a:ext cx="3511543" cy="25820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6655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>
            <a:extLst>
              <a:ext uri="{FF2B5EF4-FFF2-40B4-BE49-F238E27FC236}">
                <a16:creationId xmlns:a16="http://schemas.microsoft.com/office/drawing/2014/main" id="{9973C124-8E0A-4AFD-9421-310D29DE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912977-F0E6-49B2-98DA-AE7AF96C148F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7FEDDD76-29EE-4D98-B53F-F222F090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47862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四、主要结论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4227C6CF-976B-4A98-B0E0-1746939C3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" y="778809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水平应力</a:t>
            </a:r>
          </a:p>
        </p:txBody>
      </p:sp>
      <p:sp>
        <p:nvSpPr>
          <p:cNvPr id="10248" name="Rectangle 14">
            <a:extLst>
              <a:ext uri="{FF2B5EF4-FFF2-40B4-BE49-F238E27FC236}">
                <a16:creationId xmlns:a16="http://schemas.microsoft.com/office/drawing/2014/main" id="{40CCFC01-9A24-460D-AE55-B75A266F9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49" name="Rectangle 18">
            <a:extLst>
              <a:ext uri="{FF2B5EF4-FFF2-40B4-BE49-F238E27FC236}">
                <a16:creationId xmlns:a16="http://schemas.microsoft.com/office/drawing/2014/main" id="{74541B3C-2079-420D-A94A-7D245D247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17811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0315EC4-1E1F-4D71-B863-987CCEB51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754" y="110754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53300B-063C-46C5-96E3-D25D21EC5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8279" y="1675253"/>
            <a:ext cx="1290852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009BFE9C-08EE-4F08-BA1D-BF9BA7F9B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106" y="3144326"/>
            <a:ext cx="111771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513B8B0A-157D-4EDF-BCEB-4A55F9677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7479" y="248024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62C0493-B53E-4E8D-BA86-AFAEF2897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591" y="1544114"/>
            <a:ext cx="14761574" cy="4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EC551EC-A613-4A95-9B08-2D669D36F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9644" y="134389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581BBD0F-294A-434F-89D3-DFD70F368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591" y="433352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7299CC9-1124-4F6C-83D2-D3BFEBC4C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361" y="1532806"/>
            <a:ext cx="1476762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9523EDAB-16F4-43E5-8822-B853AB92D0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836364"/>
              </p:ext>
            </p:extLst>
          </p:nvPr>
        </p:nvGraphicFramePr>
        <p:xfrm>
          <a:off x="360325" y="1343895"/>
          <a:ext cx="3982018" cy="3045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05" name="Graph" r:id="rId3" imgW="4119315" imgH="3159560" progId="Origin50.Graph">
                  <p:embed/>
                </p:oleObj>
              </mc:Choice>
              <mc:Fallback>
                <p:oleObj name="Graph" r:id="rId3" imgW="4119315" imgH="315956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476" t="8443" r="5055" b="5087"/>
                      <a:stretch>
                        <a:fillRect/>
                      </a:stretch>
                    </p:blipFill>
                    <p:spPr bwMode="auto">
                      <a:xfrm>
                        <a:off x="360325" y="1343895"/>
                        <a:ext cx="3982018" cy="30450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4">
            <a:extLst>
              <a:ext uri="{FF2B5EF4-FFF2-40B4-BE49-F238E27FC236}">
                <a16:creationId xmlns:a16="http://schemas.microsoft.com/office/drawing/2014/main" id="{4CDA9C41-97FE-4B24-8617-71A4ACAD0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3007" y="1489641"/>
            <a:ext cx="1448006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38EB3869-65AE-46D7-9209-FC651B2715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4924311"/>
              </p:ext>
            </p:extLst>
          </p:nvPr>
        </p:nvGraphicFramePr>
        <p:xfrm>
          <a:off x="4723862" y="1343895"/>
          <a:ext cx="3982017" cy="3137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06" name="Graph" r:id="rId5" imgW="4119315" imgH="3159560" progId="Origin50.Graph">
                  <p:embed/>
                </p:oleObj>
              </mc:Choice>
              <mc:Fallback>
                <p:oleObj name="Graph" r:id="rId5" imgW="4119315" imgH="315956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715" t="6941" r="4848" b="4675"/>
                      <a:stretch>
                        <a:fillRect/>
                      </a:stretch>
                    </p:blipFill>
                    <p:spPr bwMode="auto">
                      <a:xfrm>
                        <a:off x="4723862" y="1343895"/>
                        <a:ext cx="3982017" cy="31373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内容占位符 2">
            <a:extLst>
              <a:ext uri="{FF2B5EF4-FFF2-40B4-BE49-F238E27FC236}">
                <a16:creationId xmlns:a16="http://schemas.microsoft.com/office/drawing/2014/main" id="{A50C5A95-1FB1-419B-96DC-42AFF4BDD2F6}"/>
              </a:ext>
            </a:extLst>
          </p:cNvPr>
          <p:cNvSpPr txBox="1">
            <a:spLocks/>
          </p:cNvSpPr>
          <p:nvPr/>
        </p:nvSpPr>
        <p:spPr>
          <a:xfrm>
            <a:off x="986095" y="4543309"/>
            <a:ext cx="7719784" cy="4525963"/>
          </a:xfrm>
          <a:ln w="31750" cap="flat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当黄铁矿、黏土矿物与其他矿物相结合时，温度较高；当石英与其他矿物结合时，温度降低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当黄铁矿与其他矿物相结合时，产生较大的应力；当方解石与其他矿物结合时，应力较小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当损伤发生时，杨氏模量减小，承受的应力减小</a:t>
            </a:r>
          </a:p>
        </p:txBody>
      </p:sp>
    </p:spTree>
    <p:extLst>
      <p:ext uri="{BB962C8B-B14F-4D97-AF65-F5344CB8AC3E}">
        <p14:creationId xmlns:p14="http://schemas.microsoft.com/office/powerpoint/2010/main" val="769011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>
            <a:extLst>
              <a:ext uri="{FF2B5EF4-FFF2-40B4-BE49-F238E27FC236}">
                <a16:creationId xmlns:a16="http://schemas.microsoft.com/office/drawing/2014/main" id="{9973C124-8E0A-4AFD-9421-310D29DE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912977-F0E6-49B2-98DA-AE7AF96C148F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7FEDDD76-29EE-4D98-B53F-F222F090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47862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五、讨论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4227C6CF-976B-4A98-B0E0-1746939C3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" y="778809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穿晶破坏</a:t>
            </a:r>
          </a:p>
        </p:txBody>
      </p:sp>
      <p:sp>
        <p:nvSpPr>
          <p:cNvPr id="10248" name="Rectangle 14">
            <a:extLst>
              <a:ext uri="{FF2B5EF4-FFF2-40B4-BE49-F238E27FC236}">
                <a16:creationId xmlns:a16="http://schemas.microsoft.com/office/drawing/2014/main" id="{40CCFC01-9A24-460D-AE55-B75A266F9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49" name="Rectangle 18">
            <a:extLst>
              <a:ext uri="{FF2B5EF4-FFF2-40B4-BE49-F238E27FC236}">
                <a16:creationId xmlns:a16="http://schemas.microsoft.com/office/drawing/2014/main" id="{74541B3C-2079-420D-A94A-7D245D247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17811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0315EC4-1E1F-4D71-B863-987CCEB51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754" y="110754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53300B-063C-46C5-96E3-D25D21EC5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8279" y="1675253"/>
            <a:ext cx="1290852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513B8B0A-157D-4EDF-BCEB-4A55F9677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7479" y="248024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62C0493-B53E-4E8D-BA86-AFAEF2897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591" y="1544114"/>
            <a:ext cx="14761574" cy="4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EC551EC-A613-4A95-9B08-2D669D36F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9644" y="134389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581BBD0F-294A-434F-89D3-DFD70F368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591" y="433352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7299CC9-1124-4F6C-83D2-D3BFEBC4C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361" y="1532806"/>
            <a:ext cx="1476762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CDA9C41-97FE-4B24-8617-71A4ACAD0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3007" y="1489641"/>
            <a:ext cx="1448006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3" name="内容占位符 2">
            <a:extLst>
              <a:ext uri="{FF2B5EF4-FFF2-40B4-BE49-F238E27FC236}">
                <a16:creationId xmlns:a16="http://schemas.microsoft.com/office/drawing/2014/main" id="{A50C5A95-1FB1-419B-96DC-42AFF4BDD2F6}"/>
              </a:ext>
            </a:extLst>
          </p:cNvPr>
          <p:cNvSpPr txBox="1">
            <a:spLocks/>
          </p:cNvSpPr>
          <p:nvPr/>
        </p:nvSpPr>
        <p:spPr>
          <a:xfrm>
            <a:off x="547730" y="1279616"/>
            <a:ext cx="7719784" cy="4525963"/>
          </a:xfrm>
          <a:ln w="31750" cap="flat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穿晶破坏经常发生在矿物内部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当某一矿物所占体积比重较大时，易发生穿晶破坏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1C34BCDD-85E0-4816-9971-86BF290625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78066" y="2257716"/>
            <a:ext cx="5716187" cy="335468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01080AD6-72E4-457E-98ED-4591674CF18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324589" y="3591590"/>
            <a:ext cx="1371702" cy="202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40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>
            <a:extLst>
              <a:ext uri="{FF2B5EF4-FFF2-40B4-BE49-F238E27FC236}">
                <a16:creationId xmlns:a16="http://schemas.microsoft.com/office/drawing/2014/main" id="{9973C124-8E0A-4AFD-9421-310D29DE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912977-F0E6-49B2-98DA-AE7AF96C148F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7FEDDD76-29EE-4D98-B53F-F222F090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47862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五、讨论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4227C6CF-976B-4A98-B0E0-1746939C3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" y="778809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穿晶破坏</a:t>
            </a:r>
          </a:p>
        </p:txBody>
      </p:sp>
      <p:sp>
        <p:nvSpPr>
          <p:cNvPr id="10248" name="Rectangle 14">
            <a:extLst>
              <a:ext uri="{FF2B5EF4-FFF2-40B4-BE49-F238E27FC236}">
                <a16:creationId xmlns:a16="http://schemas.microsoft.com/office/drawing/2014/main" id="{40CCFC01-9A24-460D-AE55-B75A266F9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49" name="Rectangle 18">
            <a:extLst>
              <a:ext uri="{FF2B5EF4-FFF2-40B4-BE49-F238E27FC236}">
                <a16:creationId xmlns:a16="http://schemas.microsoft.com/office/drawing/2014/main" id="{74541B3C-2079-420D-A94A-7D245D247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17811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0315EC4-1E1F-4D71-B863-987CCEB51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754" y="110754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53300B-063C-46C5-96E3-D25D21EC5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8279" y="1675253"/>
            <a:ext cx="1290852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009BFE9C-08EE-4F08-BA1D-BF9BA7F9B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106" y="3144326"/>
            <a:ext cx="111771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513B8B0A-157D-4EDF-BCEB-4A55F9677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7479" y="248024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62C0493-B53E-4E8D-BA86-AFAEF2897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591" y="1544114"/>
            <a:ext cx="14761574" cy="4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EC551EC-A613-4A95-9B08-2D669D36F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9644" y="134389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581BBD0F-294A-434F-89D3-DFD70F368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591" y="433352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7299CC9-1124-4F6C-83D2-D3BFEBC4C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361" y="1532806"/>
            <a:ext cx="1476762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CDA9C41-97FE-4B24-8617-71A4ACAD0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3007" y="1489641"/>
            <a:ext cx="1448006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3" name="内容占位符 2">
            <a:extLst>
              <a:ext uri="{FF2B5EF4-FFF2-40B4-BE49-F238E27FC236}">
                <a16:creationId xmlns:a16="http://schemas.microsoft.com/office/drawing/2014/main" id="{A50C5A95-1FB1-419B-96DC-42AFF4BDD2F6}"/>
              </a:ext>
            </a:extLst>
          </p:cNvPr>
          <p:cNvSpPr txBox="1">
            <a:spLocks/>
          </p:cNvSpPr>
          <p:nvPr/>
        </p:nvSpPr>
        <p:spPr>
          <a:xfrm>
            <a:off x="670845" y="1489641"/>
            <a:ext cx="7719784" cy="4525963"/>
          </a:xfrm>
          <a:ln w="31750" cap="flat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沿晶破坏经常发生在，不同矿物之间的交界面，属于剪切破坏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当两种矿物自由膨胀应力相差较大时，在矿物之间的交界面易发生剪切破坏，例如当黄铁矿、方铅矿与其他矿物胶结时，易发生沿晶破坏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0387E089-1FF6-4FDA-BBD3-FDF8BA45AE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53371" y="3209616"/>
            <a:ext cx="7785248" cy="321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69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15008" y="2240041"/>
            <a:ext cx="8928992" cy="196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  <a:buClr>
                <a:srgbClr val="FF3300"/>
              </a:buClr>
              <a:buFont typeface="Wingdings" pitchFamily="2" charset="2"/>
              <a:buNone/>
              <a:defRPr/>
            </a:pPr>
            <a:r>
              <a:rPr lang="zh-CN" altLang="en-US" sz="4400" b="1" dirty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谢谢大家！</a:t>
            </a:r>
            <a:endParaRPr lang="en-US" altLang="zh-CN" sz="4400" b="1" dirty="0">
              <a:solidFill>
                <a:schemeClr val="hlink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150000"/>
              </a:lnSpc>
              <a:buClr>
                <a:srgbClr val="FF3300"/>
              </a:buClr>
              <a:buFont typeface="Wingdings" pitchFamily="2" charset="2"/>
              <a:buNone/>
              <a:defRPr/>
            </a:pPr>
            <a:endParaRPr lang="en-US" altLang="zh-CN" sz="4400" b="1" dirty="0">
              <a:solidFill>
                <a:schemeClr val="hlin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5457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>
            <a:extLst>
              <a:ext uri="{FF2B5EF4-FFF2-40B4-BE49-F238E27FC236}">
                <a16:creationId xmlns:a16="http://schemas.microsoft.com/office/drawing/2014/main" id="{65203A51-9830-47C1-A4E7-401A3B8C4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511300"/>
            <a:ext cx="84582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FFFF"/>
                    </a:gs>
                    <a:gs pos="100000">
                      <a:srgbClr val="B6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chemeClr val="accent2"/>
              </a:buClr>
              <a:buSzPct val="115000"/>
              <a:buFont typeface="Wingdings" panose="05000000000000000000" pitchFamily="2" charset="2"/>
              <a:buNone/>
            </a:pPr>
            <a:endParaRPr kumimoji="1" lang="zh-CN" altLang="en-US" sz="3600">
              <a:solidFill>
                <a:srgbClr val="FF3300"/>
              </a:solidFill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endParaRPr kumimoji="1" lang="en-US" altLang="zh-CN" sz="4000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6709C266-FE56-4AAC-A260-D64EEE8C1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141663"/>
            <a:ext cx="7416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FFFF"/>
                    </a:gs>
                    <a:gs pos="100000">
                      <a:srgbClr val="B6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kumimoji="1" lang="zh-CN" altLang="en-US" sz="2800">
              <a:ea typeface="黑体" panose="02010609060101010101" pitchFamily="49" charset="-122"/>
            </a:endParaRPr>
          </a:p>
          <a:p>
            <a:pPr eaLnBrk="1" hangingPunct="1"/>
            <a:endParaRPr kumimoji="1" lang="zh-CN" altLang="en-US" sz="4000"/>
          </a:p>
          <a:p>
            <a:pPr eaLnBrk="1" hangingPunct="1"/>
            <a:endParaRPr kumimoji="1" lang="en-US" altLang="zh-CN" sz="4000"/>
          </a:p>
        </p:txBody>
      </p:sp>
      <p:sp>
        <p:nvSpPr>
          <p:cNvPr id="4100" name="灯片编号占位符 1">
            <a:extLst>
              <a:ext uri="{FF2B5EF4-FFF2-40B4-BE49-F238E27FC236}">
                <a16:creationId xmlns:a16="http://schemas.microsoft.com/office/drawing/2014/main" id="{DF2AE699-E7E8-4627-B913-12EADE3DC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EDEE53-6D0B-4E34-928D-AABDAC60BF46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4101" name="Rectangle 2">
            <a:extLst>
              <a:ext uri="{FF2B5EF4-FFF2-40B4-BE49-F238E27FC236}">
                <a16:creationId xmlns:a16="http://schemas.microsoft.com/office/drawing/2014/main" id="{FD0CA5B3-7D96-46E7-8E18-5559EDF2E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1988" y="2095500"/>
            <a:ext cx="3075265" cy="363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zh-CN" altLang="en-US" sz="2600" b="1" dirty="0">
                <a:latin typeface="Arial" panose="020B0604020202020204" pitchFamily="34" charset="0"/>
                <a:ea typeface="黑体" panose="02010609060101010101" pitchFamily="49" charset="-122"/>
              </a:rPr>
              <a:t>一、背景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zh-CN" altLang="en-US" sz="2600" b="1" dirty="0">
                <a:latin typeface="Arial" panose="020B0604020202020204" pitchFamily="34" charset="0"/>
                <a:ea typeface="黑体" panose="02010609060101010101" pitchFamily="49" charset="-122"/>
              </a:rPr>
              <a:t>二、数学模型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zh-CN" altLang="en-US" sz="2600" b="1" dirty="0">
                <a:latin typeface="Arial" panose="020B0604020202020204" pitchFamily="34" charset="0"/>
                <a:ea typeface="黑体" panose="02010609060101010101" pitchFamily="49" charset="-122"/>
              </a:rPr>
              <a:t>三、</a:t>
            </a:r>
            <a:r>
              <a:rPr lang="en-US" altLang="zh-CN" sz="2600" b="1" dirty="0">
                <a:latin typeface="Arial" panose="020B0604020202020204" pitchFamily="34" charset="0"/>
                <a:ea typeface="黑体" panose="02010609060101010101" pitchFamily="49" charset="-122"/>
              </a:rPr>
              <a:t>COMSOL </a:t>
            </a:r>
            <a:r>
              <a:rPr lang="zh-CN" altLang="en-US" sz="2600" b="1" dirty="0">
                <a:latin typeface="Arial" panose="020B0604020202020204" pitchFamily="34" charset="0"/>
                <a:ea typeface="黑体" panose="02010609060101010101" pitchFamily="49" charset="-122"/>
              </a:rPr>
              <a:t>建模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zh-CN" altLang="en-US" sz="2600" b="1" dirty="0">
                <a:latin typeface="Arial" panose="020B0604020202020204" pitchFamily="34" charset="0"/>
                <a:ea typeface="黑体" panose="02010609060101010101" pitchFamily="49" charset="-122"/>
              </a:rPr>
              <a:t>四、主要结论</a:t>
            </a:r>
            <a:endParaRPr lang="en-US" altLang="zh-CN" sz="2600" b="1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zh-CN" altLang="en-US" sz="2600" b="1" dirty="0">
                <a:latin typeface="Arial" panose="020B0604020202020204" pitchFamily="34" charset="0"/>
                <a:ea typeface="黑体" panose="02010609060101010101" pitchFamily="49" charset="-122"/>
              </a:rPr>
              <a:t>五、讨论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218DF20A-8E74-4D5D-B732-273DDF9CB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1054100"/>
            <a:ext cx="3200400" cy="751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dist">
              <a:lnSpc>
                <a:spcPct val="140000"/>
              </a:lnSpc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提 纲</a:t>
            </a:r>
          </a:p>
        </p:txBody>
      </p:sp>
    </p:spTree>
    <p:extLst>
      <p:ext uri="{BB962C8B-B14F-4D97-AF65-F5344CB8AC3E}">
        <p14:creationId xmlns:p14="http://schemas.microsoft.com/office/powerpoint/2010/main" val="2307401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>
            <a:extLst>
              <a:ext uri="{FF2B5EF4-FFF2-40B4-BE49-F238E27FC236}">
                <a16:creationId xmlns:a16="http://schemas.microsoft.com/office/drawing/2014/main" id="{D09598A9-27C5-46E4-947D-F45C5D1A6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341438"/>
            <a:ext cx="84582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FFFF"/>
                    </a:gs>
                    <a:gs pos="100000">
                      <a:srgbClr val="B6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chemeClr val="accent2"/>
              </a:buClr>
              <a:buSzPct val="115000"/>
              <a:buFont typeface="Wingdings" panose="05000000000000000000" pitchFamily="2" charset="2"/>
              <a:buNone/>
            </a:pPr>
            <a:endParaRPr kumimoji="1" lang="zh-CN" altLang="en-US" sz="3600">
              <a:solidFill>
                <a:srgbClr val="FF3300"/>
              </a:solidFill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endParaRPr kumimoji="1" lang="en-US" altLang="zh-CN" sz="400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53C4D02B-401B-41D4-BE36-8499E8FF4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141663"/>
            <a:ext cx="7416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FFFF"/>
                    </a:gs>
                    <a:gs pos="100000">
                      <a:srgbClr val="B6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kumimoji="1" lang="zh-CN" altLang="en-US" sz="2800">
              <a:ea typeface="黑体" panose="02010609060101010101" pitchFamily="49" charset="-122"/>
            </a:endParaRPr>
          </a:p>
          <a:p>
            <a:pPr eaLnBrk="1" hangingPunct="1"/>
            <a:endParaRPr kumimoji="1" lang="zh-CN" altLang="en-US" sz="4000"/>
          </a:p>
          <a:p>
            <a:pPr eaLnBrk="1" hangingPunct="1"/>
            <a:endParaRPr kumimoji="1" lang="en-US" altLang="zh-CN" sz="4000"/>
          </a:p>
        </p:txBody>
      </p:sp>
      <p:sp>
        <p:nvSpPr>
          <p:cNvPr id="5124" name="灯片编号占位符 1">
            <a:extLst>
              <a:ext uri="{FF2B5EF4-FFF2-40B4-BE49-F238E27FC236}">
                <a16:creationId xmlns:a16="http://schemas.microsoft.com/office/drawing/2014/main" id="{2884A1F8-E99B-4150-8D5C-1CA5C6FA4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A07D50-5D4D-4B2B-BF72-BAA547004D61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125" name="Text Box 2">
            <a:extLst>
              <a:ext uri="{FF2B5EF4-FFF2-40B4-BE49-F238E27FC236}">
                <a16:creationId xmlns:a16="http://schemas.microsoft.com/office/drawing/2014/main" id="{FAAAA632-8F73-40C2-91C8-5B54FECA1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1880" y="158136"/>
            <a:ext cx="4992687" cy="5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一、背景</a:t>
            </a:r>
          </a:p>
        </p:txBody>
      </p:sp>
      <p:sp>
        <p:nvSpPr>
          <p:cNvPr id="5127" name="Text Box 12">
            <a:extLst>
              <a:ext uri="{FF2B5EF4-FFF2-40B4-BE49-F238E27FC236}">
                <a16:creationId xmlns:a16="http://schemas.microsoft.com/office/drawing/2014/main" id="{D96D7725-53AB-434B-BACF-2635CFBC8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936264"/>
            <a:ext cx="891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相比于常规加热方式，微波加热由于以下优点受到了广泛应用</a:t>
            </a: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68F99BF5-0D7A-4D82-89AB-A4EE56CA1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588" y="1454420"/>
            <a:ext cx="9016999" cy="244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/>
              <a:t>通过能量转换实现，而不是热量传递实现</a:t>
            </a:r>
            <a:endParaRPr lang="en-US" altLang="zh-CN" dirty="0"/>
          </a:p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/>
              <a:t>迅速、非接触、体加热</a:t>
            </a:r>
            <a:endParaRPr lang="en-US" altLang="zh-CN" dirty="0"/>
          </a:p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/>
              <a:t>即开，即停</a:t>
            </a:r>
            <a:endParaRPr lang="en-US" altLang="zh-CN" dirty="0"/>
          </a:p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FF0701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zh-CN" altLang="en-US" dirty="0"/>
              <a:t>安全、环境友好</a:t>
            </a:r>
            <a:endParaRPr lang="en-US" altLang="zh-CN" sz="2200" b="0" dirty="0">
              <a:solidFill>
                <a:schemeClr val="tx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44269B1-4814-41EC-8C9F-FE474FFE2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609" y="2595873"/>
            <a:ext cx="5834767" cy="37134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灯片编号占位符 3">
            <a:extLst>
              <a:ext uri="{FF2B5EF4-FFF2-40B4-BE49-F238E27FC236}">
                <a16:creationId xmlns:a16="http://schemas.microsoft.com/office/drawing/2014/main" id="{7D38C359-D1B7-4C23-A937-F84AE524C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9BE3AEC-2BA7-446E-9F9E-7D7B943FC28E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7172" name="Text Box 13">
            <a:extLst>
              <a:ext uri="{FF2B5EF4-FFF2-40B4-BE49-F238E27FC236}">
                <a16:creationId xmlns:a16="http://schemas.microsoft.com/office/drawing/2014/main" id="{463B0DD9-77AC-49F2-999A-FCEC65A7F657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31763" y="838200"/>
            <a:ext cx="9017000" cy="508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zh-CN" sz="3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3" name="Text Box 4">
            <a:extLst>
              <a:ext uri="{FF2B5EF4-FFF2-40B4-BE49-F238E27FC236}">
                <a16:creationId xmlns:a16="http://schemas.microsoft.com/office/drawing/2014/main" id="{E5ACDA54-6F2C-4F66-88BE-346AC854E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959" y="835025"/>
            <a:ext cx="79248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微波加热用于非常规油气开采尚处于探索阶段</a:t>
            </a:r>
          </a:p>
        </p:txBody>
      </p:sp>
      <p:sp>
        <p:nvSpPr>
          <p:cNvPr id="7174" name="内容占位符 2">
            <a:extLst>
              <a:ext uri="{FF2B5EF4-FFF2-40B4-BE49-F238E27FC236}">
                <a16:creationId xmlns:a16="http://schemas.microsoft.com/office/drawing/2014/main" id="{A1D18131-3812-475B-8414-31E1B177028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7538" y="5306445"/>
            <a:ext cx="8229600" cy="4525963"/>
          </a:xfrm>
        </p:spPr>
        <p:txBody>
          <a:bodyPr wrap="square">
            <a:spAutoFit/>
          </a:bodyPr>
          <a:lstStyle/>
          <a:p>
            <a:pPr marL="266700" indent="-266700"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前人的研究大多集中实验，仅有的理论研究对于微波破裂机理解释不清</a:t>
            </a:r>
          </a:p>
        </p:txBody>
      </p:sp>
      <p:sp>
        <p:nvSpPr>
          <p:cNvPr id="7177" name="Rectangle 13">
            <a:extLst>
              <a:ext uri="{FF2B5EF4-FFF2-40B4-BE49-F238E27FC236}">
                <a16:creationId xmlns:a16="http://schemas.microsoft.com/office/drawing/2014/main" id="{1100DB01-9902-4AA3-AD97-DD4E330D2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959" y="4302442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7178" name="Rectangle 14">
            <a:extLst>
              <a:ext uri="{FF2B5EF4-FFF2-40B4-BE49-F238E27FC236}">
                <a16:creationId xmlns:a16="http://schemas.microsoft.com/office/drawing/2014/main" id="{408521DA-7039-447E-9B9A-5B5C3E583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B2CA3A73-59C1-4D6D-8363-674CE5C2D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1880" y="158136"/>
            <a:ext cx="4992687" cy="5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一、背景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1A588C3-5D52-4A76-9BDE-0163ADC10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012" y="1327468"/>
            <a:ext cx="7296943" cy="394285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3">
            <a:extLst>
              <a:ext uri="{FF2B5EF4-FFF2-40B4-BE49-F238E27FC236}">
                <a16:creationId xmlns:a16="http://schemas.microsoft.com/office/drawing/2014/main" id="{3E00DACD-26EC-474F-BC2D-45EC50419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434034-5C6C-4EC5-9B01-CDF597D0F0DA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9219" name="Text Box 2">
            <a:extLst>
              <a:ext uri="{FF2B5EF4-FFF2-40B4-BE49-F238E27FC236}">
                <a16:creationId xmlns:a16="http://schemas.microsoft.com/office/drawing/2014/main" id="{2E445D11-E6AE-4379-8E1E-DF3048D9E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9788" y="186357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二、数学模型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0" name="Text Box 13">
            <a:extLst>
              <a:ext uri="{FF2B5EF4-FFF2-40B4-BE49-F238E27FC236}">
                <a16:creationId xmlns:a16="http://schemas.microsoft.com/office/drawing/2014/main" id="{8109AB3D-5E70-4DC0-9CCF-1F38049D6D0D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31763" y="838200"/>
            <a:ext cx="9017000" cy="508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zh-CN" sz="3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Text Box 4">
            <a:extLst>
              <a:ext uri="{FF2B5EF4-FFF2-40B4-BE49-F238E27FC236}">
                <a16:creationId xmlns:a16="http://schemas.microsoft.com/office/drawing/2014/main" id="{ADDEDDB9-8A53-479F-AA5C-F33E3EC4D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952500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电磁场传播</a:t>
            </a:r>
          </a:p>
        </p:txBody>
      </p:sp>
      <p:sp>
        <p:nvSpPr>
          <p:cNvPr id="9223" name="Rectangle 13">
            <a:extLst>
              <a:ext uri="{FF2B5EF4-FFF2-40B4-BE49-F238E27FC236}">
                <a16:creationId xmlns:a16="http://schemas.microsoft.com/office/drawing/2014/main" id="{8D521050-7E48-4539-88F1-03EDB3A09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44145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9224" name="Rectangle 14">
            <a:extLst>
              <a:ext uri="{FF2B5EF4-FFF2-40B4-BE49-F238E27FC236}">
                <a16:creationId xmlns:a16="http://schemas.microsoft.com/office/drawing/2014/main" id="{D965DC55-EFC9-4478-8CDC-4E9056B4D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9225" name="Rectangle 18">
            <a:extLst>
              <a:ext uri="{FF2B5EF4-FFF2-40B4-BE49-F238E27FC236}">
                <a16:creationId xmlns:a16="http://schemas.microsoft.com/office/drawing/2014/main" id="{07F198C4-D435-4BC5-8A6A-2D195A8F0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17811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9230" name="Rectangle 4">
            <a:extLst>
              <a:ext uri="{FF2B5EF4-FFF2-40B4-BE49-F238E27FC236}">
                <a16:creationId xmlns:a16="http://schemas.microsoft.com/office/drawing/2014/main" id="{AC566CC9-6BCC-4F3D-89A8-93D26C8AB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1331913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151B174-91F0-448D-A1BB-4AB469501110}"/>
              </a:ext>
            </a:extLst>
          </p:cNvPr>
          <p:cNvSpPr/>
          <p:nvPr/>
        </p:nvSpPr>
        <p:spPr>
          <a:xfrm>
            <a:off x="899592" y="145470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</a:rPr>
              <a:t>麦克斯韦方程组</a:t>
            </a:r>
            <a:r>
              <a:rPr lang="en-US" altLang="zh-CN" dirty="0">
                <a:latin typeface="Times New Roman" panose="02020603050405020304" pitchFamily="18" charset="0"/>
              </a:rPr>
              <a:t>: </a:t>
            </a:r>
            <a:endParaRPr lang="zh-CN" altLang="en-US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0C815AC4-36BB-4823-BE86-C9899159A3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529004"/>
              </p:ext>
            </p:extLst>
          </p:nvPr>
        </p:nvGraphicFramePr>
        <p:xfrm>
          <a:off x="2771800" y="1782299"/>
          <a:ext cx="1158515" cy="868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19" name="Equation" r:id="rId3" imgW="609336" imgH="431613" progId="Equation.DSMT4">
                  <p:embed/>
                </p:oleObj>
              </mc:Choice>
              <mc:Fallback>
                <p:oleObj name="Equation" r:id="rId3" imgW="609336" imgH="431613" progId="Equation.DSMT4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1782299"/>
                        <a:ext cx="1158515" cy="8688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7AF6A2B4-783F-42A6-A848-6767F35779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434548"/>
              </p:ext>
            </p:extLst>
          </p:nvPr>
        </p:nvGraphicFramePr>
        <p:xfrm>
          <a:off x="2787330" y="2723379"/>
          <a:ext cx="1142985" cy="380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0" name="Equation" r:id="rId5" imgW="494870" imgH="177646" progId="Equation.DSMT4">
                  <p:embed/>
                </p:oleObj>
              </mc:Choice>
              <mc:Fallback>
                <p:oleObj name="Equation" r:id="rId5" imgW="494870" imgH="177646" progId="Equation.DSMT4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330" y="2723379"/>
                        <a:ext cx="1142985" cy="3809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FFE72291-79E9-4C97-86DF-3954961167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929294"/>
              </p:ext>
            </p:extLst>
          </p:nvPr>
        </p:nvGraphicFramePr>
        <p:xfrm>
          <a:off x="2841101" y="4185852"/>
          <a:ext cx="1764721" cy="882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1" name="Equation" r:id="rId7" imgW="736280" imgH="393529" progId="Equation.DSMT4">
                  <p:embed/>
                </p:oleObj>
              </mc:Choice>
              <mc:Fallback>
                <p:oleObj name="Equation" r:id="rId7" imgW="736280" imgH="393529" progId="Equation.DSMT4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101" y="4185852"/>
                        <a:ext cx="1764721" cy="8823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D92C672C-ADC7-4AA9-84F1-6FBC3783AC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9071268"/>
              </p:ext>
            </p:extLst>
          </p:nvPr>
        </p:nvGraphicFramePr>
        <p:xfrm>
          <a:off x="2807279" y="3338945"/>
          <a:ext cx="2398021" cy="666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2" name="Equation" r:id="rId9" imgW="1320227" imgH="393529" progId="Equation.DSMT4">
                  <p:embed/>
                </p:oleObj>
              </mc:Choice>
              <mc:Fallback>
                <p:oleObj name="Equation" r:id="rId9" imgW="1320227" imgH="393529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7279" y="3338945"/>
                        <a:ext cx="2398021" cy="6661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矩形 24">
            <a:extLst>
              <a:ext uri="{FF2B5EF4-FFF2-40B4-BE49-F238E27FC236}">
                <a16:creationId xmlns:a16="http://schemas.microsoft.com/office/drawing/2014/main" id="{56F31B71-2605-4D53-9FBC-75C934D0F558}"/>
              </a:ext>
            </a:extLst>
          </p:cNvPr>
          <p:cNvSpPr/>
          <p:nvPr/>
        </p:nvSpPr>
        <p:spPr>
          <a:xfrm>
            <a:off x="987186" y="5283884"/>
            <a:ext cx="1800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</a:rPr>
              <a:t>亥姆赫兹方程</a:t>
            </a:r>
            <a:r>
              <a:rPr lang="en-US" altLang="zh-CN" dirty="0">
                <a:latin typeface="Times New Roman" panose="02020603050405020304" pitchFamily="18" charset="0"/>
              </a:rPr>
              <a:t>: </a:t>
            </a:r>
            <a:endParaRPr lang="zh-CN" altLang="en-US" dirty="0"/>
          </a:p>
        </p:txBody>
      </p:sp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0D30D20C-3230-440D-9C39-C873BBC26A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8985103"/>
              </p:ext>
            </p:extLst>
          </p:nvPr>
        </p:nvGraphicFramePr>
        <p:xfrm>
          <a:off x="2746042" y="5526087"/>
          <a:ext cx="3520624" cy="728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3" name="Equation" r:id="rId11" imgW="2209800" imgH="431800" progId="Equation.DSMT4">
                  <p:embed/>
                </p:oleObj>
              </mc:Choice>
              <mc:Fallback>
                <p:oleObj name="Equation" r:id="rId11" imgW="2209800" imgH="431800" progId="Equation.DSMT4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042" y="5526087"/>
                        <a:ext cx="3520624" cy="7284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3">
            <a:extLst>
              <a:ext uri="{FF2B5EF4-FFF2-40B4-BE49-F238E27FC236}">
                <a16:creationId xmlns:a16="http://schemas.microsoft.com/office/drawing/2014/main" id="{3E00DACD-26EC-474F-BC2D-45EC50419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434034-5C6C-4EC5-9B01-CDF597D0F0DA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9219" name="Text Box 2">
            <a:extLst>
              <a:ext uri="{FF2B5EF4-FFF2-40B4-BE49-F238E27FC236}">
                <a16:creationId xmlns:a16="http://schemas.microsoft.com/office/drawing/2014/main" id="{2E445D11-E6AE-4379-8E1E-DF3048D9E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9788" y="186357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二、数学模型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0" name="Text Box 13">
            <a:extLst>
              <a:ext uri="{FF2B5EF4-FFF2-40B4-BE49-F238E27FC236}">
                <a16:creationId xmlns:a16="http://schemas.microsoft.com/office/drawing/2014/main" id="{8109AB3D-5E70-4DC0-9CCF-1F38049D6D0D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31763" y="838200"/>
            <a:ext cx="9017000" cy="508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zh-CN" sz="3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Text Box 4">
            <a:extLst>
              <a:ext uri="{FF2B5EF4-FFF2-40B4-BE49-F238E27FC236}">
                <a16:creationId xmlns:a16="http://schemas.microsoft.com/office/drawing/2014/main" id="{ADDEDDB9-8A53-479F-AA5C-F33E3EC4D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952500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热传导方程</a:t>
            </a:r>
          </a:p>
        </p:txBody>
      </p:sp>
      <p:sp>
        <p:nvSpPr>
          <p:cNvPr id="9223" name="Rectangle 13">
            <a:extLst>
              <a:ext uri="{FF2B5EF4-FFF2-40B4-BE49-F238E27FC236}">
                <a16:creationId xmlns:a16="http://schemas.microsoft.com/office/drawing/2014/main" id="{8D521050-7E48-4539-88F1-03EDB3A09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44145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9224" name="Rectangle 14">
            <a:extLst>
              <a:ext uri="{FF2B5EF4-FFF2-40B4-BE49-F238E27FC236}">
                <a16:creationId xmlns:a16="http://schemas.microsoft.com/office/drawing/2014/main" id="{D965DC55-EFC9-4478-8CDC-4E9056B4D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9225" name="Rectangle 18">
            <a:extLst>
              <a:ext uri="{FF2B5EF4-FFF2-40B4-BE49-F238E27FC236}">
                <a16:creationId xmlns:a16="http://schemas.microsoft.com/office/drawing/2014/main" id="{07F198C4-D435-4BC5-8A6A-2D195A8F0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17811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151B174-91F0-448D-A1BB-4AB469501110}"/>
              </a:ext>
            </a:extLst>
          </p:cNvPr>
          <p:cNvSpPr/>
          <p:nvPr/>
        </p:nvSpPr>
        <p:spPr>
          <a:xfrm>
            <a:off x="899592" y="145470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</a:rPr>
              <a:t>固体传热方程</a:t>
            </a:r>
            <a:r>
              <a:rPr lang="en-US" altLang="zh-CN" dirty="0">
                <a:latin typeface="Times New Roman" panose="02020603050405020304" pitchFamily="18" charset="0"/>
              </a:rPr>
              <a:t>: </a:t>
            </a:r>
            <a:endParaRPr lang="zh-CN" alt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CAFA918-4E7B-403C-82E6-A683F976E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4387" y="1933575"/>
            <a:ext cx="1173900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97778472-F585-40F2-BCBF-8778FD37C9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6653766"/>
              </p:ext>
            </p:extLst>
          </p:nvPr>
        </p:nvGraphicFramePr>
        <p:xfrm>
          <a:off x="2174387" y="1933575"/>
          <a:ext cx="4575663" cy="847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87" name="Equation" r:id="rId3" imgW="2082800" imgH="393700" progId="Equation.DSMT4">
                  <p:embed/>
                </p:oleObj>
              </mc:Choice>
              <mc:Fallback>
                <p:oleObj name="Equation" r:id="rId3" imgW="20828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387" y="1933575"/>
                        <a:ext cx="4575663" cy="8473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4">
            <a:extLst>
              <a:ext uri="{FF2B5EF4-FFF2-40B4-BE49-F238E27FC236}">
                <a16:creationId xmlns:a16="http://schemas.microsoft.com/office/drawing/2014/main" id="{70AC820C-6601-4711-8F69-A513FF14A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2950559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力学传热方程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F087B7D-C575-47CE-96F8-520A2DFB9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4387" y="3716940"/>
            <a:ext cx="2387302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009487DC-8EEA-4E0B-90E0-4318ECB21C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3762191"/>
              </p:ext>
            </p:extLst>
          </p:nvPr>
        </p:nvGraphicFramePr>
        <p:xfrm>
          <a:off x="2174386" y="3716940"/>
          <a:ext cx="4575663" cy="994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88" name="Equation" r:id="rId5" imgW="1765300" imgH="393700" progId="Equation.DSMT4">
                  <p:embed/>
                </p:oleObj>
              </mc:Choice>
              <mc:Fallback>
                <p:oleObj name="Equation" r:id="rId5" imgW="1765300" imgH="393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386" y="3716940"/>
                        <a:ext cx="4575663" cy="9947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9652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3">
            <a:extLst>
              <a:ext uri="{FF2B5EF4-FFF2-40B4-BE49-F238E27FC236}">
                <a16:creationId xmlns:a16="http://schemas.microsoft.com/office/drawing/2014/main" id="{3E00DACD-26EC-474F-BC2D-45EC50419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434034-5C6C-4EC5-9B01-CDF597D0F0DA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9219" name="Text Box 2">
            <a:extLst>
              <a:ext uri="{FF2B5EF4-FFF2-40B4-BE49-F238E27FC236}">
                <a16:creationId xmlns:a16="http://schemas.microsoft.com/office/drawing/2014/main" id="{2E445D11-E6AE-4379-8E1E-DF3048D9E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9788" y="186357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二、数学模型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Text Box 4">
            <a:extLst>
              <a:ext uri="{FF2B5EF4-FFF2-40B4-BE49-F238E27FC236}">
                <a16:creationId xmlns:a16="http://schemas.microsoft.com/office/drawing/2014/main" id="{ADDEDDB9-8A53-479F-AA5C-F33E3EC4D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952500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矿物相互作用方程</a:t>
            </a:r>
          </a:p>
        </p:txBody>
      </p:sp>
      <p:sp>
        <p:nvSpPr>
          <p:cNvPr id="9223" name="Rectangle 13">
            <a:extLst>
              <a:ext uri="{FF2B5EF4-FFF2-40B4-BE49-F238E27FC236}">
                <a16:creationId xmlns:a16="http://schemas.microsoft.com/office/drawing/2014/main" id="{8D521050-7E48-4539-88F1-03EDB3A09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44145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9224" name="Rectangle 14">
            <a:extLst>
              <a:ext uri="{FF2B5EF4-FFF2-40B4-BE49-F238E27FC236}">
                <a16:creationId xmlns:a16="http://schemas.microsoft.com/office/drawing/2014/main" id="{D965DC55-EFC9-4478-8CDC-4E9056B4D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471675F7-2540-4B71-96DC-705C98E0CB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843855"/>
              </p:ext>
            </p:extLst>
          </p:nvPr>
        </p:nvGraphicFramePr>
        <p:xfrm>
          <a:off x="3133766" y="1591110"/>
          <a:ext cx="3616284" cy="1489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45" r:id="rId3" imgW="12934950" imgH="5010150" progId="AutoCAD.Drawing.20">
                  <p:embed/>
                </p:oleObj>
              </mc:Choice>
              <mc:Fallback>
                <p:oleObj r:id="rId3" imgW="12934950" imgH="5010150" progId="AutoCAD.Drawing.2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0042" t="42599" r="42589" b="12683"/>
                      <a:stretch>
                        <a:fillRect/>
                      </a:stretch>
                    </p:blipFill>
                    <p:spPr bwMode="auto">
                      <a:xfrm>
                        <a:off x="3133766" y="1591110"/>
                        <a:ext cx="3616284" cy="14890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C10A7232-BD4F-4BC2-B6B8-CCEE3726E3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227555"/>
              </p:ext>
            </p:extLst>
          </p:nvPr>
        </p:nvGraphicFramePr>
        <p:xfrm>
          <a:off x="333870" y="3375574"/>
          <a:ext cx="3730922" cy="1385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46" r:id="rId5" imgW="1371474" imgH="485730" progId="AutoCAD.Drawing.20">
                  <p:embed/>
                </p:oleObj>
              </mc:Choice>
              <mc:Fallback>
                <p:oleObj r:id="rId5" imgW="1371474" imgH="485730" progId="AutoCAD.Drawing.2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8664" t="31078" r="41721" b="38019"/>
                      <a:stretch>
                        <a:fillRect/>
                      </a:stretch>
                    </p:blipFill>
                    <p:spPr bwMode="auto">
                      <a:xfrm>
                        <a:off x="333870" y="3375574"/>
                        <a:ext cx="3730922" cy="13857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26D8CDAB-A9BB-446B-8D94-D8CFF13D71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954618"/>
              </p:ext>
            </p:extLst>
          </p:nvPr>
        </p:nvGraphicFramePr>
        <p:xfrm>
          <a:off x="5005790" y="3355163"/>
          <a:ext cx="3616284" cy="1385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47" r:id="rId7" imgW="12934950" imgH="5010150" progId="AutoCAD.Drawing.20">
                  <p:embed/>
                </p:oleObj>
              </mc:Choice>
              <mc:Fallback>
                <p:oleObj r:id="rId7" imgW="12934950" imgH="5010150" progId="AutoCAD.Drawing.2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6398" t="30049" r="31921" b="38551"/>
                      <a:stretch>
                        <a:fillRect/>
                      </a:stretch>
                    </p:blipFill>
                    <p:spPr bwMode="auto">
                      <a:xfrm>
                        <a:off x="5005790" y="3355163"/>
                        <a:ext cx="3616284" cy="13857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B276C46D-2C6E-4D8D-9AB0-E96BB54D85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097675"/>
              </p:ext>
            </p:extLst>
          </p:nvPr>
        </p:nvGraphicFramePr>
        <p:xfrm>
          <a:off x="919902" y="5170922"/>
          <a:ext cx="2927795" cy="585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48" name="Equation" r:id="rId9" imgW="1181100" imgH="228600" progId="Equation.DSMT4">
                  <p:embed/>
                </p:oleObj>
              </mc:Choice>
              <mc:Fallback>
                <p:oleObj name="Equation" r:id="rId9" imgW="118110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902" y="5170922"/>
                        <a:ext cx="2927795" cy="5855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extLst>
              <a:ext uri="{FF2B5EF4-FFF2-40B4-BE49-F238E27FC236}">
                <a16:creationId xmlns:a16="http://schemas.microsoft.com/office/drawing/2014/main" id="{857CFC0E-6C98-480C-BC83-20EE020B60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680928"/>
              </p:ext>
            </p:extLst>
          </p:nvPr>
        </p:nvGraphicFramePr>
        <p:xfrm>
          <a:off x="5056596" y="4990575"/>
          <a:ext cx="2592288" cy="91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49" name="Equation" r:id="rId11" imgW="1358310" imgH="431613" progId="Equation.DSMT4">
                  <p:embed/>
                </p:oleObj>
              </mc:Choice>
              <mc:Fallback>
                <p:oleObj name="Equation" r:id="rId11" imgW="1358310" imgH="431613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596" y="4990575"/>
                        <a:ext cx="2592288" cy="914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extLst>
              <a:ext uri="{FF2B5EF4-FFF2-40B4-BE49-F238E27FC236}">
                <a16:creationId xmlns:a16="http://schemas.microsoft.com/office/drawing/2014/main" id="{DC0B234D-9A90-4356-9433-9DF8FD45A9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579964"/>
              </p:ext>
            </p:extLst>
          </p:nvPr>
        </p:nvGraphicFramePr>
        <p:xfrm>
          <a:off x="2174387" y="5814862"/>
          <a:ext cx="3528392" cy="846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50" name="Equation" r:id="rId13" imgW="1879600" imgH="431800" progId="Equation.DSMT4">
                  <p:embed/>
                </p:oleObj>
              </mc:Choice>
              <mc:Fallback>
                <p:oleObj name="Equation" r:id="rId13" imgW="1879600" imgH="4318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387" y="5814862"/>
                        <a:ext cx="3528392" cy="8468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内容占位符 2">
            <a:extLst>
              <a:ext uri="{FF2B5EF4-FFF2-40B4-BE49-F238E27FC236}">
                <a16:creationId xmlns:a16="http://schemas.microsoft.com/office/drawing/2014/main" id="{08BB7A45-A41B-4C06-8600-AD9F40EEB159}"/>
              </a:ext>
            </a:extLst>
          </p:cNvPr>
          <p:cNvSpPr txBox="1">
            <a:spLocks/>
          </p:cNvSpPr>
          <p:nvPr/>
        </p:nvSpPr>
        <p:spPr>
          <a:xfrm>
            <a:off x="269941" y="5266890"/>
            <a:ext cx="4553747" cy="4525963"/>
          </a:xfr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20000"/>
              </a:lnSpc>
              <a:buClr>
                <a:srgbClr val="FF0000"/>
              </a:buClr>
              <a:buSzPct val="90000"/>
              <a:buNone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m1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内容占位符 2">
            <a:extLst>
              <a:ext uri="{FF2B5EF4-FFF2-40B4-BE49-F238E27FC236}">
                <a16:creationId xmlns:a16="http://schemas.microsoft.com/office/drawing/2014/main" id="{7357FFF7-1C13-4757-9FD0-5F1E4B6AD016}"/>
              </a:ext>
            </a:extLst>
          </p:cNvPr>
          <p:cNvSpPr txBox="1">
            <a:spLocks/>
          </p:cNvSpPr>
          <p:nvPr/>
        </p:nvSpPr>
        <p:spPr>
          <a:xfrm>
            <a:off x="4497658" y="5170922"/>
            <a:ext cx="4553747" cy="4525963"/>
          </a:xfr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20000"/>
              </a:lnSpc>
              <a:buClr>
                <a:srgbClr val="FF0000"/>
              </a:buClr>
              <a:buSzPct val="90000"/>
              <a:buNone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m2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4423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>
            <a:extLst>
              <a:ext uri="{FF2B5EF4-FFF2-40B4-BE49-F238E27FC236}">
                <a16:creationId xmlns:a16="http://schemas.microsoft.com/office/drawing/2014/main" id="{9973C124-8E0A-4AFD-9421-310D29DE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912977-F0E6-49B2-98DA-AE7AF96C148F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7FEDDD76-29EE-4D98-B53F-F222F090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47862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en-US" altLang="zh-CN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COMSOL</a:t>
            </a: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建模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4" name="Text Box 13">
            <a:extLst>
              <a:ext uri="{FF2B5EF4-FFF2-40B4-BE49-F238E27FC236}">
                <a16:creationId xmlns:a16="http://schemas.microsoft.com/office/drawing/2014/main" id="{04F48946-D211-45FD-BCBD-5A422D98F1EE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31763" y="838200"/>
            <a:ext cx="9017000" cy="508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zh-CN" sz="3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4227C6CF-976B-4A98-B0E0-1746939C3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952500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宏观模型</a:t>
            </a:r>
          </a:p>
        </p:txBody>
      </p:sp>
      <p:sp>
        <p:nvSpPr>
          <p:cNvPr id="10246" name="内容占位符 2">
            <a:extLst>
              <a:ext uri="{FF2B5EF4-FFF2-40B4-BE49-F238E27FC236}">
                <a16:creationId xmlns:a16="http://schemas.microsoft.com/office/drawing/2014/main" id="{95AC25C7-012F-4414-8B24-1F2A3CAEC52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spAutoFit/>
          </a:bodyPr>
          <a:lstStyle/>
          <a:p>
            <a:pPr marL="266700" indent="-266700"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模拟样品尺度微波传播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热耦合过程，包含微波炉、样品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66700" indent="-266700"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参考案例库中烤土豆案例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lnSpc>
                <a:spcPct val="120000"/>
              </a:lnSpc>
              <a:buClr>
                <a:srgbClr val="FF0000"/>
              </a:buClr>
              <a:buSzPct val="90000"/>
              <a:buNone/>
            </a:pP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7" name="Rectangle 13">
            <a:extLst>
              <a:ext uri="{FF2B5EF4-FFF2-40B4-BE49-F238E27FC236}">
                <a16:creationId xmlns:a16="http://schemas.microsoft.com/office/drawing/2014/main" id="{922D641C-19E1-448C-8BF2-CA46C6BF4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44145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48" name="Rectangle 14">
            <a:extLst>
              <a:ext uri="{FF2B5EF4-FFF2-40B4-BE49-F238E27FC236}">
                <a16:creationId xmlns:a16="http://schemas.microsoft.com/office/drawing/2014/main" id="{40CCFC01-9A24-460D-AE55-B75A266F9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49" name="Rectangle 18">
            <a:extLst>
              <a:ext uri="{FF2B5EF4-FFF2-40B4-BE49-F238E27FC236}">
                <a16:creationId xmlns:a16="http://schemas.microsoft.com/office/drawing/2014/main" id="{74541B3C-2079-420D-A94A-7D245D247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17811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50" name="Rectangle 4">
            <a:extLst>
              <a:ext uri="{FF2B5EF4-FFF2-40B4-BE49-F238E27FC236}">
                <a16:creationId xmlns:a16="http://schemas.microsoft.com/office/drawing/2014/main" id="{77D36F34-3402-4712-A9B7-AD3C39858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1331913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A84DD250-EC97-4FF1-954F-4F85618FD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724" y="5308247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微观模型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A31078D9-5104-453B-9FF4-CF6F78F65CF3}"/>
              </a:ext>
            </a:extLst>
          </p:cNvPr>
          <p:cNvSpPr txBox="1">
            <a:spLocks/>
          </p:cNvSpPr>
          <p:nvPr/>
        </p:nvSpPr>
        <p:spPr>
          <a:xfrm>
            <a:off x="525463" y="5800372"/>
            <a:ext cx="8229600" cy="4525963"/>
          </a:xfr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模拟矿物尺度热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力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损伤过程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66700" indent="-266700"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固体力学模块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66700" indent="-266700" eaLnBrk="1" hangingPunct="1">
              <a:lnSpc>
                <a:spcPct val="120000"/>
              </a:lnSpc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74EC6EA8-DEA3-4FF1-8127-2E767A150DE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2868" y="2611078"/>
            <a:ext cx="4070895" cy="258191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C5529BDA-AE4C-4A88-BCC8-AF5721FF121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792264" y="2742116"/>
            <a:ext cx="3966888" cy="254404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>
            <a:extLst>
              <a:ext uri="{FF2B5EF4-FFF2-40B4-BE49-F238E27FC236}">
                <a16:creationId xmlns:a16="http://schemas.microsoft.com/office/drawing/2014/main" id="{9973C124-8E0A-4AFD-9421-310D29DE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912977-F0E6-49B2-98DA-AE7AF96C148F}" type="slidenum">
              <a:rPr lang="en-US" altLang="zh-CN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7FEDDD76-29EE-4D98-B53F-F222F090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47862"/>
            <a:ext cx="4419600" cy="11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rgbClr val="FF07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四、主要结论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zh-CN" altLang="en-US" sz="3000" b="1" dirty="0">
              <a:solidFill>
                <a:srgbClr val="FF07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4227C6CF-976B-4A98-B0E0-1746939C3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" y="778809"/>
            <a:ext cx="7924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701"/>
              </a:buClr>
              <a:buSzPct val="120000"/>
              <a:buFont typeface="Wingdings 2" panose="05020102010507070707" pitchFamily="18" charset="2"/>
              <a:buChar char="ò"/>
            </a:pPr>
            <a:r>
              <a:rPr lang="zh-CN" altLang="en-US" sz="26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宏观模型</a:t>
            </a:r>
          </a:p>
        </p:txBody>
      </p:sp>
      <p:sp>
        <p:nvSpPr>
          <p:cNvPr id="10247" name="Rectangle 13">
            <a:extLst>
              <a:ext uri="{FF2B5EF4-FFF2-40B4-BE49-F238E27FC236}">
                <a16:creationId xmlns:a16="http://schemas.microsoft.com/office/drawing/2014/main" id="{922D641C-19E1-448C-8BF2-CA46C6BF4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381" y="1332534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48" name="Rectangle 14">
            <a:extLst>
              <a:ext uri="{FF2B5EF4-FFF2-40B4-BE49-F238E27FC236}">
                <a16:creationId xmlns:a16="http://schemas.microsoft.com/office/drawing/2014/main" id="{40CCFC01-9A24-460D-AE55-B75A266F9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3" y="1351915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49" name="Rectangle 18">
            <a:extLst>
              <a:ext uri="{FF2B5EF4-FFF2-40B4-BE49-F238E27FC236}">
                <a16:creationId xmlns:a16="http://schemas.microsoft.com/office/drawing/2014/main" id="{74541B3C-2079-420D-A94A-7D245D247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17811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10250" name="Rectangle 4">
            <a:extLst>
              <a:ext uri="{FF2B5EF4-FFF2-40B4-BE49-F238E27FC236}">
                <a16:creationId xmlns:a16="http://schemas.microsoft.com/office/drawing/2014/main" id="{77D36F34-3402-4712-A9B7-AD3C39858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1331913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0315EC4-1E1F-4D71-B863-987CCEB51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754" y="110754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3AA8858B-59FB-4470-931A-23ACDF803A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521263"/>
              </p:ext>
            </p:extLst>
          </p:nvPr>
        </p:nvGraphicFramePr>
        <p:xfrm>
          <a:off x="719953" y="1118338"/>
          <a:ext cx="3657414" cy="2813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35" name="Graph" r:id="rId3" imgW="4119315" imgH="3159560" progId="Origin50.Graph">
                  <p:embed/>
                </p:oleObj>
              </mc:Choice>
              <mc:Fallback>
                <p:oleObj name="Graph" r:id="rId3" imgW="4119315" imgH="315956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080" t="6952" r="3920" b="5083"/>
                      <a:stretch>
                        <a:fillRect/>
                      </a:stretch>
                    </p:blipFill>
                    <p:spPr bwMode="auto">
                      <a:xfrm>
                        <a:off x="719953" y="1118338"/>
                        <a:ext cx="3657414" cy="28133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>
            <a:extLst>
              <a:ext uri="{FF2B5EF4-FFF2-40B4-BE49-F238E27FC236}">
                <a16:creationId xmlns:a16="http://schemas.microsoft.com/office/drawing/2014/main" id="{D253300B-063C-46C5-96E3-D25D21EC5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8279" y="1675253"/>
            <a:ext cx="1290852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DEEC0927-E989-4205-9F58-531BC5D9D1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984775"/>
              </p:ext>
            </p:extLst>
          </p:nvPr>
        </p:nvGraphicFramePr>
        <p:xfrm>
          <a:off x="4928279" y="1113341"/>
          <a:ext cx="3481387" cy="275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36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4347" t="7060" r="12935" b="5551"/>
                      <a:stretch>
                        <a:fillRect/>
                      </a:stretch>
                    </p:blipFill>
                    <p:spPr bwMode="auto">
                      <a:xfrm>
                        <a:off x="4928279" y="1113341"/>
                        <a:ext cx="3481387" cy="2759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>
            <a:extLst>
              <a:ext uri="{FF2B5EF4-FFF2-40B4-BE49-F238E27FC236}">
                <a16:creationId xmlns:a16="http://schemas.microsoft.com/office/drawing/2014/main" id="{423EEDD0-1D3E-4241-9FA6-3D01C8824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039" y="477250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90712F60-7E34-4822-B5E8-9E799435B9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768857"/>
              </p:ext>
            </p:extLst>
          </p:nvPr>
        </p:nvGraphicFramePr>
        <p:xfrm>
          <a:off x="2683295" y="4128496"/>
          <a:ext cx="3481386" cy="2742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37" name="Graph" r:id="rId7" imgW="4119315" imgH="3159560" progId="Origin50.Graph">
                  <p:embed/>
                </p:oleObj>
              </mc:Choice>
              <mc:Fallback>
                <p:oleObj name="Graph" r:id="rId7" imgW="4119315" imgH="3159560" progId="Origin50.Graph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367" t="8569" r="11394" b="4788"/>
                      <a:stretch>
                        <a:fillRect/>
                      </a:stretch>
                    </p:blipFill>
                    <p:spPr bwMode="auto">
                      <a:xfrm>
                        <a:off x="2683295" y="4128496"/>
                        <a:ext cx="3481386" cy="27429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10">
            <a:extLst>
              <a:ext uri="{FF2B5EF4-FFF2-40B4-BE49-F238E27FC236}">
                <a16:creationId xmlns:a16="http://schemas.microsoft.com/office/drawing/2014/main" id="{E4C0874D-A5C6-4119-9BAB-0F8E2694E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045" y="3829993"/>
            <a:ext cx="2127851" cy="36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5000"/>
              </a:lnSpc>
              <a:spcBef>
                <a:spcPct val="50000"/>
              </a:spcBef>
              <a:buClr>
                <a:srgbClr val="FF0701"/>
              </a:buClr>
              <a:buSzPct val="120000"/>
              <a:defRPr/>
            </a:pPr>
            <a:r>
              <a:rPr lang="zh-CN" altLang="en-US" sz="1600" dirty="0"/>
              <a:t>介电常数随温度变化</a:t>
            </a:r>
            <a:endParaRPr lang="en-US" altLang="zh-CN" sz="1600" dirty="0"/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F3E3264D-817C-4349-B933-3C4895188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9733" y="3931733"/>
            <a:ext cx="2127851" cy="36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5000"/>
              </a:lnSpc>
              <a:spcBef>
                <a:spcPct val="50000"/>
              </a:spcBef>
              <a:buClr>
                <a:srgbClr val="FF0701"/>
              </a:buClr>
              <a:buSzPct val="120000"/>
              <a:defRPr/>
            </a:pPr>
            <a:r>
              <a:rPr lang="zh-CN" altLang="en-US" sz="1600" dirty="0"/>
              <a:t>比热容随温度变化</a:t>
            </a:r>
            <a:endParaRPr lang="en-US" altLang="zh-CN" sz="1600" dirty="0"/>
          </a:p>
        </p:txBody>
      </p:sp>
      <p:sp>
        <p:nvSpPr>
          <p:cNvPr id="23" name="Text Box 10">
            <a:extLst>
              <a:ext uri="{FF2B5EF4-FFF2-40B4-BE49-F238E27FC236}">
                <a16:creationId xmlns:a16="http://schemas.microsoft.com/office/drawing/2014/main" id="{24711325-A751-41A6-A1D6-358F33B0A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4681" y="5015657"/>
            <a:ext cx="2127851" cy="36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5000"/>
              </a:lnSpc>
              <a:spcBef>
                <a:spcPct val="50000"/>
              </a:spcBef>
              <a:buClr>
                <a:srgbClr val="FF0701"/>
              </a:buClr>
              <a:buSzPct val="120000"/>
              <a:defRPr/>
            </a:pPr>
            <a:r>
              <a:rPr lang="zh-CN" altLang="en-US" sz="1600" dirty="0"/>
              <a:t>实验结果与数值结果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2609477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16789</TotalTime>
  <Words>513</Words>
  <Application>Microsoft Office PowerPoint</Application>
  <PresentationFormat>全屏显示(4:3)</PresentationFormat>
  <Paragraphs>87</Paragraphs>
  <Slides>15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黑体</vt:lpstr>
      <vt:lpstr>Arial</vt:lpstr>
      <vt:lpstr>Calibri</vt:lpstr>
      <vt:lpstr>Times New Roman</vt:lpstr>
      <vt:lpstr>Wingdings</vt:lpstr>
      <vt:lpstr>Wingdings 2</vt:lpstr>
      <vt:lpstr>Office 主题</vt:lpstr>
      <vt:lpstr>Equation</vt:lpstr>
      <vt:lpstr>AutoCAD.Drawing.20</vt:lpstr>
      <vt:lpstr>Graph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J.P.Liu</dc:creator>
  <cp:lastModifiedBy>lenovo</cp:lastModifiedBy>
  <cp:revision>1047</cp:revision>
  <cp:lastPrinted>2015-11-16T14:39:31Z</cp:lastPrinted>
  <dcterms:created xsi:type="dcterms:W3CDTF">2014-08-08T02:52:38Z</dcterms:created>
  <dcterms:modified xsi:type="dcterms:W3CDTF">2019-10-18T01:02:03Z</dcterms:modified>
</cp:coreProperties>
</file>