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0">
  <p:sldMasterIdLst>
    <p:sldMasterId id="2147483648" r:id="rId1"/>
  </p:sldMasterIdLst>
  <p:notesMasterIdLst>
    <p:notesMasterId r:id="rId30"/>
  </p:notesMasterIdLst>
  <p:handoutMasterIdLst>
    <p:handoutMasterId r:id="rId31"/>
  </p:handoutMasterIdLst>
  <p:sldIdLst>
    <p:sldId id="516" r:id="rId2"/>
    <p:sldId id="622" r:id="rId3"/>
    <p:sldId id="570" r:id="rId4"/>
    <p:sldId id="559" r:id="rId5"/>
    <p:sldId id="571" r:id="rId6"/>
    <p:sldId id="572" r:id="rId7"/>
    <p:sldId id="564" r:id="rId8"/>
    <p:sldId id="578" r:id="rId9"/>
    <p:sldId id="579" r:id="rId10"/>
    <p:sldId id="580" r:id="rId11"/>
    <p:sldId id="581" r:id="rId12"/>
    <p:sldId id="582" r:id="rId13"/>
    <p:sldId id="583" r:id="rId14"/>
    <p:sldId id="584" r:id="rId15"/>
    <p:sldId id="588" r:id="rId16"/>
    <p:sldId id="589" r:id="rId17"/>
    <p:sldId id="590" r:id="rId18"/>
    <p:sldId id="591" r:id="rId19"/>
    <p:sldId id="592" r:id="rId20"/>
    <p:sldId id="593" r:id="rId21"/>
    <p:sldId id="595" r:id="rId22"/>
    <p:sldId id="594" r:id="rId23"/>
    <p:sldId id="523" r:id="rId24"/>
    <p:sldId id="524" r:id="rId25"/>
    <p:sldId id="525" r:id="rId26"/>
    <p:sldId id="526" r:id="rId27"/>
    <p:sldId id="623" r:id="rId28"/>
    <p:sldId id="384" r:id="rId29"/>
  </p:sldIdLst>
  <p:sldSz cx="9144000" cy="6858000" type="screen4x3"/>
  <p:notesSz cx="7099300" cy="10234613"/>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033" autoAdjust="0"/>
    <p:restoredTop sz="90875" autoAdjust="0"/>
  </p:normalViewPr>
  <p:slideViewPr>
    <p:cSldViewPr>
      <p:cViewPr varScale="1">
        <p:scale>
          <a:sx n="65" d="100"/>
          <a:sy n="65" d="100"/>
        </p:scale>
        <p:origin x="118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0" d="100"/>
        <a:sy n="40" d="100"/>
      </p:scale>
      <p:origin x="0" y="-27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image" Target="../media/image9.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image" Target="../media/image49.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image" Target="../media/image52.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6.e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image" Target="../media/image5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image" Target="../media/image3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7137" cy="513459"/>
          </a:xfrm>
          <a:prstGeom prst="rect">
            <a:avLst/>
          </a:prstGeom>
        </p:spPr>
        <p:txBody>
          <a:bodyPr vert="horz" lIns="95079" tIns="47540" rIns="95079" bIns="47540" rtlCol="0"/>
          <a:lstStyle>
            <a:lvl1pPr algn="l">
              <a:defRPr sz="1200"/>
            </a:lvl1pPr>
          </a:lstStyle>
          <a:p>
            <a:endParaRPr lang="zh-CN" altLang="en-US"/>
          </a:p>
        </p:txBody>
      </p:sp>
      <p:sp>
        <p:nvSpPr>
          <p:cNvPr id="3" name="日期占位符 2"/>
          <p:cNvSpPr>
            <a:spLocks noGrp="1"/>
          </p:cNvSpPr>
          <p:nvPr>
            <p:ph type="dt" sz="quarter" idx="1"/>
          </p:nvPr>
        </p:nvSpPr>
        <p:spPr>
          <a:xfrm>
            <a:off x="4020506" y="0"/>
            <a:ext cx="3077137" cy="513459"/>
          </a:xfrm>
          <a:prstGeom prst="rect">
            <a:avLst/>
          </a:prstGeom>
        </p:spPr>
        <p:txBody>
          <a:bodyPr vert="horz" lIns="95079" tIns="47540" rIns="95079" bIns="47540" rtlCol="0"/>
          <a:lstStyle>
            <a:lvl1pPr algn="r">
              <a:defRPr sz="1200"/>
            </a:lvl1pPr>
          </a:lstStyle>
          <a:p>
            <a:fld id="{622AACAF-40CD-4443-8FB9-756BE151DDC6}" type="datetimeFigureOut">
              <a:rPr lang="zh-CN" altLang="en-US" smtClean="0"/>
              <a:t>2019-10-17</a:t>
            </a:fld>
            <a:endParaRPr lang="zh-CN" altLang="en-US"/>
          </a:p>
        </p:txBody>
      </p:sp>
      <p:sp>
        <p:nvSpPr>
          <p:cNvPr id="4" name="页脚占位符 3"/>
          <p:cNvSpPr>
            <a:spLocks noGrp="1"/>
          </p:cNvSpPr>
          <p:nvPr>
            <p:ph type="ftr" sz="quarter" idx="2"/>
          </p:nvPr>
        </p:nvSpPr>
        <p:spPr>
          <a:xfrm>
            <a:off x="0" y="9721154"/>
            <a:ext cx="3077137" cy="513459"/>
          </a:xfrm>
          <a:prstGeom prst="rect">
            <a:avLst/>
          </a:prstGeom>
        </p:spPr>
        <p:txBody>
          <a:bodyPr vert="horz" lIns="95079" tIns="47540" rIns="95079" bIns="4754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4020506" y="9721154"/>
            <a:ext cx="3077137" cy="513459"/>
          </a:xfrm>
          <a:prstGeom prst="rect">
            <a:avLst/>
          </a:prstGeom>
        </p:spPr>
        <p:txBody>
          <a:bodyPr vert="horz" lIns="95079" tIns="47540" rIns="95079" bIns="47540" rtlCol="0" anchor="b"/>
          <a:lstStyle>
            <a:lvl1pPr algn="r">
              <a:defRPr sz="1200"/>
            </a:lvl1pPr>
          </a:lstStyle>
          <a:p>
            <a:fld id="{8CCE09A0-B97D-4FE0-A5F1-541CBB300EB8}" type="slidenum">
              <a:rPr lang="zh-CN" altLang="en-US" smtClean="0"/>
              <a:t>‹#›</a:t>
            </a:fld>
            <a:endParaRPr lang="zh-CN" altLang="en-US"/>
          </a:p>
        </p:txBody>
      </p:sp>
    </p:spTree>
    <p:extLst>
      <p:ext uri="{BB962C8B-B14F-4D97-AF65-F5344CB8AC3E}">
        <p14:creationId xmlns:p14="http://schemas.microsoft.com/office/powerpoint/2010/main" val="10073007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1"/>
            <a:ext cx="3077137" cy="511813"/>
          </a:xfrm>
          <a:prstGeom prst="rect">
            <a:avLst/>
          </a:prstGeom>
        </p:spPr>
        <p:txBody>
          <a:bodyPr vert="horz" lIns="95079" tIns="47540" rIns="95079" bIns="47540" rtlCol="0"/>
          <a:lstStyle>
            <a:lvl1pPr algn="l">
              <a:defRPr sz="1200">
                <a:latin typeface="Arial"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4020506" y="1"/>
            <a:ext cx="3077137" cy="511813"/>
          </a:xfrm>
          <a:prstGeom prst="rect">
            <a:avLst/>
          </a:prstGeom>
        </p:spPr>
        <p:txBody>
          <a:bodyPr vert="horz" lIns="95079" tIns="47540" rIns="95079" bIns="47540" rtlCol="0"/>
          <a:lstStyle>
            <a:lvl1pPr algn="r">
              <a:defRPr sz="1200">
                <a:latin typeface="Arial" charset="0"/>
                <a:ea typeface="宋体" pitchFamily="2" charset="-122"/>
              </a:defRPr>
            </a:lvl1pPr>
          </a:lstStyle>
          <a:p>
            <a:pPr>
              <a:defRPr/>
            </a:pPr>
            <a:fld id="{67A5C35D-F3A4-451D-B115-D435DBA1F28E}" type="datetimeFigureOut">
              <a:rPr lang="zh-CN" altLang="en-US"/>
              <a:pPr>
                <a:defRPr/>
              </a:pPr>
              <a:t>2019-10-17</a:t>
            </a:fld>
            <a:endParaRPr lang="zh-CN" altLang="en-US"/>
          </a:p>
        </p:txBody>
      </p:sp>
      <p:sp>
        <p:nvSpPr>
          <p:cNvPr id="4" name="幻灯片图像占位符 3"/>
          <p:cNvSpPr>
            <a:spLocks noGrp="1" noRot="1" noChangeAspect="1"/>
          </p:cNvSpPr>
          <p:nvPr>
            <p:ph type="sldImg" idx="2"/>
          </p:nvPr>
        </p:nvSpPr>
        <p:spPr>
          <a:xfrm>
            <a:off x="989013" y="766763"/>
            <a:ext cx="5121275" cy="3840162"/>
          </a:xfrm>
          <a:prstGeom prst="rect">
            <a:avLst/>
          </a:prstGeom>
          <a:noFill/>
          <a:ln w="12700">
            <a:solidFill>
              <a:prstClr val="black"/>
            </a:solidFill>
          </a:ln>
        </p:spPr>
        <p:txBody>
          <a:bodyPr vert="horz" lIns="95079" tIns="47540" rIns="95079" bIns="47540" rtlCol="0" anchor="ctr"/>
          <a:lstStyle/>
          <a:p>
            <a:pPr lvl="0"/>
            <a:endParaRPr lang="zh-CN" altLang="en-US" noProof="0"/>
          </a:p>
        </p:txBody>
      </p:sp>
      <p:sp>
        <p:nvSpPr>
          <p:cNvPr id="5" name="备注占位符 4"/>
          <p:cNvSpPr>
            <a:spLocks noGrp="1"/>
          </p:cNvSpPr>
          <p:nvPr>
            <p:ph type="body" sz="quarter" idx="3"/>
          </p:nvPr>
        </p:nvSpPr>
        <p:spPr>
          <a:xfrm>
            <a:off x="709599" y="4861400"/>
            <a:ext cx="5680103" cy="4606317"/>
          </a:xfrm>
          <a:prstGeom prst="rect">
            <a:avLst/>
          </a:prstGeom>
        </p:spPr>
        <p:txBody>
          <a:bodyPr vert="horz" lIns="95079" tIns="47540" rIns="95079" bIns="4754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721155"/>
            <a:ext cx="3077137" cy="511812"/>
          </a:xfrm>
          <a:prstGeom prst="rect">
            <a:avLst/>
          </a:prstGeom>
        </p:spPr>
        <p:txBody>
          <a:bodyPr vert="horz" lIns="95079" tIns="47540" rIns="95079" bIns="47540" rtlCol="0" anchor="b"/>
          <a:lstStyle>
            <a:lvl1pPr algn="l">
              <a:defRPr sz="1200">
                <a:latin typeface="Arial"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4020506" y="9721155"/>
            <a:ext cx="3077137" cy="511812"/>
          </a:xfrm>
          <a:prstGeom prst="rect">
            <a:avLst/>
          </a:prstGeom>
        </p:spPr>
        <p:txBody>
          <a:bodyPr vert="horz" lIns="95079" tIns="47540" rIns="95079" bIns="47540" rtlCol="0" anchor="b"/>
          <a:lstStyle>
            <a:lvl1pPr algn="r">
              <a:defRPr sz="1200">
                <a:latin typeface="Arial" charset="0"/>
                <a:ea typeface="宋体" pitchFamily="2" charset="-122"/>
              </a:defRPr>
            </a:lvl1pPr>
          </a:lstStyle>
          <a:p>
            <a:pPr>
              <a:defRPr/>
            </a:pPr>
            <a:fld id="{2E4DF3F8-A972-473B-9A26-BB6139B464B5}" type="slidenum">
              <a:rPr lang="zh-CN" altLang="en-US"/>
              <a:pPr>
                <a:defRPr/>
              </a:pPr>
              <a:t>‹#›</a:t>
            </a:fld>
            <a:endParaRPr lang="zh-CN" altLang="en-US"/>
          </a:p>
        </p:txBody>
      </p:sp>
    </p:spTree>
    <p:extLst>
      <p:ext uri="{BB962C8B-B14F-4D97-AF65-F5344CB8AC3E}">
        <p14:creationId xmlns:p14="http://schemas.microsoft.com/office/powerpoint/2010/main" val="41460531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a:extLst>
              <a:ext uri="{FF2B5EF4-FFF2-40B4-BE49-F238E27FC236}">
                <a16:creationId xmlns:a16="http://schemas.microsoft.com/office/drawing/2014/main" id="{9A49B8C1-E12F-499E-AB66-A5F25B2AEF57}"/>
              </a:ext>
            </a:extLst>
          </p:cNvPr>
          <p:cNvSpPr>
            <a:spLocks noGrp="1" noRot="1" noChangeAspect="1" noTextEdit="1"/>
          </p:cNvSpPr>
          <p:nvPr>
            <p:ph type="sldImg"/>
          </p:nvPr>
        </p:nvSpPr>
        <p:spPr>
          <a:ln/>
        </p:spPr>
      </p:sp>
      <p:sp>
        <p:nvSpPr>
          <p:cNvPr id="6147" name="备注占位符 2">
            <a:extLst>
              <a:ext uri="{FF2B5EF4-FFF2-40B4-BE49-F238E27FC236}">
                <a16:creationId xmlns:a16="http://schemas.microsoft.com/office/drawing/2014/main" id="{68130FB1-2780-4F45-BA28-36741D85EBA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Arial" panose="020B0604020202020204" pitchFamily="34" charset="0"/>
            </a:endParaRPr>
          </a:p>
        </p:txBody>
      </p:sp>
      <p:sp>
        <p:nvSpPr>
          <p:cNvPr id="6148" name="灯片编号占位符 3">
            <a:extLst>
              <a:ext uri="{FF2B5EF4-FFF2-40B4-BE49-F238E27FC236}">
                <a16:creationId xmlns:a16="http://schemas.microsoft.com/office/drawing/2014/main" id="{985F9E55-3FB8-414B-B932-92E7D488534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ea typeface="宋体" panose="02010600030101010101" pitchFamily="2" charset="-122"/>
              </a:defRPr>
            </a:lvl1pPr>
            <a:lvl2pPr marL="742950" indent="-285750">
              <a:defRPr sz="1400">
                <a:solidFill>
                  <a:schemeClr val="tx1"/>
                </a:solidFill>
                <a:latin typeface="Arial" panose="020B0604020202020204" pitchFamily="34" charset="0"/>
                <a:ea typeface="宋体" panose="02010600030101010101" pitchFamily="2" charset="-122"/>
              </a:defRPr>
            </a:lvl2pPr>
            <a:lvl3pPr marL="1143000" indent="-228600">
              <a:defRPr sz="1400">
                <a:solidFill>
                  <a:schemeClr val="tx1"/>
                </a:solidFill>
                <a:latin typeface="Arial" panose="020B0604020202020204" pitchFamily="34" charset="0"/>
                <a:ea typeface="宋体" panose="02010600030101010101" pitchFamily="2" charset="-122"/>
              </a:defRPr>
            </a:lvl3pPr>
            <a:lvl4pPr marL="1600200" indent="-228600">
              <a:defRPr sz="1400">
                <a:solidFill>
                  <a:schemeClr val="tx1"/>
                </a:solidFill>
                <a:latin typeface="Arial" panose="020B0604020202020204" pitchFamily="34" charset="0"/>
                <a:ea typeface="宋体" panose="02010600030101010101" pitchFamily="2" charset="-122"/>
              </a:defRPr>
            </a:lvl4pPr>
            <a:lvl5pPr marL="2057400" indent="-228600">
              <a:defRPr sz="1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9pPr>
          </a:lstStyle>
          <a:p>
            <a:fld id="{0756304E-2C7D-4250-80FE-0788252D9569}" type="slidenum">
              <a:rPr lang="en-US" altLang="zh-CN" sz="1200" smtClean="0"/>
              <a:pPr/>
              <a:t>3</a:t>
            </a:fld>
            <a:endParaRPr lang="en-US" altLang="zh-CN"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a:extLst>
              <a:ext uri="{FF2B5EF4-FFF2-40B4-BE49-F238E27FC236}">
                <a16:creationId xmlns:a16="http://schemas.microsoft.com/office/drawing/2014/main" id="{FC205E88-F859-42C4-80CB-6D1596334583}"/>
              </a:ext>
            </a:extLst>
          </p:cNvPr>
          <p:cNvSpPr>
            <a:spLocks noGrp="1" noRot="1" noChangeAspect="1" noTextEdit="1"/>
          </p:cNvSpPr>
          <p:nvPr>
            <p:ph type="sldImg"/>
          </p:nvPr>
        </p:nvSpPr>
        <p:spPr>
          <a:ln/>
        </p:spPr>
      </p:sp>
      <p:sp>
        <p:nvSpPr>
          <p:cNvPr id="44035" name="备注占位符 2">
            <a:extLst>
              <a:ext uri="{FF2B5EF4-FFF2-40B4-BE49-F238E27FC236}">
                <a16:creationId xmlns:a16="http://schemas.microsoft.com/office/drawing/2014/main" id="{F2B346A2-BFF7-4724-8067-E2C87E1C754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Arial" panose="020B0604020202020204" pitchFamily="34" charset="0"/>
            </a:endParaRPr>
          </a:p>
        </p:txBody>
      </p:sp>
      <p:sp>
        <p:nvSpPr>
          <p:cNvPr id="44036" name="灯片编号占位符 3">
            <a:extLst>
              <a:ext uri="{FF2B5EF4-FFF2-40B4-BE49-F238E27FC236}">
                <a16:creationId xmlns:a16="http://schemas.microsoft.com/office/drawing/2014/main" id="{D19AB4A7-8710-46EC-A7F0-55D5A2897A9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ea typeface="宋体" panose="02010600030101010101" pitchFamily="2" charset="-122"/>
              </a:defRPr>
            </a:lvl1pPr>
            <a:lvl2pPr marL="742950" indent="-285750">
              <a:defRPr sz="1400">
                <a:solidFill>
                  <a:schemeClr val="tx1"/>
                </a:solidFill>
                <a:latin typeface="Arial" panose="020B0604020202020204" pitchFamily="34" charset="0"/>
                <a:ea typeface="宋体" panose="02010600030101010101" pitchFamily="2" charset="-122"/>
              </a:defRPr>
            </a:lvl2pPr>
            <a:lvl3pPr marL="1143000" indent="-228600">
              <a:defRPr sz="1400">
                <a:solidFill>
                  <a:schemeClr val="tx1"/>
                </a:solidFill>
                <a:latin typeface="Arial" panose="020B0604020202020204" pitchFamily="34" charset="0"/>
                <a:ea typeface="宋体" panose="02010600030101010101" pitchFamily="2" charset="-122"/>
              </a:defRPr>
            </a:lvl3pPr>
            <a:lvl4pPr marL="1600200" indent="-228600">
              <a:defRPr sz="1400">
                <a:solidFill>
                  <a:schemeClr val="tx1"/>
                </a:solidFill>
                <a:latin typeface="Arial" panose="020B0604020202020204" pitchFamily="34" charset="0"/>
                <a:ea typeface="宋体" panose="02010600030101010101" pitchFamily="2" charset="-122"/>
              </a:defRPr>
            </a:lvl4pPr>
            <a:lvl5pPr marL="2057400" indent="-228600">
              <a:defRPr sz="1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9pPr>
          </a:lstStyle>
          <a:p>
            <a:fld id="{B42D2B62-00C4-4FF9-8B45-79E7DDADC54C}" type="slidenum">
              <a:rPr lang="en-US" altLang="zh-CN" sz="1200" smtClean="0"/>
              <a:pPr/>
              <a:t>22</a:t>
            </a:fld>
            <a:endParaRPr lang="en-US" altLang="zh-CN"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a:extLst>
              <a:ext uri="{FF2B5EF4-FFF2-40B4-BE49-F238E27FC236}">
                <a16:creationId xmlns:a16="http://schemas.microsoft.com/office/drawing/2014/main" id="{355316C6-645E-4BFC-8315-4C8899D211E2}"/>
              </a:ext>
            </a:extLst>
          </p:cNvPr>
          <p:cNvSpPr>
            <a:spLocks noGrp="1" noRot="1" noChangeAspect="1" noTextEdit="1"/>
          </p:cNvSpPr>
          <p:nvPr>
            <p:ph type="sldImg"/>
          </p:nvPr>
        </p:nvSpPr>
        <p:spPr>
          <a:ln/>
        </p:spPr>
      </p:sp>
      <p:sp>
        <p:nvSpPr>
          <p:cNvPr id="8195" name="备注占位符 2">
            <a:extLst>
              <a:ext uri="{FF2B5EF4-FFF2-40B4-BE49-F238E27FC236}">
                <a16:creationId xmlns:a16="http://schemas.microsoft.com/office/drawing/2014/main" id="{395EDD49-44E4-46CD-9559-9A49DA1F42F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Arial" panose="020B0604020202020204" pitchFamily="34" charset="0"/>
            </a:endParaRPr>
          </a:p>
        </p:txBody>
      </p:sp>
      <p:sp>
        <p:nvSpPr>
          <p:cNvPr id="8196" name="灯片编号占位符 3">
            <a:extLst>
              <a:ext uri="{FF2B5EF4-FFF2-40B4-BE49-F238E27FC236}">
                <a16:creationId xmlns:a16="http://schemas.microsoft.com/office/drawing/2014/main" id="{F07CBFFD-D14D-4973-988D-4945DD50E8E0}"/>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ea typeface="宋体" panose="02010600030101010101" pitchFamily="2" charset="-122"/>
              </a:defRPr>
            </a:lvl1pPr>
            <a:lvl2pPr marL="742950" indent="-285750">
              <a:defRPr sz="1400">
                <a:solidFill>
                  <a:schemeClr val="tx1"/>
                </a:solidFill>
                <a:latin typeface="Arial" panose="020B0604020202020204" pitchFamily="34" charset="0"/>
                <a:ea typeface="宋体" panose="02010600030101010101" pitchFamily="2" charset="-122"/>
              </a:defRPr>
            </a:lvl2pPr>
            <a:lvl3pPr marL="1143000" indent="-228600">
              <a:defRPr sz="1400">
                <a:solidFill>
                  <a:schemeClr val="tx1"/>
                </a:solidFill>
                <a:latin typeface="Arial" panose="020B0604020202020204" pitchFamily="34" charset="0"/>
                <a:ea typeface="宋体" panose="02010600030101010101" pitchFamily="2" charset="-122"/>
              </a:defRPr>
            </a:lvl3pPr>
            <a:lvl4pPr marL="1600200" indent="-228600">
              <a:defRPr sz="1400">
                <a:solidFill>
                  <a:schemeClr val="tx1"/>
                </a:solidFill>
                <a:latin typeface="Arial" panose="020B0604020202020204" pitchFamily="34" charset="0"/>
                <a:ea typeface="宋体" panose="02010600030101010101" pitchFamily="2" charset="-122"/>
              </a:defRPr>
            </a:lvl4pPr>
            <a:lvl5pPr marL="2057400" indent="-228600">
              <a:defRPr sz="1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9pPr>
          </a:lstStyle>
          <a:p>
            <a:fld id="{1D493363-BB69-424A-BD66-4F8C97512B05}" type="slidenum">
              <a:rPr lang="en-US" altLang="zh-CN" sz="1200" smtClean="0"/>
              <a:pPr/>
              <a:t>4</a:t>
            </a:fld>
            <a:endParaRPr lang="en-US" altLang="zh-CN"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a:extLst>
              <a:ext uri="{FF2B5EF4-FFF2-40B4-BE49-F238E27FC236}">
                <a16:creationId xmlns:a16="http://schemas.microsoft.com/office/drawing/2014/main" id="{AE241FD9-8B7C-4533-AB19-1729F0F37E7C}"/>
              </a:ext>
            </a:extLst>
          </p:cNvPr>
          <p:cNvSpPr>
            <a:spLocks noGrp="1" noRot="1" noChangeAspect="1" noTextEdit="1"/>
          </p:cNvSpPr>
          <p:nvPr>
            <p:ph type="sldImg"/>
          </p:nvPr>
        </p:nvSpPr>
        <p:spPr>
          <a:ln/>
        </p:spPr>
      </p:sp>
      <p:sp>
        <p:nvSpPr>
          <p:cNvPr id="12291" name="备注占位符 2">
            <a:extLst>
              <a:ext uri="{FF2B5EF4-FFF2-40B4-BE49-F238E27FC236}">
                <a16:creationId xmlns:a16="http://schemas.microsoft.com/office/drawing/2014/main" id="{25972F6C-36E9-48C6-ACD7-EFDA3FED88D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Arial" panose="020B0604020202020204" pitchFamily="34" charset="0"/>
            </a:endParaRPr>
          </a:p>
        </p:txBody>
      </p:sp>
      <p:sp>
        <p:nvSpPr>
          <p:cNvPr id="12292" name="灯片编号占位符 3">
            <a:extLst>
              <a:ext uri="{FF2B5EF4-FFF2-40B4-BE49-F238E27FC236}">
                <a16:creationId xmlns:a16="http://schemas.microsoft.com/office/drawing/2014/main" id="{04E85E7E-5897-4454-BF67-BA95A9C80DB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ea typeface="宋体" panose="02010600030101010101" pitchFamily="2" charset="-122"/>
              </a:defRPr>
            </a:lvl1pPr>
            <a:lvl2pPr marL="742950" indent="-285750">
              <a:defRPr sz="1400">
                <a:solidFill>
                  <a:schemeClr val="tx1"/>
                </a:solidFill>
                <a:latin typeface="Arial" panose="020B0604020202020204" pitchFamily="34" charset="0"/>
                <a:ea typeface="宋体" panose="02010600030101010101" pitchFamily="2" charset="-122"/>
              </a:defRPr>
            </a:lvl2pPr>
            <a:lvl3pPr marL="1143000" indent="-228600">
              <a:defRPr sz="1400">
                <a:solidFill>
                  <a:schemeClr val="tx1"/>
                </a:solidFill>
                <a:latin typeface="Arial" panose="020B0604020202020204" pitchFamily="34" charset="0"/>
                <a:ea typeface="宋体" panose="02010600030101010101" pitchFamily="2" charset="-122"/>
              </a:defRPr>
            </a:lvl3pPr>
            <a:lvl4pPr marL="1600200" indent="-228600">
              <a:defRPr sz="1400">
                <a:solidFill>
                  <a:schemeClr val="tx1"/>
                </a:solidFill>
                <a:latin typeface="Arial" panose="020B0604020202020204" pitchFamily="34" charset="0"/>
                <a:ea typeface="宋体" panose="02010600030101010101" pitchFamily="2" charset="-122"/>
              </a:defRPr>
            </a:lvl4pPr>
            <a:lvl5pPr marL="2057400" indent="-228600">
              <a:defRPr sz="1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9pPr>
          </a:lstStyle>
          <a:p>
            <a:fld id="{7CF59486-9DE0-4EE2-9784-C3A5DBC07342}" type="slidenum">
              <a:rPr lang="en-US" altLang="zh-CN" sz="1200" smtClean="0"/>
              <a:pPr/>
              <a:t>6</a:t>
            </a:fld>
            <a:endParaRPr lang="en-US" altLang="zh-CN"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a:extLst>
              <a:ext uri="{FF2B5EF4-FFF2-40B4-BE49-F238E27FC236}">
                <a16:creationId xmlns:a16="http://schemas.microsoft.com/office/drawing/2014/main" id="{9C9C433B-11A4-467C-B5E2-F2DF70BA21BD}"/>
              </a:ext>
            </a:extLst>
          </p:cNvPr>
          <p:cNvSpPr>
            <a:spLocks noGrp="1" noRot="1" noChangeAspect="1" noTextEdit="1"/>
          </p:cNvSpPr>
          <p:nvPr>
            <p:ph type="sldImg"/>
          </p:nvPr>
        </p:nvSpPr>
        <p:spPr>
          <a:ln/>
        </p:spPr>
      </p:sp>
      <p:sp>
        <p:nvSpPr>
          <p:cNvPr id="33795" name="备注占位符 2">
            <a:extLst>
              <a:ext uri="{FF2B5EF4-FFF2-40B4-BE49-F238E27FC236}">
                <a16:creationId xmlns:a16="http://schemas.microsoft.com/office/drawing/2014/main" id="{8F549B32-1A2A-48AB-BE61-63364F8FCC4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Arial" panose="020B0604020202020204" pitchFamily="34" charset="0"/>
            </a:endParaRPr>
          </a:p>
        </p:txBody>
      </p:sp>
      <p:sp>
        <p:nvSpPr>
          <p:cNvPr id="33796" name="灯片编号占位符 3">
            <a:extLst>
              <a:ext uri="{FF2B5EF4-FFF2-40B4-BE49-F238E27FC236}">
                <a16:creationId xmlns:a16="http://schemas.microsoft.com/office/drawing/2014/main" id="{BCA08623-88DF-4D27-9705-E213FA5045C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ea typeface="宋体" panose="02010600030101010101" pitchFamily="2" charset="-122"/>
              </a:defRPr>
            </a:lvl1pPr>
            <a:lvl2pPr marL="742950" indent="-285750">
              <a:defRPr sz="1400">
                <a:solidFill>
                  <a:schemeClr val="tx1"/>
                </a:solidFill>
                <a:latin typeface="Arial" panose="020B0604020202020204" pitchFamily="34" charset="0"/>
                <a:ea typeface="宋体" panose="02010600030101010101" pitchFamily="2" charset="-122"/>
              </a:defRPr>
            </a:lvl2pPr>
            <a:lvl3pPr marL="1143000" indent="-228600">
              <a:defRPr sz="1400">
                <a:solidFill>
                  <a:schemeClr val="tx1"/>
                </a:solidFill>
                <a:latin typeface="Arial" panose="020B0604020202020204" pitchFamily="34" charset="0"/>
                <a:ea typeface="宋体" panose="02010600030101010101" pitchFamily="2" charset="-122"/>
              </a:defRPr>
            </a:lvl3pPr>
            <a:lvl4pPr marL="1600200" indent="-228600">
              <a:defRPr sz="1400">
                <a:solidFill>
                  <a:schemeClr val="tx1"/>
                </a:solidFill>
                <a:latin typeface="Arial" panose="020B0604020202020204" pitchFamily="34" charset="0"/>
                <a:ea typeface="宋体" panose="02010600030101010101" pitchFamily="2" charset="-122"/>
              </a:defRPr>
            </a:lvl4pPr>
            <a:lvl5pPr marL="2057400" indent="-228600">
              <a:defRPr sz="1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9pPr>
          </a:lstStyle>
          <a:p>
            <a:fld id="{C0BBC6DE-223D-4C0E-B613-84FAF0FAC2B5}" type="slidenum">
              <a:rPr lang="en-US" altLang="zh-CN" sz="1200" smtClean="0"/>
              <a:pPr/>
              <a:t>16</a:t>
            </a:fld>
            <a:endParaRPr lang="en-US" altLang="zh-CN"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a:extLst>
              <a:ext uri="{FF2B5EF4-FFF2-40B4-BE49-F238E27FC236}">
                <a16:creationId xmlns:a16="http://schemas.microsoft.com/office/drawing/2014/main" id="{811D2745-F574-4385-B7DD-3FE1E3D35C99}"/>
              </a:ext>
            </a:extLst>
          </p:cNvPr>
          <p:cNvSpPr>
            <a:spLocks noGrp="1" noRot="1" noChangeAspect="1" noTextEdit="1"/>
          </p:cNvSpPr>
          <p:nvPr>
            <p:ph type="sldImg"/>
          </p:nvPr>
        </p:nvSpPr>
        <p:spPr>
          <a:ln/>
        </p:spPr>
      </p:sp>
      <p:sp>
        <p:nvSpPr>
          <p:cNvPr id="35843" name="备注占位符 2">
            <a:extLst>
              <a:ext uri="{FF2B5EF4-FFF2-40B4-BE49-F238E27FC236}">
                <a16:creationId xmlns:a16="http://schemas.microsoft.com/office/drawing/2014/main" id="{84A42EA6-583F-4228-BB3E-617B298AF15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Arial" panose="020B0604020202020204" pitchFamily="34" charset="0"/>
            </a:endParaRPr>
          </a:p>
        </p:txBody>
      </p:sp>
      <p:sp>
        <p:nvSpPr>
          <p:cNvPr id="35844" name="灯片编号占位符 3">
            <a:extLst>
              <a:ext uri="{FF2B5EF4-FFF2-40B4-BE49-F238E27FC236}">
                <a16:creationId xmlns:a16="http://schemas.microsoft.com/office/drawing/2014/main" id="{E91B6DD5-6141-4131-BCF7-F51C8CED75D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ea typeface="宋体" panose="02010600030101010101" pitchFamily="2" charset="-122"/>
              </a:defRPr>
            </a:lvl1pPr>
            <a:lvl2pPr marL="742950" indent="-285750">
              <a:defRPr sz="1400">
                <a:solidFill>
                  <a:schemeClr val="tx1"/>
                </a:solidFill>
                <a:latin typeface="Arial" panose="020B0604020202020204" pitchFamily="34" charset="0"/>
                <a:ea typeface="宋体" panose="02010600030101010101" pitchFamily="2" charset="-122"/>
              </a:defRPr>
            </a:lvl2pPr>
            <a:lvl3pPr marL="1143000" indent="-228600">
              <a:defRPr sz="1400">
                <a:solidFill>
                  <a:schemeClr val="tx1"/>
                </a:solidFill>
                <a:latin typeface="Arial" panose="020B0604020202020204" pitchFamily="34" charset="0"/>
                <a:ea typeface="宋体" panose="02010600030101010101" pitchFamily="2" charset="-122"/>
              </a:defRPr>
            </a:lvl3pPr>
            <a:lvl4pPr marL="1600200" indent="-228600">
              <a:defRPr sz="1400">
                <a:solidFill>
                  <a:schemeClr val="tx1"/>
                </a:solidFill>
                <a:latin typeface="Arial" panose="020B0604020202020204" pitchFamily="34" charset="0"/>
                <a:ea typeface="宋体" panose="02010600030101010101" pitchFamily="2" charset="-122"/>
              </a:defRPr>
            </a:lvl4pPr>
            <a:lvl5pPr marL="2057400" indent="-228600">
              <a:defRPr sz="1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9pPr>
          </a:lstStyle>
          <a:p>
            <a:fld id="{4C8B7B25-8ED9-422F-9DA8-0E4C95FD2964}" type="slidenum">
              <a:rPr lang="en-US" altLang="zh-CN" sz="1200" smtClean="0"/>
              <a:pPr/>
              <a:t>17</a:t>
            </a:fld>
            <a:endParaRPr lang="en-US" altLang="zh-CN"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a:extLst>
              <a:ext uri="{FF2B5EF4-FFF2-40B4-BE49-F238E27FC236}">
                <a16:creationId xmlns:a16="http://schemas.microsoft.com/office/drawing/2014/main" id="{CD21E71C-6489-4A46-B78B-CCEF49847269}"/>
              </a:ext>
            </a:extLst>
          </p:cNvPr>
          <p:cNvSpPr>
            <a:spLocks noGrp="1" noRot="1" noChangeAspect="1" noTextEdit="1"/>
          </p:cNvSpPr>
          <p:nvPr>
            <p:ph type="sldImg"/>
          </p:nvPr>
        </p:nvSpPr>
        <p:spPr>
          <a:ln/>
        </p:spPr>
      </p:sp>
      <p:sp>
        <p:nvSpPr>
          <p:cNvPr id="37891" name="备注占位符 2">
            <a:extLst>
              <a:ext uri="{FF2B5EF4-FFF2-40B4-BE49-F238E27FC236}">
                <a16:creationId xmlns:a16="http://schemas.microsoft.com/office/drawing/2014/main" id="{F816083F-7592-482B-88BA-EBF6380EC2B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Arial" panose="020B0604020202020204" pitchFamily="34" charset="0"/>
            </a:endParaRPr>
          </a:p>
        </p:txBody>
      </p:sp>
      <p:sp>
        <p:nvSpPr>
          <p:cNvPr id="37892" name="灯片编号占位符 3">
            <a:extLst>
              <a:ext uri="{FF2B5EF4-FFF2-40B4-BE49-F238E27FC236}">
                <a16:creationId xmlns:a16="http://schemas.microsoft.com/office/drawing/2014/main" id="{E2451473-BB67-4B86-844D-27E53076FE9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ea typeface="宋体" panose="02010600030101010101" pitchFamily="2" charset="-122"/>
              </a:defRPr>
            </a:lvl1pPr>
            <a:lvl2pPr marL="742950" indent="-285750">
              <a:defRPr sz="1400">
                <a:solidFill>
                  <a:schemeClr val="tx1"/>
                </a:solidFill>
                <a:latin typeface="Arial" panose="020B0604020202020204" pitchFamily="34" charset="0"/>
                <a:ea typeface="宋体" panose="02010600030101010101" pitchFamily="2" charset="-122"/>
              </a:defRPr>
            </a:lvl2pPr>
            <a:lvl3pPr marL="1143000" indent="-228600">
              <a:defRPr sz="1400">
                <a:solidFill>
                  <a:schemeClr val="tx1"/>
                </a:solidFill>
                <a:latin typeface="Arial" panose="020B0604020202020204" pitchFamily="34" charset="0"/>
                <a:ea typeface="宋体" panose="02010600030101010101" pitchFamily="2" charset="-122"/>
              </a:defRPr>
            </a:lvl3pPr>
            <a:lvl4pPr marL="1600200" indent="-228600">
              <a:defRPr sz="1400">
                <a:solidFill>
                  <a:schemeClr val="tx1"/>
                </a:solidFill>
                <a:latin typeface="Arial" panose="020B0604020202020204" pitchFamily="34" charset="0"/>
                <a:ea typeface="宋体" panose="02010600030101010101" pitchFamily="2" charset="-122"/>
              </a:defRPr>
            </a:lvl4pPr>
            <a:lvl5pPr marL="2057400" indent="-228600">
              <a:defRPr sz="1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9pPr>
          </a:lstStyle>
          <a:p>
            <a:fld id="{267BA195-ECF0-4880-98F1-CC73EDFF705C}" type="slidenum">
              <a:rPr lang="en-US" altLang="zh-CN" sz="1200" smtClean="0"/>
              <a:pPr/>
              <a:t>18</a:t>
            </a:fld>
            <a:endParaRPr lang="en-US" altLang="zh-CN"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a:extLst>
              <a:ext uri="{FF2B5EF4-FFF2-40B4-BE49-F238E27FC236}">
                <a16:creationId xmlns:a16="http://schemas.microsoft.com/office/drawing/2014/main" id="{D9588725-5785-4757-948D-9378E85098BD}"/>
              </a:ext>
            </a:extLst>
          </p:cNvPr>
          <p:cNvSpPr>
            <a:spLocks noGrp="1" noRot="1" noChangeAspect="1" noTextEdit="1"/>
          </p:cNvSpPr>
          <p:nvPr>
            <p:ph type="sldImg"/>
          </p:nvPr>
        </p:nvSpPr>
        <p:spPr>
          <a:ln/>
        </p:spPr>
      </p:sp>
      <p:sp>
        <p:nvSpPr>
          <p:cNvPr id="39939" name="备注占位符 2">
            <a:extLst>
              <a:ext uri="{FF2B5EF4-FFF2-40B4-BE49-F238E27FC236}">
                <a16:creationId xmlns:a16="http://schemas.microsoft.com/office/drawing/2014/main" id="{7A8F03DE-5CC0-4E5D-B5D9-565E117E103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Arial" panose="020B0604020202020204" pitchFamily="34" charset="0"/>
            </a:endParaRPr>
          </a:p>
        </p:txBody>
      </p:sp>
      <p:sp>
        <p:nvSpPr>
          <p:cNvPr id="39940" name="灯片编号占位符 3">
            <a:extLst>
              <a:ext uri="{FF2B5EF4-FFF2-40B4-BE49-F238E27FC236}">
                <a16:creationId xmlns:a16="http://schemas.microsoft.com/office/drawing/2014/main" id="{4A04BAEB-05B5-431E-8AF7-35C05494552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ea typeface="宋体" panose="02010600030101010101" pitchFamily="2" charset="-122"/>
              </a:defRPr>
            </a:lvl1pPr>
            <a:lvl2pPr marL="742950" indent="-285750">
              <a:defRPr sz="1400">
                <a:solidFill>
                  <a:schemeClr val="tx1"/>
                </a:solidFill>
                <a:latin typeface="Arial" panose="020B0604020202020204" pitchFamily="34" charset="0"/>
                <a:ea typeface="宋体" panose="02010600030101010101" pitchFamily="2" charset="-122"/>
              </a:defRPr>
            </a:lvl2pPr>
            <a:lvl3pPr marL="1143000" indent="-228600">
              <a:defRPr sz="1400">
                <a:solidFill>
                  <a:schemeClr val="tx1"/>
                </a:solidFill>
                <a:latin typeface="Arial" panose="020B0604020202020204" pitchFamily="34" charset="0"/>
                <a:ea typeface="宋体" panose="02010600030101010101" pitchFamily="2" charset="-122"/>
              </a:defRPr>
            </a:lvl3pPr>
            <a:lvl4pPr marL="1600200" indent="-228600">
              <a:defRPr sz="1400">
                <a:solidFill>
                  <a:schemeClr val="tx1"/>
                </a:solidFill>
                <a:latin typeface="Arial" panose="020B0604020202020204" pitchFamily="34" charset="0"/>
                <a:ea typeface="宋体" panose="02010600030101010101" pitchFamily="2" charset="-122"/>
              </a:defRPr>
            </a:lvl4pPr>
            <a:lvl5pPr marL="2057400" indent="-228600">
              <a:defRPr sz="1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9pPr>
          </a:lstStyle>
          <a:p>
            <a:fld id="{C07EA00E-AA2D-4DC7-8408-801FE6B9A4F5}" type="slidenum">
              <a:rPr lang="en-US" altLang="zh-CN" sz="1200" smtClean="0"/>
              <a:pPr/>
              <a:t>19</a:t>
            </a:fld>
            <a:endParaRPr lang="en-US" altLang="zh-CN"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a:extLst>
              <a:ext uri="{FF2B5EF4-FFF2-40B4-BE49-F238E27FC236}">
                <a16:creationId xmlns:a16="http://schemas.microsoft.com/office/drawing/2014/main" id="{416E2B5B-DA3E-4CB3-819A-E8603DEFB84F}"/>
              </a:ext>
            </a:extLst>
          </p:cNvPr>
          <p:cNvSpPr>
            <a:spLocks noGrp="1" noRot="1" noChangeAspect="1" noTextEdit="1"/>
          </p:cNvSpPr>
          <p:nvPr>
            <p:ph type="sldImg"/>
          </p:nvPr>
        </p:nvSpPr>
        <p:spPr>
          <a:ln/>
        </p:spPr>
      </p:sp>
      <p:sp>
        <p:nvSpPr>
          <p:cNvPr id="41987" name="备注占位符 2">
            <a:extLst>
              <a:ext uri="{FF2B5EF4-FFF2-40B4-BE49-F238E27FC236}">
                <a16:creationId xmlns:a16="http://schemas.microsoft.com/office/drawing/2014/main" id="{D20EA33B-384F-4369-8D1B-3DCB76AE740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Arial" panose="020B0604020202020204" pitchFamily="34" charset="0"/>
            </a:endParaRPr>
          </a:p>
        </p:txBody>
      </p:sp>
      <p:sp>
        <p:nvSpPr>
          <p:cNvPr id="41988" name="灯片编号占位符 3">
            <a:extLst>
              <a:ext uri="{FF2B5EF4-FFF2-40B4-BE49-F238E27FC236}">
                <a16:creationId xmlns:a16="http://schemas.microsoft.com/office/drawing/2014/main" id="{9A284DEF-DB7D-43FA-BA93-108FDC905E3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ea typeface="宋体" panose="02010600030101010101" pitchFamily="2" charset="-122"/>
              </a:defRPr>
            </a:lvl1pPr>
            <a:lvl2pPr marL="742950" indent="-285750">
              <a:defRPr sz="1400">
                <a:solidFill>
                  <a:schemeClr val="tx1"/>
                </a:solidFill>
                <a:latin typeface="Arial" panose="020B0604020202020204" pitchFamily="34" charset="0"/>
                <a:ea typeface="宋体" panose="02010600030101010101" pitchFamily="2" charset="-122"/>
              </a:defRPr>
            </a:lvl2pPr>
            <a:lvl3pPr marL="1143000" indent="-228600">
              <a:defRPr sz="1400">
                <a:solidFill>
                  <a:schemeClr val="tx1"/>
                </a:solidFill>
                <a:latin typeface="Arial" panose="020B0604020202020204" pitchFamily="34" charset="0"/>
                <a:ea typeface="宋体" panose="02010600030101010101" pitchFamily="2" charset="-122"/>
              </a:defRPr>
            </a:lvl3pPr>
            <a:lvl4pPr marL="1600200" indent="-228600">
              <a:defRPr sz="1400">
                <a:solidFill>
                  <a:schemeClr val="tx1"/>
                </a:solidFill>
                <a:latin typeface="Arial" panose="020B0604020202020204" pitchFamily="34" charset="0"/>
                <a:ea typeface="宋体" panose="02010600030101010101" pitchFamily="2" charset="-122"/>
              </a:defRPr>
            </a:lvl4pPr>
            <a:lvl5pPr marL="2057400" indent="-228600">
              <a:defRPr sz="1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9pPr>
          </a:lstStyle>
          <a:p>
            <a:fld id="{58DBE567-D301-4B4E-8D8A-13CE1B12D156}" type="slidenum">
              <a:rPr lang="en-US" altLang="zh-CN" sz="1200" smtClean="0"/>
              <a:pPr/>
              <a:t>20</a:t>
            </a:fld>
            <a:endParaRPr lang="en-US" altLang="zh-CN"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a:extLst>
              <a:ext uri="{FF2B5EF4-FFF2-40B4-BE49-F238E27FC236}">
                <a16:creationId xmlns:a16="http://schemas.microsoft.com/office/drawing/2014/main" id="{07109363-818B-4566-B1A7-23456870A71D}"/>
              </a:ext>
            </a:extLst>
          </p:cNvPr>
          <p:cNvSpPr>
            <a:spLocks noGrp="1" noRot="1" noChangeAspect="1" noTextEdit="1"/>
          </p:cNvSpPr>
          <p:nvPr>
            <p:ph type="sldImg"/>
          </p:nvPr>
        </p:nvSpPr>
        <p:spPr>
          <a:ln/>
        </p:spPr>
      </p:sp>
      <p:sp>
        <p:nvSpPr>
          <p:cNvPr id="46083" name="备注占位符 2">
            <a:extLst>
              <a:ext uri="{FF2B5EF4-FFF2-40B4-BE49-F238E27FC236}">
                <a16:creationId xmlns:a16="http://schemas.microsoft.com/office/drawing/2014/main" id="{FCB4E2B3-2ED9-498B-AFBB-8140E3E13F9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Arial" panose="020B0604020202020204" pitchFamily="34" charset="0"/>
            </a:endParaRPr>
          </a:p>
        </p:txBody>
      </p:sp>
      <p:sp>
        <p:nvSpPr>
          <p:cNvPr id="46084" name="灯片编号占位符 3">
            <a:extLst>
              <a:ext uri="{FF2B5EF4-FFF2-40B4-BE49-F238E27FC236}">
                <a16:creationId xmlns:a16="http://schemas.microsoft.com/office/drawing/2014/main" id="{43C710AD-8543-4283-A511-9BF28791188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ea typeface="宋体" panose="02010600030101010101" pitchFamily="2" charset="-122"/>
              </a:defRPr>
            </a:lvl1pPr>
            <a:lvl2pPr marL="742950" indent="-285750">
              <a:defRPr sz="1400">
                <a:solidFill>
                  <a:schemeClr val="tx1"/>
                </a:solidFill>
                <a:latin typeface="Arial" panose="020B0604020202020204" pitchFamily="34" charset="0"/>
                <a:ea typeface="宋体" panose="02010600030101010101" pitchFamily="2" charset="-122"/>
              </a:defRPr>
            </a:lvl2pPr>
            <a:lvl3pPr marL="1143000" indent="-228600">
              <a:defRPr sz="1400">
                <a:solidFill>
                  <a:schemeClr val="tx1"/>
                </a:solidFill>
                <a:latin typeface="Arial" panose="020B0604020202020204" pitchFamily="34" charset="0"/>
                <a:ea typeface="宋体" panose="02010600030101010101" pitchFamily="2" charset="-122"/>
              </a:defRPr>
            </a:lvl3pPr>
            <a:lvl4pPr marL="1600200" indent="-228600">
              <a:defRPr sz="1400">
                <a:solidFill>
                  <a:schemeClr val="tx1"/>
                </a:solidFill>
                <a:latin typeface="Arial" panose="020B0604020202020204" pitchFamily="34" charset="0"/>
                <a:ea typeface="宋体" panose="02010600030101010101" pitchFamily="2" charset="-122"/>
              </a:defRPr>
            </a:lvl4pPr>
            <a:lvl5pPr marL="2057400" indent="-228600">
              <a:defRPr sz="1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400">
                <a:solidFill>
                  <a:schemeClr val="tx1"/>
                </a:solidFill>
                <a:latin typeface="Arial" panose="020B0604020202020204" pitchFamily="34" charset="0"/>
                <a:ea typeface="宋体" panose="02010600030101010101" pitchFamily="2" charset="-122"/>
              </a:defRPr>
            </a:lvl9pPr>
          </a:lstStyle>
          <a:p>
            <a:fld id="{80C14A03-8F15-4713-BC29-935B153AC699}" type="slidenum">
              <a:rPr lang="en-US" altLang="zh-CN" sz="1200" smtClean="0"/>
              <a:pPr/>
              <a:t>21</a:t>
            </a:fld>
            <a:endParaRPr lang="en-US" altLang="zh-CN" sz="12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矩形 1"/>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3" name="Picture 22" descr="D:\中心材料\中心展板及校长检查汇报材料\OK\OK\辉煌1.jpg"/>
          <p:cNvPicPr>
            <a:picLocks noChangeAspect="1" noChangeArrowheads="1"/>
          </p:cNvPicPr>
          <p:nvPr userDrawn="1"/>
        </p:nvPicPr>
        <p:blipFill>
          <a:blip r:embed="rId2" cstate="print"/>
          <a:srcRect l="20003" t="17336" r="24991" b="41327"/>
          <a:stretch>
            <a:fillRect/>
          </a:stretch>
        </p:blipFill>
        <p:spPr bwMode="auto">
          <a:xfrm>
            <a:off x="173038" y="152400"/>
            <a:ext cx="1085850" cy="612775"/>
          </a:xfrm>
          <a:prstGeom prst="rect">
            <a:avLst/>
          </a:prstGeom>
          <a:noFill/>
          <a:ln w="9525">
            <a:noFill/>
            <a:miter lim="800000"/>
            <a:headEnd/>
            <a:tailEnd/>
          </a:ln>
        </p:spPr>
      </p:pic>
      <p:sp>
        <p:nvSpPr>
          <p:cNvPr id="4" name="TextBox 3"/>
          <p:cNvSpPr txBox="1"/>
          <p:nvPr userDrawn="1"/>
        </p:nvSpPr>
        <p:spPr>
          <a:xfrm>
            <a:off x="1187450" y="276225"/>
            <a:ext cx="2608263" cy="254000"/>
          </a:xfrm>
          <a:prstGeom prst="rect">
            <a:avLst/>
          </a:prstGeom>
          <a:noFill/>
        </p:spPr>
        <p:txBody>
          <a:bodyPr wrap="none">
            <a:spAutoFit/>
          </a:bodyPr>
          <a:lstStyle/>
          <a:p>
            <a:pPr>
              <a:defRPr/>
            </a:pPr>
            <a:r>
              <a:rPr lang="zh-CN" altLang="en-US" sz="1050" b="1" dirty="0">
                <a:solidFill>
                  <a:schemeClr val="accent6">
                    <a:lumMod val="75000"/>
                  </a:schemeClr>
                </a:solidFill>
                <a:latin typeface="黑体" pitchFamily="49" charset="-122"/>
                <a:ea typeface="黑体" pitchFamily="49" charset="-122"/>
              </a:rPr>
              <a:t>深部金属矿山安全开采教育部重点实验室</a:t>
            </a:r>
          </a:p>
        </p:txBody>
      </p:sp>
      <p:sp>
        <p:nvSpPr>
          <p:cNvPr id="5" name="TextBox 4"/>
          <p:cNvSpPr txBox="1"/>
          <p:nvPr userDrawn="1"/>
        </p:nvSpPr>
        <p:spPr>
          <a:xfrm>
            <a:off x="1187450" y="492125"/>
            <a:ext cx="2671763" cy="200025"/>
          </a:xfrm>
          <a:prstGeom prst="rect">
            <a:avLst/>
          </a:prstGeom>
          <a:noFill/>
        </p:spPr>
        <p:txBody>
          <a:bodyPr wrap="none">
            <a:spAutoFit/>
          </a:bodyPr>
          <a:lstStyle/>
          <a:p>
            <a:pPr>
              <a:defRPr/>
            </a:pPr>
            <a:r>
              <a:rPr lang="en-US" altLang="zh-CN" sz="700" spc="-40" dirty="0">
                <a:solidFill>
                  <a:schemeClr val="accent6">
                    <a:lumMod val="75000"/>
                  </a:schemeClr>
                </a:solidFill>
                <a:latin typeface="Times New Roman" pitchFamily="18" charset="0"/>
                <a:ea typeface="Roboto" pitchFamily="2" charset="0"/>
                <a:cs typeface="Times New Roman" pitchFamily="18" charset="0"/>
              </a:rPr>
              <a:t>Key Laboratory of Ministry of Education on Safe Mining of Deep Metal Mines</a:t>
            </a:r>
            <a:endParaRPr lang="zh-CN" altLang="en-US" sz="700" spc="-40" dirty="0">
              <a:solidFill>
                <a:schemeClr val="accent6">
                  <a:lumMod val="75000"/>
                </a:schemeClr>
              </a:solidFill>
              <a:latin typeface="Times New Roman" pitchFamily="18" charset="0"/>
              <a:ea typeface="Arial Unicode MS" pitchFamily="34" charset="-122"/>
              <a:cs typeface="Times New Roman" pitchFamily="18" charset="0"/>
            </a:endParaRPr>
          </a:p>
        </p:txBody>
      </p:sp>
      <p:sp>
        <p:nvSpPr>
          <p:cNvPr id="6" name="矩形 5"/>
          <p:cNvSpPr/>
          <p:nvPr userDrawn="1"/>
        </p:nvSpPr>
        <p:spPr>
          <a:xfrm>
            <a:off x="0" y="801688"/>
            <a:ext cx="9144000" cy="5219700"/>
          </a:xfrm>
          <a:prstGeom prst="rect">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nvGrpSpPr>
          <p:cNvPr id="7" name="组合 24"/>
          <p:cNvGrpSpPr>
            <a:grpSpLocks noChangeAspect="1"/>
          </p:cNvGrpSpPr>
          <p:nvPr userDrawn="1"/>
        </p:nvGrpSpPr>
        <p:grpSpPr bwMode="auto">
          <a:xfrm>
            <a:off x="6529388" y="6021388"/>
            <a:ext cx="2506662" cy="720725"/>
            <a:chOff x="5573408" y="5724228"/>
            <a:chExt cx="3290881" cy="945131"/>
          </a:xfrm>
        </p:grpSpPr>
        <p:sp>
          <p:nvSpPr>
            <p:cNvPr id="8" name="Rectangle 15"/>
            <p:cNvSpPr>
              <a:spLocks noChangeArrowheads="1"/>
            </p:cNvSpPr>
            <p:nvPr/>
          </p:nvSpPr>
          <p:spPr bwMode="auto">
            <a:xfrm>
              <a:off x="5633848" y="6302965"/>
              <a:ext cx="3113728" cy="287287"/>
            </a:xfrm>
            <a:prstGeom prst="rect">
              <a:avLst/>
            </a:prstGeom>
            <a:solidFill>
              <a:srgbClr val="0033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endParaRPr lang="zh-CN" altLang="en-US"/>
            </a:p>
          </p:txBody>
        </p:sp>
        <p:pic>
          <p:nvPicPr>
            <p:cNvPr id="9" name="Picture 14"/>
            <p:cNvPicPr>
              <a:picLocks noChangeAspect="1" noChangeArrowheads="1"/>
            </p:cNvPicPr>
            <p:nvPr/>
          </p:nvPicPr>
          <p:blipFill>
            <a:blip r:embed="rId3" cstate="print"/>
            <a:srcRect/>
            <a:stretch>
              <a:fillRect/>
            </a:stretch>
          </p:blipFill>
          <p:spPr bwMode="auto">
            <a:xfrm>
              <a:off x="5913601" y="5862658"/>
              <a:ext cx="611505" cy="611505"/>
            </a:xfrm>
            <a:prstGeom prst="rect">
              <a:avLst/>
            </a:prstGeom>
            <a:noFill/>
            <a:ln w="9525">
              <a:noFill/>
              <a:miter lim="800000"/>
              <a:headEnd/>
              <a:tailEnd/>
            </a:ln>
          </p:spPr>
        </p:pic>
        <p:pic>
          <p:nvPicPr>
            <p:cNvPr id="10" name="Picture 13"/>
            <p:cNvPicPr>
              <a:picLocks noChangeAspect="1" noChangeArrowheads="1"/>
            </p:cNvPicPr>
            <p:nvPr/>
          </p:nvPicPr>
          <p:blipFill>
            <a:blip r:embed="rId4" cstate="print"/>
            <a:srcRect r="71533"/>
            <a:stretch>
              <a:fillRect/>
            </a:stretch>
          </p:blipFill>
          <p:spPr bwMode="auto">
            <a:xfrm>
              <a:off x="6726401" y="5760423"/>
              <a:ext cx="371475" cy="518795"/>
            </a:xfrm>
            <a:prstGeom prst="rect">
              <a:avLst/>
            </a:prstGeom>
            <a:noFill/>
            <a:ln w="9525">
              <a:noFill/>
              <a:miter lim="800000"/>
              <a:headEnd/>
              <a:tailEnd/>
            </a:ln>
          </p:spPr>
        </p:pic>
        <p:pic>
          <p:nvPicPr>
            <p:cNvPr id="11" name="Picture 10"/>
            <p:cNvPicPr>
              <a:picLocks noChangeAspect="1" noChangeArrowheads="1"/>
            </p:cNvPicPr>
            <p:nvPr/>
          </p:nvPicPr>
          <p:blipFill>
            <a:blip r:embed="rId4" cstate="print"/>
            <a:srcRect l="29198" r="43358"/>
            <a:stretch>
              <a:fillRect/>
            </a:stretch>
          </p:blipFill>
          <p:spPr bwMode="auto">
            <a:xfrm>
              <a:off x="7175981" y="5760423"/>
              <a:ext cx="358140" cy="518795"/>
            </a:xfrm>
            <a:prstGeom prst="rect">
              <a:avLst/>
            </a:prstGeom>
            <a:noFill/>
            <a:ln w="9525">
              <a:noFill/>
              <a:miter lim="800000"/>
              <a:headEnd/>
              <a:tailEnd/>
            </a:ln>
          </p:spPr>
        </p:pic>
        <p:pic>
          <p:nvPicPr>
            <p:cNvPr id="12" name="Picture 9"/>
            <p:cNvPicPr>
              <a:picLocks noChangeAspect="1" noChangeArrowheads="1"/>
            </p:cNvPicPr>
            <p:nvPr/>
          </p:nvPicPr>
          <p:blipFill>
            <a:blip r:embed="rId4" cstate="print"/>
            <a:srcRect l="56351" r="25839"/>
            <a:stretch>
              <a:fillRect/>
            </a:stretch>
          </p:blipFill>
          <p:spPr bwMode="auto">
            <a:xfrm>
              <a:off x="7629371" y="5760423"/>
              <a:ext cx="232410" cy="518795"/>
            </a:xfrm>
            <a:prstGeom prst="rect">
              <a:avLst/>
            </a:prstGeom>
            <a:noFill/>
            <a:ln w="9525">
              <a:noFill/>
              <a:miter lim="800000"/>
              <a:headEnd/>
              <a:tailEnd/>
            </a:ln>
          </p:spPr>
        </p:pic>
        <p:pic>
          <p:nvPicPr>
            <p:cNvPr id="13" name="Picture 8"/>
            <p:cNvPicPr>
              <a:picLocks noChangeAspect="1" noChangeArrowheads="1"/>
            </p:cNvPicPr>
            <p:nvPr/>
          </p:nvPicPr>
          <p:blipFill>
            <a:blip r:embed="rId4" cstate="print"/>
            <a:srcRect l="72798"/>
            <a:stretch>
              <a:fillRect/>
            </a:stretch>
          </p:blipFill>
          <p:spPr bwMode="auto">
            <a:xfrm>
              <a:off x="7964651" y="5760423"/>
              <a:ext cx="354965" cy="518795"/>
            </a:xfrm>
            <a:prstGeom prst="rect">
              <a:avLst/>
            </a:prstGeom>
            <a:noFill/>
            <a:ln w="9525">
              <a:noFill/>
              <a:miter lim="800000"/>
              <a:headEnd/>
              <a:tailEnd/>
            </a:ln>
          </p:spPr>
        </p:pic>
        <p:sp>
          <p:nvSpPr>
            <p:cNvPr id="14" name="AutoShape 7"/>
            <p:cNvSpPr>
              <a:spLocks noChangeArrowheads="1"/>
            </p:cNvSpPr>
            <p:nvPr/>
          </p:nvSpPr>
          <p:spPr bwMode="auto">
            <a:xfrm rot="10800000">
              <a:off x="5921461" y="6065641"/>
              <a:ext cx="610658" cy="493383"/>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337 w 21600"/>
                <a:gd name="T13" fmla="*/ 0 h 21600"/>
                <a:gd name="T14" fmla="*/ 21263 w 21600"/>
                <a:gd name="T15" fmla="*/ 13069 h 21600"/>
              </a:gdLst>
              <a:ahLst/>
              <a:cxnLst>
                <a:cxn ang="T8">
                  <a:pos x="T0" y="T1"/>
                </a:cxn>
                <a:cxn ang="T9">
                  <a:pos x="T2" y="T3"/>
                </a:cxn>
                <a:cxn ang="T10">
                  <a:pos x="T4" y="T5"/>
                </a:cxn>
                <a:cxn ang="T11">
                  <a:pos x="T6" y="T7"/>
                </a:cxn>
              </a:cxnLst>
              <a:rect l="T12" t="T13" r="T14" b="T15"/>
              <a:pathLst>
                <a:path w="21600" h="21600">
                  <a:moveTo>
                    <a:pt x="1652" y="10470"/>
                  </a:moveTo>
                  <a:cubicBezTo>
                    <a:pt x="1830" y="5546"/>
                    <a:pt x="5873" y="1646"/>
                    <a:pt x="10800" y="1647"/>
                  </a:cubicBezTo>
                  <a:cubicBezTo>
                    <a:pt x="15726" y="1647"/>
                    <a:pt x="19769" y="5546"/>
                    <a:pt x="19947" y="10470"/>
                  </a:cubicBezTo>
                  <a:lnTo>
                    <a:pt x="21592" y="10410"/>
                  </a:lnTo>
                  <a:cubicBezTo>
                    <a:pt x="21383" y="4601"/>
                    <a:pt x="16613" y="-1"/>
                    <a:pt x="10799" y="0"/>
                  </a:cubicBezTo>
                  <a:cubicBezTo>
                    <a:pt x="4986" y="0"/>
                    <a:pt x="216" y="4601"/>
                    <a:pt x="7" y="10410"/>
                  </a:cubicBezTo>
                  <a:lnTo>
                    <a:pt x="1652" y="10470"/>
                  </a:lnTo>
                  <a:close/>
                </a:path>
              </a:pathLst>
            </a:custGeom>
            <a:solidFill>
              <a:srgbClr val="003399"/>
            </a:solidFill>
            <a:ln w="9525">
              <a:solidFill>
                <a:srgbClr val="003399"/>
              </a:solidFill>
              <a:miter lim="800000"/>
              <a:headEnd/>
              <a:tailEnd/>
            </a:ln>
          </p:spPr>
          <p:txBody>
            <a:bodyPr/>
            <a:lstStyle/>
            <a:p>
              <a:endParaRPr lang="zh-CN" altLang="en-US"/>
            </a:p>
          </p:txBody>
        </p:sp>
        <p:sp>
          <p:nvSpPr>
            <p:cNvPr id="15" name="AutoShape 6"/>
            <p:cNvSpPr>
              <a:spLocks noChangeArrowheads="1"/>
            </p:cNvSpPr>
            <p:nvPr/>
          </p:nvSpPr>
          <p:spPr bwMode="auto">
            <a:xfrm rot="10800000">
              <a:off x="5863105" y="5724228"/>
              <a:ext cx="721118" cy="788996"/>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8490 h 21600"/>
              </a:gdLst>
              <a:ahLst/>
              <a:cxnLst>
                <a:cxn ang="T8">
                  <a:pos x="T0" y="T1"/>
                </a:cxn>
                <a:cxn ang="T9">
                  <a:pos x="T2" y="T3"/>
                </a:cxn>
                <a:cxn ang="T10">
                  <a:pos x="T4" y="T5"/>
                </a:cxn>
                <a:cxn ang="T11">
                  <a:pos x="T6" y="T7"/>
                </a:cxn>
              </a:cxnLst>
              <a:rect l="T12" t="T13" r="T14" b="T15"/>
              <a:pathLst>
                <a:path w="21600" h="21600">
                  <a:moveTo>
                    <a:pt x="1376" y="11441"/>
                  </a:moveTo>
                  <a:cubicBezTo>
                    <a:pt x="1362" y="11228"/>
                    <a:pt x="1355" y="11014"/>
                    <a:pt x="1355" y="10800"/>
                  </a:cubicBezTo>
                  <a:cubicBezTo>
                    <a:pt x="1355" y="5583"/>
                    <a:pt x="5583" y="1355"/>
                    <a:pt x="10800" y="1355"/>
                  </a:cubicBezTo>
                  <a:cubicBezTo>
                    <a:pt x="16016" y="1355"/>
                    <a:pt x="20245" y="5583"/>
                    <a:pt x="20245" y="10800"/>
                  </a:cubicBezTo>
                  <a:cubicBezTo>
                    <a:pt x="20245" y="11014"/>
                    <a:pt x="20237" y="11228"/>
                    <a:pt x="20223" y="11441"/>
                  </a:cubicBezTo>
                  <a:lnTo>
                    <a:pt x="21575" y="11534"/>
                  </a:lnTo>
                  <a:cubicBezTo>
                    <a:pt x="21591" y="11289"/>
                    <a:pt x="21600" y="11044"/>
                    <a:pt x="21600" y="10800"/>
                  </a:cubicBezTo>
                  <a:cubicBezTo>
                    <a:pt x="21600" y="4835"/>
                    <a:pt x="16764" y="0"/>
                    <a:pt x="10800" y="0"/>
                  </a:cubicBezTo>
                  <a:cubicBezTo>
                    <a:pt x="4835" y="0"/>
                    <a:pt x="0" y="4835"/>
                    <a:pt x="0" y="10800"/>
                  </a:cubicBezTo>
                  <a:cubicBezTo>
                    <a:pt x="-1" y="11044"/>
                    <a:pt x="8" y="11289"/>
                    <a:pt x="24" y="11534"/>
                  </a:cubicBezTo>
                  <a:lnTo>
                    <a:pt x="1376" y="11441"/>
                  </a:lnTo>
                  <a:close/>
                </a:path>
              </a:pathLst>
            </a:custGeom>
            <a:solidFill>
              <a:srgbClr val="FFFFFF"/>
            </a:solidFill>
            <a:ln w="9525">
              <a:noFill/>
              <a:miter lim="800000"/>
              <a:headEnd/>
              <a:tailEnd/>
            </a:ln>
          </p:spPr>
          <p:txBody>
            <a:bodyPr/>
            <a:lstStyle/>
            <a:p>
              <a:endParaRPr lang="zh-CN" altLang="en-US"/>
            </a:p>
          </p:txBody>
        </p:sp>
        <p:sp>
          <p:nvSpPr>
            <p:cNvPr id="16" name="AutoShape 5"/>
            <p:cNvSpPr>
              <a:spLocks noChangeArrowheads="1"/>
            </p:cNvSpPr>
            <p:nvPr/>
          </p:nvSpPr>
          <p:spPr bwMode="auto">
            <a:xfrm>
              <a:off x="5898536" y="6325864"/>
              <a:ext cx="89618" cy="143644"/>
            </a:xfrm>
            <a:prstGeom prst="rtTriangle">
              <a:avLst/>
            </a:prstGeom>
            <a:solidFill>
              <a:srgbClr val="003399"/>
            </a:solidFill>
            <a:ln w="9525">
              <a:solidFill>
                <a:srgbClr val="003399"/>
              </a:solidFill>
              <a:miter lim="800000"/>
              <a:headEnd/>
              <a:tailEnd/>
            </a:ln>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endParaRPr lang="zh-CN" altLang="en-US"/>
            </a:p>
          </p:txBody>
        </p:sp>
        <p:sp>
          <p:nvSpPr>
            <p:cNvPr id="17" name="AutoShape 4"/>
            <p:cNvSpPr>
              <a:spLocks noChangeArrowheads="1"/>
            </p:cNvSpPr>
            <p:nvPr/>
          </p:nvSpPr>
          <p:spPr bwMode="auto">
            <a:xfrm rot="-5400000">
              <a:off x="6442577" y="6354951"/>
              <a:ext cx="135317" cy="102124"/>
            </a:xfrm>
            <a:prstGeom prst="rtTriangle">
              <a:avLst/>
            </a:prstGeom>
            <a:solidFill>
              <a:srgbClr val="003399"/>
            </a:solidFill>
            <a:ln w="9525">
              <a:solidFill>
                <a:srgbClr val="003399"/>
              </a:solidFill>
              <a:miter lim="800000"/>
              <a:headEnd/>
              <a:tailEnd/>
            </a:ln>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endParaRPr lang="zh-CN" altLang="en-US"/>
            </a:p>
          </p:txBody>
        </p:sp>
        <p:sp>
          <p:nvSpPr>
            <p:cNvPr id="18" name="AutoShape 3"/>
            <p:cNvSpPr>
              <a:spLocks noChangeAspect="1" noChangeArrowheads="1"/>
            </p:cNvSpPr>
            <p:nvPr/>
          </p:nvSpPr>
          <p:spPr bwMode="auto">
            <a:xfrm rot="5400000">
              <a:off x="5569428" y="6269472"/>
              <a:ext cx="331003" cy="323043"/>
            </a:xfrm>
            <a:prstGeom prst="rtTriangle">
              <a:avLst/>
            </a:prstGeom>
            <a:solidFill>
              <a:srgbClr val="FFFFFF"/>
            </a:solidFill>
            <a:ln w="9525">
              <a:solidFill>
                <a:srgbClr val="FFFFFF"/>
              </a:solidFill>
              <a:miter lim="800000"/>
              <a:headEnd/>
              <a:tailEnd/>
            </a:ln>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endParaRPr lang="zh-CN" altLang="en-US"/>
            </a:p>
          </p:txBody>
        </p:sp>
        <p:sp>
          <p:nvSpPr>
            <p:cNvPr id="19" name="Text Box 2"/>
            <p:cNvSpPr txBox="1">
              <a:spLocks noChangeArrowheads="1"/>
            </p:cNvSpPr>
            <p:nvPr/>
          </p:nvSpPr>
          <p:spPr bwMode="auto">
            <a:xfrm>
              <a:off x="6407070" y="6302965"/>
              <a:ext cx="2275898" cy="287287"/>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en-US" altLang="zh-CN" sz="900" b="1" dirty="0">
                  <a:solidFill>
                    <a:srgbClr val="FFFFFF"/>
                  </a:solidFill>
                  <a:latin typeface="Calibri" pitchFamily="34" charset="0"/>
                  <a:cs typeface="Times New Roman" pitchFamily="18" charset="0"/>
                </a:rPr>
                <a:t>NORTHEASTERN UNIVERSITY</a:t>
              </a:r>
              <a:endParaRPr lang="en-US" altLang="zh-CN" sz="1100" b="1" dirty="0"/>
            </a:p>
          </p:txBody>
        </p:sp>
        <p:sp>
          <p:nvSpPr>
            <p:cNvPr id="20" name="AutoShape 3"/>
            <p:cNvSpPr>
              <a:spLocks noChangeArrowheads="1"/>
            </p:cNvSpPr>
            <p:nvPr/>
          </p:nvSpPr>
          <p:spPr bwMode="auto">
            <a:xfrm rot="10800000">
              <a:off x="8503731" y="6273820"/>
              <a:ext cx="360558" cy="395539"/>
            </a:xfrm>
            <a:prstGeom prst="rtTriangle">
              <a:avLst/>
            </a:prstGeom>
            <a:solidFill>
              <a:srgbClr val="FFFFFF"/>
            </a:solidFill>
            <a:ln w="9525">
              <a:solidFill>
                <a:srgbClr val="FFFFFF"/>
              </a:solidFill>
              <a:miter lim="800000"/>
              <a:headEnd/>
              <a:tailEnd/>
            </a:ln>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endParaRPr lang="zh-CN" altLang="en-US"/>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709AB2FE-BD52-4372-95DD-26ACE33D7656}"/>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5E728035-BC66-4993-A2B7-5C97EFA588E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3DC0181F-2381-4C96-B9E6-40A7BE2E76DC}"/>
              </a:ext>
            </a:extLst>
          </p:cNvPr>
          <p:cNvSpPr>
            <a:spLocks noGrp="1" noChangeArrowheads="1"/>
          </p:cNvSpPr>
          <p:nvPr>
            <p:ph type="sldNum" sz="quarter" idx="12"/>
          </p:nvPr>
        </p:nvSpPr>
        <p:spPr>
          <a:ln/>
        </p:spPr>
        <p:txBody>
          <a:bodyPr/>
          <a:lstStyle>
            <a:lvl1pPr>
              <a:defRPr/>
            </a:lvl1pPr>
          </a:lstStyle>
          <a:p>
            <a:pPr>
              <a:defRPr/>
            </a:pPr>
            <a:fld id="{75A4F344-408E-4431-AE41-14761093C6A4}" type="slidenum">
              <a:rPr lang="en-US" altLang="zh-CN"/>
              <a:pPr>
                <a:defRPr/>
              </a:pPr>
              <a:t>‹#›</a:t>
            </a:fld>
            <a:endParaRPr lang="en-US" altLang="zh-CN"/>
          </a:p>
        </p:txBody>
      </p:sp>
    </p:spTree>
    <p:extLst>
      <p:ext uri="{BB962C8B-B14F-4D97-AF65-F5344CB8AC3E}">
        <p14:creationId xmlns:p14="http://schemas.microsoft.com/office/powerpoint/2010/main" val="1662019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Layout" Target="../slideLayouts/slideLayout3.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2" descr="D:\中心材料\中心展板及校长检查汇报材料\OK\OK\辉煌1.jpg"/>
          <p:cNvPicPr>
            <a:picLocks noChangeAspect="1" noChangeArrowheads="1"/>
          </p:cNvPicPr>
          <p:nvPr userDrawn="1"/>
        </p:nvPicPr>
        <p:blipFill>
          <a:blip r:embed="rId5" cstate="print"/>
          <a:srcRect l="20003" t="17336" r="24991" b="41327"/>
          <a:stretch>
            <a:fillRect/>
          </a:stretch>
        </p:blipFill>
        <p:spPr bwMode="auto">
          <a:xfrm>
            <a:off x="539750" y="115888"/>
            <a:ext cx="830263" cy="468312"/>
          </a:xfrm>
          <a:prstGeom prst="rect">
            <a:avLst/>
          </a:prstGeom>
          <a:noFill/>
          <a:ln w="9525">
            <a:noFill/>
            <a:miter lim="800000"/>
            <a:headEnd/>
            <a:tailEnd/>
          </a:ln>
        </p:spPr>
      </p:pic>
      <p:sp>
        <p:nvSpPr>
          <p:cNvPr id="1027" name="TextBox 8"/>
          <p:cNvSpPr txBox="1">
            <a:spLocks noChangeArrowheads="1"/>
          </p:cNvSpPr>
          <p:nvPr userDrawn="1"/>
        </p:nvSpPr>
        <p:spPr bwMode="auto">
          <a:xfrm>
            <a:off x="0" y="549275"/>
            <a:ext cx="203200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800">
                <a:latin typeface="黑体" pitchFamily="49" charset="-122"/>
                <a:ea typeface="黑体" pitchFamily="49" charset="-122"/>
              </a:rPr>
              <a:t>深部金属矿山安全开采教育部重点实验室</a:t>
            </a:r>
          </a:p>
        </p:txBody>
      </p:sp>
      <p:pic>
        <p:nvPicPr>
          <p:cNvPr id="1028" name="Picture 25" descr="D:\个人资料\PPT模板\东大Logo\3.jpg"/>
          <p:cNvPicPr>
            <a:picLocks noChangeAspect="1" noChangeArrowheads="1"/>
          </p:cNvPicPr>
          <p:nvPr userDrawn="1"/>
        </p:nvPicPr>
        <p:blipFill>
          <a:blip r:embed="rId6" cstate="print"/>
          <a:srcRect/>
          <a:stretch>
            <a:fillRect/>
          </a:stretch>
        </p:blipFill>
        <p:spPr bwMode="auto">
          <a:xfrm>
            <a:off x="6877050" y="6453188"/>
            <a:ext cx="358775" cy="360362"/>
          </a:xfrm>
          <a:prstGeom prst="rect">
            <a:avLst/>
          </a:prstGeom>
          <a:noFill/>
          <a:ln w="9525">
            <a:noFill/>
            <a:miter lim="800000"/>
            <a:headEnd/>
            <a:tailEnd/>
          </a:ln>
        </p:spPr>
      </p:pic>
      <p:pic>
        <p:nvPicPr>
          <p:cNvPr id="1029" name="Picture 26" descr="D:\个人资料\PPT模板\东大Logo\4.jpg"/>
          <p:cNvPicPr>
            <a:picLocks noChangeAspect="1" noChangeArrowheads="1"/>
          </p:cNvPicPr>
          <p:nvPr userDrawn="1"/>
        </p:nvPicPr>
        <p:blipFill>
          <a:blip r:embed="rId7" cstate="print"/>
          <a:srcRect/>
          <a:stretch>
            <a:fillRect/>
          </a:stretch>
        </p:blipFill>
        <p:spPr bwMode="auto">
          <a:xfrm>
            <a:off x="7308850" y="6489700"/>
            <a:ext cx="647700" cy="252413"/>
          </a:xfrm>
          <a:prstGeom prst="rect">
            <a:avLst/>
          </a:prstGeom>
          <a:noFill/>
          <a:ln w="9525">
            <a:noFill/>
            <a:miter lim="800000"/>
            <a:headEnd/>
            <a:tailEnd/>
          </a:ln>
        </p:spPr>
      </p:pic>
      <p:cxnSp>
        <p:nvCxnSpPr>
          <p:cNvPr id="12" name="直接连接符 11"/>
          <p:cNvCxnSpPr/>
          <p:nvPr userDrawn="1"/>
        </p:nvCxnSpPr>
        <p:spPr>
          <a:xfrm>
            <a:off x="34925" y="792163"/>
            <a:ext cx="9072563" cy="0"/>
          </a:xfrm>
          <a:prstGeom prst="line">
            <a:avLst/>
          </a:prstGeom>
          <a:ln w="22225">
            <a:solidFill>
              <a:srgbClr val="0000FF"/>
            </a:solidFill>
          </a:ln>
        </p:spPr>
        <p:style>
          <a:lnRef idx="1">
            <a:schemeClr val="accent1"/>
          </a:lnRef>
          <a:fillRef idx="0">
            <a:schemeClr val="accent1"/>
          </a:fillRef>
          <a:effectRef idx="0">
            <a:schemeClr val="accent1"/>
          </a:effectRef>
          <a:fontRef idx="minor">
            <a:schemeClr val="tx1"/>
          </a:fontRef>
        </p:style>
      </p:cxnSp>
      <p:pic>
        <p:nvPicPr>
          <p:cNvPr id="1031" name="Picture 27" descr="D:\个人资料\PPT模板\东大Logo\5.jpg"/>
          <p:cNvPicPr>
            <a:picLocks noChangeAspect="1" noChangeArrowheads="1"/>
          </p:cNvPicPr>
          <p:nvPr userDrawn="1"/>
        </p:nvPicPr>
        <p:blipFill>
          <a:blip r:embed="rId8" cstate="print"/>
          <a:srcRect b="16986"/>
          <a:stretch>
            <a:fillRect/>
          </a:stretch>
        </p:blipFill>
        <p:spPr bwMode="auto">
          <a:xfrm>
            <a:off x="7937500" y="6516688"/>
            <a:ext cx="1171575" cy="215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0" r:id="rId1"/>
    <p:sldLayoutId id="2147483758" r:id="rId2"/>
    <p:sldLayoutId id="2147483762" r:id="rId3"/>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image" Target="../media/image25.emf"/><Relationship Id="rId7" Type="http://schemas.openxmlformats.org/officeDocument/2006/relationships/oleObject" Target="../embeddings/oleObject11.bin"/><Relationship Id="rId2" Type="http://schemas.openxmlformats.org/officeDocument/2006/relationships/slideLayout" Target="../slideLayouts/slideLayout3.xml"/><Relationship Id="rId1" Type="http://schemas.openxmlformats.org/officeDocument/2006/relationships/vmlDrawing" Target="../drawings/vmlDrawing5.vml"/><Relationship Id="rId6" Type="http://schemas.openxmlformats.org/officeDocument/2006/relationships/image" Target="../media/image23.wmf"/><Relationship Id="rId5" Type="http://schemas.openxmlformats.org/officeDocument/2006/relationships/oleObject" Target="../embeddings/oleObject10.bin"/><Relationship Id="rId10" Type="http://schemas.openxmlformats.org/officeDocument/2006/relationships/image" Target="../media/image28.wmf"/><Relationship Id="rId4" Type="http://schemas.openxmlformats.org/officeDocument/2006/relationships/image" Target="../media/image26.emf"/><Relationship Id="rId9" Type="http://schemas.openxmlformats.org/officeDocument/2006/relationships/image" Target="../media/image27.wmf"/></Relationships>
</file>

<file path=ppt/slides/_rels/slide11.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33.emf"/><Relationship Id="rId7" Type="http://schemas.openxmlformats.org/officeDocument/2006/relationships/oleObject" Target="../embeddings/oleObject13.bin"/><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image" Target="../media/image31.wmf"/><Relationship Id="rId5" Type="http://schemas.openxmlformats.org/officeDocument/2006/relationships/oleObject" Target="../embeddings/oleObject12.bin"/><Relationship Id="rId4" Type="http://schemas.openxmlformats.org/officeDocument/2006/relationships/image" Target="../media/image34.emf"/></Relationships>
</file>

<file path=ppt/slides/_rels/slide13.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3.xml"/><Relationship Id="rId1" Type="http://schemas.openxmlformats.org/officeDocument/2006/relationships/vmlDrawing" Target="../drawings/vmlDrawing7.vml"/><Relationship Id="rId6" Type="http://schemas.openxmlformats.org/officeDocument/2006/relationships/image" Target="../media/image37.emf"/><Relationship Id="rId5" Type="http://schemas.openxmlformats.org/officeDocument/2006/relationships/oleObject" Target="../embeddings/oleObject15.bin"/><Relationship Id="rId4" Type="http://schemas.openxmlformats.org/officeDocument/2006/relationships/image" Target="../media/image36.e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3.xml"/><Relationship Id="rId1" Type="http://schemas.openxmlformats.org/officeDocument/2006/relationships/vmlDrawing" Target="../drawings/vmlDrawing8.vml"/><Relationship Id="rId5" Type="http://schemas.openxmlformats.org/officeDocument/2006/relationships/image" Target="../media/image39.png"/><Relationship Id="rId4" Type="http://schemas.openxmlformats.org/officeDocument/2006/relationships/image" Target="../media/image38.wmf"/></Relationships>
</file>

<file path=ppt/slides/_rels/slide16.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1.emf"/></Relationships>
</file>

<file path=ppt/slides/_rels/slide17.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notesSlide" Target="../notesSlides/notesSlide6.xml"/><Relationship Id="rId7" Type="http://schemas.openxmlformats.org/officeDocument/2006/relationships/image" Target="../media/image44.wmf"/><Relationship Id="rId2" Type="http://schemas.openxmlformats.org/officeDocument/2006/relationships/slideLayout" Target="../slideLayouts/slideLayout3.xml"/><Relationship Id="rId1" Type="http://schemas.openxmlformats.org/officeDocument/2006/relationships/vmlDrawing" Target="../drawings/vmlDrawing9.vml"/><Relationship Id="rId6" Type="http://schemas.openxmlformats.org/officeDocument/2006/relationships/oleObject" Target="../embeddings/oleObject18.bin"/><Relationship Id="rId5" Type="http://schemas.openxmlformats.org/officeDocument/2006/relationships/image" Target="../media/image43.wmf"/><Relationship Id="rId4" Type="http://schemas.openxmlformats.org/officeDocument/2006/relationships/oleObject" Target="../embeddings/oleObject17.bin"/><Relationship Id="rId9" Type="http://schemas.openxmlformats.org/officeDocument/2006/relationships/image" Target="../media/image45.w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22.bin"/><Relationship Id="rId3" Type="http://schemas.openxmlformats.org/officeDocument/2006/relationships/notesSlide" Target="../notesSlides/notesSlide7.xml"/><Relationship Id="rId7" Type="http://schemas.openxmlformats.org/officeDocument/2006/relationships/image" Target="../media/image47.wmf"/><Relationship Id="rId2" Type="http://schemas.openxmlformats.org/officeDocument/2006/relationships/slideLayout" Target="../slideLayouts/slideLayout3.xml"/><Relationship Id="rId1" Type="http://schemas.openxmlformats.org/officeDocument/2006/relationships/vmlDrawing" Target="../drawings/vmlDrawing10.vml"/><Relationship Id="rId6" Type="http://schemas.openxmlformats.org/officeDocument/2006/relationships/oleObject" Target="../embeddings/oleObject21.bin"/><Relationship Id="rId5" Type="http://schemas.openxmlformats.org/officeDocument/2006/relationships/image" Target="../media/image46.wmf"/><Relationship Id="rId4" Type="http://schemas.openxmlformats.org/officeDocument/2006/relationships/oleObject" Target="../embeddings/oleObject20.bin"/><Relationship Id="rId9" Type="http://schemas.openxmlformats.org/officeDocument/2006/relationships/image" Target="../media/image48.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50.wmf"/><Relationship Id="rId2" Type="http://schemas.openxmlformats.org/officeDocument/2006/relationships/slideLayout" Target="../slideLayouts/slideLayout3.xml"/><Relationship Id="rId1" Type="http://schemas.openxmlformats.org/officeDocument/2006/relationships/vmlDrawing" Target="../drawings/vmlDrawing11.vml"/><Relationship Id="rId6" Type="http://schemas.openxmlformats.org/officeDocument/2006/relationships/oleObject" Target="../embeddings/oleObject24.bin"/><Relationship Id="rId5" Type="http://schemas.openxmlformats.org/officeDocument/2006/relationships/image" Target="../media/image49.wmf"/><Relationship Id="rId4" Type="http://schemas.openxmlformats.org/officeDocument/2006/relationships/oleObject" Target="../embeddings/oleObject23.bin"/></Relationships>
</file>

<file path=ppt/slides/_rels/slide21.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53.emf"/><Relationship Id="rId2" Type="http://schemas.openxmlformats.org/officeDocument/2006/relationships/slideLayout" Target="../slideLayouts/slideLayout3.xml"/><Relationship Id="rId1" Type="http://schemas.openxmlformats.org/officeDocument/2006/relationships/vmlDrawing" Target="../drawings/vmlDrawing12.vml"/><Relationship Id="rId6" Type="http://schemas.openxmlformats.org/officeDocument/2006/relationships/oleObject" Target="../embeddings/oleObject26.bin"/><Relationship Id="rId5" Type="http://schemas.openxmlformats.org/officeDocument/2006/relationships/image" Target="../media/image52.emf"/><Relationship Id="rId4" Type="http://schemas.openxmlformats.org/officeDocument/2006/relationships/oleObject" Target="../embeddings/oleObject25.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54.wmf"/></Relationships>
</file>

<file path=ppt/slides/_rels/slide2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56.emf"/><Relationship Id="rId4" Type="http://schemas.openxmlformats.org/officeDocument/2006/relationships/oleObject" Target="../embeddings/oleObject28.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59.emf"/><Relationship Id="rId5" Type="http://schemas.openxmlformats.org/officeDocument/2006/relationships/oleObject" Target="../embeddings/oleObject30.bin"/><Relationship Id="rId4" Type="http://schemas.openxmlformats.org/officeDocument/2006/relationships/image" Target="../media/image58.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2.xml"/><Relationship Id="rId7" Type="http://schemas.openxmlformats.org/officeDocument/2006/relationships/image" Target="../media/image10.e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9.emf"/><Relationship Id="rId4" Type="http://schemas.openxmlformats.org/officeDocument/2006/relationships/oleObject" Target="../embeddings/oleObject1.bin"/><Relationship Id="rId9" Type="http://schemas.openxmlformats.org/officeDocument/2006/relationships/image" Target="../media/image11.emf"/></Relationships>
</file>

<file path=ppt/slides/_rels/slide5.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image" Target="../media/image13.emf"/><Relationship Id="rId5" Type="http://schemas.openxmlformats.org/officeDocument/2006/relationships/oleObject" Target="../embeddings/oleObject5.bin"/><Relationship Id="rId4" Type="http://schemas.openxmlformats.org/officeDocument/2006/relationships/image" Target="../media/image12.e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6.wmf"/><Relationship Id="rId2" Type="http://schemas.openxmlformats.org/officeDocument/2006/relationships/slideLayout" Target="../slideLayouts/slideLayout3.xml"/><Relationship Id="rId1" Type="http://schemas.openxmlformats.org/officeDocument/2006/relationships/vmlDrawing" Target="../drawings/vmlDrawing3.vml"/><Relationship Id="rId6" Type="http://schemas.openxmlformats.org/officeDocument/2006/relationships/oleObject" Target="../embeddings/oleObject8.bin"/><Relationship Id="rId5" Type="http://schemas.openxmlformats.org/officeDocument/2006/relationships/image" Target="../media/image15.emf"/><Relationship Id="rId4" Type="http://schemas.openxmlformats.org/officeDocument/2006/relationships/oleObject" Target="../embeddings/oleObject7.bin"/></Relationships>
</file>

<file path=ppt/slides/_rels/slide7.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slideLayout" Target="../slideLayouts/slideLayout3.xml"/><Relationship Id="rId1" Type="http://schemas.openxmlformats.org/officeDocument/2006/relationships/vmlDrawing" Target="../drawings/vmlDrawing4.vml"/><Relationship Id="rId6" Type="http://schemas.openxmlformats.org/officeDocument/2006/relationships/image" Target="../media/image22.wmf"/><Relationship Id="rId5" Type="http://schemas.openxmlformats.org/officeDocument/2006/relationships/image" Target="../media/image20.wmf"/><Relationship Id="rId4" Type="http://schemas.openxmlformats.org/officeDocument/2006/relationships/oleObject" Target="../embeddings/oleObject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a:extLst>
              <a:ext uri="{FF2B5EF4-FFF2-40B4-BE49-F238E27FC236}">
                <a16:creationId xmlns:a16="http://schemas.microsoft.com/office/drawing/2014/main" id="{65203A51-9830-47C1-A4E7-401A3B8C4964}"/>
              </a:ext>
            </a:extLst>
          </p:cNvPr>
          <p:cNvSpPr>
            <a:spLocks noChangeArrowheads="1"/>
          </p:cNvSpPr>
          <p:nvPr/>
        </p:nvSpPr>
        <p:spPr bwMode="auto">
          <a:xfrm>
            <a:off x="395288" y="1511300"/>
            <a:ext cx="8458200" cy="863600"/>
          </a:xfrm>
          <a:prstGeom prst="rect">
            <a:avLst/>
          </a:prstGeom>
          <a:noFill/>
          <a:ln>
            <a:noFill/>
          </a:ln>
          <a:extLst>
            <a:ext uri="{909E8E84-426E-40DD-AFC4-6F175D3DCCD1}">
              <a14:hiddenFill xmlns:a14="http://schemas.microsoft.com/office/drawing/2010/main">
                <a:gradFill rotWithShape="1">
                  <a:gsLst>
                    <a:gs pos="0">
                      <a:srgbClr val="00FFFF"/>
                    </a:gs>
                    <a:gs pos="100000">
                      <a:srgbClr val="B6FFFF"/>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buClr>
                <a:schemeClr val="accent2"/>
              </a:buClr>
              <a:buSzPct val="115000"/>
              <a:buFont typeface="Wingdings" panose="05000000000000000000" pitchFamily="2" charset="2"/>
              <a:buNone/>
            </a:pPr>
            <a:endParaRPr kumimoji="1" lang="zh-CN" altLang="en-US" sz="3600">
              <a:solidFill>
                <a:srgbClr val="FF3300"/>
              </a:solidFill>
              <a:ea typeface="黑体" panose="02010609060101010101" pitchFamily="49" charset="-122"/>
            </a:endParaRPr>
          </a:p>
          <a:p>
            <a:pPr eaLnBrk="1" hangingPunct="1">
              <a:lnSpc>
                <a:spcPct val="120000"/>
              </a:lnSpc>
              <a:buFontTx/>
              <a:buNone/>
            </a:pPr>
            <a:endParaRPr kumimoji="1" lang="en-US" altLang="zh-CN" sz="4000"/>
          </a:p>
        </p:txBody>
      </p:sp>
      <p:sp>
        <p:nvSpPr>
          <p:cNvPr id="4099" name="Rectangle 3">
            <a:extLst>
              <a:ext uri="{FF2B5EF4-FFF2-40B4-BE49-F238E27FC236}">
                <a16:creationId xmlns:a16="http://schemas.microsoft.com/office/drawing/2014/main" id="{6709C266-FE56-4AAC-A260-D64EEE8C1E66}"/>
              </a:ext>
            </a:extLst>
          </p:cNvPr>
          <p:cNvSpPr>
            <a:spLocks noChangeArrowheads="1"/>
          </p:cNvSpPr>
          <p:nvPr/>
        </p:nvSpPr>
        <p:spPr bwMode="auto">
          <a:xfrm>
            <a:off x="395288" y="3141663"/>
            <a:ext cx="7416800" cy="660400"/>
          </a:xfrm>
          <a:prstGeom prst="rect">
            <a:avLst/>
          </a:prstGeom>
          <a:noFill/>
          <a:ln>
            <a:noFill/>
          </a:ln>
          <a:extLst>
            <a:ext uri="{909E8E84-426E-40DD-AFC4-6F175D3DCCD1}">
              <a14:hiddenFill xmlns:a14="http://schemas.microsoft.com/office/drawing/2010/main">
                <a:gradFill rotWithShape="1">
                  <a:gsLst>
                    <a:gs pos="0">
                      <a:srgbClr val="00FFFF"/>
                    </a:gs>
                    <a:gs pos="100000">
                      <a:srgbClr val="B6FFFF"/>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buFontTx/>
              <a:buNone/>
            </a:pPr>
            <a:endParaRPr kumimoji="1" lang="zh-CN" altLang="en-US" sz="2800">
              <a:ea typeface="黑体" panose="02010609060101010101" pitchFamily="49" charset="-122"/>
            </a:endParaRPr>
          </a:p>
          <a:p>
            <a:pPr eaLnBrk="1" hangingPunct="1"/>
            <a:endParaRPr kumimoji="1" lang="zh-CN" altLang="en-US" sz="4000"/>
          </a:p>
          <a:p>
            <a:pPr eaLnBrk="1" hangingPunct="1"/>
            <a:endParaRPr kumimoji="1" lang="en-US" altLang="zh-CN" sz="4000"/>
          </a:p>
        </p:txBody>
      </p:sp>
      <p:sp>
        <p:nvSpPr>
          <p:cNvPr id="4100" name="灯片编号占位符 1">
            <a:extLst>
              <a:ext uri="{FF2B5EF4-FFF2-40B4-BE49-F238E27FC236}">
                <a16:creationId xmlns:a16="http://schemas.microsoft.com/office/drawing/2014/main" id="{DF2AE699-E7E8-4627-B913-12EADE3DCC4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en-US" altLang="zh-CN" sz="1400" dirty="0">
              <a:latin typeface="Arial" panose="020B0604020202020204" pitchFamily="34" charset="0"/>
            </a:endParaRPr>
          </a:p>
        </p:txBody>
      </p:sp>
      <p:sp>
        <p:nvSpPr>
          <p:cNvPr id="9" name="TextBox 1">
            <a:extLst>
              <a:ext uri="{FF2B5EF4-FFF2-40B4-BE49-F238E27FC236}">
                <a16:creationId xmlns:a16="http://schemas.microsoft.com/office/drawing/2014/main" id="{457D91B7-13DC-48DD-AE61-779A4F2B0053}"/>
              </a:ext>
            </a:extLst>
          </p:cNvPr>
          <p:cNvSpPr txBox="1">
            <a:spLocks noChangeArrowheads="1"/>
          </p:cNvSpPr>
          <p:nvPr/>
        </p:nvSpPr>
        <p:spPr bwMode="auto">
          <a:xfrm>
            <a:off x="-28777" y="3625850"/>
            <a:ext cx="9201558" cy="1284006"/>
          </a:xfrm>
          <a:prstGeom prst="rect">
            <a:avLst/>
          </a:prstGeom>
          <a:noFill/>
          <a:ln w="9525">
            <a:noFill/>
            <a:miter lim="800000"/>
            <a:headEnd/>
            <a:tailEnd/>
          </a:ln>
        </p:spPr>
        <p:txBody>
          <a:bodyPr wrap="none">
            <a:spAutoFit/>
          </a:bodyPr>
          <a:lstStyle/>
          <a:p>
            <a:pPr algn="ctr" eaLnBrk="1" hangingPunct="1">
              <a:lnSpc>
                <a:spcPct val="150000"/>
              </a:lnSpc>
              <a:defRPr/>
            </a:pPr>
            <a:r>
              <a:rPr lang="zh-CN" altLang="en-US" sz="2800" b="1" dirty="0">
                <a:latin typeface="黑体" pitchFamily="49" charset="-122"/>
                <a:ea typeface="黑体" pitchFamily="49" charset="-122"/>
              </a:rPr>
              <a:t>汇报人：崔光磊</a:t>
            </a:r>
            <a:endParaRPr lang="en-US" altLang="zh-CN" sz="2800" b="1" dirty="0">
              <a:latin typeface="黑体" pitchFamily="49" charset="-122"/>
              <a:ea typeface="黑体" pitchFamily="49" charset="-122"/>
            </a:endParaRPr>
          </a:p>
          <a:p>
            <a:pPr algn="ctr" eaLnBrk="1" hangingPunct="1">
              <a:lnSpc>
                <a:spcPct val="150000"/>
              </a:lnSpc>
              <a:defRPr/>
            </a:pPr>
            <a:r>
              <a:rPr lang="zh-CN" altLang="en-US" sz="2800" b="1" dirty="0">
                <a:latin typeface="黑体" pitchFamily="49" charset="-122"/>
                <a:ea typeface="黑体" pitchFamily="49" charset="-122"/>
              </a:rPr>
              <a:t>单位：东北大学深部金属矿山安全开采教育部重点实验室</a:t>
            </a:r>
            <a:endParaRPr lang="en-US" altLang="zh-CN" sz="2800" b="1" dirty="0">
              <a:latin typeface="黑体" pitchFamily="49" charset="-122"/>
              <a:ea typeface="黑体" pitchFamily="49" charset="-122"/>
            </a:endParaRPr>
          </a:p>
        </p:txBody>
      </p:sp>
      <p:sp>
        <p:nvSpPr>
          <p:cNvPr id="10" name="TextBox 1">
            <a:extLst>
              <a:ext uri="{FF2B5EF4-FFF2-40B4-BE49-F238E27FC236}">
                <a16:creationId xmlns:a16="http://schemas.microsoft.com/office/drawing/2014/main" id="{9D645E71-2285-4931-821B-B3E4E4000B4B}"/>
              </a:ext>
            </a:extLst>
          </p:cNvPr>
          <p:cNvSpPr txBox="1">
            <a:spLocks noChangeArrowheads="1"/>
          </p:cNvSpPr>
          <p:nvPr/>
        </p:nvSpPr>
        <p:spPr bwMode="auto">
          <a:xfrm>
            <a:off x="3162300" y="5430838"/>
            <a:ext cx="2819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b="1" dirty="0">
                <a:latin typeface="黑体" panose="02010609060101010101" pitchFamily="49" charset="-122"/>
                <a:ea typeface="黑体" panose="02010609060101010101" pitchFamily="49" charset="-122"/>
              </a:rPr>
              <a:t>2019</a:t>
            </a:r>
            <a:r>
              <a:rPr lang="zh-CN" altLang="en-US" sz="2800" b="1" dirty="0">
                <a:latin typeface="黑体" panose="02010609060101010101" pitchFamily="49" charset="-122"/>
                <a:ea typeface="黑体" panose="02010609060101010101" pitchFamily="49" charset="-122"/>
              </a:rPr>
              <a:t>年</a:t>
            </a:r>
            <a:r>
              <a:rPr lang="en-US" altLang="zh-CN" sz="2800" b="1" dirty="0">
                <a:latin typeface="黑体" panose="02010609060101010101" pitchFamily="49" charset="-122"/>
                <a:ea typeface="黑体" panose="02010609060101010101" pitchFamily="49" charset="-122"/>
              </a:rPr>
              <a:t>10</a:t>
            </a:r>
            <a:r>
              <a:rPr lang="zh-CN" altLang="en-US" sz="2800" b="1" dirty="0">
                <a:latin typeface="黑体" panose="02010609060101010101" pitchFamily="49" charset="-122"/>
                <a:ea typeface="黑体" panose="02010609060101010101" pitchFamily="49" charset="-122"/>
              </a:rPr>
              <a:t>月</a:t>
            </a:r>
            <a:r>
              <a:rPr lang="en-US" altLang="zh-CN" sz="2800" b="1" dirty="0">
                <a:latin typeface="黑体" panose="02010609060101010101" pitchFamily="49" charset="-122"/>
                <a:ea typeface="黑体" panose="02010609060101010101" pitchFamily="49" charset="-122"/>
              </a:rPr>
              <a:t>31</a:t>
            </a:r>
            <a:r>
              <a:rPr lang="zh-CN" altLang="en-US" sz="2800" b="1" dirty="0">
                <a:latin typeface="黑体" panose="02010609060101010101" pitchFamily="49" charset="-122"/>
                <a:ea typeface="黑体" panose="02010609060101010101" pitchFamily="49" charset="-122"/>
              </a:rPr>
              <a:t>日</a:t>
            </a:r>
            <a:endParaRPr lang="en-US" altLang="zh-CN" sz="2800" b="1" dirty="0">
              <a:latin typeface="黑体" panose="02010609060101010101" pitchFamily="49" charset="-122"/>
              <a:ea typeface="黑体" panose="02010609060101010101" pitchFamily="49" charset="-122"/>
            </a:endParaRPr>
          </a:p>
        </p:txBody>
      </p:sp>
      <p:sp>
        <p:nvSpPr>
          <p:cNvPr id="11" name="TextBox 1">
            <a:extLst>
              <a:ext uri="{FF2B5EF4-FFF2-40B4-BE49-F238E27FC236}">
                <a16:creationId xmlns:a16="http://schemas.microsoft.com/office/drawing/2014/main" id="{CA570FD6-0032-466F-AADC-3B7E7A8D0396}"/>
              </a:ext>
            </a:extLst>
          </p:cNvPr>
          <p:cNvSpPr txBox="1">
            <a:spLocks noChangeArrowheads="1"/>
          </p:cNvSpPr>
          <p:nvPr/>
        </p:nvSpPr>
        <p:spPr bwMode="auto">
          <a:xfrm>
            <a:off x="290512" y="1310386"/>
            <a:ext cx="8352928" cy="1570786"/>
          </a:xfrm>
          <a:prstGeom prst="rect">
            <a:avLst/>
          </a:prstGeom>
          <a:noFill/>
        </p:spPr>
        <p:txBody>
          <a:bodyPr anchor="ctr"/>
          <a:lstStyle/>
          <a:p>
            <a:pPr algn="ctr" eaLnBrk="1" hangingPunct="1">
              <a:lnSpc>
                <a:spcPct val="150000"/>
              </a:lnSpc>
              <a:defRPr/>
            </a:pPr>
            <a:r>
              <a:rPr kumimoji="1" lang="en-US" altLang="zh-CN" sz="4000" b="1" dirty="0">
                <a:solidFill>
                  <a:srgbClr val="0000FF"/>
                </a:solidFill>
                <a:effectLst>
                  <a:outerShdw blurRad="38100" dist="38100" dir="2700000" algn="tl">
                    <a:srgbClr val="C0C0C0"/>
                  </a:outerShdw>
                </a:effectLst>
                <a:latin typeface="Calibri" pitchFamily="34" charset="0"/>
                <a:ea typeface="黑体" pitchFamily="49" charset="-122"/>
                <a:cs typeface="Calibri" pitchFamily="34" charset="0"/>
              </a:rPr>
              <a:t>COMSOL</a:t>
            </a:r>
            <a:r>
              <a:rPr kumimoji="1" lang="zh-CN" altLang="en-US" sz="4000" b="1" dirty="0">
                <a:solidFill>
                  <a:srgbClr val="0000FF"/>
                </a:solidFill>
                <a:effectLst>
                  <a:outerShdw blurRad="38100" dist="38100" dir="2700000" algn="tl">
                    <a:srgbClr val="C0C0C0"/>
                  </a:outerShdw>
                </a:effectLst>
                <a:latin typeface="Calibri" pitchFamily="34" charset="0"/>
                <a:ea typeface="黑体" pitchFamily="49" charset="-122"/>
                <a:cs typeface="Calibri" pitchFamily="34" charset="0"/>
              </a:rPr>
              <a:t>在页岩气开采中的应用</a:t>
            </a:r>
            <a:endParaRPr kumimoji="1" lang="en-US" altLang="zh-CN" sz="3000" b="1" dirty="0">
              <a:solidFill>
                <a:srgbClr val="0000FF"/>
              </a:solidFill>
              <a:effectLst>
                <a:outerShdw blurRad="38100" dist="38100" dir="2700000" algn="tl">
                  <a:srgbClr val="C0C0C0"/>
                </a:outerShdw>
              </a:effectLst>
              <a:latin typeface="Calibri" pitchFamily="34" charset="0"/>
              <a:ea typeface="黑体" pitchFamily="49" charset="-122"/>
              <a:cs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灯片编号占位符 3">
            <a:extLst>
              <a:ext uri="{FF2B5EF4-FFF2-40B4-BE49-F238E27FC236}">
                <a16:creationId xmlns:a16="http://schemas.microsoft.com/office/drawing/2014/main" id="{9989CF3A-E7E8-470B-AF8E-453789F7E87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54C04A86-7AEE-4CB0-9E4C-55F51BF3554E}" type="slidenum">
              <a:rPr lang="en-US" altLang="zh-CN" sz="1400" smtClean="0">
                <a:latin typeface="Arial" panose="020B0604020202020204" pitchFamily="34" charset="0"/>
              </a:rPr>
              <a:pPr>
                <a:spcBef>
                  <a:spcPct val="0"/>
                </a:spcBef>
                <a:buFontTx/>
                <a:buNone/>
              </a:pPr>
              <a:t>10</a:t>
            </a:fld>
            <a:endParaRPr lang="en-US" altLang="zh-CN" sz="1400">
              <a:latin typeface="Arial" panose="020B0604020202020204" pitchFamily="34" charset="0"/>
            </a:endParaRPr>
          </a:p>
        </p:txBody>
      </p:sp>
      <p:sp>
        <p:nvSpPr>
          <p:cNvPr id="23555" name="Text Box 18">
            <a:extLst>
              <a:ext uri="{FF2B5EF4-FFF2-40B4-BE49-F238E27FC236}">
                <a16:creationId xmlns:a16="http://schemas.microsoft.com/office/drawing/2014/main" id="{8CAE5DC0-F857-47AD-B0E9-EC74B8EF0A96}"/>
              </a:ext>
            </a:extLst>
          </p:cNvPr>
          <p:cNvSpPr txBox="1">
            <a:spLocks noChangeArrowheads="1"/>
          </p:cNvSpPr>
          <p:nvPr/>
        </p:nvSpPr>
        <p:spPr bwMode="auto">
          <a:xfrm>
            <a:off x="2021681" y="153152"/>
            <a:ext cx="7777163"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二、裂隙（孔隙）与基质相互作用</a:t>
            </a:r>
          </a:p>
        </p:txBody>
      </p:sp>
      <p:sp>
        <p:nvSpPr>
          <p:cNvPr id="23556" name="Text Box 20">
            <a:extLst>
              <a:ext uri="{FF2B5EF4-FFF2-40B4-BE49-F238E27FC236}">
                <a16:creationId xmlns:a16="http://schemas.microsoft.com/office/drawing/2014/main" id="{05E9467E-0E63-44D8-8814-D897188B0B42}"/>
              </a:ext>
            </a:extLst>
          </p:cNvPr>
          <p:cNvSpPr txBox="1">
            <a:spLocks noChangeArrowheads="1"/>
          </p:cNvSpPr>
          <p:nvPr/>
        </p:nvSpPr>
        <p:spPr bwMode="auto">
          <a:xfrm flipV="1">
            <a:off x="152400" y="74295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23557" name="Text Box 3">
            <a:extLst>
              <a:ext uri="{FF2B5EF4-FFF2-40B4-BE49-F238E27FC236}">
                <a16:creationId xmlns:a16="http://schemas.microsoft.com/office/drawing/2014/main" id="{C43AE189-04E2-4CB5-9D85-874E0A517C51}"/>
              </a:ext>
            </a:extLst>
          </p:cNvPr>
          <p:cNvSpPr txBox="1">
            <a:spLocks noChangeArrowheads="1"/>
          </p:cNvSpPr>
          <p:nvPr/>
        </p:nvSpPr>
        <p:spPr bwMode="ltGray">
          <a:xfrm>
            <a:off x="152400" y="914400"/>
            <a:ext cx="2690813"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marL="355600" indent="-3556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30000"/>
              </a:lnSpc>
              <a:spcBef>
                <a:spcPct val="15000"/>
              </a:spcBef>
              <a:buClr>
                <a:srgbClr val="FF0000"/>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数值模型</a:t>
            </a:r>
          </a:p>
        </p:txBody>
      </p:sp>
      <p:sp>
        <p:nvSpPr>
          <p:cNvPr id="23558" name="Rectangle 11">
            <a:extLst>
              <a:ext uri="{FF2B5EF4-FFF2-40B4-BE49-F238E27FC236}">
                <a16:creationId xmlns:a16="http://schemas.microsoft.com/office/drawing/2014/main" id="{270BF928-0705-431F-8A99-59E7D8A7501B}"/>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3559" name="Rectangle 12">
            <a:extLst>
              <a:ext uri="{FF2B5EF4-FFF2-40B4-BE49-F238E27FC236}">
                <a16:creationId xmlns:a16="http://schemas.microsoft.com/office/drawing/2014/main" id="{FD424B6F-EFDA-46F9-B37C-01C0A451C0CF}"/>
              </a:ext>
            </a:extLst>
          </p:cNvPr>
          <p:cNvSpPr>
            <a:spLocks noChangeArrowheads="1"/>
          </p:cNvSpPr>
          <p:nvPr/>
        </p:nvSpPr>
        <p:spPr bwMode="auto">
          <a:xfrm>
            <a:off x="450850" y="3835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3560" name="Rectangle 13">
            <a:extLst>
              <a:ext uri="{FF2B5EF4-FFF2-40B4-BE49-F238E27FC236}">
                <a16:creationId xmlns:a16="http://schemas.microsoft.com/office/drawing/2014/main" id="{29EE1E60-A820-4939-85DE-9480BE8D8216}"/>
              </a:ext>
            </a:extLst>
          </p:cNvPr>
          <p:cNvSpPr>
            <a:spLocks noChangeArrowheads="1"/>
          </p:cNvSpPr>
          <p:nvPr/>
        </p:nvSpPr>
        <p:spPr bwMode="auto">
          <a:xfrm>
            <a:off x="177800" y="44846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3561" name="Rectangle 14">
            <a:extLst>
              <a:ext uri="{FF2B5EF4-FFF2-40B4-BE49-F238E27FC236}">
                <a16:creationId xmlns:a16="http://schemas.microsoft.com/office/drawing/2014/main" id="{6F00EA9A-9693-42A2-AEDC-5929C7EE7FD0}"/>
              </a:ext>
            </a:extLst>
          </p:cNvPr>
          <p:cNvSpPr>
            <a:spLocks noChangeArrowheads="1"/>
          </p:cNvSpPr>
          <p:nvPr/>
        </p:nvSpPr>
        <p:spPr bwMode="auto">
          <a:xfrm>
            <a:off x="0" y="68675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3562" name="Rectangle 4">
            <a:extLst>
              <a:ext uri="{FF2B5EF4-FFF2-40B4-BE49-F238E27FC236}">
                <a16:creationId xmlns:a16="http://schemas.microsoft.com/office/drawing/2014/main" id="{B9C88CD6-ED6B-4561-836C-250E9040E617}"/>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3563" name="Rectangle 5">
            <a:extLst>
              <a:ext uri="{FF2B5EF4-FFF2-40B4-BE49-F238E27FC236}">
                <a16:creationId xmlns:a16="http://schemas.microsoft.com/office/drawing/2014/main" id="{8BB3B61E-C1C5-4C47-9257-C6B9718DB95B}"/>
              </a:ext>
            </a:extLst>
          </p:cNvPr>
          <p:cNvSpPr>
            <a:spLocks noChangeArrowheads="1"/>
          </p:cNvSpPr>
          <p:nvPr/>
        </p:nvSpPr>
        <p:spPr bwMode="auto">
          <a:xfrm>
            <a:off x="0" y="25908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3564" name="Rectangle 6">
            <a:extLst>
              <a:ext uri="{FF2B5EF4-FFF2-40B4-BE49-F238E27FC236}">
                <a16:creationId xmlns:a16="http://schemas.microsoft.com/office/drawing/2014/main" id="{24D73EBB-40BE-4EC6-B52B-620F8BF48CC5}"/>
              </a:ext>
            </a:extLst>
          </p:cNvPr>
          <p:cNvSpPr>
            <a:spLocks noChangeArrowheads="1"/>
          </p:cNvSpPr>
          <p:nvPr/>
        </p:nvSpPr>
        <p:spPr bwMode="auto">
          <a:xfrm>
            <a:off x="0" y="4724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3565" name="Rectangle 2">
            <a:extLst>
              <a:ext uri="{FF2B5EF4-FFF2-40B4-BE49-F238E27FC236}">
                <a16:creationId xmlns:a16="http://schemas.microsoft.com/office/drawing/2014/main" id="{B527FE30-F515-42DC-B113-9E97298A9ED4}"/>
              </a:ext>
            </a:extLst>
          </p:cNvPr>
          <p:cNvSpPr>
            <a:spLocks noChangeArrowheads="1"/>
          </p:cNvSpPr>
          <p:nvPr/>
        </p:nvSpPr>
        <p:spPr bwMode="auto">
          <a:xfrm>
            <a:off x="177800" y="15795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3566" name="Rectangle 4">
            <a:extLst>
              <a:ext uri="{FF2B5EF4-FFF2-40B4-BE49-F238E27FC236}">
                <a16:creationId xmlns:a16="http://schemas.microsoft.com/office/drawing/2014/main" id="{DDAE0859-FA86-406A-9CA1-3A0DEC240DC8}"/>
              </a:ext>
            </a:extLst>
          </p:cNvPr>
          <p:cNvSpPr>
            <a:spLocks noChangeArrowheads="1"/>
          </p:cNvSpPr>
          <p:nvPr/>
        </p:nvSpPr>
        <p:spPr bwMode="auto">
          <a:xfrm>
            <a:off x="4427538" y="1589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3567" name="Rectangle 4">
            <a:extLst>
              <a:ext uri="{FF2B5EF4-FFF2-40B4-BE49-F238E27FC236}">
                <a16:creationId xmlns:a16="http://schemas.microsoft.com/office/drawing/2014/main" id="{3977771F-6F3E-4D1A-81AF-9E5DC7A89C81}"/>
              </a:ext>
            </a:extLst>
          </p:cNvPr>
          <p:cNvSpPr>
            <a:spLocks noChangeArrowheads="1"/>
          </p:cNvSpPr>
          <p:nvPr/>
        </p:nvSpPr>
        <p:spPr bwMode="auto">
          <a:xfrm>
            <a:off x="2627313" y="32670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pic>
        <p:nvPicPr>
          <p:cNvPr id="23568" name="图片 24">
            <a:extLst>
              <a:ext uri="{FF2B5EF4-FFF2-40B4-BE49-F238E27FC236}">
                <a16:creationId xmlns:a16="http://schemas.microsoft.com/office/drawing/2014/main" id="{AED4664C-D2BD-49D0-B90A-926CBD3A19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6638" y="1433513"/>
            <a:ext cx="3101975"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9" name="图片 28">
            <a:extLst>
              <a:ext uri="{FF2B5EF4-FFF2-40B4-BE49-F238E27FC236}">
                <a16:creationId xmlns:a16="http://schemas.microsoft.com/office/drawing/2014/main" id="{62FCD69A-8BBF-411F-837B-31F5AF8DD2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49800" y="1352550"/>
            <a:ext cx="3103563" cy="242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3570" name="对象 6">
            <a:extLst>
              <a:ext uri="{FF2B5EF4-FFF2-40B4-BE49-F238E27FC236}">
                <a16:creationId xmlns:a16="http://schemas.microsoft.com/office/drawing/2014/main" id="{C4AADEC1-9A7A-4A1B-9194-F293EDD46F70}"/>
              </a:ext>
            </a:extLst>
          </p:cNvPr>
          <p:cNvGraphicFramePr>
            <a:graphicFrameLocks noChangeAspect="1"/>
          </p:cNvGraphicFramePr>
          <p:nvPr/>
        </p:nvGraphicFramePr>
        <p:xfrm>
          <a:off x="5903913" y="4275138"/>
          <a:ext cx="615950" cy="257175"/>
        </p:xfrm>
        <a:graphic>
          <a:graphicData uri="http://schemas.openxmlformats.org/presentationml/2006/ole">
            <mc:AlternateContent xmlns:mc="http://schemas.openxmlformats.org/markup-compatibility/2006">
              <mc:Choice xmlns:v="urn:schemas-microsoft-com:vml" Requires="v">
                <p:oleObj spid="_x0000_s129054" name="Equation" r:id="rId5" imgW="494870" imgH="177646" progId="Equation.DSMT4">
                  <p:embed/>
                </p:oleObj>
              </mc:Choice>
              <mc:Fallback>
                <p:oleObj name="Equation" r:id="rId5" imgW="494870" imgH="177646" progId="Equation.DSMT4">
                  <p:embed/>
                  <p:pic>
                    <p:nvPicPr>
                      <p:cNvPr id="23570" name="对象 6">
                        <a:extLst>
                          <a:ext uri="{FF2B5EF4-FFF2-40B4-BE49-F238E27FC236}">
                            <a16:creationId xmlns:a16="http://schemas.microsoft.com/office/drawing/2014/main" id="{C4AADEC1-9A7A-4A1B-9194-F293EDD46F7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03913" y="4275138"/>
                        <a:ext cx="61595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571" name="对象 8">
            <a:extLst>
              <a:ext uri="{FF2B5EF4-FFF2-40B4-BE49-F238E27FC236}">
                <a16:creationId xmlns:a16="http://schemas.microsoft.com/office/drawing/2014/main" id="{F3EBA683-96E6-48DA-A58D-4EAC8BF0CD11}"/>
              </a:ext>
            </a:extLst>
          </p:cNvPr>
          <p:cNvGraphicFramePr>
            <a:graphicFrameLocks noChangeAspect="1"/>
          </p:cNvGraphicFramePr>
          <p:nvPr/>
        </p:nvGraphicFramePr>
        <p:xfrm>
          <a:off x="5910263" y="4719638"/>
          <a:ext cx="647700" cy="219075"/>
        </p:xfrm>
        <a:graphic>
          <a:graphicData uri="http://schemas.openxmlformats.org/presentationml/2006/ole">
            <mc:AlternateContent xmlns:mc="http://schemas.openxmlformats.org/markup-compatibility/2006">
              <mc:Choice xmlns:v="urn:schemas-microsoft-com:vml" Requires="v">
                <p:oleObj spid="_x0000_s129055" name="Equation" r:id="rId7" imgW="507780" imgH="177723" progId="Equation.DSMT4">
                  <p:embed/>
                </p:oleObj>
              </mc:Choice>
              <mc:Fallback>
                <p:oleObj name="Equation" r:id="rId7" imgW="507780" imgH="177723" progId="Equation.DSMT4">
                  <p:embed/>
                  <p:pic>
                    <p:nvPicPr>
                      <p:cNvPr id="23571" name="对象 8">
                        <a:extLst>
                          <a:ext uri="{FF2B5EF4-FFF2-40B4-BE49-F238E27FC236}">
                            <a16:creationId xmlns:a16="http://schemas.microsoft.com/office/drawing/2014/main" id="{F3EBA683-96E6-48DA-A58D-4EAC8BF0CD1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10263" y="4719638"/>
                        <a:ext cx="647700"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23572" name="图片 53">
            <a:extLst>
              <a:ext uri="{FF2B5EF4-FFF2-40B4-BE49-F238E27FC236}">
                <a16:creationId xmlns:a16="http://schemas.microsoft.com/office/drawing/2014/main" id="{DAC459F3-B808-4833-8FA5-19BDB2147D63}"/>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641975" y="5456238"/>
            <a:ext cx="1104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73" name="图片 52">
            <a:extLst>
              <a:ext uri="{FF2B5EF4-FFF2-40B4-BE49-F238E27FC236}">
                <a16:creationId xmlns:a16="http://schemas.microsoft.com/office/drawing/2014/main" id="{6B8B0080-7CD6-4BEE-AE66-1B0E9A07BDD5}"/>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735638" y="5970588"/>
            <a:ext cx="6381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74" name="Rectangle 5">
            <a:extLst>
              <a:ext uri="{FF2B5EF4-FFF2-40B4-BE49-F238E27FC236}">
                <a16:creationId xmlns:a16="http://schemas.microsoft.com/office/drawing/2014/main" id="{A40CB174-E83A-441C-94C5-2DC6940DBF73}"/>
              </a:ext>
            </a:extLst>
          </p:cNvPr>
          <p:cNvSpPr>
            <a:spLocks noChangeArrowheads="1"/>
          </p:cNvSpPr>
          <p:nvPr/>
        </p:nvSpPr>
        <p:spPr bwMode="auto">
          <a:xfrm>
            <a:off x="201613" y="4221163"/>
            <a:ext cx="5788025" cy="554037"/>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 typeface="Wingdings" panose="05000000000000000000" pitchFamily="2" charset="2"/>
              <a:buChar char="Ø"/>
            </a:pPr>
            <a:r>
              <a:rPr lang="en-US" altLang="zh-CN" sz="1600">
                <a:latin typeface="黑体" panose="02010609060101010101" pitchFamily="49" charset="-122"/>
                <a:ea typeface="黑体" panose="02010609060101010101" pitchFamily="49" charset="-122"/>
                <a:cs typeface="Times New Roman" panose="02020603050405020304" pitchFamily="18" charset="0"/>
              </a:rPr>
              <a:t> </a:t>
            </a:r>
            <a:r>
              <a:rPr lang="zh-CN" altLang="zh-CN" sz="1600">
                <a:latin typeface="黑体" panose="02010609060101010101" pitchFamily="49" charset="-122"/>
                <a:ea typeface="黑体" panose="02010609060101010101" pitchFamily="49" charset="-122"/>
                <a:cs typeface="Times New Roman" panose="02020603050405020304" pitchFamily="18" charset="0"/>
              </a:rPr>
              <a:t>对于</a:t>
            </a:r>
            <a:r>
              <a:rPr lang="en-US" altLang="zh-CN" sz="1600">
                <a:latin typeface="黑体" panose="02010609060101010101" pitchFamily="49" charset="-122"/>
                <a:ea typeface="黑体" panose="02010609060101010101" pitchFamily="49" charset="-122"/>
                <a:cs typeface="Times New Roman" panose="02020603050405020304" pitchFamily="18" charset="0"/>
              </a:rPr>
              <a:t>Navier </a:t>
            </a:r>
            <a:r>
              <a:rPr lang="zh-CN" altLang="en-US" sz="1600">
                <a:latin typeface="黑体" panose="02010609060101010101" pitchFamily="49" charset="-122"/>
                <a:ea typeface="黑体" panose="02010609060101010101" pitchFamily="49" charset="-122"/>
                <a:cs typeface="Times New Roman" panose="02020603050405020304" pitchFamily="18" charset="0"/>
              </a:rPr>
              <a:t>形式的变形方程，常体积条件下的边界条件为</a:t>
            </a:r>
          </a:p>
          <a:p>
            <a:pPr>
              <a:spcBef>
                <a:spcPct val="0"/>
              </a:spcBef>
              <a:buFontTx/>
              <a:buNone/>
            </a:pPr>
            <a:endParaRPr lang="zh-CN" altLang="en-US" sz="1400">
              <a:latin typeface="Arial" panose="020B0604020202020204" pitchFamily="34" charset="0"/>
              <a:ea typeface="黑体" panose="02010609060101010101" pitchFamily="49" charset="-122"/>
              <a:cs typeface="Times New Roman" panose="02020603050405020304" pitchFamily="18" charset="0"/>
            </a:endParaRPr>
          </a:p>
        </p:txBody>
      </p:sp>
      <p:sp>
        <p:nvSpPr>
          <p:cNvPr id="14" name="Rectangle 6">
            <a:extLst>
              <a:ext uri="{FF2B5EF4-FFF2-40B4-BE49-F238E27FC236}">
                <a16:creationId xmlns:a16="http://schemas.microsoft.com/office/drawing/2014/main" id="{35B11E18-298A-4B97-A119-FFE49470134E}"/>
              </a:ext>
            </a:extLst>
          </p:cNvPr>
          <p:cNvSpPr>
            <a:spLocks noChangeArrowheads="1"/>
          </p:cNvSpPr>
          <p:nvPr/>
        </p:nvSpPr>
        <p:spPr bwMode="auto">
          <a:xfrm>
            <a:off x="2868613" y="4621213"/>
            <a:ext cx="3325812" cy="554037"/>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Lst>
        </p:spPr>
        <p:txBody>
          <a:bodyPr wrap="none" anchor="ctr">
            <a:spAutoFit/>
          </a:bodyPr>
          <a:lstStyle/>
          <a:p>
            <a:pPr indent="266700">
              <a:defRPr/>
            </a:pPr>
            <a:r>
              <a:rPr lang="zh-CN" altLang="en-US" sz="1600" dirty="0">
                <a:latin typeface="黑体" panose="02010609060101010101" pitchFamily="49" charset="-122"/>
                <a:ea typeface="黑体" panose="02010609060101010101" pitchFamily="49" charset="-122"/>
                <a:cs typeface="Times New Roman" panose="02020603050405020304" pitchFamily="18" charset="0"/>
              </a:rPr>
              <a:t>  常应变条件下的边界条件为  </a:t>
            </a:r>
          </a:p>
          <a:p>
            <a:pPr>
              <a:defRPr/>
            </a:pPr>
            <a:endParaRPr lang="zh-CN" altLang="en-US" dirty="0"/>
          </a:p>
        </p:txBody>
      </p:sp>
      <p:sp>
        <p:nvSpPr>
          <p:cNvPr id="23576" name="Rectangle 7">
            <a:extLst>
              <a:ext uri="{FF2B5EF4-FFF2-40B4-BE49-F238E27FC236}">
                <a16:creationId xmlns:a16="http://schemas.microsoft.com/office/drawing/2014/main" id="{95040B41-BC60-473C-9B0B-461E4FAF80EF}"/>
              </a:ext>
            </a:extLst>
          </p:cNvPr>
          <p:cNvSpPr>
            <a:spLocks noChangeArrowheads="1"/>
          </p:cNvSpPr>
          <p:nvPr/>
        </p:nvSpPr>
        <p:spPr bwMode="auto">
          <a:xfrm>
            <a:off x="2878138" y="5057775"/>
            <a:ext cx="5764212" cy="554038"/>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1400">
                <a:cs typeface="Times New Roman" panose="02020603050405020304" pitchFamily="18" charset="0"/>
              </a:rPr>
              <a:t>    </a:t>
            </a:r>
            <a:r>
              <a:rPr lang="zh-CN" altLang="en-US" sz="1600">
                <a:latin typeface="黑体" panose="02010609060101010101" pitchFamily="49" charset="-122"/>
                <a:ea typeface="黑体" panose="02010609060101010101" pitchFamily="49" charset="-122"/>
                <a:cs typeface="Times New Roman" panose="02020603050405020304" pitchFamily="18" charset="0"/>
              </a:rPr>
              <a:t>其中</a:t>
            </a:r>
            <a:r>
              <a:rPr lang="en-US" altLang="zh-CN" sz="1600">
                <a:latin typeface="黑体" panose="02010609060101010101" pitchFamily="49" charset="-122"/>
                <a:ea typeface="黑体" panose="02010609060101010101" pitchFamily="49" charset="-122"/>
                <a:cs typeface="Times New Roman" panose="02020603050405020304" pitchFamily="18" charset="0"/>
              </a:rPr>
              <a:t>u </a:t>
            </a:r>
            <a:r>
              <a:rPr lang="zh-CN" altLang="en-US" sz="1600">
                <a:latin typeface="黑体" panose="02010609060101010101" pitchFamily="49" charset="-122"/>
                <a:ea typeface="黑体" panose="02010609060101010101" pitchFamily="49" charset="-122"/>
                <a:cs typeface="Times New Roman" panose="02020603050405020304" pitchFamily="18" charset="0"/>
              </a:rPr>
              <a:t>代表了位移，</a:t>
            </a:r>
            <a:r>
              <a:rPr lang="en-US" altLang="zh-CN" sz="1600">
                <a:latin typeface="黑体" panose="02010609060101010101" pitchFamily="49" charset="-122"/>
                <a:ea typeface="黑体" panose="02010609060101010101" pitchFamily="49" charset="-122"/>
                <a:cs typeface="Times New Roman" panose="02020603050405020304" pitchFamily="18" charset="0"/>
              </a:rPr>
              <a:t>σ</a:t>
            </a:r>
            <a:r>
              <a:rPr lang="zh-CN" altLang="en-US" sz="1600">
                <a:latin typeface="黑体" panose="02010609060101010101" pitchFamily="49" charset="-122"/>
                <a:ea typeface="黑体" panose="02010609060101010101" pitchFamily="49" charset="-122"/>
                <a:cs typeface="Times New Roman" panose="02020603050405020304" pitchFamily="18" charset="0"/>
              </a:rPr>
              <a:t>表示应力，</a:t>
            </a:r>
            <a:r>
              <a:rPr lang="en-US" altLang="zh-CN" sz="1600">
                <a:latin typeface="黑体" panose="02010609060101010101" pitchFamily="49" charset="-122"/>
                <a:ea typeface="黑体" panose="02010609060101010101" pitchFamily="49" charset="-122"/>
                <a:cs typeface="Times New Roman" panose="02020603050405020304" pitchFamily="18" charset="0"/>
              </a:rPr>
              <a:t>n</a:t>
            </a:r>
            <a:r>
              <a:rPr lang="zh-CN" altLang="en-US" sz="1600">
                <a:latin typeface="黑体" panose="02010609060101010101" pitchFamily="49" charset="-122"/>
                <a:ea typeface="黑体" panose="02010609060101010101" pitchFamily="49" charset="-122"/>
                <a:cs typeface="Times New Roman" panose="02020603050405020304" pitchFamily="18" charset="0"/>
              </a:rPr>
              <a:t>表示边界的法线方向 </a:t>
            </a:r>
          </a:p>
          <a:p>
            <a:pPr>
              <a:spcBef>
                <a:spcPct val="0"/>
              </a:spcBef>
              <a:buFontTx/>
              <a:buNone/>
            </a:pPr>
            <a:endParaRPr lang="zh-CN" altLang="en-US" sz="1400">
              <a:latin typeface="Arial" panose="020B0604020202020204" pitchFamily="34" charset="0"/>
            </a:endParaRPr>
          </a:p>
        </p:txBody>
      </p:sp>
      <p:sp>
        <p:nvSpPr>
          <p:cNvPr id="23577" name="Rectangle 8">
            <a:extLst>
              <a:ext uri="{FF2B5EF4-FFF2-40B4-BE49-F238E27FC236}">
                <a16:creationId xmlns:a16="http://schemas.microsoft.com/office/drawing/2014/main" id="{FBA6EA3B-C2EE-4F5A-B3CF-EF3A6CFDAE3F}"/>
              </a:ext>
            </a:extLst>
          </p:cNvPr>
          <p:cNvSpPr>
            <a:spLocks noChangeArrowheads="1"/>
          </p:cNvSpPr>
          <p:nvPr/>
        </p:nvSpPr>
        <p:spPr bwMode="auto">
          <a:xfrm>
            <a:off x="2333625" y="5929313"/>
            <a:ext cx="3262313" cy="338137"/>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1600">
                <a:latin typeface="黑体" panose="02010609060101010101" pitchFamily="49" charset="-122"/>
                <a:ea typeface="黑体" panose="02010609060101010101" pitchFamily="49" charset="-122"/>
                <a:cs typeface="Times New Roman" panose="02020603050405020304" pitchFamily="18" charset="0"/>
              </a:rPr>
              <a:t>吸附层和干酪根基质的边界条件为</a:t>
            </a:r>
          </a:p>
        </p:txBody>
      </p:sp>
      <p:sp>
        <p:nvSpPr>
          <p:cNvPr id="23578" name="Rectangle 6">
            <a:extLst>
              <a:ext uri="{FF2B5EF4-FFF2-40B4-BE49-F238E27FC236}">
                <a16:creationId xmlns:a16="http://schemas.microsoft.com/office/drawing/2014/main" id="{DABA5CBD-46C2-423B-A621-59F6C4677602}"/>
              </a:ext>
            </a:extLst>
          </p:cNvPr>
          <p:cNvSpPr>
            <a:spLocks noChangeArrowheads="1"/>
          </p:cNvSpPr>
          <p:nvPr/>
        </p:nvSpPr>
        <p:spPr bwMode="auto">
          <a:xfrm>
            <a:off x="2268538" y="3827463"/>
            <a:ext cx="952500" cy="492125"/>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1200">
                <a:solidFill>
                  <a:srgbClr val="FF0000"/>
                </a:solidFill>
                <a:latin typeface="黑体" panose="02010609060101010101" pitchFamily="49" charset="-122"/>
                <a:ea typeface="黑体" panose="02010609060101010101" pitchFamily="49" charset="-122"/>
                <a:cs typeface="Times New Roman" panose="02020603050405020304" pitchFamily="18" charset="0"/>
              </a:rPr>
              <a:t>常体积条件</a:t>
            </a:r>
            <a:endParaRPr lang="zh-CN" altLang="en-US" sz="600">
              <a:solidFill>
                <a:srgbClr val="FF0000"/>
              </a:solidFill>
              <a:latin typeface="黑体" panose="02010609060101010101" pitchFamily="49" charset="-122"/>
              <a:ea typeface="黑体" panose="02010609060101010101" pitchFamily="49" charset="-122"/>
              <a:cs typeface="Times New Roman" panose="02020603050405020304" pitchFamily="18" charset="0"/>
            </a:endParaRPr>
          </a:p>
          <a:p>
            <a:pPr>
              <a:spcBef>
                <a:spcPct val="0"/>
              </a:spcBef>
              <a:buFontTx/>
              <a:buNone/>
            </a:pPr>
            <a:endParaRPr lang="zh-CN" altLang="en-US" sz="1400">
              <a:latin typeface="Arial" panose="020B0604020202020204" pitchFamily="34" charset="0"/>
              <a:ea typeface="黑体" panose="02010609060101010101" pitchFamily="49" charset="-122"/>
              <a:cs typeface="Times New Roman" panose="02020603050405020304" pitchFamily="18" charset="0"/>
            </a:endParaRPr>
          </a:p>
        </p:txBody>
      </p:sp>
      <p:sp>
        <p:nvSpPr>
          <p:cNvPr id="23579" name="Rectangle 6">
            <a:extLst>
              <a:ext uri="{FF2B5EF4-FFF2-40B4-BE49-F238E27FC236}">
                <a16:creationId xmlns:a16="http://schemas.microsoft.com/office/drawing/2014/main" id="{978235E0-880C-4188-BCDD-71E653FAB0E5}"/>
              </a:ext>
            </a:extLst>
          </p:cNvPr>
          <p:cNvSpPr>
            <a:spLocks noChangeArrowheads="1"/>
          </p:cNvSpPr>
          <p:nvPr/>
        </p:nvSpPr>
        <p:spPr bwMode="auto">
          <a:xfrm>
            <a:off x="6088063" y="3802063"/>
            <a:ext cx="954087" cy="492125"/>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1200">
                <a:solidFill>
                  <a:srgbClr val="FF0000"/>
                </a:solidFill>
                <a:latin typeface="黑体" panose="02010609060101010101" pitchFamily="49" charset="-122"/>
                <a:ea typeface="黑体" panose="02010609060101010101" pitchFamily="49" charset="-122"/>
                <a:cs typeface="Times New Roman" panose="02020603050405020304" pitchFamily="18" charset="0"/>
              </a:rPr>
              <a:t>常应力条件</a:t>
            </a:r>
            <a:endParaRPr lang="zh-CN" altLang="en-US" sz="600">
              <a:solidFill>
                <a:srgbClr val="FF0000"/>
              </a:solidFill>
              <a:latin typeface="黑体" panose="02010609060101010101" pitchFamily="49" charset="-122"/>
              <a:ea typeface="黑体" panose="02010609060101010101" pitchFamily="49" charset="-122"/>
              <a:cs typeface="Times New Roman" panose="02020603050405020304" pitchFamily="18" charset="0"/>
            </a:endParaRPr>
          </a:p>
          <a:p>
            <a:pPr>
              <a:spcBef>
                <a:spcPct val="0"/>
              </a:spcBef>
              <a:buFontTx/>
              <a:buNone/>
            </a:pPr>
            <a:endParaRPr lang="zh-CN" altLang="en-US" sz="1400">
              <a:latin typeface="Arial" panose="020B0604020202020204" pitchFamily="34" charset="0"/>
              <a:ea typeface="黑体" panose="02010609060101010101" pitchFamily="49" charset="-122"/>
              <a:cs typeface="Times New Roman" panose="02020603050405020304" pitchFamily="18" charset="0"/>
            </a:endParaRPr>
          </a:p>
        </p:txBody>
      </p:sp>
      <p:sp>
        <p:nvSpPr>
          <p:cNvPr id="23580" name="矩形 17">
            <a:extLst>
              <a:ext uri="{FF2B5EF4-FFF2-40B4-BE49-F238E27FC236}">
                <a16:creationId xmlns:a16="http://schemas.microsoft.com/office/drawing/2014/main" id="{8925204B-EBF6-4647-9FA0-0D1E1E7A17AC}"/>
              </a:ext>
            </a:extLst>
          </p:cNvPr>
          <p:cNvSpPr>
            <a:spLocks noChangeArrowheads="1"/>
          </p:cNvSpPr>
          <p:nvPr/>
        </p:nvSpPr>
        <p:spPr bwMode="auto">
          <a:xfrm>
            <a:off x="250825" y="5489575"/>
            <a:ext cx="54562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 typeface="Wingdings" panose="05000000000000000000" pitchFamily="2" charset="2"/>
              <a:buChar char="Ø"/>
            </a:pPr>
            <a:r>
              <a:rPr lang="zh-CN" altLang="en-US" sz="1600">
                <a:latin typeface="黑体" panose="02010609060101010101" pitchFamily="49" charset="-122"/>
                <a:ea typeface="黑体" panose="02010609060101010101" pitchFamily="49" charset="-122"/>
                <a:cs typeface="Times New Roman" panose="02020603050405020304" pitchFamily="18" charset="0"/>
              </a:rPr>
              <a:t>对于气体流动模型，纳米孔和吸附层之间的边界条件为 </a:t>
            </a:r>
          </a:p>
          <a:p>
            <a:pPr>
              <a:spcBef>
                <a:spcPct val="0"/>
              </a:spcBef>
              <a:buFontTx/>
              <a:buNone/>
            </a:pPr>
            <a:endParaRPr lang="zh-CN" altLang="en-US" sz="1600">
              <a:latin typeface="Arial" panose="020B0604020202020204" pitchFamily="34" charset="0"/>
              <a:ea typeface="黑体" panose="02010609060101010101" pitchFamily="49"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灯片编号占位符 3">
            <a:extLst>
              <a:ext uri="{FF2B5EF4-FFF2-40B4-BE49-F238E27FC236}">
                <a16:creationId xmlns:a16="http://schemas.microsoft.com/office/drawing/2014/main" id="{6D37FD66-9A21-47D4-B3D6-DEE5DE98AA4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8C67125B-157F-46AE-A627-CF81ECE8A62D}" type="slidenum">
              <a:rPr lang="en-US" altLang="zh-CN" sz="1400" smtClean="0">
                <a:latin typeface="Arial" panose="020B0604020202020204" pitchFamily="34" charset="0"/>
              </a:rPr>
              <a:pPr>
                <a:spcBef>
                  <a:spcPct val="0"/>
                </a:spcBef>
                <a:buFontTx/>
                <a:buNone/>
              </a:pPr>
              <a:t>11</a:t>
            </a:fld>
            <a:endParaRPr lang="en-US" altLang="zh-CN" sz="1400">
              <a:latin typeface="Arial" panose="020B0604020202020204" pitchFamily="34" charset="0"/>
            </a:endParaRPr>
          </a:p>
        </p:txBody>
      </p:sp>
      <p:sp>
        <p:nvSpPr>
          <p:cNvPr id="24579" name="Text Box 18">
            <a:extLst>
              <a:ext uri="{FF2B5EF4-FFF2-40B4-BE49-F238E27FC236}">
                <a16:creationId xmlns:a16="http://schemas.microsoft.com/office/drawing/2014/main" id="{0DEDDF50-F1D3-431D-AE84-D92216BDA60C}"/>
              </a:ext>
            </a:extLst>
          </p:cNvPr>
          <p:cNvSpPr txBox="1">
            <a:spLocks noChangeArrowheads="1"/>
          </p:cNvSpPr>
          <p:nvPr/>
        </p:nvSpPr>
        <p:spPr bwMode="auto">
          <a:xfrm>
            <a:off x="1979712" y="213519"/>
            <a:ext cx="7777163"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二、裂隙（孔隙）与基质相互作用</a:t>
            </a:r>
          </a:p>
        </p:txBody>
      </p:sp>
      <p:sp>
        <p:nvSpPr>
          <p:cNvPr id="24580" name="Text Box 20">
            <a:extLst>
              <a:ext uri="{FF2B5EF4-FFF2-40B4-BE49-F238E27FC236}">
                <a16:creationId xmlns:a16="http://schemas.microsoft.com/office/drawing/2014/main" id="{FCE0D04B-4F97-4704-82C2-B33DF00CC5C0}"/>
              </a:ext>
            </a:extLst>
          </p:cNvPr>
          <p:cNvSpPr txBox="1">
            <a:spLocks noChangeArrowheads="1"/>
          </p:cNvSpPr>
          <p:nvPr/>
        </p:nvSpPr>
        <p:spPr bwMode="auto">
          <a:xfrm flipV="1">
            <a:off x="152400" y="74295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24581" name="Text Box 3">
            <a:extLst>
              <a:ext uri="{FF2B5EF4-FFF2-40B4-BE49-F238E27FC236}">
                <a16:creationId xmlns:a16="http://schemas.microsoft.com/office/drawing/2014/main" id="{0D7821C4-E32C-4FF9-848A-D795ADF6A042}"/>
              </a:ext>
            </a:extLst>
          </p:cNvPr>
          <p:cNvSpPr txBox="1">
            <a:spLocks noChangeArrowheads="1"/>
          </p:cNvSpPr>
          <p:nvPr/>
        </p:nvSpPr>
        <p:spPr bwMode="ltGray">
          <a:xfrm>
            <a:off x="152400" y="692150"/>
            <a:ext cx="2690813"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marL="355600" indent="-3556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30000"/>
              </a:lnSpc>
              <a:spcBef>
                <a:spcPct val="15000"/>
              </a:spcBef>
              <a:buClr>
                <a:srgbClr val="FF0000"/>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数值模型</a:t>
            </a:r>
          </a:p>
        </p:txBody>
      </p:sp>
      <p:sp>
        <p:nvSpPr>
          <p:cNvPr id="24582" name="Rectangle 11">
            <a:extLst>
              <a:ext uri="{FF2B5EF4-FFF2-40B4-BE49-F238E27FC236}">
                <a16:creationId xmlns:a16="http://schemas.microsoft.com/office/drawing/2014/main" id="{5A2F0DEB-6CC8-42B2-BED3-FCCD98699683}"/>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4583" name="Rectangle 12">
            <a:extLst>
              <a:ext uri="{FF2B5EF4-FFF2-40B4-BE49-F238E27FC236}">
                <a16:creationId xmlns:a16="http://schemas.microsoft.com/office/drawing/2014/main" id="{24E25832-37E7-4C54-9DEE-B6865F985091}"/>
              </a:ext>
            </a:extLst>
          </p:cNvPr>
          <p:cNvSpPr>
            <a:spLocks noChangeArrowheads="1"/>
          </p:cNvSpPr>
          <p:nvPr/>
        </p:nvSpPr>
        <p:spPr bwMode="auto">
          <a:xfrm>
            <a:off x="468313" y="37449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4584" name="Rectangle 13">
            <a:extLst>
              <a:ext uri="{FF2B5EF4-FFF2-40B4-BE49-F238E27FC236}">
                <a16:creationId xmlns:a16="http://schemas.microsoft.com/office/drawing/2014/main" id="{6306215D-A9AC-449E-9420-F9F757A612FB}"/>
              </a:ext>
            </a:extLst>
          </p:cNvPr>
          <p:cNvSpPr>
            <a:spLocks noChangeArrowheads="1"/>
          </p:cNvSpPr>
          <p:nvPr/>
        </p:nvSpPr>
        <p:spPr bwMode="auto">
          <a:xfrm>
            <a:off x="25400" y="45116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4585" name="Rectangle 14">
            <a:extLst>
              <a:ext uri="{FF2B5EF4-FFF2-40B4-BE49-F238E27FC236}">
                <a16:creationId xmlns:a16="http://schemas.microsoft.com/office/drawing/2014/main" id="{C6BAB266-19F4-4D6A-B088-28EAF95A0DBC}"/>
              </a:ext>
            </a:extLst>
          </p:cNvPr>
          <p:cNvSpPr>
            <a:spLocks noChangeArrowheads="1"/>
          </p:cNvSpPr>
          <p:nvPr/>
        </p:nvSpPr>
        <p:spPr bwMode="auto">
          <a:xfrm>
            <a:off x="0" y="68675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4586" name="Rectangle 4">
            <a:extLst>
              <a:ext uri="{FF2B5EF4-FFF2-40B4-BE49-F238E27FC236}">
                <a16:creationId xmlns:a16="http://schemas.microsoft.com/office/drawing/2014/main" id="{3A9FB012-FE0F-43F2-8495-6271938F959F}"/>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4587" name="Rectangle 5">
            <a:extLst>
              <a:ext uri="{FF2B5EF4-FFF2-40B4-BE49-F238E27FC236}">
                <a16:creationId xmlns:a16="http://schemas.microsoft.com/office/drawing/2014/main" id="{D53D114B-7478-48D4-A6EA-2FF740128D8E}"/>
              </a:ext>
            </a:extLst>
          </p:cNvPr>
          <p:cNvSpPr>
            <a:spLocks noChangeArrowheads="1"/>
          </p:cNvSpPr>
          <p:nvPr/>
        </p:nvSpPr>
        <p:spPr bwMode="auto">
          <a:xfrm>
            <a:off x="0" y="25908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4588" name="Rectangle 6">
            <a:extLst>
              <a:ext uri="{FF2B5EF4-FFF2-40B4-BE49-F238E27FC236}">
                <a16:creationId xmlns:a16="http://schemas.microsoft.com/office/drawing/2014/main" id="{A776D5CE-0D14-49F7-BC9A-5CC6BF0495F1}"/>
              </a:ext>
            </a:extLst>
          </p:cNvPr>
          <p:cNvSpPr>
            <a:spLocks noChangeArrowheads="1"/>
          </p:cNvSpPr>
          <p:nvPr/>
        </p:nvSpPr>
        <p:spPr bwMode="auto">
          <a:xfrm>
            <a:off x="0" y="4724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4589" name="Rectangle 2">
            <a:extLst>
              <a:ext uri="{FF2B5EF4-FFF2-40B4-BE49-F238E27FC236}">
                <a16:creationId xmlns:a16="http://schemas.microsoft.com/office/drawing/2014/main" id="{7F9BEECE-6EDD-4DB1-919C-3B25BE2AF070}"/>
              </a:ext>
            </a:extLst>
          </p:cNvPr>
          <p:cNvSpPr>
            <a:spLocks noChangeArrowheads="1"/>
          </p:cNvSpPr>
          <p:nvPr/>
        </p:nvSpPr>
        <p:spPr bwMode="auto">
          <a:xfrm>
            <a:off x="177800" y="15795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4590" name="Rectangle 4">
            <a:extLst>
              <a:ext uri="{FF2B5EF4-FFF2-40B4-BE49-F238E27FC236}">
                <a16:creationId xmlns:a16="http://schemas.microsoft.com/office/drawing/2014/main" id="{5CC3EB76-B322-43C2-A230-B76A94A260E9}"/>
              </a:ext>
            </a:extLst>
          </p:cNvPr>
          <p:cNvSpPr>
            <a:spLocks noChangeArrowheads="1"/>
          </p:cNvSpPr>
          <p:nvPr/>
        </p:nvSpPr>
        <p:spPr bwMode="auto">
          <a:xfrm>
            <a:off x="4427538" y="1589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4591" name="Rectangle 4">
            <a:extLst>
              <a:ext uri="{FF2B5EF4-FFF2-40B4-BE49-F238E27FC236}">
                <a16:creationId xmlns:a16="http://schemas.microsoft.com/office/drawing/2014/main" id="{532A874F-7ADE-4B51-B7BD-52CDB08C46DC}"/>
              </a:ext>
            </a:extLst>
          </p:cNvPr>
          <p:cNvSpPr>
            <a:spLocks noChangeArrowheads="1"/>
          </p:cNvSpPr>
          <p:nvPr/>
        </p:nvSpPr>
        <p:spPr bwMode="auto">
          <a:xfrm>
            <a:off x="2627313" y="32670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4592" name="Rectangle 6">
            <a:extLst>
              <a:ext uri="{FF2B5EF4-FFF2-40B4-BE49-F238E27FC236}">
                <a16:creationId xmlns:a16="http://schemas.microsoft.com/office/drawing/2014/main" id="{AB145FE7-D383-4DBB-A5FE-C17DD81B41A7}"/>
              </a:ext>
            </a:extLst>
          </p:cNvPr>
          <p:cNvSpPr>
            <a:spLocks noChangeArrowheads="1"/>
          </p:cNvSpPr>
          <p:nvPr/>
        </p:nvSpPr>
        <p:spPr bwMode="auto">
          <a:xfrm>
            <a:off x="2117725" y="3716338"/>
            <a:ext cx="1262063" cy="276225"/>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1200">
                <a:solidFill>
                  <a:srgbClr val="FF0000"/>
                </a:solidFill>
                <a:latin typeface="黑体" panose="02010609060101010101" pitchFamily="49" charset="-122"/>
                <a:ea typeface="黑体" panose="02010609060101010101" pitchFamily="49" charset="-122"/>
                <a:cs typeface="Times New Roman" panose="02020603050405020304" pitchFamily="18" charset="0"/>
              </a:rPr>
              <a:t>非吸附性气体</a:t>
            </a:r>
            <a:r>
              <a:rPr lang="en-US" altLang="zh-CN" sz="1200">
                <a:solidFill>
                  <a:srgbClr val="FF0000"/>
                </a:solidFill>
                <a:latin typeface="黑体" panose="02010609060101010101" pitchFamily="49" charset="-122"/>
                <a:ea typeface="黑体" panose="02010609060101010101" pitchFamily="49" charset="-122"/>
                <a:cs typeface="Times New Roman" panose="02020603050405020304" pitchFamily="18" charset="0"/>
              </a:rPr>
              <a:t>He</a:t>
            </a:r>
            <a:endParaRPr lang="zh-CN" altLang="en-US" sz="1400">
              <a:latin typeface="Arial" panose="020B0604020202020204" pitchFamily="34" charset="0"/>
              <a:ea typeface="黑体" panose="02010609060101010101" pitchFamily="49" charset="-122"/>
              <a:cs typeface="Times New Roman" panose="02020603050405020304" pitchFamily="18" charset="0"/>
            </a:endParaRPr>
          </a:p>
        </p:txBody>
      </p:sp>
      <p:sp>
        <p:nvSpPr>
          <p:cNvPr id="24593" name="内容占位符 2">
            <a:extLst>
              <a:ext uri="{FF2B5EF4-FFF2-40B4-BE49-F238E27FC236}">
                <a16:creationId xmlns:a16="http://schemas.microsoft.com/office/drawing/2014/main" id="{3FA9E9ED-4D54-49B6-BBB3-F42B3AF64B5E}"/>
              </a:ext>
            </a:extLst>
          </p:cNvPr>
          <p:cNvSpPr>
            <a:spLocks noGrp="1"/>
          </p:cNvSpPr>
          <p:nvPr>
            <p:ph idx="4294967295"/>
          </p:nvPr>
        </p:nvSpPr>
        <p:spPr>
          <a:xfrm>
            <a:off x="488592" y="1172369"/>
            <a:ext cx="8229600" cy="4525963"/>
          </a:xfrm>
          <a:extLst>
            <a:ext uri="{91240B29-F687-4F45-9708-019B960494DF}">
              <a14:hiddenLine xmlns:a14="http://schemas.microsoft.com/office/drawing/2010/main" w="31750" cap="flat" algn="ctr">
                <a:solidFill>
                  <a:srgbClr val="000000"/>
                </a:solidFill>
                <a:miter lim="800000"/>
                <a:headEnd/>
                <a:tailEnd/>
              </a14:hiddenLine>
            </a:ext>
          </a:extLst>
        </p:spPr>
        <p:txBody>
          <a:bodyPr>
            <a:spAutoFit/>
          </a:bodyPr>
          <a:lstStyle/>
          <a:p>
            <a:pPr marL="266700" indent="-266700" eaLnBrk="1" hangingPunct="1">
              <a:lnSpc>
                <a:spcPts val="3000"/>
              </a:lnSpc>
              <a:spcBef>
                <a:spcPct val="0"/>
              </a:spcBef>
              <a:buClr>
                <a:srgbClr val="FF0000"/>
              </a:buClr>
              <a:buSzPct val="90000"/>
              <a:buFont typeface="Wingdings" panose="05000000000000000000" pitchFamily="2" charset="2"/>
              <a:buChar char="Ø"/>
            </a:pPr>
            <a:r>
              <a:rPr lang="zh-CN" altLang="en-US" sz="2400" b="1" dirty="0">
                <a:solidFill>
                  <a:srgbClr val="FF0000"/>
                </a:solidFill>
                <a:latin typeface="黑体" panose="02010609060101010101" pitchFamily="49" charset="-122"/>
                <a:ea typeface="黑体" panose="02010609060101010101" pitchFamily="49" charset="-122"/>
              </a:rPr>
              <a:t>常体积条件</a:t>
            </a:r>
          </a:p>
        </p:txBody>
      </p:sp>
      <p:pic>
        <p:nvPicPr>
          <p:cNvPr id="24594" name="图片 30">
            <a:extLst>
              <a:ext uri="{FF2B5EF4-FFF2-40B4-BE49-F238E27FC236}">
                <a16:creationId xmlns:a16="http://schemas.microsoft.com/office/drawing/2014/main" id="{F4CA72FB-2523-4CF3-BF11-B680BC4F58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725" t="7623" r="10692" b="3931"/>
          <a:stretch>
            <a:fillRect/>
          </a:stretch>
        </p:blipFill>
        <p:spPr bwMode="auto">
          <a:xfrm>
            <a:off x="1150938" y="1612900"/>
            <a:ext cx="2954337" cy="213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5" name="图片 31">
            <a:extLst>
              <a:ext uri="{FF2B5EF4-FFF2-40B4-BE49-F238E27FC236}">
                <a16:creationId xmlns:a16="http://schemas.microsoft.com/office/drawing/2014/main" id="{EF7797AD-08B9-4A14-A4F6-FA9BDBA301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061" t="8218" r="11870" b="3812"/>
          <a:stretch>
            <a:fillRect/>
          </a:stretch>
        </p:blipFill>
        <p:spPr bwMode="auto">
          <a:xfrm>
            <a:off x="1200150" y="4138613"/>
            <a:ext cx="3097213"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96" name="Rectangle 6">
            <a:extLst>
              <a:ext uri="{FF2B5EF4-FFF2-40B4-BE49-F238E27FC236}">
                <a16:creationId xmlns:a16="http://schemas.microsoft.com/office/drawing/2014/main" id="{2CACC1C3-0747-4030-9528-24A18A30B575}"/>
              </a:ext>
            </a:extLst>
          </p:cNvPr>
          <p:cNvSpPr>
            <a:spLocks noChangeArrowheads="1"/>
          </p:cNvSpPr>
          <p:nvPr/>
        </p:nvSpPr>
        <p:spPr bwMode="auto">
          <a:xfrm>
            <a:off x="2251075" y="6383338"/>
            <a:ext cx="1184275" cy="277812"/>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1200">
                <a:solidFill>
                  <a:srgbClr val="FF0000"/>
                </a:solidFill>
                <a:latin typeface="黑体" panose="02010609060101010101" pitchFamily="49" charset="-122"/>
                <a:ea typeface="黑体" panose="02010609060101010101" pitchFamily="49" charset="-122"/>
                <a:cs typeface="Times New Roman" panose="02020603050405020304" pitchFamily="18" charset="0"/>
              </a:rPr>
              <a:t>吸附性气体</a:t>
            </a:r>
            <a:r>
              <a:rPr lang="en-US" altLang="zh-CN" sz="1200">
                <a:solidFill>
                  <a:srgbClr val="FF0000"/>
                </a:solidFill>
                <a:latin typeface="黑体" panose="02010609060101010101" pitchFamily="49" charset="-122"/>
                <a:ea typeface="黑体" panose="02010609060101010101" pitchFamily="49" charset="-122"/>
                <a:cs typeface="Times New Roman" panose="02020603050405020304" pitchFamily="18" charset="0"/>
              </a:rPr>
              <a:t>C02</a:t>
            </a:r>
            <a:endParaRPr lang="zh-CN" altLang="en-US" sz="1400">
              <a:latin typeface="Arial" panose="020B0604020202020204" pitchFamily="34" charset="0"/>
              <a:ea typeface="黑体" panose="02010609060101010101" pitchFamily="49" charset="-122"/>
              <a:cs typeface="Times New Roman" panose="02020603050405020304" pitchFamily="18" charset="0"/>
            </a:endParaRPr>
          </a:p>
        </p:txBody>
      </p:sp>
      <p:cxnSp>
        <p:nvCxnSpPr>
          <p:cNvPr id="24597" name="直接连接符 11">
            <a:extLst>
              <a:ext uri="{FF2B5EF4-FFF2-40B4-BE49-F238E27FC236}">
                <a16:creationId xmlns:a16="http://schemas.microsoft.com/office/drawing/2014/main" id="{4679DA89-9E37-4561-806C-01BD505936AF}"/>
              </a:ext>
            </a:extLst>
          </p:cNvPr>
          <p:cNvCxnSpPr>
            <a:cxnSpLocks noChangeShapeType="1"/>
          </p:cNvCxnSpPr>
          <p:nvPr/>
        </p:nvCxnSpPr>
        <p:spPr bwMode="auto">
          <a:xfrm>
            <a:off x="177800" y="4060825"/>
            <a:ext cx="8610600" cy="1588"/>
          </a:xfrm>
          <a:prstGeom prst="line">
            <a:avLst/>
          </a:prstGeom>
          <a:noFill/>
          <a:ln w="19050">
            <a:solidFill>
              <a:schemeClr val="tx1"/>
            </a:solidFill>
            <a:prstDash val="dashDot"/>
            <a:round/>
            <a:headEnd/>
            <a:tailEnd/>
          </a:ln>
          <a:extLst>
            <a:ext uri="{909E8E84-426E-40DD-AFC4-6F175D3DCCD1}">
              <a14:hiddenFill xmlns:a14="http://schemas.microsoft.com/office/drawing/2010/main">
                <a:noFill/>
              </a14:hiddenFill>
            </a:ext>
          </a:extLst>
        </p:spPr>
      </p:cxnSp>
      <p:sp>
        <p:nvSpPr>
          <p:cNvPr id="24598" name="Text Box 2">
            <a:extLst>
              <a:ext uri="{FF2B5EF4-FFF2-40B4-BE49-F238E27FC236}">
                <a16:creationId xmlns:a16="http://schemas.microsoft.com/office/drawing/2014/main" id="{89556394-063D-4DCC-94B9-0CBC5BDD74C8}"/>
              </a:ext>
            </a:extLst>
          </p:cNvPr>
          <p:cNvSpPr txBox="1">
            <a:spLocks noChangeArrowheads="1"/>
          </p:cNvSpPr>
          <p:nvPr/>
        </p:nvSpPr>
        <p:spPr bwMode="auto">
          <a:xfrm>
            <a:off x="4949825" y="1633538"/>
            <a:ext cx="3733800"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marL="357188" indent="-357188">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30000"/>
              </a:lnSpc>
              <a:spcBef>
                <a:spcPts val="400"/>
              </a:spcBef>
              <a:buClr>
                <a:srgbClr val="FF0000"/>
              </a:buClr>
              <a:buFont typeface="Wingdings" panose="05000000000000000000" pitchFamily="2" charset="2"/>
              <a:buChar char="Ø"/>
            </a:pPr>
            <a:r>
              <a:rPr lang="zh-CN" altLang="en-US" sz="2300" b="1">
                <a:latin typeface="黑体" panose="02010609060101010101" pitchFamily="49" charset="-122"/>
                <a:ea typeface="黑体" panose="02010609060101010101" pitchFamily="49" charset="-122"/>
              </a:rPr>
              <a:t>吸附性气体和非吸附性气体的渗透率均分为两段：渗透率增长阶段和渗透率下降阶段</a:t>
            </a:r>
            <a:endParaRPr lang="en-US" altLang="zh-CN" sz="2300" b="1">
              <a:latin typeface="黑体" panose="02010609060101010101" pitchFamily="49" charset="-122"/>
              <a:ea typeface="黑体" panose="02010609060101010101" pitchFamily="49" charset="-122"/>
            </a:endParaRPr>
          </a:p>
        </p:txBody>
      </p:sp>
      <p:sp>
        <p:nvSpPr>
          <p:cNvPr id="24599" name="Text Box 2">
            <a:extLst>
              <a:ext uri="{FF2B5EF4-FFF2-40B4-BE49-F238E27FC236}">
                <a16:creationId xmlns:a16="http://schemas.microsoft.com/office/drawing/2014/main" id="{4878A5EE-BE61-4BD9-9A72-DA402ADEFF3F}"/>
              </a:ext>
            </a:extLst>
          </p:cNvPr>
          <p:cNvSpPr txBox="1">
            <a:spLocks noChangeArrowheads="1"/>
          </p:cNvSpPr>
          <p:nvPr/>
        </p:nvSpPr>
        <p:spPr bwMode="auto">
          <a:xfrm>
            <a:off x="5040313" y="4414838"/>
            <a:ext cx="3657600" cy="147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marL="357188" indent="-357188">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30000"/>
              </a:lnSpc>
              <a:spcBef>
                <a:spcPts val="400"/>
              </a:spcBef>
              <a:buClr>
                <a:srgbClr val="FF0000"/>
              </a:buClr>
              <a:buFont typeface="Wingdings" panose="05000000000000000000" pitchFamily="2" charset="2"/>
              <a:buChar char="Ø"/>
            </a:pPr>
            <a:r>
              <a:rPr lang="zh-CN" altLang="zh-CN" sz="2300" b="1">
                <a:latin typeface="黑体" panose="02010609060101010101" pitchFamily="49" charset="-122"/>
                <a:ea typeface="黑体" panose="02010609060101010101" pitchFamily="49" charset="-122"/>
              </a:rPr>
              <a:t>不同的气体</a:t>
            </a:r>
            <a:r>
              <a:rPr lang="zh-CN" altLang="en-US" sz="2300" b="1">
                <a:latin typeface="黑体" panose="02010609060101010101" pitchFamily="49" charset="-122"/>
                <a:ea typeface="黑体" panose="02010609060101010101" pitchFamily="49" charset="-122"/>
              </a:rPr>
              <a:t>渗透率在常体积条件下变化规律</a:t>
            </a:r>
            <a:r>
              <a:rPr lang="zh-CN" altLang="zh-CN" sz="2300" b="1">
                <a:latin typeface="黑体" panose="02010609060101010101" pitchFamily="49" charset="-122"/>
                <a:ea typeface="黑体" panose="02010609060101010101" pitchFamily="49" charset="-122"/>
              </a:rPr>
              <a:t>一致，但数值却不相同</a:t>
            </a:r>
            <a:endParaRPr lang="en-US" altLang="zh-CN" sz="2300" b="1">
              <a:latin typeface="黑体" panose="02010609060101010101" pitchFamily="49" charset="-122"/>
              <a:ea typeface="黑体" panose="02010609060101010101" pitchFamily="49"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灯片编号占位符 3">
            <a:extLst>
              <a:ext uri="{FF2B5EF4-FFF2-40B4-BE49-F238E27FC236}">
                <a16:creationId xmlns:a16="http://schemas.microsoft.com/office/drawing/2014/main" id="{86563C2E-A792-4D56-ABA9-07D690D8126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6B02F6D5-D4E3-40F1-9B53-21805C623BD7}" type="slidenum">
              <a:rPr lang="en-US" altLang="zh-CN" sz="1400" smtClean="0">
                <a:latin typeface="Arial" panose="020B0604020202020204" pitchFamily="34" charset="0"/>
              </a:rPr>
              <a:pPr>
                <a:spcBef>
                  <a:spcPct val="0"/>
                </a:spcBef>
                <a:buFontTx/>
                <a:buNone/>
              </a:pPr>
              <a:t>12</a:t>
            </a:fld>
            <a:endParaRPr lang="en-US" altLang="zh-CN" sz="1400">
              <a:latin typeface="Arial" panose="020B0604020202020204" pitchFamily="34" charset="0"/>
            </a:endParaRPr>
          </a:p>
        </p:txBody>
      </p:sp>
      <p:sp>
        <p:nvSpPr>
          <p:cNvPr id="25603" name="Text Box 18">
            <a:extLst>
              <a:ext uri="{FF2B5EF4-FFF2-40B4-BE49-F238E27FC236}">
                <a16:creationId xmlns:a16="http://schemas.microsoft.com/office/drawing/2014/main" id="{9AB21B3A-A3A9-41DD-A53B-B37EB8BE30AC}"/>
              </a:ext>
            </a:extLst>
          </p:cNvPr>
          <p:cNvSpPr txBox="1">
            <a:spLocks noChangeArrowheads="1"/>
          </p:cNvSpPr>
          <p:nvPr/>
        </p:nvSpPr>
        <p:spPr bwMode="auto">
          <a:xfrm>
            <a:off x="1758540" y="184150"/>
            <a:ext cx="7777163"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二、裂隙（孔隙）与基质相互作用</a:t>
            </a:r>
          </a:p>
        </p:txBody>
      </p:sp>
      <p:sp>
        <p:nvSpPr>
          <p:cNvPr id="25604" name="Text Box 20">
            <a:extLst>
              <a:ext uri="{FF2B5EF4-FFF2-40B4-BE49-F238E27FC236}">
                <a16:creationId xmlns:a16="http://schemas.microsoft.com/office/drawing/2014/main" id="{8674290E-0ED2-4D0C-A955-AD148C478812}"/>
              </a:ext>
            </a:extLst>
          </p:cNvPr>
          <p:cNvSpPr txBox="1">
            <a:spLocks noChangeArrowheads="1"/>
          </p:cNvSpPr>
          <p:nvPr/>
        </p:nvSpPr>
        <p:spPr bwMode="auto">
          <a:xfrm flipV="1">
            <a:off x="152400" y="74295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25605" name="Text Box 3">
            <a:extLst>
              <a:ext uri="{FF2B5EF4-FFF2-40B4-BE49-F238E27FC236}">
                <a16:creationId xmlns:a16="http://schemas.microsoft.com/office/drawing/2014/main" id="{C06D85A6-A208-4A78-B168-6EC35B27C805}"/>
              </a:ext>
            </a:extLst>
          </p:cNvPr>
          <p:cNvSpPr txBox="1">
            <a:spLocks noChangeArrowheads="1"/>
          </p:cNvSpPr>
          <p:nvPr/>
        </p:nvSpPr>
        <p:spPr bwMode="ltGray">
          <a:xfrm>
            <a:off x="152400" y="692150"/>
            <a:ext cx="2690813"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marL="355600" indent="-3556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30000"/>
              </a:lnSpc>
              <a:spcBef>
                <a:spcPct val="15000"/>
              </a:spcBef>
              <a:buClr>
                <a:srgbClr val="FF0000"/>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数值模型</a:t>
            </a:r>
          </a:p>
        </p:txBody>
      </p:sp>
      <p:sp>
        <p:nvSpPr>
          <p:cNvPr id="25606" name="Rectangle 11">
            <a:extLst>
              <a:ext uri="{FF2B5EF4-FFF2-40B4-BE49-F238E27FC236}">
                <a16:creationId xmlns:a16="http://schemas.microsoft.com/office/drawing/2014/main" id="{91E723AE-DA51-4A97-923B-D6ABC954AF77}"/>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5607" name="Rectangle 12">
            <a:extLst>
              <a:ext uri="{FF2B5EF4-FFF2-40B4-BE49-F238E27FC236}">
                <a16:creationId xmlns:a16="http://schemas.microsoft.com/office/drawing/2014/main" id="{E114898F-6869-4F6F-8804-B8399796EA58}"/>
              </a:ext>
            </a:extLst>
          </p:cNvPr>
          <p:cNvSpPr>
            <a:spLocks noChangeArrowheads="1"/>
          </p:cNvSpPr>
          <p:nvPr/>
        </p:nvSpPr>
        <p:spPr bwMode="auto">
          <a:xfrm>
            <a:off x="468313" y="37449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5608" name="Rectangle 13">
            <a:extLst>
              <a:ext uri="{FF2B5EF4-FFF2-40B4-BE49-F238E27FC236}">
                <a16:creationId xmlns:a16="http://schemas.microsoft.com/office/drawing/2014/main" id="{82E40BFD-47AC-44AF-A03E-A4870A8F7EE3}"/>
              </a:ext>
            </a:extLst>
          </p:cNvPr>
          <p:cNvSpPr>
            <a:spLocks noChangeArrowheads="1"/>
          </p:cNvSpPr>
          <p:nvPr/>
        </p:nvSpPr>
        <p:spPr bwMode="auto">
          <a:xfrm>
            <a:off x="25400" y="45116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5609" name="Rectangle 14">
            <a:extLst>
              <a:ext uri="{FF2B5EF4-FFF2-40B4-BE49-F238E27FC236}">
                <a16:creationId xmlns:a16="http://schemas.microsoft.com/office/drawing/2014/main" id="{6B2D9515-C602-4316-9178-BA4A3B48D31C}"/>
              </a:ext>
            </a:extLst>
          </p:cNvPr>
          <p:cNvSpPr>
            <a:spLocks noChangeArrowheads="1"/>
          </p:cNvSpPr>
          <p:nvPr/>
        </p:nvSpPr>
        <p:spPr bwMode="auto">
          <a:xfrm>
            <a:off x="0" y="68675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5610" name="Rectangle 4">
            <a:extLst>
              <a:ext uri="{FF2B5EF4-FFF2-40B4-BE49-F238E27FC236}">
                <a16:creationId xmlns:a16="http://schemas.microsoft.com/office/drawing/2014/main" id="{DDE7A502-E3EA-4E5B-88C3-EF4F6726C010}"/>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5611" name="Rectangle 5">
            <a:extLst>
              <a:ext uri="{FF2B5EF4-FFF2-40B4-BE49-F238E27FC236}">
                <a16:creationId xmlns:a16="http://schemas.microsoft.com/office/drawing/2014/main" id="{E86CF3A6-F794-43B7-A2AC-F8A42FCB353B}"/>
              </a:ext>
            </a:extLst>
          </p:cNvPr>
          <p:cNvSpPr>
            <a:spLocks noChangeArrowheads="1"/>
          </p:cNvSpPr>
          <p:nvPr/>
        </p:nvSpPr>
        <p:spPr bwMode="auto">
          <a:xfrm>
            <a:off x="0" y="25908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5612" name="Rectangle 6">
            <a:extLst>
              <a:ext uri="{FF2B5EF4-FFF2-40B4-BE49-F238E27FC236}">
                <a16:creationId xmlns:a16="http://schemas.microsoft.com/office/drawing/2014/main" id="{ADF4BA4D-00A1-4EF2-B788-2914812E42A6}"/>
              </a:ext>
            </a:extLst>
          </p:cNvPr>
          <p:cNvSpPr>
            <a:spLocks noChangeArrowheads="1"/>
          </p:cNvSpPr>
          <p:nvPr/>
        </p:nvSpPr>
        <p:spPr bwMode="auto">
          <a:xfrm>
            <a:off x="0" y="4724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5613" name="Rectangle 2">
            <a:extLst>
              <a:ext uri="{FF2B5EF4-FFF2-40B4-BE49-F238E27FC236}">
                <a16:creationId xmlns:a16="http://schemas.microsoft.com/office/drawing/2014/main" id="{0BAAB4BB-2986-4F96-A748-4B35626DC870}"/>
              </a:ext>
            </a:extLst>
          </p:cNvPr>
          <p:cNvSpPr>
            <a:spLocks noChangeArrowheads="1"/>
          </p:cNvSpPr>
          <p:nvPr/>
        </p:nvSpPr>
        <p:spPr bwMode="auto">
          <a:xfrm>
            <a:off x="177800" y="15795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5614" name="Rectangle 4">
            <a:extLst>
              <a:ext uri="{FF2B5EF4-FFF2-40B4-BE49-F238E27FC236}">
                <a16:creationId xmlns:a16="http://schemas.microsoft.com/office/drawing/2014/main" id="{1F78762A-B5B1-447D-BBE9-E739D9319565}"/>
              </a:ext>
            </a:extLst>
          </p:cNvPr>
          <p:cNvSpPr>
            <a:spLocks noChangeArrowheads="1"/>
          </p:cNvSpPr>
          <p:nvPr/>
        </p:nvSpPr>
        <p:spPr bwMode="auto">
          <a:xfrm>
            <a:off x="4427538" y="1589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5615" name="Rectangle 4">
            <a:extLst>
              <a:ext uri="{FF2B5EF4-FFF2-40B4-BE49-F238E27FC236}">
                <a16:creationId xmlns:a16="http://schemas.microsoft.com/office/drawing/2014/main" id="{FA52B7EA-6387-40B1-AFB1-95292D456531}"/>
              </a:ext>
            </a:extLst>
          </p:cNvPr>
          <p:cNvSpPr>
            <a:spLocks noChangeArrowheads="1"/>
          </p:cNvSpPr>
          <p:nvPr/>
        </p:nvSpPr>
        <p:spPr bwMode="auto">
          <a:xfrm>
            <a:off x="2627313" y="32670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5616" name="Rectangle 6">
            <a:extLst>
              <a:ext uri="{FF2B5EF4-FFF2-40B4-BE49-F238E27FC236}">
                <a16:creationId xmlns:a16="http://schemas.microsoft.com/office/drawing/2014/main" id="{C337BDE6-F1B3-412E-906D-9C54044B2885}"/>
              </a:ext>
            </a:extLst>
          </p:cNvPr>
          <p:cNvSpPr>
            <a:spLocks noChangeArrowheads="1"/>
          </p:cNvSpPr>
          <p:nvPr/>
        </p:nvSpPr>
        <p:spPr bwMode="auto">
          <a:xfrm>
            <a:off x="2117725" y="3716338"/>
            <a:ext cx="1262063" cy="276225"/>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1200">
                <a:solidFill>
                  <a:srgbClr val="FF0000"/>
                </a:solidFill>
                <a:latin typeface="黑体" panose="02010609060101010101" pitchFamily="49" charset="-122"/>
                <a:ea typeface="黑体" panose="02010609060101010101" pitchFamily="49" charset="-122"/>
                <a:cs typeface="Times New Roman" panose="02020603050405020304" pitchFamily="18" charset="0"/>
              </a:rPr>
              <a:t>非吸附性气体</a:t>
            </a:r>
            <a:r>
              <a:rPr lang="en-US" altLang="zh-CN" sz="1200">
                <a:solidFill>
                  <a:srgbClr val="FF0000"/>
                </a:solidFill>
                <a:latin typeface="黑体" panose="02010609060101010101" pitchFamily="49" charset="-122"/>
                <a:ea typeface="黑体" panose="02010609060101010101" pitchFamily="49" charset="-122"/>
                <a:cs typeface="Times New Roman" panose="02020603050405020304" pitchFamily="18" charset="0"/>
              </a:rPr>
              <a:t>He</a:t>
            </a:r>
            <a:endParaRPr lang="zh-CN" altLang="en-US" sz="1400">
              <a:latin typeface="Arial" panose="020B0604020202020204" pitchFamily="34" charset="0"/>
              <a:ea typeface="黑体" panose="02010609060101010101" pitchFamily="49" charset="-122"/>
              <a:cs typeface="Times New Roman" panose="02020603050405020304" pitchFamily="18" charset="0"/>
            </a:endParaRPr>
          </a:p>
        </p:txBody>
      </p:sp>
      <p:sp>
        <p:nvSpPr>
          <p:cNvPr id="25617" name="内容占位符 2">
            <a:extLst>
              <a:ext uri="{FF2B5EF4-FFF2-40B4-BE49-F238E27FC236}">
                <a16:creationId xmlns:a16="http://schemas.microsoft.com/office/drawing/2014/main" id="{994D9625-6FD8-4BBC-A031-492BF79AB895}"/>
              </a:ext>
            </a:extLst>
          </p:cNvPr>
          <p:cNvSpPr>
            <a:spLocks noGrp="1"/>
          </p:cNvSpPr>
          <p:nvPr>
            <p:ph idx="4294967295"/>
          </p:nvPr>
        </p:nvSpPr>
        <p:spPr>
          <a:xfrm>
            <a:off x="446087" y="1116012"/>
            <a:ext cx="8229600" cy="4525963"/>
          </a:xfrm>
          <a:extLst>
            <a:ext uri="{91240B29-F687-4F45-9708-019B960494DF}">
              <a14:hiddenLine xmlns:a14="http://schemas.microsoft.com/office/drawing/2010/main" w="31750" cap="flat" algn="ctr">
                <a:solidFill>
                  <a:srgbClr val="000000"/>
                </a:solidFill>
                <a:miter lim="800000"/>
                <a:headEnd/>
                <a:tailEnd/>
              </a14:hiddenLine>
            </a:ext>
          </a:extLst>
        </p:spPr>
        <p:txBody>
          <a:bodyPr>
            <a:spAutoFit/>
          </a:bodyPr>
          <a:lstStyle/>
          <a:p>
            <a:pPr marL="266700" indent="-266700" eaLnBrk="1" hangingPunct="1">
              <a:lnSpc>
                <a:spcPts val="3000"/>
              </a:lnSpc>
              <a:spcBef>
                <a:spcPct val="0"/>
              </a:spcBef>
              <a:buClr>
                <a:srgbClr val="FF0000"/>
              </a:buClr>
              <a:buSzPct val="90000"/>
              <a:buFont typeface="Wingdings" panose="05000000000000000000" pitchFamily="2" charset="2"/>
              <a:buChar char="Ø"/>
            </a:pPr>
            <a:r>
              <a:rPr lang="zh-CN" altLang="en-US" sz="2400" b="1" dirty="0">
                <a:solidFill>
                  <a:srgbClr val="FF0000"/>
                </a:solidFill>
                <a:latin typeface="黑体" panose="02010609060101010101" pitchFamily="49" charset="-122"/>
                <a:ea typeface="黑体" panose="02010609060101010101" pitchFamily="49" charset="-122"/>
              </a:rPr>
              <a:t>常应力条件</a:t>
            </a:r>
          </a:p>
        </p:txBody>
      </p:sp>
      <p:sp>
        <p:nvSpPr>
          <p:cNvPr id="25618" name="Rectangle 6">
            <a:extLst>
              <a:ext uri="{FF2B5EF4-FFF2-40B4-BE49-F238E27FC236}">
                <a16:creationId xmlns:a16="http://schemas.microsoft.com/office/drawing/2014/main" id="{E075EAB6-40BD-481F-ADA2-8C875BAF7E12}"/>
              </a:ext>
            </a:extLst>
          </p:cNvPr>
          <p:cNvSpPr>
            <a:spLocks noChangeArrowheads="1"/>
          </p:cNvSpPr>
          <p:nvPr/>
        </p:nvSpPr>
        <p:spPr bwMode="auto">
          <a:xfrm>
            <a:off x="2251075" y="6383338"/>
            <a:ext cx="1184275" cy="277812"/>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en-US" sz="1200">
                <a:solidFill>
                  <a:srgbClr val="FF0000"/>
                </a:solidFill>
                <a:latin typeface="黑体" panose="02010609060101010101" pitchFamily="49" charset="-122"/>
                <a:ea typeface="黑体" panose="02010609060101010101" pitchFamily="49" charset="-122"/>
                <a:cs typeface="Times New Roman" panose="02020603050405020304" pitchFamily="18" charset="0"/>
              </a:rPr>
              <a:t>吸附性气体</a:t>
            </a:r>
            <a:r>
              <a:rPr lang="en-US" altLang="zh-CN" sz="1200">
                <a:solidFill>
                  <a:srgbClr val="FF0000"/>
                </a:solidFill>
                <a:latin typeface="黑体" panose="02010609060101010101" pitchFamily="49" charset="-122"/>
                <a:ea typeface="黑体" panose="02010609060101010101" pitchFamily="49" charset="-122"/>
                <a:cs typeface="Times New Roman" panose="02020603050405020304" pitchFamily="18" charset="0"/>
              </a:rPr>
              <a:t>C02</a:t>
            </a:r>
            <a:endParaRPr lang="zh-CN" altLang="en-US" sz="1400">
              <a:latin typeface="Arial" panose="020B0604020202020204" pitchFamily="34" charset="0"/>
              <a:ea typeface="黑体" panose="02010609060101010101" pitchFamily="49" charset="-122"/>
              <a:cs typeface="Times New Roman" panose="02020603050405020304" pitchFamily="18" charset="0"/>
            </a:endParaRPr>
          </a:p>
        </p:txBody>
      </p:sp>
      <p:cxnSp>
        <p:nvCxnSpPr>
          <p:cNvPr id="25619" name="直接连接符 11">
            <a:extLst>
              <a:ext uri="{FF2B5EF4-FFF2-40B4-BE49-F238E27FC236}">
                <a16:creationId xmlns:a16="http://schemas.microsoft.com/office/drawing/2014/main" id="{90B47937-A554-425C-9F00-B4ED1B334760}"/>
              </a:ext>
            </a:extLst>
          </p:cNvPr>
          <p:cNvCxnSpPr>
            <a:cxnSpLocks noChangeShapeType="1"/>
          </p:cNvCxnSpPr>
          <p:nvPr/>
        </p:nvCxnSpPr>
        <p:spPr bwMode="auto">
          <a:xfrm>
            <a:off x="177800" y="4060825"/>
            <a:ext cx="8610600" cy="1588"/>
          </a:xfrm>
          <a:prstGeom prst="line">
            <a:avLst/>
          </a:prstGeom>
          <a:noFill/>
          <a:ln w="19050">
            <a:solidFill>
              <a:schemeClr val="tx1"/>
            </a:solidFill>
            <a:prstDash val="dashDot"/>
            <a:round/>
            <a:headEnd/>
            <a:tailEnd/>
          </a:ln>
          <a:extLst>
            <a:ext uri="{909E8E84-426E-40DD-AFC4-6F175D3DCCD1}">
              <a14:hiddenFill xmlns:a14="http://schemas.microsoft.com/office/drawing/2010/main">
                <a:noFill/>
              </a14:hiddenFill>
            </a:ext>
          </a:extLst>
        </p:spPr>
      </p:cxnSp>
      <p:sp>
        <p:nvSpPr>
          <p:cNvPr id="25620" name="Text Box 2">
            <a:extLst>
              <a:ext uri="{FF2B5EF4-FFF2-40B4-BE49-F238E27FC236}">
                <a16:creationId xmlns:a16="http://schemas.microsoft.com/office/drawing/2014/main" id="{C95E8CC7-750E-40F9-A7CF-F7CDE8FF1A51}"/>
              </a:ext>
            </a:extLst>
          </p:cNvPr>
          <p:cNvSpPr txBox="1">
            <a:spLocks noChangeArrowheads="1"/>
          </p:cNvSpPr>
          <p:nvPr/>
        </p:nvSpPr>
        <p:spPr bwMode="auto">
          <a:xfrm>
            <a:off x="4949825" y="1352550"/>
            <a:ext cx="3875088" cy="239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marL="357188" indent="-357188">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30000"/>
              </a:lnSpc>
              <a:spcBef>
                <a:spcPts val="400"/>
              </a:spcBef>
              <a:buClr>
                <a:srgbClr val="FF0000"/>
              </a:buClr>
              <a:buFont typeface="Wingdings" panose="05000000000000000000" pitchFamily="2" charset="2"/>
              <a:buChar char="Ø"/>
            </a:pPr>
            <a:r>
              <a:rPr lang="zh-CN" altLang="zh-CN" sz="2300" b="1">
                <a:latin typeface="黑体" panose="02010609060101010101" pitchFamily="49" charset="-122"/>
                <a:ea typeface="黑体" panose="02010609060101010101" pitchFamily="49" charset="-122"/>
              </a:rPr>
              <a:t>吸附性气体和非吸附性气体渗透率演化均经过三个阶段：渗透率增长阶段</a:t>
            </a:r>
            <a:r>
              <a:rPr lang="zh-CN" altLang="en-US" sz="2300" b="1">
                <a:latin typeface="黑体" panose="02010609060101010101" pitchFamily="49" charset="-122"/>
                <a:ea typeface="黑体" panose="02010609060101010101" pitchFamily="49" charset="-122"/>
              </a:rPr>
              <a:t>，</a:t>
            </a:r>
            <a:r>
              <a:rPr lang="zh-CN" altLang="zh-CN" sz="2300" b="1">
                <a:latin typeface="黑体" panose="02010609060101010101" pitchFamily="49" charset="-122"/>
                <a:ea typeface="黑体" panose="02010609060101010101" pitchFamily="49" charset="-122"/>
              </a:rPr>
              <a:t>渗透率</a:t>
            </a:r>
            <a:r>
              <a:rPr lang="zh-CN" altLang="en-US" sz="2300" b="1">
                <a:latin typeface="黑体" panose="02010609060101010101" pitchFamily="49" charset="-122"/>
                <a:ea typeface="黑体" panose="02010609060101010101" pitchFamily="49" charset="-122"/>
              </a:rPr>
              <a:t>下降</a:t>
            </a:r>
            <a:r>
              <a:rPr lang="zh-CN" altLang="zh-CN" sz="2300" b="1">
                <a:latin typeface="黑体" panose="02010609060101010101" pitchFamily="49" charset="-122"/>
                <a:ea typeface="黑体" panose="02010609060101010101" pitchFamily="49" charset="-122"/>
              </a:rPr>
              <a:t>阶段</a:t>
            </a:r>
            <a:r>
              <a:rPr lang="zh-CN" altLang="en-US" sz="2300" b="1">
                <a:latin typeface="黑体" panose="02010609060101010101" pitchFamily="49" charset="-122"/>
                <a:ea typeface="黑体" panose="02010609060101010101" pitchFamily="49" charset="-122"/>
              </a:rPr>
              <a:t>和</a:t>
            </a:r>
            <a:r>
              <a:rPr lang="zh-CN" altLang="zh-CN" sz="2300" b="1">
                <a:latin typeface="黑体" panose="02010609060101010101" pitchFamily="49" charset="-122"/>
                <a:ea typeface="黑体" panose="02010609060101010101" pitchFamily="49" charset="-122"/>
              </a:rPr>
              <a:t>渗透率</a:t>
            </a:r>
            <a:r>
              <a:rPr lang="zh-CN" altLang="en-US" sz="2300" b="1">
                <a:latin typeface="黑体" panose="02010609060101010101" pitchFamily="49" charset="-122"/>
                <a:ea typeface="黑体" panose="02010609060101010101" pitchFamily="49" charset="-122"/>
              </a:rPr>
              <a:t>恢复</a:t>
            </a:r>
            <a:r>
              <a:rPr lang="zh-CN" altLang="zh-CN" sz="2300" b="1">
                <a:latin typeface="黑体" panose="02010609060101010101" pitchFamily="49" charset="-122"/>
                <a:ea typeface="黑体" panose="02010609060101010101" pitchFamily="49" charset="-122"/>
              </a:rPr>
              <a:t>阶段</a:t>
            </a:r>
            <a:endParaRPr lang="en-US" altLang="zh-CN" sz="2300" b="1">
              <a:latin typeface="黑体" panose="02010609060101010101" pitchFamily="49" charset="-122"/>
              <a:ea typeface="黑体" panose="02010609060101010101" pitchFamily="49" charset="-122"/>
            </a:endParaRPr>
          </a:p>
        </p:txBody>
      </p:sp>
      <p:sp>
        <p:nvSpPr>
          <p:cNvPr id="25621" name="Text Box 2">
            <a:extLst>
              <a:ext uri="{FF2B5EF4-FFF2-40B4-BE49-F238E27FC236}">
                <a16:creationId xmlns:a16="http://schemas.microsoft.com/office/drawing/2014/main" id="{9BA65409-ED08-414B-AD75-8D4A75C56575}"/>
              </a:ext>
            </a:extLst>
          </p:cNvPr>
          <p:cNvSpPr txBox="1">
            <a:spLocks noChangeArrowheads="1"/>
          </p:cNvSpPr>
          <p:nvPr/>
        </p:nvSpPr>
        <p:spPr bwMode="auto">
          <a:xfrm>
            <a:off x="5026025" y="4330700"/>
            <a:ext cx="3657600" cy="147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marL="357188" indent="-357188">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30000"/>
              </a:lnSpc>
              <a:spcBef>
                <a:spcPts val="400"/>
              </a:spcBef>
              <a:buClr>
                <a:srgbClr val="FF0000"/>
              </a:buClr>
              <a:buFont typeface="Wingdings" panose="05000000000000000000" pitchFamily="2" charset="2"/>
              <a:buChar char="Ø"/>
            </a:pPr>
            <a:r>
              <a:rPr lang="zh-CN" altLang="zh-CN" sz="2300" b="1">
                <a:latin typeface="黑体" panose="02010609060101010101" pitchFamily="49" charset="-122"/>
                <a:ea typeface="黑体" panose="02010609060101010101" pitchFamily="49" charset="-122"/>
              </a:rPr>
              <a:t>不同的气体渗透率</a:t>
            </a:r>
            <a:r>
              <a:rPr lang="zh-CN" altLang="en-US" sz="2300" b="1">
                <a:latin typeface="黑体" panose="02010609060101010101" pitchFamily="49" charset="-122"/>
                <a:ea typeface="黑体" panose="02010609060101010101" pitchFamily="49" charset="-122"/>
              </a:rPr>
              <a:t>在常应力条件下变化规律</a:t>
            </a:r>
            <a:r>
              <a:rPr lang="zh-CN" altLang="zh-CN" sz="2300" b="1">
                <a:latin typeface="黑体" panose="02010609060101010101" pitchFamily="49" charset="-122"/>
                <a:ea typeface="黑体" panose="02010609060101010101" pitchFamily="49" charset="-122"/>
              </a:rPr>
              <a:t>一致，但数值却不相同</a:t>
            </a:r>
            <a:endParaRPr lang="en-US" altLang="zh-CN" sz="2300" b="1">
              <a:latin typeface="黑体" panose="02010609060101010101" pitchFamily="49" charset="-122"/>
              <a:ea typeface="黑体" panose="02010609060101010101" pitchFamily="49" charset="-122"/>
            </a:endParaRPr>
          </a:p>
        </p:txBody>
      </p:sp>
      <p:pic>
        <p:nvPicPr>
          <p:cNvPr id="25622" name="图片 25">
            <a:extLst>
              <a:ext uri="{FF2B5EF4-FFF2-40B4-BE49-F238E27FC236}">
                <a16:creationId xmlns:a16="http://schemas.microsoft.com/office/drawing/2014/main" id="{5568DD5B-699D-4208-9835-C4FB9179AB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061" t="7146" r="11111" b="4883"/>
          <a:stretch>
            <a:fillRect/>
          </a:stretch>
        </p:blipFill>
        <p:spPr bwMode="auto">
          <a:xfrm>
            <a:off x="1169988" y="1600200"/>
            <a:ext cx="2968625"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23" name="图片 26">
            <a:extLst>
              <a:ext uri="{FF2B5EF4-FFF2-40B4-BE49-F238E27FC236}">
                <a16:creationId xmlns:a16="http://schemas.microsoft.com/office/drawing/2014/main" id="{718970CF-C956-4799-9419-B27A35EA31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6061" t="7980" r="11870" b="2739"/>
          <a:stretch>
            <a:fillRect/>
          </a:stretch>
        </p:blipFill>
        <p:spPr bwMode="auto">
          <a:xfrm>
            <a:off x="1147763" y="4130675"/>
            <a:ext cx="3201987" cy="229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5624" name="对象 5">
            <a:extLst>
              <a:ext uri="{FF2B5EF4-FFF2-40B4-BE49-F238E27FC236}">
                <a16:creationId xmlns:a16="http://schemas.microsoft.com/office/drawing/2014/main" id="{DDCD8B7D-FD7F-46A6-BD35-FB3DAC60857D}"/>
              </a:ext>
            </a:extLst>
          </p:cNvPr>
          <p:cNvGraphicFramePr>
            <a:graphicFrameLocks noChangeAspect="1"/>
          </p:cNvGraphicFramePr>
          <p:nvPr/>
        </p:nvGraphicFramePr>
        <p:xfrm>
          <a:off x="3303588" y="1089025"/>
          <a:ext cx="1439862" cy="968375"/>
        </p:xfrm>
        <a:graphic>
          <a:graphicData uri="http://schemas.openxmlformats.org/presentationml/2006/ole">
            <mc:AlternateContent xmlns:mc="http://schemas.openxmlformats.org/markup-compatibility/2006">
              <mc:Choice xmlns:v="urn:schemas-microsoft-com:vml" Requires="v">
                <p:oleObj spid="_x0000_s130078" name="Graph" r:id="rId5" imgW="4257675" imgH="3009900" progId="Origin50.Graph">
                  <p:embed/>
                </p:oleObj>
              </mc:Choice>
              <mc:Fallback>
                <p:oleObj name="Graph" r:id="rId5" imgW="4257675" imgH="3009900" progId="Origin50.Graph">
                  <p:embed/>
                  <p:pic>
                    <p:nvPicPr>
                      <p:cNvPr id="25624" name="对象 5">
                        <a:extLst>
                          <a:ext uri="{FF2B5EF4-FFF2-40B4-BE49-F238E27FC236}">
                            <a16:creationId xmlns:a16="http://schemas.microsoft.com/office/drawing/2014/main" id="{DDCD8B7D-FD7F-46A6-BD35-FB3DAC60857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1740" t="7149" r="11145" b="-1006"/>
                      <a:stretch>
                        <a:fillRect/>
                      </a:stretch>
                    </p:blipFill>
                    <p:spPr bwMode="auto">
                      <a:xfrm>
                        <a:off x="3303588" y="1089025"/>
                        <a:ext cx="1439862"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25" name="矩形 28">
            <a:extLst>
              <a:ext uri="{FF2B5EF4-FFF2-40B4-BE49-F238E27FC236}">
                <a16:creationId xmlns:a16="http://schemas.microsoft.com/office/drawing/2014/main" id="{BF7EE895-D21B-4A2F-808F-AB65E7E2885E}"/>
              </a:ext>
            </a:extLst>
          </p:cNvPr>
          <p:cNvSpPr>
            <a:spLocks noChangeArrowheads="1"/>
          </p:cNvSpPr>
          <p:nvPr/>
        </p:nvSpPr>
        <p:spPr bwMode="auto">
          <a:xfrm>
            <a:off x="2439988" y="2419350"/>
            <a:ext cx="995362" cy="225425"/>
          </a:xfrm>
          <a:prstGeom prst="rect">
            <a:avLst/>
          </a:prstGeom>
          <a:noFill/>
          <a:ln w="12700"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cxnSp>
        <p:nvCxnSpPr>
          <p:cNvPr id="25626" name="直接箭头连接符 36">
            <a:extLst>
              <a:ext uri="{FF2B5EF4-FFF2-40B4-BE49-F238E27FC236}">
                <a16:creationId xmlns:a16="http://schemas.microsoft.com/office/drawing/2014/main" id="{54520A19-4D2D-475C-ACFB-AB155EB1E0A3}"/>
              </a:ext>
            </a:extLst>
          </p:cNvPr>
          <p:cNvCxnSpPr>
            <a:cxnSpLocks noChangeShapeType="1"/>
          </p:cNvCxnSpPr>
          <p:nvPr/>
        </p:nvCxnSpPr>
        <p:spPr bwMode="auto">
          <a:xfrm flipV="1">
            <a:off x="2882900" y="1758950"/>
            <a:ext cx="609600" cy="600075"/>
          </a:xfrm>
          <a:prstGeom prst="straightConnector1">
            <a:avLst/>
          </a:prstGeom>
          <a:noFill/>
          <a:ln w="63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25627" name="直接箭头连接符 38">
            <a:extLst>
              <a:ext uri="{FF2B5EF4-FFF2-40B4-BE49-F238E27FC236}">
                <a16:creationId xmlns:a16="http://schemas.microsoft.com/office/drawing/2014/main" id="{CAA60967-545D-43AA-8475-8D2081E98051}"/>
              </a:ext>
            </a:extLst>
          </p:cNvPr>
          <p:cNvCxnSpPr>
            <a:cxnSpLocks noChangeShapeType="1"/>
          </p:cNvCxnSpPr>
          <p:nvPr/>
        </p:nvCxnSpPr>
        <p:spPr bwMode="auto">
          <a:xfrm flipV="1">
            <a:off x="7192963" y="7986713"/>
            <a:ext cx="846137" cy="631825"/>
          </a:xfrm>
          <a:prstGeom prst="straightConnector1">
            <a:avLst/>
          </a:prstGeom>
          <a:noFill/>
          <a:ln w="63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graphicFrame>
        <p:nvGraphicFramePr>
          <p:cNvPr id="25628" name="对象 10">
            <a:extLst>
              <a:ext uri="{FF2B5EF4-FFF2-40B4-BE49-F238E27FC236}">
                <a16:creationId xmlns:a16="http://schemas.microsoft.com/office/drawing/2014/main" id="{EF35059E-BF63-42BC-9F43-E02094DF6BD0}"/>
              </a:ext>
            </a:extLst>
          </p:cNvPr>
          <p:cNvGraphicFramePr>
            <a:graphicFrameLocks noChangeAspect="1"/>
          </p:cNvGraphicFramePr>
          <p:nvPr/>
        </p:nvGraphicFramePr>
        <p:xfrm>
          <a:off x="3851275" y="3552825"/>
          <a:ext cx="1487488" cy="1128713"/>
        </p:xfrm>
        <a:graphic>
          <a:graphicData uri="http://schemas.openxmlformats.org/presentationml/2006/ole">
            <mc:AlternateContent xmlns:mc="http://schemas.openxmlformats.org/markup-compatibility/2006">
              <mc:Choice xmlns:v="urn:schemas-microsoft-com:vml" Requires="v">
                <p:oleObj spid="_x0000_s130079" name="Graph" r:id="rId7" imgW="4257675" imgH="3009900" progId="Origin50.Graph">
                  <p:embed/>
                </p:oleObj>
              </mc:Choice>
              <mc:Fallback>
                <p:oleObj name="Graph" r:id="rId7" imgW="4257675" imgH="3009900" progId="Origin50.Graph">
                  <p:embed/>
                  <p:pic>
                    <p:nvPicPr>
                      <p:cNvPr id="25628" name="对象 10">
                        <a:extLst>
                          <a:ext uri="{FF2B5EF4-FFF2-40B4-BE49-F238E27FC236}">
                            <a16:creationId xmlns:a16="http://schemas.microsoft.com/office/drawing/2014/main" id="{EF35059E-BF63-42BC-9F43-E02094DF6BD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6087" t="8043" r="11856" b="2792"/>
                      <a:stretch>
                        <a:fillRect/>
                      </a:stretch>
                    </p:blipFill>
                    <p:spPr bwMode="auto">
                      <a:xfrm>
                        <a:off x="3851275" y="3552825"/>
                        <a:ext cx="1487488" cy="112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25629" name="直接箭头连接符 39">
            <a:extLst>
              <a:ext uri="{FF2B5EF4-FFF2-40B4-BE49-F238E27FC236}">
                <a16:creationId xmlns:a16="http://schemas.microsoft.com/office/drawing/2014/main" id="{E3618DDB-265D-44B1-B028-0AB4900CEAE8}"/>
              </a:ext>
            </a:extLst>
          </p:cNvPr>
          <p:cNvCxnSpPr>
            <a:cxnSpLocks noChangeShapeType="1"/>
          </p:cNvCxnSpPr>
          <p:nvPr/>
        </p:nvCxnSpPr>
        <p:spPr bwMode="auto">
          <a:xfrm flipV="1">
            <a:off x="3340100" y="4259263"/>
            <a:ext cx="798513" cy="641350"/>
          </a:xfrm>
          <a:prstGeom prst="straightConnector1">
            <a:avLst/>
          </a:prstGeom>
          <a:noFill/>
          <a:ln w="63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灯片编号占位符 3">
            <a:extLst>
              <a:ext uri="{FF2B5EF4-FFF2-40B4-BE49-F238E27FC236}">
                <a16:creationId xmlns:a16="http://schemas.microsoft.com/office/drawing/2014/main" id="{A6B7B80C-7A66-43FE-B861-A467072A503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CDFD0C92-D80F-4F81-8FEB-79F6A89D130A}" type="slidenum">
              <a:rPr lang="en-US" altLang="zh-CN" sz="1400" smtClean="0">
                <a:latin typeface="Arial" panose="020B0604020202020204" pitchFamily="34" charset="0"/>
              </a:rPr>
              <a:pPr>
                <a:spcBef>
                  <a:spcPct val="0"/>
                </a:spcBef>
                <a:buFontTx/>
                <a:buNone/>
              </a:pPr>
              <a:t>13</a:t>
            </a:fld>
            <a:endParaRPr lang="en-US" altLang="zh-CN" sz="1400">
              <a:latin typeface="Arial" panose="020B0604020202020204" pitchFamily="34" charset="0"/>
            </a:endParaRPr>
          </a:p>
        </p:txBody>
      </p:sp>
      <p:sp>
        <p:nvSpPr>
          <p:cNvPr id="26627" name="Text Box 18">
            <a:extLst>
              <a:ext uri="{FF2B5EF4-FFF2-40B4-BE49-F238E27FC236}">
                <a16:creationId xmlns:a16="http://schemas.microsoft.com/office/drawing/2014/main" id="{4414DFE6-E107-4A55-B1EB-72CF73DA6A06}"/>
              </a:ext>
            </a:extLst>
          </p:cNvPr>
          <p:cNvSpPr txBox="1">
            <a:spLocks noChangeArrowheads="1"/>
          </p:cNvSpPr>
          <p:nvPr/>
        </p:nvSpPr>
        <p:spPr bwMode="auto">
          <a:xfrm>
            <a:off x="1979712" y="198438"/>
            <a:ext cx="7777163"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二、裂隙（孔隙）与基质相互作用</a:t>
            </a:r>
          </a:p>
        </p:txBody>
      </p:sp>
      <p:sp>
        <p:nvSpPr>
          <p:cNvPr id="26628" name="Text Box 20">
            <a:extLst>
              <a:ext uri="{FF2B5EF4-FFF2-40B4-BE49-F238E27FC236}">
                <a16:creationId xmlns:a16="http://schemas.microsoft.com/office/drawing/2014/main" id="{F3467B86-53AB-4177-A929-41D86F1B7851}"/>
              </a:ext>
            </a:extLst>
          </p:cNvPr>
          <p:cNvSpPr txBox="1">
            <a:spLocks noChangeArrowheads="1"/>
          </p:cNvSpPr>
          <p:nvPr/>
        </p:nvSpPr>
        <p:spPr bwMode="auto">
          <a:xfrm flipV="1">
            <a:off x="152400" y="74295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26629" name="Text Box 3">
            <a:extLst>
              <a:ext uri="{FF2B5EF4-FFF2-40B4-BE49-F238E27FC236}">
                <a16:creationId xmlns:a16="http://schemas.microsoft.com/office/drawing/2014/main" id="{D1E8D061-E17C-4095-B0C0-69096BC57D3A}"/>
              </a:ext>
            </a:extLst>
          </p:cNvPr>
          <p:cNvSpPr txBox="1">
            <a:spLocks noChangeArrowheads="1"/>
          </p:cNvSpPr>
          <p:nvPr/>
        </p:nvSpPr>
        <p:spPr bwMode="ltGray">
          <a:xfrm>
            <a:off x="152400" y="692150"/>
            <a:ext cx="2690813"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marL="355600" indent="-3556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30000"/>
              </a:lnSpc>
              <a:spcBef>
                <a:spcPct val="15000"/>
              </a:spcBef>
              <a:buClr>
                <a:srgbClr val="FF0000"/>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模型验证</a:t>
            </a:r>
          </a:p>
        </p:txBody>
      </p:sp>
      <p:sp>
        <p:nvSpPr>
          <p:cNvPr id="26630" name="Rectangle 11">
            <a:extLst>
              <a:ext uri="{FF2B5EF4-FFF2-40B4-BE49-F238E27FC236}">
                <a16:creationId xmlns:a16="http://schemas.microsoft.com/office/drawing/2014/main" id="{7987EB8F-0679-4B7C-BC33-BF85F3BEA712}"/>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6631" name="Rectangle 12">
            <a:extLst>
              <a:ext uri="{FF2B5EF4-FFF2-40B4-BE49-F238E27FC236}">
                <a16:creationId xmlns:a16="http://schemas.microsoft.com/office/drawing/2014/main" id="{BF1D51EF-E802-40FC-ACD8-0B051ED2DE98}"/>
              </a:ext>
            </a:extLst>
          </p:cNvPr>
          <p:cNvSpPr>
            <a:spLocks noChangeArrowheads="1"/>
          </p:cNvSpPr>
          <p:nvPr/>
        </p:nvSpPr>
        <p:spPr bwMode="auto">
          <a:xfrm>
            <a:off x="468313" y="37449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6632" name="Rectangle 13">
            <a:extLst>
              <a:ext uri="{FF2B5EF4-FFF2-40B4-BE49-F238E27FC236}">
                <a16:creationId xmlns:a16="http://schemas.microsoft.com/office/drawing/2014/main" id="{96AC3C6A-3B34-4175-942E-4AC7BDCF4578}"/>
              </a:ext>
            </a:extLst>
          </p:cNvPr>
          <p:cNvSpPr>
            <a:spLocks noChangeArrowheads="1"/>
          </p:cNvSpPr>
          <p:nvPr/>
        </p:nvSpPr>
        <p:spPr bwMode="auto">
          <a:xfrm>
            <a:off x="25400" y="45116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6633" name="Rectangle 14">
            <a:extLst>
              <a:ext uri="{FF2B5EF4-FFF2-40B4-BE49-F238E27FC236}">
                <a16:creationId xmlns:a16="http://schemas.microsoft.com/office/drawing/2014/main" id="{B84C9B61-452E-4BDD-971B-1FE893C9C24C}"/>
              </a:ext>
            </a:extLst>
          </p:cNvPr>
          <p:cNvSpPr>
            <a:spLocks noChangeArrowheads="1"/>
          </p:cNvSpPr>
          <p:nvPr/>
        </p:nvSpPr>
        <p:spPr bwMode="auto">
          <a:xfrm>
            <a:off x="0" y="68675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6634" name="Rectangle 4">
            <a:extLst>
              <a:ext uri="{FF2B5EF4-FFF2-40B4-BE49-F238E27FC236}">
                <a16:creationId xmlns:a16="http://schemas.microsoft.com/office/drawing/2014/main" id="{F3D0A59C-68F4-4C30-933D-5702F288B846}"/>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6635" name="Rectangle 5">
            <a:extLst>
              <a:ext uri="{FF2B5EF4-FFF2-40B4-BE49-F238E27FC236}">
                <a16:creationId xmlns:a16="http://schemas.microsoft.com/office/drawing/2014/main" id="{3AB73354-F5F3-4807-88D9-5EC5A235BF66}"/>
              </a:ext>
            </a:extLst>
          </p:cNvPr>
          <p:cNvSpPr>
            <a:spLocks noChangeArrowheads="1"/>
          </p:cNvSpPr>
          <p:nvPr/>
        </p:nvSpPr>
        <p:spPr bwMode="auto">
          <a:xfrm>
            <a:off x="0" y="25908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6636" name="Rectangle 6">
            <a:extLst>
              <a:ext uri="{FF2B5EF4-FFF2-40B4-BE49-F238E27FC236}">
                <a16:creationId xmlns:a16="http://schemas.microsoft.com/office/drawing/2014/main" id="{BA907CD2-E2D2-48FC-AEFC-7F7B221B1D2E}"/>
              </a:ext>
            </a:extLst>
          </p:cNvPr>
          <p:cNvSpPr>
            <a:spLocks noChangeArrowheads="1"/>
          </p:cNvSpPr>
          <p:nvPr/>
        </p:nvSpPr>
        <p:spPr bwMode="auto">
          <a:xfrm>
            <a:off x="0" y="4724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6637" name="Rectangle 2">
            <a:extLst>
              <a:ext uri="{FF2B5EF4-FFF2-40B4-BE49-F238E27FC236}">
                <a16:creationId xmlns:a16="http://schemas.microsoft.com/office/drawing/2014/main" id="{0B17440B-DBAB-4852-A64E-99B6B3B78344}"/>
              </a:ext>
            </a:extLst>
          </p:cNvPr>
          <p:cNvSpPr>
            <a:spLocks noChangeArrowheads="1"/>
          </p:cNvSpPr>
          <p:nvPr/>
        </p:nvSpPr>
        <p:spPr bwMode="auto">
          <a:xfrm>
            <a:off x="177800" y="15795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6638" name="Rectangle 4">
            <a:extLst>
              <a:ext uri="{FF2B5EF4-FFF2-40B4-BE49-F238E27FC236}">
                <a16:creationId xmlns:a16="http://schemas.microsoft.com/office/drawing/2014/main" id="{26386092-6B61-4378-9033-3C027765E9C9}"/>
              </a:ext>
            </a:extLst>
          </p:cNvPr>
          <p:cNvSpPr>
            <a:spLocks noChangeArrowheads="1"/>
          </p:cNvSpPr>
          <p:nvPr/>
        </p:nvSpPr>
        <p:spPr bwMode="auto">
          <a:xfrm>
            <a:off x="4427538" y="1589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6639" name="Rectangle 4">
            <a:extLst>
              <a:ext uri="{FF2B5EF4-FFF2-40B4-BE49-F238E27FC236}">
                <a16:creationId xmlns:a16="http://schemas.microsoft.com/office/drawing/2014/main" id="{1E169F49-8654-434E-9CF3-A4A61971BB91}"/>
              </a:ext>
            </a:extLst>
          </p:cNvPr>
          <p:cNvSpPr>
            <a:spLocks noChangeArrowheads="1"/>
          </p:cNvSpPr>
          <p:nvPr/>
        </p:nvSpPr>
        <p:spPr bwMode="auto">
          <a:xfrm>
            <a:off x="2627313" y="32670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6640" name="内容占位符 2">
            <a:extLst>
              <a:ext uri="{FF2B5EF4-FFF2-40B4-BE49-F238E27FC236}">
                <a16:creationId xmlns:a16="http://schemas.microsoft.com/office/drawing/2014/main" id="{095D2BA8-79ED-4FDD-8A81-651F556D5491}"/>
              </a:ext>
            </a:extLst>
          </p:cNvPr>
          <p:cNvSpPr>
            <a:spLocks noGrp="1"/>
          </p:cNvSpPr>
          <p:nvPr>
            <p:ph idx="4294967295"/>
          </p:nvPr>
        </p:nvSpPr>
        <p:spPr>
          <a:xfrm>
            <a:off x="567160" y="1170623"/>
            <a:ext cx="8229600" cy="4525963"/>
          </a:xfrm>
          <a:extLst>
            <a:ext uri="{91240B29-F687-4F45-9708-019B960494DF}">
              <a14:hiddenLine xmlns:a14="http://schemas.microsoft.com/office/drawing/2010/main" w="31750" cap="flat" algn="ctr">
                <a:solidFill>
                  <a:srgbClr val="000000"/>
                </a:solidFill>
                <a:miter lim="800000"/>
                <a:headEnd/>
                <a:tailEnd/>
              </a14:hiddenLine>
            </a:ext>
          </a:extLst>
        </p:spPr>
        <p:txBody>
          <a:bodyPr>
            <a:spAutoFit/>
          </a:bodyPr>
          <a:lstStyle/>
          <a:p>
            <a:pPr marL="266700" indent="-266700" eaLnBrk="1" hangingPunct="1">
              <a:lnSpc>
                <a:spcPts val="3000"/>
              </a:lnSpc>
              <a:spcBef>
                <a:spcPct val="0"/>
              </a:spcBef>
              <a:buClr>
                <a:srgbClr val="FF0000"/>
              </a:buClr>
              <a:buSzPct val="90000"/>
              <a:buFont typeface="Wingdings" panose="05000000000000000000" pitchFamily="2" charset="2"/>
              <a:buChar char="Ø"/>
            </a:pPr>
            <a:r>
              <a:rPr lang="zh-CN" altLang="en-US" sz="2400" b="1" dirty="0">
                <a:solidFill>
                  <a:srgbClr val="FF0000"/>
                </a:solidFill>
                <a:latin typeface="黑体" panose="02010609060101010101" pitchFamily="49" charset="-122"/>
                <a:ea typeface="黑体" panose="02010609060101010101" pitchFamily="49" charset="-122"/>
              </a:rPr>
              <a:t>页岩岩芯实验</a:t>
            </a:r>
          </a:p>
        </p:txBody>
      </p:sp>
      <p:cxnSp>
        <p:nvCxnSpPr>
          <p:cNvPr id="26641" name="直接箭头连接符 38">
            <a:extLst>
              <a:ext uri="{FF2B5EF4-FFF2-40B4-BE49-F238E27FC236}">
                <a16:creationId xmlns:a16="http://schemas.microsoft.com/office/drawing/2014/main" id="{6BFB1B06-F31F-41F9-BBD4-4E23A6E0588B}"/>
              </a:ext>
            </a:extLst>
          </p:cNvPr>
          <p:cNvCxnSpPr>
            <a:cxnSpLocks noChangeShapeType="1"/>
          </p:cNvCxnSpPr>
          <p:nvPr/>
        </p:nvCxnSpPr>
        <p:spPr bwMode="auto">
          <a:xfrm flipV="1">
            <a:off x="7192963" y="7986713"/>
            <a:ext cx="846137" cy="631825"/>
          </a:xfrm>
          <a:prstGeom prst="straightConnector1">
            <a:avLst/>
          </a:prstGeom>
          <a:noFill/>
          <a:ln w="63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pic>
        <p:nvPicPr>
          <p:cNvPr id="26642" name="图片 30">
            <a:extLst>
              <a:ext uri="{FF2B5EF4-FFF2-40B4-BE49-F238E27FC236}">
                <a16:creationId xmlns:a16="http://schemas.microsoft.com/office/drawing/2014/main" id="{8D0ADD96-CB27-4C6F-AC82-C4C88623BC9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2013" y="1811338"/>
            <a:ext cx="3887787" cy="2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43" name="Text Box 2">
            <a:extLst>
              <a:ext uri="{FF2B5EF4-FFF2-40B4-BE49-F238E27FC236}">
                <a16:creationId xmlns:a16="http://schemas.microsoft.com/office/drawing/2014/main" id="{4FBB7E72-BDEB-4143-8D91-5B32951DE3FD}"/>
              </a:ext>
            </a:extLst>
          </p:cNvPr>
          <p:cNvSpPr txBox="1">
            <a:spLocks noChangeArrowheads="1"/>
          </p:cNvSpPr>
          <p:nvPr/>
        </p:nvSpPr>
        <p:spPr bwMode="auto">
          <a:xfrm>
            <a:off x="1301750" y="4440238"/>
            <a:ext cx="7475538" cy="198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marL="357188" indent="-357188">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30000"/>
              </a:lnSpc>
              <a:spcBef>
                <a:spcPts val="400"/>
              </a:spcBef>
              <a:buClr>
                <a:srgbClr val="FF0000"/>
              </a:buClr>
              <a:buFont typeface="Wingdings" panose="05000000000000000000" pitchFamily="2" charset="2"/>
              <a:buChar char="Ø"/>
            </a:pPr>
            <a:r>
              <a:rPr lang="en-US" altLang="zh-CN" sz="2300" b="1">
                <a:latin typeface="黑体" panose="02010609060101010101" pitchFamily="49" charset="-122"/>
                <a:ea typeface="黑体" panose="02010609060101010101" pitchFamily="49" charset="-122"/>
              </a:rPr>
              <a:t>Guo </a:t>
            </a:r>
            <a:r>
              <a:rPr lang="zh-CN" altLang="en-US" sz="2300" b="1">
                <a:latin typeface="黑体" panose="02010609060101010101" pitchFamily="49" charset="-122"/>
                <a:ea typeface="黑体" panose="02010609060101010101" pitchFamily="49" charset="-122"/>
              </a:rPr>
              <a:t>采用</a:t>
            </a:r>
            <a:r>
              <a:rPr lang="zh-CN" altLang="zh-CN" sz="2300" b="1">
                <a:latin typeface="黑体" panose="02010609060101010101" pitchFamily="49" charset="-122"/>
                <a:ea typeface="黑体" panose="02010609060101010101" pitchFamily="49" charset="-122"/>
              </a:rPr>
              <a:t>吸附性气体（</a:t>
            </a:r>
            <a:r>
              <a:rPr lang="en-US" altLang="zh-CN" sz="2300" b="1">
                <a:latin typeface="黑体" panose="02010609060101010101" pitchFamily="49" charset="-122"/>
                <a:ea typeface="黑体" panose="02010609060101010101" pitchFamily="49" charset="-122"/>
              </a:rPr>
              <a:t>CO2</a:t>
            </a:r>
            <a:r>
              <a:rPr lang="zh-CN" altLang="zh-CN" sz="2300" b="1">
                <a:latin typeface="黑体" panose="02010609060101010101" pitchFamily="49" charset="-122"/>
                <a:ea typeface="黑体" panose="02010609060101010101" pitchFamily="49" charset="-122"/>
              </a:rPr>
              <a:t>）和非吸附性气体（</a:t>
            </a:r>
            <a:r>
              <a:rPr lang="en-US" altLang="zh-CN" sz="2300" b="1">
                <a:latin typeface="黑体" panose="02010609060101010101" pitchFamily="49" charset="-122"/>
                <a:ea typeface="黑体" panose="02010609060101010101" pitchFamily="49" charset="-122"/>
              </a:rPr>
              <a:t>He</a:t>
            </a:r>
            <a:r>
              <a:rPr lang="zh-CN" altLang="zh-CN" sz="2300" b="1">
                <a:latin typeface="黑体" panose="02010609060101010101" pitchFamily="49" charset="-122"/>
                <a:ea typeface="黑体" panose="02010609060101010101" pitchFamily="49" charset="-122"/>
              </a:rPr>
              <a:t>）对页岩样品的渗透率进行测试</a:t>
            </a:r>
            <a:endParaRPr lang="en-US" altLang="zh-CN" sz="2300" b="1">
              <a:latin typeface="黑体" panose="02010609060101010101" pitchFamily="49" charset="-122"/>
              <a:ea typeface="黑体" panose="02010609060101010101" pitchFamily="49" charset="-122"/>
            </a:endParaRPr>
          </a:p>
          <a:p>
            <a:pPr algn="just" eaLnBrk="1" hangingPunct="1">
              <a:lnSpc>
                <a:spcPct val="130000"/>
              </a:lnSpc>
              <a:spcBef>
                <a:spcPts val="400"/>
              </a:spcBef>
              <a:buClr>
                <a:srgbClr val="FF0000"/>
              </a:buClr>
              <a:buFont typeface="Wingdings" panose="05000000000000000000" pitchFamily="2" charset="2"/>
              <a:buChar char="Ø"/>
            </a:pPr>
            <a:r>
              <a:rPr lang="zh-CN" altLang="zh-CN" sz="2300" b="1">
                <a:latin typeface="黑体" panose="02010609060101010101" pitchFamily="49" charset="-122"/>
                <a:ea typeface="黑体" panose="02010609060101010101" pitchFamily="49" charset="-122"/>
              </a:rPr>
              <a:t>施加在样品上的围压和轴压为</a:t>
            </a:r>
            <a:r>
              <a:rPr lang="en-US" altLang="zh-CN" sz="2300" b="1">
                <a:latin typeface="黑体" panose="02010609060101010101" pitchFamily="49" charset="-122"/>
                <a:ea typeface="黑体" panose="02010609060101010101" pitchFamily="49" charset="-122"/>
              </a:rPr>
              <a:t>7MPa</a:t>
            </a:r>
            <a:r>
              <a:rPr lang="zh-CN" altLang="zh-CN" sz="2300" b="1">
                <a:latin typeface="黑体" panose="02010609060101010101" pitchFamily="49" charset="-122"/>
                <a:ea typeface="黑体" panose="02010609060101010101" pitchFamily="49" charset="-122"/>
              </a:rPr>
              <a:t>，气体孔隙压力从</a:t>
            </a:r>
            <a:r>
              <a:rPr lang="en-US" altLang="zh-CN" sz="2300" b="1">
                <a:latin typeface="黑体" panose="02010609060101010101" pitchFamily="49" charset="-122"/>
                <a:ea typeface="黑体" panose="02010609060101010101" pitchFamily="49" charset="-122"/>
              </a:rPr>
              <a:t>1MPa</a:t>
            </a:r>
            <a:r>
              <a:rPr lang="zh-CN" altLang="zh-CN" sz="2300" b="1">
                <a:latin typeface="黑体" panose="02010609060101010101" pitchFamily="49" charset="-122"/>
                <a:ea typeface="黑体" panose="02010609060101010101" pitchFamily="49" charset="-122"/>
              </a:rPr>
              <a:t>增加到</a:t>
            </a:r>
            <a:r>
              <a:rPr lang="en-US" altLang="zh-CN" sz="2300" b="1">
                <a:latin typeface="黑体" panose="02010609060101010101" pitchFamily="49" charset="-122"/>
                <a:ea typeface="黑体" panose="02010609060101010101" pitchFamily="49" charset="-122"/>
              </a:rPr>
              <a:t>5MPa</a:t>
            </a:r>
          </a:p>
        </p:txBody>
      </p:sp>
      <p:sp>
        <p:nvSpPr>
          <p:cNvPr id="26644" name="矩形 6">
            <a:extLst>
              <a:ext uri="{FF2B5EF4-FFF2-40B4-BE49-F238E27FC236}">
                <a16:creationId xmlns:a16="http://schemas.microsoft.com/office/drawing/2014/main" id="{3EFBBA8C-6EFA-4786-A032-D2BD11A2569D}"/>
              </a:ext>
            </a:extLst>
          </p:cNvPr>
          <p:cNvSpPr>
            <a:spLocks noChangeArrowheads="1"/>
          </p:cNvSpPr>
          <p:nvPr/>
        </p:nvSpPr>
        <p:spPr bwMode="auto">
          <a:xfrm>
            <a:off x="5040313" y="2514600"/>
            <a:ext cx="388778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400"/>
              <a:t>Guo, F., </a:t>
            </a:r>
            <a:r>
              <a:rPr lang="en-US" altLang="zh-CN" sz="1400" i="1"/>
              <a:t>Experimental Investigation of Shale Permeability</a:t>
            </a:r>
            <a:r>
              <a:rPr lang="en-US" altLang="zh-CN" sz="1400"/>
              <a:t>, in </a:t>
            </a:r>
            <a:r>
              <a:rPr lang="en-US" altLang="zh-CN" sz="1400" i="1"/>
              <a:t>School of Mechanical and Chemical Engineering</a:t>
            </a:r>
            <a:r>
              <a:rPr lang="en-US" altLang="zh-CN" sz="1400"/>
              <a:t>. 2014, The University of Western Australia: Perth,Australia.</a:t>
            </a:r>
            <a:endParaRPr lang="zh-CN" altLang="en-US" sz="1400">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灯片编号占位符 3">
            <a:extLst>
              <a:ext uri="{FF2B5EF4-FFF2-40B4-BE49-F238E27FC236}">
                <a16:creationId xmlns:a16="http://schemas.microsoft.com/office/drawing/2014/main" id="{3007D093-407A-4F64-A950-AF54CFAACEC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F77AA6EB-585E-4D55-AFEF-4B053143D1B8}" type="slidenum">
              <a:rPr lang="en-US" altLang="zh-CN" sz="1400" smtClean="0">
                <a:latin typeface="Arial" panose="020B0604020202020204" pitchFamily="34" charset="0"/>
              </a:rPr>
              <a:pPr>
                <a:spcBef>
                  <a:spcPct val="0"/>
                </a:spcBef>
                <a:buFontTx/>
                <a:buNone/>
              </a:pPr>
              <a:t>14</a:t>
            </a:fld>
            <a:endParaRPr lang="en-US" altLang="zh-CN" sz="1400">
              <a:latin typeface="Arial" panose="020B0604020202020204" pitchFamily="34" charset="0"/>
            </a:endParaRPr>
          </a:p>
        </p:txBody>
      </p:sp>
      <p:sp>
        <p:nvSpPr>
          <p:cNvPr id="27651" name="Text Box 18">
            <a:extLst>
              <a:ext uri="{FF2B5EF4-FFF2-40B4-BE49-F238E27FC236}">
                <a16:creationId xmlns:a16="http://schemas.microsoft.com/office/drawing/2014/main" id="{E377C64B-2C72-4BE8-BB06-32B62DF3D44C}"/>
              </a:ext>
            </a:extLst>
          </p:cNvPr>
          <p:cNvSpPr txBox="1">
            <a:spLocks noChangeArrowheads="1"/>
          </p:cNvSpPr>
          <p:nvPr/>
        </p:nvSpPr>
        <p:spPr bwMode="auto">
          <a:xfrm>
            <a:off x="1870686" y="155576"/>
            <a:ext cx="7777163"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二、裂隙（孔隙）与基质相互作用</a:t>
            </a:r>
          </a:p>
        </p:txBody>
      </p:sp>
      <p:sp>
        <p:nvSpPr>
          <p:cNvPr id="27652" name="Text Box 20">
            <a:extLst>
              <a:ext uri="{FF2B5EF4-FFF2-40B4-BE49-F238E27FC236}">
                <a16:creationId xmlns:a16="http://schemas.microsoft.com/office/drawing/2014/main" id="{955AEFCB-43B3-4EF6-9782-3E7322F55B7E}"/>
              </a:ext>
            </a:extLst>
          </p:cNvPr>
          <p:cNvSpPr txBox="1">
            <a:spLocks noChangeArrowheads="1"/>
          </p:cNvSpPr>
          <p:nvPr/>
        </p:nvSpPr>
        <p:spPr bwMode="auto">
          <a:xfrm flipV="1">
            <a:off x="152400" y="74295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27653" name="Text Box 3">
            <a:extLst>
              <a:ext uri="{FF2B5EF4-FFF2-40B4-BE49-F238E27FC236}">
                <a16:creationId xmlns:a16="http://schemas.microsoft.com/office/drawing/2014/main" id="{8BAA8C8F-44E2-4D48-A62A-009F90ED9FF3}"/>
              </a:ext>
            </a:extLst>
          </p:cNvPr>
          <p:cNvSpPr txBox="1">
            <a:spLocks noChangeArrowheads="1"/>
          </p:cNvSpPr>
          <p:nvPr/>
        </p:nvSpPr>
        <p:spPr bwMode="ltGray">
          <a:xfrm>
            <a:off x="152400" y="692150"/>
            <a:ext cx="2690813"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marL="355600" indent="-3556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30000"/>
              </a:lnSpc>
              <a:spcBef>
                <a:spcPct val="15000"/>
              </a:spcBef>
              <a:buClr>
                <a:srgbClr val="FF0000"/>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模型验证</a:t>
            </a:r>
          </a:p>
        </p:txBody>
      </p:sp>
      <p:sp>
        <p:nvSpPr>
          <p:cNvPr id="27654" name="Rectangle 11">
            <a:extLst>
              <a:ext uri="{FF2B5EF4-FFF2-40B4-BE49-F238E27FC236}">
                <a16:creationId xmlns:a16="http://schemas.microsoft.com/office/drawing/2014/main" id="{3131D09F-A57B-4868-A030-999681CA3163}"/>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7655" name="Rectangle 12">
            <a:extLst>
              <a:ext uri="{FF2B5EF4-FFF2-40B4-BE49-F238E27FC236}">
                <a16:creationId xmlns:a16="http://schemas.microsoft.com/office/drawing/2014/main" id="{F6B3FA9E-1A03-4722-A7E0-EBD9E926FC5D}"/>
              </a:ext>
            </a:extLst>
          </p:cNvPr>
          <p:cNvSpPr>
            <a:spLocks noChangeArrowheads="1"/>
          </p:cNvSpPr>
          <p:nvPr/>
        </p:nvSpPr>
        <p:spPr bwMode="auto">
          <a:xfrm>
            <a:off x="468313" y="37449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7656" name="Rectangle 13">
            <a:extLst>
              <a:ext uri="{FF2B5EF4-FFF2-40B4-BE49-F238E27FC236}">
                <a16:creationId xmlns:a16="http://schemas.microsoft.com/office/drawing/2014/main" id="{EBD16CFA-77F5-4687-B131-B74823A6D50A}"/>
              </a:ext>
            </a:extLst>
          </p:cNvPr>
          <p:cNvSpPr>
            <a:spLocks noChangeArrowheads="1"/>
          </p:cNvSpPr>
          <p:nvPr/>
        </p:nvSpPr>
        <p:spPr bwMode="auto">
          <a:xfrm>
            <a:off x="25400" y="45116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7657" name="Rectangle 14">
            <a:extLst>
              <a:ext uri="{FF2B5EF4-FFF2-40B4-BE49-F238E27FC236}">
                <a16:creationId xmlns:a16="http://schemas.microsoft.com/office/drawing/2014/main" id="{FAA0AF4F-D221-46E6-9F86-17A4C2809B35}"/>
              </a:ext>
            </a:extLst>
          </p:cNvPr>
          <p:cNvSpPr>
            <a:spLocks noChangeArrowheads="1"/>
          </p:cNvSpPr>
          <p:nvPr/>
        </p:nvSpPr>
        <p:spPr bwMode="auto">
          <a:xfrm>
            <a:off x="0" y="68675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7658" name="Rectangle 4">
            <a:extLst>
              <a:ext uri="{FF2B5EF4-FFF2-40B4-BE49-F238E27FC236}">
                <a16:creationId xmlns:a16="http://schemas.microsoft.com/office/drawing/2014/main" id="{C7E4CA8A-DE74-489E-A8B0-6D877672E63F}"/>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7659" name="Rectangle 5">
            <a:extLst>
              <a:ext uri="{FF2B5EF4-FFF2-40B4-BE49-F238E27FC236}">
                <a16:creationId xmlns:a16="http://schemas.microsoft.com/office/drawing/2014/main" id="{8C6072EB-8414-4E65-9196-6DF7D13929E1}"/>
              </a:ext>
            </a:extLst>
          </p:cNvPr>
          <p:cNvSpPr>
            <a:spLocks noChangeArrowheads="1"/>
          </p:cNvSpPr>
          <p:nvPr/>
        </p:nvSpPr>
        <p:spPr bwMode="auto">
          <a:xfrm>
            <a:off x="0" y="25908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7660" name="Rectangle 6">
            <a:extLst>
              <a:ext uri="{FF2B5EF4-FFF2-40B4-BE49-F238E27FC236}">
                <a16:creationId xmlns:a16="http://schemas.microsoft.com/office/drawing/2014/main" id="{7C325CB7-51C6-4CD2-A0A7-8B3518ED08D8}"/>
              </a:ext>
            </a:extLst>
          </p:cNvPr>
          <p:cNvSpPr>
            <a:spLocks noChangeArrowheads="1"/>
          </p:cNvSpPr>
          <p:nvPr/>
        </p:nvSpPr>
        <p:spPr bwMode="auto">
          <a:xfrm>
            <a:off x="0" y="4724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7661" name="Rectangle 2">
            <a:extLst>
              <a:ext uri="{FF2B5EF4-FFF2-40B4-BE49-F238E27FC236}">
                <a16:creationId xmlns:a16="http://schemas.microsoft.com/office/drawing/2014/main" id="{AEBFD1FD-BBB7-4F0B-BB1F-30A75CA51D79}"/>
              </a:ext>
            </a:extLst>
          </p:cNvPr>
          <p:cNvSpPr>
            <a:spLocks noChangeArrowheads="1"/>
          </p:cNvSpPr>
          <p:nvPr/>
        </p:nvSpPr>
        <p:spPr bwMode="auto">
          <a:xfrm>
            <a:off x="177800" y="15795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7662" name="Rectangle 4">
            <a:extLst>
              <a:ext uri="{FF2B5EF4-FFF2-40B4-BE49-F238E27FC236}">
                <a16:creationId xmlns:a16="http://schemas.microsoft.com/office/drawing/2014/main" id="{00B3CFD2-B351-44DC-B282-9DC244EB20A6}"/>
              </a:ext>
            </a:extLst>
          </p:cNvPr>
          <p:cNvSpPr>
            <a:spLocks noChangeArrowheads="1"/>
          </p:cNvSpPr>
          <p:nvPr/>
        </p:nvSpPr>
        <p:spPr bwMode="auto">
          <a:xfrm>
            <a:off x="4427538" y="1589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7663" name="Rectangle 4">
            <a:extLst>
              <a:ext uri="{FF2B5EF4-FFF2-40B4-BE49-F238E27FC236}">
                <a16:creationId xmlns:a16="http://schemas.microsoft.com/office/drawing/2014/main" id="{B38BC970-0A6B-4D54-9B33-BB7B3B39A430}"/>
              </a:ext>
            </a:extLst>
          </p:cNvPr>
          <p:cNvSpPr>
            <a:spLocks noChangeArrowheads="1"/>
          </p:cNvSpPr>
          <p:nvPr/>
        </p:nvSpPr>
        <p:spPr bwMode="auto">
          <a:xfrm>
            <a:off x="2627313" y="32670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7664" name="内容占位符 2">
            <a:extLst>
              <a:ext uri="{FF2B5EF4-FFF2-40B4-BE49-F238E27FC236}">
                <a16:creationId xmlns:a16="http://schemas.microsoft.com/office/drawing/2014/main" id="{0C1E225E-3580-4BC7-A0C1-DFA25077665E}"/>
              </a:ext>
            </a:extLst>
          </p:cNvPr>
          <p:cNvSpPr>
            <a:spLocks noGrp="1"/>
          </p:cNvSpPr>
          <p:nvPr>
            <p:ph idx="4294967295"/>
          </p:nvPr>
        </p:nvSpPr>
        <p:spPr>
          <a:xfrm>
            <a:off x="482600" y="1203889"/>
            <a:ext cx="8229600" cy="4525963"/>
          </a:xfrm>
          <a:extLst>
            <a:ext uri="{91240B29-F687-4F45-9708-019B960494DF}">
              <a14:hiddenLine xmlns:a14="http://schemas.microsoft.com/office/drawing/2010/main" w="31750" cap="flat" algn="ctr">
                <a:solidFill>
                  <a:srgbClr val="000000"/>
                </a:solidFill>
                <a:miter lim="800000"/>
                <a:headEnd/>
                <a:tailEnd/>
              </a14:hiddenLine>
            </a:ext>
          </a:extLst>
        </p:spPr>
        <p:txBody>
          <a:bodyPr>
            <a:spAutoFit/>
          </a:bodyPr>
          <a:lstStyle/>
          <a:p>
            <a:pPr marL="266700" indent="-266700" eaLnBrk="1" hangingPunct="1">
              <a:lnSpc>
                <a:spcPts val="3000"/>
              </a:lnSpc>
              <a:spcBef>
                <a:spcPct val="0"/>
              </a:spcBef>
              <a:buClr>
                <a:srgbClr val="FF0000"/>
              </a:buClr>
              <a:buSzPct val="90000"/>
              <a:buFont typeface="Wingdings" panose="05000000000000000000" pitchFamily="2" charset="2"/>
              <a:buChar char="Ø"/>
            </a:pPr>
            <a:r>
              <a:rPr lang="zh-CN" altLang="en-US" sz="2400" b="1" dirty="0">
                <a:solidFill>
                  <a:srgbClr val="FF0000"/>
                </a:solidFill>
                <a:latin typeface="黑体" panose="02010609060101010101" pitchFamily="49" charset="-122"/>
                <a:ea typeface="黑体" panose="02010609060101010101" pitchFamily="49" charset="-122"/>
              </a:rPr>
              <a:t>页岩岩芯实验</a:t>
            </a:r>
          </a:p>
        </p:txBody>
      </p:sp>
      <p:cxnSp>
        <p:nvCxnSpPr>
          <p:cNvPr id="27665" name="直接箭头连接符 38">
            <a:extLst>
              <a:ext uri="{FF2B5EF4-FFF2-40B4-BE49-F238E27FC236}">
                <a16:creationId xmlns:a16="http://schemas.microsoft.com/office/drawing/2014/main" id="{1F4178A8-8C5F-41F8-ABC4-7922AFD81380}"/>
              </a:ext>
            </a:extLst>
          </p:cNvPr>
          <p:cNvCxnSpPr>
            <a:cxnSpLocks noChangeShapeType="1"/>
          </p:cNvCxnSpPr>
          <p:nvPr/>
        </p:nvCxnSpPr>
        <p:spPr bwMode="auto">
          <a:xfrm flipV="1">
            <a:off x="7192963" y="7986713"/>
            <a:ext cx="846137" cy="631825"/>
          </a:xfrm>
          <a:prstGeom prst="straightConnector1">
            <a:avLst/>
          </a:prstGeom>
          <a:noFill/>
          <a:ln w="63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graphicFrame>
        <p:nvGraphicFramePr>
          <p:cNvPr id="27666" name="对象 5">
            <a:extLst>
              <a:ext uri="{FF2B5EF4-FFF2-40B4-BE49-F238E27FC236}">
                <a16:creationId xmlns:a16="http://schemas.microsoft.com/office/drawing/2014/main" id="{3BC472D8-024A-42D5-8347-B866FE177CED}"/>
              </a:ext>
            </a:extLst>
          </p:cNvPr>
          <p:cNvGraphicFramePr>
            <a:graphicFrameLocks noChangeAspect="1"/>
          </p:cNvGraphicFramePr>
          <p:nvPr/>
        </p:nvGraphicFramePr>
        <p:xfrm>
          <a:off x="1042988" y="1671638"/>
          <a:ext cx="3489325" cy="2535237"/>
        </p:xfrm>
        <a:graphic>
          <a:graphicData uri="http://schemas.openxmlformats.org/presentationml/2006/ole">
            <mc:AlternateContent xmlns:mc="http://schemas.openxmlformats.org/markup-compatibility/2006">
              <mc:Choice xmlns:v="urn:schemas-microsoft-com:vml" Requires="v">
                <p:oleObj spid="_x0000_s131102" name="Graph" r:id="rId3" imgW="4259670" imgH="3009396" progId="Origin50.Graph">
                  <p:embed/>
                </p:oleObj>
              </mc:Choice>
              <mc:Fallback>
                <p:oleObj name="Graph" r:id="rId3" imgW="4259670" imgH="3009396" progId="Origin50.Graph">
                  <p:embed/>
                  <p:pic>
                    <p:nvPicPr>
                      <p:cNvPr id="27666" name="对象 5">
                        <a:extLst>
                          <a:ext uri="{FF2B5EF4-FFF2-40B4-BE49-F238E27FC236}">
                            <a16:creationId xmlns:a16="http://schemas.microsoft.com/office/drawing/2014/main" id="{3BC472D8-024A-42D5-8347-B866FE177CE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6230" t="9052" r="12712" b="5360"/>
                      <a:stretch>
                        <a:fillRect/>
                      </a:stretch>
                    </p:blipFill>
                    <p:spPr bwMode="auto">
                      <a:xfrm>
                        <a:off x="1042988" y="1671638"/>
                        <a:ext cx="3489325" cy="253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7667" name="对象 6">
            <a:extLst>
              <a:ext uri="{FF2B5EF4-FFF2-40B4-BE49-F238E27FC236}">
                <a16:creationId xmlns:a16="http://schemas.microsoft.com/office/drawing/2014/main" id="{95892308-8212-42F4-BFE9-A3AFB935586C}"/>
              </a:ext>
            </a:extLst>
          </p:cNvPr>
          <p:cNvGraphicFramePr>
            <a:graphicFrameLocks noChangeAspect="1"/>
          </p:cNvGraphicFramePr>
          <p:nvPr/>
        </p:nvGraphicFramePr>
        <p:xfrm>
          <a:off x="4824413" y="1747838"/>
          <a:ext cx="3457575" cy="2517775"/>
        </p:xfrm>
        <a:graphic>
          <a:graphicData uri="http://schemas.openxmlformats.org/presentationml/2006/ole">
            <mc:AlternateContent xmlns:mc="http://schemas.openxmlformats.org/markup-compatibility/2006">
              <mc:Choice xmlns:v="urn:schemas-microsoft-com:vml" Requires="v">
                <p:oleObj spid="_x0000_s131103" name="Graph" r:id="rId5" imgW="4259670" imgH="3009396" progId="Origin50.Graph">
                  <p:embed/>
                </p:oleObj>
              </mc:Choice>
              <mc:Fallback>
                <p:oleObj name="Graph" r:id="rId5" imgW="4259670" imgH="3009396" progId="Origin50.Graph">
                  <p:embed/>
                  <p:pic>
                    <p:nvPicPr>
                      <p:cNvPr id="27667" name="对象 6">
                        <a:extLst>
                          <a:ext uri="{FF2B5EF4-FFF2-40B4-BE49-F238E27FC236}">
                            <a16:creationId xmlns:a16="http://schemas.microsoft.com/office/drawing/2014/main" id="{95892308-8212-42F4-BFE9-A3AFB93558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8081" t="9886" r="13637" b="3455"/>
                      <a:stretch>
                        <a:fillRect/>
                      </a:stretch>
                    </p:blipFill>
                    <p:spPr bwMode="auto">
                      <a:xfrm>
                        <a:off x="4824413" y="1747838"/>
                        <a:ext cx="3457575" cy="251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668" name="Rectangle 3">
            <a:extLst>
              <a:ext uri="{FF2B5EF4-FFF2-40B4-BE49-F238E27FC236}">
                <a16:creationId xmlns:a16="http://schemas.microsoft.com/office/drawing/2014/main" id="{AD52C921-7E4B-4F4F-9F3A-321149C979F7}"/>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7669" name="Rectangle 4">
            <a:extLst>
              <a:ext uri="{FF2B5EF4-FFF2-40B4-BE49-F238E27FC236}">
                <a16:creationId xmlns:a16="http://schemas.microsoft.com/office/drawing/2014/main" id="{65476C1D-DF38-4DBF-B071-433A4BE581CC}"/>
              </a:ext>
            </a:extLst>
          </p:cNvPr>
          <p:cNvSpPr>
            <a:spLocks noChangeArrowheads="1"/>
          </p:cNvSpPr>
          <p:nvPr/>
        </p:nvSpPr>
        <p:spPr bwMode="auto">
          <a:xfrm>
            <a:off x="0" y="27146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7670" name="Rectangle 5">
            <a:extLst>
              <a:ext uri="{FF2B5EF4-FFF2-40B4-BE49-F238E27FC236}">
                <a16:creationId xmlns:a16="http://schemas.microsoft.com/office/drawing/2014/main" id="{FB92ED9B-9E32-433C-9007-95C66C2B6777}"/>
              </a:ext>
            </a:extLst>
          </p:cNvPr>
          <p:cNvSpPr>
            <a:spLocks noChangeArrowheads="1"/>
          </p:cNvSpPr>
          <p:nvPr/>
        </p:nvSpPr>
        <p:spPr bwMode="auto">
          <a:xfrm>
            <a:off x="0" y="49911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7671" name="Text Box 2">
            <a:extLst>
              <a:ext uri="{FF2B5EF4-FFF2-40B4-BE49-F238E27FC236}">
                <a16:creationId xmlns:a16="http://schemas.microsoft.com/office/drawing/2014/main" id="{E12D2D3A-4148-4A93-AEF4-DBEA025B6B87}"/>
              </a:ext>
            </a:extLst>
          </p:cNvPr>
          <p:cNvSpPr txBox="1">
            <a:spLocks noChangeArrowheads="1"/>
          </p:cNvSpPr>
          <p:nvPr/>
        </p:nvSpPr>
        <p:spPr bwMode="auto">
          <a:xfrm>
            <a:off x="1087438" y="4335463"/>
            <a:ext cx="7475537" cy="198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marL="357188" indent="-357188">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30000"/>
              </a:lnSpc>
              <a:spcBef>
                <a:spcPts val="400"/>
              </a:spcBef>
              <a:buClr>
                <a:srgbClr val="FF0000"/>
              </a:buClr>
              <a:buFont typeface="Wingdings" panose="05000000000000000000" pitchFamily="2" charset="2"/>
              <a:buChar char="Ø"/>
            </a:pPr>
            <a:r>
              <a:rPr lang="zh-CN" altLang="en-US" sz="2300" b="1">
                <a:latin typeface="黑体" panose="02010609060101010101" pitchFamily="49" charset="-122"/>
                <a:ea typeface="黑体" panose="02010609060101010101" pitchFamily="49" charset="-122"/>
              </a:rPr>
              <a:t>视在渗透率模型定义了气体注入过程中渗透率演化的下限，孔弹性模型定义了渗透率演化规律的上限</a:t>
            </a:r>
            <a:endParaRPr lang="en-US" altLang="zh-CN" sz="2300" b="1">
              <a:latin typeface="黑体" panose="02010609060101010101" pitchFamily="49" charset="-122"/>
              <a:ea typeface="黑体" panose="02010609060101010101" pitchFamily="49" charset="-122"/>
            </a:endParaRPr>
          </a:p>
          <a:p>
            <a:pPr algn="just" eaLnBrk="1" hangingPunct="1">
              <a:lnSpc>
                <a:spcPct val="130000"/>
              </a:lnSpc>
              <a:spcBef>
                <a:spcPts val="400"/>
              </a:spcBef>
              <a:buClr>
                <a:srgbClr val="FF0000"/>
              </a:buClr>
              <a:buFont typeface="Wingdings" panose="05000000000000000000" pitchFamily="2" charset="2"/>
              <a:buChar char="Ø"/>
            </a:pPr>
            <a:r>
              <a:rPr lang="zh-CN" altLang="en-US" sz="2300" b="1">
                <a:latin typeface="黑体" panose="02010609060101010101" pitchFamily="49" charset="-122"/>
                <a:ea typeface="黑体" panose="02010609060101010101" pitchFamily="49" charset="-122"/>
              </a:rPr>
              <a:t>采用裂隙（孔隙）相互作用理论</a:t>
            </a:r>
            <a:r>
              <a:rPr lang="zh-CN" altLang="zh-CN" sz="2300" b="1">
                <a:latin typeface="黑体" panose="02010609060101010101" pitchFamily="49" charset="-122"/>
                <a:ea typeface="黑体" panose="02010609060101010101" pitchFamily="49" charset="-122"/>
              </a:rPr>
              <a:t>可以</a:t>
            </a:r>
            <a:r>
              <a:rPr lang="zh-CN" altLang="en-US" sz="2300" b="1">
                <a:latin typeface="黑体" panose="02010609060101010101" pitchFamily="49" charset="-122"/>
                <a:ea typeface="黑体" panose="02010609060101010101" pitchFamily="49" charset="-122"/>
              </a:rPr>
              <a:t>较好的模拟整个渗透率变化过程</a:t>
            </a:r>
            <a:endParaRPr lang="en-US" altLang="zh-CN" sz="2300" b="1">
              <a:latin typeface="黑体" panose="02010609060101010101" pitchFamily="49" charset="-122"/>
              <a:ea typeface="黑体" panose="02010609060101010101" pitchFamily="49" charset="-122"/>
            </a:endParaRPr>
          </a:p>
        </p:txBody>
      </p:sp>
      <p:sp>
        <p:nvSpPr>
          <p:cNvPr id="24" name="Text Box 2">
            <a:extLst>
              <a:ext uri="{FF2B5EF4-FFF2-40B4-BE49-F238E27FC236}">
                <a16:creationId xmlns:a16="http://schemas.microsoft.com/office/drawing/2014/main" id="{51B2E5A0-EAED-48EA-8E83-87A005DF2420}"/>
              </a:ext>
            </a:extLst>
          </p:cNvPr>
          <p:cNvSpPr txBox="1">
            <a:spLocks noChangeArrowheads="1"/>
          </p:cNvSpPr>
          <p:nvPr/>
        </p:nvSpPr>
        <p:spPr bwMode="auto">
          <a:xfrm>
            <a:off x="1430812" y="6187988"/>
            <a:ext cx="6637976" cy="5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357188" indent="-357188">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marL="0" indent="0" algn="just" eaLnBrk="1" hangingPunct="1">
              <a:lnSpc>
                <a:spcPct val="130000"/>
              </a:lnSpc>
              <a:spcBef>
                <a:spcPts val="400"/>
              </a:spcBef>
              <a:buClr>
                <a:srgbClr val="FF0000"/>
              </a:buClr>
              <a:buFontTx/>
              <a:buNone/>
              <a:defRPr/>
            </a:pPr>
            <a:r>
              <a:rPr lang="en-US" altLang="zh-CN" sz="1200" b="1" dirty="0">
                <a:solidFill>
                  <a:srgbClr val="FF0000"/>
                </a:solidFill>
                <a:latin typeface="+mn-lt"/>
                <a:ea typeface="黑体" panose="02010609060101010101" pitchFamily="49" charset="-122"/>
              </a:rPr>
              <a:t>Guanglei Cui, </a:t>
            </a:r>
            <a:r>
              <a:rPr lang="en-US" altLang="zh-CN" sz="1200" b="1" dirty="0" err="1">
                <a:solidFill>
                  <a:srgbClr val="FF0000"/>
                </a:solidFill>
                <a:latin typeface="+mn-lt"/>
                <a:ea typeface="黑体" panose="02010609060101010101" pitchFamily="49" charset="-122"/>
              </a:rPr>
              <a:t>Jishan</a:t>
            </a:r>
            <a:r>
              <a:rPr lang="en-US" altLang="zh-CN" sz="1200" b="1" dirty="0">
                <a:solidFill>
                  <a:srgbClr val="FF0000"/>
                </a:solidFill>
                <a:latin typeface="+mn-lt"/>
                <a:ea typeface="黑体" panose="02010609060101010101" pitchFamily="49" charset="-122"/>
              </a:rPr>
              <a:t> Liu, et al. Why Shale Permeability Changes under Constant Effective Stresses: New Insights. Fuel, 213, 2018, 55-71.</a:t>
            </a:r>
            <a:endParaRPr lang="zh-CN" altLang="en-US" sz="1200" b="1" dirty="0">
              <a:solidFill>
                <a:srgbClr val="FF0000"/>
              </a:solidFill>
              <a:latin typeface="+mn-lt"/>
              <a:ea typeface="黑体" panose="02010609060101010101" pitchFamily="49"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灯片编号占位符 3">
            <a:extLst>
              <a:ext uri="{FF2B5EF4-FFF2-40B4-BE49-F238E27FC236}">
                <a16:creationId xmlns:a16="http://schemas.microsoft.com/office/drawing/2014/main" id="{EFB474D4-F06B-4B94-B4B3-3A37A73CE29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57833B35-BE22-4AE6-AE58-F34B3333E5DB}" type="slidenum">
              <a:rPr lang="en-US" altLang="zh-CN" sz="1400" smtClean="0">
                <a:latin typeface="Arial" panose="020B0604020202020204" pitchFamily="34" charset="0"/>
              </a:rPr>
              <a:pPr>
                <a:spcBef>
                  <a:spcPct val="0"/>
                </a:spcBef>
                <a:buFontTx/>
                <a:buNone/>
              </a:pPr>
              <a:t>15</a:t>
            </a:fld>
            <a:endParaRPr lang="en-US" altLang="zh-CN" sz="1400">
              <a:latin typeface="Arial" panose="020B0604020202020204" pitchFamily="34" charset="0"/>
            </a:endParaRPr>
          </a:p>
        </p:txBody>
      </p:sp>
      <p:sp>
        <p:nvSpPr>
          <p:cNvPr id="31747" name="Text Box 18">
            <a:extLst>
              <a:ext uri="{FF2B5EF4-FFF2-40B4-BE49-F238E27FC236}">
                <a16:creationId xmlns:a16="http://schemas.microsoft.com/office/drawing/2014/main" id="{E51AA529-B403-44DE-80D9-5E4472291961}"/>
              </a:ext>
            </a:extLst>
          </p:cNvPr>
          <p:cNvSpPr txBox="1">
            <a:spLocks noChangeArrowheads="1"/>
          </p:cNvSpPr>
          <p:nvPr/>
        </p:nvSpPr>
        <p:spPr bwMode="auto">
          <a:xfrm>
            <a:off x="2592575" y="141288"/>
            <a:ext cx="777716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三、页岩气开采全耦合模型</a:t>
            </a:r>
          </a:p>
        </p:txBody>
      </p:sp>
      <p:sp>
        <p:nvSpPr>
          <p:cNvPr id="31748" name="Text Box 20">
            <a:extLst>
              <a:ext uri="{FF2B5EF4-FFF2-40B4-BE49-F238E27FC236}">
                <a16:creationId xmlns:a16="http://schemas.microsoft.com/office/drawing/2014/main" id="{47D8904F-F602-4D48-9F78-0B147190F7FC}"/>
              </a:ext>
            </a:extLst>
          </p:cNvPr>
          <p:cNvSpPr txBox="1">
            <a:spLocks noChangeArrowheads="1"/>
          </p:cNvSpPr>
          <p:nvPr/>
        </p:nvSpPr>
        <p:spPr bwMode="auto">
          <a:xfrm flipV="1">
            <a:off x="152400" y="74295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31749" name="Text Box 3">
            <a:extLst>
              <a:ext uri="{FF2B5EF4-FFF2-40B4-BE49-F238E27FC236}">
                <a16:creationId xmlns:a16="http://schemas.microsoft.com/office/drawing/2014/main" id="{29E0E1CB-C3BD-420B-93C3-2B583006902D}"/>
              </a:ext>
            </a:extLst>
          </p:cNvPr>
          <p:cNvSpPr txBox="1">
            <a:spLocks noChangeArrowheads="1"/>
          </p:cNvSpPr>
          <p:nvPr/>
        </p:nvSpPr>
        <p:spPr bwMode="ltGray">
          <a:xfrm>
            <a:off x="152400" y="692150"/>
            <a:ext cx="5283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marL="355600" indent="-3556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30000"/>
              </a:lnSpc>
              <a:spcBef>
                <a:spcPct val="15000"/>
              </a:spcBef>
              <a:buClr>
                <a:srgbClr val="FF0000"/>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页岩双基质系统</a:t>
            </a:r>
          </a:p>
        </p:txBody>
      </p:sp>
      <p:sp>
        <p:nvSpPr>
          <p:cNvPr id="31750" name="Rectangle 11">
            <a:extLst>
              <a:ext uri="{FF2B5EF4-FFF2-40B4-BE49-F238E27FC236}">
                <a16:creationId xmlns:a16="http://schemas.microsoft.com/office/drawing/2014/main" id="{CA3CB996-12E2-4B48-8CD9-3FB66E0AFA17}"/>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1751" name="Rectangle 13">
            <a:extLst>
              <a:ext uri="{FF2B5EF4-FFF2-40B4-BE49-F238E27FC236}">
                <a16:creationId xmlns:a16="http://schemas.microsoft.com/office/drawing/2014/main" id="{6D2DF761-E9E3-473D-BAB9-D2CC76AF6EE0}"/>
              </a:ext>
            </a:extLst>
          </p:cNvPr>
          <p:cNvSpPr>
            <a:spLocks noChangeArrowheads="1"/>
          </p:cNvSpPr>
          <p:nvPr/>
        </p:nvSpPr>
        <p:spPr bwMode="auto">
          <a:xfrm>
            <a:off x="25400" y="45116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1752" name="Rectangle 14">
            <a:extLst>
              <a:ext uri="{FF2B5EF4-FFF2-40B4-BE49-F238E27FC236}">
                <a16:creationId xmlns:a16="http://schemas.microsoft.com/office/drawing/2014/main" id="{0BE2BA00-7B1E-4D64-A9FC-73D9282E8FE4}"/>
              </a:ext>
            </a:extLst>
          </p:cNvPr>
          <p:cNvSpPr>
            <a:spLocks noChangeArrowheads="1"/>
          </p:cNvSpPr>
          <p:nvPr/>
        </p:nvSpPr>
        <p:spPr bwMode="auto">
          <a:xfrm>
            <a:off x="0" y="68675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1753" name="Rectangle 4">
            <a:extLst>
              <a:ext uri="{FF2B5EF4-FFF2-40B4-BE49-F238E27FC236}">
                <a16:creationId xmlns:a16="http://schemas.microsoft.com/office/drawing/2014/main" id="{343C481F-4B8F-4873-A4EF-9B70B342C251}"/>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1754" name="Rectangle 5">
            <a:extLst>
              <a:ext uri="{FF2B5EF4-FFF2-40B4-BE49-F238E27FC236}">
                <a16:creationId xmlns:a16="http://schemas.microsoft.com/office/drawing/2014/main" id="{1D5A4531-7657-4E99-BDD7-01D87D5EF633}"/>
              </a:ext>
            </a:extLst>
          </p:cNvPr>
          <p:cNvSpPr>
            <a:spLocks noChangeArrowheads="1"/>
          </p:cNvSpPr>
          <p:nvPr/>
        </p:nvSpPr>
        <p:spPr bwMode="auto">
          <a:xfrm>
            <a:off x="1403350" y="198913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1755" name="Rectangle 6">
            <a:extLst>
              <a:ext uri="{FF2B5EF4-FFF2-40B4-BE49-F238E27FC236}">
                <a16:creationId xmlns:a16="http://schemas.microsoft.com/office/drawing/2014/main" id="{C73C9EB9-8182-43BD-87F0-2DDB50CD1744}"/>
              </a:ext>
            </a:extLst>
          </p:cNvPr>
          <p:cNvSpPr>
            <a:spLocks noChangeArrowheads="1"/>
          </p:cNvSpPr>
          <p:nvPr/>
        </p:nvSpPr>
        <p:spPr bwMode="auto">
          <a:xfrm>
            <a:off x="0" y="4724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1756" name="Rectangle 2">
            <a:extLst>
              <a:ext uri="{FF2B5EF4-FFF2-40B4-BE49-F238E27FC236}">
                <a16:creationId xmlns:a16="http://schemas.microsoft.com/office/drawing/2014/main" id="{50699B54-F677-4360-8E2C-457AF9674136}"/>
              </a:ext>
            </a:extLst>
          </p:cNvPr>
          <p:cNvSpPr>
            <a:spLocks noChangeArrowheads="1"/>
          </p:cNvSpPr>
          <p:nvPr/>
        </p:nvSpPr>
        <p:spPr bwMode="auto">
          <a:xfrm>
            <a:off x="177800" y="15795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1757" name="Rectangle 4">
            <a:extLst>
              <a:ext uri="{FF2B5EF4-FFF2-40B4-BE49-F238E27FC236}">
                <a16:creationId xmlns:a16="http://schemas.microsoft.com/office/drawing/2014/main" id="{80CF8D85-EA06-4300-A24E-413911C7F110}"/>
              </a:ext>
            </a:extLst>
          </p:cNvPr>
          <p:cNvSpPr>
            <a:spLocks noChangeArrowheads="1"/>
          </p:cNvSpPr>
          <p:nvPr/>
        </p:nvSpPr>
        <p:spPr bwMode="auto">
          <a:xfrm>
            <a:off x="4427538" y="1589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1758" name="Rectangle 4">
            <a:extLst>
              <a:ext uri="{FF2B5EF4-FFF2-40B4-BE49-F238E27FC236}">
                <a16:creationId xmlns:a16="http://schemas.microsoft.com/office/drawing/2014/main" id="{9EDC424B-2143-493E-89D5-6D670AB4280C}"/>
              </a:ext>
            </a:extLst>
          </p:cNvPr>
          <p:cNvSpPr>
            <a:spLocks noChangeArrowheads="1"/>
          </p:cNvSpPr>
          <p:nvPr/>
        </p:nvSpPr>
        <p:spPr bwMode="auto">
          <a:xfrm>
            <a:off x="2627313" y="32670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1759" name="Rectangle 3">
            <a:extLst>
              <a:ext uri="{FF2B5EF4-FFF2-40B4-BE49-F238E27FC236}">
                <a16:creationId xmlns:a16="http://schemas.microsoft.com/office/drawing/2014/main" id="{23B969D3-321D-4BF7-9A66-B38D89AD0C28}"/>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1760" name="Rectangle 4">
            <a:extLst>
              <a:ext uri="{FF2B5EF4-FFF2-40B4-BE49-F238E27FC236}">
                <a16:creationId xmlns:a16="http://schemas.microsoft.com/office/drawing/2014/main" id="{BE22096D-82CB-48E5-ADF3-5FAD6CBC358A}"/>
              </a:ext>
            </a:extLst>
          </p:cNvPr>
          <p:cNvSpPr>
            <a:spLocks noChangeArrowheads="1"/>
          </p:cNvSpPr>
          <p:nvPr/>
        </p:nvSpPr>
        <p:spPr bwMode="auto">
          <a:xfrm>
            <a:off x="6156325" y="15589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1761" name="Rectangle 48">
            <a:extLst>
              <a:ext uri="{FF2B5EF4-FFF2-40B4-BE49-F238E27FC236}">
                <a16:creationId xmlns:a16="http://schemas.microsoft.com/office/drawing/2014/main" id="{55A05FF8-97B2-4F9B-9DAE-417235FB79DF}"/>
              </a:ext>
            </a:extLst>
          </p:cNvPr>
          <p:cNvSpPr>
            <a:spLocks noChangeArrowheads="1"/>
          </p:cNvSpPr>
          <p:nvPr/>
        </p:nvSpPr>
        <p:spPr bwMode="auto">
          <a:xfrm>
            <a:off x="2987675" y="1112838"/>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3048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zh-CN" altLang="zh-CN" sz="1200">
                <a:cs typeface="Times New Roman" panose="02020603050405020304" pitchFamily="18" charset="0"/>
              </a:rPr>
              <a:t> </a:t>
            </a:r>
            <a:endParaRPr lang="zh-CN" altLang="zh-CN" sz="1400">
              <a:latin typeface="Arial" panose="020B0604020202020204" pitchFamily="34" charset="0"/>
            </a:endParaRPr>
          </a:p>
        </p:txBody>
      </p:sp>
      <p:sp>
        <p:nvSpPr>
          <p:cNvPr id="31762" name="Rectangle 5">
            <a:extLst>
              <a:ext uri="{FF2B5EF4-FFF2-40B4-BE49-F238E27FC236}">
                <a16:creationId xmlns:a16="http://schemas.microsoft.com/office/drawing/2014/main" id="{AD1A3974-5CBE-4741-9DF7-7921D6CD34FB}"/>
              </a:ext>
            </a:extLst>
          </p:cNvPr>
          <p:cNvSpPr>
            <a:spLocks noChangeArrowheads="1"/>
          </p:cNvSpPr>
          <p:nvPr/>
        </p:nvSpPr>
        <p:spPr bwMode="auto">
          <a:xfrm>
            <a:off x="468313" y="1338263"/>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1763" name="Rectangle 6">
            <a:extLst>
              <a:ext uri="{FF2B5EF4-FFF2-40B4-BE49-F238E27FC236}">
                <a16:creationId xmlns:a16="http://schemas.microsoft.com/office/drawing/2014/main" id="{2440C4CE-27E6-493C-97BC-58E4996C0DC2}"/>
              </a:ext>
            </a:extLst>
          </p:cNvPr>
          <p:cNvSpPr>
            <a:spLocks noChangeArrowheads="1"/>
          </p:cNvSpPr>
          <p:nvPr/>
        </p:nvSpPr>
        <p:spPr bwMode="auto">
          <a:xfrm>
            <a:off x="-6659563" y="3670300"/>
            <a:ext cx="9144001"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31764" name="Rectangle 8">
            <a:extLst>
              <a:ext uri="{FF2B5EF4-FFF2-40B4-BE49-F238E27FC236}">
                <a16:creationId xmlns:a16="http://schemas.microsoft.com/office/drawing/2014/main" id="{74F38526-3E1A-4AE7-92D6-BDBCE797DC4B}"/>
              </a:ext>
            </a:extLst>
          </p:cNvPr>
          <p:cNvSpPr>
            <a:spLocks noChangeArrowheads="1"/>
          </p:cNvSpPr>
          <p:nvPr/>
        </p:nvSpPr>
        <p:spPr bwMode="auto">
          <a:xfrm>
            <a:off x="468313" y="66341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31765" name="Rectangle 2">
            <a:extLst>
              <a:ext uri="{FF2B5EF4-FFF2-40B4-BE49-F238E27FC236}">
                <a16:creationId xmlns:a16="http://schemas.microsoft.com/office/drawing/2014/main" id="{4655511F-4B99-4672-A80D-02BD349535E9}"/>
              </a:ext>
            </a:extLst>
          </p:cNvPr>
          <p:cNvSpPr>
            <a:spLocks noChangeArrowheads="1"/>
          </p:cNvSpPr>
          <p:nvPr/>
        </p:nvSpPr>
        <p:spPr bwMode="auto">
          <a:xfrm>
            <a:off x="1749425" y="1304925"/>
            <a:ext cx="10718800" cy="46038"/>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graphicFrame>
        <p:nvGraphicFramePr>
          <p:cNvPr id="31766" name="对象 14">
            <a:extLst>
              <a:ext uri="{FF2B5EF4-FFF2-40B4-BE49-F238E27FC236}">
                <a16:creationId xmlns:a16="http://schemas.microsoft.com/office/drawing/2014/main" id="{7084F10A-B0CA-491A-9DF9-277EEFBDAAEF}"/>
              </a:ext>
            </a:extLst>
          </p:cNvPr>
          <p:cNvGraphicFramePr>
            <a:graphicFrameLocks noChangeAspect="1"/>
          </p:cNvGraphicFramePr>
          <p:nvPr/>
        </p:nvGraphicFramePr>
        <p:xfrm>
          <a:off x="700088" y="1262063"/>
          <a:ext cx="5935662" cy="2797175"/>
        </p:xfrm>
        <a:graphic>
          <a:graphicData uri="http://schemas.openxmlformats.org/presentationml/2006/ole">
            <mc:AlternateContent xmlns:mc="http://schemas.openxmlformats.org/markup-compatibility/2006">
              <mc:Choice xmlns:v="urn:schemas-microsoft-com:vml" Requires="v">
                <p:oleObj spid="_x0000_s133136" name="AutoCAD Drawing" r:id="rId3" imgW="9353550" imgH="6829425" progId="AutoCAD.Drawing.18">
                  <p:embed/>
                </p:oleObj>
              </mc:Choice>
              <mc:Fallback>
                <p:oleObj name="AutoCAD Drawing" r:id="rId3" imgW="9353550" imgH="6829425" progId="AutoCAD.Drawing.18">
                  <p:embed/>
                  <p:pic>
                    <p:nvPicPr>
                      <p:cNvPr id="31766" name="对象 14">
                        <a:extLst>
                          <a:ext uri="{FF2B5EF4-FFF2-40B4-BE49-F238E27FC236}">
                            <a16:creationId xmlns:a16="http://schemas.microsoft.com/office/drawing/2014/main" id="{7084F10A-B0CA-491A-9DF9-277EEFBDAA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6996" t="18370" r="4514" b="37656"/>
                      <a:stretch>
                        <a:fillRect/>
                      </a:stretch>
                    </p:blipFill>
                    <p:spPr bwMode="auto">
                      <a:xfrm>
                        <a:off x="700088" y="1262063"/>
                        <a:ext cx="5935662" cy="279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767" name="矩形 15">
            <a:extLst>
              <a:ext uri="{FF2B5EF4-FFF2-40B4-BE49-F238E27FC236}">
                <a16:creationId xmlns:a16="http://schemas.microsoft.com/office/drawing/2014/main" id="{900047AD-E547-458B-9340-4F376840C125}"/>
              </a:ext>
            </a:extLst>
          </p:cNvPr>
          <p:cNvSpPr>
            <a:spLocks noChangeArrowheads="1"/>
          </p:cNvSpPr>
          <p:nvPr/>
        </p:nvSpPr>
        <p:spPr bwMode="auto">
          <a:xfrm>
            <a:off x="687388" y="4105275"/>
            <a:ext cx="457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400"/>
              <a:t>Ambrose, R.J., et al. </a:t>
            </a:r>
            <a:r>
              <a:rPr lang="en-US" altLang="zh-CN" sz="1400" i="1"/>
              <a:t>New Pore-scale Considerations for Shale Gas in Place Calculations</a:t>
            </a:r>
            <a:r>
              <a:rPr lang="en-US" altLang="zh-CN" sz="1400"/>
              <a:t>. 2010</a:t>
            </a:r>
            <a:endParaRPr lang="zh-CN" altLang="en-US" sz="1400">
              <a:latin typeface="Arial" panose="020B0604020202020204" pitchFamily="34" charset="0"/>
            </a:endParaRPr>
          </a:p>
        </p:txBody>
      </p:sp>
      <p:sp>
        <p:nvSpPr>
          <p:cNvPr id="33" name="Text Box 2">
            <a:extLst>
              <a:ext uri="{FF2B5EF4-FFF2-40B4-BE49-F238E27FC236}">
                <a16:creationId xmlns:a16="http://schemas.microsoft.com/office/drawing/2014/main" id="{6A4EA1D7-88D4-4B68-A810-0BEA56C064AE}"/>
              </a:ext>
            </a:extLst>
          </p:cNvPr>
          <p:cNvSpPr txBox="1">
            <a:spLocks noChangeArrowheads="1"/>
          </p:cNvSpPr>
          <p:nvPr/>
        </p:nvSpPr>
        <p:spPr bwMode="auto">
          <a:xfrm>
            <a:off x="833438" y="4772025"/>
            <a:ext cx="7477125"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marL="357188" indent="-357188">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30000"/>
              </a:lnSpc>
              <a:spcBef>
                <a:spcPts val="400"/>
              </a:spcBef>
              <a:buClr>
                <a:srgbClr val="FF0000"/>
              </a:buClr>
              <a:buFont typeface="Wingdings" panose="05000000000000000000" pitchFamily="2" charset="2"/>
              <a:buChar char="Ø"/>
            </a:pPr>
            <a:r>
              <a:rPr lang="zh-CN" altLang="zh-CN" sz="2300" b="1">
                <a:latin typeface="黑体" panose="02010609060101010101" pitchFamily="49" charset="-122"/>
                <a:ea typeface="黑体" panose="02010609060101010101" pitchFamily="49" charset="-122"/>
              </a:rPr>
              <a:t>页岩基质可以分为有机质和无机质</a:t>
            </a:r>
            <a:r>
              <a:rPr lang="zh-CN" altLang="en-US" sz="2300" b="1">
                <a:latin typeface="黑体" panose="02010609060101010101" pitchFamily="49" charset="-122"/>
                <a:ea typeface="黑体" panose="02010609060101010101" pitchFamily="49" charset="-122"/>
              </a:rPr>
              <a:t>，</a:t>
            </a:r>
            <a:r>
              <a:rPr lang="zh-CN" altLang="zh-CN" sz="2300" b="1">
                <a:latin typeface="黑体" panose="02010609060101010101" pitchFamily="49" charset="-122"/>
                <a:ea typeface="黑体" panose="02010609060101010101" pitchFamily="49" charset="-122"/>
              </a:rPr>
              <a:t>有机质系统镶嵌在无机质系统里面，相互编织在一起</a:t>
            </a:r>
            <a:endParaRPr lang="en-US" altLang="zh-CN" sz="2300" b="1">
              <a:latin typeface="黑体" panose="02010609060101010101" pitchFamily="49" charset="-122"/>
              <a:ea typeface="黑体" panose="02010609060101010101" pitchFamily="49" charset="-122"/>
            </a:endParaRPr>
          </a:p>
          <a:p>
            <a:pPr algn="just" eaLnBrk="1" hangingPunct="1">
              <a:lnSpc>
                <a:spcPct val="130000"/>
              </a:lnSpc>
              <a:spcBef>
                <a:spcPts val="400"/>
              </a:spcBef>
              <a:buClr>
                <a:srgbClr val="FF0000"/>
              </a:buClr>
              <a:buFont typeface="Wingdings" panose="05000000000000000000" pitchFamily="2" charset="2"/>
              <a:buChar char="Ø"/>
            </a:pPr>
            <a:r>
              <a:rPr lang="zh-CN" altLang="en-US" sz="2300" b="1">
                <a:latin typeface="黑体" panose="02010609060101010101" pitchFamily="49" charset="-122"/>
                <a:ea typeface="黑体" panose="02010609060101010101" pitchFamily="49" charset="-122"/>
              </a:rPr>
              <a:t>两套基质系统均可以看做是多孔介质系统</a:t>
            </a:r>
            <a:endParaRPr lang="en-US" altLang="zh-CN" sz="2300" b="1">
              <a:latin typeface="黑体" panose="02010609060101010101" pitchFamily="49" charset="-122"/>
              <a:ea typeface="黑体" panose="02010609060101010101" pitchFamily="49" charset="-122"/>
            </a:endParaRPr>
          </a:p>
        </p:txBody>
      </p:sp>
      <p:pic>
        <p:nvPicPr>
          <p:cNvPr id="25" name="图片 24">
            <a:extLst>
              <a:ext uri="{FF2B5EF4-FFF2-40B4-BE49-F238E27FC236}">
                <a16:creationId xmlns:a16="http://schemas.microsoft.com/office/drawing/2014/main" id="{C16CE348-BF63-42C1-8FE7-7293B91D3A2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62500" y="1624013"/>
            <a:ext cx="3235325" cy="202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7" name="直接箭头连接符 16">
            <a:extLst>
              <a:ext uri="{FF2B5EF4-FFF2-40B4-BE49-F238E27FC236}">
                <a16:creationId xmlns:a16="http://schemas.microsoft.com/office/drawing/2014/main" id="{9D3D003E-C68A-4636-98A5-A24F59AE5860}"/>
              </a:ext>
            </a:extLst>
          </p:cNvPr>
          <p:cNvCxnSpPr>
            <a:cxnSpLocks noChangeShapeType="1"/>
          </p:cNvCxnSpPr>
          <p:nvPr/>
        </p:nvCxnSpPr>
        <p:spPr bwMode="auto">
          <a:xfrm flipV="1">
            <a:off x="3667125" y="2728913"/>
            <a:ext cx="1033463" cy="639762"/>
          </a:xfrm>
          <a:prstGeom prst="straightConnector1">
            <a:avLst/>
          </a:prstGeom>
          <a:noFill/>
          <a:ln w="38100" algn="ctr">
            <a:solidFill>
              <a:srgbClr val="FF0000"/>
            </a:solidFill>
            <a:prstDash val="dash"/>
            <a:round/>
            <a:headEnd/>
            <a:tailEnd type="triangle"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灯片编号占位符 3">
            <a:extLst>
              <a:ext uri="{FF2B5EF4-FFF2-40B4-BE49-F238E27FC236}">
                <a16:creationId xmlns:a16="http://schemas.microsoft.com/office/drawing/2014/main" id="{74F8FAE3-64D1-410C-8480-EDDA1EE2F20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1D97657E-2FFD-43A4-84AE-0C031E9E3EBC}" type="slidenum">
              <a:rPr lang="en-US" altLang="zh-CN" sz="1400" smtClean="0">
                <a:latin typeface="Arial" panose="020B0604020202020204" pitchFamily="34" charset="0"/>
              </a:rPr>
              <a:pPr>
                <a:spcBef>
                  <a:spcPct val="0"/>
                </a:spcBef>
                <a:buFontTx/>
                <a:buNone/>
              </a:pPr>
              <a:t>16</a:t>
            </a:fld>
            <a:endParaRPr lang="en-US" altLang="zh-CN" sz="1400">
              <a:latin typeface="Arial" panose="020B0604020202020204" pitchFamily="34" charset="0"/>
            </a:endParaRPr>
          </a:p>
        </p:txBody>
      </p:sp>
      <p:sp>
        <p:nvSpPr>
          <p:cNvPr id="32771" name="Text Box 18">
            <a:extLst>
              <a:ext uri="{FF2B5EF4-FFF2-40B4-BE49-F238E27FC236}">
                <a16:creationId xmlns:a16="http://schemas.microsoft.com/office/drawing/2014/main" id="{F21C8CBF-28F4-4C9A-8EA6-F9DEA9AE0520}"/>
              </a:ext>
            </a:extLst>
          </p:cNvPr>
          <p:cNvSpPr txBox="1">
            <a:spLocks noChangeArrowheads="1"/>
          </p:cNvSpPr>
          <p:nvPr/>
        </p:nvSpPr>
        <p:spPr bwMode="auto">
          <a:xfrm>
            <a:off x="2267743" y="139702"/>
            <a:ext cx="777716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三、页岩气开采全耦合模型</a:t>
            </a:r>
          </a:p>
        </p:txBody>
      </p:sp>
      <p:sp>
        <p:nvSpPr>
          <p:cNvPr id="32772" name="Text Box 20">
            <a:extLst>
              <a:ext uri="{FF2B5EF4-FFF2-40B4-BE49-F238E27FC236}">
                <a16:creationId xmlns:a16="http://schemas.microsoft.com/office/drawing/2014/main" id="{249BC89A-7407-4D6B-A8EC-CE8909803439}"/>
              </a:ext>
            </a:extLst>
          </p:cNvPr>
          <p:cNvSpPr txBox="1">
            <a:spLocks noChangeArrowheads="1"/>
          </p:cNvSpPr>
          <p:nvPr/>
        </p:nvSpPr>
        <p:spPr bwMode="auto">
          <a:xfrm flipV="1">
            <a:off x="152400" y="74295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32773" name="Text Box 3">
            <a:extLst>
              <a:ext uri="{FF2B5EF4-FFF2-40B4-BE49-F238E27FC236}">
                <a16:creationId xmlns:a16="http://schemas.microsoft.com/office/drawing/2014/main" id="{AAAB51F6-EFA2-4822-B87D-21EE4A211FCB}"/>
              </a:ext>
            </a:extLst>
          </p:cNvPr>
          <p:cNvSpPr txBox="1">
            <a:spLocks noChangeArrowheads="1"/>
          </p:cNvSpPr>
          <p:nvPr/>
        </p:nvSpPr>
        <p:spPr bwMode="ltGray">
          <a:xfrm>
            <a:off x="152400" y="692150"/>
            <a:ext cx="5283200"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marL="355600" indent="-3556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30000"/>
              </a:lnSpc>
              <a:spcBef>
                <a:spcPct val="15000"/>
              </a:spcBef>
              <a:buClr>
                <a:srgbClr val="FF0000"/>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双基质系统相互作用</a:t>
            </a:r>
          </a:p>
        </p:txBody>
      </p:sp>
      <p:sp>
        <p:nvSpPr>
          <p:cNvPr id="32774" name="Rectangle 11">
            <a:extLst>
              <a:ext uri="{FF2B5EF4-FFF2-40B4-BE49-F238E27FC236}">
                <a16:creationId xmlns:a16="http://schemas.microsoft.com/office/drawing/2014/main" id="{8CF50437-A984-42B6-9715-358C93126E38}"/>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2775" name="Rectangle 13">
            <a:extLst>
              <a:ext uri="{FF2B5EF4-FFF2-40B4-BE49-F238E27FC236}">
                <a16:creationId xmlns:a16="http://schemas.microsoft.com/office/drawing/2014/main" id="{CA205566-0414-4791-B638-8C9020F191E8}"/>
              </a:ext>
            </a:extLst>
          </p:cNvPr>
          <p:cNvSpPr>
            <a:spLocks noChangeArrowheads="1"/>
          </p:cNvSpPr>
          <p:nvPr/>
        </p:nvSpPr>
        <p:spPr bwMode="auto">
          <a:xfrm>
            <a:off x="25400" y="45116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2776" name="Rectangle 14">
            <a:extLst>
              <a:ext uri="{FF2B5EF4-FFF2-40B4-BE49-F238E27FC236}">
                <a16:creationId xmlns:a16="http://schemas.microsoft.com/office/drawing/2014/main" id="{4780A45C-B17A-4A84-B056-618CFE60BC70}"/>
              </a:ext>
            </a:extLst>
          </p:cNvPr>
          <p:cNvSpPr>
            <a:spLocks noChangeArrowheads="1"/>
          </p:cNvSpPr>
          <p:nvPr/>
        </p:nvSpPr>
        <p:spPr bwMode="auto">
          <a:xfrm>
            <a:off x="0" y="68675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2777" name="Rectangle 4">
            <a:extLst>
              <a:ext uri="{FF2B5EF4-FFF2-40B4-BE49-F238E27FC236}">
                <a16:creationId xmlns:a16="http://schemas.microsoft.com/office/drawing/2014/main" id="{5124CAEF-E014-4E4E-AB02-E96820C7D21B}"/>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2778" name="Rectangle 5">
            <a:extLst>
              <a:ext uri="{FF2B5EF4-FFF2-40B4-BE49-F238E27FC236}">
                <a16:creationId xmlns:a16="http://schemas.microsoft.com/office/drawing/2014/main" id="{2E181AB1-926A-453E-A9F3-4C1D9F1623D0}"/>
              </a:ext>
            </a:extLst>
          </p:cNvPr>
          <p:cNvSpPr>
            <a:spLocks noChangeArrowheads="1"/>
          </p:cNvSpPr>
          <p:nvPr/>
        </p:nvSpPr>
        <p:spPr bwMode="auto">
          <a:xfrm>
            <a:off x="1403350" y="198913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2779" name="Rectangle 6">
            <a:extLst>
              <a:ext uri="{FF2B5EF4-FFF2-40B4-BE49-F238E27FC236}">
                <a16:creationId xmlns:a16="http://schemas.microsoft.com/office/drawing/2014/main" id="{9F1CC378-AB50-426D-805D-F97DC9A15CB6}"/>
              </a:ext>
            </a:extLst>
          </p:cNvPr>
          <p:cNvSpPr>
            <a:spLocks noChangeArrowheads="1"/>
          </p:cNvSpPr>
          <p:nvPr/>
        </p:nvSpPr>
        <p:spPr bwMode="auto">
          <a:xfrm>
            <a:off x="0" y="4724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2780" name="Rectangle 2">
            <a:extLst>
              <a:ext uri="{FF2B5EF4-FFF2-40B4-BE49-F238E27FC236}">
                <a16:creationId xmlns:a16="http://schemas.microsoft.com/office/drawing/2014/main" id="{F24774F3-1427-4D3B-8F22-4AB617C64A22}"/>
              </a:ext>
            </a:extLst>
          </p:cNvPr>
          <p:cNvSpPr>
            <a:spLocks noChangeArrowheads="1"/>
          </p:cNvSpPr>
          <p:nvPr/>
        </p:nvSpPr>
        <p:spPr bwMode="auto">
          <a:xfrm>
            <a:off x="177800" y="15795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2781" name="Rectangle 4">
            <a:extLst>
              <a:ext uri="{FF2B5EF4-FFF2-40B4-BE49-F238E27FC236}">
                <a16:creationId xmlns:a16="http://schemas.microsoft.com/office/drawing/2014/main" id="{0547F7E1-0C3D-403A-984B-6873A2069337}"/>
              </a:ext>
            </a:extLst>
          </p:cNvPr>
          <p:cNvSpPr>
            <a:spLocks noChangeArrowheads="1"/>
          </p:cNvSpPr>
          <p:nvPr/>
        </p:nvSpPr>
        <p:spPr bwMode="auto">
          <a:xfrm>
            <a:off x="4427538" y="1589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2782" name="Rectangle 4">
            <a:extLst>
              <a:ext uri="{FF2B5EF4-FFF2-40B4-BE49-F238E27FC236}">
                <a16:creationId xmlns:a16="http://schemas.microsoft.com/office/drawing/2014/main" id="{17CB8496-33CF-426D-8CAB-21AFB1C79879}"/>
              </a:ext>
            </a:extLst>
          </p:cNvPr>
          <p:cNvSpPr>
            <a:spLocks noChangeArrowheads="1"/>
          </p:cNvSpPr>
          <p:nvPr/>
        </p:nvSpPr>
        <p:spPr bwMode="auto">
          <a:xfrm>
            <a:off x="2627313" y="32670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2783" name="Rectangle 3">
            <a:extLst>
              <a:ext uri="{FF2B5EF4-FFF2-40B4-BE49-F238E27FC236}">
                <a16:creationId xmlns:a16="http://schemas.microsoft.com/office/drawing/2014/main" id="{2C7829F1-DDDA-4FB7-A825-9295882A9A5F}"/>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2784" name="Rectangle 4">
            <a:extLst>
              <a:ext uri="{FF2B5EF4-FFF2-40B4-BE49-F238E27FC236}">
                <a16:creationId xmlns:a16="http://schemas.microsoft.com/office/drawing/2014/main" id="{45313A3E-4C8E-4596-B7FA-AB07057BF60F}"/>
              </a:ext>
            </a:extLst>
          </p:cNvPr>
          <p:cNvSpPr>
            <a:spLocks noChangeArrowheads="1"/>
          </p:cNvSpPr>
          <p:nvPr/>
        </p:nvSpPr>
        <p:spPr bwMode="auto">
          <a:xfrm>
            <a:off x="6156325" y="15589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2785" name="Rectangle 48">
            <a:extLst>
              <a:ext uri="{FF2B5EF4-FFF2-40B4-BE49-F238E27FC236}">
                <a16:creationId xmlns:a16="http://schemas.microsoft.com/office/drawing/2014/main" id="{8DB3E137-A0CC-4202-AEB2-942BDD46A0A2}"/>
              </a:ext>
            </a:extLst>
          </p:cNvPr>
          <p:cNvSpPr>
            <a:spLocks noChangeArrowheads="1"/>
          </p:cNvSpPr>
          <p:nvPr/>
        </p:nvSpPr>
        <p:spPr bwMode="auto">
          <a:xfrm>
            <a:off x="2987675" y="1112838"/>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3048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zh-CN" altLang="zh-CN" sz="1200">
                <a:cs typeface="Times New Roman" panose="02020603050405020304" pitchFamily="18" charset="0"/>
              </a:rPr>
              <a:t> </a:t>
            </a:r>
            <a:endParaRPr lang="zh-CN" altLang="zh-CN" sz="1400">
              <a:latin typeface="Arial" panose="020B0604020202020204" pitchFamily="34" charset="0"/>
            </a:endParaRPr>
          </a:p>
        </p:txBody>
      </p:sp>
      <p:sp>
        <p:nvSpPr>
          <p:cNvPr id="32786" name="Rectangle 5">
            <a:extLst>
              <a:ext uri="{FF2B5EF4-FFF2-40B4-BE49-F238E27FC236}">
                <a16:creationId xmlns:a16="http://schemas.microsoft.com/office/drawing/2014/main" id="{5354DA24-70F5-4C26-A103-6092ADE467B9}"/>
              </a:ext>
            </a:extLst>
          </p:cNvPr>
          <p:cNvSpPr>
            <a:spLocks noChangeArrowheads="1"/>
          </p:cNvSpPr>
          <p:nvPr/>
        </p:nvSpPr>
        <p:spPr bwMode="auto">
          <a:xfrm>
            <a:off x="468313" y="1338263"/>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2787" name="Rectangle 6">
            <a:extLst>
              <a:ext uri="{FF2B5EF4-FFF2-40B4-BE49-F238E27FC236}">
                <a16:creationId xmlns:a16="http://schemas.microsoft.com/office/drawing/2014/main" id="{8E9B8A84-73BD-41E8-99A5-FBBEB5CE9936}"/>
              </a:ext>
            </a:extLst>
          </p:cNvPr>
          <p:cNvSpPr>
            <a:spLocks noChangeArrowheads="1"/>
          </p:cNvSpPr>
          <p:nvPr/>
        </p:nvSpPr>
        <p:spPr bwMode="auto">
          <a:xfrm>
            <a:off x="-6659563" y="3670300"/>
            <a:ext cx="9144001"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32788" name="Rectangle 8">
            <a:extLst>
              <a:ext uri="{FF2B5EF4-FFF2-40B4-BE49-F238E27FC236}">
                <a16:creationId xmlns:a16="http://schemas.microsoft.com/office/drawing/2014/main" id="{CD0C1D28-32BB-4F4F-9F27-248E862A279E}"/>
              </a:ext>
            </a:extLst>
          </p:cNvPr>
          <p:cNvSpPr>
            <a:spLocks noChangeArrowheads="1"/>
          </p:cNvSpPr>
          <p:nvPr/>
        </p:nvSpPr>
        <p:spPr bwMode="auto">
          <a:xfrm>
            <a:off x="468313" y="66341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32789" name="Rectangle 2">
            <a:extLst>
              <a:ext uri="{FF2B5EF4-FFF2-40B4-BE49-F238E27FC236}">
                <a16:creationId xmlns:a16="http://schemas.microsoft.com/office/drawing/2014/main" id="{4C994E65-81AA-418B-8A87-049F57C59A27}"/>
              </a:ext>
            </a:extLst>
          </p:cNvPr>
          <p:cNvSpPr>
            <a:spLocks noChangeArrowheads="1"/>
          </p:cNvSpPr>
          <p:nvPr/>
        </p:nvSpPr>
        <p:spPr bwMode="auto">
          <a:xfrm>
            <a:off x="1749425" y="1304925"/>
            <a:ext cx="10718800" cy="46038"/>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pic>
        <p:nvPicPr>
          <p:cNvPr id="32790" name="图片 36">
            <a:extLst>
              <a:ext uri="{FF2B5EF4-FFF2-40B4-BE49-F238E27FC236}">
                <a16:creationId xmlns:a16="http://schemas.microsoft.com/office/drawing/2014/main" id="{4A77F4B1-8B39-4765-BAA5-2C367F5319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663" y="1368425"/>
            <a:ext cx="3148012"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1" name="图片 37">
            <a:extLst>
              <a:ext uri="{FF2B5EF4-FFF2-40B4-BE49-F238E27FC236}">
                <a16:creationId xmlns:a16="http://schemas.microsoft.com/office/drawing/2014/main" id="{EB80FEF1-010E-4C2F-AABA-E901BAD2E7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988" y="4060825"/>
            <a:ext cx="3281362" cy="212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92" name="Rectangle 3">
            <a:extLst>
              <a:ext uri="{FF2B5EF4-FFF2-40B4-BE49-F238E27FC236}">
                <a16:creationId xmlns:a16="http://schemas.microsoft.com/office/drawing/2014/main" id="{C37091A0-6B0D-4AED-95A2-04C717CF41C7}"/>
              </a:ext>
            </a:extLst>
          </p:cNvPr>
          <p:cNvSpPr>
            <a:spLocks noChangeArrowheads="1"/>
          </p:cNvSpPr>
          <p:nvPr/>
        </p:nvSpPr>
        <p:spPr bwMode="auto">
          <a:xfrm>
            <a:off x="971550" y="20955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2793" name="Rectangle 4">
            <a:extLst>
              <a:ext uri="{FF2B5EF4-FFF2-40B4-BE49-F238E27FC236}">
                <a16:creationId xmlns:a16="http://schemas.microsoft.com/office/drawing/2014/main" id="{E933C158-0EE7-4EA4-97AF-E9DA39EAED3C}"/>
              </a:ext>
            </a:extLst>
          </p:cNvPr>
          <p:cNvSpPr>
            <a:spLocks noChangeArrowheads="1"/>
          </p:cNvSpPr>
          <p:nvPr/>
        </p:nvSpPr>
        <p:spPr bwMode="auto">
          <a:xfrm>
            <a:off x="971550" y="36861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32794" name="Rectangle 5">
            <a:extLst>
              <a:ext uri="{FF2B5EF4-FFF2-40B4-BE49-F238E27FC236}">
                <a16:creationId xmlns:a16="http://schemas.microsoft.com/office/drawing/2014/main" id="{6578D907-94BC-4CA7-9934-37C92C388AB0}"/>
              </a:ext>
            </a:extLst>
          </p:cNvPr>
          <p:cNvSpPr>
            <a:spLocks noChangeArrowheads="1"/>
          </p:cNvSpPr>
          <p:nvPr/>
        </p:nvSpPr>
        <p:spPr bwMode="auto">
          <a:xfrm>
            <a:off x="971550" y="52863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r>
              <a:rPr lang="en-US" altLang="zh-CN" sz="600">
                <a:latin typeface="Arial" panose="020B0604020202020204" pitchFamily="34" charset="0"/>
              </a:rPr>
              <a:t> </a:t>
            </a:r>
            <a:endParaRPr lang="en-US" altLang="zh-CN" sz="1400">
              <a:latin typeface="Arial" panose="020B0604020202020204" pitchFamily="34" charset="0"/>
            </a:endParaRPr>
          </a:p>
        </p:txBody>
      </p:sp>
      <p:cxnSp>
        <p:nvCxnSpPr>
          <p:cNvPr id="32795" name="直接连接符 11">
            <a:extLst>
              <a:ext uri="{FF2B5EF4-FFF2-40B4-BE49-F238E27FC236}">
                <a16:creationId xmlns:a16="http://schemas.microsoft.com/office/drawing/2014/main" id="{B16BE981-A101-4E8F-9A97-A76CA81708F1}"/>
              </a:ext>
            </a:extLst>
          </p:cNvPr>
          <p:cNvCxnSpPr>
            <a:cxnSpLocks noChangeShapeType="1"/>
          </p:cNvCxnSpPr>
          <p:nvPr/>
        </p:nvCxnSpPr>
        <p:spPr bwMode="auto">
          <a:xfrm>
            <a:off x="355600" y="3770313"/>
            <a:ext cx="8610600" cy="1587"/>
          </a:xfrm>
          <a:prstGeom prst="line">
            <a:avLst/>
          </a:prstGeom>
          <a:noFill/>
          <a:ln w="19050">
            <a:solidFill>
              <a:schemeClr val="tx1"/>
            </a:solidFill>
            <a:prstDash val="dashDot"/>
            <a:round/>
            <a:headEnd/>
            <a:tailEnd/>
          </a:ln>
          <a:extLst>
            <a:ext uri="{909E8E84-426E-40DD-AFC4-6F175D3DCCD1}">
              <a14:hiddenFill xmlns:a14="http://schemas.microsoft.com/office/drawing/2010/main">
                <a:noFill/>
              </a14:hiddenFill>
            </a:ext>
          </a:extLst>
        </p:spPr>
      </p:cxnSp>
      <p:sp>
        <p:nvSpPr>
          <p:cNvPr id="32796" name="Text Box 2">
            <a:extLst>
              <a:ext uri="{FF2B5EF4-FFF2-40B4-BE49-F238E27FC236}">
                <a16:creationId xmlns:a16="http://schemas.microsoft.com/office/drawing/2014/main" id="{296D5CD1-C5C7-46CD-B2C5-556AD21B1AC8}"/>
              </a:ext>
            </a:extLst>
          </p:cNvPr>
          <p:cNvSpPr txBox="1">
            <a:spLocks noChangeArrowheads="1"/>
          </p:cNvSpPr>
          <p:nvPr/>
        </p:nvSpPr>
        <p:spPr bwMode="auto">
          <a:xfrm>
            <a:off x="4614863" y="1109663"/>
            <a:ext cx="3876675" cy="239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marL="357188" indent="-357188">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30000"/>
              </a:lnSpc>
              <a:spcBef>
                <a:spcPts val="400"/>
              </a:spcBef>
              <a:buClr>
                <a:srgbClr val="FF0000"/>
              </a:buClr>
              <a:buFont typeface="Wingdings" panose="05000000000000000000" pitchFamily="2" charset="2"/>
              <a:buChar char="Ø"/>
            </a:pPr>
            <a:r>
              <a:rPr lang="zh-CN" altLang="zh-CN" sz="2300" b="1">
                <a:latin typeface="黑体" panose="02010609060101010101" pitchFamily="49" charset="-122"/>
                <a:ea typeface="黑体" panose="02010609060101010101" pitchFamily="49" charset="-122"/>
              </a:rPr>
              <a:t>无机质</a:t>
            </a:r>
            <a:r>
              <a:rPr lang="zh-CN" altLang="en-US" sz="2300" b="1">
                <a:latin typeface="黑体" panose="02010609060101010101" pitchFamily="49" charset="-122"/>
                <a:ea typeface="黑体" panose="02010609060101010101" pitchFamily="49" charset="-122"/>
              </a:rPr>
              <a:t>首先</a:t>
            </a:r>
            <a:r>
              <a:rPr lang="zh-CN" altLang="zh-CN" sz="2300" b="1">
                <a:latin typeface="黑体" panose="02010609060101010101" pitchFamily="49" charset="-122"/>
                <a:ea typeface="黑体" panose="02010609060101010101" pitchFamily="49" charset="-122"/>
              </a:rPr>
              <a:t>充满气体</a:t>
            </a:r>
            <a:r>
              <a:rPr lang="zh-CN" altLang="en-US" sz="2300" b="1">
                <a:latin typeface="黑体" panose="02010609060101010101" pitchFamily="49" charset="-122"/>
                <a:ea typeface="黑体" panose="02010609060101010101" pitchFamily="49" charset="-122"/>
              </a:rPr>
              <a:t>，</a:t>
            </a:r>
            <a:r>
              <a:rPr lang="zh-CN" altLang="zh-CN" sz="2300" b="1">
                <a:latin typeface="黑体" panose="02010609060101010101" pitchFamily="49" charset="-122"/>
                <a:ea typeface="黑体" panose="02010609060101010101" pitchFamily="49" charset="-122"/>
              </a:rPr>
              <a:t>孔</a:t>
            </a:r>
            <a:r>
              <a:rPr lang="zh-CN" altLang="en-US" sz="2300" b="1">
                <a:latin typeface="黑体" panose="02010609060101010101" pitchFamily="49" charset="-122"/>
                <a:ea typeface="黑体" panose="02010609060101010101" pitchFamily="49" charset="-122"/>
              </a:rPr>
              <a:t>径</a:t>
            </a:r>
            <a:r>
              <a:rPr lang="zh-CN" altLang="zh-CN" sz="2300" b="1">
                <a:latin typeface="黑体" panose="02010609060101010101" pitchFamily="49" charset="-122"/>
                <a:ea typeface="黑体" panose="02010609060101010101" pitchFamily="49" charset="-122"/>
              </a:rPr>
              <a:t>变大，有机质</a:t>
            </a:r>
            <a:r>
              <a:rPr lang="zh-CN" altLang="en-US" sz="2300" b="1">
                <a:latin typeface="黑体" panose="02010609060101010101" pitchFamily="49" charset="-122"/>
                <a:ea typeface="黑体" panose="02010609060101010101" pitchFamily="49" charset="-122"/>
              </a:rPr>
              <a:t>收缩，</a:t>
            </a:r>
            <a:r>
              <a:rPr lang="zh-CN" altLang="zh-CN" sz="2300" b="1">
                <a:latin typeface="黑体" panose="02010609060101010101" pitchFamily="49" charset="-122"/>
                <a:ea typeface="黑体" panose="02010609060101010101" pitchFamily="49" charset="-122"/>
              </a:rPr>
              <a:t>由于</a:t>
            </a:r>
            <a:r>
              <a:rPr lang="zh-CN" altLang="en-US" sz="2300" b="1">
                <a:latin typeface="黑体" panose="02010609060101010101" pitchFamily="49" charset="-122"/>
                <a:ea typeface="黑体" panose="02010609060101010101" pitchFamily="49" charset="-122"/>
              </a:rPr>
              <a:t>气体压力</a:t>
            </a:r>
            <a:r>
              <a:rPr lang="zh-CN" altLang="zh-CN" sz="2300" b="1">
                <a:latin typeface="黑体" panose="02010609060101010101" pitchFamily="49" charset="-122"/>
                <a:ea typeface="黑体" panose="02010609060101010101" pitchFamily="49" charset="-122"/>
              </a:rPr>
              <a:t>分布的不均匀</a:t>
            </a:r>
            <a:r>
              <a:rPr lang="zh-CN" altLang="en-US" sz="2300" b="1">
                <a:latin typeface="黑体" panose="02010609060101010101" pitchFamily="49" charset="-122"/>
                <a:ea typeface="黑体" panose="02010609060101010101" pitchFamily="49" charset="-122"/>
              </a:rPr>
              <a:t>，</a:t>
            </a:r>
            <a:r>
              <a:rPr lang="zh-CN" altLang="zh-CN" sz="2300" b="1">
                <a:latin typeface="黑体" panose="02010609060101010101" pitchFamily="49" charset="-122"/>
                <a:ea typeface="黑体" panose="02010609060101010101" pitchFamily="49" charset="-122"/>
              </a:rPr>
              <a:t>有机质和无机质渗透率呈现中相反</a:t>
            </a:r>
            <a:r>
              <a:rPr lang="zh-CN" altLang="en-US" sz="2300" b="1">
                <a:latin typeface="黑体" panose="02010609060101010101" pitchFamily="49" charset="-122"/>
                <a:ea typeface="黑体" panose="02010609060101010101" pitchFamily="49" charset="-122"/>
              </a:rPr>
              <a:t>变化趋势</a:t>
            </a:r>
            <a:endParaRPr lang="en-US" altLang="zh-CN" sz="2300" b="1">
              <a:latin typeface="黑体" panose="02010609060101010101" pitchFamily="49" charset="-122"/>
              <a:ea typeface="黑体" panose="02010609060101010101" pitchFamily="49" charset="-122"/>
            </a:endParaRPr>
          </a:p>
        </p:txBody>
      </p:sp>
      <p:sp>
        <p:nvSpPr>
          <p:cNvPr id="32797" name="Text Box 2">
            <a:extLst>
              <a:ext uri="{FF2B5EF4-FFF2-40B4-BE49-F238E27FC236}">
                <a16:creationId xmlns:a16="http://schemas.microsoft.com/office/drawing/2014/main" id="{54D9406F-12BC-41A6-8C17-D575BE133B3D}"/>
              </a:ext>
            </a:extLst>
          </p:cNvPr>
          <p:cNvSpPr txBox="1">
            <a:spLocks noChangeArrowheads="1"/>
          </p:cNvSpPr>
          <p:nvPr/>
        </p:nvSpPr>
        <p:spPr bwMode="auto">
          <a:xfrm>
            <a:off x="4514850" y="4105275"/>
            <a:ext cx="3875088"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marL="357188" indent="-357188">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30000"/>
              </a:lnSpc>
              <a:spcBef>
                <a:spcPts val="400"/>
              </a:spcBef>
              <a:buClr>
                <a:srgbClr val="FF0000"/>
              </a:buClr>
              <a:buFont typeface="Wingdings" panose="05000000000000000000" pitchFamily="2" charset="2"/>
              <a:buChar char="Ø"/>
            </a:pPr>
            <a:r>
              <a:rPr lang="zh-CN" altLang="zh-CN" sz="2300" b="1">
                <a:latin typeface="黑体" panose="02010609060101010101" pitchFamily="49" charset="-122"/>
                <a:ea typeface="黑体" panose="02010609060101010101" pitchFamily="49" charset="-122"/>
              </a:rPr>
              <a:t>气体流入到有机质孔中</a:t>
            </a:r>
            <a:r>
              <a:rPr lang="zh-CN" altLang="en-US" sz="2300" b="1">
                <a:latin typeface="黑体" panose="02010609060101010101" pitchFamily="49" charset="-122"/>
                <a:ea typeface="黑体" panose="02010609060101010101" pitchFamily="49" charset="-122"/>
              </a:rPr>
              <a:t>，</a:t>
            </a:r>
            <a:r>
              <a:rPr lang="zh-CN" altLang="zh-CN" sz="2300" b="1">
                <a:latin typeface="黑体" panose="02010609060101010101" pitchFamily="49" charset="-122"/>
                <a:ea typeface="黑体" panose="02010609060101010101" pitchFamily="49" charset="-122"/>
              </a:rPr>
              <a:t>由</a:t>
            </a:r>
            <a:r>
              <a:rPr lang="zh-CN" altLang="en-US" sz="2300" b="1">
                <a:latin typeface="黑体" panose="02010609060101010101" pitchFamily="49" charset="-122"/>
                <a:ea typeface="黑体" panose="02010609060101010101" pitchFamily="49" charset="-122"/>
              </a:rPr>
              <a:t>于</a:t>
            </a:r>
            <a:r>
              <a:rPr lang="zh-CN" altLang="zh-CN" sz="2300" b="1">
                <a:latin typeface="黑体" panose="02010609060101010101" pitchFamily="49" charset="-122"/>
                <a:ea typeface="黑体" panose="02010609060101010101" pitchFamily="49" charset="-122"/>
              </a:rPr>
              <a:t>气体压力升高和气体吸附，原本被压缩的有机质将会回弹，无机质将会收缩</a:t>
            </a:r>
            <a:endParaRPr lang="en-US" altLang="zh-CN" sz="2300" b="1">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id="{5C234E1C-57B2-4C94-A17C-1226DF5002B4}"/>
              </a:ext>
            </a:extLst>
          </p:cNvPr>
          <p:cNvSpPr txBox="1"/>
          <p:nvPr/>
        </p:nvSpPr>
        <p:spPr bwMode="auto">
          <a:xfrm>
            <a:off x="1619250" y="3379788"/>
            <a:ext cx="7191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defRPr/>
            </a:pPr>
            <a:r>
              <a:rPr lang="en-US" altLang="zh-CN" dirty="0">
                <a:solidFill>
                  <a:srgbClr val="FF0000"/>
                </a:solidFill>
                <a:latin typeface="+mn-lt"/>
              </a:rPr>
              <a:t>Stage Ⅰ</a:t>
            </a:r>
            <a:endParaRPr lang="zh-CN" altLang="en-US" dirty="0">
              <a:solidFill>
                <a:srgbClr val="FF0000"/>
              </a:solidFill>
              <a:latin typeface="+mn-lt"/>
            </a:endParaRPr>
          </a:p>
        </p:txBody>
      </p:sp>
      <p:sp>
        <p:nvSpPr>
          <p:cNvPr id="31" name="文本框 30">
            <a:extLst>
              <a:ext uri="{FF2B5EF4-FFF2-40B4-BE49-F238E27FC236}">
                <a16:creationId xmlns:a16="http://schemas.microsoft.com/office/drawing/2014/main" id="{9DE81CE0-3877-4967-8C78-A9A0B72CEFC0}"/>
              </a:ext>
            </a:extLst>
          </p:cNvPr>
          <p:cNvSpPr txBox="1"/>
          <p:nvPr/>
        </p:nvSpPr>
        <p:spPr bwMode="auto">
          <a:xfrm>
            <a:off x="1619250" y="6242050"/>
            <a:ext cx="946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defRPr/>
            </a:pPr>
            <a:r>
              <a:rPr lang="en-US" altLang="zh-CN" dirty="0">
                <a:solidFill>
                  <a:srgbClr val="FF0000"/>
                </a:solidFill>
                <a:latin typeface="+mn-lt"/>
              </a:rPr>
              <a:t>Stage Ⅱ</a:t>
            </a:r>
            <a:endParaRPr lang="zh-CN" altLang="en-US" dirty="0">
              <a:solidFill>
                <a:srgbClr val="FF0000"/>
              </a:solidFill>
              <a:latin typeface="+mn-l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灯片编号占位符 3">
            <a:extLst>
              <a:ext uri="{FF2B5EF4-FFF2-40B4-BE49-F238E27FC236}">
                <a16:creationId xmlns:a16="http://schemas.microsoft.com/office/drawing/2014/main" id="{D4681F34-D440-4864-895C-03B33F5E4AB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AC401280-B9FC-4C2E-9578-0D1743D07977}" type="slidenum">
              <a:rPr lang="en-US" altLang="zh-CN" sz="1400" smtClean="0">
                <a:latin typeface="Arial" panose="020B0604020202020204" pitchFamily="34" charset="0"/>
              </a:rPr>
              <a:pPr>
                <a:spcBef>
                  <a:spcPct val="0"/>
                </a:spcBef>
                <a:buFontTx/>
                <a:buNone/>
              </a:pPr>
              <a:t>17</a:t>
            </a:fld>
            <a:endParaRPr lang="en-US" altLang="zh-CN" sz="1400">
              <a:latin typeface="Arial" panose="020B0604020202020204" pitchFamily="34" charset="0"/>
            </a:endParaRPr>
          </a:p>
        </p:txBody>
      </p:sp>
      <p:sp>
        <p:nvSpPr>
          <p:cNvPr id="34819" name="Text Box 18">
            <a:extLst>
              <a:ext uri="{FF2B5EF4-FFF2-40B4-BE49-F238E27FC236}">
                <a16:creationId xmlns:a16="http://schemas.microsoft.com/office/drawing/2014/main" id="{5F693497-AC68-4597-88C6-F5054DEA4333}"/>
              </a:ext>
            </a:extLst>
          </p:cNvPr>
          <p:cNvSpPr txBox="1">
            <a:spLocks noChangeArrowheads="1"/>
          </p:cNvSpPr>
          <p:nvPr/>
        </p:nvSpPr>
        <p:spPr bwMode="auto">
          <a:xfrm>
            <a:off x="2338387" y="154783"/>
            <a:ext cx="777716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三、页岩气开采全耦合模型</a:t>
            </a:r>
          </a:p>
        </p:txBody>
      </p:sp>
      <p:sp>
        <p:nvSpPr>
          <p:cNvPr id="34820" name="Text Box 20">
            <a:extLst>
              <a:ext uri="{FF2B5EF4-FFF2-40B4-BE49-F238E27FC236}">
                <a16:creationId xmlns:a16="http://schemas.microsoft.com/office/drawing/2014/main" id="{ECE8C984-9E41-47DA-963E-E2CE86DAEFE7}"/>
              </a:ext>
            </a:extLst>
          </p:cNvPr>
          <p:cNvSpPr txBox="1">
            <a:spLocks noChangeArrowheads="1"/>
          </p:cNvSpPr>
          <p:nvPr/>
        </p:nvSpPr>
        <p:spPr bwMode="auto">
          <a:xfrm flipV="1">
            <a:off x="152400" y="74295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34821" name="Text Box 3">
            <a:extLst>
              <a:ext uri="{FF2B5EF4-FFF2-40B4-BE49-F238E27FC236}">
                <a16:creationId xmlns:a16="http://schemas.microsoft.com/office/drawing/2014/main" id="{EC14DD16-051A-4EB4-9FD2-C21F7A1049B6}"/>
              </a:ext>
            </a:extLst>
          </p:cNvPr>
          <p:cNvSpPr txBox="1">
            <a:spLocks noChangeArrowheads="1"/>
          </p:cNvSpPr>
          <p:nvPr/>
        </p:nvSpPr>
        <p:spPr bwMode="ltGray">
          <a:xfrm>
            <a:off x="152400" y="692150"/>
            <a:ext cx="5283200"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marL="355600" indent="-3556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30000"/>
              </a:lnSpc>
              <a:spcBef>
                <a:spcPct val="15000"/>
              </a:spcBef>
              <a:buClr>
                <a:srgbClr val="FF0000"/>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双基质系统相互作用</a:t>
            </a:r>
          </a:p>
        </p:txBody>
      </p:sp>
      <p:sp>
        <p:nvSpPr>
          <p:cNvPr id="34822" name="Rectangle 11">
            <a:extLst>
              <a:ext uri="{FF2B5EF4-FFF2-40B4-BE49-F238E27FC236}">
                <a16:creationId xmlns:a16="http://schemas.microsoft.com/office/drawing/2014/main" id="{D5EBBE03-A0B4-4E00-8989-C0C08AEEE873}"/>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4823" name="Rectangle 13">
            <a:extLst>
              <a:ext uri="{FF2B5EF4-FFF2-40B4-BE49-F238E27FC236}">
                <a16:creationId xmlns:a16="http://schemas.microsoft.com/office/drawing/2014/main" id="{D6690AAA-D571-43A0-B2DB-B25522302FC3}"/>
              </a:ext>
            </a:extLst>
          </p:cNvPr>
          <p:cNvSpPr>
            <a:spLocks noChangeArrowheads="1"/>
          </p:cNvSpPr>
          <p:nvPr/>
        </p:nvSpPr>
        <p:spPr bwMode="auto">
          <a:xfrm>
            <a:off x="25400" y="45116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4824" name="Rectangle 14">
            <a:extLst>
              <a:ext uri="{FF2B5EF4-FFF2-40B4-BE49-F238E27FC236}">
                <a16:creationId xmlns:a16="http://schemas.microsoft.com/office/drawing/2014/main" id="{C6692374-87D1-4F5A-96FF-944CAF015BDC}"/>
              </a:ext>
            </a:extLst>
          </p:cNvPr>
          <p:cNvSpPr>
            <a:spLocks noChangeArrowheads="1"/>
          </p:cNvSpPr>
          <p:nvPr/>
        </p:nvSpPr>
        <p:spPr bwMode="auto">
          <a:xfrm>
            <a:off x="0" y="68675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4825" name="Rectangle 4">
            <a:extLst>
              <a:ext uri="{FF2B5EF4-FFF2-40B4-BE49-F238E27FC236}">
                <a16:creationId xmlns:a16="http://schemas.microsoft.com/office/drawing/2014/main" id="{268F472A-8221-40F4-AFDB-4198D227D4A1}"/>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4826" name="Rectangle 5">
            <a:extLst>
              <a:ext uri="{FF2B5EF4-FFF2-40B4-BE49-F238E27FC236}">
                <a16:creationId xmlns:a16="http://schemas.microsoft.com/office/drawing/2014/main" id="{15121C9D-78D6-4E56-8338-26A997873DE6}"/>
              </a:ext>
            </a:extLst>
          </p:cNvPr>
          <p:cNvSpPr>
            <a:spLocks noChangeArrowheads="1"/>
          </p:cNvSpPr>
          <p:nvPr/>
        </p:nvSpPr>
        <p:spPr bwMode="auto">
          <a:xfrm>
            <a:off x="1403350" y="198913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4827" name="Rectangle 6">
            <a:extLst>
              <a:ext uri="{FF2B5EF4-FFF2-40B4-BE49-F238E27FC236}">
                <a16:creationId xmlns:a16="http://schemas.microsoft.com/office/drawing/2014/main" id="{4BAAE29C-8949-452E-A555-68167A6E1468}"/>
              </a:ext>
            </a:extLst>
          </p:cNvPr>
          <p:cNvSpPr>
            <a:spLocks noChangeArrowheads="1"/>
          </p:cNvSpPr>
          <p:nvPr/>
        </p:nvSpPr>
        <p:spPr bwMode="auto">
          <a:xfrm>
            <a:off x="0" y="4724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4828" name="Rectangle 2">
            <a:extLst>
              <a:ext uri="{FF2B5EF4-FFF2-40B4-BE49-F238E27FC236}">
                <a16:creationId xmlns:a16="http://schemas.microsoft.com/office/drawing/2014/main" id="{5D71DDB7-EE51-4A2D-89CA-3C2D1774AABC}"/>
              </a:ext>
            </a:extLst>
          </p:cNvPr>
          <p:cNvSpPr>
            <a:spLocks noChangeArrowheads="1"/>
          </p:cNvSpPr>
          <p:nvPr/>
        </p:nvSpPr>
        <p:spPr bwMode="auto">
          <a:xfrm>
            <a:off x="177800" y="15795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4829" name="Rectangle 4">
            <a:extLst>
              <a:ext uri="{FF2B5EF4-FFF2-40B4-BE49-F238E27FC236}">
                <a16:creationId xmlns:a16="http://schemas.microsoft.com/office/drawing/2014/main" id="{C8894B24-9C54-4A8A-8E39-FE6E075AA0DF}"/>
              </a:ext>
            </a:extLst>
          </p:cNvPr>
          <p:cNvSpPr>
            <a:spLocks noChangeArrowheads="1"/>
          </p:cNvSpPr>
          <p:nvPr/>
        </p:nvSpPr>
        <p:spPr bwMode="auto">
          <a:xfrm>
            <a:off x="4427538" y="1589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4830" name="Rectangle 4">
            <a:extLst>
              <a:ext uri="{FF2B5EF4-FFF2-40B4-BE49-F238E27FC236}">
                <a16:creationId xmlns:a16="http://schemas.microsoft.com/office/drawing/2014/main" id="{D346DFA1-504D-4952-BAA4-1D31CA5F29B2}"/>
              </a:ext>
            </a:extLst>
          </p:cNvPr>
          <p:cNvSpPr>
            <a:spLocks noChangeArrowheads="1"/>
          </p:cNvSpPr>
          <p:nvPr/>
        </p:nvSpPr>
        <p:spPr bwMode="auto">
          <a:xfrm>
            <a:off x="2627313" y="32670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4831" name="Rectangle 3">
            <a:extLst>
              <a:ext uri="{FF2B5EF4-FFF2-40B4-BE49-F238E27FC236}">
                <a16:creationId xmlns:a16="http://schemas.microsoft.com/office/drawing/2014/main" id="{E195E6EC-C805-40BF-B635-61DB76445C96}"/>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4832" name="Rectangle 4">
            <a:extLst>
              <a:ext uri="{FF2B5EF4-FFF2-40B4-BE49-F238E27FC236}">
                <a16:creationId xmlns:a16="http://schemas.microsoft.com/office/drawing/2014/main" id="{D34649F5-597E-4831-AF68-5C0AC2F372BC}"/>
              </a:ext>
            </a:extLst>
          </p:cNvPr>
          <p:cNvSpPr>
            <a:spLocks noChangeArrowheads="1"/>
          </p:cNvSpPr>
          <p:nvPr/>
        </p:nvSpPr>
        <p:spPr bwMode="auto">
          <a:xfrm>
            <a:off x="6156325" y="15589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4833" name="Rectangle 48">
            <a:extLst>
              <a:ext uri="{FF2B5EF4-FFF2-40B4-BE49-F238E27FC236}">
                <a16:creationId xmlns:a16="http://schemas.microsoft.com/office/drawing/2014/main" id="{C0D3F6A1-EC09-427E-8219-A3557957A566}"/>
              </a:ext>
            </a:extLst>
          </p:cNvPr>
          <p:cNvSpPr>
            <a:spLocks noChangeArrowheads="1"/>
          </p:cNvSpPr>
          <p:nvPr/>
        </p:nvSpPr>
        <p:spPr bwMode="auto">
          <a:xfrm>
            <a:off x="2987675" y="1112838"/>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3048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zh-CN" altLang="zh-CN" sz="1200">
                <a:cs typeface="Times New Roman" panose="02020603050405020304" pitchFamily="18" charset="0"/>
              </a:rPr>
              <a:t> </a:t>
            </a:r>
            <a:endParaRPr lang="zh-CN" altLang="zh-CN" sz="1400">
              <a:latin typeface="Arial" panose="020B0604020202020204" pitchFamily="34" charset="0"/>
            </a:endParaRPr>
          </a:p>
        </p:txBody>
      </p:sp>
      <p:sp>
        <p:nvSpPr>
          <p:cNvPr id="34834" name="Rectangle 5">
            <a:extLst>
              <a:ext uri="{FF2B5EF4-FFF2-40B4-BE49-F238E27FC236}">
                <a16:creationId xmlns:a16="http://schemas.microsoft.com/office/drawing/2014/main" id="{354A5EBA-D500-483A-9231-94BDF3B4D461}"/>
              </a:ext>
            </a:extLst>
          </p:cNvPr>
          <p:cNvSpPr>
            <a:spLocks noChangeArrowheads="1"/>
          </p:cNvSpPr>
          <p:nvPr/>
        </p:nvSpPr>
        <p:spPr bwMode="auto">
          <a:xfrm>
            <a:off x="468313" y="1338263"/>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4835" name="Rectangle 6">
            <a:extLst>
              <a:ext uri="{FF2B5EF4-FFF2-40B4-BE49-F238E27FC236}">
                <a16:creationId xmlns:a16="http://schemas.microsoft.com/office/drawing/2014/main" id="{74D0FC3E-62C7-4796-8295-2B7C37AD9FDE}"/>
              </a:ext>
            </a:extLst>
          </p:cNvPr>
          <p:cNvSpPr>
            <a:spLocks noChangeArrowheads="1"/>
          </p:cNvSpPr>
          <p:nvPr/>
        </p:nvSpPr>
        <p:spPr bwMode="auto">
          <a:xfrm>
            <a:off x="-6659563" y="3670300"/>
            <a:ext cx="9144001"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34836" name="Rectangle 8">
            <a:extLst>
              <a:ext uri="{FF2B5EF4-FFF2-40B4-BE49-F238E27FC236}">
                <a16:creationId xmlns:a16="http://schemas.microsoft.com/office/drawing/2014/main" id="{073332A0-A18F-454C-8BEF-B13C8D08E6BD}"/>
              </a:ext>
            </a:extLst>
          </p:cNvPr>
          <p:cNvSpPr>
            <a:spLocks noChangeArrowheads="1"/>
          </p:cNvSpPr>
          <p:nvPr/>
        </p:nvSpPr>
        <p:spPr bwMode="auto">
          <a:xfrm>
            <a:off x="468313" y="66341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34837" name="Rectangle 2">
            <a:extLst>
              <a:ext uri="{FF2B5EF4-FFF2-40B4-BE49-F238E27FC236}">
                <a16:creationId xmlns:a16="http://schemas.microsoft.com/office/drawing/2014/main" id="{367C7355-1F1B-43F5-A466-F74AE5C6EC9A}"/>
              </a:ext>
            </a:extLst>
          </p:cNvPr>
          <p:cNvSpPr>
            <a:spLocks noChangeArrowheads="1"/>
          </p:cNvSpPr>
          <p:nvPr/>
        </p:nvSpPr>
        <p:spPr bwMode="auto">
          <a:xfrm>
            <a:off x="1749425" y="1304925"/>
            <a:ext cx="10718800" cy="46038"/>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4838" name="Rectangle 3">
            <a:extLst>
              <a:ext uri="{FF2B5EF4-FFF2-40B4-BE49-F238E27FC236}">
                <a16:creationId xmlns:a16="http://schemas.microsoft.com/office/drawing/2014/main" id="{77DE7B04-85F5-425C-A3CC-6D618C656CAE}"/>
              </a:ext>
            </a:extLst>
          </p:cNvPr>
          <p:cNvSpPr>
            <a:spLocks noChangeArrowheads="1"/>
          </p:cNvSpPr>
          <p:nvPr/>
        </p:nvSpPr>
        <p:spPr bwMode="auto">
          <a:xfrm>
            <a:off x="971550" y="20955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4839" name="Rectangle 4">
            <a:extLst>
              <a:ext uri="{FF2B5EF4-FFF2-40B4-BE49-F238E27FC236}">
                <a16:creationId xmlns:a16="http://schemas.microsoft.com/office/drawing/2014/main" id="{B0CE5476-B9F1-4BE2-B97F-54EDE3933DE1}"/>
              </a:ext>
            </a:extLst>
          </p:cNvPr>
          <p:cNvSpPr>
            <a:spLocks noChangeArrowheads="1"/>
          </p:cNvSpPr>
          <p:nvPr/>
        </p:nvSpPr>
        <p:spPr bwMode="auto">
          <a:xfrm>
            <a:off x="971550" y="36861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34840" name="Rectangle 5">
            <a:extLst>
              <a:ext uri="{FF2B5EF4-FFF2-40B4-BE49-F238E27FC236}">
                <a16:creationId xmlns:a16="http://schemas.microsoft.com/office/drawing/2014/main" id="{EF041C42-4FA5-466F-AC51-BBA534502C29}"/>
              </a:ext>
            </a:extLst>
          </p:cNvPr>
          <p:cNvSpPr>
            <a:spLocks noChangeArrowheads="1"/>
          </p:cNvSpPr>
          <p:nvPr/>
        </p:nvSpPr>
        <p:spPr bwMode="auto">
          <a:xfrm>
            <a:off x="971550" y="52863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r>
              <a:rPr lang="en-US" altLang="zh-CN" sz="600">
                <a:latin typeface="Arial" panose="020B0604020202020204" pitchFamily="34" charset="0"/>
              </a:rPr>
              <a:t> </a:t>
            </a:r>
            <a:endParaRPr lang="en-US" altLang="zh-CN" sz="1400">
              <a:latin typeface="Arial" panose="020B0604020202020204" pitchFamily="34" charset="0"/>
            </a:endParaRPr>
          </a:p>
        </p:txBody>
      </p:sp>
      <p:pic>
        <p:nvPicPr>
          <p:cNvPr id="34841" name="图片 29">
            <a:extLst>
              <a:ext uri="{FF2B5EF4-FFF2-40B4-BE49-F238E27FC236}">
                <a16:creationId xmlns:a16="http://schemas.microsoft.com/office/drawing/2014/main" id="{D3D94AA2-4662-4A10-B5EC-A780B6976F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600" y="2484438"/>
            <a:ext cx="3241675"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1" name="直接箭头连接符 30">
            <a:extLst>
              <a:ext uri="{FF2B5EF4-FFF2-40B4-BE49-F238E27FC236}">
                <a16:creationId xmlns:a16="http://schemas.microsoft.com/office/drawing/2014/main" id="{03D27139-FF82-486C-8A6F-9A2E365BD37E}"/>
              </a:ext>
            </a:extLst>
          </p:cNvPr>
          <p:cNvCxnSpPr>
            <a:cxnSpLocks noChangeShapeType="1"/>
          </p:cNvCxnSpPr>
          <p:nvPr/>
        </p:nvCxnSpPr>
        <p:spPr bwMode="auto">
          <a:xfrm flipV="1">
            <a:off x="3627438" y="2295525"/>
            <a:ext cx="1231900" cy="890588"/>
          </a:xfrm>
          <a:prstGeom prst="straightConnector1">
            <a:avLst/>
          </a:prstGeom>
          <a:noFill/>
          <a:ln w="38100" algn="ctr">
            <a:solidFill>
              <a:srgbClr val="FF0000"/>
            </a:solidFill>
            <a:prstDash val="dash"/>
            <a:round/>
            <a:headEnd/>
            <a:tailEnd type="triangle" w="med" len="med"/>
          </a:ln>
          <a:extLst>
            <a:ext uri="{909E8E84-426E-40DD-AFC4-6F175D3DCCD1}">
              <a14:hiddenFill xmlns:a14="http://schemas.microsoft.com/office/drawing/2010/main">
                <a:noFill/>
              </a14:hiddenFill>
            </a:ext>
          </a:extLst>
        </p:spPr>
      </p:cxnSp>
      <p:cxnSp>
        <p:nvCxnSpPr>
          <p:cNvPr id="33" name="直接箭头连接符 32">
            <a:extLst>
              <a:ext uri="{FF2B5EF4-FFF2-40B4-BE49-F238E27FC236}">
                <a16:creationId xmlns:a16="http://schemas.microsoft.com/office/drawing/2014/main" id="{6B09F1D3-234E-446B-96BF-C87908835DA3}"/>
              </a:ext>
            </a:extLst>
          </p:cNvPr>
          <p:cNvCxnSpPr>
            <a:cxnSpLocks noChangeShapeType="1"/>
          </p:cNvCxnSpPr>
          <p:nvPr/>
        </p:nvCxnSpPr>
        <p:spPr bwMode="auto">
          <a:xfrm>
            <a:off x="3675063" y="4217988"/>
            <a:ext cx="1365250" cy="568325"/>
          </a:xfrm>
          <a:prstGeom prst="straightConnector1">
            <a:avLst/>
          </a:prstGeom>
          <a:noFill/>
          <a:ln w="38100" algn="ctr">
            <a:solidFill>
              <a:srgbClr val="FF0000"/>
            </a:solidFill>
            <a:prstDash val="dash"/>
            <a:round/>
            <a:headEnd/>
            <a:tailEnd type="triangle" w="med" len="med"/>
          </a:ln>
          <a:extLst>
            <a:ext uri="{909E8E84-426E-40DD-AFC4-6F175D3DCCD1}">
              <a14:hiddenFill xmlns:a14="http://schemas.microsoft.com/office/drawing/2010/main">
                <a:noFill/>
              </a14:hiddenFill>
            </a:ext>
          </a:extLst>
        </p:spPr>
      </p:cxnSp>
      <p:sp>
        <p:nvSpPr>
          <p:cNvPr id="34844" name="Text Box 2">
            <a:extLst>
              <a:ext uri="{FF2B5EF4-FFF2-40B4-BE49-F238E27FC236}">
                <a16:creationId xmlns:a16="http://schemas.microsoft.com/office/drawing/2014/main" id="{83F650A0-5D96-4911-99C0-D0737254C3F4}"/>
              </a:ext>
            </a:extLst>
          </p:cNvPr>
          <p:cNvSpPr txBox="1">
            <a:spLocks noChangeArrowheads="1"/>
          </p:cNvSpPr>
          <p:nvPr/>
        </p:nvSpPr>
        <p:spPr bwMode="auto">
          <a:xfrm>
            <a:off x="4645025" y="1195388"/>
            <a:ext cx="3876675"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marL="357188" indent="-357188">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30000"/>
              </a:lnSpc>
              <a:spcBef>
                <a:spcPts val="400"/>
              </a:spcBef>
              <a:buClr>
                <a:srgbClr val="FF0000"/>
              </a:buClr>
              <a:buFont typeface="Wingdings" panose="05000000000000000000" pitchFamily="2" charset="2"/>
              <a:buChar char="Ø"/>
            </a:pPr>
            <a:r>
              <a:rPr lang="zh-CN" altLang="zh-CN" sz="2300" b="1">
                <a:latin typeface="黑体" panose="02010609060101010101" pitchFamily="49" charset="-122"/>
                <a:ea typeface="黑体" panose="02010609060101010101" pitchFamily="49" charset="-122"/>
              </a:rPr>
              <a:t>整个单元是由位移控制的（边界固定），有机质基质（干酪根）由于吸附产生膨胀，有机质孔和无机质孔</a:t>
            </a:r>
            <a:r>
              <a:rPr lang="zh-CN" altLang="en-US" sz="2300" b="1">
                <a:latin typeface="黑体" panose="02010609060101010101" pitchFamily="49" charset="-122"/>
                <a:ea typeface="黑体" panose="02010609060101010101" pitchFamily="49" charset="-122"/>
              </a:rPr>
              <a:t>均</a:t>
            </a:r>
            <a:r>
              <a:rPr lang="zh-CN" altLang="zh-CN" sz="2300" b="1">
                <a:latin typeface="黑体" panose="02010609060101010101" pitchFamily="49" charset="-122"/>
                <a:ea typeface="黑体" panose="02010609060101010101" pitchFamily="49" charset="-122"/>
              </a:rPr>
              <a:t>会发生收缩</a:t>
            </a:r>
            <a:endParaRPr lang="en-US" altLang="zh-CN" sz="2300" b="1">
              <a:latin typeface="黑体" panose="02010609060101010101" pitchFamily="49" charset="-122"/>
              <a:ea typeface="黑体" panose="02010609060101010101" pitchFamily="49" charset="-122"/>
            </a:endParaRPr>
          </a:p>
        </p:txBody>
      </p:sp>
      <p:sp>
        <p:nvSpPr>
          <p:cNvPr id="34845" name="Text Box 2">
            <a:extLst>
              <a:ext uri="{FF2B5EF4-FFF2-40B4-BE49-F238E27FC236}">
                <a16:creationId xmlns:a16="http://schemas.microsoft.com/office/drawing/2014/main" id="{2EDE328A-43A2-4D1D-8A65-A2A9BDF57CDD}"/>
              </a:ext>
            </a:extLst>
          </p:cNvPr>
          <p:cNvSpPr txBox="1">
            <a:spLocks noChangeArrowheads="1"/>
          </p:cNvSpPr>
          <p:nvPr/>
        </p:nvSpPr>
        <p:spPr bwMode="auto">
          <a:xfrm>
            <a:off x="4811713" y="3916363"/>
            <a:ext cx="3875087" cy="239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marL="357188" indent="-357188">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30000"/>
              </a:lnSpc>
              <a:spcBef>
                <a:spcPts val="400"/>
              </a:spcBef>
              <a:buClr>
                <a:srgbClr val="FF0000"/>
              </a:buClr>
              <a:buFont typeface="Wingdings" panose="05000000000000000000" pitchFamily="2" charset="2"/>
              <a:buChar char="Ø"/>
            </a:pPr>
            <a:r>
              <a:rPr lang="zh-CN" altLang="zh-CN" sz="2300" b="1">
                <a:latin typeface="黑体" panose="02010609060101010101" pitchFamily="49" charset="-122"/>
                <a:ea typeface="黑体" panose="02010609060101010101" pitchFamily="49" charset="-122"/>
              </a:rPr>
              <a:t>整个单元是由应力控制的（边界施加常应力 </a:t>
            </a:r>
            <a:r>
              <a:rPr lang="en-US" altLang="zh-CN" sz="2300" b="1">
                <a:latin typeface="黑体" panose="02010609060101010101" pitchFamily="49" charset="-122"/>
                <a:ea typeface="黑体" panose="02010609060101010101" pitchFamily="49" charset="-122"/>
              </a:rPr>
              <a:t>P</a:t>
            </a:r>
            <a:r>
              <a:rPr lang="zh-CN" altLang="zh-CN" sz="2300" b="1">
                <a:latin typeface="黑体" panose="02010609060101010101" pitchFamily="49" charset="-122"/>
                <a:ea typeface="黑体" panose="02010609060101010101" pitchFamily="49" charset="-122"/>
              </a:rPr>
              <a:t>），整个系统</a:t>
            </a:r>
            <a:r>
              <a:rPr lang="zh-CN" altLang="en-US" sz="2300" b="1">
                <a:latin typeface="黑体" panose="02010609060101010101" pitchFamily="49" charset="-122"/>
                <a:ea typeface="黑体" panose="02010609060101010101" pitchFamily="49" charset="-122"/>
              </a:rPr>
              <a:t>均发生</a:t>
            </a:r>
            <a:r>
              <a:rPr lang="zh-CN" altLang="zh-CN" sz="2300" b="1">
                <a:latin typeface="黑体" panose="02010609060101010101" pitchFamily="49" charset="-122"/>
                <a:ea typeface="黑体" panose="02010609060101010101" pitchFamily="49" charset="-122"/>
              </a:rPr>
              <a:t>膨胀</a:t>
            </a:r>
            <a:r>
              <a:rPr lang="zh-CN" altLang="en-US" sz="2300" b="1">
                <a:latin typeface="黑体" panose="02010609060101010101" pitchFamily="49" charset="-122"/>
                <a:ea typeface="黑体" panose="02010609060101010101" pitchFamily="49" charset="-122"/>
              </a:rPr>
              <a:t>，</a:t>
            </a:r>
            <a:r>
              <a:rPr lang="zh-CN" altLang="zh-CN" sz="2300" b="1">
                <a:latin typeface="黑体" panose="02010609060101010101" pitchFamily="49" charset="-122"/>
                <a:ea typeface="黑体" panose="02010609060101010101" pitchFamily="49" charset="-122"/>
              </a:rPr>
              <a:t>有机质孔和无机质孔</a:t>
            </a:r>
            <a:r>
              <a:rPr lang="zh-CN" altLang="en-US" sz="2300" b="1">
                <a:latin typeface="黑体" panose="02010609060101010101" pitchFamily="49" charset="-122"/>
                <a:ea typeface="黑体" panose="02010609060101010101" pitchFamily="49" charset="-122"/>
              </a:rPr>
              <a:t>均</a:t>
            </a:r>
            <a:r>
              <a:rPr lang="zh-CN" altLang="zh-CN" sz="2300" b="1">
                <a:latin typeface="黑体" panose="02010609060101010101" pitchFamily="49" charset="-122"/>
                <a:ea typeface="黑体" panose="02010609060101010101" pitchFamily="49" charset="-122"/>
              </a:rPr>
              <a:t>会发生</a:t>
            </a:r>
            <a:r>
              <a:rPr lang="zh-CN" altLang="en-US" sz="2300" b="1">
                <a:latin typeface="黑体" panose="02010609060101010101" pitchFamily="49" charset="-122"/>
                <a:ea typeface="黑体" panose="02010609060101010101" pitchFamily="49" charset="-122"/>
              </a:rPr>
              <a:t>变大</a:t>
            </a:r>
            <a:endParaRPr lang="en-US" altLang="zh-CN" sz="2300" b="1">
              <a:latin typeface="黑体" panose="02010609060101010101" pitchFamily="49" charset="-122"/>
              <a:ea typeface="黑体" panose="02010609060101010101" pitchFamily="49" charset="-122"/>
            </a:endParaRPr>
          </a:p>
        </p:txBody>
      </p:sp>
      <p:sp>
        <p:nvSpPr>
          <p:cNvPr id="32" name="文本框 31">
            <a:extLst>
              <a:ext uri="{FF2B5EF4-FFF2-40B4-BE49-F238E27FC236}">
                <a16:creationId xmlns:a16="http://schemas.microsoft.com/office/drawing/2014/main" id="{1522295B-5E42-4237-96B2-6C834B64192E}"/>
              </a:ext>
            </a:extLst>
          </p:cNvPr>
          <p:cNvSpPr txBox="1"/>
          <p:nvPr/>
        </p:nvSpPr>
        <p:spPr bwMode="auto">
          <a:xfrm>
            <a:off x="1500188" y="4895850"/>
            <a:ext cx="1206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defRPr/>
            </a:pPr>
            <a:r>
              <a:rPr lang="en-US" altLang="zh-CN" dirty="0">
                <a:solidFill>
                  <a:srgbClr val="FF0000"/>
                </a:solidFill>
                <a:latin typeface="+mn-lt"/>
              </a:rPr>
              <a:t>Stage Ⅲ</a:t>
            </a:r>
            <a:endParaRPr lang="zh-CN" altLang="en-US" dirty="0">
              <a:solidFill>
                <a:srgbClr val="FF0000"/>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灯片编号占位符 3">
            <a:extLst>
              <a:ext uri="{FF2B5EF4-FFF2-40B4-BE49-F238E27FC236}">
                <a16:creationId xmlns:a16="http://schemas.microsoft.com/office/drawing/2014/main" id="{BCDD885A-3770-41D4-B482-EE218C492BB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75622B36-5E44-48F3-81B4-CBCBF081EE07}" type="slidenum">
              <a:rPr lang="en-US" altLang="zh-CN" sz="1400" smtClean="0">
                <a:latin typeface="Arial" panose="020B0604020202020204" pitchFamily="34" charset="0"/>
              </a:rPr>
              <a:pPr>
                <a:spcBef>
                  <a:spcPct val="0"/>
                </a:spcBef>
                <a:buFontTx/>
                <a:buNone/>
              </a:pPr>
              <a:t>18</a:t>
            </a:fld>
            <a:endParaRPr lang="en-US" altLang="zh-CN" sz="1400">
              <a:latin typeface="Arial" panose="020B0604020202020204" pitchFamily="34" charset="0"/>
            </a:endParaRPr>
          </a:p>
        </p:txBody>
      </p:sp>
      <p:sp>
        <p:nvSpPr>
          <p:cNvPr id="36867" name="Text Box 18">
            <a:extLst>
              <a:ext uri="{FF2B5EF4-FFF2-40B4-BE49-F238E27FC236}">
                <a16:creationId xmlns:a16="http://schemas.microsoft.com/office/drawing/2014/main" id="{7891669A-39ED-46BD-B936-FE81ED360869}"/>
              </a:ext>
            </a:extLst>
          </p:cNvPr>
          <p:cNvSpPr txBox="1">
            <a:spLocks noChangeArrowheads="1"/>
          </p:cNvSpPr>
          <p:nvPr/>
        </p:nvSpPr>
        <p:spPr bwMode="auto">
          <a:xfrm>
            <a:off x="2400300" y="139802"/>
            <a:ext cx="7777163" cy="480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三、页岩气开采耦合模型</a:t>
            </a:r>
          </a:p>
        </p:txBody>
      </p:sp>
      <p:sp>
        <p:nvSpPr>
          <p:cNvPr id="36868" name="Text Box 20">
            <a:extLst>
              <a:ext uri="{FF2B5EF4-FFF2-40B4-BE49-F238E27FC236}">
                <a16:creationId xmlns:a16="http://schemas.microsoft.com/office/drawing/2014/main" id="{F24A3055-C6C4-40FD-A01C-06A946F6118F}"/>
              </a:ext>
            </a:extLst>
          </p:cNvPr>
          <p:cNvSpPr txBox="1">
            <a:spLocks noChangeArrowheads="1"/>
          </p:cNvSpPr>
          <p:nvPr/>
        </p:nvSpPr>
        <p:spPr bwMode="auto">
          <a:xfrm flipV="1">
            <a:off x="152400" y="74295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36869" name="Text Box 3">
            <a:extLst>
              <a:ext uri="{FF2B5EF4-FFF2-40B4-BE49-F238E27FC236}">
                <a16:creationId xmlns:a16="http://schemas.microsoft.com/office/drawing/2014/main" id="{744C061B-BCE5-4384-924A-841736CCB41D}"/>
              </a:ext>
            </a:extLst>
          </p:cNvPr>
          <p:cNvSpPr txBox="1">
            <a:spLocks noChangeArrowheads="1"/>
          </p:cNvSpPr>
          <p:nvPr/>
        </p:nvSpPr>
        <p:spPr bwMode="ltGray">
          <a:xfrm>
            <a:off x="152400" y="692150"/>
            <a:ext cx="5283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marL="355600" indent="-3556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30000"/>
              </a:lnSpc>
              <a:spcBef>
                <a:spcPct val="15000"/>
              </a:spcBef>
              <a:buClr>
                <a:srgbClr val="FF0000"/>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数学模型</a:t>
            </a:r>
          </a:p>
        </p:txBody>
      </p:sp>
      <p:sp>
        <p:nvSpPr>
          <p:cNvPr id="36870" name="Rectangle 11">
            <a:extLst>
              <a:ext uri="{FF2B5EF4-FFF2-40B4-BE49-F238E27FC236}">
                <a16:creationId xmlns:a16="http://schemas.microsoft.com/office/drawing/2014/main" id="{FEB1B817-6376-4893-A3DA-2001FFDC4D9C}"/>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6871" name="Rectangle 13">
            <a:extLst>
              <a:ext uri="{FF2B5EF4-FFF2-40B4-BE49-F238E27FC236}">
                <a16:creationId xmlns:a16="http://schemas.microsoft.com/office/drawing/2014/main" id="{4832FBB3-A0A7-4A12-B3A4-0D2329FEB98F}"/>
              </a:ext>
            </a:extLst>
          </p:cNvPr>
          <p:cNvSpPr>
            <a:spLocks noChangeArrowheads="1"/>
          </p:cNvSpPr>
          <p:nvPr/>
        </p:nvSpPr>
        <p:spPr bwMode="auto">
          <a:xfrm>
            <a:off x="25400" y="45116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6872" name="Rectangle 14">
            <a:extLst>
              <a:ext uri="{FF2B5EF4-FFF2-40B4-BE49-F238E27FC236}">
                <a16:creationId xmlns:a16="http://schemas.microsoft.com/office/drawing/2014/main" id="{95270714-6B5D-46A8-85A3-6A243B05E41D}"/>
              </a:ext>
            </a:extLst>
          </p:cNvPr>
          <p:cNvSpPr>
            <a:spLocks noChangeArrowheads="1"/>
          </p:cNvSpPr>
          <p:nvPr/>
        </p:nvSpPr>
        <p:spPr bwMode="auto">
          <a:xfrm>
            <a:off x="0" y="68675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6873" name="Rectangle 4">
            <a:extLst>
              <a:ext uri="{FF2B5EF4-FFF2-40B4-BE49-F238E27FC236}">
                <a16:creationId xmlns:a16="http://schemas.microsoft.com/office/drawing/2014/main" id="{F1E9226F-D972-4AC2-843F-CFBC1EF8B85D}"/>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6874" name="Rectangle 6">
            <a:extLst>
              <a:ext uri="{FF2B5EF4-FFF2-40B4-BE49-F238E27FC236}">
                <a16:creationId xmlns:a16="http://schemas.microsoft.com/office/drawing/2014/main" id="{C9716020-BD01-443F-B94E-53BD49992A4D}"/>
              </a:ext>
            </a:extLst>
          </p:cNvPr>
          <p:cNvSpPr>
            <a:spLocks noChangeArrowheads="1"/>
          </p:cNvSpPr>
          <p:nvPr/>
        </p:nvSpPr>
        <p:spPr bwMode="auto">
          <a:xfrm>
            <a:off x="0" y="4724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6875" name="Rectangle 2">
            <a:extLst>
              <a:ext uri="{FF2B5EF4-FFF2-40B4-BE49-F238E27FC236}">
                <a16:creationId xmlns:a16="http://schemas.microsoft.com/office/drawing/2014/main" id="{7D7797DB-7AF7-491C-B8D6-C13B303FD921}"/>
              </a:ext>
            </a:extLst>
          </p:cNvPr>
          <p:cNvSpPr>
            <a:spLocks noChangeArrowheads="1"/>
          </p:cNvSpPr>
          <p:nvPr/>
        </p:nvSpPr>
        <p:spPr bwMode="auto">
          <a:xfrm>
            <a:off x="177800" y="15795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6876" name="Rectangle 4">
            <a:extLst>
              <a:ext uri="{FF2B5EF4-FFF2-40B4-BE49-F238E27FC236}">
                <a16:creationId xmlns:a16="http://schemas.microsoft.com/office/drawing/2014/main" id="{FF6510C3-5D5F-44C1-A80B-E45BB559BA20}"/>
              </a:ext>
            </a:extLst>
          </p:cNvPr>
          <p:cNvSpPr>
            <a:spLocks noChangeArrowheads="1"/>
          </p:cNvSpPr>
          <p:nvPr/>
        </p:nvSpPr>
        <p:spPr bwMode="auto">
          <a:xfrm>
            <a:off x="4427538" y="1589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6877" name="Rectangle 4">
            <a:extLst>
              <a:ext uri="{FF2B5EF4-FFF2-40B4-BE49-F238E27FC236}">
                <a16:creationId xmlns:a16="http://schemas.microsoft.com/office/drawing/2014/main" id="{76A0CEEC-4BCF-4E18-8F70-06DECB946C12}"/>
              </a:ext>
            </a:extLst>
          </p:cNvPr>
          <p:cNvSpPr>
            <a:spLocks noChangeArrowheads="1"/>
          </p:cNvSpPr>
          <p:nvPr/>
        </p:nvSpPr>
        <p:spPr bwMode="auto">
          <a:xfrm>
            <a:off x="2627313" y="32670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6878" name="Rectangle 3">
            <a:extLst>
              <a:ext uri="{FF2B5EF4-FFF2-40B4-BE49-F238E27FC236}">
                <a16:creationId xmlns:a16="http://schemas.microsoft.com/office/drawing/2014/main" id="{EFA1FC38-689A-4B40-8B8A-93792B697710}"/>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6879" name="Rectangle 4">
            <a:extLst>
              <a:ext uri="{FF2B5EF4-FFF2-40B4-BE49-F238E27FC236}">
                <a16:creationId xmlns:a16="http://schemas.microsoft.com/office/drawing/2014/main" id="{6C60C4D0-6E7F-43A8-B332-1E8D7FE754B0}"/>
              </a:ext>
            </a:extLst>
          </p:cNvPr>
          <p:cNvSpPr>
            <a:spLocks noChangeArrowheads="1"/>
          </p:cNvSpPr>
          <p:nvPr/>
        </p:nvSpPr>
        <p:spPr bwMode="auto">
          <a:xfrm>
            <a:off x="6156325" y="15589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6880" name="Rectangle 48">
            <a:extLst>
              <a:ext uri="{FF2B5EF4-FFF2-40B4-BE49-F238E27FC236}">
                <a16:creationId xmlns:a16="http://schemas.microsoft.com/office/drawing/2014/main" id="{9829BC5E-B086-454B-BD4B-4183730C4688}"/>
              </a:ext>
            </a:extLst>
          </p:cNvPr>
          <p:cNvSpPr>
            <a:spLocks noChangeArrowheads="1"/>
          </p:cNvSpPr>
          <p:nvPr/>
        </p:nvSpPr>
        <p:spPr bwMode="auto">
          <a:xfrm>
            <a:off x="2987675" y="1112838"/>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3048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zh-CN" altLang="zh-CN" sz="1200">
                <a:cs typeface="Times New Roman" panose="02020603050405020304" pitchFamily="18" charset="0"/>
              </a:rPr>
              <a:t> </a:t>
            </a:r>
            <a:endParaRPr lang="zh-CN" altLang="zh-CN" sz="1400">
              <a:latin typeface="Arial" panose="020B0604020202020204" pitchFamily="34" charset="0"/>
            </a:endParaRPr>
          </a:p>
        </p:txBody>
      </p:sp>
      <p:sp>
        <p:nvSpPr>
          <p:cNvPr id="36881" name="Rectangle 5">
            <a:extLst>
              <a:ext uri="{FF2B5EF4-FFF2-40B4-BE49-F238E27FC236}">
                <a16:creationId xmlns:a16="http://schemas.microsoft.com/office/drawing/2014/main" id="{2BBF408C-17AD-4683-B384-55E437A421F0}"/>
              </a:ext>
            </a:extLst>
          </p:cNvPr>
          <p:cNvSpPr>
            <a:spLocks noChangeArrowheads="1"/>
          </p:cNvSpPr>
          <p:nvPr/>
        </p:nvSpPr>
        <p:spPr bwMode="auto">
          <a:xfrm>
            <a:off x="468313" y="1338263"/>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6882" name="Rectangle 6">
            <a:extLst>
              <a:ext uri="{FF2B5EF4-FFF2-40B4-BE49-F238E27FC236}">
                <a16:creationId xmlns:a16="http://schemas.microsoft.com/office/drawing/2014/main" id="{3BC5B5A4-4425-41D2-9B0B-6446FD1DA0C7}"/>
              </a:ext>
            </a:extLst>
          </p:cNvPr>
          <p:cNvSpPr>
            <a:spLocks noChangeArrowheads="1"/>
          </p:cNvSpPr>
          <p:nvPr/>
        </p:nvSpPr>
        <p:spPr bwMode="auto">
          <a:xfrm>
            <a:off x="-6659563" y="3670300"/>
            <a:ext cx="9144001"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36883" name="Rectangle 8">
            <a:extLst>
              <a:ext uri="{FF2B5EF4-FFF2-40B4-BE49-F238E27FC236}">
                <a16:creationId xmlns:a16="http://schemas.microsoft.com/office/drawing/2014/main" id="{20F8A03E-1443-4245-AEB1-78B4636DAA97}"/>
              </a:ext>
            </a:extLst>
          </p:cNvPr>
          <p:cNvSpPr>
            <a:spLocks noChangeArrowheads="1"/>
          </p:cNvSpPr>
          <p:nvPr/>
        </p:nvSpPr>
        <p:spPr bwMode="auto">
          <a:xfrm>
            <a:off x="468313" y="66341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36884" name="Rectangle 2">
            <a:extLst>
              <a:ext uri="{FF2B5EF4-FFF2-40B4-BE49-F238E27FC236}">
                <a16:creationId xmlns:a16="http://schemas.microsoft.com/office/drawing/2014/main" id="{D63C5860-A1AC-4AEC-BE71-68CF374498A0}"/>
              </a:ext>
            </a:extLst>
          </p:cNvPr>
          <p:cNvSpPr>
            <a:spLocks noChangeArrowheads="1"/>
          </p:cNvSpPr>
          <p:nvPr/>
        </p:nvSpPr>
        <p:spPr bwMode="auto">
          <a:xfrm>
            <a:off x="1749425" y="1304925"/>
            <a:ext cx="10718800" cy="46038"/>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6885" name="Rectangle 3">
            <a:extLst>
              <a:ext uri="{FF2B5EF4-FFF2-40B4-BE49-F238E27FC236}">
                <a16:creationId xmlns:a16="http://schemas.microsoft.com/office/drawing/2014/main" id="{A1B0AF0B-6650-45A0-9541-A2FB2F367AE5}"/>
              </a:ext>
            </a:extLst>
          </p:cNvPr>
          <p:cNvSpPr>
            <a:spLocks noChangeArrowheads="1"/>
          </p:cNvSpPr>
          <p:nvPr/>
        </p:nvSpPr>
        <p:spPr bwMode="auto">
          <a:xfrm>
            <a:off x="971550" y="20955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6886" name="Rectangle 4">
            <a:extLst>
              <a:ext uri="{FF2B5EF4-FFF2-40B4-BE49-F238E27FC236}">
                <a16:creationId xmlns:a16="http://schemas.microsoft.com/office/drawing/2014/main" id="{0BC196ED-A793-4434-83D3-97B6464E8C2A}"/>
              </a:ext>
            </a:extLst>
          </p:cNvPr>
          <p:cNvSpPr>
            <a:spLocks noChangeArrowheads="1"/>
          </p:cNvSpPr>
          <p:nvPr/>
        </p:nvSpPr>
        <p:spPr bwMode="auto">
          <a:xfrm>
            <a:off x="971550" y="36861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36887" name="Rectangle 5">
            <a:extLst>
              <a:ext uri="{FF2B5EF4-FFF2-40B4-BE49-F238E27FC236}">
                <a16:creationId xmlns:a16="http://schemas.microsoft.com/office/drawing/2014/main" id="{7645D9D8-750C-4EA9-9EAD-C7874B02058C}"/>
              </a:ext>
            </a:extLst>
          </p:cNvPr>
          <p:cNvSpPr>
            <a:spLocks noChangeArrowheads="1"/>
          </p:cNvSpPr>
          <p:nvPr/>
        </p:nvSpPr>
        <p:spPr bwMode="auto">
          <a:xfrm>
            <a:off x="971550" y="52863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r>
              <a:rPr lang="en-US" altLang="zh-CN" sz="600">
                <a:latin typeface="Arial" panose="020B0604020202020204" pitchFamily="34" charset="0"/>
              </a:rPr>
              <a:t> </a:t>
            </a:r>
            <a:endParaRPr lang="en-US" altLang="zh-CN" sz="1400">
              <a:latin typeface="Arial" panose="020B0604020202020204" pitchFamily="34" charset="0"/>
            </a:endParaRPr>
          </a:p>
        </p:txBody>
      </p:sp>
      <p:sp>
        <p:nvSpPr>
          <p:cNvPr id="32" name="内容占位符 2">
            <a:extLst>
              <a:ext uri="{FF2B5EF4-FFF2-40B4-BE49-F238E27FC236}">
                <a16:creationId xmlns:a16="http://schemas.microsoft.com/office/drawing/2014/main" id="{CA00547C-3F59-405C-A99A-C96E5BBC8C80}"/>
              </a:ext>
            </a:extLst>
          </p:cNvPr>
          <p:cNvSpPr txBox="1">
            <a:spLocks/>
          </p:cNvSpPr>
          <p:nvPr/>
        </p:nvSpPr>
        <p:spPr bwMode="auto">
          <a:xfrm>
            <a:off x="549275" y="1274763"/>
            <a:ext cx="3733800" cy="349250"/>
          </a:xfrm>
          <a:prstGeom prst="rect">
            <a:avLst/>
          </a:prstGeom>
          <a:noFill/>
          <a:ln w="31750" cap="flat" algn="ctr">
            <a:noFill/>
            <a:miter lim="800000"/>
            <a:headEnd/>
            <a:tailEnd/>
          </a:ln>
        </p:spPr>
        <p:txBody>
          <a:bodyPr>
            <a:spAutoFit/>
          </a:bodyPr>
          <a:lstStyle/>
          <a:p>
            <a:pPr marL="266700" indent="-266700">
              <a:lnSpc>
                <a:spcPct val="140000"/>
              </a:lnSpc>
              <a:spcBef>
                <a:spcPts val="1200"/>
              </a:spcBef>
              <a:buClr>
                <a:srgbClr val="FF0000"/>
              </a:buClr>
              <a:buSzPct val="90000"/>
              <a:buFont typeface="Wingdings" pitchFamily="2" charset="2"/>
              <a:buChar char="Ø"/>
              <a:defRPr/>
            </a:pPr>
            <a:r>
              <a:rPr lang="zh-CN" altLang="en-US" kern="0" dirty="0">
                <a:latin typeface="黑体" pitchFamily="49" charset="-122"/>
                <a:ea typeface="黑体" pitchFamily="49" charset="-122"/>
              </a:rPr>
              <a:t>变形控制方程</a:t>
            </a:r>
            <a:endParaRPr lang="en-US" altLang="zh-CN" kern="0" dirty="0">
              <a:latin typeface="黑体" pitchFamily="49" charset="-122"/>
              <a:ea typeface="黑体" pitchFamily="49" charset="-122"/>
            </a:endParaRPr>
          </a:p>
        </p:txBody>
      </p:sp>
      <p:sp>
        <p:nvSpPr>
          <p:cNvPr id="36889" name="矩形 34">
            <a:extLst>
              <a:ext uri="{FF2B5EF4-FFF2-40B4-BE49-F238E27FC236}">
                <a16:creationId xmlns:a16="http://schemas.microsoft.com/office/drawing/2014/main" id="{CD59D242-EE79-4A79-854F-820CFE13A463}"/>
              </a:ext>
            </a:extLst>
          </p:cNvPr>
          <p:cNvSpPr>
            <a:spLocks noChangeArrowheads="1"/>
          </p:cNvSpPr>
          <p:nvPr/>
        </p:nvSpPr>
        <p:spPr bwMode="auto">
          <a:xfrm>
            <a:off x="660400" y="2392363"/>
            <a:ext cx="65532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400" i="1">
                <a:latin typeface="黑体" panose="02010609060101010101" pitchFamily="49" charset="-122"/>
                <a:ea typeface="黑体" panose="02010609060101010101" pitchFamily="49" charset="-122"/>
              </a:rPr>
              <a:t>u</a:t>
            </a:r>
            <a:r>
              <a:rPr lang="en-US" altLang="zh-CN" sz="1400">
                <a:latin typeface="黑体" panose="02010609060101010101" pitchFamily="49" charset="-122"/>
                <a:ea typeface="黑体" panose="02010609060101010101" pitchFamily="49" charset="-122"/>
              </a:rPr>
              <a:t> </a:t>
            </a:r>
            <a:r>
              <a:rPr lang="zh-CN" altLang="zh-CN" sz="1400">
                <a:latin typeface="黑体" panose="02010609060101010101" pitchFamily="49" charset="-122"/>
                <a:ea typeface="黑体" panose="02010609060101010101" pitchFamily="49" charset="-122"/>
                <a:cs typeface="Times New Roman" panose="02020603050405020304" pitchFamily="18" charset="0"/>
              </a:rPr>
              <a:t>代表了位移</a:t>
            </a:r>
            <a:r>
              <a:rPr lang="en-US" altLang="zh-CN" sz="1400">
                <a:latin typeface="黑体" panose="02010609060101010101" pitchFamily="49" charset="-122"/>
                <a:ea typeface="黑体" panose="02010609060101010101" pitchFamily="49" charset="-122"/>
              </a:rPr>
              <a:t>, </a:t>
            </a:r>
            <a:r>
              <a:rPr lang="en-US" altLang="zh-CN" sz="1400" i="1">
                <a:latin typeface="黑体" panose="02010609060101010101" pitchFamily="49" charset="-122"/>
                <a:ea typeface="黑体" panose="02010609060101010101" pitchFamily="49" charset="-122"/>
              </a:rPr>
              <a:t>p</a:t>
            </a:r>
            <a:r>
              <a:rPr lang="en-US" altLang="zh-CN" sz="1400">
                <a:latin typeface="黑体" panose="02010609060101010101" pitchFamily="49" charset="-122"/>
                <a:ea typeface="黑体" panose="02010609060101010101" pitchFamily="49" charset="-122"/>
              </a:rPr>
              <a:t> </a:t>
            </a:r>
            <a:r>
              <a:rPr lang="zh-CN" altLang="zh-CN" sz="1400">
                <a:latin typeface="黑体" panose="02010609060101010101" pitchFamily="49" charset="-122"/>
                <a:ea typeface="黑体" panose="02010609060101010101" pitchFamily="49" charset="-122"/>
              </a:rPr>
              <a:t>代表了气体压力差</a:t>
            </a:r>
            <a:r>
              <a:rPr lang="en-US" altLang="zh-CN" sz="1400">
                <a:latin typeface="黑体" panose="02010609060101010101" pitchFamily="49" charset="-122"/>
                <a:ea typeface="黑体" panose="02010609060101010101" pitchFamily="49" charset="-122"/>
              </a:rPr>
              <a:t>, </a:t>
            </a:r>
            <a:r>
              <a:rPr lang="en-US" altLang="zh-CN" sz="1400" i="1">
                <a:latin typeface="黑体" panose="02010609060101010101" pitchFamily="49" charset="-122"/>
                <a:ea typeface="黑体" panose="02010609060101010101" pitchFamily="49" charset="-122"/>
              </a:rPr>
              <a:t>ε</a:t>
            </a:r>
            <a:r>
              <a:rPr lang="en-US" altLang="zh-CN" sz="1400" i="1" baseline="-25000">
                <a:latin typeface="黑体" panose="02010609060101010101" pitchFamily="49" charset="-122"/>
                <a:ea typeface="黑体" panose="02010609060101010101" pitchFamily="49" charset="-122"/>
              </a:rPr>
              <a:t>s</a:t>
            </a:r>
            <a:r>
              <a:rPr lang="en-US" altLang="zh-CN" sz="1400">
                <a:latin typeface="黑体" panose="02010609060101010101" pitchFamily="49" charset="-122"/>
                <a:ea typeface="黑体" panose="02010609060101010101" pitchFamily="49" charset="-122"/>
              </a:rPr>
              <a:t> </a:t>
            </a:r>
            <a:r>
              <a:rPr lang="zh-CN" altLang="zh-CN" sz="1400">
                <a:latin typeface="黑体" panose="02010609060101010101" pitchFamily="49" charset="-122"/>
                <a:ea typeface="黑体" panose="02010609060101010101" pitchFamily="49" charset="-122"/>
              </a:rPr>
              <a:t>代表了吸附应变</a:t>
            </a:r>
            <a:r>
              <a:rPr lang="en-US" altLang="zh-CN" sz="1400">
                <a:latin typeface="黑体" panose="02010609060101010101" pitchFamily="49" charset="-122"/>
                <a:ea typeface="黑体" panose="02010609060101010101" pitchFamily="49" charset="-122"/>
              </a:rPr>
              <a:t>, </a:t>
            </a:r>
            <a:r>
              <a:rPr lang="en-US" altLang="zh-CN" sz="1400" i="1">
                <a:latin typeface="黑体" panose="02010609060101010101" pitchFamily="49" charset="-122"/>
                <a:ea typeface="黑体" panose="02010609060101010101" pitchFamily="49" charset="-122"/>
              </a:rPr>
              <a:t>α </a:t>
            </a:r>
            <a:r>
              <a:rPr lang="en-US" altLang="zh-CN" sz="1400">
                <a:latin typeface="黑体" panose="02010609060101010101" pitchFamily="49" charset="-122"/>
                <a:ea typeface="黑体" panose="02010609060101010101" pitchFamily="49" charset="-122"/>
              </a:rPr>
              <a:t> </a:t>
            </a:r>
            <a:r>
              <a:rPr lang="zh-CN" altLang="zh-CN" sz="1400">
                <a:latin typeface="黑体" panose="02010609060101010101" pitchFamily="49" charset="-122"/>
                <a:ea typeface="黑体" panose="02010609060101010101" pitchFamily="49" charset="-122"/>
              </a:rPr>
              <a:t>是比奥系数</a:t>
            </a:r>
            <a:r>
              <a:rPr lang="en-US" altLang="zh-CN" sz="1400">
                <a:latin typeface="黑体" panose="02010609060101010101" pitchFamily="49" charset="-122"/>
                <a:ea typeface="黑体" panose="02010609060101010101" pitchFamily="49" charset="-122"/>
              </a:rPr>
              <a:t>, </a:t>
            </a:r>
            <a:r>
              <a:rPr lang="en-US" altLang="zh-CN" sz="1400" i="1">
                <a:latin typeface="黑体" panose="02010609060101010101" pitchFamily="49" charset="-122"/>
                <a:ea typeface="黑体" panose="02010609060101010101" pitchFamily="49" charset="-122"/>
              </a:rPr>
              <a:t>K</a:t>
            </a:r>
            <a:r>
              <a:rPr lang="en-US" altLang="zh-CN" sz="1400">
                <a:latin typeface="黑体" panose="02010609060101010101" pitchFamily="49" charset="-122"/>
                <a:ea typeface="黑体" panose="02010609060101010101" pitchFamily="49" charset="-122"/>
              </a:rPr>
              <a:t> </a:t>
            </a:r>
            <a:r>
              <a:rPr lang="zh-CN" altLang="zh-CN" sz="1400">
                <a:latin typeface="黑体" panose="02010609060101010101" pitchFamily="49" charset="-122"/>
                <a:ea typeface="黑体" panose="02010609060101010101" pitchFamily="49" charset="-122"/>
              </a:rPr>
              <a:t>是体积模量</a:t>
            </a:r>
            <a:r>
              <a:rPr lang="zh-CN" altLang="en-US" sz="1400">
                <a:latin typeface="黑体" panose="02010609060101010101" pitchFamily="49" charset="-122"/>
                <a:ea typeface="黑体" panose="02010609060101010101" pitchFamily="49" charset="-122"/>
              </a:rPr>
              <a:t>，</a:t>
            </a:r>
            <a:r>
              <a:rPr lang="en-US" altLang="zh-CN" sz="1400" i="1">
                <a:latin typeface="黑体" panose="02010609060101010101" pitchFamily="49" charset="-122"/>
                <a:ea typeface="黑体" panose="02010609060101010101" pitchFamily="49" charset="-122"/>
              </a:rPr>
              <a:t>G</a:t>
            </a:r>
            <a:r>
              <a:rPr lang="en-US" altLang="zh-CN" sz="1400">
                <a:latin typeface="黑体" panose="02010609060101010101" pitchFamily="49" charset="-122"/>
                <a:ea typeface="黑体" panose="02010609060101010101" pitchFamily="49" charset="-122"/>
              </a:rPr>
              <a:t> </a:t>
            </a:r>
            <a:r>
              <a:rPr lang="zh-CN" altLang="zh-CN" sz="1400">
                <a:latin typeface="黑体" panose="02010609060101010101" pitchFamily="49" charset="-122"/>
                <a:ea typeface="黑体" panose="02010609060101010101" pitchFamily="49" charset="-122"/>
              </a:rPr>
              <a:t>是剪切模量，</a:t>
            </a:r>
            <a:r>
              <a:rPr lang="zh-CN" altLang="en-US" sz="1400">
                <a:latin typeface="黑体" panose="02010609060101010101" pitchFamily="49" charset="-122"/>
                <a:ea typeface="黑体" panose="02010609060101010101" pitchFamily="49" charset="-122"/>
              </a:rPr>
              <a:t>下标</a:t>
            </a:r>
            <a:r>
              <a:rPr lang="en-US" altLang="zh-CN" sz="1400" i="1">
                <a:latin typeface="黑体" panose="02010609060101010101" pitchFamily="49" charset="-122"/>
                <a:ea typeface="黑体" panose="02010609060101010101" pitchFamily="49" charset="-122"/>
              </a:rPr>
              <a:t>in</a:t>
            </a:r>
            <a:r>
              <a:rPr lang="zh-CN" altLang="en-US" sz="1400">
                <a:latin typeface="黑体" panose="02010609060101010101" pitchFamily="49" charset="-122"/>
                <a:ea typeface="黑体" panose="02010609060101010101" pitchFamily="49" charset="-122"/>
              </a:rPr>
              <a:t>，</a:t>
            </a:r>
            <a:r>
              <a:rPr lang="en-US" altLang="zh-CN" sz="1400" i="1">
                <a:latin typeface="黑体" panose="02010609060101010101" pitchFamily="49" charset="-122"/>
                <a:ea typeface="黑体" panose="02010609060101010101" pitchFamily="49" charset="-122"/>
              </a:rPr>
              <a:t>or</a:t>
            </a:r>
            <a:r>
              <a:rPr lang="zh-CN" altLang="en-US" sz="1400">
                <a:latin typeface="黑体" panose="02010609060101010101" pitchFamily="49" charset="-122"/>
                <a:ea typeface="黑体" panose="02010609060101010101" pitchFamily="49" charset="-122"/>
              </a:rPr>
              <a:t>，</a:t>
            </a:r>
            <a:r>
              <a:rPr lang="en-US" altLang="zh-CN" sz="1400" i="1">
                <a:latin typeface="黑体" panose="02010609060101010101" pitchFamily="49" charset="-122"/>
                <a:ea typeface="黑体" panose="02010609060101010101" pitchFamily="49" charset="-122"/>
              </a:rPr>
              <a:t>ke</a:t>
            </a:r>
            <a:r>
              <a:rPr lang="zh-CN" altLang="en-US" sz="1400">
                <a:latin typeface="黑体" panose="02010609060101010101" pitchFamily="49" charset="-122"/>
                <a:ea typeface="黑体" panose="02010609060101010101" pitchFamily="49" charset="-122"/>
              </a:rPr>
              <a:t>分别代表了无机质系统、有机质系统和干酪根</a:t>
            </a:r>
          </a:p>
        </p:txBody>
      </p:sp>
      <p:sp>
        <p:nvSpPr>
          <p:cNvPr id="36" name="内容占位符 2">
            <a:extLst>
              <a:ext uri="{FF2B5EF4-FFF2-40B4-BE49-F238E27FC236}">
                <a16:creationId xmlns:a16="http://schemas.microsoft.com/office/drawing/2014/main" id="{C1EDA676-E0FF-4260-93DB-02D68CDB4876}"/>
              </a:ext>
            </a:extLst>
          </p:cNvPr>
          <p:cNvSpPr txBox="1">
            <a:spLocks/>
          </p:cNvSpPr>
          <p:nvPr/>
        </p:nvSpPr>
        <p:spPr bwMode="auto">
          <a:xfrm>
            <a:off x="533400" y="4667250"/>
            <a:ext cx="3733800" cy="347663"/>
          </a:xfrm>
          <a:prstGeom prst="rect">
            <a:avLst/>
          </a:prstGeom>
          <a:noFill/>
          <a:ln w="31750" cap="flat" algn="ctr">
            <a:noFill/>
            <a:miter lim="800000"/>
            <a:headEnd/>
            <a:tailEnd/>
          </a:ln>
        </p:spPr>
        <p:txBody>
          <a:bodyPr>
            <a:spAutoFit/>
          </a:bodyPr>
          <a:lstStyle/>
          <a:p>
            <a:pPr marL="266700" indent="-266700">
              <a:lnSpc>
                <a:spcPct val="140000"/>
              </a:lnSpc>
              <a:spcBef>
                <a:spcPts val="1200"/>
              </a:spcBef>
              <a:buClr>
                <a:srgbClr val="FF0000"/>
              </a:buClr>
              <a:buSzPct val="90000"/>
              <a:buFont typeface="Wingdings" pitchFamily="2" charset="2"/>
              <a:buChar char="Ø"/>
              <a:defRPr/>
            </a:pPr>
            <a:r>
              <a:rPr lang="zh-CN" altLang="en-US" dirty="0">
                <a:latin typeface="黑体" panose="02010609060101010101" pitchFamily="49" charset="-122"/>
                <a:ea typeface="黑体" panose="02010609060101010101" pitchFamily="49" charset="-122"/>
              </a:rPr>
              <a:t>无机质中的气体流动</a:t>
            </a:r>
            <a:endParaRPr lang="en-US" altLang="zh-CN" kern="0" dirty="0">
              <a:latin typeface="黑体" pitchFamily="49" charset="-122"/>
              <a:ea typeface="黑体" pitchFamily="49" charset="-122"/>
            </a:endParaRPr>
          </a:p>
        </p:txBody>
      </p:sp>
      <p:sp>
        <p:nvSpPr>
          <p:cNvPr id="36891" name="矩形 39">
            <a:extLst>
              <a:ext uri="{FF2B5EF4-FFF2-40B4-BE49-F238E27FC236}">
                <a16:creationId xmlns:a16="http://schemas.microsoft.com/office/drawing/2014/main" id="{497BD5D2-363A-4F62-85C8-4D89D5A62D47}"/>
              </a:ext>
            </a:extLst>
          </p:cNvPr>
          <p:cNvSpPr>
            <a:spLocks noChangeArrowheads="1"/>
          </p:cNvSpPr>
          <p:nvPr/>
        </p:nvSpPr>
        <p:spPr bwMode="auto">
          <a:xfrm>
            <a:off x="660400" y="5819775"/>
            <a:ext cx="6553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zh-CN" sz="1400" i="1">
                <a:latin typeface="Arial" panose="020B0604020202020204" pitchFamily="34" charset="0"/>
              </a:rPr>
              <a:t>φ</a:t>
            </a:r>
            <a:r>
              <a:rPr lang="en-US" altLang="zh-CN" sz="1400" i="1" baseline="-25000">
                <a:latin typeface="Arial" panose="020B0604020202020204" pitchFamily="34" charset="0"/>
              </a:rPr>
              <a:t>in</a:t>
            </a:r>
            <a:r>
              <a:rPr lang="en-US" altLang="zh-CN" sz="1400">
                <a:latin typeface="Arial" panose="020B0604020202020204" pitchFamily="34" charset="0"/>
              </a:rPr>
              <a:t> </a:t>
            </a:r>
            <a:r>
              <a:rPr lang="zh-CN" altLang="zh-CN" sz="1400">
                <a:latin typeface="黑体" panose="02010609060101010101" pitchFamily="49" charset="-122"/>
                <a:ea typeface="黑体" panose="02010609060101010101" pitchFamily="49" charset="-122"/>
              </a:rPr>
              <a:t>为无机质系统的孔隙率</a:t>
            </a:r>
            <a:r>
              <a:rPr lang="zh-CN" altLang="zh-CN" sz="1400">
                <a:latin typeface="Arial" panose="020B0604020202020204" pitchFamily="34" charset="0"/>
              </a:rPr>
              <a:t>，</a:t>
            </a:r>
            <a:r>
              <a:rPr lang="en-US" altLang="zh-CN" sz="1400" i="1">
                <a:latin typeface="Arial" panose="020B0604020202020204" pitchFamily="34" charset="0"/>
              </a:rPr>
              <a:t> ρ</a:t>
            </a:r>
            <a:r>
              <a:rPr lang="en-US" altLang="zh-CN" sz="1400" i="1" baseline="-25000">
                <a:latin typeface="Arial" panose="020B0604020202020204" pitchFamily="34" charset="0"/>
              </a:rPr>
              <a:t>in</a:t>
            </a:r>
            <a:r>
              <a:rPr lang="en-US" altLang="zh-CN" sz="1400">
                <a:latin typeface="Arial" panose="020B0604020202020204" pitchFamily="34" charset="0"/>
              </a:rPr>
              <a:t> </a:t>
            </a:r>
            <a:r>
              <a:rPr lang="zh-CN" altLang="zh-CN" sz="1400">
                <a:latin typeface="黑体" panose="02010609060101010101" pitchFamily="49" charset="-122"/>
                <a:ea typeface="黑体" panose="02010609060101010101" pitchFamily="49" charset="-122"/>
              </a:rPr>
              <a:t>是无机质系统中的气体密度</a:t>
            </a:r>
            <a:r>
              <a:rPr lang="en-US" altLang="zh-CN" sz="1400">
                <a:latin typeface="黑体" panose="02010609060101010101" pitchFamily="49" charset="-122"/>
                <a:ea typeface="黑体" panose="02010609060101010101" pitchFamily="49" charset="-122"/>
              </a:rPr>
              <a:t>,</a:t>
            </a:r>
            <a:r>
              <a:rPr lang="zh-CN" altLang="zh-CN" sz="1400" i="1">
                <a:latin typeface="黑体" panose="02010609060101010101" pitchFamily="49" charset="-122"/>
                <a:ea typeface="黑体" panose="02010609060101010101" pitchFamily="49" charset="-122"/>
              </a:rPr>
              <a:t> </a:t>
            </a:r>
            <a:r>
              <a:rPr lang="en-US" altLang="zh-CN" sz="1400" i="1">
                <a:latin typeface="黑体" panose="02010609060101010101" pitchFamily="49" charset="-122"/>
                <a:ea typeface="黑体" panose="02010609060101010101" pitchFamily="49" charset="-122"/>
              </a:rPr>
              <a:t>k</a:t>
            </a:r>
            <a:r>
              <a:rPr lang="en-US" altLang="zh-CN" sz="1400" i="1" baseline="-25000">
                <a:latin typeface="黑体" panose="02010609060101010101" pitchFamily="49" charset="-122"/>
                <a:ea typeface="黑体" panose="02010609060101010101" pitchFamily="49" charset="-122"/>
              </a:rPr>
              <a:t>in</a:t>
            </a:r>
            <a:r>
              <a:rPr lang="en-US" altLang="zh-CN" sz="1400">
                <a:latin typeface="黑体" panose="02010609060101010101" pitchFamily="49" charset="-122"/>
                <a:ea typeface="黑体" panose="02010609060101010101" pitchFamily="49" charset="-122"/>
              </a:rPr>
              <a:t> </a:t>
            </a:r>
            <a:r>
              <a:rPr lang="zh-CN" altLang="zh-CN" sz="1400">
                <a:latin typeface="黑体" panose="02010609060101010101" pitchFamily="49" charset="-122"/>
                <a:ea typeface="黑体" panose="02010609060101010101" pitchFamily="49" charset="-122"/>
              </a:rPr>
              <a:t>是</a:t>
            </a:r>
            <a:r>
              <a:rPr lang="zh-CN" altLang="en-US" sz="1400">
                <a:latin typeface="黑体" panose="02010609060101010101" pitchFamily="49" charset="-122"/>
                <a:ea typeface="黑体" panose="02010609060101010101" pitchFamily="49" charset="-122"/>
              </a:rPr>
              <a:t>无机质系统</a:t>
            </a:r>
            <a:r>
              <a:rPr lang="zh-CN" altLang="zh-CN" sz="1400">
                <a:latin typeface="黑体" panose="02010609060101010101" pitchFamily="49" charset="-122"/>
                <a:ea typeface="黑体" panose="02010609060101010101" pitchFamily="49" charset="-122"/>
              </a:rPr>
              <a:t>中的</a:t>
            </a:r>
            <a:r>
              <a:rPr lang="zh-CN" altLang="en-US" sz="1400">
                <a:latin typeface="黑体" panose="02010609060101010101" pitchFamily="49" charset="-122"/>
                <a:ea typeface="黑体" panose="02010609060101010101" pitchFamily="49" charset="-122"/>
              </a:rPr>
              <a:t>固有</a:t>
            </a:r>
            <a:r>
              <a:rPr lang="zh-CN" altLang="zh-CN" sz="1400">
                <a:latin typeface="黑体" panose="02010609060101010101" pitchFamily="49" charset="-122"/>
                <a:ea typeface="黑体" panose="02010609060101010101" pitchFamily="49" charset="-122"/>
              </a:rPr>
              <a:t>渗透率</a:t>
            </a:r>
            <a:r>
              <a:rPr lang="zh-CN" altLang="en-US" sz="1400">
                <a:latin typeface="黑体" panose="02010609060101010101" pitchFamily="49" charset="-122"/>
                <a:ea typeface="黑体" panose="02010609060101010101" pitchFamily="49" charset="-122"/>
              </a:rPr>
              <a:t>，</a:t>
            </a:r>
            <a:r>
              <a:rPr lang="en-US" altLang="zh-CN" sz="1400" i="1">
                <a:latin typeface="黑体" panose="02010609060101010101" pitchFamily="49" charset="-122"/>
                <a:ea typeface="黑体" panose="02010609060101010101" pitchFamily="49" charset="-122"/>
              </a:rPr>
              <a:t>Kn</a:t>
            </a:r>
            <a:r>
              <a:rPr lang="en-US" altLang="zh-CN" sz="1400" i="1" baseline="-25000">
                <a:latin typeface="黑体" panose="02010609060101010101" pitchFamily="49" charset="-122"/>
                <a:ea typeface="黑体" panose="02010609060101010101" pitchFamily="49" charset="-122"/>
              </a:rPr>
              <a:t>in </a:t>
            </a:r>
            <a:r>
              <a:rPr lang="zh-CN" altLang="en-US" sz="1400">
                <a:latin typeface="黑体" panose="02010609060101010101" pitchFamily="49" charset="-122"/>
                <a:ea typeface="黑体" panose="02010609060101010101" pitchFamily="49" charset="-122"/>
              </a:rPr>
              <a:t>是无机质系统的努森数</a:t>
            </a:r>
            <a:endParaRPr lang="zh-CN" altLang="en-US" sz="1400" i="1" baseline="-25000">
              <a:latin typeface="黑体" panose="02010609060101010101" pitchFamily="49" charset="-122"/>
              <a:ea typeface="黑体" panose="02010609060101010101" pitchFamily="49" charset="-122"/>
            </a:endParaRPr>
          </a:p>
        </p:txBody>
      </p:sp>
      <p:sp>
        <p:nvSpPr>
          <p:cNvPr id="36892" name="Rectangle 4">
            <a:extLst>
              <a:ext uri="{FF2B5EF4-FFF2-40B4-BE49-F238E27FC236}">
                <a16:creationId xmlns:a16="http://schemas.microsoft.com/office/drawing/2014/main" id="{70959B9D-E19F-418E-BE50-85B224B8BDAE}"/>
              </a:ext>
            </a:extLst>
          </p:cNvPr>
          <p:cNvSpPr>
            <a:spLocks noChangeArrowheads="1"/>
          </p:cNvSpPr>
          <p:nvPr/>
        </p:nvSpPr>
        <p:spPr bwMode="auto">
          <a:xfrm>
            <a:off x="1217613" y="1768475"/>
            <a:ext cx="9217025" cy="46038"/>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graphicFrame>
        <p:nvGraphicFramePr>
          <p:cNvPr id="36893" name="对象 19">
            <a:extLst>
              <a:ext uri="{FF2B5EF4-FFF2-40B4-BE49-F238E27FC236}">
                <a16:creationId xmlns:a16="http://schemas.microsoft.com/office/drawing/2014/main" id="{06727975-EA69-4D69-9602-9B6491168C26}"/>
              </a:ext>
            </a:extLst>
          </p:cNvPr>
          <p:cNvGraphicFramePr>
            <a:graphicFrameLocks noChangeAspect="1"/>
          </p:cNvGraphicFramePr>
          <p:nvPr/>
        </p:nvGraphicFramePr>
        <p:xfrm>
          <a:off x="1217613" y="1806575"/>
          <a:ext cx="6130925" cy="496888"/>
        </p:xfrm>
        <a:graphic>
          <a:graphicData uri="http://schemas.openxmlformats.org/presentationml/2006/ole">
            <mc:AlternateContent xmlns:mc="http://schemas.openxmlformats.org/markup-compatibility/2006">
              <mc:Choice xmlns:v="urn:schemas-microsoft-com:vml" Requires="v">
                <p:oleObj spid="_x0000_s134188" name="Equation" r:id="rId4" imgW="4546600" imgH="393700" progId="Equation.DSMT4">
                  <p:embed/>
                </p:oleObj>
              </mc:Choice>
              <mc:Fallback>
                <p:oleObj name="Equation" r:id="rId4" imgW="4546600" imgH="393700" progId="Equation.DSMT4">
                  <p:embed/>
                  <p:pic>
                    <p:nvPicPr>
                      <p:cNvPr id="36893" name="对象 19">
                        <a:extLst>
                          <a:ext uri="{FF2B5EF4-FFF2-40B4-BE49-F238E27FC236}">
                            <a16:creationId xmlns:a16="http://schemas.microsoft.com/office/drawing/2014/main" id="{06727975-EA69-4D69-9602-9B6491168C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7613" y="1806575"/>
                        <a:ext cx="6130925"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 name="矩形 20">
            <a:extLst>
              <a:ext uri="{FF2B5EF4-FFF2-40B4-BE49-F238E27FC236}">
                <a16:creationId xmlns:a16="http://schemas.microsoft.com/office/drawing/2014/main" id="{B3D91F2F-7D01-4591-B50D-957C98E1402A}"/>
              </a:ext>
            </a:extLst>
          </p:cNvPr>
          <p:cNvSpPr/>
          <p:nvPr/>
        </p:nvSpPr>
        <p:spPr>
          <a:xfrm>
            <a:off x="893763" y="3203575"/>
            <a:ext cx="3775075" cy="347663"/>
          </a:xfrm>
          <a:prstGeom prst="rect">
            <a:avLst/>
          </a:prstGeom>
        </p:spPr>
        <p:txBody>
          <a:bodyPr wrap="none">
            <a:spAutoFit/>
          </a:bodyPr>
          <a:lstStyle/>
          <a:p>
            <a:pPr>
              <a:lnSpc>
                <a:spcPct val="140000"/>
              </a:lnSpc>
              <a:spcBef>
                <a:spcPts val="1200"/>
              </a:spcBef>
              <a:buClr>
                <a:srgbClr val="FF0000"/>
              </a:buClr>
              <a:buSzPct val="90000"/>
              <a:defRPr/>
            </a:pPr>
            <a:r>
              <a:rPr lang="zh-CN" altLang="zh-CN" kern="0" dirty="0">
                <a:latin typeface="黑体" pitchFamily="49" charset="-122"/>
                <a:ea typeface="黑体" pitchFamily="49" charset="-122"/>
              </a:rPr>
              <a:t>采用朗格缪尔吸附方程可以得到吸附应变曲线</a:t>
            </a:r>
            <a:endParaRPr lang="zh-CN" altLang="en-US" kern="0" dirty="0">
              <a:latin typeface="黑体" pitchFamily="49" charset="-122"/>
              <a:ea typeface="黑体" pitchFamily="49" charset="-122"/>
            </a:endParaRPr>
          </a:p>
        </p:txBody>
      </p:sp>
      <p:sp>
        <p:nvSpPr>
          <p:cNvPr id="36895" name="Rectangle 6">
            <a:extLst>
              <a:ext uri="{FF2B5EF4-FFF2-40B4-BE49-F238E27FC236}">
                <a16:creationId xmlns:a16="http://schemas.microsoft.com/office/drawing/2014/main" id="{A3E064D5-4AA2-490E-BFCC-9D60D95C4127}"/>
              </a:ext>
            </a:extLst>
          </p:cNvPr>
          <p:cNvSpPr>
            <a:spLocks noChangeArrowheads="1"/>
          </p:cNvSpPr>
          <p:nvPr/>
        </p:nvSpPr>
        <p:spPr bwMode="auto">
          <a:xfrm>
            <a:off x="1763713" y="36560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graphicFrame>
        <p:nvGraphicFramePr>
          <p:cNvPr id="36896" name="对象 22">
            <a:extLst>
              <a:ext uri="{FF2B5EF4-FFF2-40B4-BE49-F238E27FC236}">
                <a16:creationId xmlns:a16="http://schemas.microsoft.com/office/drawing/2014/main" id="{BE7568FA-C152-4A40-8649-E6003942848B}"/>
              </a:ext>
            </a:extLst>
          </p:cNvPr>
          <p:cNvGraphicFramePr>
            <a:graphicFrameLocks noChangeAspect="1"/>
          </p:cNvGraphicFramePr>
          <p:nvPr/>
        </p:nvGraphicFramePr>
        <p:xfrm>
          <a:off x="1763713" y="3656013"/>
          <a:ext cx="819150" cy="466725"/>
        </p:xfrm>
        <a:graphic>
          <a:graphicData uri="http://schemas.openxmlformats.org/presentationml/2006/ole">
            <mc:AlternateContent xmlns:mc="http://schemas.openxmlformats.org/markup-compatibility/2006">
              <mc:Choice xmlns:v="urn:schemas-microsoft-com:vml" Requires="v">
                <p:oleObj spid="_x0000_s134189" name="Equation" r:id="rId6" imgW="787400" imgH="431800" progId="Equation.DSMT4">
                  <p:embed/>
                </p:oleObj>
              </mc:Choice>
              <mc:Fallback>
                <p:oleObj name="Equation" r:id="rId6" imgW="787400" imgH="431800" progId="Equation.DSMT4">
                  <p:embed/>
                  <p:pic>
                    <p:nvPicPr>
                      <p:cNvPr id="36896" name="对象 22">
                        <a:extLst>
                          <a:ext uri="{FF2B5EF4-FFF2-40B4-BE49-F238E27FC236}">
                            <a16:creationId xmlns:a16="http://schemas.microsoft.com/office/drawing/2014/main" id="{BE7568FA-C152-4A40-8649-E6003942848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63713" y="3656013"/>
                        <a:ext cx="8191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897" name="矩形 23">
            <a:extLst>
              <a:ext uri="{FF2B5EF4-FFF2-40B4-BE49-F238E27FC236}">
                <a16:creationId xmlns:a16="http://schemas.microsoft.com/office/drawing/2014/main" id="{035A5686-DB1B-41E1-8EE1-AC08ACE0E196}"/>
              </a:ext>
            </a:extLst>
          </p:cNvPr>
          <p:cNvSpPr>
            <a:spLocks noChangeArrowheads="1"/>
          </p:cNvSpPr>
          <p:nvPr/>
        </p:nvSpPr>
        <p:spPr bwMode="auto">
          <a:xfrm>
            <a:off x="1217613" y="4268788"/>
            <a:ext cx="39528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400" i="1"/>
              <a:t>ε</a:t>
            </a:r>
            <a:r>
              <a:rPr lang="en-US" altLang="zh-CN" sz="1400" i="1" baseline="-25000"/>
              <a:t>L</a:t>
            </a:r>
            <a:r>
              <a:rPr lang="en-US" altLang="zh-CN" sz="1400" i="1"/>
              <a:t> </a:t>
            </a:r>
            <a:r>
              <a:rPr lang="zh-CN" altLang="zh-CN" sz="1400">
                <a:latin typeface="黑体" panose="02010609060101010101" pitchFamily="49" charset="-122"/>
                <a:ea typeface="黑体" panose="02010609060101010101" pitchFamily="49" charset="-122"/>
                <a:cs typeface="Times New Roman" panose="02020603050405020304" pitchFamily="18" charset="0"/>
              </a:rPr>
              <a:t>为朗格缪尔应变常数，</a:t>
            </a:r>
            <a:r>
              <a:rPr lang="en-US" altLang="zh-CN" sz="1400" i="1"/>
              <a:t>P</a:t>
            </a:r>
            <a:r>
              <a:rPr lang="en-US" altLang="zh-CN" sz="1400" i="1" baseline="-25000"/>
              <a:t>L</a:t>
            </a:r>
            <a:r>
              <a:rPr lang="zh-CN" altLang="zh-CN" sz="1400">
                <a:latin typeface="黑体" panose="02010609060101010101" pitchFamily="49" charset="-122"/>
                <a:ea typeface="黑体" panose="02010609060101010101" pitchFamily="49" charset="-122"/>
              </a:rPr>
              <a:t>是朗格缪尔压力常数</a:t>
            </a:r>
            <a:endParaRPr lang="zh-CN" altLang="en-US" sz="1400">
              <a:latin typeface="黑体" panose="02010609060101010101" pitchFamily="49" charset="-122"/>
              <a:ea typeface="黑体" panose="02010609060101010101" pitchFamily="49" charset="-122"/>
            </a:endParaRPr>
          </a:p>
        </p:txBody>
      </p:sp>
      <p:sp>
        <p:nvSpPr>
          <p:cNvPr id="36898" name="Rectangle 10">
            <a:extLst>
              <a:ext uri="{FF2B5EF4-FFF2-40B4-BE49-F238E27FC236}">
                <a16:creationId xmlns:a16="http://schemas.microsoft.com/office/drawing/2014/main" id="{B0113268-A6CB-40F6-9E8E-145F2CD4E89A}"/>
              </a:ext>
            </a:extLst>
          </p:cNvPr>
          <p:cNvSpPr>
            <a:spLocks noChangeArrowheads="1"/>
          </p:cNvSpPr>
          <p:nvPr/>
        </p:nvSpPr>
        <p:spPr bwMode="auto">
          <a:xfrm>
            <a:off x="1763713" y="51847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graphicFrame>
        <p:nvGraphicFramePr>
          <p:cNvPr id="36899" name="对象 27">
            <a:extLst>
              <a:ext uri="{FF2B5EF4-FFF2-40B4-BE49-F238E27FC236}">
                <a16:creationId xmlns:a16="http://schemas.microsoft.com/office/drawing/2014/main" id="{8D35E6EB-CFE2-4783-9452-527A4DF1256A}"/>
              </a:ext>
            </a:extLst>
          </p:cNvPr>
          <p:cNvGraphicFramePr>
            <a:graphicFrameLocks noChangeAspect="1"/>
          </p:cNvGraphicFramePr>
          <p:nvPr/>
        </p:nvGraphicFramePr>
        <p:xfrm>
          <a:off x="1457325" y="5183188"/>
          <a:ext cx="3773488" cy="468312"/>
        </p:xfrm>
        <a:graphic>
          <a:graphicData uri="http://schemas.openxmlformats.org/presentationml/2006/ole">
            <mc:AlternateContent xmlns:mc="http://schemas.openxmlformats.org/markup-compatibility/2006">
              <mc:Choice xmlns:v="urn:schemas-microsoft-com:vml" Requires="v">
                <p:oleObj spid="_x0000_s134190" name="Equation" r:id="rId8" imgW="3327400" imgH="431800" progId="Equation.DSMT4">
                  <p:embed/>
                </p:oleObj>
              </mc:Choice>
              <mc:Fallback>
                <p:oleObj name="Equation" r:id="rId8" imgW="3327400" imgH="431800" progId="Equation.DSMT4">
                  <p:embed/>
                  <p:pic>
                    <p:nvPicPr>
                      <p:cNvPr id="36899" name="对象 27">
                        <a:extLst>
                          <a:ext uri="{FF2B5EF4-FFF2-40B4-BE49-F238E27FC236}">
                            <a16:creationId xmlns:a16="http://schemas.microsoft.com/office/drawing/2014/main" id="{8D35E6EB-CFE2-4783-9452-527A4DF1256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57325" y="5183188"/>
                        <a:ext cx="3773488"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灯片编号占位符 3">
            <a:extLst>
              <a:ext uri="{FF2B5EF4-FFF2-40B4-BE49-F238E27FC236}">
                <a16:creationId xmlns:a16="http://schemas.microsoft.com/office/drawing/2014/main" id="{7AB881ED-FFCF-475E-A06A-39FF3705F84D}"/>
              </a:ext>
            </a:extLst>
          </p:cNvPr>
          <p:cNvSpPr>
            <a:spLocks noGrp="1"/>
          </p:cNvSpPr>
          <p:nvPr>
            <p:ph type="sldNum" sz="quarter" idx="12"/>
          </p:nvPr>
        </p:nvSpPr>
        <p:spPr>
          <a:xfrm>
            <a:off x="6588125" y="598487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2F7C7CB8-688C-45E6-AF9D-5F48F5A07070}" type="slidenum">
              <a:rPr lang="en-US" altLang="zh-CN" sz="1400" smtClean="0">
                <a:latin typeface="Arial" panose="020B0604020202020204" pitchFamily="34" charset="0"/>
              </a:rPr>
              <a:pPr>
                <a:spcBef>
                  <a:spcPct val="0"/>
                </a:spcBef>
                <a:buFontTx/>
                <a:buNone/>
              </a:pPr>
              <a:t>19</a:t>
            </a:fld>
            <a:endParaRPr lang="en-US" altLang="zh-CN" sz="1400">
              <a:latin typeface="Arial" panose="020B0604020202020204" pitchFamily="34" charset="0"/>
            </a:endParaRPr>
          </a:p>
        </p:txBody>
      </p:sp>
      <p:sp>
        <p:nvSpPr>
          <p:cNvPr id="38915" name="Text Box 18">
            <a:extLst>
              <a:ext uri="{FF2B5EF4-FFF2-40B4-BE49-F238E27FC236}">
                <a16:creationId xmlns:a16="http://schemas.microsoft.com/office/drawing/2014/main" id="{A64D45B7-11DF-4861-9295-CFE758751A43}"/>
              </a:ext>
            </a:extLst>
          </p:cNvPr>
          <p:cNvSpPr txBox="1">
            <a:spLocks noChangeArrowheads="1"/>
          </p:cNvSpPr>
          <p:nvPr/>
        </p:nvSpPr>
        <p:spPr bwMode="auto">
          <a:xfrm>
            <a:off x="2447131" y="154550"/>
            <a:ext cx="7777163" cy="480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三、页岩气开采耦合模型</a:t>
            </a:r>
          </a:p>
        </p:txBody>
      </p:sp>
      <p:sp>
        <p:nvSpPr>
          <p:cNvPr id="38916" name="Text Box 20">
            <a:extLst>
              <a:ext uri="{FF2B5EF4-FFF2-40B4-BE49-F238E27FC236}">
                <a16:creationId xmlns:a16="http://schemas.microsoft.com/office/drawing/2014/main" id="{91B009F1-ABF6-43BB-9A09-E5C5CC0D1BF4}"/>
              </a:ext>
            </a:extLst>
          </p:cNvPr>
          <p:cNvSpPr txBox="1">
            <a:spLocks noChangeArrowheads="1"/>
          </p:cNvSpPr>
          <p:nvPr/>
        </p:nvSpPr>
        <p:spPr bwMode="auto">
          <a:xfrm flipV="1">
            <a:off x="152400" y="74295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38917" name="Text Box 3">
            <a:extLst>
              <a:ext uri="{FF2B5EF4-FFF2-40B4-BE49-F238E27FC236}">
                <a16:creationId xmlns:a16="http://schemas.microsoft.com/office/drawing/2014/main" id="{C6B9EF90-FFD9-484A-A4CC-5670511A0FBB}"/>
              </a:ext>
            </a:extLst>
          </p:cNvPr>
          <p:cNvSpPr txBox="1">
            <a:spLocks noChangeArrowheads="1"/>
          </p:cNvSpPr>
          <p:nvPr/>
        </p:nvSpPr>
        <p:spPr bwMode="ltGray">
          <a:xfrm>
            <a:off x="152400" y="692150"/>
            <a:ext cx="5283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marL="355600" indent="-3556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30000"/>
              </a:lnSpc>
              <a:spcBef>
                <a:spcPct val="15000"/>
              </a:spcBef>
              <a:buClr>
                <a:srgbClr val="FF0000"/>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数学模型</a:t>
            </a:r>
          </a:p>
        </p:txBody>
      </p:sp>
      <p:sp>
        <p:nvSpPr>
          <p:cNvPr id="38918" name="Rectangle 11">
            <a:extLst>
              <a:ext uri="{FF2B5EF4-FFF2-40B4-BE49-F238E27FC236}">
                <a16:creationId xmlns:a16="http://schemas.microsoft.com/office/drawing/2014/main" id="{9DC10249-6DD9-4211-B6BE-930038B37BDA}"/>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8919" name="Rectangle 13">
            <a:extLst>
              <a:ext uri="{FF2B5EF4-FFF2-40B4-BE49-F238E27FC236}">
                <a16:creationId xmlns:a16="http://schemas.microsoft.com/office/drawing/2014/main" id="{6A3CE09E-B43A-473C-ABA4-5481C3A8E6DA}"/>
              </a:ext>
            </a:extLst>
          </p:cNvPr>
          <p:cNvSpPr>
            <a:spLocks noChangeArrowheads="1"/>
          </p:cNvSpPr>
          <p:nvPr/>
        </p:nvSpPr>
        <p:spPr bwMode="auto">
          <a:xfrm>
            <a:off x="26988" y="44069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8920" name="Rectangle 14">
            <a:extLst>
              <a:ext uri="{FF2B5EF4-FFF2-40B4-BE49-F238E27FC236}">
                <a16:creationId xmlns:a16="http://schemas.microsoft.com/office/drawing/2014/main" id="{9DD591C2-BC49-4188-8678-AB553E098F1D}"/>
              </a:ext>
            </a:extLst>
          </p:cNvPr>
          <p:cNvSpPr>
            <a:spLocks noChangeArrowheads="1"/>
          </p:cNvSpPr>
          <p:nvPr/>
        </p:nvSpPr>
        <p:spPr bwMode="auto">
          <a:xfrm>
            <a:off x="0" y="68675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8921" name="Rectangle 4">
            <a:extLst>
              <a:ext uri="{FF2B5EF4-FFF2-40B4-BE49-F238E27FC236}">
                <a16:creationId xmlns:a16="http://schemas.microsoft.com/office/drawing/2014/main" id="{119691BC-0FF5-4160-B9F6-F1CDEF7C5678}"/>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8922" name="Rectangle 6">
            <a:extLst>
              <a:ext uri="{FF2B5EF4-FFF2-40B4-BE49-F238E27FC236}">
                <a16:creationId xmlns:a16="http://schemas.microsoft.com/office/drawing/2014/main" id="{FF48358E-8C00-47A4-82F1-F1BD7EA90CA4}"/>
              </a:ext>
            </a:extLst>
          </p:cNvPr>
          <p:cNvSpPr>
            <a:spLocks noChangeArrowheads="1"/>
          </p:cNvSpPr>
          <p:nvPr/>
        </p:nvSpPr>
        <p:spPr bwMode="auto">
          <a:xfrm>
            <a:off x="0" y="4724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8923" name="Rectangle 2">
            <a:extLst>
              <a:ext uri="{FF2B5EF4-FFF2-40B4-BE49-F238E27FC236}">
                <a16:creationId xmlns:a16="http://schemas.microsoft.com/office/drawing/2014/main" id="{282A650B-34E0-4532-A239-A820F0D89F79}"/>
              </a:ext>
            </a:extLst>
          </p:cNvPr>
          <p:cNvSpPr>
            <a:spLocks noChangeArrowheads="1"/>
          </p:cNvSpPr>
          <p:nvPr/>
        </p:nvSpPr>
        <p:spPr bwMode="auto">
          <a:xfrm>
            <a:off x="177800" y="15795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8924" name="Rectangle 4">
            <a:extLst>
              <a:ext uri="{FF2B5EF4-FFF2-40B4-BE49-F238E27FC236}">
                <a16:creationId xmlns:a16="http://schemas.microsoft.com/office/drawing/2014/main" id="{A10570B4-4DF3-48C3-BB5F-F50BBF2ADDF0}"/>
              </a:ext>
            </a:extLst>
          </p:cNvPr>
          <p:cNvSpPr>
            <a:spLocks noChangeArrowheads="1"/>
          </p:cNvSpPr>
          <p:nvPr/>
        </p:nvSpPr>
        <p:spPr bwMode="auto">
          <a:xfrm>
            <a:off x="4427538" y="1589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8925" name="Rectangle 4">
            <a:extLst>
              <a:ext uri="{FF2B5EF4-FFF2-40B4-BE49-F238E27FC236}">
                <a16:creationId xmlns:a16="http://schemas.microsoft.com/office/drawing/2014/main" id="{D06179E5-8E1D-44DF-AD1D-7B646B0B1CD0}"/>
              </a:ext>
            </a:extLst>
          </p:cNvPr>
          <p:cNvSpPr>
            <a:spLocks noChangeArrowheads="1"/>
          </p:cNvSpPr>
          <p:nvPr/>
        </p:nvSpPr>
        <p:spPr bwMode="auto">
          <a:xfrm>
            <a:off x="2627313" y="32670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8926" name="Rectangle 3">
            <a:extLst>
              <a:ext uri="{FF2B5EF4-FFF2-40B4-BE49-F238E27FC236}">
                <a16:creationId xmlns:a16="http://schemas.microsoft.com/office/drawing/2014/main" id="{CC7031BB-3F66-4443-8C0E-0E5D0FCEC35C}"/>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8927" name="Rectangle 4">
            <a:extLst>
              <a:ext uri="{FF2B5EF4-FFF2-40B4-BE49-F238E27FC236}">
                <a16:creationId xmlns:a16="http://schemas.microsoft.com/office/drawing/2014/main" id="{1F62E46D-A031-4B69-BBC3-868E3F2D2D3C}"/>
              </a:ext>
            </a:extLst>
          </p:cNvPr>
          <p:cNvSpPr>
            <a:spLocks noChangeArrowheads="1"/>
          </p:cNvSpPr>
          <p:nvPr/>
        </p:nvSpPr>
        <p:spPr bwMode="auto">
          <a:xfrm>
            <a:off x="6156325" y="15589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38928" name="Rectangle 48">
            <a:extLst>
              <a:ext uri="{FF2B5EF4-FFF2-40B4-BE49-F238E27FC236}">
                <a16:creationId xmlns:a16="http://schemas.microsoft.com/office/drawing/2014/main" id="{34E4B0A4-7EF0-452B-BD4E-1F0CAFE99C8E}"/>
              </a:ext>
            </a:extLst>
          </p:cNvPr>
          <p:cNvSpPr>
            <a:spLocks noChangeArrowheads="1"/>
          </p:cNvSpPr>
          <p:nvPr/>
        </p:nvSpPr>
        <p:spPr bwMode="auto">
          <a:xfrm>
            <a:off x="2987675" y="1112838"/>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3048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zh-CN" altLang="zh-CN" sz="1200">
                <a:cs typeface="Times New Roman" panose="02020603050405020304" pitchFamily="18" charset="0"/>
              </a:rPr>
              <a:t> </a:t>
            </a:r>
            <a:endParaRPr lang="zh-CN" altLang="zh-CN" sz="1400">
              <a:latin typeface="Arial" panose="020B0604020202020204" pitchFamily="34" charset="0"/>
            </a:endParaRPr>
          </a:p>
        </p:txBody>
      </p:sp>
      <p:sp>
        <p:nvSpPr>
          <p:cNvPr id="38929" name="Rectangle 5">
            <a:extLst>
              <a:ext uri="{FF2B5EF4-FFF2-40B4-BE49-F238E27FC236}">
                <a16:creationId xmlns:a16="http://schemas.microsoft.com/office/drawing/2014/main" id="{9EE4923A-BF15-45A0-B3C2-787C7BED8307}"/>
              </a:ext>
            </a:extLst>
          </p:cNvPr>
          <p:cNvSpPr>
            <a:spLocks noChangeArrowheads="1"/>
          </p:cNvSpPr>
          <p:nvPr/>
        </p:nvSpPr>
        <p:spPr bwMode="auto">
          <a:xfrm>
            <a:off x="468313" y="1338263"/>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8930" name="Rectangle 6">
            <a:extLst>
              <a:ext uri="{FF2B5EF4-FFF2-40B4-BE49-F238E27FC236}">
                <a16:creationId xmlns:a16="http://schemas.microsoft.com/office/drawing/2014/main" id="{06D43630-8929-4ABD-A98C-CD249AC36CD6}"/>
              </a:ext>
            </a:extLst>
          </p:cNvPr>
          <p:cNvSpPr>
            <a:spLocks noChangeArrowheads="1"/>
          </p:cNvSpPr>
          <p:nvPr/>
        </p:nvSpPr>
        <p:spPr bwMode="auto">
          <a:xfrm>
            <a:off x="-6659563" y="3670300"/>
            <a:ext cx="9144001"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38931" name="Rectangle 8">
            <a:extLst>
              <a:ext uri="{FF2B5EF4-FFF2-40B4-BE49-F238E27FC236}">
                <a16:creationId xmlns:a16="http://schemas.microsoft.com/office/drawing/2014/main" id="{60B9561C-1E90-49E2-9FF8-D5864E94EA69}"/>
              </a:ext>
            </a:extLst>
          </p:cNvPr>
          <p:cNvSpPr>
            <a:spLocks noChangeArrowheads="1"/>
          </p:cNvSpPr>
          <p:nvPr/>
        </p:nvSpPr>
        <p:spPr bwMode="auto">
          <a:xfrm>
            <a:off x="468313" y="65293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38932" name="Rectangle 2">
            <a:extLst>
              <a:ext uri="{FF2B5EF4-FFF2-40B4-BE49-F238E27FC236}">
                <a16:creationId xmlns:a16="http://schemas.microsoft.com/office/drawing/2014/main" id="{7033F695-1C52-4C95-9CE8-3B1E40544967}"/>
              </a:ext>
            </a:extLst>
          </p:cNvPr>
          <p:cNvSpPr>
            <a:spLocks noChangeArrowheads="1"/>
          </p:cNvSpPr>
          <p:nvPr/>
        </p:nvSpPr>
        <p:spPr bwMode="auto">
          <a:xfrm>
            <a:off x="1749425" y="1304925"/>
            <a:ext cx="10718800" cy="46038"/>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8933" name="Rectangle 3">
            <a:extLst>
              <a:ext uri="{FF2B5EF4-FFF2-40B4-BE49-F238E27FC236}">
                <a16:creationId xmlns:a16="http://schemas.microsoft.com/office/drawing/2014/main" id="{764A3A05-1AD9-4AD4-9358-1AEDC50DC024}"/>
              </a:ext>
            </a:extLst>
          </p:cNvPr>
          <p:cNvSpPr>
            <a:spLocks noChangeArrowheads="1"/>
          </p:cNvSpPr>
          <p:nvPr/>
        </p:nvSpPr>
        <p:spPr bwMode="auto">
          <a:xfrm>
            <a:off x="971550" y="20955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8934" name="Rectangle 4">
            <a:extLst>
              <a:ext uri="{FF2B5EF4-FFF2-40B4-BE49-F238E27FC236}">
                <a16:creationId xmlns:a16="http://schemas.microsoft.com/office/drawing/2014/main" id="{80F42B3C-0585-4E21-B879-7B1308DC70FC}"/>
              </a:ext>
            </a:extLst>
          </p:cNvPr>
          <p:cNvSpPr>
            <a:spLocks noChangeArrowheads="1"/>
          </p:cNvSpPr>
          <p:nvPr/>
        </p:nvSpPr>
        <p:spPr bwMode="auto">
          <a:xfrm>
            <a:off x="971550" y="36861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38935" name="Rectangle 5">
            <a:extLst>
              <a:ext uri="{FF2B5EF4-FFF2-40B4-BE49-F238E27FC236}">
                <a16:creationId xmlns:a16="http://schemas.microsoft.com/office/drawing/2014/main" id="{B24AA2AC-44AC-4540-90A7-17882BB59F00}"/>
              </a:ext>
            </a:extLst>
          </p:cNvPr>
          <p:cNvSpPr>
            <a:spLocks noChangeArrowheads="1"/>
          </p:cNvSpPr>
          <p:nvPr/>
        </p:nvSpPr>
        <p:spPr bwMode="auto">
          <a:xfrm>
            <a:off x="971550" y="52863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r>
              <a:rPr lang="en-US" altLang="zh-CN" sz="600">
                <a:latin typeface="Arial" panose="020B0604020202020204" pitchFamily="34" charset="0"/>
              </a:rPr>
              <a:t> </a:t>
            </a:r>
            <a:endParaRPr lang="en-US" altLang="zh-CN" sz="1400">
              <a:latin typeface="Arial" panose="020B0604020202020204" pitchFamily="34" charset="0"/>
            </a:endParaRPr>
          </a:p>
        </p:txBody>
      </p:sp>
      <p:sp>
        <p:nvSpPr>
          <p:cNvPr id="32" name="内容占位符 2">
            <a:extLst>
              <a:ext uri="{FF2B5EF4-FFF2-40B4-BE49-F238E27FC236}">
                <a16:creationId xmlns:a16="http://schemas.microsoft.com/office/drawing/2014/main" id="{976749A7-244E-4B31-900B-53516E8F10EC}"/>
              </a:ext>
            </a:extLst>
          </p:cNvPr>
          <p:cNvSpPr txBox="1">
            <a:spLocks/>
          </p:cNvSpPr>
          <p:nvPr/>
        </p:nvSpPr>
        <p:spPr bwMode="auto">
          <a:xfrm>
            <a:off x="549275" y="1274763"/>
            <a:ext cx="3733800" cy="393700"/>
          </a:xfrm>
          <a:prstGeom prst="rect">
            <a:avLst/>
          </a:prstGeom>
          <a:noFill/>
          <a:ln w="31750" cap="flat" algn="ctr">
            <a:noFill/>
            <a:miter lim="800000"/>
            <a:headEnd/>
            <a:tailEnd/>
          </a:ln>
        </p:spPr>
        <p:txBody>
          <a:bodyPr>
            <a:spAutoFit/>
          </a:bodyPr>
          <a:lstStyle/>
          <a:p>
            <a:pPr marL="266700" indent="-266700">
              <a:lnSpc>
                <a:spcPct val="140000"/>
              </a:lnSpc>
              <a:spcBef>
                <a:spcPts val="1200"/>
              </a:spcBef>
              <a:buClr>
                <a:srgbClr val="FF0000"/>
              </a:buClr>
              <a:buSzPct val="90000"/>
              <a:buFont typeface="Wingdings" pitchFamily="2" charset="2"/>
              <a:buChar char="Ø"/>
              <a:defRPr/>
            </a:pPr>
            <a:r>
              <a:rPr lang="zh-CN" altLang="en-US" kern="0" dirty="0">
                <a:latin typeface="黑体" pitchFamily="49" charset="-122"/>
                <a:ea typeface="黑体" pitchFamily="49" charset="-122"/>
              </a:rPr>
              <a:t>有机质中的气体流动方程</a:t>
            </a:r>
            <a:endParaRPr lang="en-US" altLang="zh-CN" kern="0" dirty="0">
              <a:latin typeface="黑体" pitchFamily="49" charset="-122"/>
              <a:ea typeface="黑体" pitchFamily="49" charset="-122"/>
            </a:endParaRPr>
          </a:p>
        </p:txBody>
      </p:sp>
      <p:sp>
        <p:nvSpPr>
          <p:cNvPr id="38937" name="矩形 34">
            <a:extLst>
              <a:ext uri="{FF2B5EF4-FFF2-40B4-BE49-F238E27FC236}">
                <a16:creationId xmlns:a16="http://schemas.microsoft.com/office/drawing/2014/main" id="{BAD6D6C7-AC97-42E2-A736-1F6089395E45}"/>
              </a:ext>
            </a:extLst>
          </p:cNvPr>
          <p:cNvSpPr>
            <a:spLocks noChangeArrowheads="1"/>
          </p:cNvSpPr>
          <p:nvPr/>
        </p:nvSpPr>
        <p:spPr bwMode="auto">
          <a:xfrm>
            <a:off x="660400" y="2452688"/>
            <a:ext cx="75834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zh-CN" sz="1400" i="1">
                <a:latin typeface="Arial" panose="020B0604020202020204" pitchFamily="34" charset="0"/>
              </a:rPr>
              <a:t>φ</a:t>
            </a:r>
            <a:r>
              <a:rPr lang="en-US" altLang="zh-CN" sz="1400" i="1" baseline="-25000">
                <a:latin typeface="Arial" panose="020B0604020202020204" pitchFamily="34" charset="0"/>
              </a:rPr>
              <a:t>or</a:t>
            </a:r>
            <a:r>
              <a:rPr lang="en-US" altLang="zh-CN" sz="1400">
                <a:latin typeface="Arial" panose="020B0604020202020204" pitchFamily="34" charset="0"/>
              </a:rPr>
              <a:t> </a:t>
            </a:r>
            <a:r>
              <a:rPr lang="zh-CN" altLang="zh-CN" sz="1400">
                <a:latin typeface="黑体" panose="02010609060101010101" pitchFamily="49" charset="-122"/>
                <a:ea typeface="黑体" panose="02010609060101010101" pitchFamily="49" charset="-122"/>
                <a:cs typeface="Times New Roman" panose="02020603050405020304" pitchFamily="18" charset="0"/>
              </a:rPr>
              <a:t>是有机质孔的孔隙率</a:t>
            </a:r>
            <a:r>
              <a:rPr lang="zh-CN" altLang="zh-CN" sz="1400">
                <a:latin typeface="Arial" panose="020B0604020202020204" pitchFamily="34" charset="0"/>
              </a:rPr>
              <a:t>，</a:t>
            </a:r>
            <a:r>
              <a:rPr lang="zh-CN" altLang="zh-CN" sz="1400" i="1">
                <a:latin typeface="Arial" panose="020B0604020202020204" pitchFamily="34" charset="0"/>
              </a:rPr>
              <a:t>φ</a:t>
            </a:r>
            <a:r>
              <a:rPr lang="en-US" altLang="zh-CN" sz="1400" i="1" baseline="-25000">
                <a:latin typeface="Arial" panose="020B0604020202020204" pitchFamily="34" charset="0"/>
              </a:rPr>
              <a:t>k</a:t>
            </a:r>
            <a:r>
              <a:rPr lang="en-US" altLang="zh-CN" sz="1400">
                <a:latin typeface="Arial" panose="020B0604020202020204" pitchFamily="34" charset="0"/>
              </a:rPr>
              <a:t> </a:t>
            </a:r>
            <a:r>
              <a:rPr lang="zh-CN" altLang="zh-CN" sz="1400">
                <a:latin typeface="黑体" panose="02010609060101010101" pitchFamily="49" charset="-122"/>
                <a:ea typeface="黑体" panose="02010609060101010101" pitchFamily="49" charset="-122"/>
              </a:rPr>
              <a:t>是干酪根的比重</a:t>
            </a:r>
            <a:r>
              <a:rPr lang="zh-CN" altLang="en-US" sz="1400">
                <a:latin typeface="黑体" panose="02010609060101010101" pitchFamily="49" charset="-122"/>
                <a:ea typeface="黑体" panose="02010609060101010101" pitchFamily="49" charset="-122"/>
              </a:rPr>
              <a:t>，</a:t>
            </a:r>
            <a:r>
              <a:rPr lang="en-US" altLang="zh-CN" sz="1400">
                <a:latin typeface="黑体" panose="02010609060101010101" pitchFamily="49" charset="-122"/>
                <a:ea typeface="黑体" panose="02010609060101010101" pitchFamily="49" charset="-122"/>
              </a:rPr>
              <a:t>,</a:t>
            </a:r>
            <a:r>
              <a:rPr lang="zh-CN" altLang="zh-CN" sz="1400" i="1">
                <a:latin typeface="黑体" panose="02010609060101010101" pitchFamily="49" charset="-122"/>
                <a:ea typeface="黑体" panose="02010609060101010101" pitchFamily="49" charset="-122"/>
              </a:rPr>
              <a:t> </a:t>
            </a:r>
            <a:r>
              <a:rPr lang="en-US" altLang="zh-CN" sz="1400" i="1">
                <a:latin typeface="黑体" panose="02010609060101010101" pitchFamily="49" charset="-122"/>
                <a:ea typeface="黑体" panose="02010609060101010101" pitchFamily="49" charset="-122"/>
              </a:rPr>
              <a:t>k</a:t>
            </a:r>
            <a:r>
              <a:rPr lang="en-US" altLang="zh-CN" sz="1400" i="1" baseline="-25000">
                <a:latin typeface="黑体" panose="02010609060101010101" pitchFamily="49" charset="-122"/>
                <a:ea typeface="黑体" panose="02010609060101010101" pitchFamily="49" charset="-122"/>
              </a:rPr>
              <a:t>or</a:t>
            </a:r>
            <a:r>
              <a:rPr lang="en-US" altLang="zh-CN" sz="1400">
                <a:latin typeface="黑体" panose="02010609060101010101" pitchFamily="49" charset="-122"/>
                <a:ea typeface="黑体" panose="02010609060101010101" pitchFamily="49" charset="-122"/>
              </a:rPr>
              <a:t> </a:t>
            </a:r>
            <a:r>
              <a:rPr lang="zh-CN" altLang="zh-CN" sz="1400">
                <a:latin typeface="黑体" panose="02010609060101010101" pitchFamily="49" charset="-122"/>
                <a:ea typeface="黑体" panose="02010609060101010101" pitchFamily="49" charset="-122"/>
              </a:rPr>
              <a:t>是</a:t>
            </a:r>
            <a:r>
              <a:rPr lang="zh-CN" altLang="en-US" sz="1400">
                <a:latin typeface="黑体" panose="02010609060101010101" pitchFamily="49" charset="-122"/>
                <a:ea typeface="黑体" panose="02010609060101010101" pitchFamily="49" charset="-122"/>
              </a:rPr>
              <a:t>有机质系统</a:t>
            </a:r>
            <a:r>
              <a:rPr lang="zh-CN" altLang="zh-CN" sz="1400">
                <a:latin typeface="黑体" panose="02010609060101010101" pitchFamily="49" charset="-122"/>
                <a:ea typeface="黑体" panose="02010609060101010101" pitchFamily="49" charset="-122"/>
              </a:rPr>
              <a:t>中的</a:t>
            </a:r>
            <a:r>
              <a:rPr lang="zh-CN" altLang="en-US" sz="1400">
                <a:latin typeface="黑体" panose="02010609060101010101" pitchFamily="49" charset="-122"/>
                <a:ea typeface="黑体" panose="02010609060101010101" pitchFamily="49" charset="-122"/>
              </a:rPr>
              <a:t>固有</a:t>
            </a:r>
            <a:r>
              <a:rPr lang="zh-CN" altLang="zh-CN" sz="1400">
                <a:latin typeface="黑体" panose="02010609060101010101" pitchFamily="49" charset="-122"/>
                <a:ea typeface="黑体" panose="02010609060101010101" pitchFamily="49" charset="-122"/>
              </a:rPr>
              <a:t>渗透率</a:t>
            </a:r>
            <a:r>
              <a:rPr lang="zh-CN" altLang="en-US" sz="1400">
                <a:latin typeface="黑体" panose="02010609060101010101" pitchFamily="49" charset="-122"/>
                <a:ea typeface="黑体" panose="02010609060101010101" pitchFamily="49" charset="-122"/>
              </a:rPr>
              <a:t>，</a:t>
            </a:r>
            <a:r>
              <a:rPr lang="en-US" altLang="zh-CN" sz="1400" i="1">
                <a:latin typeface="黑体" panose="02010609060101010101" pitchFamily="49" charset="-122"/>
                <a:ea typeface="黑体" panose="02010609060101010101" pitchFamily="49" charset="-122"/>
              </a:rPr>
              <a:t>Kn</a:t>
            </a:r>
            <a:r>
              <a:rPr lang="en-US" altLang="zh-CN" sz="1400" i="1" baseline="-25000">
                <a:latin typeface="黑体" panose="02010609060101010101" pitchFamily="49" charset="-122"/>
                <a:ea typeface="黑体" panose="02010609060101010101" pitchFamily="49" charset="-122"/>
              </a:rPr>
              <a:t>or </a:t>
            </a:r>
            <a:r>
              <a:rPr lang="zh-CN" altLang="en-US" sz="1400">
                <a:latin typeface="黑体" panose="02010609060101010101" pitchFamily="49" charset="-122"/>
                <a:ea typeface="黑体" panose="02010609060101010101" pitchFamily="49" charset="-122"/>
              </a:rPr>
              <a:t>是有机质系统的努森数</a:t>
            </a:r>
            <a:endParaRPr lang="zh-CN" altLang="en-US" sz="1400" i="1" baseline="-25000">
              <a:latin typeface="黑体" panose="02010609060101010101" pitchFamily="49" charset="-122"/>
              <a:ea typeface="黑体" panose="02010609060101010101" pitchFamily="49" charset="-122"/>
            </a:endParaRPr>
          </a:p>
        </p:txBody>
      </p:sp>
      <p:sp>
        <p:nvSpPr>
          <p:cNvPr id="36" name="内容占位符 2">
            <a:extLst>
              <a:ext uri="{FF2B5EF4-FFF2-40B4-BE49-F238E27FC236}">
                <a16:creationId xmlns:a16="http://schemas.microsoft.com/office/drawing/2014/main" id="{17674320-F176-4FEA-B9E1-9D217896CA51}"/>
              </a:ext>
            </a:extLst>
          </p:cNvPr>
          <p:cNvSpPr txBox="1">
            <a:spLocks/>
          </p:cNvSpPr>
          <p:nvPr/>
        </p:nvSpPr>
        <p:spPr bwMode="auto">
          <a:xfrm>
            <a:off x="452438" y="2997200"/>
            <a:ext cx="3733800" cy="349250"/>
          </a:xfrm>
          <a:prstGeom prst="rect">
            <a:avLst/>
          </a:prstGeom>
          <a:noFill/>
          <a:ln w="31750" cap="flat" algn="ctr">
            <a:noFill/>
            <a:miter lim="800000"/>
            <a:headEnd/>
            <a:tailEnd/>
          </a:ln>
        </p:spPr>
        <p:txBody>
          <a:bodyPr>
            <a:spAutoFit/>
          </a:bodyPr>
          <a:lstStyle/>
          <a:p>
            <a:pPr marL="266700" indent="-266700">
              <a:lnSpc>
                <a:spcPct val="140000"/>
              </a:lnSpc>
              <a:spcBef>
                <a:spcPts val="1200"/>
              </a:spcBef>
              <a:buClr>
                <a:srgbClr val="FF0000"/>
              </a:buClr>
              <a:buSzPct val="90000"/>
              <a:buFont typeface="Wingdings" pitchFamily="2" charset="2"/>
              <a:buChar char="Ø"/>
              <a:defRPr/>
            </a:pPr>
            <a:r>
              <a:rPr lang="zh-CN" altLang="en-US" dirty="0">
                <a:latin typeface="黑体" panose="02010609060101010101" pitchFamily="49" charset="-122"/>
                <a:ea typeface="黑体" panose="02010609060101010101" pitchFamily="49" charset="-122"/>
              </a:rPr>
              <a:t>质量交换方程</a:t>
            </a:r>
            <a:endParaRPr lang="en-US" altLang="zh-CN" kern="0" dirty="0">
              <a:latin typeface="黑体" pitchFamily="49" charset="-122"/>
              <a:ea typeface="黑体" pitchFamily="49" charset="-122"/>
            </a:endParaRPr>
          </a:p>
        </p:txBody>
      </p:sp>
      <p:sp>
        <p:nvSpPr>
          <p:cNvPr id="38939" name="矩形 39">
            <a:extLst>
              <a:ext uri="{FF2B5EF4-FFF2-40B4-BE49-F238E27FC236}">
                <a16:creationId xmlns:a16="http://schemas.microsoft.com/office/drawing/2014/main" id="{56E5F4CC-BA1C-43F2-A411-BA7E816053D7}"/>
              </a:ext>
            </a:extLst>
          </p:cNvPr>
          <p:cNvSpPr>
            <a:spLocks noChangeArrowheads="1"/>
          </p:cNvSpPr>
          <p:nvPr/>
        </p:nvSpPr>
        <p:spPr bwMode="auto">
          <a:xfrm>
            <a:off x="998538" y="4654550"/>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zh-CN" sz="1400">
                <a:latin typeface="黑体" panose="02010609060101010101" pitchFamily="49" charset="-122"/>
                <a:ea typeface="黑体" panose="02010609060101010101" pitchFamily="49" charset="-122"/>
              </a:rPr>
              <a:t>其中</a:t>
            </a:r>
            <a:r>
              <a:rPr lang="en-US" altLang="zh-CN" sz="1400" i="1">
                <a:latin typeface="Arial" panose="020B0604020202020204" pitchFamily="34" charset="0"/>
              </a:rPr>
              <a:t>σ</a:t>
            </a:r>
            <a:r>
              <a:rPr lang="en-US" altLang="zh-CN" sz="1400" i="1" baseline="-25000">
                <a:latin typeface="Arial" panose="020B0604020202020204" pitchFamily="34" charset="0"/>
              </a:rPr>
              <a:t>or</a:t>
            </a:r>
            <a:r>
              <a:rPr lang="en-US" altLang="zh-CN" sz="1400">
                <a:latin typeface="Arial" panose="020B0604020202020204" pitchFamily="34" charset="0"/>
              </a:rPr>
              <a:t> </a:t>
            </a:r>
            <a:r>
              <a:rPr lang="zh-CN" altLang="zh-CN" sz="1400">
                <a:latin typeface="黑体" panose="02010609060101010101" pitchFamily="49" charset="-122"/>
                <a:ea typeface="黑体" panose="02010609060101010101" pitchFamily="49" charset="-122"/>
              </a:rPr>
              <a:t>是形状因子</a:t>
            </a:r>
            <a:endParaRPr lang="zh-CN" altLang="en-US" sz="1400" i="1" baseline="-25000">
              <a:latin typeface="黑体" panose="02010609060101010101" pitchFamily="49" charset="-122"/>
              <a:ea typeface="黑体" panose="02010609060101010101" pitchFamily="49" charset="-122"/>
            </a:endParaRPr>
          </a:p>
        </p:txBody>
      </p:sp>
      <p:sp>
        <p:nvSpPr>
          <p:cNvPr id="38940" name="Rectangle 4">
            <a:extLst>
              <a:ext uri="{FF2B5EF4-FFF2-40B4-BE49-F238E27FC236}">
                <a16:creationId xmlns:a16="http://schemas.microsoft.com/office/drawing/2014/main" id="{31C58176-F30F-4717-B76D-D2440AE3B3A7}"/>
              </a:ext>
            </a:extLst>
          </p:cNvPr>
          <p:cNvSpPr>
            <a:spLocks noChangeArrowheads="1"/>
          </p:cNvSpPr>
          <p:nvPr/>
        </p:nvSpPr>
        <p:spPr bwMode="auto">
          <a:xfrm>
            <a:off x="1217613" y="1768475"/>
            <a:ext cx="9217025" cy="46038"/>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8941" name="Rectangle 6">
            <a:extLst>
              <a:ext uri="{FF2B5EF4-FFF2-40B4-BE49-F238E27FC236}">
                <a16:creationId xmlns:a16="http://schemas.microsoft.com/office/drawing/2014/main" id="{DDF17F5B-A266-4669-86FD-6D4577379404}"/>
              </a:ext>
            </a:extLst>
          </p:cNvPr>
          <p:cNvSpPr>
            <a:spLocks noChangeArrowheads="1"/>
          </p:cNvSpPr>
          <p:nvPr/>
        </p:nvSpPr>
        <p:spPr bwMode="auto">
          <a:xfrm>
            <a:off x="1763713" y="36560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8942" name="Rectangle 10">
            <a:extLst>
              <a:ext uri="{FF2B5EF4-FFF2-40B4-BE49-F238E27FC236}">
                <a16:creationId xmlns:a16="http://schemas.microsoft.com/office/drawing/2014/main" id="{8B63430B-A663-4BCE-9996-BDBD9EADE845}"/>
              </a:ext>
            </a:extLst>
          </p:cNvPr>
          <p:cNvSpPr>
            <a:spLocks noChangeArrowheads="1"/>
          </p:cNvSpPr>
          <p:nvPr/>
        </p:nvSpPr>
        <p:spPr bwMode="auto">
          <a:xfrm>
            <a:off x="1763713" y="51847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38943" name="Rectangle 2">
            <a:extLst>
              <a:ext uri="{FF2B5EF4-FFF2-40B4-BE49-F238E27FC236}">
                <a16:creationId xmlns:a16="http://schemas.microsoft.com/office/drawing/2014/main" id="{89310FF1-906F-4776-8341-CC084251DFA4}"/>
              </a:ext>
            </a:extLst>
          </p:cNvPr>
          <p:cNvSpPr>
            <a:spLocks noChangeArrowheads="1"/>
          </p:cNvSpPr>
          <p:nvPr/>
        </p:nvSpPr>
        <p:spPr bwMode="auto">
          <a:xfrm>
            <a:off x="0" y="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graphicFrame>
        <p:nvGraphicFramePr>
          <p:cNvPr id="38944" name="对象 14">
            <a:extLst>
              <a:ext uri="{FF2B5EF4-FFF2-40B4-BE49-F238E27FC236}">
                <a16:creationId xmlns:a16="http://schemas.microsoft.com/office/drawing/2014/main" id="{B49FABED-121C-4844-870E-FD7E17AACDA7}"/>
              </a:ext>
            </a:extLst>
          </p:cNvPr>
          <p:cNvGraphicFramePr>
            <a:graphicFrameLocks noChangeAspect="1"/>
          </p:cNvGraphicFramePr>
          <p:nvPr/>
        </p:nvGraphicFramePr>
        <p:xfrm>
          <a:off x="288925" y="1703388"/>
          <a:ext cx="8721725" cy="550862"/>
        </p:xfrm>
        <a:graphic>
          <a:graphicData uri="http://schemas.openxmlformats.org/presentationml/2006/ole">
            <mc:AlternateContent xmlns:mc="http://schemas.openxmlformats.org/markup-compatibility/2006">
              <mc:Choice xmlns:v="urn:schemas-microsoft-com:vml" Requires="v">
                <p:oleObj spid="_x0000_s135212" name="Equation" r:id="rId4" imgW="6997700" imgH="431800" progId="Equation.DSMT4">
                  <p:embed/>
                </p:oleObj>
              </mc:Choice>
              <mc:Fallback>
                <p:oleObj name="Equation" r:id="rId4" imgW="6997700" imgH="431800" progId="Equation.DSMT4">
                  <p:embed/>
                  <p:pic>
                    <p:nvPicPr>
                      <p:cNvPr id="38944" name="对象 14">
                        <a:extLst>
                          <a:ext uri="{FF2B5EF4-FFF2-40B4-BE49-F238E27FC236}">
                            <a16:creationId xmlns:a16="http://schemas.microsoft.com/office/drawing/2014/main" id="{B49FABED-121C-4844-870E-FD7E17AACDA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925" y="1703388"/>
                        <a:ext cx="8721725"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945" name="矩形 15">
            <a:extLst>
              <a:ext uri="{FF2B5EF4-FFF2-40B4-BE49-F238E27FC236}">
                <a16:creationId xmlns:a16="http://schemas.microsoft.com/office/drawing/2014/main" id="{79F4E836-6957-4B4F-AB68-A687FCE278F9}"/>
              </a:ext>
            </a:extLst>
          </p:cNvPr>
          <p:cNvSpPr>
            <a:spLocks noChangeArrowheads="1"/>
          </p:cNvSpPr>
          <p:nvPr/>
        </p:nvSpPr>
        <p:spPr bwMode="auto">
          <a:xfrm>
            <a:off x="703263" y="3365500"/>
            <a:ext cx="65341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nSpc>
                <a:spcPct val="140000"/>
              </a:lnSpc>
              <a:spcBef>
                <a:spcPts val="1200"/>
              </a:spcBef>
              <a:buClr>
                <a:srgbClr val="FF0000"/>
              </a:buClr>
              <a:buSzPct val="90000"/>
              <a:buFont typeface="Wingdings" panose="05000000000000000000" pitchFamily="2" charset="2"/>
              <a:buChar char="ü"/>
            </a:pPr>
            <a:r>
              <a:rPr lang="zh-CN" altLang="zh-CN" sz="1400">
                <a:latin typeface="黑体" panose="02010609060101010101" pitchFamily="49" charset="-122"/>
                <a:ea typeface="黑体" panose="02010609060101010101" pitchFamily="49" charset="-122"/>
              </a:rPr>
              <a:t>有机质孔和无机质孔之间的气体质量交换以自由气的形式进行，主要和两者之间的气体压力差有关</a:t>
            </a:r>
            <a:endParaRPr lang="zh-CN" altLang="en-US" sz="1400">
              <a:latin typeface="黑体" panose="02010609060101010101" pitchFamily="49" charset="-122"/>
              <a:ea typeface="黑体" panose="02010609060101010101" pitchFamily="49" charset="-122"/>
            </a:endParaRPr>
          </a:p>
        </p:txBody>
      </p:sp>
      <p:sp>
        <p:nvSpPr>
          <p:cNvPr id="38946" name="Rectangle 4">
            <a:extLst>
              <a:ext uri="{FF2B5EF4-FFF2-40B4-BE49-F238E27FC236}">
                <a16:creationId xmlns:a16="http://schemas.microsoft.com/office/drawing/2014/main" id="{F033C2F7-F635-449E-B99C-88BCF096E548}"/>
              </a:ext>
            </a:extLst>
          </p:cNvPr>
          <p:cNvSpPr>
            <a:spLocks noChangeArrowheads="1"/>
          </p:cNvSpPr>
          <p:nvPr/>
        </p:nvSpPr>
        <p:spPr bwMode="auto">
          <a:xfrm>
            <a:off x="2073275" y="42148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graphicFrame>
        <p:nvGraphicFramePr>
          <p:cNvPr id="38947" name="对象 25">
            <a:extLst>
              <a:ext uri="{FF2B5EF4-FFF2-40B4-BE49-F238E27FC236}">
                <a16:creationId xmlns:a16="http://schemas.microsoft.com/office/drawing/2014/main" id="{0713DCE4-B505-4DF3-BA4D-25E86A41D25A}"/>
              </a:ext>
            </a:extLst>
          </p:cNvPr>
          <p:cNvGraphicFramePr>
            <a:graphicFrameLocks noChangeAspect="1"/>
          </p:cNvGraphicFramePr>
          <p:nvPr/>
        </p:nvGraphicFramePr>
        <p:xfrm>
          <a:off x="2074863" y="4110038"/>
          <a:ext cx="1828800" cy="466725"/>
        </p:xfrm>
        <a:graphic>
          <a:graphicData uri="http://schemas.openxmlformats.org/presentationml/2006/ole">
            <mc:AlternateContent xmlns:mc="http://schemas.openxmlformats.org/markup-compatibility/2006">
              <mc:Choice xmlns:v="urn:schemas-microsoft-com:vml" Requires="v">
                <p:oleObj spid="_x0000_s135213" name="Equation" r:id="rId6" imgW="1828800" imgH="444500" progId="Equation.DSMT4">
                  <p:embed/>
                </p:oleObj>
              </mc:Choice>
              <mc:Fallback>
                <p:oleObj name="Equation" r:id="rId6" imgW="1828800" imgH="444500" progId="Equation.DSMT4">
                  <p:embed/>
                  <p:pic>
                    <p:nvPicPr>
                      <p:cNvPr id="38947" name="对象 25">
                        <a:extLst>
                          <a:ext uri="{FF2B5EF4-FFF2-40B4-BE49-F238E27FC236}">
                            <a16:creationId xmlns:a16="http://schemas.microsoft.com/office/drawing/2014/main" id="{0713DCE4-B505-4DF3-BA4D-25E86A41D25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74863" y="4110038"/>
                        <a:ext cx="182880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948" name="矩形 41">
            <a:extLst>
              <a:ext uri="{FF2B5EF4-FFF2-40B4-BE49-F238E27FC236}">
                <a16:creationId xmlns:a16="http://schemas.microsoft.com/office/drawing/2014/main" id="{84985B83-5813-492E-9C03-DBA7F8643BF4}"/>
              </a:ext>
            </a:extLst>
          </p:cNvPr>
          <p:cNvSpPr>
            <a:spLocks noChangeArrowheads="1"/>
          </p:cNvSpPr>
          <p:nvPr/>
        </p:nvSpPr>
        <p:spPr bwMode="auto">
          <a:xfrm>
            <a:off x="703263" y="5000625"/>
            <a:ext cx="653415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nSpc>
                <a:spcPct val="140000"/>
              </a:lnSpc>
              <a:spcBef>
                <a:spcPts val="1200"/>
              </a:spcBef>
              <a:buClr>
                <a:srgbClr val="FF0000"/>
              </a:buClr>
              <a:buSzPct val="90000"/>
              <a:buFont typeface="Wingdings" panose="05000000000000000000" pitchFamily="2" charset="2"/>
              <a:buChar char="ü"/>
            </a:pPr>
            <a:r>
              <a:rPr lang="zh-CN" altLang="en-US" sz="1400">
                <a:latin typeface="黑体" panose="02010609060101010101" pitchFamily="49" charset="-122"/>
                <a:ea typeface="黑体" panose="02010609060101010101" pitchFamily="49" charset="-122"/>
              </a:rPr>
              <a:t>干酪根和有机质孔之间的质量交换项主要是取决于干酪根中的扩散过程</a:t>
            </a:r>
          </a:p>
        </p:txBody>
      </p:sp>
      <p:sp>
        <p:nvSpPr>
          <p:cNvPr id="38949" name="Rectangle 6">
            <a:extLst>
              <a:ext uri="{FF2B5EF4-FFF2-40B4-BE49-F238E27FC236}">
                <a16:creationId xmlns:a16="http://schemas.microsoft.com/office/drawing/2014/main" id="{45531FC0-2076-4554-A14D-0BF63B121A66}"/>
              </a:ext>
            </a:extLst>
          </p:cNvPr>
          <p:cNvSpPr>
            <a:spLocks noChangeArrowheads="1"/>
          </p:cNvSpPr>
          <p:nvPr/>
        </p:nvSpPr>
        <p:spPr bwMode="auto">
          <a:xfrm>
            <a:off x="2093913" y="5780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graphicFrame>
        <p:nvGraphicFramePr>
          <p:cNvPr id="38950" name="对象 29">
            <a:extLst>
              <a:ext uri="{FF2B5EF4-FFF2-40B4-BE49-F238E27FC236}">
                <a16:creationId xmlns:a16="http://schemas.microsoft.com/office/drawing/2014/main" id="{89FC3E4B-2BAD-4159-B3B2-1F05113480F5}"/>
              </a:ext>
            </a:extLst>
          </p:cNvPr>
          <p:cNvGraphicFramePr>
            <a:graphicFrameLocks noChangeAspect="1"/>
          </p:cNvGraphicFramePr>
          <p:nvPr/>
        </p:nvGraphicFramePr>
        <p:xfrm>
          <a:off x="2163763" y="5470525"/>
          <a:ext cx="1647825" cy="371475"/>
        </p:xfrm>
        <a:graphic>
          <a:graphicData uri="http://schemas.openxmlformats.org/presentationml/2006/ole">
            <mc:AlternateContent xmlns:mc="http://schemas.openxmlformats.org/markup-compatibility/2006">
              <mc:Choice xmlns:v="urn:schemas-microsoft-com:vml" Requires="v">
                <p:oleObj spid="_x0000_s135214" name="Equation" r:id="rId8" imgW="1625600" imgH="393700" progId="Equation.DSMT4">
                  <p:embed/>
                </p:oleObj>
              </mc:Choice>
              <mc:Fallback>
                <p:oleObj name="Equation" r:id="rId8" imgW="1625600" imgH="393700" progId="Equation.DSMT4">
                  <p:embed/>
                  <p:pic>
                    <p:nvPicPr>
                      <p:cNvPr id="38950" name="对象 29">
                        <a:extLst>
                          <a:ext uri="{FF2B5EF4-FFF2-40B4-BE49-F238E27FC236}">
                            <a16:creationId xmlns:a16="http://schemas.microsoft.com/office/drawing/2014/main" id="{89FC3E4B-2BAD-4159-B3B2-1F05113480F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63763" y="5470525"/>
                        <a:ext cx="164782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951" name="矩形 30">
            <a:extLst>
              <a:ext uri="{FF2B5EF4-FFF2-40B4-BE49-F238E27FC236}">
                <a16:creationId xmlns:a16="http://schemas.microsoft.com/office/drawing/2014/main" id="{2B0D66AB-BE05-4FF9-ADBB-D3C901C47D50}"/>
              </a:ext>
            </a:extLst>
          </p:cNvPr>
          <p:cNvSpPr>
            <a:spLocks noChangeArrowheads="1"/>
          </p:cNvSpPr>
          <p:nvPr/>
        </p:nvSpPr>
        <p:spPr bwMode="auto">
          <a:xfrm>
            <a:off x="1047750" y="6054725"/>
            <a:ext cx="52895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zh-CN" sz="1400">
                <a:latin typeface="黑体" panose="02010609060101010101" pitchFamily="49" charset="-122"/>
                <a:ea typeface="黑体" panose="02010609060101010101" pitchFamily="49" charset="-122"/>
                <a:cs typeface="Times New Roman" panose="02020603050405020304" pitchFamily="18" charset="0"/>
              </a:rPr>
              <a:t>其中</a:t>
            </a:r>
            <a:r>
              <a:rPr lang="en-US" altLang="zh-CN" sz="1400" i="1">
                <a:ea typeface="黑体" panose="02010609060101010101" pitchFamily="49" charset="-122"/>
                <a:cs typeface="Times New Roman" panose="02020603050405020304" pitchFamily="18" charset="0"/>
              </a:rPr>
              <a:t>m</a:t>
            </a:r>
            <a:r>
              <a:rPr lang="en-US" altLang="zh-CN" sz="1400" i="1" baseline="-25000">
                <a:ea typeface="黑体" panose="02010609060101010101" pitchFamily="49" charset="-122"/>
                <a:cs typeface="Times New Roman" panose="02020603050405020304" pitchFamily="18" charset="0"/>
              </a:rPr>
              <a:t>e</a:t>
            </a:r>
            <a:r>
              <a:rPr lang="en-US" altLang="zh-CN" sz="1400" i="1">
                <a:ea typeface="黑体" panose="02010609060101010101" pitchFamily="49" charset="-122"/>
                <a:cs typeface="Times New Roman" panose="02020603050405020304" pitchFamily="18" charset="0"/>
              </a:rPr>
              <a:t>(p</a:t>
            </a:r>
            <a:r>
              <a:rPr lang="en-US" altLang="zh-CN" sz="1400" i="1" baseline="-25000">
                <a:ea typeface="黑体" panose="02010609060101010101" pitchFamily="49" charset="-122"/>
                <a:cs typeface="Times New Roman" panose="02020603050405020304" pitchFamily="18" charset="0"/>
              </a:rPr>
              <a:t>wall</a:t>
            </a:r>
            <a:r>
              <a:rPr lang="en-US" altLang="zh-CN" sz="1400" i="1">
                <a:ea typeface="黑体" panose="02010609060101010101" pitchFamily="49" charset="-122"/>
                <a:cs typeface="Times New Roman" panose="02020603050405020304" pitchFamily="18" charset="0"/>
              </a:rPr>
              <a:t>) </a:t>
            </a:r>
            <a:r>
              <a:rPr lang="zh-CN" altLang="zh-CN" sz="1400">
                <a:latin typeface="黑体" panose="02010609060101010101" pitchFamily="49" charset="-122"/>
                <a:ea typeface="黑体" panose="02010609060101010101" pitchFamily="49" charset="-122"/>
                <a:cs typeface="Times New Roman" panose="02020603050405020304" pitchFamily="18" charset="0"/>
              </a:rPr>
              <a:t>是在表面压力</a:t>
            </a:r>
            <a:r>
              <a:rPr lang="en-US" altLang="zh-CN" sz="1400" i="1">
                <a:cs typeface="Times New Roman" panose="02020603050405020304" pitchFamily="18" charset="0"/>
              </a:rPr>
              <a:t>p</a:t>
            </a:r>
            <a:r>
              <a:rPr lang="en-US" altLang="zh-CN" sz="1400" i="1" baseline="-25000">
                <a:cs typeface="Times New Roman" panose="02020603050405020304" pitchFamily="18" charset="0"/>
              </a:rPr>
              <a:t>wall</a:t>
            </a:r>
            <a:r>
              <a:rPr lang="zh-CN" altLang="zh-CN" sz="1400">
                <a:latin typeface="黑体" panose="02010609060101010101" pitchFamily="49" charset="-122"/>
                <a:ea typeface="黑体" panose="02010609060101010101" pitchFamily="49" charset="-122"/>
                <a:cs typeface="Times New Roman" panose="02020603050405020304" pitchFamily="18" charset="0"/>
              </a:rPr>
              <a:t>时气体平衡状态的气体浓度</a:t>
            </a:r>
            <a:endParaRPr lang="zh-CN" altLang="en-US" sz="1400">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a:extLst>
              <a:ext uri="{FF2B5EF4-FFF2-40B4-BE49-F238E27FC236}">
                <a16:creationId xmlns:a16="http://schemas.microsoft.com/office/drawing/2014/main" id="{65203A51-9830-47C1-A4E7-401A3B8C4964}"/>
              </a:ext>
            </a:extLst>
          </p:cNvPr>
          <p:cNvSpPr>
            <a:spLocks noChangeArrowheads="1"/>
          </p:cNvSpPr>
          <p:nvPr/>
        </p:nvSpPr>
        <p:spPr bwMode="auto">
          <a:xfrm>
            <a:off x="395288" y="1511300"/>
            <a:ext cx="8458200" cy="863600"/>
          </a:xfrm>
          <a:prstGeom prst="rect">
            <a:avLst/>
          </a:prstGeom>
          <a:noFill/>
          <a:ln>
            <a:noFill/>
          </a:ln>
          <a:extLst>
            <a:ext uri="{909E8E84-426E-40DD-AFC4-6F175D3DCCD1}">
              <a14:hiddenFill xmlns:a14="http://schemas.microsoft.com/office/drawing/2010/main">
                <a:gradFill rotWithShape="1">
                  <a:gsLst>
                    <a:gs pos="0">
                      <a:srgbClr val="00FFFF"/>
                    </a:gs>
                    <a:gs pos="100000">
                      <a:srgbClr val="B6FFFF"/>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buClr>
                <a:schemeClr val="accent2"/>
              </a:buClr>
              <a:buSzPct val="115000"/>
              <a:buFont typeface="Wingdings" panose="05000000000000000000" pitchFamily="2" charset="2"/>
              <a:buNone/>
            </a:pPr>
            <a:endParaRPr kumimoji="1" lang="zh-CN" altLang="en-US" sz="3600">
              <a:solidFill>
                <a:srgbClr val="FF3300"/>
              </a:solidFill>
              <a:ea typeface="黑体" panose="02010609060101010101" pitchFamily="49" charset="-122"/>
            </a:endParaRPr>
          </a:p>
          <a:p>
            <a:pPr eaLnBrk="1" hangingPunct="1">
              <a:lnSpc>
                <a:spcPct val="120000"/>
              </a:lnSpc>
              <a:buFontTx/>
              <a:buNone/>
            </a:pPr>
            <a:endParaRPr kumimoji="1" lang="en-US" altLang="zh-CN" sz="4000"/>
          </a:p>
        </p:txBody>
      </p:sp>
      <p:sp>
        <p:nvSpPr>
          <p:cNvPr id="4099" name="Rectangle 3">
            <a:extLst>
              <a:ext uri="{FF2B5EF4-FFF2-40B4-BE49-F238E27FC236}">
                <a16:creationId xmlns:a16="http://schemas.microsoft.com/office/drawing/2014/main" id="{6709C266-FE56-4AAC-A260-D64EEE8C1E66}"/>
              </a:ext>
            </a:extLst>
          </p:cNvPr>
          <p:cNvSpPr>
            <a:spLocks noChangeArrowheads="1"/>
          </p:cNvSpPr>
          <p:nvPr/>
        </p:nvSpPr>
        <p:spPr bwMode="auto">
          <a:xfrm>
            <a:off x="395288" y="3141663"/>
            <a:ext cx="7416800" cy="660400"/>
          </a:xfrm>
          <a:prstGeom prst="rect">
            <a:avLst/>
          </a:prstGeom>
          <a:noFill/>
          <a:ln>
            <a:noFill/>
          </a:ln>
          <a:extLst>
            <a:ext uri="{909E8E84-426E-40DD-AFC4-6F175D3DCCD1}">
              <a14:hiddenFill xmlns:a14="http://schemas.microsoft.com/office/drawing/2010/main">
                <a:gradFill rotWithShape="1">
                  <a:gsLst>
                    <a:gs pos="0">
                      <a:srgbClr val="00FFFF"/>
                    </a:gs>
                    <a:gs pos="100000">
                      <a:srgbClr val="B6FFFF"/>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buFontTx/>
              <a:buNone/>
            </a:pPr>
            <a:endParaRPr kumimoji="1" lang="zh-CN" altLang="en-US" sz="2800">
              <a:ea typeface="黑体" panose="02010609060101010101" pitchFamily="49" charset="-122"/>
            </a:endParaRPr>
          </a:p>
          <a:p>
            <a:pPr eaLnBrk="1" hangingPunct="1"/>
            <a:endParaRPr kumimoji="1" lang="zh-CN" altLang="en-US" sz="4000"/>
          </a:p>
          <a:p>
            <a:pPr eaLnBrk="1" hangingPunct="1"/>
            <a:endParaRPr kumimoji="1" lang="en-US" altLang="zh-CN" sz="4000"/>
          </a:p>
        </p:txBody>
      </p:sp>
      <p:sp>
        <p:nvSpPr>
          <p:cNvPr id="4100" name="灯片编号占位符 1">
            <a:extLst>
              <a:ext uri="{FF2B5EF4-FFF2-40B4-BE49-F238E27FC236}">
                <a16:creationId xmlns:a16="http://schemas.microsoft.com/office/drawing/2014/main" id="{DF2AE699-E7E8-4627-B913-12EADE3DCC4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83EDEE53-6D0B-4E34-928D-AABDAC60BF46}" type="slidenum">
              <a:rPr lang="en-US" altLang="zh-CN" sz="1400" smtClean="0">
                <a:latin typeface="Arial" panose="020B0604020202020204" pitchFamily="34" charset="0"/>
              </a:rPr>
              <a:pPr>
                <a:spcBef>
                  <a:spcPct val="0"/>
                </a:spcBef>
                <a:buFontTx/>
                <a:buNone/>
              </a:pPr>
              <a:t>2</a:t>
            </a:fld>
            <a:endParaRPr lang="en-US" altLang="zh-CN" sz="1400">
              <a:latin typeface="Arial" panose="020B0604020202020204" pitchFamily="34" charset="0"/>
            </a:endParaRPr>
          </a:p>
        </p:txBody>
      </p:sp>
      <p:sp>
        <p:nvSpPr>
          <p:cNvPr id="4101" name="Rectangle 2">
            <a:extLst>
              <a:ext uri="{FF2B5EF4-FFF2-40B4-BE49-F238E27FC236}">
                <a16:creationId xmlns:a16="http://schemas.microsoft.com/office/drawing/2014/main" id="{FD0CA5B3-7D96-46E7-8E18-5559EDF2E573}"/>
              </a:ext>
            </a:extLst>
          </p:cNvPr>
          <p:cNvSpPr>
            <a:spLocks noChangeArrowheads="1"/>
          </p:cNvSpPr>
          <p:nvPr/>
        </p:nvSpPr>
        <p:spPr bwMode="auto">
          <a:xfrm>
            <a:off x="1931988" y="2095500"/>
            <a:ext cx="5880136" cy="2876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50000"/>
              </a:lnSpc>
              <a:spcBef>
                <a:spcPts val="1200"/>
              </a:spcBef>
              <a:buFontTx/>
              <a:buNone/>
            </a:pPr>
            <a:r>
              <a:rPr lang="zh-CN" altLang="en-US" sz="2600" b="1" dirty="0">
                <a:latin typeface="Arial" panose="020B0604020202020204" pitchFamily="34" charset="0"/>
                <a:ea typeface="黑体" panose="02010609060101010101" pitchFamily="49" charset="-122"/>
              </a:rPr>
              <a:t>一、背景</a:t>
            </a:r>
          </a:p>
          <a:p>
            <a:pPr eaLnBrk="1" hangingPunct="1">
              <a:lnSpc>
                <a:spcPct val="150000"/>
              </a:lnSpc>
              <a:spcBef>
                <a:spcPts val="1200"/>
              </a:spcBef>
              <a:buFontTx/>
              <a:buNone/>
            </a:pPr>
            <a:r>
              <a:rPr lang="zh-CN" altLang="en-US" sz="2600" b="1" dirty="0">
                <a:latin typeface="Arial" panose="020B0604020202020204" pitchFamily="34" charset="0"/>
                <a:ea typeface="黑体" panose="02010609060101010101" pitchFamily="49" charset="-122"/>
              </a:rPr>
              <a:t>二、裂隙（孔隙）与基质之间相互作用</a:t>
            </a:r>
          </a:p>
          <a:p>
            <a:pPr eaLnBrk="1" hangingPunct="1">
              <a:lnSpc>
                <a:spcPct val="150000"/>
              </a:lnSpc>
              <a:spcBef>
                <a:spcPts val="1200"/>
              </a:spcBef>
              <a:buFontTx/>
              <a:buNone/>
            </a:pPr>
            <a:r>
              <a:rPr lang="zh-CN" altLang="en-US" sz="2600" b="1" dirty="0">
                <a:latin typeface="Arial" panose="020B0604020202020204" pitchFamily="34" charset="0"/>
                <a:ea typeface="黑体" panose="02010609060101010101" pitchFamily="49" charset="-122"/>
              </a:rPr>
              <a:t>三、页岩气开发耦合模型</a:t>
            </a:r>
          </a:p>
          <a:p>
            <a:pPr eaLnBrk="1" hangingPunct="1">
              <a:lnSpc>
                <a:spcPct val="150000"/>
              </a:lnSpc>
              <a:spcBef>
                <a:spcPts val="1200"/>
              </a:spcBef>
              <a:buFontTx/>
              <a:buNone/>
            </a:pPr>
            <a:r>
              <a:rPr lang="zh-CN" altLang="en-US" sz="2600" b="1" dirty="0">
                <a:latin typeface="Arial" panose="020B0604020202020204" pitchFamily="34" charset="0"/>
                <a:ea typeface="黑体" panose="02010609060101010101" pitchFamily="49" charset="-122"/>
              </a:rPr>
              <a:t>四、页岩产气水气两相流动全耦合模型</a:t>
            </a:r>
          </a:p>
        </p:txBody>
      </p:sp>
      <p:sp>
        <p:nvSpPr>
          <p:cNvPr id="8" name="Text Box 3">
            <a:extLst>
              <a:ext uri="{FF2B5EF4-FFF2-40B4-BE49-F238E27FC236}">
                <a16:creationId xmlns:a16="http://schemas.microsoft.com/office/drawing/2014/main" id="{218DF20A-8E74-4D5D-B732-273DDF9CBD5D}"/>
              </a:ext>
            </a:extLst>
          </p:cNvPr>
          <p:cNvSpPr txBox="1">
            <a:spLocks noChangeArrowheads="1"/>
          </p:cNvSpPr>
          <p:nvPr/>
        </p:nvSpPr>
        <p:spPr bwMode="auto">
          <a:xfrm>
            <a:off x="2971800" y="1054100"/>
            <a:ext cx="3200400" cy="751937"/>
          </a:xfrm>
          <a:prstGeom prst="rect">
            <a:avLst/>
          </a:prstGeom>
          <a:noFill/>
          <a:ln w="9525" algn="ctr">
            <a:noFill/>
            <a:miter lim="800000"/>
            <a:headEnd/>
            <a:tailEnd/>
          </a:ln>
          <a:effectLst/>
        </p:spPr>
        <p:txBody>
          <a:bodyPr>
            <a:spAutoFit/>
          </a:bodyPr>
          <a:lstStyle/>
          <a:p>
            <a:pPr algn="dist">
              <a:lnSpc>
                <a:spcPct val="140000"/>
              </a:lnSpc>
              <a:defRPr/>
            </a:pPr>
            <a:r>
              <a:rPr lang="zh-CN" altLang="en-US" sz="3600" dirty="0">
                <a:solidFill>
                  <a:srgbClr val="FF0000"/>
                </a:solidFill>
                <a:effectLst>
                  <a:outerShdw blurRad="38100" dist="38100" dir="2700000" algn="tl">
                    <a:srgbClr val="C0C0C0"/>
                  </a:outerShdw>
                </a:effectLst>
                <a:latin typeface="黑体" pitchFamily="2" charset="-122"/>
                <a:ea typeface="黑体" pitchFamily="2" charset="-122"/>
              </a:rPr>
              <a:t>提 纲</a:t>
            </a:r>
          </a:p>
        </p:txBody>
      </p:sp>
    </p:spTree>
    <p:extLst>
      <p:ext uri="{BB962C8B-B14F-4D97-AF65-F5344CB8AC3E}">
        <p14:creationId xmlns:p14="http://schemas.microsoft.com/office/powerpoint/2010/main" val="23074018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灯片编号占位符 3">
            <a:extLst>
              <a:ext uri="{FF2B5EF4-FFF2-40B4-BE49-F238E27FC236}">
                <a16:creationId xmlns:a16="http://schemas.microsoft.com/office/drawing/2014/main" id="{EC9ED49C-F1AF-45E5-A4A8-F1879664C988}"/>
              </a:ext>
            </a:extLst>
          </p:cNvPr>
          <p:cNvSpPr>
            <a:spLocks noGrp="1"/>
          </p:cNvSpPr>
          <p:nvPr>
            <p:ph type="sldNum" sz="quarter" idx="12"/>
          </p:nvPr>
        </p:nvSpPr>
        <p:spPr>
          <a:xfrm>
            <a:off x="6588125" y="598487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77008F4A-57C2-4926-A6B5-4841DE8E66A1}" type="slidenum">
              <a:rPr lang="en-US" altLang="zh-CN" sz="1400" smtClean="0">
                <a:latin typeface="Arial" panose="020B0604020202020204" pitchFamily="34" charset="0"/>
              </a:rPr>
              <a:pPr>
                <a:spcBef>
                  <a:spcPct val="0"/>
                </a:spcBef>
                <a:buFontTx/>
                <a:buNone/>
              </a:pPr>
              <a:t>20</a:t>
            </a:fld>
            <a:endParaRPr lang="en-US" altLang="zh-CN" sz="1400">
              <a:latin typeface="Arial" panose="020B0604020202020204" pitchFamily="34" charset="0"/>
            </a:endParaRPr>
          </a:p>
        </p:txBody>
      </p:sp>
      <p:sp>
        <p:nvSpPr>
          <p:cNvPr id="40963" name="Text Box 18">
            <a:extLst>
              <a:ext uri="{FF2B5EF4-FFF2-40B4-BE49-F238E27FC236}">
                <a16:creationId xmlns:a16="http://schemas.microsoft.com/office/drawing/2014/main" id="{7D893BF8-388D-40DD-B75D-66824CE5D52D}"/>
              </a:ext>
            </a:extLst>
          </p:cNvPr>
          <p:cNvSpPr txBox="1">
            <a:spLocks noChangeArrowheads="1"/>
          </p:cNvSpPr>
          <p:nvPr/>
        </p:nvSpPr>
        <p:spPr bwMode="auto">
          <a:xfrm>
            <a:off x="2447131" y="183777"/>
            <a:ext cx="7777163" cy="480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三、页岩气开采耦合模型</a:t>
            </a:r>
          </a:p>
        </p:txBody>
      </p:sp>
      <p:sp>
        <p:nvSpPr>
          <p:cNvPr id="40964" name="Text Box 20">
            <a:extLst>
              <a:ext uri="{FF2B5EF4-FFF2-40B4-BE49-F238E27FC236}">
                <a16:creationId xmlns:a16="http://schemas.microsoft.com/office/drawing/2014/main" id="{D18313E7-4871-4C72-85F6-59576756F5DD}"/>
              </a:ext>
            </a:extLst>
          </p:cNvPr>
          <p:cNvSpPr txBox="1">
            <a:spLocks noChangeArrowheads="1"/>
          </p:cNvSpPr>
          <p:nvPr/>
        </p:nvSpPr>
        <p:spPr bwMode="auto">
          <a:xfrm flipV="1">
            <a:off x="152400" y="74295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40965" name="Text Box 3">
            <a:extLst>
              <a:ext uri="{FF2B5EF4-FFF2-40B4-BE49-F238E27FC236}">
                <a16:creationId xmlns:a16="http://schemas.microsoft.com/office/drawing/2014/main" id="{969B34F2-668B-49B5-B36B-FF9662DFF646}"/>
              </a:ext>
            </a:extLst>
          </p:cNvPr>
          <p:cNvSpPr txBox="1">
            <a:spLocks noChangeArrowheads="1"/>
          </p:cNvSpPr>
          <p:nvPr/>
        </p:nvSpPr>
        <p:spPr bwMode="ltGray">
          <a:xfrm>
            <a:off x="152400" y="692150"/>
            <a:ext cx="5283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marL="355600" indent="-3556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30000"/>
              </a:lnSpc>
              <a:spcBef>
                <a:spcPct val="15000"/>
              </a:spcBef>
              <a:buClr>
                <a:srgbClr val="FF0000"/>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数学模型</a:t>
            </a:r>
          </a:p>
        </p:txBody>
      </p:sp>
      <p:sp>
        <p:nvSpPr>
          <p:cNvPr id="40966" name="Rectangle 11">
            <a:extLst>
              <a:ext uri="{FF2B5EF4-FFF2-40B4-BE49-F238E27FC236}">
                <a16:creationId xmlns:a16="http://schemas.microsoft.com/office/drawing/2014/main" id="{71BBF3C6-E645-4526-8D01-45851AADA49F}"/>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0967" name="Rectangle 13">
            <a:extLst>
              <a:ext uri="{FF2B5EF4-FFF2-40B4-BE49-F238E27FC236}">
                <a16:creationId xmlns:a16="http://schemas.microsoft.com/office/drawing/2014/main" id="{6AD53A91-8B29-4DA6-9D2A-910F6174F7B0}"/>
              </a:ext>
            </a:extLst>
          </p:cNvPr>
          <p:cNvSpPr>
            <a:spLocks noChangeArrowheads="1"/>
          </p:cNvSpPr>
          <p:nvPr/>
        </p:nvSpPr>
        <p:spPr bwMode="auto">
          <a:xfrm>
            <a:off x="26988" y="44069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40968" name="Rectangle 14">
            <a:extLst>
              <a:ext uri="{FF2B5EF4-FFF2-40B4-BE49-F238E27FC236}">
                <a16:creationId xmlns:a16="http://schemas.microsoft.com/office/drawing/2014/main" id="{C743E327-6486-4B9A-820B-6AF4C780ED89}"/>
              </a:ext>
            </a:extLst>
          </p:cNvPr>
          <p:cNvSpPr>
            <a:spLocks noChangeArrowheads="1"/>
          </p:cNvSpPr>
          <p:nvPr/>
        </p:nvSpPr>
        <p:spPr bwMode="auto">
          <a:xfrm>
            <a:off x="0" y="68675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0969" name="Rectangle 4">
            <a:extLst>
              <a:ext uri="{FF2B5EF4-FFF2-40B4-BE49-F238E27FC236}">
                <a16:creationId xmlns:a16="http://schemas.microsoft.com/office/drawing/2014/main" id="{FE0E7A7D-B0F8-4D3E-AE19-0EC03106CFA2}"/>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0970" name="Rectangle 6">
            <a:extLst>
              <a:ext uri="{FF2B5EF4-FFF2-40B4-BE49-F238E27FC236}">
                <a16:creationId xmlns:a16="http://schemas.microsoft.com/office/drawing/2014/main" id="{FBF1C38E-A8EC-42D8-AA64-73885EAC1E2F}"/>
              </a:ext>
            </a:extLst>
          </p:cNvPr>
          <p:cNvSpPr>
            <a:spLocks noChangeArrowheads="1"/>
          </p:cNvSpPr>
          <p:nvPr/>
        </p:nvSpPr>
        <p:spPr bwMode="auto">
          <a:xfrm>
            <a:off x="0" y="4724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40971" name="Rectangle 2">
            <a:extLst>
              <a:ext uri="{FF2B5EF4-FFF2-40B4-BE49-F238E27FC236}">
                <a16:creationId xmlns:a16="http://schemas.microsoft.com/office/drawing/2014/main" id="{3EC65093-E13D-46E3-92B7-091C87C2DDBB}"/>
              </a:ext>
            </a:extLst>
          </p:cNvPr>
          <p:cNvSpPr>
            <a:spLocks noChangeArrowheads="1"/>
          </p:cNvSpPr>
          <p:nvPr/>
        </p:nvSpPr>
        <p:spPr bwMode="auto">
          <a:xfrm>
            <a:off x="177800" y="15795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0972" name="Rectangle 4">
            <a:extLst>
              <a:ext uri="{FF2B5EF4-FFF2-40B4-BE49-F238E27FC236}">
                <a16:creationId xmlns:a16="http://schemas.microsoft.com/office/drawing/2014/main" id="{97211DB1-2B86-4232-A397-B13AB83F09FA}"/>
              </a:ext>
            </a:extLst>
          </p:cNvPr>
          <p:cNvSpPr>
            <a:spLocks noChangeArrowheads="1"/>
          </p:cNvSpPr>
          <p:nvPr/>
        </p:nvSpPr>
        <p:spPr bwMode="auto">
          <a:xfrm>
            <a:off x="4427538" y="1589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0973" name="Rectangle 4">
            <a:extLst>
              <a:ext uri="{FF2B5EF4-FFF2-40B4-BE49-F238E27FC236}">
                <a16:creationId xmlns:a16="http://schemas.microsoft.com/office/drawing/2014/main" id="{D765CFB9-EA8E-4E5E-8ED4-9F7F08F92A0B}"/>
              </a:ext>
            </a:extLst>
          </p:cNvPr>
          <p:cNvSpPr>
            <a:spLocks noChangeArrowheads="1"/>
          </p:cNvSpPr>
          <p:nvPr/>
        </p:nvSpPr>
        <p:spPr bwMode="auto">
          <a:xfrm>
            <a:off x="2627313" y="32670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0974" name="Rectangle 3">
            <a:extLst>
              <a:ext uri="{FF2B5EF4-FFF2-40B4-BE49-F238E27FC236}">
                <a16:creationId xmlns:a16="http://schemas.microsoft.com/office/drawing/2014/main" id="{AD2D000B-AFB5-4420-8D65-E8FAD79B0BC0}"/>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0975" name="Rectangle 4">
            <a:extLst>
              <a:ext uri="{FF2B5EF4-FFF2-40B4-BE49-F238E27FC236}">
                <a16:creationId xmlns:a16="http://schemas.microsoft.com/office/drawing/2014/main" id="{784A78C4-BAB0-4B8C-A4A5-C15E7299AD78}"/>
              </a:ext>
            </a:extLst>
          </p:cNvPr>
          <p:cNvSpPr>
            <a:spLocks noChangeArrowheads="1"/>
          </p:cNvSpPr>
          <p:nvPr/>
        </p:nvSpPr>
        <p:spPr bwMode="auto">
          <a:xfrm>
            <a:off x="6156325" y="15589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40976" name="Rectangle 48">
            <a:extLst>
              <a:ext uri="{FF2B5EF4-FFF2-40B4-BE49-F238E27FC236}">
                <a16:creationId xmlns:a16="http://schemas.microsoft.com/office/drawing/2014/main" id="{699C0AE3-F954-4D10-B0FF-609C4B42CBA5}"/>
              </a:ext>
            </a:extLst>
          </p:cNvPr>
          <p:cNvSpPr>
            <a:spLocks noChangeArrowheads="1"/>
          </p:cNvSpPr>
          <p:nvPr/>
        </p:nvSpPr>
        <p:spPr bwMode="auto">
          <a:xfrm>
            <a:off x="2987675" y="1112838"/>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3048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zh-CN" altLang="zh-CN" sz="1200">
                <a:cs typeface="Times New Roman" panose="02020603050405020304" pitchFamily="18" charset="0"/>
              </a:rPr>
              <a:t> </a:t>
            </a:r>
            <a:endParaRPr lang="zh-CN" altLang="zh-CN" sz="1400">
              <a:latin typeface="Arial" panose="020B0604020202020204" pitchFamily="34" charset="0"/>
            </a:endParaRPr>
          </a:p>
        </p:txBody>
      </p:sp>
      <p:sp>
        <p:nvSpPr>
          <p:cNvPr id="40977" name="Rectangle 5">
            <a:extLst>
              <a:ext uri="{FF2B5EF4-FFF2-40B4-BE49-F238E27FC236}">
                <a16:creationId xmlns:a16="http://schemas.microsoft.com/office/drawing/2014/main" id="{3ECABF6B-32A4-4C2E-8A26-CDA6CFDDAF3E}"/>
              </a:ext>
            </a:extLst>
          </p:cNvPr>
          <p:cNvSpPr>
            <a:spLocks noChangeArrowheads="1"/>
          </p:cNvSpPr>
          <p:nvPr/>
        </p:nvSpPr>
        <p:spPr bwMode="auto">
          <a:xfrm>
            <a:off x="468313" y="1338263"/>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0978" name="Rectangle 6">
            <a:extLst>
              <a:ext uri="{FF2B5EF4-FFF2-40B4-BE49-F238E27FC236}">
                <a16:creationId xmlns:a16="http://schemas.microsoft.com/office/drawing/2014/main" id="{0EFC96D6-F6F2-440A-8E9C-80D4C4C796ED}"/>
              </a:ext>
            </a:extLst>
          </p:cNvPr>
          <p:cNvSpPr>
            <a:spLocks noChangeArrowheads="1"/>
          </p:cNvSpPr>
          <p:nvPr/>
        </p:nvSpPr>
        <p:spPr bwMode="auto">
          <a:xfrm>
            <a:off x="-6659563" y="3670300"/>
            <a:ext cx="9144001"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40979" name="Rectangle 8">
            <a:extLst>
              <a:ext uri="{FF2B5EF4-FFF2-40B4-BE49-F238E27FC236}">
                <a16:creationId xmlns:a16="http://schemas.microsoft.com/office/drawing/2014/main" id="{8981D092-547B-42CE-917B-BD2C074FA4D2}"/>
              </a:ext>
            </a:extLst>
          </p:cNvPr>
          <p:cNvSpPr>
            <a:spLocks noChangeArrowheads="1"/>
          </p:cNvSpPr>
          <p:nvPr/>
        </p:nvSpPr>
        <p:spPr bwMode="auto">
          <a:xfrm>
            <a:off x="468313" y="65293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40980" name="Rectangle 2">
            <a:extLst>
              <a:ext uri="{FF2B5EF4-FFF2-40B4-BE49-F238E27FC236}">
                <a16:creationId xmlns:a16="http://schemas.microsoft.com/office/drawing/2014/main" id="{5E1B1803-05F2-4AC2-AF08-73DA501B0DAA}"/>
              </a:ext>
            </a:extLst>
          </p:cNvPr>
          <p:cNvSpPr>
            <a:spLocks noChangeArrowheads="1"/>
          </p:cNvSpPr>
          <p:nvPr/>
        </p:nvSpPr>
        <p:spPr bwMode="auto">
          <a:xfrm>
            <a:off x="1749425" y="1304925"/>
            <a:ext cx="10718800" cy="46038"/>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0981" name="Rectangle 3">
            <a:extLst>
              <a:ext uri="{FF2B5EF4-FFF2-40B4-BE49-F238E27FC236}">
                <a16:creationId xmlns:a16="http://schemas.microsoft.com/office/drawing/2014/main" id="{986EA91B-5C02-4753-A933-499949C484D2}"/>
              </a:ext>
            </a:extLst>
          </p:cNvPr>
          <p:cNvSpPr>
            <a:spLocks noChangeArrowheads="1"/>
          </p:cNvSpPr>
          <p:nvPr/>
        </p:nvSpPr>
        <p:spPr bwMode="auto">
          <a:xfrm>
            <a:off x="971550" y="20955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0982" name="Rectangle 4">
            <a:extLst>
              <a:ext uri="{FF2B5EF4-FFF2-40B4-BE49-F238E27FC236}">
                <a16:creationId xmlns:a16="http://schemas.microsoft.com/office/drawing/2014/main" id="{4E173C69-A13A-4D07-9E3C-D5E73388DC33}"/>
              </a:ext>
            </a:extLst>
          </p:cNvPr>
          <p:cNvSpPr>
            <a:spLocks noChangeArrowheads="1"/>
          </p:cNvSpPr>
          <p:nvPr/>
        </p:nvSpPr>
        <p:spPr bwMode="auto">
          <a:xfrm>
            <a:off x="971550" y="36861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40983" name="Rectangle 5">
            <a:extLst>
              <a:ext uri="{FF2B5EF4-FFF2-40B4-BE49-F238E27FC236}">
                <a16:creationId xmlns:a16="http://schemas.microsoft.com/office/drawing/2014/main" id="{2A50B928-68B1-4BF6-993A-1267E31125E0}"/>
              </a:ext>
            </a:extLst>
          </p:cNvPr>
          <p:cNvSpPr>
            <a:spLocks noChangeArrowheads="1"/>
          </p:cNvSpPr>
          <p:nvPr/>
        </p:nvSpPr>
        <p:spPr bwMode="auto">
          <a:xfrm>
            <a:off x="971550" y="52863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r>
              <a:rPr lang="en-US" altLang="zh-CN" sz="600">
                <a:latin typeface="Arial" panose="020B0604020202020204" pitchFamily="34" charset="0"/>
              </a:rPr>
              <a:t> </a:t>
            </a:r>
            <a:endParaRPr lang="en-US" altLang="zh-CN" sz="1400">
              <a:latin typeface="Arial" panose="020B0604020202020204" pitchFamily="34" charset="0"/>
            </a:endParaRPr>
          </a:p>
        </p:txBody>
      </p:sp>
      <p:sp>
        <p:nvSpPr>
          <p:cNvPr id="32" name="内容占位符 2">
            <a:extLst>
              <a:ext uri="{FF2B5EF4-FFF2-40B4-BE49-F238E27FC236}">
                <a16:creationId xmlns:a16="http://schemas.microsoft.com/office/drawing/2014/main" id="{4CAC064B-78DA-4003-8E78-B1BD2C94D199}"/>
              </a:ext>
            </a:extLst>
          </p:cNvPr>
          <p:cNvSpPr txBox="1">
            <a:spLocks/>
          </p:cNvSpPr>
          <p:nvPr/>
        </p:nvSpPr>
        <p:spPr bwMode="auto">
          <a:xfrm>
            <a:off x="549275" y="1274763"/>
            <a:ext cx="3733800" cy="393700"/>
          </a:xfrm>
          <a:prstGeom prst="rect">
            <a:avLst/>
          </a:prstGeom>
          <a:noFill/>
          <a:ln w="31750" cap="flat" algn="ctr">
            <a:noFill/>
            <a:miter lim="800000"/>
            <a:headEnd/>
            <a:tailEnd/>
          </a:ln>
        </p:spPr>
        <p:txBody>
          <a:bodyPr>
            <a:spAutoFit/>
          </a:bodyPr>
          <a:lstStyle/>
          <a:p>
            <a:pPr marL="266700" indent="-266700">
              <a:lnSpc>
                <a:spcPct val="140000"/>
              </a:lnSpc>
              <a:spcBef>
                <a:spcPts val="1200"/>
              </a:spcBef>
              <a:buClr>
                <a:srgbClr val="FF0000"/>
              </a:buClr>
              <a:buSzPct val="90000"/>
              <a:buFont typeface="Wingdings" pitchFamily="2" charset="2"/>
              <a:buChar char="Ø"/>
              <a:defRPr/>
            </a:pPr>
            <a:r>
              <a:rPr lang="zh-CN" altLang="en-US" kern="0" dirty="0">
                <a:latin typeface="黑体" pitchFamily="49" charset="-122"/>
                <a:ea typeface="黑体" pitchFamily="49" charset="-122"/>
              </a:rPr>
              <a:t>无机质系统中的固有渗透率</a:t>
            </a:r>
            <a:endParaRPr lang="en-US" altLang="zh-CN" kern="0" dirty="0">
              <a:latin typeface="黑体" pitchFamily="49" charset="-122"/>
              <a:ea typeface="黑体" pitchFamily="49" charset="-122"/>
            </a:endParaRPr>
          </a:p>
        </p:txBody>
      </p:sp>
      <p:sp>
        <p:nvSpPr>
          <p:cNvPr id="40985" name="矩形 34">
            <a:extLst>
              <a:ext uri="{FF2B5EF4-FFF2-40B4-BE49-F238E27FC236}">
                <a16:creationId xmlns:a16="http://schemas.microsoft.com/office/drawing/2014/main" id="{E4225F92-C908-4376-BF7B-7C412517F89E}"/>
              </a:ext>
            </a:extLst>
          </p:cNvPr>
          <p:cNvSpPr>
            <a:spLocks noChangeArrowheads="1"/>
          </p:cNvSpPr>
          <p:nvPr/>
        </p:nvSpPr>
        <p:spPr bwMode="auto">
          <a:xfrm>
            <a:off x="660400" y="2452688"/>
            <a:ext cx="75834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zh-CN" sz="1400" i="1">
                <a:latin typeface="Arial" panose="020B0604020202020204" pitchFamily="34" charset="0"/>
              </a:rPr>
              <a:t>φ</a:t>
            </a:r>
            <a:r>
              <a:rPr lang="en-US" altLang="zh-CN" sz="1400" i="1" baseline="-25000">
                <a:latin typeface="Arial" panose="020B0604020202020204" pitchFamily="34" charset="0"/>
              </a:rPr>
              <a:t>in0</a:t>
            </a:r>
            <a:r>
              <a:rPr lang="en-US" altLang="zh-CN" sz="1400">
                <a:latin typeface="Arial" panose="020B0604020202020204" pitchFamily="34" charset="0"/>
              </a:rPr>
              <a:t> </a:t>
            </a:r>
            <a:r>
              <a:rPr lang="zh-CN" altLang="zh-CN" sz="1400">
                <a:latin typeface="黑体" panose="02010609060101010101" pitchFamily="49" charset="-122"/>
                <a:ea typeface="黑体" panose="02010609060101010101" pitchFamily="49" charset="-122"/>
              </a:rPr>
              <a:t>是无机质基质系统的初始孔隙率</a:t>
            </a:r>
            <a:r>
              <a:rPr lang="zh-CN" altLang="en-US" sz="1400">
                <a:latin typeface="黑体" panose="02010609060101010101" pitchFamily="49" charset="-122"/>
                <a:ea typeface="黑体" panose="02010609060101010101" pitchFamily="49" charset="-122"/>
              </a:rPr>
              <a:t>，</a:t>
            </a:r>
            <a:r>
              <a:rPr lang="zh-CN" altLang="zh-CN" sz="1400" i="1">
                <a:latin typeface="Arial" panose="020B0604020202020204" pitchFamily="34" charset="0"/>
              </a:rPr>
              <a:t>φ</a:t>
            </a:r>
            <a:r>
              <a:rPr lang="en-US" altLang="zh-CN" sz="1400" i="1" baseline="-25000">
                <a:latin typeface="Arial" panose="020B0604020202020204" pitchFamily="34" charset="0"/>
              </a:rPr>
              <a:t>or</a:t>
            </a:r>
            <a:r>
              <a:rPr lang="en-US" altLang="zh-CN" sz="1400">
                <a:latin typeface="Arial" panose="020B0604020202020204" pitchFamily="34" charset="0"/>
              </a:rPr>
              <a:t> </a:t>
            </a:r>
            <a:r>
              <a:rPr lang="zh-CN" altLang="zh-CN" sz="1400">
                <a:latin typeface="黑体" panose="02010609060101010101" pitchFamily="49" charset="-122"/>
                <a:ea typeface="黑体" panose="02010609060101010101" pitchFamily="49" charset="-122"/>
                <a:cs typeface="Times New Roman" panose="02020603050405020304" pitchFamily="18" charset="0"/>
              </a:rPr>
              <a:t>是有机质孔的孔隙率</a:t>
            </a:r>
            <a:r>
              <a:rPr lang="zh-CN" altLang="zh-CN" sz="1400">
                <a:latin typeface="Arial" panose="020B0604020202020204" pitchFamily="34" charset="0"/>
              </a:rPr>
              <a:t>，</a:t>
            </a:r>
            <a:r>
              <a:rPr lang="zh-CN" altLang="zh-CN" sz="1400" i="1">
                <a:latin typeface="Arial" panose="020B0604020202020204" pitchFamily="34" charset="0"/>
              </a:rPr>
              <a:t>φ</a:t>
            </a:r>
            <a:r>
              <a:rPr lang="en-US" altLang="zh-CN" sz="1400" i="1" baseline="-25000">
                <a:latin typeface="Arial" panose="020B0604020202020204" pitchFamily="34" charset="0"/>
              </a:rPr>
              <a:t>k</a:t>
            </a:r>
            <a:r>
              <a:rPr lang="en-US" altLang="zh-CN" sz="1400">
                <a:latin typeface="Arial" panose="020B0604020202020204" pitchFamily="34" charset="0"/>
              </a:rPr>
              <a:t> </a:t>
            </a:r>
            <a:r>
              <a:rPr lang="zh-CN" altLang="zh-CN" sz="1400">
                <a:latin typeface="黑体" panose="02010609060101010101" pitchFamily="49" charset="-122"/>
                <a:ea typeface="黑体" panose="02010609060101010101" pitchFamily="49" charset="-122"/>
              </a:rPr>
              <a:t>是干酪根的比重</a:t>
            </a:r>
            <a:r>
              <a:rPr lang="zh-CN" altLang="en-US" sz="1400">
                <a:latin typeface="黑体" panose="02010609060101010101" pitchFamily="49" charset="-122"/>
                <a:ea typeface="黑体" panose="02010609060101010101" pitchFamily="49" charset="-122"/>
              </a:rPr>
              <a:t>，</a:t>
            </a:r>
            <a:r>
              <a:rPr lang="en-US" altLang="zh-CN" sz="1400">
                <a:latin typeface="黑体" panose="02010609060101010101" pitchFamily="49" charset="-122"/>
                <a:ea typeface="黑体" panose="02010609060101010101" pitchFamily="49" charset="-122"/>
              </a:rPr>
              <a:t>,</a:t>
            </a:r>
            <a:r>
              <a:rPr lang="zh-CN" altLang="zh-CN" sz="1400" i="1">
                <a:latin typeface="黑体" panose="02010609060101010101" pitchFamily="49" charset="-122"/>
                <a:ea typeface="黑体" panose="02010609060101010101" pitchFamily="49" charset="-122"/>
              </a:rPr>
              <a:t> </a:t>
            </a:r>
            <a:r>
              <a:rPr lang="en-US" altLang="zh-CN" sz="1400" i="1">
                <a:latin typeface="黑体" panose="02010609060101010101" pitchFamily="49" charset="-122"/>
                <a:ea typeface="黑体" panose="02010609060101010101" pitchFamily="49" charset="-122"/>
              </a:rPr>
              <a:t>k</a:t>
            </a:r>
            <a:r>
              <a:rPr lang="en-US" altLang="zh-CN" sz="1400" i="1" baseline="-25000">
                <a:latin typeface="黑体" panose="02010609060101010101" pitchFamily="49" charset="-122"/>
                <a:ea typeface="黑体" panose="02010609060101010101" pitchFamily="49" charset="-122"/>
              </a:rPr>
              <a:t>or</a:t>
            </a:r>
            <a:r>
              <a:rPr lang="en-US" altLang="zh-CN" sz="1400">
                <a:latin typeface="黑体" panose="02010609060101010101" pitchFamily="49" charset="-122"/>
                <a:ea typeface="黑体" panose="02010609060101010101" pitchFamily="49" charset="-122"/>
              </a:rPr>
              <a:t> </a:t>
            </a:r>
            <a:r>
              <a:rPr lang="zh-CN" altLang="zh-CN" sz="1400">
                <a:latin typeface="黑体" panose="02010609060101010101" pitchFamily="49" charset="-122"/>
                <a:ea typeface="黑体" panose="02010609060101010101" pitchFamily="49" charset="-122"/>
              </a:rPr>
              <a:t>是</a:t>
            </a:r>
            <a:r>
              <a:rPr lang="zh-CN" altLang="en-US" sz="1400">
                <a:latin typeface="黑体" panose="02010609060101010101" pitchFamily="49" charset="-122"/>
                <a:ea typeface="黑体" panose="02010609060101010101" pitchFamily="49" charset="-122"/>
              </a:rPr>
              <a:t>有机质系统</a:t>
            </a:r>
            <a:r>
              <a:rPr lang="zh-CN" altLang="zh-CN" sz="1400">
                <a:latin typeface="黑体" panose="02010609060101010101" pitchFamily="49" charset="-122"/>
                <a:ea typeface="黑体" panose="02010609060101010101" pitchFamily="49" charset="-122"/>
              </a:rPr>
              <a:t>中的</a:t>
            </a:r>
            <a:r>
              <a:rPr lang="zh-CN" altLang="en-US" sz="1400">
                <a:latin typeface="黑体" panose="02010609060101010101" pitchFamily="49" charset="-122"/>
                <a:ea typeface="黑体" panose="02010609060101010101" pitchFamily="49" charset="-122"/>
              </a:rPr>
              <a:t>固有</a:t>
            </a:r>
            <a:r>
              <a:rPr lang="zh-CN" altLang="zh-CN" sz="1400">
                <a:latin typeface="黑体" panose="02010609060101010101" pitchFamily="49" charset="-122"/>
                <a:ea typeface="黑体" panose="02010609060101010101" pitchFamily="49" charset="-122"/>
              </a:rPr>
              <a:t>渗透率</a:t>
            </a:r>
            <a:r>
              <a:rPr lang="zh-CN" altLang="en-US" sz="1400">
                <a:latin typeface="黑体" panose="02010609060101010101" pitchFamily="49" charset="-122"/>
                <a:ea typeface="黑体" panose="02010609060101010101" pitchFamily="49" charset="-122"/>
              </a:rPr>
              <a:t>，</a:t>
            </a:r>
            <a:r>
              <a:rPr lang="en-US" altLang="zh-CN" sz="1400" i="1">
                <a:latin typeface="黑体" panose="02010609060101010101" pitchFamily="49" charset="-122"/>
                <a:ea typeface="黑体" panose="02010609060101010101" pitchFamily="49" charset="-122"/>
              </a:rPr>
              <a:t>Kn</a:t>
            </a:r>
            <a:r>
              <a:rPr lang="en-US" altLang="zh-CN" sz="1400" i="1" baseline="-25000">
                <a:latin typeface="黑体" panose="02010609060101010101" pitchFamily="49" charset="-122"/>
                <a:ea typeface="黑体" panose="02010609060101010101" pitchFamily="49" charset="-122"/>
              </a:rPr>
              <a:t>or </a:t>
            </a:r>
            <a:r>
              <a:rPr lang="zh-CN" altLang="en-US" sz="1400">
                <a:latin typeface="黑体" panose="02010609060101010101" pitchFamily="49" charset="-122"/>
                <a:ea typeface="黑体" panose="02010609060101010101" pitchFamily="49" charset="-122"/>
              </a:rPr>
              <a:t>是有机质系统的努森数</a:t>
            </a:r>
            <a:endParaRPr lang="zh-CN" altLang="en-US" sz="1400" i="1" baseline="-25000">
              <a:latin typeface="黑体" panose="02010609060101010101" pitchFamily="49" charset="-122"/>
              <a:ea typeface="黑体" panose="02010609060101010101" pitchFamily="49" charset="-122"/>
            </a:endParaRPr>
          </a:p>
        </p:txBody>
      </p:sp>
      <p:sp>
        <p:nvSpPr>
          <p:cNvPr id="36" name="内容占位符 2">
            <a:extLst>
              <a:ext uri="{FF2B5EF4-FFF2-40B4-BE49-F238E27FC236}">
                <a16:creationId xmlns:a16="http://schemas.microsoft.com/office/drawing/2014/main" id="{7D8455BF-BFC5-4486-879C-4E5196486761}"/>
              </a:ext>
            </a:extLst>
          </p:cNvPr>
          <p:cNvSpPr txBox="1">
            <a:spLocks/>
          </p:cNvSpPr>
          <p:nvPr/>
        </p:nvSpPr>
        <p:spPr bwMode="auto">
          <a:xfrm>
            <a:off x="452438" y="3362325"/>
            <a:ext cx="3733800" cy="349250"/>
          </a:xfrm>
          <a:prstGeom prst="rect">
            <a:avLst/>
          </a:prstGeom>
          <a:noFill/>
          <a:ln w="31750" cap="flat" algn="ctr">
            <a:noFill/>
            <a:miter lim="800000"/>
            <a:headEnd/>
            <a:tailEnd/>
          </a:ln>
        </p:spPr>
        <p:txBody>
          <a:bodyPr>
            <a:spAutoFit/>
          </a:bodyPr>
          <a:lstStyle/>
          <a:p>
            <a:pPr marL="266700" indent="-266700">
              <a:lnSpc>
                <a:spcPct val="140000"/>
              </a:lnSpc>
              <a:spcBef>
                <a:spcPts val="1200"/>
              </a:spcBef>
              <a:buClr>
                <a:srgbClr val="FF0000"/>
              </a:buClr>
              <a:buSzPct val="90000"/>
              <a:buFont typeface="Wingdings" pitchFamily="2" charset="2"/>
              <a:buChar char="Ø"/>
              <a:defRPr/>
            </a:pPr>
            <a:r>
              <a:rPr lang="zh-CN" altLang="en-US" kern="0" dirty="0">
                <a:latin typeface="黑体" pitchFamily="49" charset="-122"/>
                <a:ea typeface="黑体" pitchFamily="49" charset="-122"/>
              </a:rPr>
              <a:t>有机质系统中的固有渗透率</a:t>
            </a:r>
            <a:endParaRPr lang="en-US" altLang="zh-CN" kern="0" dirty="0">
              <a:latin typeface="黑体" pitchFamily="49" charset="-122"/>
              <a:ea typeface="黑体" pitchFamily="49" charset="-122"/>
            </a:endParaRPr>
          </a:p>
        </p:txBody>
      </p:sp>
      <p:sp>
        <p:nvSpPr>
          <p:cNvPr id="40987" name="Rectangle 4">
            <a:extLst>
              <a:ext uri="{FF2B5EF4-FFF2-40B4-BE49-F238E27FC236}">
                <a16:creationId xmlns:a16="http://schemas.microsoft.com/office/drawing/2014/main" id="{B9D5ADA1-DE2E-472C-AB02-DD335A6D33F2}"/>
              </a:ext>
            </a:extLst>
          </p:cNvPr>
          <p:cNvSpPr>
            <a:spLocks noChangeArrowheads="1"/>
          </p:cNvSpPr>
          <p:nvPr/>
        </p:nvSpPr>
        <p:spPr bwMode="auto">
          <a:xfrm>
            <a:off x="1217613" y="1768475"/>
            <a:ext cx="9217025" cy="46038"/>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0988" name="Rectangle 6">
            <a:extLst>
              <a:ext uri="{FF2B5EF4-FFF2-40B4-BE49-F238E27FC236}">
                <a16:creationId xmlns:a16="http://schemas.microsoft.com/office/drawing/2014/main" id="{40901D81-FB77-4811-87B4-16619BD648EE}"/>
              </a:ext>
            </a:extLst>
          </p:cNvPr>
          <p:cNvSpPr>
            <a:spLocks noChangeArrowheads="1"/>
          </p:cNvSpPr>
          <p:nvPr/>
        </p:nvSpPr>
        <p:spPr bwMode="auto">
          <a:xfrm>
            <a:off x="1763713" y="36560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0989" name="Rectangle 10">
            <a:extLst>
              <a:ext uri="{FF2B5EF4-FFF2-40B4-BE49-F238E27FC236}">
                <a16:creationId xmlns:a16="http://schemas.microsoft.com/office/drawing/2014/main" id="{9919CC9D-4296-461B-8D28-9BBE2E01FFF8}"/>
              </a:ext>
            </a:extLst>
          </p:cNvPr>
          <p:cNvSpPr>
            <a:spLocks noChangeArrowheads="1"/>
          </p:cNvSpPr>
          <p:nvPr/>
        </p:nvSpPr>
        <p:spPr bwMode="auto">
          <a:xfrm>
            <a:off x="1763713" y="51847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0990" name="Rectangle 2">
            <a:extLst>
              <a:ext uri="{FF2B5EF4-FFF2-40B4-BE49-F238E27FC236}">
                <a16:creationId xmlns:a16="http://schemas.microsoft.com/office/drawing/2014/main" id="{775B1D63-1907-4694-A443-8953E67F7C4D}"/>
              </a:ext>
            </a:extLst>
          </p:cNvPr>
          <p:cNvSpPr>
            <a:spLocks noChangeArrowheads="1"/>
          </p:cNvSpPr>
          <p:nvPr/>
        </p:nvSpPr>
        <p:spPr bwMode="auto">
          <a:xfrm>
            <a:off x="0" y="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0991" name="Rectangle 4">
            <a:extLst>
              <a:ext uri="{FF2B5EF4-FFF2-40B4-BE49-F238E27FC236}">
                <a16:creationId xmlns:a16="http://schemas.microsoft.com/office/drawing/2014/main" id="{123B7D75-F1FC-4A52-94E5-D29FD0E60161}"/>
              </a:ext>
            </a:extLst>
          </p:cNvPr>
          <p:cNvSpPr>
            <a:spLocks noChangeArrowheads="1"/>
          </p:cNvSpPr>
          <p:nvPr/>
        </p:nvSpPr>
        <p:spPr bwMode="auto">
          <a:xfrm>
            <a:off x="2073275" y="42148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0992" name="Rectangle 6">
            <a:extLst>
              <a:ext uri="{FF2B5EF4-FFF2-40B4-BE49-F238E27FC236}">
                <a16:creationId xmlns:a16="http://schemas.microsoft.com/office/drawing/2014/main" id="{AF26BBD3-0611-4649-A18E-FC319F29DF9F}"/>
              </a:ext>
            </a:extLst>
          </p:cNvPr>
          <p:cNvSpPr>
            <a:spLocks noChangeArrowheads="1"/>
          </p:cNvSpPr>
          <p:nvPr/>
        </p:nvSpPr>
        <p:spPr bwMode="auto">
          <a:xfrm>
            <a:off x="2093913" y="5780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0993" name="Rectangle 2">
            <a:extLst>
              <a:ext uri="{FF2B5EF4-FFF2-40B4-BE49-F238E27FC236}">
                <a16:creationId xmlns:a16="http://schemas.microsoft.com/office/drawing/2014/main" id="{FBC37FB7-3FCD-424D-A6D5-6D3E77B6AF59}"/>
              </a:ext>
            </a:extLst>
          </p:cNvPr>
          <p:cNvSpPr>
            <a:spLocks noChangeArrowheads="1"/>
          </p:cNvSpPr>
          <p:nvPr/>
        </p:nvSpPr>
        <p:spPr bwMode="auto">
          <a:xfrm>
            <a:off x="2268538" y="17938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graphicFrame>
        <p:nvGraphicFramePr>
          <p:cNvPr id="40994" name="对象 20">
            <a:extLst>
              <a:ext uri="{FF2B5EF4-FFF2-40B4-BE49-F238E27FC236}">
                <a16:creationId xmlns:a16="http://schemas.microsoft.com/office/drawing/2014/main" id="{9078E794-B82E-49A5-B77E-A7945A6DC1D6}"/>
              </a:ext>
            </a:extLst>
          </p:cNvPr>
          <p:cNvGraphicFramePr>
            <a:graphicFrameLocks noChangeAspect="1"/>
          </p:cNvGraphicFramePr>
          <p:nvPr/>
        </p:nvGraphicFramePr>
        <p:xfrm>
          <a:off x="1822450" y="1778000"/>
          <a:ext cx="4724400" cy="534988"/>
        </p:xfrm>
        <a:graphic>
          <a:graphicData uri="http://schemas.openxmlformats.org/presentationml/2006/ole">
            <mc:AlternateContent xmlns:mc="http://schemas.openxmlformats.org/markup-compatibility/2006">
              <mc:Choice xmlns:v="urn:schemas-microsoft-com:vml" Requires="v">
                <p:oleObj spid="_x0000_s136222" name="Equation" r:id="rId4" imgW="4241800" imgH="431800" progId="Equation.DSMT4">
                  <p:embed/>
                </p:oleObj>
              </mc:Choice>
              <mc:Fallback>
                <p:oleObj name="Equation" r:id="rId4" imgW="4241800" imgH="431800" progId="Equation.DSMT4">
                  <p:embed/>
                  <p:pic>
                    <p:nvPicPr>
                      <p:cNvPr id="40994" name="对象 20">
                        <a:extLst>
                          <a:ext uri="{FF2B5EF4-FFF2-40B4-BE49-F238E27FC236}">
                            <a16:creationId xmlns:a16="http://schemas.microsoft.com/office/drawing/2014/main" id="{9078E794-B82E-49A5-B77E-A7945A6DC1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2450" y="1778000"/>
                        <a:ext cx="4724400"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995" name="对象 42">
            <a:extLst>
              <a:ext uri="{FF2B5EF4-FFF2-40B4-BE49-F238E27FC236}">
                <a16:creationId xmlns:a16="http://schemas.microsoft.com/office/drawing/2014/main" id="{56119145-09D2-4A8B-9152-167FB3712B9B}"/>
              </a:ext>
            </a:extLst>
          </p:cNvPr>
          <p:cNvGraphicFramePr>
            <a:graphicFrameLocks noChangeAspect="1"/>
          </p:cNvGraphicFramePr>
          <p:nvPr/>
        </p:nvGraphicFramePr>
        <p:xfrm>
          <a:off x="1052513" y="3900488"/>
          <a:ext cx="5418137" cy="536575"/>
        </p:xfrm>
        <a:graphic>
          <a:graphicData uri="http://schemas.openxmlformats.org/presentationml/2006/ole">
            <mc:AlternateContent xmlns:mc="http://schemas.openxmlformats.org/markup-compatibility/2006">
              <mc:Choice xmlns:v="urn:schemas-microsoft-com:vml" Requires="v">
                <p:oleObj spid="_x0000_s136223" name="Equation" r:id="rId6" imgW="4864100" imgH="431800" progId="Equation.DSMT4">
                  <p:embed/>
                </p:oleObj>
              </mc:Choice>
              <mc:Fallback>
                <p:oleObj name="Equation" r:id="rId6" imgW="4864100" imgH="431800" progId="Equation.DSMT4">
                  <p:embed/>
                  <p:pic>
                    <p:nvPicPr>
                      <p:cNvPr id="40995" name="对象 42">
                        <a:extLst>
                          <a:ext uri="{FF2B5EF4-FFF2-40B4-BE49-F238E27FC236}">
                            <a16:creationId xmlns:a16="http://schemas.microsoft.com/office/drawing/2014/main" id="{56119145-09D2-4A8B-9152-167FB3712B9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52513" y="3900488"/>
                        <a:ext cx="5418137"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灯片编号占位符 3">
            <a:extLst>
              <a:ext uri="{FF2B5EF4-FFF2-40B4-BE49-F238E27FC236}">
                <a16:creationId xmlns:a16="http://schemas.microsoft.com/office/drawing/2014/main" id="{DAC15D06-A648-4B73-8AD6-62D04FD0D247}"/>
              </a:ext>
            </a:extLst>
          </p:cNvPr>
          <p:cNvSpPr>
            <a:spLocks noGrp="1"/>
          </p:cNvSpPr>
          <p:nvPr>
            <p:ph type="sldNum" sz="quarter" idx="12"/>
          </p:nvPr>
        </p:nvSpPr>
        <p:spPr>
          <a:xfrm>
            <a:off x="6588125" y="598487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D110F46A-7F5D-4053-BB88-18E1AEC1DF7F}" type="slidenum">
              <a:rPr lang="en-US" altLang="zh-CN" sz="1400" smtClean="0">
                <a:latin typeface="Arial" panose="020B0604020202020204" pitchFamily="34" charset="0"/>
              </a:rPr>
              <a:pPr>
                <a:spcBef>
                  <a:spcPct val="0"/>
                </a:spcBef>
                <a:buFontTx/>
                <a:buNone/>
              </a:pPr>
              <a:t>21</a:t>
            </a:fld>
            <a:endParaRPr lang="en-US" altLang="zh-CN" sz="1400">
              <a:latin typeface="Arial" panose="020B0604020202020204" pitchFamily="34" charset="0"/>
            </a:endParaRPr>
          </a:p>
        </p:txBody>
      </p:sp>
      <p:sp>
        <p:nvSpPr>
          <p:cNvPr id="45059" name="Text Box 18">
            <a:extLst>
              <a:ext uri="{FF2B5EF4-FFF2-40B4-BE49-F238E27FC236}">
                <a16:creationId xmlns:a16="http://schemas.microsoft.com/office/drawing/2014/main" id="{5EC0B6AA-707F-469C-9351-C8D2BE0F3BAD}"/>
              </a:ext>
            </a:extLst>
          </p:cNvPr>
          <p:cNvSpPr txBox="1">
            <a:spLocks noChangeArrowheads="1"/>
          </p:cNvSpPr>
          <p:nvPr/>
        </p:nvSpPr>
        <p:spPr bwMode="auto">
          <a:xfrm>
            <a:off x="2076534" y="125413"/>
            <a:ext cx="7777163" cy="480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三、页岩气开采耦合模型</a:t>
            </a:r>
          </a:p>
        </p:txBody>
      </p:sp>
      <p:sp>
        <p:nvSpPr>
          <p:cNvPr id="45060" name="Text Box 20">
            <a:extLst>
              <a:ext uri="{FF2B5EF4-FFF2-40B4-BE49-F238E27FC236}">
                <a16:creationId xmlns:a16="http://schemas.microsoft.com/office/drawing/2014/main" id="{59BC78A0-CEBE-48DD-957F-5C7316ECEC5E}"/>
              </a:ext>
            </a:extLst>
          </p:cNvPr>
          <p:cNvSpPr txBox="1">
            <a:spLocks noChangeArrowheads="1"/>
          </p:cNvSpPr>
          <p:nvPr/>
        </p:nvSpPr>
        <p:spPr bwMode="auto">
          <a:xfrm flipV="1">
            <a:off x="152400" y="74295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45061" name="Text Box 3">
            <a:extLst>
              <a:ext uri="{FF2B5EF4-FFF2-40B4-BE49-F238E27FC236}">
                <a16:creationId xmlns:a16="http://schemas.microsoft.com/office/drawing/2014/main" id="{84DE8067-8F27-4279-95BB-CF7AE3079764}"/>
              </a:ext>
            </a:extLst>
          </p:cNvPr>
          <p:cNvSpPr txBox="1">
            <a:spLocks noChangeArrowheads="1"/>
          </p:cNvSpPr>
          <p:nvPr/>
        </p:nvSpPr>
        <p:spPr bwMode="ltGray">
          <a:xfrm>
            <a:off x="152400" y="692150"/>
            <a:ext cx="5283200"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marL="355600" indent="-3556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30000"/>
              </a:lnSpc>
              <a:spcBef>
                <a:spcPct val="15000"/>
              </a:spcBef>
              <a:buClr>
                <a:srgbClr val="FF0000"/>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现场实际生产分析</a:t>
            </a:r>
          </a:p>
        </p:txBody>
      </p:sp>
      <p:sp>
        <p:nvSpPr>
          <p:cNvPr id="45062" name="Rectangle 11">
            <a:extLst>
              <a:ext uri="{FF2B5EF4-FFF2-40B4-BE49-F238E27FC236}">
                <a16:creationId xmlns:a16="http://schemas.microsoft.com/office/drawing/2014/main" id="{E92A5D00-BA2F-420F-B3AA-A2F1F8260E39}"/>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63" name="Rectangle 13">
            <a:extLst>
              <a:ext uri="{FF2B5EF4-FFF2-40B4-BE49-F238E27FC236}">
                <a16:creationId xmlns:a16="http://schemas.microsoft.com/office/drawing/2014/main" id="{9DD05232-EBFF-41A1-AE51-12EEDC3166E3}"/>
              </a:ext>
            </a:extLst>
          </p:cNvPr>
          <p:cNvSpPr>
            <a:spLocks noChangeArrowheads="1"/>
          </p:cNvSpPr>
          <p:nvPr/>
        </p:nvSpPr>
        <p:spPr bwMode="auto">
          <a:xfrm>
            <a:off x="26988" y="41910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45064" name="Rectangle 14">
            <a:extLst>
              <a:ext uri="{FF2B5EF4-FFF2-40B4-BE49-F238E27FC236}">
                <a16:creationId xmlns:a16="http://schemas.microsoft.com/office/drawing/2014/main" id="{58B219BD-2E44-4E5F-9833-E00E3CCDC0C4}"/>
              </a:ext>
            </a:extLst>
          </p:cNvPr>
          <p:cNvSpPr>
            <a:spLocks noChangeArrowheads="1"/>
          </p:cNvSpPr>
          <p:nvPr/>
        </p:nvSpPr>
        <p:spPr bwMode="auto">
          <a:xfrm>
            <a:off x="0" y="68675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65" name="Rectangle 4">
            <a:extLst>
              <a:ext uri="{FF2B5EF4-FFF2-40B4-BE49-F238E27FC236}">
                <a16:creationId xmlns:a16="http://schemas.microsoft.com/office/drawing/2014/main" id="{DFE8834E-51DE-4C02-A193-2855D292D4AA}"/>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66" name="Rectangle 6">
            <a:extLst>
              <a:ext uri="{FF2B5EF4-FFF2-40B4-BE49-F238E27FC236}">
                <a16:creationId xmlns:a16="http://schemas.microsoft.com/office/drawing/2014/main" id="{9E60E0D7-0DE8-4B34-8B72-C333D229D488}"/>
              </a:ext>
            </a:extLst>
          </p:cNvPr>
          <p:cNvSpPr>
            <a:spLocks noChangeArrowheads="1"/>
          </p:cNvSpPr>
          <p:nvPr/>
        </p:nvSpPr>
        <p:spPr bwMode="auto">
          <a:xfrm>
            <a:off x="0" y="4724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45067" name="Rectangle 2">
            <a:extLst>
              <a:ext uri="{FF2B5EF4-FFF2-40B4-BE49-F238E27FC236}">
                <a16:creationId xmlns:a16="http://schemas.microsoft.com/office/drawing/2014/main" id="{21958CE6-8BAA-4D59-8037-9FA743428578}"/>
              </a:ext>
            </a:extLst>
          </p:cNvPr>
          <p:cNvSpPr>
            <a:spLocks noChangeArrowheads="1"/>
          </p:cNvSpPr>
          <p:nvPr/>
        </p:nvSpPr>
        <p:spPr bwMode="auto">
          <a:xfrm>
            <a:off x="177800" y="15795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68" name="Rectangle 4">
            <a:extLst>
              <a:ext uri="{FF2B5EF4-FFF2-40B4-BE49-F238E27FC236}">
                <a16:creationId xmlns:a16="http://schemas.microsoft.com/office/drawing/2014/main" id="{04150E57-2262-4AB9-88D2-2FCDDCDB9DDB}"/>
              </a:ext>
            </a:extLst>
          </p:cNvPr>
          <p:cNvSpPr>
            <a:spLocks noChangeArrowheads="1"/>
          </p:cNvSpPr>
          <p:nvPr/>
        </p:nvSpPr>
        <p:spPr bwMode="auto">
          <a:xfrm>
            <a:off x="4427538" y="1589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69" name="Rectangle 4">
            <a:extLst>
              <a:ext uri="{FF2B5EF4-FFF2-40B4-BE49-F238E27FC236}">
                <a16:creationId xmlns:a16="http://schemas.microsoft.com/office/drawing/2014/main" id="{D361EF6C-1EF0-4865-B420-22ABBA8CE2EA}"/>
              </a:ext>
            </a:extLst>
          </p:cNvPr>
          <p:cNvSpPr>
            <a:spLocks noChangeArrowheads="1"/>
          </p:cNvSpPr>
          <p:nvPr/>
        </p:nvSpPr>
        <p:spPr bwMode="auto">
          <a:xfrm>
            <a:off x="2627313" y="32670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70" name="Rectangle 3">
            <a:extLst>
              <a:ext uri="{FF2B5EF4-FFF2-40B4-BE49-F238E27FC236}">
                <a16:creationId xmlns:a16="http://schemas.microsoft.com/office/drawing/2014/main" id="{1C5B6CC3-0A0A-4E04-BE60-57C4C622C730}"/>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71" name="Rectangle 4">
            <a:extLst>
              <a:ext uri="{FF2B5EF4-FFF2-40B4-BE49-F238E27FC236}">
                <a16:creationId xmlns:a16="http://schemas.microsoft.com/office/drawing/2014/main" id="{D5EA00C0-E76C-44A1-BD6D-A4FC20F92167}"/>
              </a:ext>
            </a:extLst>
          </p:cNvPr>
          <p:cNvSpPr>
            <a:spLocks noChangeArrowheads="1"/>
          </p:cNvSpPr>
          <p:nvPr/>
        </p:nvSpPr>
        <p:spPr bwMode="auto">
          <a:xfrm>
            <a:off x="6156325" y="15589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45072" name="Rectangle 48">
            <a:extLst>
              <a:ext uri="{FF2B5EF4-FFF2-40B4-BE49-F238E27FC236}">
                <a16:creationId xmlns:a16="http://schemas.microsoft.com/office/drawing/2014/main" id="{2F0630EC-F889-4C94-96AE-8C248C4265C7}"/>
              </a:ext>
            </a:extLst>
          </p:cNvPr>
          <p:cNvSpPr>
            <a:spLocks noChangeArrowheads="1"/>
          </p:cNvSpPr>
          <p:nvPr/>
        </p:nvSpPr>
        <p:spPr bwMode="auto">
          <a:xfrm>
            <a:off x="2987675" y="1112838"/>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3048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zh-CN" altLang="zh-CN" sz="1200">
                <a:cs typeface="Times New Roman" panose="02020603050405020304" pitchFamily="18" charset="0"/>
              </a:rPr>
              <a:t> </a:t>
            </a:r>
            <a:endParaRPr lang="zh-CN" altLang="zh-CN" sz="1400">
              <a:latin typeface="Arial" panose="020B0604020202020204" pitchFamily="34" charset="0"/>
            </a:endParaRPr>
          </a:p>
        </p:txBody>
      </p:sp>
      <p:sp>
        <p:nvSpPr>
          <p:cNvPr id="45073" name="Rectangle 5">
            <a:extLst>
              <a:ext uri="{FF2B5EF4-FFF2-40B4-BE49-F238E27FC236}">
                <a16:creationId xmlns:a16="http://schemas.microsoft.com/office/drawing/2014/main" id="{02FB5F9F-41A3-4363-B292-3741D5C48A2C}"/>
              </a:ext>
            </a:extLst>
          </p:cNvPr>
          <p:cNvSpPr>
            <a:spLocks noChangeArrowheads="1"/>
          </p:cNvSpPr>
          <p:nvPr/>
        </p:nvSpPr>
        <p:spPr bwMode="auto">
          <a:xfrm>
            <a:off x="468313" y="1338263"/>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74" name="Rectangle 6">
            <a:extLst>
              <a:ext uri="{FF2B5EF4-FFF2-40B4-BE49-F238E27FC236}">
                <a16:creationId xmlns:a16="http://schemas.microsoft.com/office/drawing/2014/main" id="{94C72883-C314-42A0-88AD-64B067C5FE48}"/>
              </a:ext>
            </a:extLst>
          </p:cNvPr>
          <p:cNvSpPr>
            <a:spLocks noChangeArrowheads="1"/>
          </p:cNvSpPr>
          <p:nvPr/>
        </p:nvSpPr>
        <p:spPr bwMode="auto">
          <a:xfrm>
            <a:off x="-6659563" y="3670300"/>
            <a:ext cx="9144001"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45075" name="Rectangle 8">
            <a:extLst>
              <a:ext uri="{FF2B5EF4-FFF2-40B4-BE49-F238E27FC236}">
                <a16:creationId xmlns:a16="http://schemas.microsoft.com/office/drawing/2014/main" id="{C2DD4200-E12C-4670-A54C-7C27ED09400A}"/>
              </a:ext>
            </a:extLst>
          </p:cNvPr>
          <p:cNvSpPr>
            <a:spLocks noChangeArrowheads="1"/>
          </p:cNvSpPr>
          <p:nvPr/>
        </p:nvSpPr>
        <p:spPr bwMode="auto">
          <a:xfrm>
            <a:off x="468313" y="65293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45076" name="Rectangle 2">
            <a:extLst>
              <a:ext uri="{FF2B5EF4-FFF2-40B4-BE49-F238E27FC236}">
                <a16:creationId xmlns:a16="http://schemas.microsoft.com/office/drawing/2014/main" id="{389E7656-7161-4CF3-AE06-AEF2795827CD}"/>
              </a:ext>
            </a:extLst>
          </p:cNvPr>
          <p:cNvSpPr>
            <a:spLocks noChangeArrowheads="1"/>
          </p:cNvSpPr>
          <p:nvPr/>
        </p:nvSpPr>
        <p:spPr bwMode="auto">
          <a:xfrm>
            <a:off x="1749425" y="1304925"/>
            <a:ext cx="10718800" cy="46038"/>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77" name="Rectangle 3">
            <a:extLst>
              <a:ext uri="{FF2B5EF4-FFF2-40B4-BE49-F238E27FC236}">
                <a16:creationId xmlns:a16="http://schemas.microsoft.com/office/drawing/2014/main" id="{CEBB82A4-93F4-4AF4-BF65-33DFF86A2AAB}"/>
              </a:ext>
            </a:extLst>
          </p:cNvPr>
          <p:cNvSpPr>
            <a:spLocks noChangeArrowheads="1"/>
          </p:cNvSpPr>
          <p:nvPr/>
        </p:nvSpPr>
        <p:spPr bwMode="auto">
          <a:xfrm>
            <a:off x="971550" y="20955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78" name="Rectangle 4">
            <a:extLst>
              <a:ext uri="{FF2B5EF4-FFF2-40B4-BE49-F238E27FC236}">
                <a16:creationId xmlns:a16="http://schemas.microsoft.com/office/drawing/2014/main" id="{B5B60BD5-BE31-43A3-A718-9C64ACB45FB8}"/>
              </a:ext>
            </a:extLst>
          </p:cNvPr>
          <p:cNvSpPr>
            <a:spLocks noChangeArrowheads="1"/>
          </p:cNvSpPr>
          <p:nvPr/>
        </p:nvSpPr>
        <p:spPr bwMode="auto">
          <a:xfrm>
            <a:off x="1474788" y="50434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45079" name="Rectangle 5">
            <a:extLst>
              <a:ext uri="{FF2B5EF4-FFF2-40B4-BE49-F238E27FC236}">
                <a16:creationId xmlns:a16="http://schemas.microsoft.com/office/drawing/2014/main" id="{C04CFB44-E2B6-4A2F-A60C-CB4C0557637E}"/>
              </a:ext>
            </a:extLst>
          </p:cNvPr>
          <p:cNvSpPr>
            <a:spLocks noChangeArrowheads="1"/>
          </p:cNvSpPr>
          <p:nvPr/>
        </p:nvSpPr>
        <p:spPr bwMode="auto">
          <a:xfrm>
            <a:off x="971550" y="52863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r>
              <a:rPr lang="en-US" altLang="zh-CN" sz="600">
                <a:latin typeface="Arial" panose="020B0604020202020204" pitchFamily="34" charset="0"/>
              </a:rPr>
              <a:t> </a:t>
            </a:r>
            <a:endParaRPr lang="en-US" altLang="zh-CN" sz="1400">
              <a:latin typeface="Arial" panose="020B0604020202020204" pitchFamily="34" charset="0"/>
            </a:endParaRPr>
          </a:p>
        </p:txBody>
      </p:sp>
      <p:sp>
        <p:nvSpPr>
          <p:cNvPr id="45080" name="Rectangle 4">
            <a:extLst>
              <a:ext uri="{FF2B5EF4-FFF2-40B4-BE49-F238E27FC236}">
                <a16:creationId xmlns:a16="http://schemas.microsoft.com/office/drawing/2014/main" id="{A10693F2-8C07-43B5-9382-C048E9544377}"/>
              </a:ext>
            </a:extLst>
          </p:cNvPr>
          <p:cNvSpPr>
            <a:spLocks noChangeArrowheads="1"/>
          </p:cNvSpPr>
          <p:nvPr/>
        </p:nvSpPr>
        <p:spPr bwMode="auto">
          <a:xfrm>
            <a:off x="1217613" y="1768475"/>
            <a:ext cx="9217025" cy="46038"/>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81" name="Rectangle 6">
            <a:extLst>
              <a:ext uri="{FF2B5EF4-FFF2-40B4-BE49-F238E27FC236}">
                <a16:creationId xmlns:a16="http://schemas.microsoft.com/office/drawing/2014/main" id="{CF0330BF-4BDC-4599-A325-5E8D8393D089}"/>
              </a:ext>
            </a:extLst>
          </p:cNvPr>
          <p:cNvSpPr>
            <a:spLocks noChangeArrowheads="1"/>
          </p:cNvSpPr>
          <p:nvPr/>
        </p:nvSpPr>
        <p:spPr bwMode="auto">
          <a:xfrm>
            <a:off x="1763713" y="36560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82" name="Rectangle 10">
            <a:extLst>
              <a:ext uri="{FF2B5EF4-FFF2-40B4-BE49-F238E27FC236}">
                <a16:creationId xmlns:a16="http://schemas.microsoft.com/office/drawing/2014/main" id="{5811577B-EFDD-47CC-818C-39A36795A11F}"/>
              </a:ext>
            </a:extLst>
          </p:cNvPr>
          <p:cNvSpPr>
            <a:spLocks noChangeArrowheads="1"/>
          </p:cNvSpPr>
          <p:nvPr/>
        </p:nvSpPr>
        <p:spPr bwMode="auto">
          <a:xfrm>
            <a:off x="1763713" y="51847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83" name="Rectangle 2">
            <a:extLst>
              <a:ext uri="{FF2B5EF4-FFF2-40B4-BE49-F238E27FC236}">
                <a16:creationId xmlns:a16="http://schemas.microsoft.com/office/drawing/2014/main" id="{5B816711-6846-49CE-BDB4-B82B34036F13}"/>
              </a:ext>
            </a:extLst>
          </p:cNvPr>
          <p:cNvSpPr>
            <a:spLocks noChangeArrowheads="1"/>
          </p:cNvSpPr>
          <p:nvPr/>
        </p:nvSpPr>
        <p:spPr bwMode="auto">
          <a:xfrm>
            <a:off x="0" y="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84" name="Rectangle 4">
            <a:extLst>
              <a:ext uri="{FF2B5EF4-FFF2-40B4-BE49-F238E27FC236}">
                <a16:creationId xmlns:a16="http://schemas.microsoft.com/office/drawing/2014/main" id="{5118193C-DF64-4E74-848D-3F3A3CB78FB6}"/>
              </a:ext>
            </a:extLst>
          </p:cNvPr>
          <p:cNvSpPr>
            <a:spLocks noChangeArrowheads="1"/>
          </p:cNvSpPr>
          <p:nvPr/>
        </p:nvSpPr>
        <p:spPr bwMode="auto">
          <a:xfrm>
            <a:off x="2073275" y="42148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85" name="Rectangle 6">
            <a:extLst>
              <a:ext uri="{FF2B5EF4-FFF2-40B4-BE49-F238E27FC236}">
                <a16:creationId xmlns:a16="http://schemas.microsoft.com/office/drawing/2014/main" id="{E978E5C3-2F11-4047-81D1-74FF8CA9C466}"/>
              </a:ext>
            </a:extLst>
          </p:cNvPr>
          <p:cNvSpPr>
            <a:spLocks noChangeArrowheads="1"/>
          </p:cNvSpPr>
          <p:nvPr/>
        </p:nvSpPr>
        <p:spPr bwMode="auto">
          <a:xfrm>
            <a:off x="2093913" y="5780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86" name="Rectangle 2">
            <a:extLst>
              <a:ext uri="{FF2B5EF4-FFF2-40B4-BE49-F238E27FC236}">
                <a16:creationId xmlns:a16="http://schemas.microsoft.com/office/drawing/2014/main" id="{831561B1-ACF6-42AC-B4D2-6CC98632C22B}"/>
              </a:ext>
            </a:extLst>
          </p:cNvPr>
          <p:cNvSpPr>
            <a:spLocks noChangeArrowheads="1"/>
          </p:cNvSpPr>
          <p:nvPr/>
        </p:nvSpPr>
        <p:spPr bwMode="auto">
          <a:xfrm>
            <a:off x="2268538" y="17938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87" name="Rectangle 9">
            <a:extLst>
              <a:ext uri="{FF2B5EF4-FFF2-40B4-BE49-F238E27FC236}">
                <a16:creationId xmlns:a16="http://schemas.microsoft.com/office/drawing/2014/main" id="{EF55CC37-C28C-40A3-B456-A8AE44A54DA0}"/>
              </a:ext>
            </a:extLst>
          </p:cNvPr>
          <p:cNvSpPr>
            <a:spLocks noChangeArrowheads="1"/>
          </p:cNvSpPr>
          <p:nvPr/>
        </p:nvSpPr>
        <p:spPr bwMode="auto">
          <a:xfrm>
            <a:off x="503238" y="1357313"/>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88" name="Rectangle 11">
            <a:extLst>
              <a:ext uri="{FF2B5EF4-FFF2-40B4-BE49-F238E27FC236}">
                <a16:creationId xmlns:a16="http://schemas.microsoft.com/office/drawing/2014/main" id="{4FA3CB72-4531-48B6-B208-CE90D009042A}"/>
              </a:ext>
            </a:extLst>
          </p:cNvPr>
          <p:cNvSpPr>
            <a:spLocks noChangeArrowheads="1"/>
          </p:cNvSpPr>
          <p:nvPr/>
        </p:nvSpPr>
        <p:spPr bwMode="auto">
          <a:xfrm>
            <a:off x="503238" y="63484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5089" name="Text Box 2">
            <a:extLst>
              <a:ext uri="{FF2B5EF4-FFF2-40B4-BE49-F238E27FC236}">
                <a16:creationId xmlns:a16="http://schemas.microsoft.com/office/drawing/2014/main" id="{4F2C8964-CEED-45FB-B487-8E79EA35BD97}"/>
              </a:ext>
            </a:extLst>
          </p:cNvPr>
          <p:cNvSpPr txBox="1">
            <a:spLocks noChangeArrowheads="1"/>
          </p:cNvSpPr>
          <p:nvPr/>
        </p:nvSpPr>
        <p:spPr bwMode="auto">
          <a:xfrm>
            <a:off x="857250" y="3586163"/>
            <a:ext cx="7483475"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marL="357188" indent="-357188">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30000"/>
              </a:lnSpc>
              <a:spcBef>
                <a:spcPts val="400"/>
              </a:spcBef>
              <a:buClr>
                <a:srgbClr val="FF0000"/>
              </a:buClr>
              <a:buFont typeface="Wingdings" panose="05000000000000000000" pitchFamily="2" charset="2"/>
              <a:buChar char="Ø"/>
            </a:pPr>
            <a:r>
              <a:rPr lang="zh-CN" altLang="en-US" sz="2300" b="1">
                <a:latin typeface="黑体" panose="02010609060101010101" pitchFamily="49" charset="-122"/>
                <a:ea typeface="黑体" panose="02010609060101010101" pitchFamily="49" charset="-122"/>
              </a:rPr>
              <a:t>将两条水平裂隙之间的基质块作为基本的产气单位，并考虑其对称性，建立</a:t>
            </a:r>
            <a:r>
              <a:rPr lang="en-US" altLang="zh-CN" sz="2300" b="1">
                <a:latin typeface="黑体" panose="02010609060101010101" pitchFamily="49" charset="-122"/>
                <a:ea typeface="黑体" panose="02010609060101010101" pitchFamily="49" charset="-122"/>
              </a:rPr>
              <a:t>1/2</a:t>
            </a:r>
            <a:r>
              <a:rPr lang="zh-CN" altLang="en-US" sz="2300" b="1">
                <a:latin typeface="黑体" panose="02010609060101010101" pitchFamily="49" charset="-122"/>
                <a:ea typeface="黑体" panose="02010609060101010101" pitchFamily="49" charset="-122"/>
              </a:rPr>
              <a:t>的几何模型</a:t>
            </a:r>
            <a:endParaRPr lang="en-US" altLang="zh-CN" sz="2300" b="1">
              <a:latin typeface="黑体" panose="02010609060101010101" pitchFamily="49" charset="-122"/>
              <a:ea typeface="黑体" panose="02010609060101010101" pitchFamily="49" charset="-122"/>
            </a:endParaRPr>
          </a:p>
        </p:txBody>
      </p:sp>
      <p:sp>
        <p:nvSpPr>
          <p:cNvPr id="45090" name="矩形 1">
            <a:extLst>
              <a:ext uri="{FF2B5EF4-FFF2-40B4-BE49-F238E27FC236}">
                <a16:creationId xmlns:a16="http://schemas.microsoft.com/office/drawing/2014/main" id="{BA0701CA-961B-4175-BCED-5F22D5938CDC}"/>
              </a:ext>
            </a:extLst>
          </p:cNvPr>
          <p:cNvSpPr>
            <a:spLocks noChangeArrowheads="1"/>
          </p:cNvSpPr>
          <p:nvPr/>
        </p:nvSpPr>
        <p:spPr bwMode="auto">
          <a:xfrm>
            <a:off x="857250" y="4575175"/>
            <a:ext cx="7602538" cy="197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7188" indent="-357188">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30000"/>
              </a:lnSpc>
              <a:spcBef>
                <a:spcPts val="400"/>
              </a:spcBef>
              <a:buClr>
                <a:srgbClr val="FF0000"/>
              </a:buClr>
              <a:buFont typeface="Wingdings" panose="05000000000000000000" pitchFamily="2" charset="2"/>
              <a:buChar char="Ø"/>
            </a:pPr>
            <a:r>
              <a:rPr lang="zh-CN" altLang="zh-CN" sz="2300" b="1">
                <a:latin typeface="黑体" panose="02010609060101010101" pitchFamily="49" charset="-122"/>
                <a:ea typeface="黑体" panose="02010609060101010101" pitchFamily="49" charset="-122"/>
              </a:rPr>
              <a:t>对于力学控制模型，采用单轴应变模型</a:t>
            </a:r>
            <a:r>
              <a:rPr lang="zh-CN" altLang="en-US" sz="2300" b="1">
                <a:latin typeface="黑体" panose="02010609060101010101" pitchFamily="49" charset="-122"/>
                <a:ea typeface="黑体" panose="02010609060101010101" pitchFamily="49" charset="-122"/>
              </a:rPr>
              <a:t>：</a:t>
            </a:r>
            <a:r>
              <a:rPr lang="zh-CN" altLang="zh-CN" sz="2300" b="1">
                <a:latin typeface="黑体" panose="02010609060101010101" pitchFamily="49" charset="-122"/>
                <a:ea typeface="黑体" panose="02010609060101010101" pitchFamily="49" charset="-122"/>
              </a:rPr>
              <a:t>地层压力施加在模型的上端，其余的边界为辊支撑边界</a:t>
            </a:r>
            <a:endParaRPr lang="en-US" altLang="zh-CN" sz="2300" b="1">
              <a:latin typeface="黑体" panose="02010609060101010101" pitchFamily="49" charset="-122"/>
              <a:ea typeface="黑体" panose="02010609060101010101" pitchFamily="49" charset="-122"/>
            </a:endParaRPr>
          </a:p>
          <a:p>
            <a:pPr algn="just" eaLnBrk="1" hangingPunct="1">
              <a:lnSpc>
                <a:spcPct val="130000"/>
              </a:lnSpc>
              <a:spcBef>
                <a:spcPts val="400"/>
              </a:spcBef>
              <a:buClr>
                <a:srgbClr val="FF0000"/>
              </a:buClr>
              <a:buFont typeface="Wingdings" panose="05000000000000000000" pitchFamily="2" charset="2"/>
              <a:buChar char="Ø"/>
            </a:pPr>
            <a:r>
              <a:rPr lang="zh-CN" altLang="en-US" sz="2300" b="1">
                <a:latin typeface="黑体" panose="02010609060101010101" pitchFamily="49" charset="-122"/>
                <a:ea typeface="黑体" panose="02010609060101010101" pitchFamily="49" charset="-122"/>
              </a:rPr>
              <a:t>对于气体流动模型，气体抽采压力仅施加在基质块的右侧，用以模拟水力裂隙压力，其他边界为无流动边界</a:t>
            </a:r>
          </a:p>
        </p:txBody>
      </p:sp>
      <p:pic>
        <p:nvPicPr>
          <p:cNvPr id="45091" name="图片 37">
            <a:extLst>
              <a:ext uri="{FF2B5EF4-FFF2-40B4-BE49-F238E27FC236}">
                <a16:creationId xmlns:a16="http://schemas.microsoft.com/office/drawing/2014/main" id="{140E500E-F404-4E06-AB32-436A6B0414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3725" y="835025"/>
            <a:ext cx="5176838"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灯片编号占位符 3">
            <a:extLst>
              <a:ext uri="{FF2B5EF4-FFF2-40B4-BE49-F238E27FC236}">
                <a16:creationId xmlns:a16="http://schemas.microsoft.com/office/drawing/2014/main" id="{86ABF939-579B-47D4-9536-6545446C47B3}"/>
              </a:ext>
            </a:extLst>
          </p:cNvPr>
          <p:cNvSpPr>
            <a:spLocks noGrp="1"/>
          </p:cNvSpPr>
          <p:nvPr>
            <p:ph type="sldNum" sz="quarter" idx="12"/>
          </p:nvPr>
        </p:nvSpPr>
        <p:spPr>
          <a:xfrm>
            <a:off x="6588125" y="598487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A47EC876-A118-4784-A474-7496461709A9}" type="slidenum">
              <a:rPr lang="en-US" altLang="zh-CN" sz="1400" smtClean="0">
                <a:latin typeface="Arial" panose="020B0604020202020204" pitchFamily="34" charset="0"/>
              </a:rPr>
              <a:pPr>
                <a:spcBef>
                  <a:spcPct val="0"/>
                </a:spcBef>
                <a:buFontTx/>
                <a:buNone/>
              </a:pPr>
              <a:t>22</a:t>
            </a:fld>
            <a:endParaRPr lang="en-US" altLang="zh-CN" sz="1400">
              <a:latin typeface="Arial" panose="020B0604020202020204" pitchFamily="34" charset="0"/>
            </a:endParaRPr>
          </a:p>
        </p:txBody>
      </p:sp>
      <p:sp>
        <p:nvSpPr>
          <p:cNvPr id="43011" name="Text Box 18">
            <a:extLst>
              <a:ext uri="{FF2B5EF4-FFF2-40B4-BE49-F238E27FC236}">
                <a16:creationId xmlns:a16="http://schemas.microsoft.com/office/drawing/2014/main" id="{CD5D6BB2-B21A-4D5B-9498-D7625C6F9E36}"/>
              </a:ext>
            </a:extLst>
          </p:cNvPr>
          <p:cNvSpPr txBox="1">
            <a:spLocks noChangeArrowheads="1"/>
          </p:cNvSpPr>
          <p:nvPr/>
        </p:nvSpPr>
        <p:spPr bwMode="auto">
          <a:xfrm>
            <a:off x="2073275" y="184944"/>
            <a:ext cx="7777163" cy="480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三、页岩气开采耦合模型</a:t>
            </a:r>
          </a:p>
        </p:txBody>
      </p:sp>
      <p:sp>
        <p:nvSpPr>
          <p:cNvPr id="43012" name="Text Box 20">
            <a:extLst>
              <a:ext uri="{FF2B5EF4-FFF2-40B4-BE49-F238E27FC236}">
                <a16:creationId xmlns:a16="http://schemas.microsoft.com/office/drawing/2014/main" id="{096F20AC-E896-447C-8DD6-7603FAF2DFE2}"/>
              </a:ext>
            </a:extLst>
          </p:cNvPr>
          <p:cNvSpPr txBox="1">
            <a:spLocks noChangeArrowheads="1"/>
          </p:cNvSpPr>
          <p:nvPr/>
        </p:nvSpPr>
        <p:spPr bwMode="auto">
          <a:xfrm flipV="1">
            <a:off x="152400" y="74295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43013" name="Text Box 3">
            <a:extLst>
              <a:ext uri="{FF2B5EF4-FFF2-40B4-BE49-F238E27FC236}">
                <a16:creationId xmlns:a16="http://schemas.microsoft.com/office/drawing/2014/main" id="{87E5EE84-A384-47A3-A692-7A310E3A5158}"/>
              </a:ext>
            </a:extLst>
          </p:cNvPr>
          <p:cNvSpPr txBox="1">
            <a:spLocks noChangeArrowheads="1"/>
          </p:cNvSpPr>
          <p:nvPr/>
        </p:nvSpPr>
        <p:spPr bwMode="ltGray">
          <a:xfrm>
            <a:off x="152400" y="692150"/>
            <a:ext cx="5283200"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marL="355600" indent="-3556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30000"/>
              </a:lnSpc>
              <a:spcBef>
                <a:spcPct val="15000"/>
              </a:spcBef>
              <a:buClr>
                <a:srgbClr val="FF0000"/>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模型验证</a:t>
            </a:r>
          </a:p>
        </p:txBody>
      </p:sp>
      <p:sp>
        <p:nvSpPr>
          <p:cNvPr id="43014" name="Rectangle 11">
            <a:extLst>
              <a:ext uri="{FF2B5EF4-FFF2-40B4-BE49-F238E27FC236}">
                <a16:creationId xmlns:a16="http://schemas.microsoft.com/office/drawing/2014/main" id="{0E798B06-321F-41A0-A853-950C46AA8F13}"/>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15" name="Rectangle 13">
            <a:extLst>
              <a:ext uri="{FF2B5EF4-FFF2-40B4-BE49-F238E27FC236}">
                <a16:creationId xmlns:a16="http://schemas.microsoft.com/office/drawing/2014/main" id="{FF0B410B-039F-4925-B8C0-B275BC184AF2}"/>
              </a:ext>
            </a:extLst>
          </p:cNvPr>
          <p:cNvSpPr>
            <a:spLocks noChangeArrowheads="1"/>
          </p:cNvSpPr>
          <p:nvPr/>
        </p:nvSpPr>
        <p:spPr bwMode="auto">
          <a:xfrm>
            <a:off x="1873250" y="4206875"/>
            <a:ext cx="1114425" cy="276225"/>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b="1">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rPr>
              <a:t>Barnett Shale</a:t>
            </a:r>
            <a:endParaRPr lang="en-US" altLang="zh-CN" sz="1400">
              <a:solidFill>
                <a:srgbClr val="FF0000"/>
              </a:solidFill>
              <a:latin typeface="Arial" panose="020B0604020202020204" pitchFamily="34" charset="0"/>
            </a:endParaRPr>
          </a:p>
        </p:txBody>
      </p:sp>
      <p:sp>
        <p:nvSpPr>
          <p:cNvPr id="43016" name="Rectangle 14">
            <a:extLst>
              <a:ext uri="{FF2B5EF4-FFF2-40B4-BE49-F238E27FC236}">
                <a16:creationId xmlns:a16="http://schemas.microsoft.com/office/drawing/2014/main" id="{8E5E581F-F14C-4ED9-B0F8-4461AD7A3E47}"/>
              </a:ext>
            </a:extLst>
          </p:cNvPr>
          <p:cNvSpPr>
            <a:spLocks noChangeArrowheads="1"/>
          </p:cNvSpPr>
          <p:nvPr/>
        </p:nvSpPr>
        <p:spPr bwMode="auto">
          <a:xfrm>
            <a:off x="0" y="68675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17" name="Rectangle 4">
            <a:extLst>
              <a:ext uri="{FF2B5EF4-FFF2-40B4-BE49-F238E27FC236}">
                <a16:creationId xmlns:a16="http://schemas.microsoft.com/office/drawing/2014/main" id="{85A67A28-7979-47D7-8539-A6A3D327CFE0}"/>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18" name="Rectangle 6">
            <a:extLst>
              <a:ext uri="{FF2B5EF4-FFF2-40B4-BE49-F238E27FC236}">
                <a16:creationId xmlns:a16="http://schemas.microsoft.com/office/drawing/2014/main" id="{FF90BCFE-1FAD-4F18-8FCE-828E683759F1}"/>
              </a:ext>
            </a:extLst>
          </p:cNvPr>
          <p:cNvSpPr>
            <a:spLocks noChangeArrowheads="1"/>
          </p:cNvSpPr>
          <p:nvPr/>
        </p:nvSpPr>
        <p:spPr bwMode="auto">
          <a:xfrm>
            <a:off x="0" y="4724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43019" name="Rectangle 2">
            <a:extLst>
              <a:ext uri="{FF2B5EF4-FFF2-40B4-BE49-F238E27FC236}">
                <a16:creationId xmlns:a16="http://schemas.microsoft.com/office/drawing/2014/main" id="{C5A5A92B-B961-4D1C-8ECE-804B932ABD6F}"/>
              </a:ext>
            </a:extLst>
          </p:cNvPr>
          <p:cNvSpPr>
            <a:spLocks noChangeArrowheads="1"/>
          </p:cNvSpPr>
          <p:nvPr/>
        </p:nvSpPr>
        <p:spPr bwMode="auto">
          <a:xfrm>
            <a:off x="177800" y="15795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20" name="Rectangle 4">
            <a:extLst>
              <a:ext uri="{FF2B5EF4-FFF2-40B4-BE49-F238E27FC236}">
                <a16:creationId xmlns:a16="http://schemas.microsoft.com/office/drawing/2014/main" id="{2CBF9965-10FE-4DB0-8DB1-87498C104B63}"/>
              </a:ext>
            </a:extLst>
          </p:cNvPr>
          <p:cNvSpPr>
            <a:spLocks noChangeArrowheads="1"/>
          </p:cNvSpPr>
          <p:nvPr/>
        </p:nvSpPr>
        <p:spPr bwMode="auto">
          <a:xfrm>
            <a:off x="4427538" y="1589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21" name="Rectangle 4">
            <a:extLst>
              <a:ext uri="{FF2B5EF4-FFF2-40B4-BE49-F238E27FC236}">
                <a16:creationId xmlns:a16="http://schemas.microsoft.com/office/drawing/2014/main" id="{0639F22D-F956-42C8-88EE-79AD82856DA3}"/>
              </a:ext>
            </a:extLst>
          </p:cNvPr>
          <p:cNvSpPr>
            <a:spLocks noChangeArrowheads="1"/>
          </p:cNvSpPr>
          <p:nvPr/>
        </p:nvSpPr>
        <p:spPr bwMode="auto">
          <a:xfrm>
            <a:off x="2627313" y="32670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22" name="Rectangle 3">
            <a:extLst>
              <a:ext uri="{FF2B5EF4-FFF2-40B4-BE49-F238E27FC236}">
                <a16:creationId xmlns:a16="http://schemas.microsoft.com/office/drawing/2014/main" id="{B9C00F08-4850-43FD-B3D6-FC36217D1992}"/>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23" name="Rectangle 4">
            <a:extLst>
              <a:ext uri="{FF2B5EF4-FFF2-40B4-BE49-F238E27FC236}">
                <a16:creationId xmlns:a16="http://schemas.microsoft.com/office/drawing/2014/main" id="{45473E5C-E82B-412D-9B56-681790C8C5B1}"/>
              </a:ext>
            </a:extLst>
          </p:cNvPr>
          <p:cNvSpPr>
            <a:spLocks noChangeArrowheads="1"/>
          </p:cNvSpPr>
          <p:nvPr/>
        </p:nvSpPr>
        <p:spPr bwMode="auto">
          <a:xfrm>
            <a:off x="6156325" y="15589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43024" name="Rectangle 48">
            <a:extLst>
              <a:ext uri="{FF2B5EF4-FFF2-40B4-BE49-F238E27FC236}">
                <a16:creationId xmlns:a16="http://schemas.microsoft.com/office/drawing/2014/main" id="{05CE13D3-FBBA-478E-BD04-AC14D1F50788}"/>
              </a:ext>
            </a:extLst>
          </p:cNvPr>
          <p:cNvSpPr>
            <a:spLocks noChangeArrowheads="1"/>
          </p:cNvSpPr>
          <p:nvPr/>
        </p:nvSpPr>
        <p:spPr bwMode="auto">
          <a:xfrm>
            <a:off x="2987675" y="1112838"/>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3048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zh-CN" altLang="zh-CN" sz="1200">
                <a:cs typeface="Times New Roman" panose="02020603050405020304" pitchFamily="18" charset="0"/>
              </a:rPr>
              <a:t> </a:t>
            </a:r>
            <a:endParaRPr lang="zh-CN" altLang="zh-CN" sz="1400">
              <a:latin typeface="Arial" panose="020B0604020202020204" pitchFamily="34" charset="0"/>
            </a:endParaRPr>
          </a:p>
        </p:txBody>
      </p:sp>
      <p:sp>
        <p:nvSpPr>
          <p:cNvPr id="43025" name="Rectangle 5">
            <a:extLst>
              <a:ext uri="{FF2B5EF4-FFF2-40B4-BE49-F238E27FC236}">
                <a16:creationId xmlns:a16="http://schemas.microsoft.com/office/drawing/2014/main" id="{9ECF6542-768C-4E3E-A787-168AA3D96E06}"/>
              </a:ext>
            </a:extLst>
          </p:cNvPr>
          <p:cNvSpPr>
            <a:spLocks noChangeArrowheads="1"/>
          </p:cNvSpPr>
          <p:nvPr/>
        </p:nvSpPr>
        <p:spPr bwMode="auto">
          <a:xfrm>
            <a:off x="468313" y="1338263"/>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26" name="Rectangle 6">
            <a:extLst>
              <a:ext uri="{FF2B5EF4-FFF2-40B4-BE49-F238E27FC236}">
                <a16:creationId xmlns:a16="http://schemas.microsoft.com/office/drawing/2014/main" id="{5CC51745-CBA2-4B48-99D0-84A85EB0494B}"/>
              </a:ext>
            </a:extLst>
          </p:cNvPr>
          <p:cNvSpPr>
            <a:spLocks noChangeArrowheads="1"/>
          </p:cNvSpPr>
          <p:nvPr/>
        </p:nvSpPr>
        <p:spPr bwMode="auto">
          <a:xfrm>
            <a:off x="-6659563" y="3670300"/>
            <a:ext cx="9144001"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43027" name="Rectangle 8">
            <a:extLst>
              <a:ext uri="{FF2B5EF4-FFF2-40B4-BE49-F238E27FC236}">
                <a16:creationId xmlns:a16="http://schemas.microsoft.com/office/drawing/2014/main" id="{2AADF534-BBF5-4F58-A7A7-3DC3BF6196DB}"/>
              </a:ext>
            </a:extLst>
          </p:cNvPr>
          <p:cNvSpPr>
            <a:spLocks noChangeArrowheads="1"/>
          </p:cNvSpPr>
          <p:nvPr/>
        </p:nvSpPr>
        <p:spPr bwMode="auto">
          <a:xfrm>
            <a:off x="468313" y="65293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43028" name="Rectangle 2">
            <a:extLst>
              <a:ext uri="{FF2B5EF4-FFF2-40B4-BE49-F238E27FC236}">
                <a16:creationId xmlns:a16="http://schemas.microsoft.com/office/drawing/2014/main" id="{DE68CE47-061D-4417-BD0C-2BB3A21B139F}"/>
              </a:ext>
            </a:extLst>
          </p:cNvPr>
          <p:cNvSpPr>
            <a:spLocks noChangeArrowheads="1"/>
          </p:cNvSpPr>
          <p:nvPr/>
        </p:nvSpPr>
        <p:spPr bwMode="auto">
          <a:xfrm>
            <a:off x="1749425" y="1304925"/>
            <a:ext cx="10718800" cy="46038"/>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29" name="Rectangle 3">
            <a:extLst>
              <a:ext uri="{FF2B5EF4-FFF2-40B4-BE49-F238E27FC236}">
                <a16:creationId xmlns:a16="http://schemas.microsoft.com/office/drawing/2014/main" id="{1C247928-A7FA-4A10-BF8A-86A82E48C6CF}"/>
              </a:ext>
            </a:extLst>
          </p:cNvPr>
          <p:cNvSpPr>
            <a:spLocks noChangeArrowheads="1"/>
          </p:cNvSpPr>
          <p:nvPr/>
        </p:nvSpPr>
        <p:spPr bwMode="auto">
          <a:xfrm>
            <a:off x="971550" y="20955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30" name="Rectangle 4">
            <a:extLst>
              <a:ext uri="{FF2B5EF4-FFF2-40B4-BE49-F238E27FC236}">
                <a16:creationId xmlns:a16="http://schemas.microsoft.com/office/drawing/2014/main" id="{275C7C2C-7104-4E6B-9173-F7C742AADD73}"/>
              </a:ext>
            </a:extLst>
          </p:cNvPr>
          <p:cNvSpPr>
            <a:spLocks noChangeArrowheads="1"/>
          </p:cNvSpPr>
          <p:nvPr/>
        </p:nvSpPr>
        <p:spPr bwMode="auto">
          <a:xfrm>
            <a:off x="1474788" y="50434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endParaRPr lang="en-US" altLang="zh-CN" sz="1400">
              <a:latin typeface="Arial" panose="020B0604020202020204" pitchFamily="34" charset="0"/>
            </a:endParaRPr>
          </a:p>
        </p:txBody>
      </p:sp>
      <p:sp>
        <p:nvSpPr>
          <p:cNvPr id="43031" name="Rectangle 5">
            <a:extLst>
              <a:ext uri="{FF2B5EF4-FFF2-40B4-BE49-F238E27FC236}">
                <a16:creationId xmlns:a16="http://schemas.microsoft.com/office/drawing/2014/main" id="{72A8DC5D-7580-45B3-B5A5-560A9F6AFA69}"/>
              </a:ext>
            </a:extLst>
          </p:cNvPr>
          <p:cNvSpPr>
            <a:spLocks noChangeArrowheads="1"/>
          </p:cNvSpPr>
          <p:nvPr/>
        </p:nvSpPr>
        <p:spPr bwMode="auto">
          <a:xfrm>
            <a:off x="971550" y="52863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200">
                <a:cs typeface="Times New Roman" panose="02020603050405020304" pitchFamily="18" charset="0"/>
              </a:rPr>
              <a:t> </a:t>
            </a:r>
            <a:r>
              <a:rPr lang="en-US" altLang="zh-CN" sz="600">
                <a:latin typeface="Arial" panose="020B0604020202020204" pitchFamily="34" charset="0"/>
              </a:rPr>
              <a:t> </a:t>
            </a:r>
            <a:endParaRPr lang="en-US" altLang="zh-CN" sz="1400">
              <a:latin typeface="Arial" panose="020B0604020202020204" pitchFamily="34" charset="0"/>
            </a:endParaRPr>
          </a:p>
        </p:txBody>
      </p:sp>
      <p:sp>
        <p:nvSpPr>
          <p:cNvPr id="43032" name="内容占位符 2">
            <a:extLst>
              <a:ext uri="{FF2B5EF4-FFF2-40B4-BE49-F238E27FC236}">
                <a16:creationId xmlns:a16="http://schemas.microsoft.com/office/drawing/2014/main" id="{F5E569EA-7053-4F46-BADE-C7C73B30B71B}"/>
              </a:ext>
            </a:extLst>
          </p:cNvPr>
          <p:cNvSpPr txBox="1">
            <a:spLocks/>
          </p:cNvSpPr>
          <p:nvPr/>
        </p:nvSpPr>
        <p:spPr bwMode="auto">
          <a:xfrm>
            <a:off x="446088" y="1123950"/>
            <a:ext cx="695007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marL="266700" indent="-2667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nSpc>
                <a:spcPct val="140000"/>
              </a:lnSpc>
              <a:spcBef>
                <a:spcPts val="1200"/>
              </a:spcBef>
              <a:buClr>
                <a:srgbClr val="FF0000"/>
              </a:buClr>
              <a:buSzPct val="90000"/>
              <a:buFont typeface="Wingdings" panose="05000000000000000000" pitchFamily="2" charset="2"/>
              <a:buChar char="Ø"/>
            </a:pPr>
            <a:r>
              <a:rPr lang="en-US" altLang="zh-CN" sz="2300" b="1">
                <a:latin typeface="Arial Unicode MS" panose="020B0604020202020204" pitchFamily="34" charset="-122"/>
                <a:ea typeface="Arial Unicode MS" panose="020B0604020202020204" pitchFamily="34" charset="-122"/>
                <a:cs typeface="Arial Unicode MS" panose="020B0604020202020204" pitchFamily="34" charset="-122"/>
              </a:rPr>
              <a:t>Barnett Shale and Marcellus Shale</a:t>
            </a:r>
            <a:r>
              <a:rPr lang="zh-CN" altLang="en-US" sz="2300" b="1">
                <a:latin typeface="Arial Unicode MS" panose="020B0604020202020204" pitchFamily="34" charset="-122"/>
                <a:ea typeface="Arial Unicode MS" panose="020B0604020202020204" pitchFamily="34" charset="-122"/>
                <a:cs typeface="Arial Unicode MS" panose="020B0604020202020204" pitchFamily="34" charset="-122"/>
              </a:rPr>
              <a:t>生产数据</a:t>
            </a:r>
            <a:endParaRPr lang="en-US" altLang="zh-CN" sz="2300" b="1">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3033" name="Rectangle 4">
            <a:extLst>
              <a:ext uri="{FF2B5EF4-FFF2-40B4-BE49-F238E27FC236}">
                <a16:creationId xmlns:a16="http://schemas.microsoft.com/office/drawing/2014/main" id="{C7A51EE0-7D26-400A-B4D4-3D6B8DFD0003}"/>
              </a:ext>
            </a:extLst>
          </p:cNvPr>
          <p:cNvSpPr>
            <a:spLocks noChangeArrowheads="1"/>
          </p:cNvSpPr>
          <p:nvPr/>
        </p:nvSpPr>
        <p:spPr bwMode="auto">
          <a:xfrm>
            <a:off x="1217613" y="1768475"/>
            <a:ext cx="9217025" cy="46038"/>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34" name="Rectangle 6">
            <a:extLst>
              <a:ext uri="{FF2B5EF4-FFF2-40B4-BE49-F238E27FC236}">
                <a16:creationId xmlns:a16="http://schemas.microsoft.com/office/drawing/2014/main" id="{95F37FAF-8173-41F7-92C2-0909BCA297ED}"/>
              </a:ext>
            </a:extLst>
          </p:cNvPr>
          <p:cNvSpPr>
            <a:spLocks noChangeArrowheads="1"/>
          </p:cNvSpPr>
          <p:nvPr/>
        </p:nvSpPr>
        <p:spPr bwMode="auto">
          <a:xfrm>
            <a:off x="1763713" y="36560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35" name="Rectangle 10">
            <a:extLst>
              <a:ext uri="{FF2B5EF4-FFF2-40B4-BE49-F238E27FC236}">
                <a16:creationId xmlns:a16="http://schemas.microsoft.com/office/drawing/2014/main" id="{9A161FE7-D28C-41D3-86A9-5494A5C4A9FF}"/>
              </a:ext>
            </a:extLst>
          </p:cNvPr>
          <p:cNvSpPr>
            <a:spLocks noChangeArrowheads="1"/>
          </p:cNvSpPr>
          <p:nvPr/>
        </p:nvSpPr>
        <p:spPr bwMode="auto">
          <a:xfrm>
            <a:off x="1763713" y="51847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36" name="Rectangle 2">
            <a:extLst>
              <a:ext uri="{FF2B5EF4-FFF2-40B4-BE49-F238E27FC236}">
                <a16:creationId xmlns:a16="http://schemas.microsoft.com/office/drawing/2014/main" id="{6172CC4F-E681-485C-A43B-8A814D7AFAB8}"/>
              </a:ext>
            </a:extLst>
          </p:cNvPr>
          <p:cNvSpPr>
            <a:spLocks noChangeArrowheads="1"/>
          </p:cNvSpPr>
          <p:nvPr/>
        </p:nvSpPr>
        <p:spPr bwMode="auto">
          <a:xfrm>
            <a:off x="0" y="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37" name="Rectangle 4">
            <a:extLst>
              <a:ext uri="{FF2B5EF4-FFF2-40B4-BE49-F238E27FC236}">
                <a16:creationId xmlns:a16="http://schemas.microsoft.com/office/drawing/2014/main" id="{732A8415-94EA-4977-8391-C1E7EB0030F6}"/>
              </a:ext>
            </a:extLst>
          </p:cNvPr>
          <p:cNvSpPr>
            <a:spLocks noChangeArrowheads="1"/>
          </p:cNvSpPr>
          <p:nvPr/>
        </p:nvSpPr>
        <p:spPr bwMode="auto">
          <a:xfrm>
            <a:off x="2073275" y="42148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38" name="Rectangle 6">
            <a:extLst>
              <a:ext uri="{FF2B5EF4-FFF2-40B4-BE49-F238E27FC236}">
                <a16:creationId xmlns:a16="http://schemas.microsoft.com/office/drawing/2014/main" id="{AA9ED788-587B-411A-874D-4107A16E80F2}"/>
              </a:ext>
            </a:extLst>
          </p:cNvPr>
          <p:cNvSpPr>
            <a:spLocks noChangeArrowheads="1"/>
          </p:cNvSpPr>
          <p:nvPr/>
        </p:nvSpPr>
        <p:spPr bwMode="auto">
          <a:xfrm>
            <a:off x="2093913" y="5780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39" name="Rectangle 2">
            <a:extLst>
              <a:ext uri="{FF2B5EF4-FFF2-40B4-BE49-F238E27FC236}">
                <a16:creationId xmlns:a16="http://schemas.microsoft.com/office/drawing/2014/main" id="{9F466D61-ABF6-457A-B7A1-9960141BBF0C}"/>
              </a:ext>
            </a:extLst>
          </p:cNvPr>
          <p:cNvSpPr>
            <a:spLocks noChangeArrowheads="1"/>
          </p:cNvSpPr>
          <p:nvPr/>
        </p:nvSpPr>
        <p:spPr bwMode="auto">
          <a:xfrm>
            <a:off x="2268538" y="17938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graphicFrame>
        <p:nvGraphicFramePr>
          <p:cNvPr id="43040" name="对象 30">
            <a:extLst>
              <a:ext uri="{FF2B5EF4-FFF2-40B4-BE49-F238E27FC236}">
                <a16:creationId xmlns:a16="http://schemas.microsoft.com/office/drawing/2014/main" id="{0D78C7EF-300E-4CFB-A66C-7BA9468DEDB2}"/>
              </a:ext>
            </a:extLst>
          </p:cNvPr>
          <p:cNvGraphicFramePr>
            <a:graphicFrameLocks noChangeAspect="1"/>
          </p:cNvGraphicFramePr>
          <p:nvPr/>
        </p:nvGraphicFramePr>
        <p:xfrm>
          <a:off x="617538" y="1700213"/>
          <a:ext cx="3733800" cy="2509837"/>
        </p:xfrm>
        <a:graphic>
          <a:graphicData uri="http://schemas.openxmlformats.org/presentationml/2006/ole">
            <mc:AlternateContent xmlns:mc="http://schemas.openxmlformats.org/markup-compatibility/2006">
              <mc:Choice xmlns:v="urn:schemas-microsoft-com:vml" Requires="v">
                <p:oleObj spid="_x0000_s137246" name="Graph" r:id="rId4" imgW="5012396" imgH="3550198" progId="Origin50.Graph">
                  <p:embed/>
                </p:oleObj>
              </mc:Choice>
              <mc:Fallback>
                <p:oleObj name="Graph" r:id="rId4" imgW="5012396" imgH="3550198" progId="Origin50.Graph">
                  <p:embed/>
                  <p:pic>
                    <p:nvPicPr>
                      <p:cNvPr id="43040" name="对象 30">
                        <a:extLst>
                          <a:ext uri="{FF2B5EF4-FFF2-40B4-BE49-F238E27FC236}">
                            <a16:creationId xmlns:a16="http://schemas.microsoft.com/office/drawing/2014/main" id="{0D78C7EF-300E-4CFB-A66C-7BA9468DEDB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5780" b="3549"/>
                      <a:stretch>
                        <a:fillRect/>
                      </a:stretch>
                    </p:blipFill>
                    <p:spPr bwMode="auto">
                      <a:xfrm>
                        <a:off x="617538" y="1700213"/>
                        <a:ext cx="3733800" cy="250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3041" name="对象 95231">
            <a:extLst>
              <a:ext uri="{FF2B5EF4-FFF2-40B4-BE49-F238E27FC236}">
                <a16:creationId xmlns:a16="http://schemas.microsoft.com/office/drawing/2014/main" id="{FEEFCF3E-7B3F-41BC-A9EC-955B5FFBD6E5}"/>
              </a:ext>
            </a:extLst>
          </p:cNvPr>
          <p:cNvGraphicFramePr>
            <a:graphicFrameLocks noChangeAspect="1"/>
          </p:cNvGraphicFramePr>
          <p:nvPr/>
        </p:nvGraphicFramePr>
        <p:xfrm>
          <a:off x="4465638" y="1855788"/>
          <a:ext cx="3816350" cy="2400300"/>
        </p:xfrm>
        <a:graphic>
          <a:graphicData uri="http://schemas.openxmlformats.org/presentationml/2006/ole">
            <mc:AlternateContent xmlns:mc="http://schemas.openxmlformats.org/markup-compatibility/2006">
              <mc:Choice xmlns:v="urn:schemas-microsoft-com:vml" Requires="v">
                <p:oleObj spid="_x0000_s137247" name="Graph" r:id="rId6" imgW="5012396" imgH="3550198" progId="Origin50.Graph">
                  <p:embed/>
                </p:oleObj>
              </mc:Choice>
              <mc:Fallback>
                <p:oleObj name="Graph" r:id="rId6" imgW="5012396" imgH="3550198" progId="Origin50.Graph">
                  <p:embed/>
                  <p:pic>
                    <p:nvPicPr>
                      <p:cNvPr id="43041" name="对象 95231">
                        <a:extLst>
                          <a:ext uri="{FF2B5EF4-FFF2-40B4-BE49-F238E27FC236}">
                            <a16:creationId xmlns:a16="http://schemas.microsoft.com/office/drawing/2014/main" id="{FEEFCF3E-7B3F-41BC-A9EC-955B5FFBD6E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636" t="7759" b="3517"/>
                      <a:stretch>
                        <a:fillRect/>
                      </a:stretch>
                    </p:blipFill>
                    <p:spPr bwMode="auto">
                      <a:xfrm>
                        <a:off x="4465638" y="1855788"/>
                        <a:ext cx="381635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3042" name="Rectangle 9">
            <a:extLst>
              <a:ext uri="{FF2B5EF4-FFF2-40B4-BE49-F238E27FC236}">
                <a16:creationId xmlns:a16="http://schemas.microsoft.com/office/drawing/2014/main" id="{ABE546C1-9D09-4290-B3BE-F6AB139B50F8}"/>
              </a:ext>
            </a:extLst>
          </p:cNvPr>
          <p:cNvSpPr>
            <a:spLocks noChangeArrowheads="1"/>
          </p:cNvSpPr>
          <p:nvPr/>
        </p:nvSpPr>
        <p:spPr bwMode="auto">
          <a:xfrm>
            <a:off x="503238" y="1357313"/>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43" name="Rectangle 11">
            <a:extLst>
              <a:ext uri="{FF2B5EF4-FFF2-40B4-BE49-F238E27FC236}">
                <a16:creationId xmlns:a16="http://schemas.microsoft.com/office/drawing/2014/main" id="{A6DE7CD5-9DA0-4059-A112-0F72D9775869}"/>
              </a:ext>
            </a:extLst>
          </p:cNvPr>
          <p:cNvSpPr>
            <a:spLocks noChangeArrowheads="1"/>
          </p:cNvSpPr>
          <p:nvPr/>
        </p:nvSpPr>
        <p:spPr bwMode="auto">
          <a:xfrm>
            <a:off x="503238" y="63484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43044" name="Text Box 2">
            <a:extLst>
              <a:ext uri="{FF2B5EF4-FFF2-40B4-BE49-F238E27FC236}">
                <a16:creationId xmlns:a16="http://schemas.microsoft.com/office/drawing/2014/main" id="{236AEF6C-234B-433B-BB6A-0864EBD86F2F}"/>
              </a:ext>
            </a:extLst>
          </p:cNvPr>
          <p:cNvSpPr txBox="1">
            <a:spLocks noChangeArrowheads="1"/>
          </p:cNvSpPr>
          <p:nvPr/>
        </p:nvSpPr>
        <p:spPr bwMode="auto">
          <a:xfrm>
            <a:off x="857250" y="4486275"/>
            <a:ext cx="7483475" cy="94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marL="357188" indent="-357188">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30000"/>
              </a:lnSpc>
              <a:spcBef>
                <a:spcPts val="400"/>
              </a:spcBef>
              <a:buClr>
                <a:srgbClr val="FF0000"/>
              </a:buClr>
              <a:buFont typeface="Wingdings" panose="05000000000000000000" pitchFamily="2" charset="2"/>
              <a:buChar char="Ø"/>
            </a:pPr>
            <a:r>
              <a:rPr lang="zh-CN" altLang="en-US" sz="2300" b="1">
                <a:latin typeface="黑体" panose="02010609060101010101" pitchFamily="49" charset="-122"/>
                <a:ea typeface="黑体" panose="02010609060101010101" pitchFamily="49" charset="-122"/>
              </a:rPr>
              <a:t>模型计算的初始产气率由于回流水的原因均大于实际生产的产气率</a:t>
            </a:r>
            <a:endParaRPr lang="en-US" altLang="zh-CN" sz="2300" b="1">
              <a:latin typeface="黑体" panose="02010609060101010101" pitchFamily="49" charset="-122"/>
              <a:ea typeface="黑体" panose="02010609060101010101" pitchFamily="49" charset="-122"/>
            </a:endParaRPr>
          </a:p>
        </p:txBody>
      </p:sp>
      <p:sp>
        <p:nvSpPr>
          <p:cNvPr id="43045" name="矩形 1">
            <a:extLst>
              <a:ext uri="{FF2B5EF4-FFF2-40B4-BE49-F238E27FC236}">
                <a16:creationId xmlns:a16="http://schemas.microsoft.com/office/drawing/2014/main" id="{6E232399-4CD4-4ABC-9FC6-6AF8EEDDEFED}"/>
              </a:ext>
            </a:extLst>
          </p:cNvPr>
          <p:cNvSpPr>
            <a:spLocks noChangeArrowheads="1"/>
          </p:cNvSpPr>
          <p:nvPr/>
        </p:nvSpPr>
        <p:spPr bwMode="auto">
          <a:xfrm>
            <a:off x="857250" y="5430838"/>
            <a:ext cx="7742238"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7188" indent="-357188">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30000"/>
              </a:lnSpc>
              <a:spcBef>
                <a:spcPts val="400"/>
              </a:spcBef>
              <a:buClr>
                <a:srgbClr val="FF0000"/>
              </a:buClr>
              <a:buFont typeface="Wingdings" panose="05000000000000000000" pitchFamily="2" charset="2"/>
              <a:buChar char="Ø"/>
            </a:pPr>
            <a:r>
              <a:rPr lang="zh-CN" altLang="zh-CN" sz="2300" b="1">
                <a:latin typeface="黑体" panose="02010609060101010101" pitchFamily="49" charset="-122"/>
                <a:ea typeface="黑体" panose="02010609060101010101" pitchFamily="49" charset="-122"/>
              </a:rPr>
              <a:t>对于</a:t>
            </a:r>
            <a:r>
              <a:rPr lang="en-US" altLang="zh-CN" sz="2300" b="1">
                <a:latin typeface="黑体" panose="02010609060101010101" pitchFamily="49" charset="-122"/>
                <a:ea typeface="黑体" panose="02010609060101010101" pitchFamily="49" charset="-122"/>
              </a:rPr>
              <a:t>Barnett Shale </a:t>
            </a:r>
            <a:r>
              <a:rPr lang="zh-CN" altLang="en-US" sz="2300" b="1">
                <a:latin typeface="黑体" panose="02010609060101010101" pitchFamily="49" charset="-122"/>
                <a:ea typeface="黑体" panose="02010609060101010101" pitchFamily="49" charset="-122"/>
              </a:rPr>
              <a:t>和</a:t>
            </a:r>
            <a:r>
              <a:rPr lang="en-US" altLang="zh-CN" sz="2300" b="1">
                <a:latin typeface="黑体" panose="02010609060101010101" pitchFamily="49" charset="-122"/>
                <a:ea typeface="黑体" panose="02010609060101010101" pitchFamily="49" charset="-122"/>
              </a:rPr>
              <a:t>Marcellus Shale</a:t>
            </a:r>
            <a:r>
              <a:rPr lang="zh-CN" altLang="zh-CN" sz="2300" b="1">
                <a:latin typeface="黑体" panose="02010609060101010101" pitchFamily="49" charset="-122"/>
                <a:ea typeface="黑体" panose="02010609060101010101" pitchFamily="49" charset="-122"/>
              </a:rPr>
              <a:t>，模型计算的产气率和总产气量与现场数据吻合很好</a:t>
            </a:r>
            <a:endParaRPr lang="zh-CN" altLang="en-US" sz="2300" b="1">
              <a:latin typeface="黑体" panose="02010609060101010101" pitchFamily="49" charset="-122"/>
              <a:ea typeface="黑体" panose="02010609060101010101" pitchFamily="49" charset="-122"/>
            </a:endParaRPr>
          </a:p>
        </p:txBody>
      </p:sp>
      <p:sp>
        <p:nvSpPr>
          <p:cNvPr id="43046" name="Rectangle 13">
            <a:extLst>
              <a:ext uri="{FF2B5EF4-FFF2-40B4-BE49-F238E27FC236}">
                <a16:creationId xmlns:a16="http://schemas.microsoft.com/office/drawing/2014/main" id="{92C703AA-962D-479F-959B-ACC9B471C374}"/>
              </a:ext>
            </a:extLst>
          </p:cNvPr>
          <p:cNvSpPr>
            <a:spLocks noChangeArrowheads="1"/>
          </p:cNvSpPr>
          <p:nvPr/>
        </p:nvSpPr>
        <p:spPr bwMode="auto">
          <a:xfrm>
            <a:off x="5826125" y="4211638"/>
            <a:ext cx="1274763" cy="276225"/>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b="1">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rPr>
              <a:t>Marcellus Shale</a:t>
            </a:r>
            <a:endParaRPr lang="en-US" altLang="zh-CN" sz="1400">
              <a:solidFill>
                <a:srgbClr val="FF0000"/>
              </a:solidFill>
              <a:latin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2">
            <a:extLst>
              <a:ext uri="{FF2B5EF4-FFF2-40B4-BE49-F238E27FC236}">
                <a16:creationId xmlns:a16="http://schemas.microsoft.com/office/drawing/2014/main" id="{592FF0B5-C346-4713-9A5D-4F72D71D7B7F}"/>
              </a:ext>
            </a:extLst>
          </p:cNvPr>
          <p:cNvSpPr txBox="1">
            <a:spLocks noChangeArrowheads="1"/>
          </p:cNvSpPr>
          <p:nvPr/>
        </p:nvSpPr>
        <p:spPr bwMode="auto">
          <a:xfrm>
            <a:off x="326673" y="1100198"/>
            <a:ext cx="1800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
                <a:srgbClr val="FF0701"/>
              </a:buClr>
              <a:buSzPct val="120000"/>
              <a:buFont typeface="Wingdings 2" panose="05020102010507070707" pitchFamily="18" charset="2"/>
              <a:buChar char="ò"/>
            </a:pPr>
            <a:r>
              <a:rPr lang="zh-CN" altLang="en-US" sz="2200" b="1" dirty="0">
                <a:solidFill>
                  <a:srgbClr val="FF0000"/>
                </a:solidFill>
                <a:latin typeface="Arial" panose="020B0604020202020204" pitchFamily="34" charset="0"/>
                <a:ea typeface="黑体" panose="02010609060101010101" pitchFamily="49" charset="-122"/>
              </a:rPr>
              <a:t>模型假设</a:t>
            </a:r>
          </a:p>
        </p:txBody>
      </p:sp>
      <p:sp>
        <p:nvSpPr>
          <p:cNvPr id="6" name="Rectangle 2">
            <a:extLst>
              <a:ext uri="{FF2B5EF4-FFF2-40B4-BE49-F238E27FC236}">
                <a16:creationId xmlns:a16="http://schemas.microsoft.com/office/drawing/2014/main" id="{64336390-06BD-4C32-9582-60A45691245A}"/>
              </a:ext>
            </a:extLst>
          </p:cNvPr>
          <p:cNvSpPr>
            <a:spLocks noChangeArrowheads="1"/>
          </p:cNvSpPr>
          <p:nvPr/>
        </p:nvSpPr>
        <p:spPr bwMode="auto">
          <a:xfrm>
            <a:off x="611559" y="1919644"/>
            <a:ext cx="610276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8" name="Rectangle 4">
            <a:extLst>
              <a:ext uri="{FF2B5EF4-FFF2-40B4-BE49-F238E27FC236}">
                <a16:creationId xmlns:a16="http://schemas.microsoft.com/office/drawing/2014/main" id="{4E0A0EC4-E5A7-497C-B7D9-865C445CC388}"/>
              </a:ext>
            </a:extLst>
          </p:cNvPr>
          <p:cNvSpPr>
            <a:spLocks noChangeArrowheads="1"/>
          </p:cNvSpPr>
          <p:nvPr/>
        </p:nvSpPr>
        <p:spPr bwMode="auto">
          <a:xfrm>
            <a:off x="4599473" y="14116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59">
            <a:extLst>
              <a:ext uri="{FF2B5EF4-FFF2-40B4-BE49-F238E27FC236}">
                <a16:creationId xmlns:a16="http://schemas.microsoft.com/office/drawing/2014/main" id="{156B1374-C2C6-4E8A-9CE0-2F55A6CB6451}"/>
              </a:ext>
            </a:extLst>
          </p:cNvPr>
          <p:cNvSpPr>
            <a:spLocks noChangeArrowheads="1"/>
          </p:cNvSpPr>
          <p:nvPr/>
        </p:nvSpPr>
        <p:spPr bwMode="auto">
          <a:xfrm>
            <a:off x="928921" y="4509506"/>
            <a:ext cx="7891552" cy="1873654"/>
          </a:xfrm>
          <a:prstGeom prst="rect">
            <a:avLst/>
          </a:prstGeom>
          <a:noFill/>
          <a:ln w="25400" algn="ctr">
            <a:noFill/>
            <a:miter lim="800000"/>
            <a:headEnd/>
            <a:tailEnd/>
          </a:ln>
          <a:effectLst/>
        </p:spPr>
        <p:txBody>
          <a:bodyPr wrap="square" anchor="ctr">
            <a:spAutoFit/>
          </a:bodyPr>
          <a:lstStyle/>
          <a:p>
            <a:pPr marL="390212" indent="-285750" eaLnBrk="1" fontAlgn="auto" hangingPunct="1">
              <a:lnSpc>
                <a:spcPts val="3600"/>
              </a:lnSpc>
              <a:spcBef>
                <a:spcPts val="0"/>
              </a:spcBef>
              <a:spcAft>
                <a:spcPts val="0"/>
              </a:spcAft>
              <a:buClr>
                <a:srgbClr val="0000FF"/>
              </a:buClr>
              <a:buSzPct val="90000"/>
              <a:buFont typeface="Wingdings" panose="05000000000000000000" pitchFamily="2" charset="2"/>
              <a:buChar char="p"/>
              <a:defRPr/>
            </a:pPr>
            <a:r>
              <a:rPr lang="zh-CN" altLang="en-US" b="1" dirty="0"/>
              <a:t>将水力压裂后的页岩储层分为 </a:t>
            </a:r>
            <a:r>
              <a:rPr lang="en-US" altLang="zh-CN" dirty="0"/>
              <a:t>un-stimulated reservoir volume (USRV) </a:t>
            </a:r>
            <a:r>
              <a:rPr lang="zh-CN" altLang="en-US" b="1" dirty="0"/>
              <a:t>和</a:t>
            </a:r>
            <a:r>
              <a:rPr lang="en-US" altLang="zh-CN" dirty="0"/>
              <a:t>stimulated reservoir volume (SRV)</a:t>
            </a:r>
            <a:endParaRPr lang="zh-CN" altLang="en-US" dirty="0"/>
          </a:p>
          <a:p>
            <a:pPr marL="390212" indent="-285750" eaLnBrk="1" fontAlgn="auto" hangingPunct="1">
              <a:lnSpc>
                <a:spcPts val="3600"/>
              </a:lnSpc>
              <a:spcBef>
                <a:spcPts val="0"/>
              </a:spcBef>
              <a:spcAft>
                <a:spcPts val="0"/>
              </a:spcAft>
              <a:buClr>
                <a:srgbClr val="0000FF"/>
              </a:buClr>
              <a:buSzPct val="90000"/>
              <a:buFont typeface="Wingdings" panose="05000000000000000000" pitchFamily="2" charset="2"/>
              <a:buChar char="p"/>
              <a:defRPr/>
            </a:pPr>
            <a:r>
              <a:rPr lang="zh-CN" altLang="en-US" b="1" dirty="0"/>
              <a:t>两个区域均可视为三重孔隙介质系统，包括裂隙系统、无机质系统和有机质系统，假设水只存在于裂隙系统</a:t>
            </a:r>
            <a:endParaRPr lang="en-US" altLang="zh-CN" b="1" dirty="0"/>
          </a:p>
        </p:txBody>
      </p:sp>
      <p:sp>
        <p:nvSpPr>
          <p:cNvPr id="2" name="Rectangle 2">
            <a:extLst>
              <a:ext uri="{FF2B5EF4-FFF2-40B4-BE49-F238E27FC236}">
                <a16:creationId xmlns:a16="http://schemas.microsoft.com/office/drawing/2014/main" id="{BD18296A-BDDF-4812-9A65-D3117C63036F}"/>
              </a:ext>
            </a:extLst>
          </p:cNvPr>
          <p:cNvSpPr>
            <a:spLocks noChangeArrowheads="1"/>
          </p:cNvSpPr>
          <p:nvPr/>
        </p:nvSpPr>
        <p:spPr bwMode="auto">
          <a:xfrm>
            <a:off x="251520" y="17232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4">
            <a:extLst>
              <a:ext uri="{FF2B5EF4-FFF2-40B4-BE49-F238E27FC236}">
                <a16:creationId xmlns:a16="http://schemas.microsoft.com/office/drawing/2014/main" id="{CFA4EB9A-9580-4ED4-A005-AB05C6E2D7B0}"/>
              </a:ext>
            </a:extLst>
          </p:cNvPr>
          <p:cNvSpPr>
            <a:spLocks noChangeArrowheads="1"/>
          </p:cNvSpPr>
          <p:nvPr/>
        </p:nvSpPr>
        <p:spPr bwMode="auto">
          <a:xfrm>
            <a:off x="2078199" y="144151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a:extLst>
              <a:ext uri="{FF2B5EF4-FFF2-40B4-BE49-F238E27FC236}">
                <a16:creationId xmlns:a16="http://schemas.microsoft.com/office/drawing/2014/main" id="{5B017846-9C80-4242-B27B-88778D41C0EC}"/>
              </a:ext>
            </a:extLst>
          </p:cNvPr>
          <p:cNvSpPr>
            <a:spLocks noChangeArrowheads="1"/>
          </p:cNvSpPr>
          <p:nvPr/>
        </p:nvSpPr>
        <p:spPr bwMode="auto">
          <a:xfrm>
            <a:off x="1018738" y="1661504"/>
            <a:ext cx="11096989" cy="47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9" name="对象 8">
            <a:extLst>
              <a:ext uri="{FF2B5EF4-FFF2-40B4-BE49-F238E27FC236}">
                <a16:creationId xmlns:a16="http://schemas.microsoft.com/office/drawing/2014/main" id="{9F34A4F9-BACC-48B4-9032-3A252691607E}"/>
              </a:ext>
            </a:extLst>
          </p:cNvPr>
          <p:cNvGraphicFramePr>
            <a:graphicFrameLocks noChangeAspect="1"/>
          </p:cNvGraphicFramePr>
          <p:nvPr>
            <p:extLst/>
          </p:nvPr>
        </p:nvGraphicFramePr>
        <p:xfrm>
          <a:off x="1060455" y="1780920"/>
          <a:ext cx="7405395" cy="2650864"/>
        </p:xfrm>
        <a:graphic>
          <a:graphicData uri="http://schemas.openxmlformats.org/presentationml/2006/ole">
            <mc:AlternateContent xmlns:mc="http://schemas.openxmlformats.org/markup-compatibility/2006">
              <mc:Choice xmlns:v="urn:schemas-microsoft-com:vml" Requires="v">
                <p:oleObj spid="_x0000_s144396" r:id="rId3" imgW="1371474" imgH="485730" progId="AutoCAD.Drawing.20">
                  <p:embed/>
                </p:oleObj>
              </mc:Choice>
              <mc:Fallback>
                <p:oleObj r:id="rId3" imgW="1371474" imgH="485730" progId="AutoCAD.Drawing.20">
                  <p:embed/>
                  <p:pic>
                    <p:nvPicPr>
                      <p:cNvPr id="9" name="对象 8">
                        <a:extLst>
                          <a:ext uri="{FF2B5EF4-FFF2-40B4-BE49-F238E27FC236}">
                            <a16:creationId xmlns:a16="http://schemas.microsoft.com/office/drawing/2014/main" id="{9F34A4F9-BACC-48B4-9032-3A25269160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857" t="16309" r="16718" b="11275"/>
                      <a:stretch>
                        <a:fillRect/>
                      </a:stretch>
                    </p:blipFill>
                    <p:spPr bwMode="auto">
                      <a:xfrm>
                        <a:off x="1060455" y="1780920"/>
                        <a:ext cx="7405395" cy="2650864"/>
                      </a:xfrm>
                      <a:prstGeom prst="rect">
                        <a:avLst/>
                      </a:prstGeom>
                      <a:noFill/>
                    </p:spPr>
                  </p:pic>
                </p:oleObj>
              </mc:Fallback>
            </mc:AlternateContent>
          </a:graphicData>
        </a:graphic>
      </p:graphicFrame>
      <p:sp>
        <p:nvSpPr>
          <p:cNvPr id="12" name="Text Box 18">
            <a:extLst>
              <a:ext uri="{FF2B5EF4-FFF2-40B4-BE49-F238E27FC236}">
                <a16:creationId xmlns:a16="http://schemas.microsoft.com/office/drawing/2014/main" id="{180E231C-E71B-4140-BE01-B69D5A7801FF}"/>
              </a:ext>
            </a:extLst>
          </p:cNvPr>
          <p:cNvSpPr txBox="1">
            <a:spLocks noChangeArrowheads="1"/>
          </p:cNvSpPr>
          <p:nvPr/>
        </p:nvSpPr>
        <p:spPr bwMode="auto">
          <a:xfrm>
            <a:off x="1907704" y="106028"/>
            <a:ext cx="7777163" cy="480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四、页岩产气水气两相流动全耦合模型</a:t>
            </a:r>
          </a:p>
        </p:txBody>
      </p:sp>
    </p:spTree>
    <p:extLst>
      <p:ext uri="{BB962C8B-B14F-4D97-AF65-F5344CB8AC3E}">
        <p14:creationId xmlns:p14="http://schemas.microsoft.com/office/powerpoint/2010/main" val="12247898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2">
            <a:extLst>
              <a:ext uri="{FF2B5EF4-FFF2-40B4-BE49-F238E27FC236}">
                <a16:creationId xmlns:a16="http://schemas.microsoft.com/office/drawing/2014/main" id="{592FF0B5-C346-4713-9A5D-4F72D71D7B7F}"/>
              </a:ext>
            </a:extLst>
          </p:cNvPr>
          <p:cNvSpPr txBox="1">
            <a:spLocks noChangeArrowheads="1"/>
          </p:cNvSpPr>
          <p:nvPr/>
        </p:nvSpPr>
        <p:spPr bwMode="auto">
          <a:xfrm>
            <a:off x="340228" y="937904"/>
            <a:ext cx="1800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
                <a:srgbClr val="FF0701"/>
              </a:buClr>
              <a:buSzPct val="120000"/>
              <a:buFont typeface="Wingdings 2" panose="05020102010507070707" pitchFamily="18" charset="2"/>
              <a:buChar char="ò"/>
            </a:pPr>
            <a:r>
              <a:rPr lang="zh-CN" altLang="en-US" sz="2200" b="1" dirty="0">
                <a:solidFill>
                  <a:srgbClr val="FF0000"/>
                </a:solidFill>
                <a:latin typeface="Arial" panose="020B0604020202020204" pitchFamily="34" charset="0"/>
                <a:ea typeface="黑体" panose="02010609060101010101" pitchFamily="49" charset="-122"/>
              </a:rPr>
              <a:t>模型假设</a:t>
            </a:r>
          </a:p>
        </p:txBody>
      </p:sp>
      <p:sp>
        <p:nvSpPr>
          <p:cNvPr id="6" name="Rectangle 2">
            <a:extLst>
              <a:ext uri="{FF2B5EF4-FFF2-40B4-BE49-F238E27FC236}">
                <a16:creationId xmlns:a16="http://schemas.microsoft.com/office/drawing/2014/main" id="{64336390-06BD-4C32-9582-60A45691245A}"/>
              </a:ext>
            </a:extLst>
          </p:cNvPr>
          <p:cNvSpPr>
            <a:spLocks noChangeArrowheads="1"/>
          </p:cNvSpPr>
          <p:nvPr/>
        </p:nvSpPr>
        <p:spPr bwMode="auto">
          <a:xfrm>
            <a:off x="611559" y="1919644"/>
            <a:ext cx="610276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8" name="Rectangle 4">
            <a:extLst>
              <a:ext uri="{FF2B5EF4-FFF2-40B4-BE49-F238E27FC236}">
                <a16:creationId xmlns:a16="http://schemas.microsoft.com/office/drawing/2014/main" id="{4E0A0EC4-E5A7-497C-B7D9-865C445CC388}"/>
              </a:ext>
            </a:extLst>
          </p:cNvPr>
          <p:cNvSpPr>
            <a:spLocks noChangeArrowheads="1"/>
          </p:cNvSpPr>
          <p:nvPr/>
        </p:nvSpPr>
        <p:spPr bwMode="auto">
          <a:xfrm>
            <a:off x="4599473" y="14116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59">
            <a:extLst>
              <a:ext uri="{FF2B5EF4-FFF2-40B4-BE49-F238E27FC236}">
                <a16:creationId xmlns:a16="http://schemas.microsoft.com/office/drawing/2014/main" id="{156B1374-C2C6-4E8A-9CE0-2F55A6CB6451}"/>
              </a:ext>
            </a:extLst>
          </p:cNvPr>
          <p:cNvSpPr>
            <a:spLocks noChangeArrowheads="1"/>
          </p:cNvSpPr>
          <p:nvPr/>
        </p:nvSpPr>
        <p:spPr bwMode="auto">
          <a:xfrm>
            <a:off x="969405" y="5051807"/>
            <a:ext cx="7891552" cy="1411990"/>
          </a:xfrm>
          <a:prstGeom prst="rect">
            <a:avLst/>
          </a:prstGeom>
          <a:noFill/>
          <a:ln w="25400" algn="ctr">
            <a:noFill/>
            <a:miter lim="800000"/>
            <a:headEnd/>
            <a:tailEnd/>
          </a:ln>
          <a:effectLst/>
        </p:spPr>
        <p:txBody>
          <a:bodyPr wrap="square" anchor="ctr">
            <a:spAutoFit/>
          </a:bodyPr>
          <a:lstStyle/>
          <a:p>
            <a:pPr marL="390212" indent="-285750" eaLnBrk="1" fontAlgn="auto" hangingPunct="1">
              <a:lnSpc>
                <a:spcPts val="3600"/>
              </a:lnSpc>
              <a:spcBef>
                <a:spcPts val="0"/>
              </a:spcBef>
              <a:spcAft>
                <a:spcPts val="0"/>
              </a:spcAft>
              <a:buClr>
                <a:srgbClr val="0000FF"/>
              </a:buClr>
              <a:buSzPct val="90000"/>
              <a:buFont typeface="Wingdings" panose="05000000000000000000" pitchFamily="2" charset="2"/>
              <a:buChar char="p"/>
              <a:defRPr/>
            </a:pPr>
            <a:r>
              <a:rPr lang="zh-CN" altLang="en-US" b="1" dirty="0"/>
              <a:t>水气两相流存在于裂隙系统中，通过相对渗透率模型互相影响</a:t>
            </a:r>
            <a:endParaRPr lang="en-US" altLang="zh-CN" b="1" dirty="0"/>
          </a:p>
          <a:p>
            <a:pPr marL="390212" indent="-285750" eaLnBrk="1" fontAlgn="auto" hangingPunct="1">
              <a:lnSpc>
                <a:spcPts val="3600"/>
              </a:lnSpc>
              <a:spcBef>
                <a:spcPts val="0"/>
              </a:spcBef>
              <a:spcAft>
                <a:spcPts val="0"/>
              </a:spcAft>
              <a:buClr>
                <a:srgbClr val="0000FF"/>
              </a:buClr>
              <a:buSzPct val="90000"/>
              <a:buFont typeface="Wingdings" panose="05000000000000000000" pitchFamily="2" charset="2"/>
              <a:buChar char="p"/>
              <a:defRPr/>
            </a:pPr>
            <a:r>
              <a:rPr lang="zh-CN" altLang="en-US" b="1" dirty="0"/>
              <a:t>气体在无机质中的流动通过考虑气体滑移效应的达西定律进行描述</a:t>
            </a:r>
            <a:endParaRPr lang="en-US" altLang="zh-CN" b="1" dirty="0"/>
          </a:p>
          <a:p>
            <a:pPr marL="390212" indent="-285750" eaLnBrk="1" fontAlgn="auto" hangingPunct="1">
              <a:lnSpc>
                <a:spcPts val="3600"/>
              </a:lnSpc>
              <a:spcBef>
                <a:spcPts val="0"/>
              </a:spcBef>
              <a:spcAft>
                <a:spcPts val="0"/>
              </a:spcAft>
              <a:buClr>
                <a:srgbClr val="0000FF"/>
              </a:buClr>
              <a:buSzPct val="90000"/>
              <a:buFont typeface="Wingdings" panose="05000000000000000000" pitchFamily="2" charset="2"/>
              <a:buChar char="p"/>
              <a:defRPr/>
            </a:pPr>
            <a:r>
              <a:rPr lang="zh-CN" altLang="en-US" b="1" dirty="0"/>
              <a:t>气体在有机质中的扩散为表面扩散</a:t>
            </a:r>
            <a:endParaRPr lang="en-US" altLang="zh-CN" b="1" dirty="0"/>
          </a:p>
        </p:txBody>
      </p:sp>
      <p:sp>
        <p:nvSpPr>
          <p:cNvPr id="2" name="Rectangle 2">
            <a:extLst>
              <a:ext uri="{FF2B5EF4-FFF2-40B4-BE49-F238E27FC236}">
                <a16:creationId xmlns:a16="http://schemas.microsoft.com/office/drawing/2014/main" id="{BD18296A-BDDF-4812-9A65-D3117C63036F}"/>
              </a:ext>
            </a:extLst>
          </p:cNvPr>
          <p:cNvSpPr>
            <a:spLocks noChangeArrowheads="1"/>
          </p:cNvSpPr>
          <p:nvPr/>
        </p:nvSpPr>
        <p:spPr bwMode="auto">
          <a:xfrm>
            <a:off x="251520" y="17232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4">
            <a:extLst>
              <a:ext uri="{FF2B5EF4-FFF2-40B4-BE49-F238E27FC236}">
                <a16:creationId xmlns:a16="http://schemas.microsoft.com/office/drawing/2014/main" id="{CFA4EB9A-9580-4ED4-A005-AB05C6E2D7B0}"/>
              </a:ext>
            </a:extLst>
          </p:cNvPr>
          <p:cNvSpPr>
            <a:spLocks noChangeArrowheads="1"/>
          </p:cNvSpPr>
          <p:nvPr/>
        </p:nvSpPr>
        <p:spPr bwMode="auto">
          <a:xfrm>
            <a:off x="2078199" y="144151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a:extLst>
              <a:ext uri="{FF2B5EF4-FFF2-40B4-BE49-F238E27FC236}">
                <a16:creationId xmlns:a16="http://schemas.microsoft.com/office/drawing/2014/main" id="{5B017846-9C80-4242-B27B-88778D41C0EC}"/>
              </a:ext>
            </a:extLst>
          </p:cNvPr>
          <p:cNvSpPr>
            <a:spLocks noChangeArrowheads="1"/>
          </p:cNvSpPr>
          <p:nvPr/>
        </p:nvSpPr>
        <p:spPr bwMode="auto">
          <a:xfrm>
            <a:off x="1018738" y="1661504"/>
            <a:ext cx="11096989" cy="47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pic>
        <p:nvPicPr>
          <p:cNvPr id="12" name="图片 11">
            <a:extLst>
              <a:ext uri="{FF2B5EF4-FFF2-40B4-BE49-F238E27FC236}">
                <a16:creationId xmlns:a16="http://schemas.microsoft.com/office/drawing/2014/main" id="{7FAD233A-8A10-4ECD-90D0-BB28BDFFD39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6791" y="1508502"/>
            <a:ext cx="5688632" cy="2972707"/>
          </a:xfrm>
          <a:prstGeom prst="rect">
            <a:avLst/>
          </a:prstGeom>
          <a:noFill/>
        </p:spPr>
      </p:pic>
      <p:sp>
        <p:nvSpPr>
          <p:cNvPr id="11" name="矩形 10">
            <a:extLst>
              <a:ext uri="{FF2B5EF4-FFF2-40B4-BE49-F238E27FC236}">
                <a16:creationId xmlns:a16="http://schemas.microsoft.com/office/drawing/2014/main" id="{60E0C1D3-9CF4-4563-8C0A-5178814CA500}"/>
              </a:ext>
            </a:extLst>
          </p:cNvPr>
          <p:cNvSpPr/>
          <p:nvPr/>
        </p:nvSpPr>
        <p:spPr>
          <a:xfrm>
            <a:off x="2438413" y="4583160"/>
            <a:ext cx="5094312" cy="276999"/>
          </a:xfrm>
          <a:prstGeom prst="rect">
            <a:avLst/>
          </a:prstGeom>
        </p:spPr>
        <p:txBody>
          <a:bodyPr wrap="square">
            <a:spAutoFit/>
          </a:bodyPr>
          <a:lstStyle/>
          <a:p>
            <a:r>
              <a:rPr lang="en-US" altLang="zh-CN" sz="1200" dirty="0">
                <a:latin typeface="Times New Roman" panose="02020603050405020304" pitchFamily="18" charset="0"/>
              </a:rPr>
              <a:t>Interaction and relation of various porosity systems in the multi-domain model</a:t>
            </a:r>
            <a:endParaRPr lang="zh-CN" altLang="en-US" sz="1200" dirty="0"/>
          </a:p>
        </p:txBody>
      </p:sp>
      <p:sp>
        <p:nvSpPr>
          <p:cNvPr id="15" name="Text Box 18">
            <a:extLst>
              <a:ext uri="{FF2B5EF4-FFF2-40B4-BE49-F238E27FC236}">
                <a16:creationId xmlns:a16="http://schemas.microsoft.com/office/drawing/2014/main" id="{70424425-71CF-4DE0-B332-904362208543}"/>
              </a:ext>
            </a:extLst>
          </p:cNvPr>
          <p:cNvSpPr txBox="1">
            <a:spLocks noChangeArrowheads="1"/>
          </p:cNvSpPr>
          <p:nvPr/>
        </p:nvSpPr>
        <p:spPr bwMode="auto">
          <a:xfrm>
            <a:off x="1907704" y="106028"/>
            <a:ext cx="7777163" cy="480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四、页岩产气水气两相流动全耦合模型</a:t>
            </a:r>
          </a:p>
        </p:txBody>
      </p:sp>
    </p:spTree>
    <p:extLst>
      <p:ext uri="{BB962C8B-B14F-4D97-AF65-F5344CB8AC3E}">
        <p14:creationId xmlns:p14="http://schemas.microsoft.com/office/powerpoint/2010/main" val="28828930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2">
            <a:extLst>
              <a:ext uri="{FF2B5EF4-FFF2-40B4-BE49-F238E27FC236}">
                <a16:creationId xmlns:a16="http://schemas.microsoft.com/office/drawing/2014/main" id="{592FF0B5-C346-4713-9A5D-4F72D71D7B7F}"/>
              </a:ext>
            </a:extLst>
          </p:cNvPr>
          <p:cNvSpPr txBox="1">
            <a:spLocks noChangeArrowheads="1"/>
          </p:cNvSpPr>
          <p:nvPr/>
        </p:nvSpPr>
        <p:spPr bwMode="auto">
          <a:xfrm>
            <a:off x="326673" y="1100198"/>
            <a:ext cx="400334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
                <a:srgbClr val="FF0701"/>
              </a:buClr>
              <a:buSzPct val="120000"/>
              <a:buFont typeface="Wingdings 2" panose="05020102010507070707" pitchFamily="18" charset="2"/>
              <a:buChar char="ò"/>
            </a:pPr>
            <a:r>
              <a:rPr lang="zh-CN" altLang="en-US" sz="2200" b="1" dirty="0">
                <a:solidFill>
                  <a:srgbClr val="FF0000"/>
                </a:solidFill>
                <a:latin typeface="Arial" panose="020B0604020202020204" pitchFamily="34" charset="0"/>
                <a:ea typeface="黑体" panose="02010609060101010101" pitchFamily="49" charset="-122"/>
              </a:rPr>
              <a:t>模型验证</a:t>
            </a:r>
            <a:r>
              <a:rPr lang="en-US" altLang="zh-CN" sz="2200" b="1" dirty="0">
                <a:solidFill>
                  <a:srgbClr val="FF0000"/>
                </a:solidFill>
                <a:latin typeface="Arial" panose="020B0604020202020204" pitchFamily="34" charset="0"/>
                <a:ea typeface="黑体" panose="02010609060101010101" pitchFamily="49" charset="-122"/>
              </a:rPr>
              <a:t>-Barnett Shale</a:t>
            </a:r>
            <a:endParaRPr lang="zh-CN" altLang="en-US" sz="2200" b="1" dirty="0">
              <a:solidFill>
                <a:srgbClr val="FF0000"/>
              </a:solidFill>
              <a:latin typeface="Arial" panose="020B0604020202020204" pitchFamily="34" charset="0"/>
              <a:ea typeface="黑体" panose="02010609060101010101" pitchFamily="49" charset="-122"/>
            </a:endParaRPr>
          </a:p>
        </p:txBody>
      </p:sp>
      <p:sp>
        <p:nvSpPr>
          <p:cNvPr id="6" name="Rectangle 2">
            <a:extLst>
              <a:ext uri="{FF2B5EF4-FFF2-40B4-BE49-F238E27FC236}">
                <a16:creationId xmlns:a16="http://schemas.microsoft.com/office/drawing/2014/main" id="{64336390-06BD-4C32-9582-60A45691245A}"/>
              </a:ext>
            </a:extLst>
          </p:cNvPr>
          <p:cNvSpPr>
            <a:spLocks noChangeArrowheads="1"/>
          </p:cNvSpPr>
          <p:nvPr/>
        </p:nvSpPr>
        <p:spPr bwMode="auto">
          <a:xfrm>
            <a:off x="611559" y="1919644"/>
            <a:ext cx="610276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8" name="Rectangle 4">
            <a:extLst>
              <a:ext uri="{FF2B5EF4-FFF2-40B4-BE49-F238E27FC236}">
                <a16:creationId xmlns:a16="http://schemas.microsoft.com/office/drawing/2014/main" id="{4E0A0EC4-E5A7-497C-B7D9-865C445CC388}"/>
              </a:ext>
            </a:extLst>
          </p:cNvPr>
          <p:cNvSpPr>
            <a:spLocks noChangeArrowheads="1"/>
          </p:cNvSpPr>
          <p:nvPr/>
        </p:nvSpPr>
        <p:spPr bwMode="auto">
          <a:xfrm>
            <a:off x="4599473" y="14116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59">
            <a:extLst>
              <a:ext uri="{FF2B5EF4-FFF2-40B4-BE49-F238E27FC236}">
                <a16:creationId xmlns:a16="http://schemas.microsoft.com/office/drawing/2014/main" id="{156B1374-C2C6-4E8A-9CE0-2F55A6CB6451}"/>
              </a:ext>
            </a:extLst>
          </p:cNvPr>
          <p:cNvSpPr>
            <a:spLocks noChangeArrowheads="1"/>
          </p:cNvSpPr>
          <p:nvPr/>
        </p:nvSpPr>
        <p:spPr bwMode="auto">
          <a:xfrm>
            <a:off x="567518" y="4659604"/>
            <a:ext cx="8273579" cy="1873654"/>
          </a:xfrm>
          <a:prstGeom prst="rect">
            <a:avLst/>
          </a:prstGeom>
          <a:noFill/>
          <a:ln w="25400" algn="ctr">
            <a:noFill/>
            <a:miter lim="800000"/>
            <a:headEnd/>
            <a:tailEnd/>
          </a:ln>
          <a:effectLst/>
        </p:spPr>
        <p:txBody>
          <a:bodyPr wrap="square" anchor="ctr">
            <a:spAutoFit/>
          </a:bodyPr>
          <a:lstStyle/>
          <a:p>
            <a:pPr marL="390212" indent="-285750" eaLnBrk="1" fontAlgn="auto" hangingPunct="1">
              <a:lnSpc>
                <a:spcPts val="3600"/>
              </a:lnSpc>
              <a:spcBef>
                <a:spcPts val="0"/>
              </a:spcBef>
              <a:spcAft>
                <a:spcPts val="0"/>
              </a:spcAft>
              <a:buClr>
                <a:srgbClr val="0000FF"/>
              </a:buClr>
              <a:buSzPct val="90000"/>
              <a:buFont typeface="Wingdings" panose="05000000000000000000" pitchFamily="2" charset="2"/>
              <a:buChar char="p"/>
              <a:defRPr/>
            </a:pPr>
            <a:r>
              <a:rPr lang="zh-CN" altLang="en-US" b="1" dirty="0"/>
              <a:t>由于两个水力裂缝之间的距离较小，假设每个水力裂缝引起的</a:t>
            </a:r>
            <a:r>
              <a:rPr lang="en-US" altLang="zh-CN" b="1" dirty="0"/>
              <a:t>SRV</a:t>
            </a:r>
            <a:r>
              <a:rPr lang="zh-CN" altLang="en-US" b="1" dirty="0"/>
              <a:t>相互连接</a:t>
            </a:r>
            <a:endParaRPr lang="en-US" altLang="zh-CN" b="1" dirty="0"/>
          </a:p>
          <a:p>
            <a:pPr marL="390212" indent="-285750" eaLnBrk="1" fontAlgn="auto" hangingPunct="1">
              <a:lnSpc>
                <a:spcPts val="3600"/>
              </a:lnSpc>
              <a:spcBef>
                <a:spcPts val="0"/>
              </a:spcBef>
              <a:spcAft>
                <a:spcPts val="0"/>
              </a:spcAft>
              <a:buClr>
                <a:srgbClr val="0000FF"/>
              </a:buClr>
              <a:buSzPct val="90000"/>
              <a:buFont typeface="Wingdings" panose="05000000000000000000" pitchFamily="2" charset="2"/>
              <a:buChar char="p"/>
              <a:defRPr/>
            </a:pPr>
            <a:r>
              <a:rPr lang="zh-CN" altLang="en-US" b="1" dirty="0"/>
              <a:t>相较于之前模型，目前模型得到的初始产气率与现场数据较为接近</a:t>
            </a:r>
            <a:endParaRPr lang="en-US" altLang="zh-CN" b="1" dirty="0"/>
          </a:p>
          <a:p>
            <a:pPr marL="390212" indent="-285750" eaLnBrk="1" fontAlgn="auto" hangingPunct="1">
              <a:lnSpc>
                <a:spcPts val="3600"/>
              </a:lnSpc>
              <a:spcBef>
                <a:spcPts val="0"/>
              </a:spcBef>
              <a:spcAft>
                <a:spcPts val="0"/>
              </a:spcAft>
              <a:buClr>
                <a:srgbClr val="0000FF"/>
              </a:buClr>
              <a:buSzPct val="90000"/>
              <a:buFont typeface="Wingdings" panose="05000000000000000000" pitchFamily="2" charset="2"/>
              <a:buChar char="p"/>
              <a:defRPr/>
            </a:pPr>
            <a:r>
              <a:rPr lang="zh-CN" altLang="en-US" b="1" dirty="0"/>
              <a:t>随着含水饱和度的降低，含气饱和度和相对渗透率均增加，现有模型得到的长期产气率高于之前模型，与现场数据更为接近</a:t>
            </a:r>
            <a:endParaRPr lang="en-US" altLang="zh-CN" b="1" dirty="0"/>
          </a:p>
        </p:txBody>
      </p:sp>
      <p:sp>
        <p:nvSpPr>
          <p:cNvPr id="2" name="Rectangle 2">
            <a:extLst>
              <a:ext uri="{FF2B5EF4-FFF2-40B4-BE49-F238E27FC236}">
                <a16:creationId xmlns:a16="http://schemas.microsoft.com/office/drawing/2014/main" id="{BD18296A-BDDF-4812-9A65-D3117C63036F}"/>
              </a:ext>
            </a:extLst>
          </p:cNvPr>
          <p:cNvSpPr>
            <a:spLocks noChangeArrowheads="1"/>
          </p:cNvSpPr>
          <p:nvPr/>
        </p:nvSpPr>
        <p:spPr bwMode="auto">
          <a:xfrm>
            <a:off x="251520" y="17232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4">
            <a:extLst>
              <a:ext uri="{FF2B5EF4-FFF2-40B4-BE49-F238E27FC236}">
                <a16:creationId xmlns:a16="http://schemas.microsoft.com/office/drawing/2014/main" id="{CFA4EB9A-9580-4ED4-A005-AB05C6E2D7B0}"/>
              </a:ext>
            </a:extLst>
          </p:cNvPr>
          <p:cNvSpPr>
            <a:spLocks noChangeArrowheads="1"/>
          </p:cNvSpPr>
          <p:nvPr/>
        </p:nvSpPr>
        <p:spPr bwMode="auto">
          <a:xfrm>
            <a:off x="2078199" y="144151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a:extLst>
              <a:ext uri="{FF2B5EF4-FFF2-40B4-BE49-F238E27FC236}">
                <a16:creationId xmlns:a16="http://schemas.microsoft.com/office/drawing/2014/main" id="{5B017846-9C80-4242-B27B-88778D41C0EC}"/>
              </a:ext>
            </a:extLst>
          </p:cNvPr>
          <p:cNvSpPr>
            <a:spLocks noChangeArrowheads="1"/>
          </p:cNvSpPr>
          <p:nvPr/>
        </p:nvSpPr>
        <p:spPr bwMode="auto">
          <a:xfrm>
            <a:off x="1018738" y="1661504"/>
            <a:ext cx="11096989" cy="47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pic>
        <p:nvPicPr>
          <p:cNvPr id="13" name="图片 12">
            <a:extLst>
              <a:ext uri="{FF2B5EF4-FFF2-40B4-BE49-F238E27FC236}">
                <a16:creationId xmlns:a16="http://schemas.microsoft.com/office/drawing/2014/main" id="{54D19E8F-301C-488D-9AF9-ECC763E5CE1C}"/>
              </a:ext>
            </a:extLst>
          </p:cNvPr>
          <p:cNvPicPr/>
          <p:nvPr/>
        </p:nvPicPr>
        <p:blipFill rotWithShape="1">
          <a:blip r:embed="rId3" cstate="print"/>
          <a:srcRect t="51118" b="5929"/>
          <a:stretch/>
        </p:blipFill>
        <p:spPr bwMode="auto">
          <a:xfrm>
            <a:off x="204769" y="2938824"/>
            <a:ext cx="4677375" cy="1214055"/>
          </a:xfrm>
          <a:prstGeom prst="rect">
            <a:avLst/>
          </a:prstGeom>
          <a:ln>
            <a:noFill/>
          </a:ln>
          <a:extLst>
            <a:ext uri="{53640926-AAD7-44D8-BBD7-CCE9431645EC}">
              <a14:shadowObscured xmlns:a14="http://schemas.microsoft.com/office/drawing/2010/main"/>
            </a:ext>
          </a:extLst>
        </p:spPr>
      </p:pic>
      <p:pic>
        <p:nvPicPr>
          <p:cNvPr id="15" name="图片 14">
            <a:extLst>
              <a:ext uri="{FF2B5EF4-FFF2-40B4-BE49-F238E27FC236}">
                <a16:creationId xmlns:a16="http://schemas.microsoft.com/office/drawing/2014/main" id="{D035A57D-C28A-49F8-B7CA-5C201BC76E70}"/>
              </a:ext>
            </a:extLst>
          </p:cNvPr>
          <p:cNvPicPr/>
          <p:nvPr/>
        </p:nvPicPr>
        <p:blipFill rotWithShape="1">
          <a:blip r:embed="rId3" cstate="print"/>
          <a:srcRect l="5208" r="10432" b="59949"/>
          <a:stretch/>
        </p:blipFill>
        <p:spPr bwMode="auto">
          <a:xfrm>
            <a:off x="571033" y="1602081"/>
            <a:ext cx="4028440" cy="1111250"/>
          </a:xfrm>
          <a:prstGeom prst="rect">
            <a:avLst/>
          </a:prstGeom>
          <a:ln>
            <a:noFill/>
          </a:ln>
          <a:extLst>
            <a:ext uri="{53640926-AAD7-44D8-BBD7-CCE9431645EC}">
              <a14:shadowObscured xmlns:a14="http://schemas.microsoft.com/office/drawing/2010/main"/>
            </a:ext>
          </a:extLst>
        </p:spPr>
      </p:pic>
      <p:sp>
        <p:nvSpPr>
          <p:cNvPr id="9" name="Rectangle 2">
            <a:extLst>
              <a:ext uri="{FF2B5EF4-FFF2-40B4-BE49-F238E27FC236}">
                <a16:creationId xmlns:a16="http://schemas.microsoft.com/office/drawing/2014/main" id="{138D1FAB-5EBD-4218-80CA-66AB16BD97AC}"/>
              </a:ext>
            </a:extLst>
          </p:cNvPr>
          <p:cNvSpPr>
            <a:spLocks noChangeArrowheads="1"/>
          </p:cNvSpPr>
          <p:nvPr/>
        </p:nvSpPr>
        <p:spPr bwMode="auto">
          <a:xfrm>
            <a:off x="4860734" y="1629135"/>
            <a:ext cx="954355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16" name="对象 15">
            <a:extLst>
              <a:ext uri="{FF2B5EF4-FFF2-40B4-BE49-F238E27FC236}">
                <a16:creationId xmlns:a16="http://schemas.microsoft.com/office/drawing/2014/main" id="{9503FD07-B00A-478F-A56E-E7DF48FCD376}"/>
              </a:ext>
            </a:extLst>
          </p:cNvPr>
          <p:cNvGraphicFramePr>
            <a:graphicFrameLocks noChangeAspect="1"/>
          </p:cNvGraphicFramePr>
          <p:nvPr>
            <p:extLst/>
          </p:nvPr>
        </p:nvGraphicFramePr>
        <p:xfrm>
          <a:off x="4839362" y="1557637"/>
          <a:ext cx="3646332" cy="2762373"/>
        </p:xfrm>
        <a:graphic>
          <a:graphicData uri="http://schemas.openxmlformats.org/presentationml/2006/ole">
            <mc:AlternateContent xmlns:mc="http://schemas.openxmlformats.org/markup-compatibility/2006">
              <mc:Choice xmlns:v="urn:schemas-microsoft-com:vml" Requires="v">
                <p:oleObj spid="_x0000_s145420" name="Graph" r:id="rId4" imgW="4119315" imgH="3159560" progId="Origin50.Graph">
                  <p:embed/>
                </p:oleObj>
              </mc:Choice>
              <mc:Fallback>
                <p:oleObj name="Graph" r:id="rId4" imgW="4119315" imgH="3159560" progId="Origin50.Graph">
                  <p:embed/>
                  <p:pic>
                    <p:nvPicPr>
                      <p:cNvPr id="16" name="对象 15">
                        <a:extLst>
                          <a:ext uri="{FF2B5EF4-FFF2-40B4-BE49-F238E27FC236}">
                            <a16:creationId xmlns:a16="http://schemas.microsoft.com/office/drawing/2014/main" id="{9503FD07-B00A-478F-A56E-E7DF48FCD3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3377" t="9314" r="11183" b="5814"/>
                      <a:stretch>
                        <a:fillRect/>
                      </a:stretch>
                    </p:blipFill>
                    <p:spPr bwMode="auto">
                      <a:xfrm>
                        <a:off x="4839362" y="1557637"/>
                        <a:ext cx="3646332" cy="2762373"/>
                      </a:xfrm>
                      <a:prstGeom prst="rect">
                        <a:avLst/>
                      </a:prstGeom>
                      <a:noFill/>
                    </p:spPr>
                  </p:pic>
                </p:oleObj>
              </mc:Fallback>
            </mc:AlternateContent>
          </a:graphicData>
        </a:graphic>
      </p:graphicFrame>
      <p:sp>
        <p:nvSpPr>
          <p:cNvPr id="17" name="矩形 16">
            <a:extLst>
              <a:ext uri="{FF2B5EF4-FFF2-40B4-BE49-F238E27FC236}">
                <a16:creationId xmlns:a16="http://schemas.microsoft.com/office/drawing/2014/main" id="{64B00090-860B-4FD1-B783-1BB81E1164D1}"/>
              </a:ext>
            </a:extLst>
          </p:cNvPr>
          <p:cNvSpPr/>
          <p:nvPr/>
        </p:nvSpPr>
        <p:spPr>
          <a:xfrm>
            <a:off x="204769" y="4325343"/>
            <a:ext cx="5022304" cy="276999"/>
          </a:xfrm>
          <a:prstGeom prst="rect">
            <a:avLst/>
          </a:prstGeom>
        </p:spPr>
        <p:txBody>
          <a:bodyPr wrap="square">
            <a:spAutoFit/>
          </a:bodyPr>
          <a:lstStyle/>
          <a:p>
            <a:r>
              <a:rPr lang="en-US" altLang="zh-CN" sz="1200" dirty="0">
                <a:latin typeface="Times New Roman" panose="02020603050405020304" pitchFamily="18" charset="0"/>
              </a:rPr>
              <a:t>Geometry illustration of the simulation model for well 314 in Barnett shale</a:t>
            </a:r>
            <a:endParaRPr lang="zh-CN" altLang="en-US" sz="1200" dirty="0"/>
          </a:p>
        </p:txBody>
      </p:sp>
      <p:sp>
        <p:nvSpPr>
          <p:cNvPr id="18" name="矩形 17">
            <a:extLst>
              <a:ext uri="{FF2B5EF4-FFF2-40B4-BE49-F238E27FC236}">
                <a16:creationId xmlns:a16="http://schemas.microsoft.com/office/drawing/2014/main" id="{9F65DE0E-4482-4C5E-B133-163FAB3A7436}"/>
              </a:ext>
            </a:extLst>
          </p:cNvPr>
          <p:cNvSpPr/>
          <p:nvPr/>
        </p:nvSpPr>
        <p:spPr>
          <a:xfrm>
            <a:off x="5227073" y="4353974"/>
            <a:ext cx="4572000" cy="276999"/>
          </a:xfrm>
          <a:prstGeom prst="rect">
            <a:avLst/>
          </a:prstGeom>
        </p:spPr>
        <p:txBody>
          <a:bodyPr>
            <a:spAutoFit/>
          </a:bodyPr>
          <a:lstStyle/>
          <a:p>
            <a:r>
              <a:rPr lang="en-US" altLang="zh-CN" sz="1200" dirty="0">
                <a:latin typeface="Times New Roman" panose="02020603050405020304" pitchFamily="18" charset="0"/>
              </a:rPr>
              <a:t>History match for field data collected from Barnett Shale</a:t>
            </a:r>
            <a:endParaRPr lang="zh-CN" altLang="en-US" sz="1200" dirty="0"/>
          </a:p>
        </p:txBody>
      </p:sp>
      <p:sp>
        <p:nvSpPr>
          <p:cNvPr id="19" name="Text Box 18">
            <a:extLst>
              <a:ext uri="{FF2B5EF4-FFF2-40B4-BE49-F238E27FC236}">
                <a16:creationId xmlns:a16="http://schemas.microsoft.com/office/drawing/2014/main" id="{16AE93DD-1607-46BB-8209-FD7FBEC3999F}"/>
              </a:ext>
            </a:extLst>
          </p:cNvPr>
          <p:cNvSpPr txBox="1">
            <a:spLocks noChangeArrowheads="1"/>
          </p:cNvSpPr>
          <p:nvPr/>
        </p:nvSpPr>
        <p:spPr bwMode="auto">
          <a:xfrm>
            <a:off x="1907704" y="106028"/>
            <a:ext cx="7777163" cy="480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四、页岩产气水气两相流动全耦合模型</a:t>
            </a:r>
          </a:p>
        </p:txBody>
      </p:sp>
    </p:spTree>
    <p:extLst>
      <p:ext uri="{BB962C8B-B14F-4D97-AF65-F5344CB8AC3E}">
        <p14:creationId xmlns:p14="http://schemas.microsoft.com/office/powerpoint/2010/main" val="42704015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2">
            <a:extLst>
              <a:ext uri="{FF2B5EF4-FFF2-40B4-BE49-F238E27FC236}">
                <a16:creationId xmlns:a16="http://schemas.microsoft.com/office/drawing/2014/main" id="{592FF0B5-C346-4713-9A5D-4F72D71D7B7F}"/>
              </a:ext>
            </a:extLst>
          </p:cNvPr>
          <p:cNvSpPr txBox="1">
            <a:spLocks noChangeArrowheads="1"/>
          </p:cNvSpPr>
          <p:nvPr/>
        </p:nvSpPr>
        <p:spPr bwMode="auto">
          <a:xfrm>
            <a:off x="326672" y="1100198"/>
            <a:ext cx="56854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
                <a:srgbClr val="FF0701"/>
              </a:buClr>
              <a:buSzPct val="120000"/>
              <a:buFont typeface="Wingdings 2" panose="05020102010507070707" pitchFamily="18" charset="2"/>
              <a:buChar char="ò"/>
            </a:pPr>
            <a:r>
              <a:rPr lang="zh-CN" altLang="en-US" sz="2200" b="1" dirty="0">
                <a:solidFill>
                  <a:srgbClr val="FF0000"/>
                </a:solidFill>
                <a:latin typeface="Arial" panose="020B0604020202020204" pitchFamily="34" charset="0"/>
                <a:ea typeface="黑体" panose="02010609060101010101" pitchFamily="49" charset="-122"/>
              </a:rPr>
              <a:t>模型验证</a:t>
            </a:r>
            <a:r>
              <a:rPr lang="en-US" altLang="zh-CN" sz="2200" b="1" dirty="0">
                <a:solidFill>
                  <a:srgbClr val="FF0000"/>
                </a:solidFill>
                <a:latin typeface="Arial" panose="020B0604020202020204" pitchFamily="34" charset="0"/>
                <a:ea typeface="黑体" panose="02010609060101010101" pitchFamily="49" charset="-122"/>
              </a:rPr>
              <a:t>-Marcellus Shale</a:t>
            </a:r>
            <a:endParaRPr lang="zh-CN" altLang="en-US" sz="2200" b="1" dirty="0">
              <a:solidFill>
                <a:srgbClr val="FF0000"/>
              </a:solidFill>
              <a:latin typeface="Arial" panose="020B0604020202020204" pitchFamily="34" charset="0"/>
              <a:ea typeface="黑体" panose="02010609060101010101" pitchFamily="49" charset="-122"/>
            </a:endParaRPr>
          </a:p>
        </p:txBody>
      </p:sp>
      <p:sp>
        <p:nvSpPr>
          <p:cNvPr id="6" name="Rectangle 2">
            <a:extLst>
              <a:ext uri="{FF2B5EF4-FFF2-40B4-BE49-F238E27FC236}">
                <a16:creationId xmlns:a16="http://schemas.microsoft.com/office/drawing/2014/main" id="{64336390-06BD-4C32-9582-60A45691245A}"/>
              </a:ext>
            </a:extLst>
          </p:cNvPr>
          <p:cNvSpPr>
            <a:spLocks noChangeArrowheads="1"/>
          </p:cNvSpPr>
          <p:nvPr/>
        </p:nvSpPr>
        <p:spPr bwMode="auto">
          <a:xfrm>
            <a:off x="611559" y="1919644"/>
            <a:ext cx="610276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8" name="Rectangle 4">
            <a:extLst>
              <a:ext uri="{FF2B5EF4-FFF2-40B4-BE49-F238E27FC236}">
                <a16:creationId xmlns:a16="http://schemas.microsoft.com/office/drawing/2014/main" id="{4E0A0EC4-E5A7-497C-B7D9-865C445CC388}"/>
              </a:ext>
            </a:extLst>
          </p:cNvPr>
          <p:cNvSpPr>
            <a:spLocks noChangeArrowheads="1"/>
          </p:cNvSpPr>
          <p:nvPr/>
        </p:nvSpPr>
        <p:spPr bwMode="auto">
          <a:xfrm>
            <a:off x="4599473" y="14116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59">
            <a:extLst>
              <a:ext uri="{FF2B5EF4-FFF2-40B4-BE49-F238E27FC236}">
                <a16:creationId xmlns:a16="http://schemas.microsoft.com/office/drawing/2014/main" id="{156B1374-C2C6-4E8A-9CE0-2F55A6CB6451}"/>
              </a:ext>
            </a:extLst>
          </p:cNvPr>
          <p:cNvSpPr>
            <a:spLocks noChangeArrowheads="1"/>
          </p:cNvSpPr>
          <p:nvPr/>
        </p:nvSpPr>
        <p:spPr bwMode="auto">
          <a:xfrm>
            <a:off x="377661" y="1757570"/>
            <a:ext cx="3465307" cy="4181979"/>
          </a:xfrm>
          <a:prstGeom prst="rect">
            <a:avLst/>
          </a:prstGeom>
          <a:noFill/>
          <a:ln w="25400" algn="ctr">
            <a:noFill/>
            <a:miter lim="800000"/>
            <a:headEnd/>
            <a:tailEnd/>
          </a:ln>
          <a:effectLst/>
        </p:spPr>
        <p:txBody>
          <a:bodyPr wrap="square" anchor="ctr">
            <a:spAutoFit/>
          </a:bodyPr>
          <a:lstStyle/>
          <a:p>
            <a:pPr marL="390212" indent="-285750" eaLnBrk="1" fontAlgn="auto" hangingPunct="1">
              <a:lnSpc>
                <a:spcPts val="3600"/>
              </a:lnSpc>
              <a:spcBef>
                <a:spcPts val="0"/>
              </a:spcBef>
              <a:spcAft>
                <a:spcPts val="0"/>
              </a:spcAft>
              <a:buClr>
                <a:srgbClr val="0000FF"/>
              </a:buClr>
              <a:buSzPct val="90000"/>
              <a:buFont typeface="Wingdings" panose="05000000000000000000" pitchFamily="2" charset="2"/>
              <a:buChar char="p"/>
              <a:defRPr/>
            </a:pPr>
            <a:r>
              <a:rPr lang="zh-CN" altLang="en-US" b="1" dirty="0"/>
              <a:t>不同射孔段之间的距离远大于不同射孔簇之间的距离，每个射孔簇诱导的</a:t>
            </a:r>
            <a:r>
              <a:rPr lang="en-US" altLang="zh-CN" b="1" dirty="0"/>
              <a:t>SRV</a:t>
            </a:r>
            <a:r>
              <a:rPr lang="zh-CN" altLang="en-US" b="1" dirty="0"/>
              <a:t>区连接在一起，形成椭球形区域</a:t>
            </a:r>
            <a:endParaRPr lang="en-US" altLang="zh-CN" b="1" dirty="0"/>
          </a:p>
          <a:p>
            <a:pPr marL="390212" indent="-285750" eaLnBrk="1" fontAlgn="auto" hangingPunct="1">
              <a:lnSpc>
                <a:spcPts val="3600"/>
              </a:lnSpc>
              <a:spcBef>
                <a:spcPts val="0"/>
              </a:spcBef>
              <a:spcAft>
                <a:spcPts val="0"/>
              </a:spcAft>
              <a:buClr>
                <a:srgbClr val="0000FF"/>
              </a:buClr>
              <a:buSzPct val="90000"/>
              <a:buFont typeface="Wingdings" panose="05000000000000000000" pitchFamily="2" charset="2"/>
              <a:buChar char="p"/>
              <a:defRPr/>
            </a:pPr>
            <a:r>
              <a:rPr lang="en-US" altLang="zh-CN" b="1" dirty="0"/>
              <a:t>Meyer</a:t>
            </a:r>
            <a:r>
              <a:rPr lang="zh-CN" altLang="en-US" b="1" dirty="0"/>
              <a:t>的模型和我们的模型都能很好地对现场数据进行匹配</a:t>
            </a:r>
            <a:endParaRPr lang="en-US" altLang="zh-CN" b="1" dirty="0"/>
          </a:p>
          <a:p>
            <a:pPr marL="390212" indent="-285750" eaLnBrk="1" fontAlgn="auto" hangingPunct="1">
              <a:lnSpc>
                <a:spcPts val="3600"/>
              </a:lnSpc>
              <a:spcBef>
                <a:spcPts val="0"/>
              </a:spcBef>
              <a:spcAft>
                <a:spcPts val="0"/>
              </a:spcAft>
              <a:buClr>
                <a:srgbClr val="0000FF"/>
              </a:buClr>
              <a:buSzPct val="90000"/>
              <a:buFont typeface="Wingdings" panose="05000000000000000000" pitchFamily="2" charset="2"/>
              <a:buChar char="p"/>
              <a:defRPr/>
            </a:pPr>
            <a:r>
              <a:rPr lang="zh-CN" altLang="en-US" b="1" dirty="0"/>
              <a:t>绝大多数气体来自</a:t>
            </a:r>
            <a:r>
              <a:rPr lang="en-US" altLang="zh-CN" b="1" dirty="0"/>
              <a:t>SRV</a:t>
            </a:r>
            <a:r>
              <a:rPr lang="zh-CN" altLang="en-US" b="1" dirty="0"/>
              <a:t>区域，来自</a:t>
            </a:r>
            <a:r>
              <a:rPr lang="en-US" altLang="zh-CN" b="1" dirty="0"/>
              <a:t>USRV</a:t>
            </a:r>
            <a:r>
              <a:rPr lang="zh-CN" altLang="en-US" b="1" dirty="0"/>
              <a:t>区域气体占少数</a:t>
            </a:r>
            <a:endParaRPr lang="en-US" altLang="zh-CN" b="1" dirty="0"/>
          </a:p>
        </p:txBody>
      </p:sp>
      <p:sp>
        <p:nvSpPr>
          <p:cNvPr id="2" name="Rectangle 2">
            <a:extLst>
              <a:ext uri="{FF2B5EF4-FFF2-40B4-BE49-F238E27FC236}">
                <a16:creationId xmlns:a16="http://schemas.microsoft.com/office/drawing/2014/main" id="{BD18296A-BDDF-4812-9A65-D3117C63036F}"/>
              </a:ext>
            </a:extLst>
          </p:cNvPr>
          <p:cNvSpPr>
            <a:spLocks noChangeArrowheads="1"/>
          </p:cNvSpPr>
          <p:nvPr/>
        </p:nvSpPr>
        <p:spPr bwMode="auto">
          <a:xfrm>
            <a:off x="251520" y="17232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a:extLst>
              <a:ext uri="{FF2B5EF4-FFF2-40B4-BE49-F238E27FC236}">
                <a16:creationId xmlns:a16="http://schemas.microsoft.com/office/drawing/2014/main" id="{138D1FAB-5EBD-4218-80CA-66AB16BD97AC}"/>
              </a:ext>
            </a:extLst>
          </p:cNvPr>
          <p:cNvSpPr>
            <a:spLocks noChangeArrowheads="1"/>
          </p:cNvSpPr>
          <p:nvPr/>
        </p:nvSpPr>
        <p:spPr bwMode="auto">
          <a:xfrm>
            <a:off x="4860734" y="1629135"/>
            <a:ext cx="954355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1" name="Rectangle 2">
            <a:extLst>
              <a:ext uri="{FF2B5EF4-FFF2-40B4-BE49-F238E27FC236}">
                <a16:creationId xmlns:a16="http://schemas.microsoft.com/office/drawing/2014/main" id="{80B6CE2D-0EB8-4556-827B-173E1FDE4035}"/>
              </a:ext>
            </a:extLst>
          </p:cNvPr>
          <p:cNvSpPr>
            <a:spLocks noChangeArrowheads="1"/>
          </p:cNvSpPr>
          <p:nvPr/>
        </p:nvSpPr>
        <p:spPr bwMode="auto">
          <a:xfrm>
            <a:off x="3741638" y="170348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对象 11">
            <a:extLst>
              <a:ext uri="{FF2B5EF4-FFF2-40B4-BE49-F238E27FC236}">
                <a16:creationId xmlns:a16="http://schemas.microsoft.com/office/drawing/2014/main" id="{CC7D4D02-5B27-4790-B11B-C9F08F728123}"/>
              </a:ext>
            </a:extLst>
          </p:cNvPr>
          <p:cNvGraphicFramePr>
            <a:graphicFrameLocks noChangeAspect="1"/>
          </p:cNvGraphicFramePr>
          <p:nvPr>
            <p:extLst/>
          </p:nvPr>
        </p:nvGraphicFramePr>
        <p:xfrm>
          <a:off x="3904954" y="1194102"/>
          <a:ext cx="5143500" cy="2085975"/>
        </p:xfrm>
        <a:graphic>
          <a:graphicData uri="http://schemas.openxmlformats.org/presentationml/2006/ole">
            <mc:AlternateContent xmlns:mc="http://schemas.openxmlformats.org/markup-compatibility/2006">
              <mc:Choice xmlns:v="urn:schemas-microsoft-com:vml" Requires="v">
                <p:oleObj spid="_x0000_s146454" r:id="rId3" imgW="1371474" imgH="485730" progId="AutoCAD.Drawing.20">
                  <p:embed/>
                </p:oleObj>
              </mc:Choice>
              <mc:Fallback>
                <p:oleObj r:id="rId3" imgW="1371474" imgH="485730" progId="AutoCAD.Drawing.20">
                  <p:embed/>
                  <p:pic>
                    <p:nvPicPr>
                      <p:cNvPr id="12" name="对象 11">
                        <a:extLst>
                          <a:ext uri="{FF2B5EF4-FFF2-40B4-BE49-F238E27FC236}">
                            <a16:creationId xmlns:a16="http://schemas.microsoft.com/office/drawing/2014/main" id="{CC7D4D02-5B27-4790-B11B-C9F08F7281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0103" t="5283" r="26488" b="21436"/>
                      <a:stretch>
                        <a:fillRect/>
                      </a:stretch>
                    </p:blipFill>
                    <p:spPr bwMode="auto">
                      <a:xfrm>
                        <a:off x="3904954" y="1194102"/>
                        <a:ext cx="5143500" cy="2085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Rectangle 4">
            <a:extLst>
              <a:ext uri="{FF2B5EF4-FFF2-40B4-BE49-F238E27FC236}">
                <a16:creationId xmlns:a16="http://schemas.microsoft.com/office/drawing/2014/main" id="{3D0C5EDC-C46D-4D5C-9A4F-9FA9240918B2}"/>
              </a:ext>
            </a:extLst>
          </p:cNvPr>
          <p:cNvSpPr>
            <a:spLocks noChangeArrowheads="1"/>
          </p:cNvSpPr>
          <p:nvPr/>
        </p:nvSpPr>
        <p:spPr bwMode="auto">
          <a:xfrm>
            <a:off x="3851920" y="3986957"/>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a:extLst>
              <a:ext uri="{FF2B5EF4-FFF2-40B4-BE49-F238E27FC236}">
                <a16:creationId xmlns:a16="http://schemas.microsoft.com/office/drawing/2014/main" id="{32018369-71EE-4B19-AE4D-978B66ED8CFC}"/>
              </a:ext>
            </a:extLst>
          </p:cNvPr>
          <p:cNvGraphicFramePr>
            <a:graphicFrameLocks noChangeAspect="1"/>
          </p:cNvGraphicFramePr>
          <p:nvPr>
            <p:extLst/>
          </p:nvPr>
        </p:nvGraphicFramePr>
        <p:xfrm>
          <a:off x="4109046" y="3240256"/>
          <a:ext cx="4032448" cy="3038615"/>
        </p:xfrm>
        <a:graphic>
          <a:graphicData uri="http://schemas.openxmlformats.org/presentationml/2006/ole">
            <mc:AlternateContent xmlns:mc="http://schemas.openxmlformats.org/markup-compatibility/2006">
              <mc:Choice xmlns:v="urn:schemas-microsoft-com:vml" Requires="v">
                <p:oleObj spid="_x0000_s146455" name="Graph" r:id="rId5" imgW="4119315" imgH="3159560" progId="Origin50.Graph">
                  <p:embed/>
                </p:oleObj>
              </mc:Choice>
              <mc:Fallback>
                <p:oleObj name="Graph" r:id="rId5" imgW="4119315" imgH="3159560" progId="Origin50.Graph">
                  <p:embed/>
                  <p:pic>
                    <p:nvPicPr>
                      <p:cNvPr id="20" name="对象 19">
                        <a:extLst>
                          <a:ext uri="{FF2B5EF4-FFF2-40B4-BE49-F238E27FC236}">
                            <a16:creationId xmlns:a16="http://schemas.microsoft.com/office/drawing/2014/main" id="{32018369-71EE-4B19-AE4D-978B66ED8CF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3468" t="8308" r="6662" b="4285"/>
                      <a:stretch>
                        <a:fillRect/>
                      </a:stretch>
                    </p:blipFill>
                    <p:spPr bwMode="auto">
                      <a:xfrm>
                        <a:off x="4109046" y="3240256"/>
                        <a:ext cx="4032448" cy="3038615"/>
                      </a:xfrm>
                      <a:prstGeom prst="rect">
                        <a:avLst/>
                      </a:prstGeom>
                      <a:noFill/>
                    </p:spPr>
                  </p:pic>
                </p:oleObj>
              </mc:Fallback>
            </mc:AlternateContent>
          </a:graphicData>
        </a:graphic>
      </p:graphicFrame>
      <p:sp>
        <p:nvSpPr>
          <p:cNvPr id="22" name="矩形 21">
            <a:extLst>
              <a:ext uri="{FF2B5EF4-FFF2-40B4-BE49-F238E27FC236}">
                <a16:creationId xmlns:a16="http://schemas.microsoft.com/office/drawing/2014/main" id="{46AB4DAB-BAEB-4180-9208-20656C7A3986}"/>
              </a:ext>
            </a:extLst>
          </p:cNvPr>
          <p:cNvSpPr/>
          <p:nvPr/>
        </p:nvSpPr>
        <p:spPr>
          <a:xfrm>
            <a:off x="4109046" y="2973312"/>
            <a:ext cx="4572000" cy="276999"/>
          </a:xfrm>
          <a:prstGeom prst="rect">
            <a:avLst/>
          </a:prstGeom>
        </p:spPr>
        <p:txBody>
          <a:bodyPr>
            <a:spAutoFit/>
          </a:bodyPr>
          <a:lstStyle/>
          <a:p>
            <a:r>
              <a:rPr lang="en-US" altLang="zh-CN" sz="1200" dirty="0">
                <a:latin typeface="Times New Roman" panose="02020603050405020304" pitchFamily="18" charset="0"/>
              </a:rPr>
              <a:t>Geometry illustration of the multi-physics multi-domain model</a:t>
            </a:r>
            <a:endParaRPr lang="zh-CN" altLang="en-US" sz="1200" dirty="0"/>
          </a:p>
        </p:txBody>
      </p:sp>
      <p:sp>
        <p:nvSpPr>
          <p:cNvPr id="23" name="矩形 22">
            <a:extLst>
              <a:ext uri="{FF2B5EF4-FFF2-40B4-BE49-F238E27FC236}">
                <a16:creationId xmlns:a16="http://schemas.microsoft.com/office/drawing/2014/main" id="{47076B5C-E8D3-40C5-A7F4-E9648AF86498}"/>
              </a:ext>
            </a:extLst>
          </p:cNvPr>
          <p:cNvSpPr/>
          <p:nvPr/>
        </p:nvSpPr>
        <p:spPr>
          <a:xfrm>
            <a:off x="4476454" y="6184282"/>
            <a:ext cx="4572000" cy="276999"/>
          </a:xfrm>
          <a:prstGeom prst="rect">
            <a:avLst/>
          </a:prstGeom>
        </p:spPr>
        <p:txBody>
          <a:bodyPr>
            <a:spAutoFit/>
          </a:bodyPr>
          <a:lstStyle/>
          <a:p>
            <a:r>
              <a:rPr lang="en-US" altLang="zh-CN" sz="1200" dirty="0">
                <a:latin typeface="Times New Roman" panose="02020603050405020304" pitchFamily="18" charset="0"/>
              </a:rPr>
              <a:t>History match for field data collected from Marcellus Shale</a:t>
            </a:r>
            <a:endParaRPr lang="zh-CN" altLang="en-US" sz="1200" dirty="0"/>
          </a:p>
        </p:txBody>
      </p:sp>
      <p:sp>
        <p:nvSpPr>
          <p:cNvPr id="16" name="Text Box 18">
            <a:extLst>
              <a:ext uri="{FF2B5EF4-FFF2-40B4-BE49-F238E27FC236}">
                <a16:creationId xmlns:a16="http://schemas.microsoft.com/office/drawing/2014/main" id="{7D6D562F-D4FA-44B9-919C-37D23499168A}"/>
              </a:ext>
            </a:extLst>
          </p:cNvPr>
          <p:cNvSpPr txBox="1">
            <a:spLocks noChangeArrowheads="1"/>
          </p:cNvSpPr>
          <p:nvPr/>
        </p:nvSpPr>
        <p:spPr bwMode="auto">
          <a:xfrm>
            <a:off x="1907704" y="106028"/>
            <a:ext cx="7777163" cy="480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四、页岩产气水气两相流动全耦合模型</a:t>
            </a:r>
          </a:p>
        </p:txBody>
      </p:sp>
    </p:spTree>
    <p:extLst>
      <p:ext uri="{BB962C8B-B14F-4D97-AF65-F5344CB8AC3E}">
        <p14:creationId xmlns:p14="http://schemas.microsoft.com/office/powerpoint/2010/main" val="33417621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64336390-06BD-4C32-9582-60A45691245A}"/>
              </a:ext>
            </a:extLst>
          </p:cNvPr>
          <p:cNvSpPr>
            <a:spLocks noChangeArrowheads="1"/>
          </p:cNvSpPr>
          <p:nvPr/>
        </p:nvSpPr>
        <p:spPr bwMode="auto">
          <a:xfrm>
            <a:off x="611559" y="1919644"/>
            <a:ext cx="610276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8" name="Rectangle 4">
            <a:extLst>
              <a:ext uri="{FF2B5EF4-FFF2-40B4-BE49-F238E27FC236}">
                <a16:creationId xmlns:a16="http://schemas.microsoft.com/office/drawing/2014/main" id="{4E0A0EC4-E5A7-497C-B7D9-865C445CC388}"/>
              </a:ext>
            </a:extLst>
          </p:cNvPr>
          <p:cNvSpPr>
            <a:spLocks noChangeArrowheads="1"/>
          </p:cNvSpPr>
          <p:nvPr/>
        </p:nvSpPr>
        <p:spPr bwMode="auto">
          <a:xfrm>
            <a:off x="4599473" y="14116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2">
            <a:extLst>
              <a:ext uri="{FF2B5EF4-FFF2-40B4-BE49-F238E27FC236}">
                <a16:creationId xmlns:a16="http://schemas.microsoft.com/office/drawing/2014/main" id="{BD18296A-BDDF-4812-9A65-D3117C63036F}"/>
              </a:ext>
            </a:extLst>
          </p:cNvPr>
          <p:cNvSpPr>
            <a:spLocks noChangeArrowheads="1"/>
          </p:cNvSpPr>
          <p:nvPr/>
        </p:nvSpPr>
        <p:spPr bwMode="auto">
          <a:xfrm>
            <a:off x="251520" y="17232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a:extLst>
              <a:ext uri="{FF2B5EF4-FFF2-40B4-BE49-F238E27FC236}">
                <a16:creationId xmlns:a16="http://schemas.microsoft.com/office/drawing/2014/main" id="{138D1FAB-5EBD-4218-80CA-66AB16BD97AC}"/>
              </a:ext>
            </a:extLst>
          </p:cNvPr>
          <p:cNvSpPr>
            <a:spLocks noChangeArrowheads="1"/>
          </p:cNvSpPr>
          <p:nvPr/>
        </p:nvSpPr>
        <p:spPr bwMode="auto">
          <a:xfrm>
            <a:off x="4860734" y="1629135"/>
            <a:ext cx="954355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1" name="Rectangle 2">
            <a:extLst>
              <a:ext uri="{FF2B5EF4-FFF2-40B4-BE49-F238E27FC236}">
                <a16:creationId xmlns:a16="http://schemas.microsoft.com/office/drawing/2014/main" id="{80B6CE2D-0EB8-4556-827B-173E1FDE4035}"/>
              </a:ext>
            </a:extLst>
          </p:cNvPr>
          <p:cNvSpPr>
            <a:spLocks noChangeArrowheads="1"/>
          </p:cNvSpPr>
          <p:nvPr/>
        </p:nvSpPr>
        <p:spPr bwMode="auto">
          <a:xfrm>
            <a:off x="3741638" y="170348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5">
            <a:extLst>
              <a:ext uri="{FF2B5EF4-FFF2-40B4-BE49-F238E27FC236}">
                <a16:creationId xmlns:a16="http://schemas.microsoft.com/office/drawing/2014/main" id="{D165F5B1-063F-432C-B316-64CA601129B9}"/>
              </a:ext>
            </a:extLst>
          </p:cNvPr>
          <p:cNvSpPr>
            <a:spLocks noChangeArrowheads="1"/>
          </p:cNvSpPr>
          <p:nvPr/>
        </p:nvSpPr>
        <p:spPr bwMode="auto">
          <a:xfrm>
            <a:off x="611559" y="1658334"/>
            <a:ext cx="12174160" cy="4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4" name="Rectangle 7">
            <a:extLst>
              <a:ext uri="{FF2B5EF4-FFF2-40B4-BE49-F238E27FC236}">
                <a16:creationId xmlns:a16="http://schemas.microsoft.com/office/drawing/2014/main" id="{7115475E-10C8-4FA6-855B-2A315117B5A8}"/>
              </a:ext>
            </a:extLst>
          </p:cNvPr>
          <p:cNvSpPr>
            <a:spLocks noChangeArrowheads="1"/>
          </p:cNvSpPr>
          <p:nvPr/>
        </p:nvSpPr>
        <p:spPr bwMode="auto">
          <a:xfrm>
            <a:off x="4603711" y="1963210"/>
            <a:ext cx="13571498" cy="49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8" name="Rectangle 6">
            <a:extLst>
              <a:ext uri="{FF2B5EF4-FFF2-40B4-BE49-F238E27FC236}">
                <a16:creationId xmlns:a16="http://schemas.microsoft.com/office/drawing/2014/main" id="{E5AA2739-F6C8-4B3F-8B98-9B81D28EDDFB}"/>
              </a:ext>
            </a:extLst>
          </p:cNvPr>
          <p:cNvSpPr>
            <a:spLocks noChangeArrowheads="1"/>
          </p:cNvSpPr>
          <p:nvPr/>
        </p:nvSpPr>
        <p:spPr bwMode="auto">
          <a:xfrm>
            <a:off x="4653233" y="1745012"/>
            <a:ext cx="1220207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2" name="Rectangle 2">
            <a:extLst>
              <a:ext uri="{FF2B5EF4-FFF2-40B4-BE49-F238E27FC236}">
                <a16:creationId xmlns:a16="http://schemas.microsoft.com/office/drawing/2014/main" id="{F8524D4E-0316-40C9-998E-7C4A5BF77379}"/>
              </a:ext>
            </a:extLst>
          </p:cNvPr>
          <p:cNvSpPr>
            <a:spLocks noChangeArrowheads="1"/>
          </p:cNvSpPr>
          <p:nvPr/>
        </p:nvSpPr>
        <p:spPr bwMode="auto">
          <a:xfrm>
            <a:off x="699098" y="1658333"/>
            <a:ext cx="1279108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5" name="Rectangle 4">
            <a:extLst>
              <a:ext uri="{FF2B5EF4-FFF2-40B4-BE49-F238E27FC236}">
                <a16:creationId xmlns:a16="http://schemas.microsoft.com/office/drawing/2014/main" id="{FD19C9D6-3FC3-47F6-81FD-43FDDFF5FA4D}"/>
              </a:ext>
            </a:extLst>
          </p:cNvPr>
          <p:cNvSpPr>
            <a:spLocks noChangeArrowheads="1"/>
          </p:cNvSpPr>
          <p:nvPr/>
        </p:nvSpPr>
        <p:spPr bwMode="auto">
          <a:xfrm>
            <a:off x="5433211" y="20347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Text Box 18">
            <a:extLst>
              <a:ext uri="{FF2B5EF4-FFF2-40B4-BE49-F238E27FC236}">
                <a16:creationId xmlns:a16="http://schemas.microsoft.com/office/drawing/2014/main" id="{7462052E-B684-4818-A9D1-AA5A08C9F399}"/>
              </a:ext>
            </a:extLst>
          </p:cNvPr>
          <p:cNvSpPr txBox="1">
            <a:spLocks noChangeArrowheads="1"/>
          </p:cNvSpPr>
          <p:nvPr/>
        </p:nvSpPr>
        <p:spPr bwMode="auto">
          <a:xfrm>
            <a:off x="3347005" y="89128"/>
            <a:ext cx="2953030" cy="480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五、主要成果</a:t>
            </a:r>
          </a:p>
        </p:txBody>
      </p:sp>
      <p:graphicFrame>
        <p:nvGraphicFramePr>
          <p:cNvPr id="3" name="表格 2">
            <a:extLst>
              <a:ext uri="{FF2B5EF4-FFF2-40B4-BE49-F238E27FC236}">
                <a16:creationId xmlns:a16="http://schemas.microsoft.com/office/drawing/2014/main" id="{9651ABFB-9E1F-4314-9F56-D02B0738F064}"/>
              </a:ext>
            </a:extLst>
          </p:cNvPr>
          <p:cNvGraphicFramePr>
            <a:graphicFrameLocks noGrp="1"/>
          </p:cNvGraphicFramePr>
          <p:nvPr>
            <p:extLst>
              <p:ext uri="{D42A27DB-BD31-4B8C-83A1-F6EECF244321}">
                <p14:modId xmlns:p14="http://schemas.microsoft.com/office/powerpoint/2010/main" val="4215165001"/>
              </p:ext>
            </p:extLst>
          </p:nvPr>
        </p:nvGraphicFramePr>
        <p:xfrm>
          <a:off x="152476" y="836713"/>
          <a:ext cx="8740004" cy="5472596"/>
        </p:xfrm>
        <a:graphic>
          <a:graphicData uri="http://schemas.openxmlformats.org/drawingml/2006/table">
            <a:tbl>
              <a:tblPr firstRow="1" firstCol="1" bandRow="1">
                <a:tableStyleId>{5C22544A-7EE6-4342-B048-85BDC9FD1C3A}</a:tableStyleId>
              </a:tblPr>
              <a:tblGrid>
                <a:gridCol w="536804">
                  <a:extLst>
                    <a:ext uri="{9D8B030D-6E8A-4147-A177-3AD203B41FA5}">
                      <a16:colId xmlns:a16="http://schemas.microsoft.com/office/drawing/2014/main" val="88070461"/>
                    </a:ext>
                  </a:extLst>
                </a:gridCol>
                <a:gridCol w="2958862">
                  <a:extLst>
                    <a:ext uri="{9D8B030D-6E8A-4147-A177-3AD203B41FA5}">
                      <a16:colId xmlns:a16="http://schemas.microsoft.com/office/drawing/2014/main" val="2576709606"/>
                    </a:ext>
                  </a:extLst>
                </a:gridCol>
                <a:gridCol w="2056719">
                  <a:extLst>
                    <a:ext uri="{9D8B030D-6E8A-4147-A177-3AD203B41FA5}">
                      <a16:colId xmlns:a16="http://schemas.microsoft.com/office/drawing/2014/main" val="1195020846"/>
                    </a:ext>
                  </a:extLst>
                </a:gridCol>
                <a:gridCol w="2180957">
                  <a:extLst>
                    <a:ext uri="{9D8B030D-6E8A-4147-A177-3AD203B41FA5}">
                      <a16:colId xmlns:a16="http://schemas.microsoft.com/office/drawing/2014/main" val="2799893167"/>
                    </a:ext>
                  </a:extLst>
                </a:gridCol>
                <a:gridCol w="1006662">
                  <a:extLst>
                    <a:ext uri="{9D8B030D-6E8A-4147-A177-3AD203B41FA5}">
                      <a16:colId xmlns:a16="http://schemas.microsoft.com/office/drawing/2014/main" val="2007040621"/>
                    </a:ext>
                  </a:extLst>
                </a:gridCol>
              </a:tblGrid>
              <a:tr h="189299">
                <a:tc>
                  <a:txBody>
                    <a:bodyPr/>
                    <a:lstStyle/>
                    <a:p>
                      <a:pPr algn="ctr">
                        <a:spcAft>
                          <a:spcPts val="0"/>
                        </a:spcAft>
                      </a:pPr>
                      <a:endParaRPr lang="zh-CN" sz="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zh-CN" altLang="en-US" sz="1200" kern="100" dirty="0">
                          <a:effectLst/>
                        </a:rPr>
                        <a:t>题目</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zh-CN" altLang="en-US" sz="1200" kern="100" dirty="0">
                          <a:effectLst/>
                        </a:rPr>
                        <a:t>作者</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zh-CN" altLang="en-US" sz="1200" kern="100" dirty="0">
                          <a:effectLst/>
                        </a:rPr>
                        <a:t>期刊（分区）</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extLst>
                  <a:ext uri="{0D108BD9-81ED-4DB2-BD59-A6C34878D82A}">
                    <a16:rowId xmlns:a16="http://schemas.microsoft.com/office/drawing/2014/main" val="1436121472"/>
                  </a:ext>
                </a:extLst>
              </a:tr>
              <a:tr h="550836">
                <a:tc>
                  <a:txBody>
                    <a:bodyPr/>
                    <a:lstStyle/>
                    <a:p>
                      <a:pPr algn="ctr">
                        <a:spcAft>
                          <a:spcPts val="0"/>
                        </a:spcAft>
                      </a:pPr>
                      <a:r>
                        <a:rPr lang="en-US" sz="800" kern="0" dirty="0">
                          <a:effectLst/>
                        </a:rPr>
                        <a:t>1</a:t>
                      </a:r>
                      <a:endParaRPr lang="zh-CN" sz="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kern="100" dirty="0">
                          <a:effectLst/>
                        </a:rPr>
                        <a:t>Experimental study on kinetic swelling of organic-rich shale in CO</a:t>
                      </a:r>
                      <a:r>
                        <a:rPr lang="en-US" sz="1200" kern="100" baseline="-25000" dirty="0">
                          <a:effectLst/>
                        </a:rPr>
                        <a:t>2</a:t>
                      </a:r>
                      <a:r>
                        <a:rPr lang="en-US" sz="1200" kern="100" dirty="0">
                          <a:effectLst/>
                        </a:rPr>
                        <a:t>, CH4 and N</a:t>
                      </a:r>
                      <a:r>
                        <a:rPr lang="en-US" sz="1200" kern="100" baseline="-25000" dirty="0">
                          <a:effectLst/>
                        </a:rPr>
                        <a:t>2</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kern="100" dirty="0" err="1">
                          <a:effectLst/>
                        </a:rPr>
                        <a:t>Tianyu</a:t>
                      </a:r>
                      <a:r>
                        <a:rPr lang="en-US" sz="1200" kern="100" dirty="0">
                          <a:effectLst/>
                        </a:rPr>
                        <a:t> Chen Xia-Ting Feng </a:t>
                      </a:r>
                      <a:r>
                        <a:rPr lang="en-US" sz="1200" kern="100" dirty="0" err="1">
                          <a:effectLst/>
                        </a:rPr>
                        <a:t>Zhejun</a:t>
                      </a:r>
                      <a:r>
                        <a:rPr lang="en-US" sz="1200" kern="100" dirty="0">
                          <a:effectLst/>
                        </a:rPr>
                        <a:t> Pan</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kern="100" dirty="0">
                          <a:effectLst/>
                        </a:rPr>
                        <a:t>Journal of Natural Gas Science and Engineering(JCR 1</a:t>
                      </a:r>
                      <a:r>
                        <a:rPr lang="zh-CN" sz="1200" kern="100" dirty="0">
                          <a:effectLst/>
                        </a:rPr>
                        <a:t>区</a:t>
                      </a:r>
                      <a:r>
                        <a:rPr lang="en-US" sz="1200" kern="100" dirty="0">
                          <a:effectLst/>
                        </a:rPr>
                        <a:t>)</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kern="100" dirty="0">
                          <a:effectLst/>
                        </a:rPr>
                        <a:t>2018-7</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extLst>
                  <a:ext uri="{0D108BD9-81ED-4DB2-BD59-A6C34878D82A}">
                    <a16:rowId xmlns:a16="http://schemas.microsoft.com/office/drawing/2014/main" val="113006838"/>
                  </a:ext>
                </a:extLst>
              </a:tr>
              <a:tr h="567895">
                <a:tc>
                  <a:txBody>
                    <a:bodyPr/>
                    <a:lstStyle/>
                    <a:p>
                      <a:pPr algn="ctr">
                        <a:spcAft>
                          <a:spcPts val="0"/>
                        </a:spcAft>
                      </a:pPr>
                      <a:r>
                        <a:rPr lang="en-US" sz="800" kern="0" dirty="0">
                          <a:effectLst/>
                        </a:rPr>
                        <a:t>2</a:t>
                      </a:r>
                      <a:endParaRPr lang="zh-CN" sz="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kern="100">
                          <a:effectLst/>
                        </a:rPr>
                        <a:t>Experimental study of permeability change of organic-rich gas shales under high effective stress</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kern="100" dirty="0" err="1">
                          <a:effectLst/>
                        </a:rPr>
                        <a:t>Tianyu</a:t>
                      </a:r>
                      <a:r>
                        <a:rPr lang="en-US" sz="1200" kern="100" dirty="0">
                          <a:effectLst/>
                        </a:rPr>
                        <a:t> Chen Xia-Ting Feng Guanglei Cui Yuling Tan   </a:t>
                      </a:r>
                      <a:r>
                        <a:rPr lang="en-US" sz="1200" kern="100" dirty="0" err="1">
                          <a:effectLst/>
                        </a:rPr>
                        <a:t>Zhejun</a:t>
                      </a:r>
                      <a:r>
                        <a:rPr lang="en-US" sz="1200" kern="100" dirty="0">
                          <a:effectLst/>
                        </a:rPr>
                        <a:t> Pan</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kern="100">
                          <a:effectLst/>
                        </a:rPr>
                        <a:t>Journal of Natural Gas Science and Engineering(JCR 1</a:t>
                      </a:r>
                      <a:r>
                        <a:rPr lang="zh-CN" sz="1200" kern="100">
                          <a:effectLst/>
                        </a:rPr>
                        <a:t>区</a:t>
                      </a:r>
                      <a:r>
                        <a:rPr lang="en-US" sz="1200" kern="100">
                          <a:effectLst/>
                        </a:rPr>
                        <a:t>)</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kern="100" dirty="0">
                          <a:effectLst/>
                        </a:rPr>
                        <a:t>2019-4</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extLst>
                  <a:ext uri="{0D108BD9-81ED-4DB2-BD59-A6C34878D82A}">
                    <a16:rowId xmlns:a16="http://schemas.microsoft.com/office/drawing/2014/main" val="2890180217"/>
                  </a:ext>
                </a:extLst>
              </a:tr>
              <a:tr h="567895">
                <a:tc>
                  <a:txBody>
                    <a:bodyPr/>
                    <a:lstStyle/>
                    <a:p>
                      <a:pPr algn="ctr">
                        <a:spcAft>
                          <a:spcPts val="0"/>
                        </a:spcAft>
                      </a:pPr>
                      <a:r>
                        <a:rPr lang="en-US" sz="800" kern="0" dirty="0">
                          <a:effectLst/>
                        </a:rPr>
                        <a:t>3</a:t>
                      </a:r>
                      <a:endParaRPr lang="zh-CN" sz="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kern="100">
                          <a:effectLst/>
                        </a:rPr>
                        <a:t>Gas permeability and fracture compressibility for proppant-supported shale fractures under high stress</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kern="100" dirty="0" err="1">
                          <a:effectLst/>
                        </a:rPr>
                        <a:t>Tianyu</a:t>
                      </a:r>
                      <a:r>
                        <a:rPr lang="en-US" sz="1200" kern="100" dirty="0">
                          <a:effectLst/>
                        </a:rPr>
                        <a:t> Chen, Xia-Ting Feng, Yuling Tan, Guanglei Cui, Derek </a:t>
                      </a:r>
                      <a:r>
                        <a:rPr lang="en-US" sz="1200" kern="100" dirty="0" err="1">
                          <a:effectLst/>
                        </a:rPr>
                        <a:t>Elsworth</a:t>
                      </a:r>
                      <a:r>
                        <a:rPr lang="en-US" sz="1200" kern="100" dirty="0">
                          <a:effectLst/>
                        </a:rPr>
                        <a:t>, </a:t>
                      </a:r>
                      <a:r>
                        <a:rPr lang="en-US" sz="1200" kern="100" dirty="0" err="1">
                          <a:effectLst/>
                        </a:rPr>
                        <a:t>Zhejun</a:t>
                      </a:r>
                      <a:r>
                        <a:rPr lang="en-US" sz="1200" kern="100" dirty="0">
                          <a:effectLst/>
                        </a:rPr>
                        <a:t> Pan</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kern="100">
                          <a:effectLst/>
                        </a:rPr>
                        <a:t>Journal of Petroleum Science and Engineering(JCR 1</a:t>
                      </a:r>
                      <a:r>
                        <a:rPr lang="zh-CN" sz="1200" kern="100">
                          <a:effectLst/>
                        </a:rPr>
                        <a:t>区</a:t>
                      </a:r>
                      <a:r>
                        <a:rPr lang="en-US" sz="1200" kern="100">
                          <a:effectLst/>
                        </a:rPr>
                        <a:t>)</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kern="100" dirty="0">
                          <a:effectLst/>
                        </a:rPr>
                        <a:t>2019</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extLst>
                  <a:ext uri="{0D108BD9-81ED-4DB2-BD59-A6C34878D82A}">
                    <a16:rowId xmlns:a16="http://schemas.microsoft.com/office/drawing/2014/main" val="4014227616"/>
                  </a:ext>
                </a:extLst>
              </a:tr>
              <a:tr h="757194">
                <a:tc>
                  <a:txBody>
                    <a:bodyPr/>
                    <a:lstStyle/>
                    <a:p>
                      <a:pPr algn="ctr">
                        <a:spcAft>
                          <a:spcPts val="0"/>
                        </a:spcAft>
                      </a:pPr>
                      <a:r>
                        <a:rPr lang="en-US" sz="800" kern="0" dirty="0">
                          <a:effectLst/>
                        </a:rPr>
                        <a:t>4</a:t>
                      </a:r>
                      <a:endParaRPr lang="zh-CN" sz="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b="1" kern="100" dirty="0">
                          <a:solidFill>
                            <a:srgbClr val="FF0000"/>
                          </a:solidFill>
                          <a:effectLst/>
                        </a:rPr>
                        <a:t>Preliminary study on the feasibility of co-exploitation of coal and uranium</a:t>
                      </a:r>
                      <a:endParaRPr lang="zh-CN" sz="1200" b="1"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b="1" kern="100" dirty="0">
                          <a:solidFill>
                            <a:srgbClr val="FF0000"/>
                          </a:solidFill>
                          <a:effectLst/>
                        </a:rPr>
                        <a:t>Guanglei Cui, </a:t>
                      </a:r>
                      <a:r>
                        <a:rPr lang="en-US" sz="1200" b="1" kern="100" dirty="0" err="1">
                          <a:solidFill>
                            <a:srgbClr val="FF0000"/>
                          </a:solidFill>
                          <a:effectLst/>
                        </a:rPr>
                        <a:t>Jiong</a:t>
                      </a:r>
                      <a:r>
                        <a:rPr lang="en-US" sz="1200" b="1" kern="100" dirty="0">
                          <a:solidFill>
                            <a:srgbClr val="FF0000"/>
                          </a:solidFill>
                          <a:effectLst/>
                        </a:rPr>
                        <a:t> Wei, Xia-Ting Feng, </a:t>
                      </a:r>
                      <a:r>
                        <a:rPr lang="en-US" sz="1200" b="1" kern="100" dirty="0" err="1">
                          <a:solidFill>
                            <a:srgbClr val="FF0000"/>
                          </a:solidFill>
                          <a:effectLst/>
                        </a:rPr>
                        <a:t>Jishan</a:t>
                      </a:r>
                      <a:r>
                        <a:rPr lang="en-US" sz="1200" b="1" kern="100" dirty="0">
                          <a:solidFill>
                            <a:srgbClr val="FF0000"/>
                          </a:solidFill>
                          <a:effectLst/>
                        </a:rPr>
                        <a:t> Liu, Derek </a:t>
                      </a:r>
                      <a:r>
                        <a:rPr lang="en-US" sz="1200" b="1" kern="100" dirty="0" err="1">
                          <a:solidFill>
                            <a:srgbClr val="FF0000"/>
                          </a:solidFill>
                          <a:effectLst/>
                        </a:rPr>
                        <a:t>Elsworth</a:t>
                      </a:r>
                      <a:r>
                        <a:rPr lang="en-US" sz="1200" b="1" kern="100" dirty="0">
                          <a:solidFill>
                            <a:srgbClr val="FF0000"/>
                          </a:solidFill>
                          <a:effectLst/>
                        </a:rPr>
                        <a:t>, </a:t>
                      </a:r>
                      <a:r>
                        <a:rPr lang="en-US" sz="1200" b="1" kern="100" dirty="0" err="1">
                          <a:solidFill>
                            <a:srgbClr val="FF0000"/>
                          </a:solidFill>
                          <a:effectLst/>
                        </a:rPr>
                        <a:t>Tianyu</a:t>
                      </a:r>
                      <a:r>
                        <a:rPr lang="en-US" sz="1200" b="1" kern="100" dirty="0">
                          <a:solidFill>
                            <a:srgbClr val="FF0000"/>
                          </a:solidFill>
                          <a:effectLst/>
                        </a:rPr>
                        <a:t> Chen, Wei </a:t>
                      </a:r>
                      <a:r>
                        <a:rPr lang="en-US" sz="1200" b="1" kern="100" dirty="0" err="1">
                          <a:solidFill>
                            <a:srgbClr val="FF0000"/>
                          </a:solidFill>
                          <a:effectLst/>
                        </a:rPr>
                        <a:t>Xiong</a:t>
                      </a:r>
                      <a:r>
                        <a:rPr lang="en-US" sz="1200" b="1" kern="100" dirty="0">
                          <a:solidFill>
                            <a:srgbClr val="FF0000"/>
                          </a:solidFill>
                          <a:effectLst/>
                        </a:rPr>
                        <a:t> </a:t>
                      </a:r>
                      <a:endParaRPr lang="zh-CN" sz="1200" b="1"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b="1" kern="100" dirty="0">
                          <a:solidFill>
                            <a:srgbClr val="FF0000"/>
                          </a:solidFill>
                          <a:effectLst/>
                        </a:rPr>
                        <a:t>International Journal of Rock Mechanics and Mining Sciences(JCR 1</a:t>
                      </a:r>
                      <a:r>
                        <a:rPr lang="zh-CN" sz="1200" b="1" kern="100" dirty="0">
                          <a:solidFill>
                            <a:srgbClr val="FF0000"/>
                          </a:solidFill>
                          <a:effectLst/>
                        </a:rPr>
                        <a:t>区</a:t>
                      </a:r>
                      <a:r>
                        <a:rPr lang="en-US" sz="1200" b="1" kern="100" dirty="0">
                          <a:solidFill>
                            <a:srgbClr val="FF0000"/>
                          </a:solidFill>
                          <a:effectLst/>
                        </a:rPr>
                        <a:t>)</a:t>
                      </a:r>
                      <a:endParaRPr lang="zh-CN" sz="1200" b="1"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b="1" kern="100" dirty="0">
                          <a:solidFill>
                            <a:srgbClr val="FF0000"/>
                          </a:solidFill>
                          <a:effectLst/>
                        </a:rPr>
                        <a:t>2019</a:t>
                      </a:r>
                      <a:endParaRPr lang="zh-CN" sz="1200" b="1"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extLst>
                  <a:ext uri="{0D108BD9-81ED-4DB2-BD59-A6C34878D82A}">
                    <a16:rowId xmlns:a16="http://schemas.microsoft.com/office/drawing/2014/main" val="4254489418"/>
                  </a:ext>
                </a:extLst>
              </a:tr>
              <a:tr h="567895">
                <a:tc>
                  <a:txBody>
                    <a:bodyPr/>
                    <a:lstStyle/>
                    <a:p>
                      <a:pPr algn="ctr">
                        <a:spcAft>
                          <a:spcPts val="0"/>
                        </a:spcAft>
                      </a:pPr>
                      <a:r>
                        <a:rPr lang="en-US" sz="800" kern="0" dirty="0">
                          <a:effectLst/>
                        </a:rPr>
                        <a:t>5</a:t>
                      </a:r>
                      <a:endParaRPr lang="zh-CN" sz="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b="0" kern="100" dirty="0">
                          <a:solidFill>
                            <a:schemeClr val="tx1"/>
                          </a:solidFill>
                          <a:effectLst/>
                        </a:rPr>
                        <a:t>Development of a Gaussian Decomposition Method and Its Applications to the Prediction of Gas Production</a:t>
                      </a:r>
                      <a:endParaRPr lang="zh-CN" sz="1200" b="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kern="100" dirty="0">
                          <a:effectLst/>
                        </a:rPr>
                        <a:t>Guanglei Cui, </a:t>
                      </a:r>
                      <a:r>
                        <a:rPr lang="en-US" sz="1200" kern="100" dirty="0" err="1">
                          <a:effectLst/>
                        </a:rPr>
                        <a:t>Jishan</a:t>
                      </a:r>
                      <a:r>
                        <a:rPr lang="en-US" sz="1200" kern="100" dirty="0">
                          <a:effectLst/>
                        </a:rPr>
                        <a:t> Liu, </a:t>
                      </a:r>
                      <a:r>
                        <a:rPr lang="en-US" sz="1200" kern="100" dirty="0" err="1">
                          <a:effectLst/>
                        </a:rPr>
                        <a:t>Mingyao</a:t>
                      </a:r>
                      <a:r>
                        <a:rPr lang="en-US" sz="1200" kern="100" dirty="0">
                          <a:effectLst/>
                        </a:rPr>
                        <a:t> Wei, Derek </a:t>
                      </a:r>
                      <a:r>
                        <a:rPr lang="en-US" sz="1200" kern="100" dirty="0" err="1">
                          <a:effectLst/>
                        </a:rPr>
                        <a:t>Elsworth</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kern="100" dirty="0">
                          <a:effectLst/>
                        </a:rPr>
                        <a:t>F</a:t>
                      </a:r>
                      <a:r>
                        <a:rPr lang="en-US" altLang="zh-CN" sz="1200" kern="100" dirty="0">
                          <a:effectLst/>
                        </a:rPr>
                        <a:t>uel</a:t>
                      </a:r>
                      <a:r>
                        <a:rPr lang="en-US" sz="1200" kern="100" dirty="0">
                          <a:effectLst/>
                        </a:rPr>
                        <a:t>(JCR 1</a:t>
                      </a:r>
                      <a:r>
                        <a:rPr lang="zh-CN" sz="1200" kern="100" dirty="0">
                          <a:effectLst/>
                        </a:rPr>
                        <a:t>区</a:t>
                      </a:r>
                      <a:r>
                        <a:rPr lang="en-US" sz="1200" kern="100" dirty="0">
                          <a:effectLst/>
                        </a:rPr>
                        <a:t>)</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kern="100" dirty="0">
                          <a:effectLst/>
                        </a:rPr>
                        <a:t>2018</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extLst>
                  <a:ext uri="{0D108BD9-81ED-4DB2-BD59-A6C34878D82A}">
                    <a16:rowId xmlns:a16="http://schemas.microsoft.com/office/drawing/2014/main" val="991166817"/>
                  </a:ext>
                </a:extLst>
              </a:tr>
              <a:tr h="757194">
                <a:tc>
                  <a:txBody>
                    <a:bodyPr/>
                    <a:lstStyle/>
                    <a:p>
                      <a:pPr algn="ctr">
                        <a:spcAft>
                          <a:spcPts val="0"/>
                        </a:spcAft>
                      </a:pPr>
                      <a:r>
                        <a:rPr lang="en-US" sz="800" kern="0" dirty="0">
                          <a:effectLst/>
                        </a:rPr>
                        <a:t>6</a:t>
                      </a:r>
                      <a:endParaRPr lang="zh-CN" sz="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b="1" kern="100" dirty="0">
                          <a:solidFill>
                            <a:srgbClr val="FF0000"/>
                          </a:solidFill>
                          <a:effectLst/>
                        </a:rPr>
                        <a:t>A Fully Coupled Model for Studying Effects of Hydraulic Fracturing on Shale Gas Production</a:t>
                      </a:r>
                      <a:endParaRPr lang="zh-CN" sz="1200" b="1"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b="1" kern="100" dirty="0">
                          <a:solidFill>
                            <a:srgbClr val="FF0000"/>
                          </a:solidFill>
                          <a:effectLst/>
                        </a:rPr>
                        <a:t>Guanglei Cui, Yuling Tan, </a:t>
                      </a:r>
                      <a:r>
                        <a:rPr lang="en-US" sz="1200" b="1" kern="100" dirty="0" err="1">
                          <a:solidFill>
                            <a:srgbClr val="FF0000"/>
                          </a:solidFill>
                          <a:effectLst/>
                        </a:rPr>
                        <a:t>Tianyu</a:t>
                      </a:r>
                      <a:r>
                        <a:rPr lang="en-US" sz="1200" b="1" kern="100" dirty="0">
                          <a:solidFill>
                            <a:srgbClr val="FF0000"/>
                          </a:solidFill>
                          <a:effectLst/>
                        </a:rPr>
                        <a:t> Chen , Xia-Ting Feng , Derek </a:t>
                      </a:r>
                      <a:r>
                        <a:rPr lang="en-US" sz="1200" b="1" kern="100" dirty="0" err="1">
                          <a:solidFill>
                            <a:srgbClr val="FF0000"/>
                          </a:solidFill>
                          <a:effectLst/>
                        </a:rPr>
                        <a:t>Elsworth</a:t>
                      </a:r>
                      <a:r>
                        <a:rPr lang="en-US" sz="1200" b="1" kern="100" dirty="0">
                          <a:solidFill>
                            <a:srgbClr val="FF0000"/>
                          </a:solidFill>
                          <a:effectLst/>
                        </a:rPr>
                        <a:t>, </a:t>
                      </a:r>
                      <a:r>
                        <a:rPr lang="en-US" sz="1200" b="1" kern="100" dirty="0" err="1">
                          <a:solidFill>
                            <a:srgbClr val="FF0000"/>
                          </a:solidFill>
                          <a:effectLst/>
                        </a:rPr>
                        <a:t>Jishan</a:t>
                      </a:r>
                      <a:r>
                        <a:rPr lang="en-US" sz="1200" b="1" kern="100" dirty="0">
                          <a:solidFill>
                            <a:srgbClr val="FF0000"/>
                          </a:solidFill>
                          <a:effectLst/>
                        </a:rPr>
                        <a:t> </a:t>
                      </a:r>
                      <a:r>
                        <a:rPr lang="en-US" sz="1200" b="1" kern="100" dirty="0" err="1">
                          <a:solidFill>
                            <a:srgbClr val="FF0000"/>
                          </a:solidFill>
                          <a:effectLst/>
                        </a:rPr>
                        <a:t>Liud</a:t>
                      </a:r>
                      <a:r>
                        <a:rPr lang="en-US" sz="1200" b="1" kern="100" dirty="0">
                          <a:solidFill>
                            <a:srgbClr val="FF0000"/>
                          </a:solidFill>
                          <a:effectLst/>
                        </a:rPr>
                        <a:t>, </a:t>
                      </a:r>
                      <a:r>
                        <a:rPr lang="en-US" sz="1200" b="1" kern="100" dirty="0" err="1">
                          <a:solidFill>
                            <a:srgbClr val="FF0000"/>
                          </a:solidFill>
                          <a:effectLst/>
                        </a:rPr>
                        <a:t>Zhejun</a:t>
                      </a:r>
                      <a:r>
                        <a:rPr lang="en-US" sz="1200" b="1" kern="100" dirty="0">
                          <a:solidFill>
                            <a:srgbClr val="FF0000"/>
                          </a:solidFill>
                          <a:effectLst/>
                        </a:rPr>
                        <a:t> Pan,</a:t>
                      </a:r>
                      <a:endParaRPr lang="zh-CN" sz="1200" b="1"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b="1" kern="100" dirty="0">
                          <a:solidFill>
                            <a:srgbClr val="FF0000"/>
                          </a:solidFill>
                          <a:effectLst/>
                        </a:rPr>
                        <a:t>Journal of Natural Gas Science and Engineering(JCR 1</a:t>
                      </a:r>
                      <a:r>
                        <a:rPr lang="zh-CN" sz="1200" b="1" kern="100" dirty="0">
                          <a:solidFill>
                            <a:srgbClr val="FF0000"/>
                          </a:solidFill>
                          <a:effectLst/>
                        </a:rPr>
                        <a:t>区</a:t>
                      </a:r>
                      <a:r>
                        <a:rPr lang="en-US" sz="1200" b="1" kern="100" dirty="0">
                          <a:solidFill>
                            <a:srgbClr val="FF0000"/>
                          </a:solidFill>
                          <a:effectLst/>
                        </a:rPr>
                        <a:t>)</a:t>
                      </a:r>
                      <a:endParaRPr lang="zh-CN" sz="1200" b="1"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altLang="zh-CN" sz="1200" b="1" kern="100" dirty="0">
                          <a:solidFill>
                            <a:srgbClr val="FF0000"/>
                          </a:solidFill>
                          <a:effectLst/>
                        </a:rPr>
                        <a:t>Under view</a:t>
                      </a:r>
                      <a:endParaRPr lang="zh-CN" sz="1200" b="1"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extLst>
                  <a:ext uri="{0D108BD9-81ED-4DB2-BD59-A6C34878D82A}">
                    <a16:rowId xmlns:a16="http://schemas.microsoft.com/office/drawing/2014/main" val="3528248250"/>
                  </a:ext>
                </a:extLst>
              </a:tr>
              <a:tr h="757194">
                <a:tc>
                  <a:txBody>
                    <a:bodyPr/>
                    <a:lstStyle/>
                    <a:p>
                      <a:pPr algn="ctr">
                        <a:spcAft>
                          <a:spcPts val="0"/>
                        </a:spcAft>
                      </a:pPr>
                      <a:r>
                        <a:rPr lang="en-US" sz="800" kern="0" dirty="0">
                          <a:effectLst/>
                        </a:rPr>
                        <a:t>7</a:t>
                      </a:r>
                      <a:endParaRPr lang="zh-CN" sz="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b="1" kern="100" dirty="0">
                          <a:solidFill>
                            <a:srgbClr val="FF0000"/>
                          </a:solidFill>
                          <a:effectLst/>
                        </a:rPr>
                        <a:t>Impact of shale matrix mechanical interactions on gas transport during production</a:t>
                      </a:r>
                      <a:endParaRPr lang="zh-CN" sz="1200" b="1"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b="1" kern="100" dirty="0">
                          <a:solidFill>
                            <a:srgbClr val="FF0000"/>
                          </a:solidFill>
                          <a:effectLst/>
                        </a:rPr>
                        <a:t>Guanglei Cui, Xia-Ting Feng, , </a:t>
                      </a:r>
                      <a:r>
                        <a:rPr lang="en-US" sz="1200" b="1" kern="100" dirty="0" err="1">
                          <a:solidFill>
                            <a:srgbClr val="FF0000"/>
                          </a:solidFill>
                          <a:effectLst/>
                        </a:rPr>
                        <a:t>Zhejun</a:t>
                      </a:r>
                      <a:r>
                        <a:rPr lang="en-US" sz="1200" b="1" kern="100" dirty="0">
                          <a:solidFill>
                            <a:srgbClr val="FF0000"/>
                          </a:solidFill>
                          <a:effectLst/>
                        </a:rPr>
                        <a:t> Pan, </a:t>
                      </a:r>
                      <a:r>
                        <a:rPr lang="en-US" sz="1200" b="1" kern="100" dirty="0" err="1">
                          <a:solidFill>
                            <a:srgbClr val="FF0000"/>
                          </a:solidFill>
                          <a:effectLst/>
                        </a:rPr>
                        <a:t>Tianyu</a:t>
                      </a:r>
                      <a:r>
                        <a:rPr lang="en-US" sz="1200" b="1" kern="100" dirty="0">
                          <a:solidFill>
                            <a:srgbClr val="FF0000"/>
                          </a:solidFill>
                          <a:effectLst/>
                        </a:rPr>
                        <a:t> Chen, </a:t>
                      </a:r>
                      <a:r>
                        <a:rPr lang="en-US" sz="1200" b="1" kern="100" dirty="0" err="1">
                          <a:solidFill>
                            <a:srgbClr val="FF0000"/>
                          </a:solidFill>
                          <a:effectLst/>
                        </a:rPr>
                        <a:t>Jishan</a:t>
                      </a:r>
                      <a:r>
                        <a:rPr lang="en-US" sz="1200" b="1" kern="100" dirty="0">
                          <a:solidFill>
                            <a:srgbClr val="FF0000"/>
                          </a:solidFill>
                          <a:effectLst/>
                        </a:rPr>
                        <a:t> Liu, Derek </a:t>
                      </a:r>
                      <a:r>
                        <a:rPr lang="en-US" sz="1200" b="1" kern="100" dirty="0" err="1">
                          <a:solidFill>
                            <a:srgbClr val="FF0000"/>
                          </a:solidFill>
                          <a:effectLst/>
                        </a:rPr>
                        <a:t>Elsworth</a:t>
                      </a:r>
                      <a:r>
                        <a:rPr lang="en-US" sz="1200" b="1" kern="100" dirty="0">
                          <a:solidFill>
                            <a:srgbClr val="FF0000"/>
                          </a:solidFill>
                          <a:effectLst/>
                        </a:rPr>
                        <a:t>, Yuling Tan, </a:t>
                      </a:r>
                      <a:endParaRPr lang="zh-CN" sz="1200" b="1"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b="1" kern="100" dirty="0">
                          <a:solidFill>
                            <a:srgbClr val="FF0000"/>
                          </a:solidFill>
                          <a:effectLst/>
                        </a:rPr>
                        <a:t>Journal of Petroleum Science and Engineering(JCR 1</a:t>
                      </a:r>
                      <a:r>
                        <a:rPr lang="zh-CN" sz="1200" b="1" kern="100" dirty="0">
                          <a:solidFill>
                            <a:srgbClr val="FF0000"/>
                          </a:solidFill>
                          <a:effectLst/>
                        </a:rPr>
                        <a:t>区</a:t>
                      </a:r>
                      <a:r>
                        <a:rPr lang="en-US" sz="1200" b="1" kern="100" dirty="0">
                          <a:solidFill>
                            <a:srgbClr val="FF0000"/>
                          </a:solidFill>
                          <a:effectLst/>
                        </a:rPr>
                        <a:t>)</a:t>
                      </a:r>
                      <a:endParaRPr lang="zh-CN" sz="1200" b="1"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b="1" kern="100" dirty="0">
                          <a:solidFill>
                            <a:srgbClr val="FF0000"/>
                          </a:solidFill>
                          <a:effectLst/>
                        </a:rPr>
                        <a:t>2019</a:t>
                      </a:r>
                      <a:endParaRPr lang="zh-CN" sz="1200" b="1"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extLst>
                  <a:ext uri="{0D108BD9-81ED-4DB2-BD59-A6C34878D82A}">
                    <a16:rowId xmlns:a16="http://schemas.microsoft.com/office/drawing/2014/main" val="218823687"/>
                  </a:ext>
                </a:extLst>
              </a:tr>
              <a:tr h="757194">
                <a:tc>
                  <a:txBody>
                    <a:bodyPr/>
                    <a:lstStyle/>
                    <a:p>
                      <a:pPr algn="ctr">
                        <a:spcAft>
                          <a:spcPts val="0"/>
                        </a:spcAft>
                      </a:pPr>
                      <a:r>
                        <a:rPr lang="en-US" sz="800" kern="0" dirty="0">
                          <a:effectLst/>
                        </a:rPr>
                        <a:t>8</a:t>
                      </a:r>
                      <a:endParaRPr lang="zh-CN" sz="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b="1" kern="100" dirty="0">
                          <a:solidFill>
                            <a:srgbClr val="FF0000"/>
                          </a:solidFill>
                          <a:effectLst/>
                        </a:rPr>
                        <a:t>Study of well types on the co-production of gas from coal and tight formations</a:t>
                      </a:r>
                      <a:endParaRPr lang="zh-CN" sz="1200" b="1"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b="1" kern="100" dirty="0">
                          <a:solidFill>
                            <a:srgbClr val="FF0000"/>
                          </a:solidFill>
                          <a:effectLst/>
                        </a:rPr>
                        <a:t>Guanglei Cui; </a:t>
                      </a:r>
                      <a:r>
                        <a:rPr lang="en-US" sz="1200" b="1" kern="100" dirty="0" err="1">
                          <a:solidFill>
                            <a:srgbClr val="FF0000"/>
                          </a:solidFill>
                          <a:effectLst/>
                        </a:rPr>
                        <a:t>Tianyu</a:t>
                      </a:r>
                      <a:r>
                        <a:rPr lang="en-US" sz="1200" b="1" kern="100" dirty="0">
                          <a:solidFill>
                            <a:srgbClr val="FF0000"/>
                          </a:solidFill>
                          <a:effectLst/>
                        </a:rPr>
                        <a:t> Chen; Yong Li; Xia-Ting Feng; </a:t>
                      </a:r>
                      <a:r>
                        <a:rPr lang="en-US" sz="1200" b="1" kern="100" dirty="0" err="1">
                          <a:solidFill>
                            <a:srgbClr val="FF0000"/>
                          </a:solidFill>
                          <a:effectLst/>
                        </a:rPr>
                        <a:t>Jishan</a:t>
                      </a:r>
                      <a:r>
                        <a:rPr lang="en-US" sz="1200" b="1" kern="100" dirty="0">
                          <a:solidFill>
                            <a:srgbClr val="FF0000"/>
                          </a:solidFill>
                          <a:effectLst/>
                        </a:rPr>
                        <a:t> Liu; Derek </a:t>
                      </a:r>
                      <a:r>
                        <a:rPr lang="en-US" sz="1200" b="1" kern="100" dirty="0" err="1">
                          <a:solidFill>
                            <a:srgbClr val="FF0000"/>
                          </a:solidFill>
                          <a:effectLst/>
                        </a:rPr>
                        <a:t>Elsworth</a:t>
                      </a:r>
                      <a:r>
                        <a:rPr lang="en-US" sz="1200" b="1" kern="100" dirty="0">
                          <a:solidFill>
                            <a:srgbClr val="FF0000"/>
                          </a:solidFill>
                          <a:effectLst/>
                        </a:rPr>
                        <a:t>; </a:t>
                      </a:r>
                      <a:r>
                        <a:rPr lang="en-US" sz="1200" b="1" kern="100" dirty="0" err="1">
                          <a:solidFill>
                            <a:srgbClr val="FF0000"/>
                          </a:solidFill>
                          <a:effectLst/>
                        </a:rPr>
                        <a:t>Zhejun</a:t>
                      </a:r>
                      <a:r>
                        <a:rPr lang="en-US" sz="1200" b="1" kern="100" dirty="0">
                          <a:solidFill>
                            <a:srgbClr val="FF0000"/>
                          </a:solidFill>
                          <a:effectLst/>
                        </a:rPr>
                        <a:t> Pan</a:t>
                      </a:r>
                      <a:endParaRPr lang="zh-CN" sz="1200" b="1"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sz="1200" b="1" kern="100" dirty="0">
                          <a:solidFill>
                            <a:srgbClr val="FF0000"/>
                          </a:solidFill>
                          <a:effectLst/>
                        </a:rPr>
                        <a:t>Journal of Petroleum Science and Engineering(JCR 1</a:t>
                      </a:r>
                      <a:r>
                        <a:rPr lang="zh-CN" sz="1200" b="1" kern="100" dirty="0">
                          <a:solidFill>
                            <a:srgbClr val="FF0000"/>
                          </a:solidFill>
                          <a:effectLst/>
                        </a:rPr>
                        <a:t>区</a:t>
                      </a:r>
                      <a:r>
                        <a:rPr lang="en-US" sz="1200" b="1" kern="100" dirty="0">
                          <a:solidFill>
                            <a:srgbClr val="FF0000"/>
                          </a:solidFill>
                          <a:effectLst/>
                        </a:rPr>
                        <a:t>)</a:t>
                      </a:r>
                      <a:endParaRPr lang="zh-CN" sz="1200" b="1"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4551" marR="54551" marT="0" marB="0" anchor="ctr"/>
                </a:tc>
                <a:tc>
                  <a:txBody>
                    <a:bodyPr/>
                    <a:lstStyle/>
                    <a:p>
                      <a:pPr algn="ctr">
                        <a:spcAft>
                          <a:spcPts val="0"/>
                        </a:spcAft>
                      </a:pPr>
                      <a:r>
                        <a:rPr lang="en-US" altLang="zh-CN" sz="1200" b="1" kern="100" dirty="0">
                          <a:solidFill>
                            <a:srgbClr val="FF0000"/>
                          </a:solidFill>
                          <a:effectLst/>
                        </a:rPr>
                        <a:t>Under view</a:t>
                      </a:r>
                      <a:endParaRPr lang="zh-CN" altLang="zh-CN" sz="1200" b="1" kern="100" dirty="0">
                        <a:solidFill>
                          <a:srgbClr val="FF0000"/>
                        </a:solidFill>
                        <a:effectLst/>
                        <a:latin typeface="Calibri" panose="020F0502020204030204" pitchFamily="34" charset="0"/>
                        <a:ea typeface="+mn-ea"/>
                        <a:cs typeface="Times New Roman" panose="02020603050405020304" pitchFamily="18" charset="0"/>
                      </a:endParaRPr>
                    </a:p>
                  </a:txBody>
                  <a:tcPr marL="54551" marR="54551" marT="0" marB="0" anchor="ctr"/>
                </a:tc>
                <a:extLst>
                  <a:ext uri="{0D108BD9-81ED-4DB2-BD59-A6C34878D82A}">
                    <a16:rowId xmlns:a16="http://schemas.microsoft.com/office/drawing/2014/main" val="3385444196"/>
                  </a:ext>
                </a:extLst>
              </a:tr>
            </a:tbl>
          </a:graphicData>
        </a:graphic>
      </p:graphicFrame>
    </p:spTree>
    <p:extLst>
      <p:ext uri="{BB962C8B-B14F-4D97-AF65-F5344CB8AC3E}">
        <p14:creationId xmlns:p14="http://schemas.microsoft.com/office/powerpoint/2010/main" val="33729212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15008" y="2240041"/>
            <a:ext cx="8928992" cy="1964961"/>
          </a:xfrm>
          <a:prstGeom prst="rect">
            <a:avLst/>
          </a:prstGeom>
          <a:noFill/>
          <a:ln w="9525">
            <a:noFill/>
            <a:miter lim="800000"/>
            <a:headEnd/>
            <a:tailEnd/>
          </a:ln>
          <a:scene3d>
            <a:camera prst="orthographicFront"/>
            <a:lightRig rig="threePt" dir="t"/>
          </a:scene3d>
          <a:sp3d>
            <a:bevelT/>
          </a:sp3d>
        </p:spPr>
        <p:txBody>
          <a:bodyPr anchor="ctr">
            <a:spAutoFit/>
          </a:bodyPr>
          <a:lstStyle/>
          <a:p>
            <a:pPr algn="ctr">
              <a:lnSpc>
                <a:spcPct val="150000"/>
              </a:lnSpc>
              <a:buClr>
                <a:srgbClr val="FF3300"/>
              </a:buClr>
              <a:buFont typeface="Wingdings" pitchFamily="2" charset="2"/>
              <a:buNone/>
              <a:defRPr/>
            </a:pPr>
            <a:r>
              <a:rPr lang="zh-CN" altLang="en-US" sz="4400" b="1" dirty="0">
                <a:solidFill>
                  <a:schemeClr val="hlink"/>
                </a:solidFill>
                <a:latin typeface="黑体" pitchFamily="49" charset="-122"/>
                <a:ea typeface="黑体" pitchFamily="49" charset="-122"/>
              </a:rPr>
              <a:t>谢谢大家！</a:t>
            </a:r>
            <a:endParaRPr lang="en-US" altLang="zh-CN" sz="4400" b="1" dirty="0">
              <a:solidFill>
                <a:schemeClr val="hlink"/>
              </a:solidFill>
              <a:latin typeface="黑体" pitchFamily="49" charset="-122"/>
              <a:ea typeface="黑体" pitchFamily="49" charset="-122"/>
            </a:endParaRPr>
          </a:p>
          <a:p>
            <a:pPr algn="ctr">
              <a:lnSpc>
                <a:spcPct val="150000"/>
              </a:lnSpc>
              <a:buClr>
                <a:srgbClr val="FF3300"/>
              </a:buClr>
              <a:buFont typeface="Wingdings" pitchFamily="2" charset="2"/>
              <a:buNone/>
              <a:defRPr/>
            </a:pPr>
            <a:endParaRPr lang="en-US" altLang="zh-CN" sz="4400" b="1" dirty="0">
              <a:solidFill>
                <a:schemeClr val="hlink"/>
              </a:solidFill>
              <a:latin typeface="黑体" pitchFamily="49" charset="-122"/>
              <a:ea typeface="黑体" pitchFamily="49" charset="-122"/>
            </a:endParaRPr>
          </a:p>
        </p:txBody>
      </p:sp>
    </p:spTree>
    <p:extLst>
      <p:ext uri="{BB962C8B-B14F-4D97-AF65-F5344CB8AC3E}">
        <p14:creationId xmlns:p14="http://schemas.microsoft.com/office/powerpoint/2010/main" val="8254573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a:extLst>
              <a:ext uri="{FF2B5EF4-FFF2-40B4-BE49-F238E27FC236}">
                <a16:creationId xmlns:a16="http://schemas.microsoft.com/office/drawing/2014/main" id="{D09598A9-27C5-46E4-947D-F45C5D1A6544}"/>
              </a:ext>
            </a:extLst>
          </p:cNvPr>
          <p:cNvSpPr>
            <a:spLocks noChangeArrowheads="1"/>
          </p:cNvSpPr>
          <p:nvPr/>
        </p:nvSpPr>
        <p:spPr bwMode="auto">
          <a:xfrm>
            <a:off x="395288" y="1341438"/>
            <a:ext cx="8458200" cy="863600"/>
          </a:xfrm>
          <a:prstGeom prst="rect">
            <a:avLst/>
          </a:prstGeom>
          <a:noFill/>
          <a:ln>
            <a:noFill/>
          </a:ln>
          <a:extLst>
            <a:ext uri="{909E8E84-426E-40DD-AFC4-6F175D3DCCD1}">
              <a14:hiddenFill xmlns:a14="http://schemas.microsoft.com/office/drawing/2010/main">
                <a:gradFill rotWithShape="1">
                  <a:gsLst>
                    <a:gs pos="0">
                      <a:srgbClr val="00FFFF"/>
                    </a:gs>
                    <a:gs pos="100000">
                      <a:srgbClr val="B6FFFF"/>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buClr>
                <a:schemeClr val="accent2"/>
              </a:buClr>
              <a:buSzPct val="115000"/>
              <a:buFont typeface="Wingdings" panose="05000000000000000000" pitchFamily="2" charset="2"/>
              <a:buNone/>
            </a:pPr>
            <a:endParaRPr kumimoji="1" lang="zh-CN" altLang="en-US" sz="3600">
              <a:solidFill>
                <a:srgbClr val="FF3300"/>
              </a:solidFill>
              <a:ea typeface="黑体" panose="02010609060101010101" pitchFamily="49" charset="-122"/>
            </a:endParaRPr>
          </a:p>
          <a:p>
            <a:pPr eaLnBrk="1" hangingPunct="1">
              <a:lnSpc>
                <a:spcPct val="120000"/>
              </a:lnSpc>
              <a:buFontTx/>
              <a:buNone/>
            </a:pPr>
            <a:endParaRPr kumimoji="1" lang="en-US" altLang="zh-CN" sz="4000"/>
          </a:p>
        </p:txBody>
      </p:sp>
      <p:sp>
        <p:nvSpPr>
          <p:cNvPr id="5123" name="Rectangle 3">
            <a:extLst>
              <a:ext uri="{FF2B5EF4-FFF2-40B4-BE49-F238E27FC236}">
                <a16:creationId xmlns:a16="http://schemas.microsoft.com/office/drawing/2014/main" id="{53C4D02B-401B-41D4-BE36-8499E8FF41B8}"/>
              </a:ext>
            </a:extLst>
          </p:cNvPr>
          <p:cNvSpPr>
            <a:spLocks noChangeArrowheads="1"/>
          </p:cNvSpPr>
          <p:nvPr/>
        </p:nvSpPr>
        <p:spPr bwMode="auto">
          <a:xfrm>
            <a:off x="395288" y="3141663"/>
            <a:ext cx="7416800" cy="660400"/>
          </a:xfrm>
          <a:prstGeom prst="rect">
            <a:avLst/>
          </a:prstGeom>
          <a:noFill/>
          <a:ln>
            <a:noFill/>
          </a:ln>
          <a:extLst>
            <a:ext uri="{909E8E84-426E-40DD-AFC4-6F175D3DCCD1}">
              <a14:hiddenFill xmlns:a14="http://schemas.microsoft.com/office/drawing/2010/main">
                <a:gradFill rotWithShape="1">
                  <a:gsLst>
                    <a:gs pos="0">
                      <a:srgbClr val="00FFFF"/>
                    </a:gs>
                    <a:gs pos="100000">
                      <a:srgbClr val="B6FFFF"/>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buFontTx/>
              <a:buNone/>
            </a:pPr>
            <a:endParaRPr kumimoji="1" lang="zh-CN" altLang="en-US" sz="2800">
              <a:ea typeface="黑体" panose="02010609060101010101" pitchFamily="49" charset="-122"/>
            </a:endParaRPr>
          </a:p>
          <a:p>
            <a:pPr eaLnBrk="1" hangingPunct="1"/>
            <a:endParaRPr kumimoji="1" lang="zh-CN" altLang="en-US" sz="4000"/>
          </a:p>
          <a:p>
            <a:pPr eaLnBrk="1" hangingPunct="1"/>
            <a:endParaRPr kumimoji="1" lang="en-US" altLang="zh-CN" sz="4000"/>
          </a:p>
        </p:txBody>
      </p:sp>
      <p:sp>
        <p:nvSpPr>
          <p:cNvPr id="5124" name="灯片编号占位符 1">
            <a:extLst>
              <a:ext uri="{FF2B5EF4-FFF2-40B4-BE49-F238E27FC236}">
                <a16:creationId xmlns:a16="http://schemas.microsoft.com/office/drawing/2014/main" id="{2884A1F8-E99B-4150-8D5C-1CA5C6FA46F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21A07D50-5D4D-4B2B-BF72-BAA547004D61}" type="slidenum">
              <a:rPr lang="en-US" altLang="zh-CN" sz="1400" smtClean="0">
                <a:latin typeface="Arial" panose="020B0604020202020204" pitchFamily="34" charset="0"/>
              </a:rPr>
              <a:pPr>
                <a:spcBef>
                  <a:spcPct val="0"/>
                </a:spcBef>
                <a:buFontTx/>
                <a:buNone/>
              </a:pPr>
              <a:t>3</a:t>
            </a:fld>
            <a:endParaRPr lang="en-US" altLang="zh-CN" sz="1400">
              <a:latin typeface="Arial" panose="020B0604020202020204" pitchFamily="34" charset="0"/>
            </a:endParaRPr>
          </a:p>
        </p:txBody>
      </p:sp>
      <p:sp>
        <p:nvSpPr>
          <p:cNvPr id="5125" name="Text Box 2">
            <a:extLst>
              <a:ext uri="{FF2B5EF4-FFF2-40B4-BE49-F238E27FC236}">
                <a16:creationId xmlns:a16="http://schemas.microsoft.com/office/drawing/2014/main" id="{FAAAA632-8F73-40C2-91C8-5B54FECA1832}"/>
              </a:ext>
            </a:extLst>
          </p:cNvPr>
          <p:cNvSpPr txBox="1">
            <a:spLocks noChangeArrowheads="1"/>
          </p:cNvSpPr>
          <p:nvPr/>
        </p:nvSpPr>
        <p:spPr bwMode="auto">
          <a:xfrm>
            <a:off x="3491880" y="158136"/>
            <a:ext cx="4992687" cy="549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4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一、背景</a:t>
            </a:r>
          </a:p>
        </p:txBody>
      </p:sp>
      <p:sp>
        <p:nvSpPr>
          <p:cNvPr id="5126" name="Text Box 13">
            <a:extLst>
              <a:ext uri="{FF2B5EF4-FFF2-40B4-BE49-F238E27FC236}">
                <a16:creationId xmlns:a16="http://schemas.microsoft.com/office/drawing/2014/main" id="{7290EFBD-476F-4A90-A20C-A3639AB03741}"/>
              </a:ext>
            </a:extLst>
          </p:cNvPr>
          <p:cNvSpPr txBox="1">
            <a:spLocks noChangeArrowheads="1"/>
          </p:cNvSpPr>
          <p:nvPr/>
        </p:nvSpPr>
        <p:spPr bwMode="auto">
          <a:xfrm flipV="1">
            <a:off x="127000" y="1044575"/>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5127" name="Text Box 12">
            <a:extLst>
              <a:ext uri="{FF2B5EF4-FFF2-40B4-BE49-F238E27FC236}">
                <a16:creationId xmlns:a16="http://schemas.microsoft.com/office/drawing/2014/main" id="{D96D7725-53AB-434B-BACF-2635CFBC88EC}"/>
              </a:ext>
            </a:extLst>
          </p:cNvPr>
          <p:cNvSpPr txBox="1">
            <a:spLocks noChangeArrowheads="1"/>
          </p:cNvSpPr>
          <p:nvPr/>
        </p:nvSpPr>
        <p:spPr bwMode="auto">
          <a:xfrm>
            <a:off x="228600" y="1143000"/>
            <a:ext cx="86248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
                <a:srgbClr val="FF0701"/>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页岩气</a:t>
            </a:r>
            <a:r>
              <a:rPr lang="zh-CN" altLang="zh-CN" sz="2400" b="1">
                <a:solidFill>
                  <a:srgbClr val="0000FF"/>
                </a:solidFill>
                <a:latin typeface="黑体" panose="02010609060101010101" pitchFamily="49" charset="-122"/>
                <a:ea typeface="黑体" panose="02010609060101010101" pitchFamily="49" charset="-122"/>
              </a:rPr>
              <a:t>巨大的开发潜力</a:t>
            </a:r>
            <a:r>
              <a:rPr lang="zh-CN" altLang="en-US" sz="2400" b="1">
                <a:solidFill>
                  <a:srgbClr val="0000FF"/>
                </a:solidFill>
                <a:latin typeface="黑体" panose="02010609060101010101" pitchFamily="49" charset="-122"/>
                <a:ea typeface="黑体" panose="02010609060101010101" pitchFamily="49" charset="-122"/>
              </a:rPr>
              <a:t>，将成为在能源结构中重要组成部分</a:t>
            </a:r>
          </a:p>
        </p:txBody>
      </p:sp>
      <p:sp>
        <p:nvSpPr>
          <p:cNvPr id="10" name="Text Box 10">
            <a:extLst>
              <a:ext uri="{FF2B5EF4-FFF2-40B4-BE49-F238E27FC236}">
                <a16:creationId xmlns:a16="http://schemas.microsoft.com/office/drawing/2014/main" id="{68F99BF5-0D7A-4D82-89AB-A4EE56CA1E48}"/>
              </a:ext>
            </a:extLst>
          </p:cNvPr>
          <p:cNvSpPr txBox="1">
            <a:spLocks noChangeArrowheads="1"/>
          </p:cNvSpPr>
          <p:nvPr/>
        </p:nvSpPr>
        <p:spPr bwMode="auto">
          <a:xfrm>
            <a:off x="468313" y="1955800"/>
            <a:ext cx="7704137" cy="366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marL="360363" indent="-360363" eaLnBrk="0" hangingPunct="0">
              <a:defRPr sz="2400" b="1">
                <a:solidFill>
                  <a:schemeClr val="tx1"/>
                </a:solidFill>
                <a:latin typeface="Arial" panose="020B0604020202020204" pitchFamily="34" charset="0"/>
                <a:ea typeface="宋体" panose="02010600030101010101" pitchFamily="2" charset="-122"/>
              </a:defRPr>
            </a:lvl1pPr>
            <a:lvl2pPr marL="742950" indent="-285750" eaLnBrk="0" hangingPunct="0">
              <a:defRPr sz="2400" b="1">
                <a:solidFill>
                  <a:schemeClr val="tx1"/>
                </a:solidFill>
                <a:latin typeface="Arial" panose="020B0604020202020204" pitchFamily="34" charset="0"/>
                <a:ea typeface="宋体" panose="02010600030101010101" pitchFamily="2" charset="-122"/>
              </a:defRPr>
            </a:lvl2pPr>
            <a:lvl3pPr marL="1143000" indent="-228600" eaLnBrk="0" hangingPunct="0">
              <a:defRPr sz="2400" b="1">
                <a:solidFill>
                  <a:schemeClr val="tx1"/>
                </a:solidFill>
                <a:latin typeface="Arial" panose="020B0604020202020204" pitchFamily="34" charset="0"/>
                <a:ea typeface="宋体" panose="02010600030101010101" pitchFamily="2" charset="-122"/>
              </a:defRPr>
            </a:lvl3pPr>
            <a:lvl4pPr marL="1600200" indent="-228600" eaLnBrk="0" hangingPunct="0">
              <a:defRPr sz="2400" b="1">
                <a:solidFill>
                  <a:schemeClr val="tx1"/>
                </a:solidFill>
                <a:latin typeface="Arial" panose="020B0604020202020204" pitchFamily="34" charset="0"/>
                <a:ea typeface="宋体" panose="02010600030101010101" pitchFamily="2" charset="-122"/>
              </a:defRPr>
            </a:lvl4pPr>
            <a:lvl5pPr marL="2057400" indent="-228600" eaLnBrk="0" hangingPunct="0">
              <a:defRPr sz="2400"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宋体" panose="02010600030101010101" pitchFamily="2" charset="-122"/>
              </a:defRPr>
            </a:lvl9pPr>
          </a:lstStyle>
          <a:p>
            <a:pPr eaLnBrk="1" hangingPunct="1">
              <a:lnSpc>
                <a:spcPct val="125000"/>
              </a:lnSpc>
              <a:spcBef>
                <a:spcPct val="50000"/>
              </a:spcBef>
              <a:buClr>
                <a:srgbClr val="FF0701"/>
              </a:buClr>
              <a:buSzPct val="120000"/>
              <a:buFont typeface="Wingdings" panose="05000000000000000000" pitchFamily="2" charset="2"/>
              <a:buChar char="Ø"/>
              <a:defRPr/>
            </a:pPr>
            <a:r>
              <a:rPr lang="zh-CN" altLang="zh-CN" dirty="0"/>
              <a:t>全世界范围内的页岩气资源总量约为</a:t>
            </a:r>
            <a:r>
              <a:rPr lang="en-US" altLang="zh-CN" dirty="0"/>
              <a:t>456</a:t>
            </a:r>
            <a:r>
              <a:rPr lang="zh-CN" altLang="zh-CN" dirty="0"/>
              <a:t>×</a:t>
            </a:r>
            <a:r>
              <a:rPr lang="en-US" altLang="zh-CN" dirty="0"/>
              <a:t>10</a:t>
            </a:r>
            <a:r>
              <a:rPr lang="en-US" altLang="zh-CN" baseline="30000" dirty="0"/>
              <a:t>12</a:t>
            </a:r>
            <a:r>
              <a:rPr lang="en-US" altLang="zh-CN" dirty="0"/>
              <a:t>m3</a:t>
            </a:r>
            <a:r>
              <a:rPr lang="zh-CN" altLang="en-US" dirty="0"/>
              <a:t>，大规模</a:t>
            </a:r>
            <a:r>
              <a:rPr lang="zh-CN" altLang="zh-CN" dirty="0"/>
              <a:t>商业化开发的国家主要有美国和加拿大</a:t>
            </a:r>
            <a:endParaRPr lang="en-US" altLang="zh-CN" dirty="0"/>
          </a:p>
          <a:p>
            <a:pPr eaLnBrk="1" hangingPunct="1">
              <a:lnSpc>
                <a:spcPct val="125000"/>
              </a:lnSpc>
              <a:spcBef>
                <a:spcPct val="50000"/>
              </a:spcBef>
              <a:buClr>
                <a:srgbClr val="FF0701"/>
              </a:buClr>
              <a:buSzPct val="120000"/>
              <a:buFont typeface="Wingdings" panose="05000000000000000000" pitchFamily="2" charset="2"/>
              <a:buChar char="Ø"/>
              <a:defRPr/>
            </a:pPr>
            <a:r>
              <a:rPr lang="zh-CN" altLang="zh-CN" dirty="0"/>
              <a:t>美国天然气</a:t>
            </a:r>
            <a:r>
              <a:rPr lang="zh-CN" altLang="en-US" dirty="0"/>
              <a:t>中</a:t>
            </a:r>
            <a:r>
              <a:rPr lang="zh-CN" altLang="zh-CN" dirty="0"/>
              <a:t>页岩气和致密油的总比重将会从</a:t>
            </a:r>
            <a:r>
              <a:rPr lang="en-US" altLang="zh-CN" dirty="0"/>
              <a:t>2015</a:t>
            </a:r>
            <a:r>
              <a:rPr lang="zh-CN" altLang="zh-CN" dirty="0"/>
              <a:t>年</a:t>
            </a:r>
            <a:r>
              <a:rPr lang="en-US" altLang="zh-CN" dirty="0"/>
              <a:t>50%</a:t>
            </a:r>
            <a:r>
              <a:rPr lang="zh-CN" altLang="zh-CN" dirty="0"/>
              <a:t>增加到</a:t>
            </a:r>
            <a:r>
              <a:rPr lang="en-US" altLang="zh-CN" dirty="0"/>
              <a:t>2040</a:t>
            </a:r>
            <a:r>
              <a:rPr lang="zh-CN" altLang="zh-CN" dirty="0"/>
              <a:t>年的</a:t>
            </a:r>
            <a:r>
              <a:rPr lang="en-US" altLang="zh-CN" dirty="0"/>
              <a:t>69%</a:t>
            </a:r>
          </a:p>
          <a:p>
            <a:pPr eaLnBrk="1" hangingPunct="1">
              <a:lnSpc>
                <a:spcPct val="125000"/>
              </a:lnSpc>
              <a:spcBef>
                <a:spcPct val="50000"/>
              </a:spcBef>
              <a:buClr>
                <a:srgbClr val="FF0701"/>
              </a:buClr>
              <a:buSzPct val="120000"/>
              <a:buFont typeface="Wingdings" panose="05000000000000000000" pitchFamily="2" charset="2"/>
              <a:buChar char="Ø"/>
              <a:defRPr/>
            </a:pPr>
            <a:r>
              <a:rPr lang="zh-CN" altLang="en-US" dirty="0"/>
              <a:t>中国在十三五规划中提出，</a:t>
            </a:r>
            <a:endParaRPr lang="en-US" altLang="zh-CN" dirty="0"/>
          </a:p>
          <a:p>
            <a:pPr marL="0" indent="0" eaLnBrk="1" hangingPunct="1">
              <a:spcBef>
                <a:spcPts val="600"/>
              </a:spcBef>
              <a:buClr>
                <a:srgbClr val="FF0701"/>
              </a:buClr>
              <a:buSzPct val="120000"/>
              <a:defRPr/>
            </a:pPr>
            <a:r>
              <a:rPr lang="en-US" altLang="zh-CN" dirty="0"/>
              <a:t>    2020</a:t>
            </a:r>
            <a:r>
              <a:rPr lang="zh-CN" altLang="zh-CN" dirty="0"/>
              <a:t>年力争实现产量</a:t>
            </a:r>
            <a:r>
              <a:rPr lang="en-US" altLang="zh-CN" dirty="0"/>
              <a:t>300</a:t>
            </a:r>
            <a:r>
              <a:rPr lang="zh-CN" altLang="zh-CN" dirty="0"/>
              <a:t>亿立方米</a:t>
            </a:r>
            <a:endParaRPr lang="en-US" altLang="zh-CN" dirty="0"/>
          </a:p>
          <a:p>
            <a:pPr marL="0" indent="0" eaLnBrk="1" hangingPunct="1">
              <a:spcBef>
                <a:spcPts val="600"/>
              </a:spcBef>
              <a:buClr>
                <a:srgbClr val="FF0701"/>
              </a:buClr>
              <a:buSzPct val="120000"/>
              <a:defRPr/>
            </a:pPr>
            <a:r>
              <a:rPr lang="en-US" altLang="zh-CN" dirty="0"/>
              <a:t>    2030</a:t>
            </a:r>
            <a:r>
              <a:rPr lang="zh-CN" altLang="zh-CN" dirty="0"/>
              <a:t>年实现</a:t>
            </a:r>
            <a:r>
              <a:rPr lang="en-US" altLang="zh-CN" dirty="0"/>
              <a:t>800</a:t>
            </a:r>
            <a:r>
              <a:rPr lang="zh-CN" altLang="zh-CN" dirty="0"/>
              <a:t>亿</a:t>
            </a:r>
            <a:r>
              <a:rPr lang="en-US" altLang="zh-CN" dirty="0"/>
              <a:t>-1000</a:t>
            </a:r>
            <a:r>
              <a:rPr lang="zh-CN" altLang="zh-CN" dirty="0"/>
              <a:t>亿立方米</a:t>
            </a:r>
            <a:endParaRPr lang="en-US" altLang="zh-CN" sz="2200" b="0" dirty="0">
              <a:solidFill>
                <a:schemeClr val="tx2"/>
              </a:solidFill>
              <a:latin typeface="Times New Roman" panose="02020603050405020304" pitchFamily="18" charset="0"/>
              <a:ea typeface="黑体" panose="02010609060101010101" pitchFamily="49" charset="-122"/>
            </a:endParaRPr>
          </a:p>
        </p:txBody>
      </p:sp>
      <p:pic>
        <p:nvPicPr>
          <p:cNvPr id="5129" name="图片 2">
            <a:extLst>
              <a:ext uri="{FF2B5EF4-FFF2-40B4-BE49-F238E27FC236}">
                <a16:creationId xmlns:a16="http://schemas.microsoft.com/office/drawing/2014/main" id="{F97B31E5-0604-4699-88EA-BFB8E0CC0EB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80063" y="3489325"/>
            <a:ext cx="3344862" cy="245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0" name="矩形 3">
            <a:extLst>
              <a:ext uri="{FF2B5EF4-FFF2-40B4-BE49-F238E27FC236}">
                <a16:creationId xmlns:a16="http://schemas.microsoft.com/office/drawing/2014/main" id="{0059D655-6E32-45ED-8A74-94E01FC94798}"/>
              </a:ext>
            </a:extLst>
          </p:cNvPr>
          <p:cNvSpPr>
            <a:spLocks noChangeArrowheads="1"/>
          </p:cNvSpPr>
          <p:nvPr/>
        </p:nvSpPr>
        <p:spPr bwMode="auto">
          <a:xfrm>
            <a:off x="5003800" y="5886450"/>
            <a:ext cx="53594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400" b="1">
                <a:solidFill>
                  <a:schemeClr val="tx2"/>
                </a:solidFill>
                <a:latin typeface="Arial Unicode MS" panose="020B0604020202020204" pitchFamily="34" charset="-122"/>
                <a:ea typeface="Arial Unicode MS" panose="020B0604020202020204" pitchFamily="34" charset="-122"/>
                <a:cs typeface="Arial Unicode MS" panose="020B0604020202020204" pitchFamily="34" charset="-122"/>
              </a:rPr>
              <a:t>U.S. dry natural gas production (trillion cubic feet)</a:t>
            </a:r>
          </a:p>
          <a:p>
            <a:pPr>
              <a:spcBef>
                <a:spcPct val="0"/>
              </a:spcBef>
              <a:buFontTx/>
              <a:buNone/>
            </a:pPr>
            <a:r>
              <a:rPr lang="en-US" altLang="zh-CN" sz="1400">
                <a:solidFill>
                  <a:schemeClr val="tx2"/>
                </a:solidFill>
                <a:latin typeface="Arial Unicode MS" panose="020B0604020202020204" pitchFamily="34" charset="-122"/>
                <a:ea typeface="Arial Unicode MS" panose="020B0604020202020204" pitchFamily="34" charset="-122"/>
                <a:cs typeface="Arial Unicode MS" panose="020B0604020202020204" pitchFamily="34" charset="-122"/>
              </a:rPr>
              <a:t>   U.S. Energy Information Administration,2016</a:t>
            </a:r>
            <a:endParaRPr lang="en-US" altLang="zh-CN" sz="1400" b="1">
              <a:solidFill>
                <a:schemeClr val="tx2"/>
              </a:solidFill>
              <a:latin typeface="Arial Unicode MS" panose="020B0604020202020204" pitchFamily="34" charset="-122"/>
              <a:ea typeface="Arial Unicode MS" panose="020B0604020202020204" pitchFamily="34" charset="-122"/>
              <a:cs typeface="Arial Unicode MS" panose="020B0604020202020204" pitchFamily="34" charset="-122"/>
            </a:endParaRPr>
          </a:p>
          <a:p>
            <a:pPr>
              <a:spcBef>
                <a:spcPct val="0"/>
              </a:spcBef>
              <a:buFontTx/>
              <a:buNone/>
            </a:pPr>
            <a:endParaRPr lang="zh-CN" altLang="en-US" sz="1400">
              <a:latin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3">
            <a:extLst>
              <a:ext uri="{FF2B5EF4-FFF2-40B4-BE49-F238E27FC236}">
                <a16:creationId xmlns:a16="http://schemas.microsoft.com/office/drawing/2014/main" id="{7D38C359-D1B7-4C23-A937-F84AE524C1E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99BE3AEC-2BA7-446E-9F9E-7D7B943FC28E}" type="slidenum">
              <a:rPr lang="en-US" altLang="zh-CN" sz="1400" smtClean="0">
                <a:latin typeface="Arial" panose="020B0604020202020204" pitchFamily="34" charset="0"/>
              </a:rPr>
              <a:pPr>
                <a:spcBef>
                  <a:spcPct val="0"/>
                </a:spcBef>
                <a:buFontTx/>
                <a:buNone/>
              </a:pPr>
              <a:t>4</a:t>
            </a:fld>
            <a:endParaRPr lang="en-US" altLang="zh-CN" sz="1400">
              <a:latin typeface="Arial" panose="020B0604020202020204" pitchFamily="34" charset="0"/>
            </a:endParaRPr>
          </a:p>
        </p:txBody>
      </p:sp>
      <p:sp>
        <p:nvSpPr>
          <p:cNvPr id="7172" name="Text Box 13">
            <a:extLst>
              <a:ext uri="{FF2B5EF4-FFF2-40B4-BE49-F238E27FC236}">
                <a16:creationId xmlns:a16="http://schemas.microsoft.com/office/drawing/2014/main" id="{463B0DD9-77AC-49F2-999A-FCEC65A7F657}"/>
              </a:ext>
            </a:extLst>
          </p:cNvPr>
          <p:cNvSpPr txBox="1">
            <a:spLocks noChangeArrowheads="1"/>
          </p:cNvSpPr>
          <p:nvPr/>
        </p:nvSpPr>
        <p:spPr bwMode="auto">
          <a:xfrm flipV="1">
            <a:off x="131763" y="83820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7173" name="Text Box 4">
            <a:extLst>
              <a:ext uri="{FF2B5EF4-FFF2-40B4-BE49-F238E27FC236}">
                <a16:creationId xmlns:a16="http://schemas.microsoft.com/office/drawing/2014/main" id="{E5ACDA54-6F2C-4F66-88BE-346AC854EBC3}"/>
              </a:ext>
            </a:extLst>
          </p:cNvPr>
          <p:cNvSpPr txBox="1">
            <a:spLocks noChangeArrowheads="1"/>
          </p:cNvSpPr>
          <p:nvPr/>
        </p:nvSpPr>
        <p:spPr bwMode="auto">
          <a:xfrm>
            <a:off x="277813" y="952500"/>
            <a:ext cx="79248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
                <a:srgbClr val="FF0701"/>
              </a:buClr>
              <a:buSzPct val="120000"/>
              <a:buFont typeface="Wingdings 2" panose="05020102010507070707" pitchFamily="18" charset="2"/>
              <a:buChar char="ò"/>
            </a:pPr>
            <a:r>
              <a:rPr lang="zh-CN" altLang="en-US" sz="2600" b="1">
                <a:solidFill>
                  <a:srgbClr val="0000FF"/>
                </a:solidFill>
                <a:latin typeface="Arial" panose="020B0604020202020204" pitchFamily="34" charset="0"/>
                <a:ea typeface="黑体" panose="02010609060101010101" pitchFamily="49" charset="-122"/>
              </a:rPr>
              <a:t>岩芯尺度下渗透率演化规律多样性</a:t>
            </a:r>
          </a:p>
        </p:txBody>
      </p:sp>
      <p:sp>
        <p:nvSpPr>
          <p:cNvPr id="7174" name="内容占位符 2">
            <a:extLst>
              <a:ext uri="{FF2B5EF4-FFF2-40B4-BE49-F238E27FC236}">
                <a16:creationId xmlns:a16="http://schemas.microsoft.com/office/drawing/2014/main" id="{A1D18131-3812-475B-8414-31E1B1770284}"/>
              </a:ext>
            </a:extLst>
          </p:cNvPr>
          <p:cNvSpPr>
            <a:spLocks noGrp="1"/>
          </p:cNvSpPr>
          <p:nvPr>
            <p:ph idx="4294967295"/>
          </p:nvPr>
        </p:nvSpPr>
        <p:spPr>
          <a:xfrm>
            <a:off x="457200" y="1600200"/>
            <a:ext cx="8229600" cy="4525963"/>
          </a:xfrm>
        </p:spPr>
        <p:txBody>
          <a:bodyPr>
            <a:spAutoFit/>
          </a:bodyPr>
          <a:lstStyle/>
          <a:p>
            <a:pPr marL="266700" indent="-266700" eaLnBrk="1" hangingPunct="1">
              <a:lnSpc>
                <a:spcPct val="120000"/>
              </a:lnSpc>
              <a:buClr>
                <a:srgbClr val="FF0000"/>
              </a:buClr>
              <a:buSzPct val="90000"/>
              <a:buFont typeface="Wingdings" panose="05000000000000000000" pitchFamily="2" charset="2"/>
              <a:buChar char="Ø"/>
            </a:pPr>
            <a:r>
              <a:rPr lang="zh-CN" altLang="en-US" sz="2400" b="1">
                <a:latin typeface="黑体" panose="02010609060101010101" pitchFamily="49" charset="-122"/>
                <a:ea typeface="黑体" panose="02010609060101010101" pitchFamily="49" charset="-122"/>
              </a:rPr>
              <a:t>常围压、变气体压力</a:t>
            </a:r>
          </a:p>
        </p:txBody>
      </p:sp>
      <p:graphicFrame>
        <p:nvGraphicFramePr>
          <p:cNvPr id="7175" name="对象 2">
            <a:extLst>
              <a:ext uri="{FF2B5EF4-FFF2-40B4-BE49-F238E27FC236}">
                <a16:creationId xmlns:a16="http://schemas.microsoft.com/office/drawing/2014/main" id="{0E313DE4-C921-4A39-8F91-67210A049696}"/>
              </a:ext>
            </a:extLst>
          </p:cNvPr>
          <p:cNvGraphicFramePr>
            <a:graphicFrameLocks noChangeAspect="1"/>
          </p:cNvGraphicFramePr>
          <p:nvPr/>
        </p:nvGraphicFramePr>
        <p:xfrm>
          <a:off x="131763" y="1898650"/>
          <a:ext cx="4600575" cy="3829050"/>
        </p:xfrm>
        <a:graphic>
          <a:graphicData uri="http://schemas.openxmlformats.org/presentationml/2006/ole">
            <mc:AlternateContent xmlns:mc="http://schemas.openxmlformats.org/markup-compatibility/2006">
              <mc:Choice xmlns:v="urn:schemas-microsoft-com:vml" Requires="v">
                <p:oleObj spid="_x0000_s123948" name="Graph" r:id="rId4" imgW="4007582" imgH="3095419" progId="Origin50.Graph">
                  <p:embed/>
                </p:oleObj>
              </mc:Choice>
              <mc:Fallback>
                <p:oleObj name="Graph" r:id="rId4" imgW="4007582" imgH="3095419" progId="Origin50.Graph">
                  <p:embed/>
                  <p:pic>
                    <p:nvPicPr>
                      <p:cNvPr id="7175" name="对象 2">
                        <a:extLst>
                          <a:ext uri="{FF2B5EF4-FFF2-40B4-BE49-F238E27FC236}">
                            <a16:creationId xmlns:a16="http://schemas.microsoft.com/office/drawing/2014/main" id="{0E313DE4-C921-4A39-8F91-67210A0496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7990" t="10867" r="12508" b="6213"/>
                      <a:stretch>
                        <a:fillRect/>
                      </a:stretch>
                    </p:blipFill>
                    <p:spPr bwMode="auto">
                      <a:xfrm>
                        <a:off x="131763" y="1898650"/>
                        <a:ext cx="4600575"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176" name="对象 3">
            <a:extLst>
              <a:ext uri="{FF2B5EF4-FFF2-40B4-BE49-F238E27FC236}">
                <a16:creationId xmlns:a16="http://schemas.microsoft.com/office/drawing/2014/main" id="{771C16C3-090D-4593-BA38-F8EDB6D6956F}"/>
              </a:ext>
            </a:extLst>
          </p:cNvPr>
          <p:cNvGraphicFramePr>
            <a:graphicFrameLocks noChangeAspect="1"/>
          </p:cNvGraphicFramePr>
          <p:nvPr/>
        </p:nvGraphicFramePr>
        <p:xfrm>
          <a:off x="4732338" y="1670050"/>
          <a:ext cx="2124075" cy="3895725"/>
        </p:xfrm>
        <a:graphic>
          <a:graphicData uri="http://schemas.openxmlformats.org/presentationml/2006/ole">
            <mc:AlternateContent xmlns:mc="http://schemas.openxmlformats.org/markup-compatibility/2006">
              <mc:Choice xmlns:v="urn:schemas-microsoft-com:vml" Requires="v">
                <p:oleObj spid="_x0000_s123949" name="Graph" r:id="rId6" imgW="4007582" imgH="3095419" progId="Origin50.Graph">
                  <p:embed/>
                </p:oleObj>
              </mc:Choice>
              <mc:Fallback>
                <p:oleObj name="Graph" r:id="rId6" imgW="4007582" imgH="3095419" progId="Origin50.Graph">
                  <p:embed/>
                  <p:pic>
                    <p:nvPicPr>
                      <p:cNvPr id="7176" name="对象 3">
                        <a:extLst>
                          <a:ext uri="{FF2B5EF4-FFF2-40B4-BE49-F238E27FC236}">
                            <a16:creationId xmlns:a16="http://schemas.microsoft.com/office/drawing/2014/main" id="{771C16C3-090D-4593-BA38-F8EDB6D6956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54724" t="13277" b="22658"/>
                      <a:stretch>
                        <a:fillRect/>
                      </a:stretch>
                    </p:blipFill>
                    <p:spPr bwMode="auto">
                      <a:xfrm>
                        <a:off x="4732338" y="1670050"/>
                        <a:ext cx="2124075"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77" name="Rectangle 13">
            <a:extLst>
              <a:ext uri="{FF2B5EF4-FFF2-40B4-BE49-F238E27FC236}">
                <a16:creationId xmlns:a16="http://schemas.microsoft.com/office/drawing/2014/main" id="{1100DB01-9902-4AA3-AD97-DD4E330D2563}"/>
              </a:ext>
            </a:extLst>
          </p:cNvPr>
          <p:cNvSpPr>
            <a:spLocks noChangeArrowheads="1"/>
          </p:cNvSpPr>
          <p:nvPr/>
        </p:nvSpPr>
        <p:spPr bwMode="auto">
          <a:xfrm>
            <a:off x="131763" y="144145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7178" name="Rectangle 14">
            <a:extLst>
              <a:ext uri="{FF2B5EF4-FFF2-40B4-BE49-F238E27FC236}">
                <a16:creationId xmlns:a16="http://schemas.microsoft.com/office/drawing/2014/main" id="{408521DA-7039-447E-9B9A-5B5C3E583A7E}"/>
              </a:ext>
            </a:extLst>
          </p:cNvPr>
          <p:cNvSpPr>
            <a:spLocks noChangeArrowheads="1"/>
          </p:cNvSpPr>
          <p:nvPr/>
        </p:nvSpPr>
        <p:spPr bwMode="auto">
          <a:xfrm>
            <a:off x="131763" y="1351915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graphicFrame>
        <p:nvGraphicFramePr>
          <p:cNvPr id="7180" name="对象 18">
            <a:extLst>
              <a:ext uri="{FF2B5EF4-FFF2-40B4-BE49-F238E27FC236}">
                <a16:creationId xmlns:a16="http://schemas.microsoft.com/office/drawing/2014/main" id="{E6B4E90A-CD7D-4EB1-A4D2-E060B7C5ED37}"/>
              </a:ext>
            </a:extLst>
          </p:cNvPr>
          <p:cNvGraphicFramePr>
            <a:graphicFrameLocks noChangeAspect="1"/>
          </p:cNvGraphicFramePr>
          <p:nvPr/>
        </p:nvGraphicFramePr>
        <p:xfrm>
          <a:off x="6745288" y="1703388"/>
          <a:ext cx="1990725" cy="3857625"/>
        </p:xfrm>
        <a:graphic>
          <a:graphicData uri="http://schemas.openxmlformats.org/presentationml/2006/ole">
            <mc:AlternateContent xmlns:mc="http://schemas.openxmlformats.org/markup-compatibility/2006">
              <mc:Choice xmlns:v="urn:schemas-microsoft-com:vml" Requires="v">
                <p:oleObj spid="_x0000_s123950" name="Graph" r:id="rId8" imgW="4007582" imgH="3095419" progId="Origin50.Graph">
                  <p:embed/>
                </p:oleObj>
              </mc:Choice>
              <mc:Fallback>
                <p:oleObj name="Graph" r:id="rId8" imgW="4007582" imgH="3095419" progId="Origin50.Graph">
                  <p:embed/>
                  <p:pic>
                    <p:nvPicPr>
                      <p:cNvPr id="7180" name="对象 18">
                        <a:extLst>
                          <a:ext uri="{FF2B5EF4-FFF2-40B4-BE49-F238E27FC236}">
                            <a16:creationId xmlns:a16="http://schemas.microsoft.com/office/drawing/2014/main" id="{E6B4E90A-CD7D-4EB1-A4D2-E060B7C5ED3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38753"/>
                      <a:stretch>
                        <a:fillRect/>
                      </a:stretch>
                    </p:blipFill>
                    <p:spPr bwMode="auto">
                      <a:xfrm>
                        <a:off x="6745288" y="1703388"/>
                        <a:ext cx="19907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81" name="内容占位符 2">
            <a:extLst>
              <a:ext uri="{FF2B5EF4-FFF2-40B4-BE49-F238E27FC236}">
                <a16:creationId xmlns:a16="http://schemas.microsoft.com/office/drawing/2014/main" id="{F3F1FF2F-36A7-4806-996D-31F636EA3F84}"/>
              </a:ext>
            </a:extLst>
          </p:cNvPr>
          <p:cNvSpPr>
            <a:spLocks noGrp="1"/>
          </p:cNvSpPr>
          <p:nvPr>
            <p:ph idx="4294967295"/>
          </p:nvPr>
        </p:nvSpPr>
        <p:spPr>
          <a:xfrm>
            <a:off x="617538" y="5789613"/>
            <a:ext cx="8229600" cy="4525963"/>
          </a:xfrm>
          <a:ln w="31750" cap="flat" algn="ctr">
            <a:solidFill>
              <a:srgbClr val="FF0000"/>
            </a:solidFill>
            <a:miter lim="800000"/>
            <a:headEnd/>
            <a:tailEnd/>
          </a:ln>
        </p:spPr>
        <p:txBody>
          <a:bodyPr>
            <a:spAutoFit/>
          </a:bodyPr>
          <a:lstStyle/>
          <a:p>
            <a:pPr marL="266700" indent="-266700" eaLnBrk="1" hangingPunct="1">
              <a:lnSpc>
                <a:spcPct val="120000"/>
              </a:lnSpc>
              <a:buClr>
                <a:srgbClr val="FF0000"/>
              </a:buClr>
              <a:buSzPct val="90000"/>
              <a:buFont typeface="Wingdings" panose="05000000000000000000" pitchFamily="2" charset="2"/>
              <a:buChar char="Ø"/>
            </a:pPr>
            <a:r>
              <a:rPr lang="zh-CN" altLang="zh-CN" sz="2400" b="1" dirty="0">
                <a:latin typeface="黑体" panose="02010609060101010101" pitchFamily="49" charset="-122"/>
                <a:ea typeface="黑体" panose="02010609060101010101" pitchFamily="49" charset="-122"/>
              </a:rPr>
              <a:t>在低压条件渗透率迅速下降然后基本保持不变，</a:t>
            </a:r>
            <a:r>
              <a:rPr lang="zh-CN" altLang="en-US" sz="2400" b="1" dirty="0">
                <a:latin typeface="黑体" panose="02010609060101010101" pitchFamily="49" charset="-122"/>
                <a:ea typeface="黑体" panose="02010609060101010101" pitchFamily="49" charset="-122"/>
              </a:rPr>
              <a:t>在高压阶段渗透率上升</a:t>
            </a:r>
          </a:p>
        </p:txBody>
      </p:sp>
      <p:sp>
        <p:nvSpPr>
          <p:cNvPr id="14" name="Text Box 2">
            <a:extLst>
              <a:ext uri="{FF2B5EF4-FFF2-40B4-BE49-F238E27FC236}">
                <a16:creationId xmlns:a16="http://schemas.microsoft.com/office/drawing/2014/main" id="{B2CA3A73-59C1-4D6D-8363-674CE5C2D7BC}"/>
              </a:ext>
            </a:extLst>
          </p:cNvPr>
          <p:cNvSpPr txBox="1">
            <a:spLocks noChangeArrowheads="1"/>
          </p:cNvSpPr>
          <p:nvPr/>
        </p:nvSpPr>
        <p:spPr bwMode="auto">
          <a:xfrm>
            <a:off x="3491880" y="158136"/>
            <a:ext cx="4992687" cy="549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4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一、背景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灯片编号占位符 3">
            <a:extLst>
              <a:ext uri="{FF2B5EF4-FFF2-40B4-BE49-F238E27FC236}">
                <a16:creationId xmlns:a16="http://schemas.microsoft.com/office/drawing/2014/main" id="{3E00DACD-26EC-474F-BC2D-45EC50419CB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D4434034-5C6C-4EC5-9B01-CDF597D0F0DA}" type="slidenum">
              <a:rPr lang="en-US" altLang="zh-CN" sz="1400" smtClean="0">
                <a:latin typeface="Arial" panose="020B0604020202020204" pitchFamily="34" charset="0"/>
              </a:rPr>
              <a:pPr>
                <a:spcBef>
                  <a:spcPct val="0"/>
                </a:spcBef>
                <a:buFontTx/>
                <a:buNone/>
              </a:pPr>
              <a:t>5</a:t>
            </a:fld>
            <a:endParaRPr lang="en-US" altLang="zh-CN" sz="1400">
              <a:latin typeface="Arial" panose="020B0604020202020204" pitchFamily="34" charset="0"/>
            </a:endParaRPr>
          </a:p>
        </p:txBody>
      </p:sp>
      <p:sp>
        <p:nvSpPr>
          <p:cNvPr id="9219" name="Text Box 2">
            <a:extLst>
              <a:ext uri="{FF2B5EF4-FFF2-40B4-BE49-F238E27FC236}">
                <a16:creationId xmlns:a16="http://schemas.microsoft.com/office/drawing/2014/main" id="{2E445D11-E6AE-4379-8E1E-DF3048D9E8A7}"/>
              </a:ext>
            </a:extLst>
          </p:cNvPr>
          <p:cNvSpPr txBox="1">
            <a:spLocks noChangeArrowheads="1"/>
          </p:cNvSpPr>
          <p:nvPr/>
        </p:nvSpPr>
        <p:spPr bwMode="auto">
          <a:xfrm>
            <a:off x="2109788" y="186357"/>
            <a:ext cx="4419600" cy="1196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4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一、背景</a:t>
            </a:r>
          </a:p>
          <a:p>
            <a:pPr eaLnBrk="1" hangingPunct="1">
              <a:lnSpc>
                <a:spcPct val="140000"/>
              </a:lnSpc>
              <a:spcBef>
                <a:spcPct val="0"/>
              </a:spcBef>
              <a:buFontTx/>
              <a:buNone/>
            </a:pPr>
            <a:endParaRPr lang="zh-CN" altLang="en-US" sz="3000" b="1" dirty="0">
              <a:solidFill>
                <a:srgbClr val="FF0701"/>
              </a:solidFill>
              <a:latin typeface="黑体" panose="02010609060101010101" pitchFamily="49" charset="-122"/>
              <a:ea typeface="黑体" panose="02010609060101010101" pitchFamily="49" charset="-122"/>
            </a:endParaRPr>
          </a:p>
        </p:txBody>
      </p:sp>
      <p:sp>
        <p:nvSpPr>
          <p:cNvPr id="9220" name="Text Box 13">
            <a:extLst>
              <a:ext uri="{FF2B5EF4-FFF2-40B4-BE49-F238E27FC236}">
                <a16:creationId xmlns:a16="http://schemas.microsoft.com/office/drawing/2014/main" id="{8109AB3D-5E70-4DC0-9CCF-1F38049D6D0D}"/>
              </a:ext>
            </a:extLst>
          </p:cNvPr>
          <p:cNvSpPr txBox="1">
            <a:spLocks noChangeArrowheads="1"/>
          </p:cNvSpPr>
          <p:nvPr/>
        </p:nvSpPr>
        <p:spPr bwMode="auto">
          <a:xfrm flipV="1">
            <a:off x="131763" y="83820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9221" name="Text Box 4">
            <a:extLst>
              <a:ext uri="{FF2B5EF4-FFF2-40B4-BE49-F238E27FC236}">
                <a16:creationId xmlns:a16="http://schemas.microsoft.com/office/drawing/2014/main" id="{ADDEDDB9-8A53-479F-AA5C-F33E3EC4D1E3}"/>
              </a:ext>
            </a:extLst>
          </p:cNvPr>
          <p:cNvSpPr txBox="1">
            <a:spLocks noChangeArrowheads="1"/>
          </p:cNvSpPr>
          <p:nvPr/>
        </p:nvSpPr>
        <p:spPr bwMode="auto">
          <a:xfrm>
            <a:off x="277813" y="952500"/>
            <a:ext cx="79248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
                <a:srgbClr val="FF0701"/>
              </a:buClr>
              <a:buSzPct val="120000"/>
              <a:buFont typeface="Wingdings 2" panose="05020102010507070707" pitchFamily="18" charset="2"/>
              <a:buChar char="ò"/>
            </a:pPr>
            <a:r>
              <a:rPr lang="zh-CN" altLang="en-US" sz="2600" b="1">
                <a:solidFill>
                  <a:srgbClr val="0000FF"/>
                </a:solidFill>
                <a:latin typeface="Arial" panose="020B0604020202020204" pitchFamily="34" charset="0"/>
                <a:ea typeface="黑体" panose="02010609060101010101" pitchFamily="49" charset="-122"/>
              </a:rPr>
              <a:t>岩芯尺度下渗透率演化规律多样性</a:t>
            </a:r>
          </a:p>
        </p:txBody>
      </p:sp>
      <p:sp>
        <p:nvSpPr>
          <p:cNvPr id="9222" name="内容占位符 2">
            <a:extLst>
              <a:ext uri="{FF2B5EF4-FFF2-40B4-BE49-F238E27FC236}">
                <a16:creationId xmlns:a16="http://schemas.microsoft.com/office/drawing/2014/main" id="{A1F06A8D-6701-477B-9437-C9001DB0A6A4}"/>
              </a:ext>
            </a:extLst>
          </p:cNvPr>
          <p:cNvSpPr>
            <a:spLocks noGrp="1"/>
          </p:cNvSpPr>
          <p:nvPr>
            <p:ph idx="4294967295"/>
          </p:nvPr>
        </p:nvSpPr>
        <p:spPr>
          <a:xfrm>
            <a:off x="457200" y="1441450"/>
            <a:ext cx="8229600" cy="4525963"/>
          </a:xfrm>
        </p:spPr>
        <p:txBody>
          <a:bodyPr>
            <a:spAutoFit/>
          </a:bodyPr>
          <a:lstStyle/>
          <a:p>
            <a:pPr marL="266700" indent="-266700" eaLnBrk="1" hangingPunct="1">
              <a:lnSpc>
                <a:spcPct val="120000"/>
              </a:lnSpc>
              <a:buClr>
                <a:srgbClr val="FF0000"/>
              </a:buClr>
              <a:buSzPct val="90000"/>
              <a:buFont typeface="Wingdings" panose="05000000000000000000" pitchFamily="2" charset="2"/>
              <a:buChar char="Ø"/>
            </a:pPr>
            <a:r>
              <a:rPr lang="zh-CN" altLang="en-US" sz="2400" b="1" dirty="0">
                <a:latin typeface="黑体" panose="02010609060101010101" pitchFamily="49" charset="-122"/>
                <a:ea typeface="黑体" panose="02010609060101010101" pitchFamily="49" charset="-122"/>
              </a:rPr>
              <a:t>常有效应力</a:t>
            </a:r>
          </a:p>
        </p:txBody>
      </p:sp>
      <p:sp>
        <p:nvSpPr>
          <p:cNvPr id="9223" name="Rectangle 13">
            <a:extLst>
              <a:ext uri="{FF2B5EF4-FFF2-40B4-BE49-F238E27FC236}">
                <a16:creationId xmlns:a16="http://schemas.microsoft.com/office/drawing/2014/main" id="{8D521050-7E48-4539-88F1-03EDB3A0986F}"/>
              </a:ext>
            </a:extLst>
          </p:cNvPr>
          <p:cNvSpPr>
            <a:spLocks noChangeArrowheads="1"/>
          </p:cNvSpPr>
          <p:nvPr/>
        </p:nvSpPr>
        <p:spPr bwMode="auto">
          <a:xfrm>
            <a:off x="131763" y="144145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9224" name="Rectangle 14">
            <a:extLst>
              <a:ext uri="{FF2B5EF4-FFF2-40B4-BE49-F238E27FC236}">
                <a16:creationId xmlns:a16="http://schemas.microsoft.com/office/drawing/2014/main" id="{D965DC55-EFC9-4478-8CDC-4E9056B4D9A8}"/>
              </a:ext>
            </a:extLst>
          </p:cNvPr>
          <p:cNvSpPr>
            <a:spLocks noChangeArrowheads="1"/>
          </p:cNvSpPr>
          <p:nvPr/>
        </p:nvSpPr>
        <p:spPr bwMode="auto">
          <a:xfrm>
            <a:off x="131763" y="1351915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9225" name="Rectangle 18">
            <a:extLst>
              <a:ext uri="{FF2B5EF4-FFF2-40B4-BE49-F238E27FC236}">
                <a16:creationId xmlns:a16="http://schemas.microsoft.com/office/drawing/2014/main" id="{07F198C4-D435-4BC5-8A6A-2D195A8F008B}"/>
              </a:ext>
            </a:extLst>
          </p:cNvPr>
          <p:cNvSpPr>
            <a:spLocks noChangeArrowheads="1"/>
          </p:cNvSpPr>
          <p:nvPr/>
        </p:nvSpPr>
        <p:spPr bwMode="auto">
          <a:xfrm>
            <a:off x="6750050" y="17811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9226" name="内容占位符 2">
            <a:extLst>
              <a:ext uri="{FF2B5EF4-FFF2-40B4-BE49-F238E27FC236}">
                <a16:creationId xmlns:a16="http://schemas.microsoft.com/office/drawing/2014/main" id="{23936346-5CD1-420C-8F91-A9F83FC15FDE}"/>
              </a:ext>
            </a:extLst>
          </p:cNvPr>
          <p:cNvSpPr>
            <a:spLocks noGrp="1"/>
          </p:cNvSpPr>
          <p:nvPr>
            <p:ph idx="4294967295"/>
          </p:nvPr>
        </p:nvSpPr>
        <p:spPr>
          <a:xfrm>
            <a:off x="617717" y="5705116"/>
            <a:ext cx="8229600" cy="4525963"/>
          </a:xfrm>
          <a:ln w="31750" cap="flat" algn="ctr">
            <a:solidFill>
              <a:srgbClr val="FF0000"/>
            </a:solidFill>
            <a:miter lim="800000"/>
            <a:headEnd/>
            <a:tailEnd/>
          </a:ln>
        </p:spPr>
        <p:txBody>
          <a:bodyPr>
            <a:spAutoFit/>
          </a:bodyPr>
          <a:lstStyle/>
          <a:p>
            <a:pPr marL="266700" indent="-266700" eaLnBrk="1" hangingPunct="1">
              <a:lnSpc>
                <a:spcPct val="120000"/>
              </a:lnSpc>
              <a:buClr>
                <a:srgbClr val="FF0000"/>
              </a:buClr>
              <a:buSzPct val="90000"/>
              <a:buFont typeface="Wingdings" panose="05000000000000000000" pitchFamily="2" charset="2"/>
              <a:buChar char="Ø"/>
            </a:pPr>
            <a:r>
              <a:rPr lang="zh-CN" altLang="zh-CN" sz="2400" b="1" dirty="0">
                <a:latin typeface="黑体" panose="02010609060101010101" pitchFamily="49" charset="-122"/>
                <a:ea typeface="黑体" panose="02010609060101010101" pitchFamily="49" charset="-122"/>
              </a:rPr>
              <a:t>实验数据</a:t>
            </a:r>
            <a:r>
              <a:rPr lang="en-US" altLang="zh-CN" sz="2400" b="1" dirty="0">
                <a:latin typeface="黑体" panose="02010609060101010101" pitchFamily="49" charset="-122"/>
                <a:ea typeface="黑体" panose="02010609060101010101" pitchFamily="49" charset="-122"/>
              </a:rPr>
              <a:t>‘L’</a:t>
            </a:r>
            <a:r>
              <a:rPr lang="zh-CN" altLang="zh-CN" sz="2400" b="1" dirty="0">
                <a:latin typeface="黑体" panose="02010609060101010101" pitchFamily="49" charset="-122"/>
                <a:ea typeface="黑体" panose="02010609060101010101" pitchFamily="49" charset="-122"/>
              </a:rPr>
              <a:t>型：渗透率先迅速下降然后基本保持不变，与有效应力原理相悖</a:t>
            </a:r>
            <a:endParaRPr lang="zh-CN" altLang="en-US" sz="2400" b="1" dirty="0">
              <a:latin typeface="黑体" panose="02010609060101010101" pitchFamily="49" charset="-122"/>
              <a:ea typeface="黑体" panose="02010609060101010101" pitchFamily="49" charset="-122"/>
            </a:endParaRPr>
          </a:p>
        </p:txBody>
      </p:sp>
      <p:graphicFrame>
        <p:nvGraphicFramePr>
          <p:cNvPr id="9227" name="对象 1">
            <a:extLst>
              <a:ext uri="{FF2B5EF4-FFF2-40B4-BE49-F238E27FC236}">
                <a16:creationId xmlns:a16="http://schemas.microsoft.com/office/drawing/2014/main" id="{FF899DA8-7EE0-4AA9-9F7B-8314B83164D1}"/>
              </a:ext>
            </a:extLst>
          </p:cNvPr>
          <p:cNvGraphicFramePr>
            <a:graphicFrameLocks noChangeAspect="1"/>
          </p:cNvGraphicFramePr>
          <p:nvPr>
            <p:extLst>
              <p:ext uri="{D42A27DB-BD31-4B8C-83A1-F6EECF244321}">
                <p14:modId xmlns:p14="http://schemas.microsoft.com/office/powerpoint/2010/main" val="2461705005"/>
              </p:ext>
            </p:extLst>
          </p:nvPr>
        </p:nvGraphicFramePr>
        <p:xfrm>
          <a:off x="233363" y="1933575"/>
          <a:ext cx="4762500" cy="3800475"/>
        </p:xfrm>
        <a:graphic>
          <a:graphicData uri="http://schemas.openxmlformats.org/presentationml/2006/ole">
            <mc:AlternateContent xmlns:mc="http://schemas.openxmlformats.org/markup-compatibility/2006">
              <mc:Choice xmlns:v="urn:schemas-microsoft-com:vml" Requires="v">
                <p:oleObj spid="_x0000_s124972" name="Graph" r:id="rId3" imgW="4259670" imgH="3009396" progId="Origin50.Graph">
                  <p:embed/>
                </p:oleObj>
              </mc:Choice>
              <mc:Fallback>
                <p:oleObj name="Graph" r:id="rId3" imgW="4259670" imgH="3009396" progId="Origin50.Graph">
                  <p:embed/>
                  <p:pic>
                    <p:nvPicPr>
                      <p:cNvPr id="9227" name="对象 1">
                        <a:extLst>
                          <a:ext uri="{FF2B5EF4-FFF2-40B4-BE49-F238E27FC236}">
                            <a16:creationId xmlns:a16="http://schemas.microsoft.com/office/drawing/2014/main" id="{FF899DA8-7EE0-4AA9-9F7B-8314B83164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79" t="9055" r="19054" b="4991"/>
                      <a:stretch>
                        <a:fillRect/>
                      </a:stretch>
                    </p:blipFill>
                    <p:spPr bwMode="auto">
                      <a:xfrm>
                        <a:off x="233363" y="1933575"/>
                        <a:ext cx="4762500" cy="380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8" name="对象 4">
            <a:extLst>
              <a:ext uri="{FF2B5EF4-FFF2-40B4-BE49-F238E27FC236}">
                <a16:creationId xmlns:a16="http://schemas.microsoft.com/office/drawing/2014/main" id="{5155CB51-325E-4679-805C-E20365B4B009}"/>
              </a:ext>
            </a:extLst>
          </p:cNvPr>
          <p:cNvGraphicFramePr>
            <a:graphicFrameLocks noChangeAspect="1"/>
          </p:cNvGraphicFramePr>
          <p:nvPr/>
        </p:nvGraphicFramePr>
        <p:xfrm>
          <a:off x="4995863" y="1608138"/>
          <a:ext cx="1981200" cy="3808412"/>
        </p:xfrm>
        <a:graphic>
          <a:graphicData uri="http://schemas.openxmlformats.org/presentationml/2006/ole">
            <mc:AlternateContent xmlns:mc="http://schemas.openxmlformats.org/markup-compatibility/2006">
              <mc:Choice xmlns:v="urn:schemas-microsoft-com:vml" Requires="v">
                <p:oleObj spid="_x0000_s124973" name="Graph" r:id="rId5" imgW="5012396" imgH="3550198" progId="Origin50.Graph">
                  <p:embed/>
                </p:oleObj>
              </mc:Choice>
              <mc:Fallback>
                <p:oleObj name="Graph" r:id="rId5" imgW="5012396" imgH="3550198" progId="Origin50.Graph">
                  <p:embed/>
                  <p:pic>
                    <p:nvPicPr>
                      <p:cNvPr id="9228" name="对象 4">
                        <a:extLst>
                          <a:ext uri="{FF2B5EF4-FFF2-40B4-BE49-F238E27FC236}">
                            <a16:creationId xmlns:a16="http://schemas.microsoft.com/office/drawing/2014/main" id="{5155CB51-325E-4679-805C-E20365B4B00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49754" t="1653" r="14418" b="3040"/>
                      <a:stretch>
                        <a:fillRect/>
                      </a:stretch>
                    </p:blipFill>
                    <p:spPr bwMode="auto">
                      <a:xfrm>
                        <a:off x="4995863" y="1608138"/>
                        <a:ext cx="1981200" cy="380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9" name="对象 5">
            <a:extLst>
              <a:ext uri="{FF2B5EF4-FFF2-40B4-BE49-F238E27FC236}">
                <a16:creationId xmlns:a16="http://schemas.microsoft.com/office/drawing/2014/main" id="{FA29A206-042E-456D-8F0A-FE9C206D4B10}"/>
              </a:ext>
            </a:extLst>
          </p:cNvPr>
          <p:cNvGraphicFramePr>
            <a:graphicFrameLocks noChangeAspect="1"/>
          </p:cNvGraphicFramePr>
          <p:nvPr/>
        </p:nvGraphicFramePr>
        <p:xfrm>
          <a:off x="6977063" y="1603375"/>
          <a:ext cx="1933575" cy="3919538"/>
        </p:xfrm>
        <a:graphic>
          <a:graphicData uri="http://schemas.openxmlformats.org/presentationml/2006/ole">
            <mc:AlternateContent xmlns:mc="http://schemas.openxmlformats.org/markup-compatibility/2006">
              <mc:Choice xmlns:v="urn:schemas-microsoft-com:vml" Requires="v">
                <p:oleObj spid="_x0000_s124974" name="Graph" r:id="rId7" imgW="5012396" imgH="3550198" progId="Origin50.Graph">
                  <p:embed/>
                </p:oleObj>
              </mc:Choice>
              <mc:Fallback>
                <p:oleObj name="Graph" r:id="rId7" imgW="5012396" imgH="3550198" progId="Origin50.Graph">
                  <p:embed/>
                  <p:pic>
                    <p:nvPicPr>
                      <p:cNvPr id="9229" name="对象 5">
                        <a:extLst>
                          <a:ext uri="{FF2B5EF4-FFF2-40B4-BE49-F238E27FC236}">
                            <a16:creationId xmlns:a16="http://schemas.microsoft.com/office/drawing/2014/main" id="{FA29A206-042E-456D-8F0A-FE9C206D4B1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55693" t="1186" r="7603" b="3766"/>
                      <a:stretch>
                        <a:fillRect/>
                      </a:stretch>
                    </p:blipFill>
                    <p:spPr bwMode="auto">
                      <a:xfrm>
                        <a:off x="6977063" y="1603375"/>
                        <a:ext cx="1933575" cy="391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30" name="Rectangle 4">
            <a:extLst>
              <a:ext uri="{FF2B5EF4-FFF2-40B4-BE49-F238E27FC236}">
                <a16:creationId xmlns:a16="http://schemas.microsoft.com/office/drawing/2014/main" id="{AC566CC9-6BCC-4F3D-89A8-93D26C8AB7F5}"/>
              </a:ext>
            </a:extLst>
          </p:cNvPr>
          <p:cNvSpPr>
            <a:spLocks noChangeArrowheads="1"/>
          </p:cNvSpPr>
          <p:nvPr/>
        </p:nvSpPr>
        <p:spPr bwMode="auto">
          <a:xfrm>
            <a:off x="1619250" y="1331913"/>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对象 26">
            <a:extLst>
              <a:ext uri="{FF2B5EF4-FFF2-40B4-BE49-F238E27FC236}">
                <a16:creationId xmlns:a16="http://schemas.microsoft.com/office/drawing/2014/main" id="{90DB74A6-9C1E-4350-8018-3EC54998AEF9}"/>
              </a:ext>
            </a:extLst>
          </p:cNvPr>
          <p:cNvGraphicFramePr>
            <a:graphicFrameLocks noChangeAspect="1"/>
          </p:cNvGraphicFramePr>
          <p:nvPr/>
        </p:nvGraphicFramePr>
        <p:xfrm>
          <a:off x="5435600" y="1803400"/>
          <a:ext cx="2305050" cy="3009900"/>
        </p:xfrm>
        <a:graphic>
          <a:graphicData uri="http://schemas.openxmlformats.org/presentationml/2006/ole">
            <mc:AlternateContent xmlns:mc="http://schemas.openxmlformats.org/markup-compatibility/2006">
              <mc:Choice xmlns:v="urn:schemas-microsoft-com:vml" Requires="v">
                <p:oleObj spid="_x0000_s125982" name="Graph" r:id="rId4" imgW="4259670" imgH="3009396" progId="Origin50.Graph">
                  <p:embed/>
                </p:oleObj>
              </mc:Choice>
              <mc:Fallback>
                <p:oleObj name="Graph" r:id="rId4" imgW="4259670" imgH="3009396" progId="Origin50.Graph">
                  <p:embed/>
                  <p:pic>
                    <p:nvPicPr>
                      <p:cNvPr id="11266" name="对象 26">
                        <a:extLst>
                          <a:ext uri="{FF2B5EF4-FFF2-40B4-BE49-F238E27FC236}">
                            <a16:creationId xmlns:a16="http://schemas.microsoft.com/office/drawing/2014/main" id="{90DB74A6-9C1E-4350-8018-3EC54998AEF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45790"/>
                      <a:stretch>
                        <a:fillRect/>
                      </a:stretch>
                    </p:blipFill>
                    <p:spPr bwMode="auto">
                      <a:xfrm>
                        <a:off x="5435600" y="1803400"/>
                        <a:ext cx="2305050"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67" name="灯片编号占位符 3">
            <a:extLst>
              <a:ext uri="{FF2B5EF4-FFF2-40B4-BE49-F238E27FC236}">
                <a16:creationId xmlns:a16="http://schemas.microsoft.com/office/drawing/2014/main" id="{E9A95E67-31F6-4C46-84B1-45908F21D82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66637201-86F8-481A-85EC-D8AF48CA5FA5}" type="slidenum">
              <a:rPr lang="en-US" altLang="zh-CN" sz="1400" smtClean="0">
                <a:latin typeface="Arial" panose="020B0604020202020204" pitchFamily="34" charset="0"/>
              </a:rPr>
              <a:pPr>
                <a:spcBef>
                  <a:spcPct val="0"/>
                </a:spcBef>
                <a:buFontTx/>
                <a:buNone/>
              </a:pPr>
              <a:t>6</a:t>
            </a:fld>
            <a:endParaRPr lang="en-US" altLang="zh-CN" sz="1400">
              <a:latin typeface="Arial" panose="020B0604020202020204" pitchFamily="34" charset="0"/>
            </a:endParaRPr>
          </a:p>
        </p:txBody>
      </p:sp>
      <p:sp>
        <p:nvSpPr>
          <p:cNvPr id="11268" name="Text Box 2">
            <a:extLst>
              <a:ext uri="{FF2B5EF4-FFF2-40B4-BE49-F238E27FC236}">
                <a16:creationId xmlns:a16="http://schemas.microsoft.com/office/drawing/2014/main" id="{D2CBA905-7239-4DEB-AF08-3BB404CE171E}"/>
              </a:ext>
            </a:extLst>
          </p:cNvPr>
          <p:cNvSpPr txBox="1">
            <a:spLocks noChangeArrowheads="1"/>
          </p:cNvSpPr>
          <p:nvPr/>
        </p:nvSpPr>
        <p:spPr bwMode="auto">
          <a:xfrm>
            <a:off x="3541859" y="98573"/>
            <a:ext cx="4419600" cy="1196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4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一、背景</a:t>
            </a:r>
          </a:p>
          <a:p>
            <a:pPr eaLnBrk="1" hangingPunct="1">
              <a:lnSpc>
                <a:spcPct val="140000"/>
              </a:lnSpc>
              <a:spcBef>
                <a:spcPct val="0"/>
              </a:spcBef>
              <a:buFontTx/>
              <a:buNone/>
            </a:pPr>
            <a:endParaRPr lang="zh-CN" altLang="en-US" sz="3000" b="1" dirty="0">
              <a:solidFill>
                <a:srgbClr val="FF0701"/>
              </a:solidFill>
              <a:latin typeface="黑体" panose="02010609060101010101" pitchFamily="49" charset="-122"/>
              <a:ea typeface="黑体" panose="02010609060101010101" pitchFamily="49" charset="-122"/>
            </a:endParaRPr>
          </a:p>
        </p:txBody>
      </p:sp>
      <p:sp>
        <p:nvSpPr>
          <p:cNvPr id="11269" name="Text Box 13">
            <a:extLst>
              <a:ext uri="{FF2B5EF4-FFF2-40B4-BE49-F238E27FC236}">
                <a16:creationId xmlns:a16="http://schemas.microsoft.com/office/drawing/2014/main" id="{037944A2-81DE-4ED4-AB12-795B0DF3E0BF}"/>
              </a:ext>
            </a:extLst>
          </p:cNvPr>
          <p:cNvSpPr txBox="1">
            <a:spLocks noChangeArrowheads="1"/>
          </p:cNvSpPr>
          <p:nvPr/>
        </p:nvSpPr>
        <p:spPr bwMode="auto">
          <a:xfrm flipV="1">
            <a:off x="131763" y="83820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11270" name="Text Box 4">
            <a:extLst>
              <a:ext uri="{FF2B5EF4-FFF2-40B4-BE49-F238E27FC236}">
                <a16:creationId xmlns:a16="http://schemas.microsoft.com/office/drawing/2014/main" id="{EA05E645-D36C-44B6-AB2D-CD330E4530B2}"/>
              </a:ext>
            </a:extLst>
          </p:cNvPr>
          <p:cNvSpPr txBox="1">
            <a:spLocks noChangeArrowheads="1"/>
          </p:cNvSpPr>
          <p:nvPr/>
        </p:nvSpPr>
        <p:spPr bwMode="auto">
          <a:xfrm>
            <a:off x="277813" y="952500"/>
            <a:ext cx="79248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
                <a:srgbClr val="FF0701"/>
              </a:buClr>
              <a:buSzPct val="120000"/>
              <a:buFont typeface="Wingdings 2" panose="05020102010507070707" pitchFamily="18" charset="2"/>
              <a:buChar char="ò"/>
            </a:pPr>
            <a:r>
              <a:rPr lang="zh-CN" altLang="en-US" sz="2600" b="1">
                <a:solidFill>
                  <a:srgbClr val="0000FF"/>
                </a:solidFill>
                <a:latin typeface="Arial" panose="020B0604020202020204" pitchFamily="34" charset="0"/>
                <a:ea typeface="黑体" panose="02010609060101010101" pitchFamily="49" charset="-122"/>
              </a:rPr>
              <a:t>工业尺度气体产气率下降较快</a:t>
            </a:r>
          </a:p>
        </p:txBody>
      </p:sp>
      <p:sp>
        <p:nvSpPr>
          <p:cNvPr id="11271" name="Rectangle 13">
            <a:extLst>
              <a:ext uri="{FF2B5EF4-FFF2-40B4-BE49-F238E27FC236}">
                <a16:creationId xmlns:a16="http://schemas.microsoft.com/office/drawing/2014/main" id="{C0F0465A-FA64-42F5-A07A-654F59F0C04D}"/>
              </a:ext>
            </a:extLst>
          </p:cNvPr>
          <p:cNvSpPr>
            <a:spLocks noChangeArrowheads="1"/>
          </p:cNvSpPr>
          <p:nvPr/>
        </p:nvSpPr>
        <p:spPr bwMode="auto">
          <a:xfrm>
            <a:off x="131763" y="144145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11272" name="Rectangle 14">
            <a:extLst>
              <a:ext uri="{FF2B5EF4-FFF2-40B4-BE49-F238E27FC236}">
                <a16:creationId xmlns:a16="http://schemas.microsoft.com/office/drawing/2014/main" id="{EF8C0557-5C3D-4496-BFC5-005B981227F5}"/>
              </a:ext>
            </a:extLst>
          </p:cNvPr>
          <p:cNvSpPr>
            <a:spLocks noChangeArrowheads="1"/>
          </p:cNvSpPr>
          <p:nvPr/>
        </p:nvSpPr>
        <p:spPr bwMode="auto">
          <a:xfrm>
            <a:off x="131763" y="1351915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11273" name="Rectangle 18">
            <a:extLst>
              <a:ext uri="{FF2B5EF4-FFF2-40B4-BE49-F238E27FC236}">
                <a16:creationId xmlns:a16="http://schemas.microsoft.com/office/drawing/2014/main" id="{6CE019EB-8A62-4C37-97B9-5B811196A6DC}"/>
              </a:ext>
            </a:extLst>
          </p:cNvPr>
          <p:cNvSpPr>
            <a:spLocks noChangeArrowheads="1"/>
          </p:cNvSpPr>
          <p:nvPr/>
        </p:nvSpPr>
        <p:spPr bwMode="auto">
          <a:xfrm>
            <a:off x="6750050" y="17811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11274" name="内容占位符 2">
            <a:extLst>
              <a:ext uri="{FF2B5EF4-FFF2-40B4-BE49-F238E27FC236}">
                <a16:creationId xmlns:a16="http://schemas.microsoft.com/office/drawing/2014/main" id="{C9F03DEF-3332-4260-9DF6-B5987926F6F8}"/>
              </a:ext>
            </a:extLst>
          </p:cNvPr>
          <p:cNvSpPr>
            <a:spLocks noGrp="1"/>
          </p:cNvSpPr>
          <p:nvPr>
            <p:ph idx="4294967295"/>
          </p:nvPr>
        </p:nvSpPr>
        <p:spPr>
          <a:xfrm>
            <a:off x="509588" y="1350962"/>
            <a:ext cx="8229600" cy="4525963"/>
          </a:xfrm>
          <a:ln w="31750" cap="flat" algn="ctr">
            <a:solidFill>
              <a:srgbClr val="FF0000"/>
            </a:solidFill>
            <a:miter lim="800000"/>
            <a:headEnd/>
            <a:tailEnd/>
          </a:ln>
        </p:spPr>
        <p:txBody>
          <a:bodyPr>
            <a:spAutoFit/>
          </a:bodyPr>
          <a:lstStyle/>
          <a:p>
            <a:pPr marL="0" indent="0" eaLnBrk="1" hangingPunct="1">
              <a:lnSpc>
                <a:spcPct val="120000"/>
              </a:lnSpc>
              <a:buClr>
                <a:srgbClr val="FF0000"/>
              </a:buClr>
              <a:buSzPct val="90000"/>
              <a:buFontTx/>
              <a:buNone/>
            </a:pPr>
            <a:r>
              <a:rPr lang="zh-CN" altLang="en-US" sz="2400" b="1" dirty="0">
                <a:latin typeface="黑体" panose="02010609060101010101" pitchFamily="49" charset="-122"/>
                <a:ea typeface="黑体" panose="02010609060101010101" pitchFamily="49" charset="-122"/>
              </a:rPr>
              <a:t>生产数据表明，产气率下降迅速，</a:t>
            </a:r>
            <a:r>
              <a:rPr lang="en-US" altLang="zh-CN" sz="2400" b="1" dirty="0">
                <a:latin typeface="黑体" panose="02010609060101010101" pitchFamily="49" charset="-122"/>
                <a:ea typeface="黑体" panose="02010609060101010101" pitchFamily="49" charset="-122"/>
              </a:rPr>
              <a:t>3</a:t>
            </a:r>
            <a:r>
              <a:rPr lang="zh-CN" altLang="en-US" sz="2400" b="1" dirty="0">
                <a:latin typeface="黑体" panose="02010609060101010101" pitchFamily="49" charset="-122"/>
                <a:ea typeface="黑体" panose="02010609060101010101" pitchFamily="49" charset="-122"/>
              </a:rPr>
              <a:t>年后的产气率仅为初始产气率的</a:t>
            </a:r>
            <a:r>
              <a:rPr lang="en-US" altLang="zh-CN" sz="2400" b="1" dirty="0">
                <a:latin typeface="黑体" panose="02010609060101010101" pitchFamily="49" charset="-122"/>
                <a:ea typeface="黑体" panose="02010609060101010101" pitchFamily="49" charset="-122"/>
              </a:rPr>
              <a:t>10%</a:t>
            </a:r>
            <a:endParaRPr lang="zh-CN" altLang="en-US" sz="2400" b="1" dirty="0">
              <a:latin typeface="黑体" panose="02010609060101010101" pitchFamily="49" charset="-122"/>
              <a:ea typeface="黑体" panose="02010609060101010101" pitchFamily="49" charset="-122"/>
            </a:endParaRPr>
          </a:p>
        </p:txBody>
      </p:sp>
      <p:sp>
        <p:nvSpPr>
          <p:cNvPr id="11275" name="Rectangle 4">
            <a:extLst>
              <a:ext uri="{FF2B5EF4-FFF2-40B4-BE49-F238E27FC236}">
                <a16:creationId xmlns:a16="http://schemas.microsoft.com/office/drawing/2014/main" id="{1AEA30CB-07D4-4A2B-84E5-5F6FCE697324}"/>
              </a:ext>
            </a:extLst>
          </p:cNvPr>
          <p:cNvSpPr>
            <a:spLocks noChangeArrowheads="1"/>
          </p:cNvSpPr>
          <p:nvPr/>
        </p:nvSpPr>
        <p:spPr bwMode="auto">
          <a:xfrm>
            <a:off x="1619250" y="1331913"/>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graphicFrame>
        <p:nvGraphicFramePr>
          <p:cNvPr id="11276" name="对象 9">
            <a:extLst>
              <a:ext uri="{FF2B5EF4-FFF2-40B4-BE49-F238E27FC236}">
                <a16:creationId xmlns:a16="http://schemas.microsoft.com/office/drawing/2014/main" id="{F56DFBEF-59D6-445E-B511-6E8AD67AB68E}"/>
              </a:ext>
            </a:extLst>
          </p:cNvPr>
          <p:cNvGraphicFramePr>
            <a:graphicFrameLocks noChangeAspect="1"/>
          </p:cNvGraphicFramePr>
          <p:nvPr/>
        </p:nvGraphicFramePr>
        <p:xfrm>
          <a:off x="1012825" y="1816100"/>
          <a:ext cx="5091113" cy="3595688"/>
        </p:xfrm>
        <a:graphic>
          <a:graphicData uri="http://schemas.openxmlformats.org/presentationml/2006/ole">
            <mc:AlternateContent xmlns:mc="http://schemas.openxmlformats.org/markup-compatibility/2006">
              <mc:Choice xmlns:v="urn:schemas-microsoft-com:vml" Requires="v">
                <p:oleObj spid="_x0000_s125983" name="Graph" r:id="rId6" imgW="4276440" imgH="3022560" progId="Origin50.Graph">
                  <p:embed/>
                </p:oleObj>
              </mc:Choice>
              <mc:Fallback>
                <p:oleObj name="Graph" r:id="rId6" imgW="4276440" imgH="3022560" progId="Origin50.Graph">
                  <p:embed/>
                  <p:pic>
                    <p:nvPicPr>
                      <p:cNvPr id="11276" name="对象 9">
                        <a:extLst>
                          <a:ext uri="{FF2B5EF4-FFF2-40B4-BE49-F238E27FC236}">
                            <a16:creationId xmlns:a16="http://schemas.microsoft.com/office/drawing/2014/main" id="{F56DFBEF-59D6-445E-B511-6E8AD67AB68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12825" y="1816100"/>
                        <a:ext cx="5091113" cy="359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77" name="Rectangle 7">
            <a:extLst>
              <a:ext uri="{FF2B5EF4-FFF2-40B4-BE49-F238E27FC236}">
                <a16:creationId xmlns:a16="http://schemas.microsoft.com/office/drawing/2014/main" id="{214227A6-94D3-4873-AA72-9929B2F7B69C}"/>
              </a:ext>
            </a:extLst>
          </p:cNvPr>
          <p:cNvSpPr>
            <a:spLocks noChangeArrowheads="1"/>
          </p:cNvSpPr>
          <p:nvPr/>
        </p:nvSpPr>
        <p:spPr bwMode="auto">
          <a:xfrm>
            <a:off x="5230813" y="17383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5" name="AutoShape 6">
            <a:extLst>
              <a:ext uri="{FF2B5EF4-FFF2-40B4-BE49-F238E27FC236}">
                <a16:creationId xmlns:a16="http://schemas.microsoft.com/office/drawing/2014/main" id="{7050653C-0CE2-4C8A-A486-4AC23F27F873}"/>
              </a:ext>
            </a:extLst>
          </p:cNvPr>
          <p:cNvSpPr>
            <a:spLocks noChangeArrowheads="1"/>
          </p:cNvSpPr>
          <p:nvPr/>
        </p:nvSpPr>
        <p:spPr bwMode="blackWhite">
          <a:xfrm>
            <a:off x="430213" y="5432425"/>
            <a:ext cx="8542337" cy="998538"/>
          </a:xfrm>
          <a:prstGeom prst="roundRect">
            <a:avLst>
              <a:gd name="adj" fmla="val 9106"/>
            </a:avLst>
          </a:prstGeom>
          <a:gradFill rotWithShape="1">
            <a:gsLst>
              <a:gs pos="0">
                <a:srgbClr val="79DCFF"/>
              </a:gs>
              <a:gs pos="50000">
                <a:schemeClr val="bg1"/>
              </a:gs>
              <a:gs pos="100000">
                <a:srgbClr val="79DCFF"/>
              </a:gs>
            </a:gsLst>
            <a:lin ang="2700000" scaled="1"/>
          </a:gradFill>
          <a:ln w="31750">
            <a:solidFill>
              <a:srgbClr val="33CCCC"/>
            </a:solidFill>
            <a:round/>
            <a:headEnd/>
            <a:tailEnd/>
          </a:ln>
        </p:spPr>
        <p:txBody>
          <a:bodyPr wrap="none" anchor="ctr"/>
          <a:lstStyle/>
          <a:p>
            <a:pPr algn="ctr">
              <a:defRPr/>
            </a:pPr>
            <a:endParaRPr lang="zh-CN" altLang="zh-CN" sz="1800">
              <a:solidFill>
                <a:schemeClr val="bg1"/>
              </a:solidFill>
              <a:latin typeface="Arial" charset="0"/>
            </a:endParaRPr>
          </a:p>
        </p:txBody>
      </p:sp>
      <p:sp>
        <p:nvSpPr>
          <p:cNvPr id="26" name="矩形 9">
            <a:extLst>
              <a:ext uri="{FF2B5EF4-FFF2-40B4-BE49-F238E27FC236}">
                <a16:creationId xmlns:a16="http://schemas.microsoft.com/office/drawing/2014/main" id="{E216140D-1AAE-48D4-BA44-CA2583958A86}"/>
              </a:ext>
            </a:extLst>
          </p:cNvPr>
          <p:cNvSpPr>
            <a:spLocks noChangeArrowheads="1"/>
          </p:cNvSpPr>
          <p:nvPr/>
        </p:nvSpPr>
        <p:spPr bwMode="auto">
          <a:xfrm>
            <a:off x="430213" y="5507038"/>
            <a:ext cx="8713787"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FontTx/>
              <a:buNone/>
            </a:pPr>
            <a:r>
              <a:rPr lang="zh-CN" altLang="en-US" sz="2600" b="1">
                <a:latin typeface="黑体" panose="02010609060101010101" pitchFamily="49" charset="-122"/>
                <a:ea typeface="黑体" panose="02010609060101010101" pitchFamily="49" charset="-122"/>
              </a:rPr>
              <a:t>  为此开展页岩气采气全耦合模型的研究，揭示渗透率演化全过程曲线</a:t>
            </a:r>
            <a:r>
              <a:rPr lang="en-US" altLang="zh-CN" sz="2600" b="1">
                <a:latin typeface="黑体" panose="02010609060101010101" pitchFamily="49" charset="-122"/>
                <a:ea typeface="黑体" panose="02010609060101010101" pitchFamily="49" charset="-122"/>
              </a:rPr>
              <a:t>,</a:t>
            </a:r>
            <a:r>
              <a:rPr lang="zh-CN" altLang="en-US" sz="2600" b="1">
                <a:latin typeface="黑体" panose="02010609060101010101" pitchFamily="49" charset="-122"/>
                <a:ea typeface="黑体" panose="02010609060101010101" pitchFamily="49" charset="-122"/>
              </a:rPr>
              <a:t>及产气率迅速下降原因</a:t>
            </a:r>
          </a:p>
        </p:txBody>
      </p:sp>
      <p:sp>
        <p:nvSpPr>
          <p:cNvPr id="11280" name="Rectangle 9">
            <a:extLst>
              <a:ext uri="{FF2B5EF4-FFF2-40B4-BE49-F238E27FC236}">
                <a16:creationId xmlns:a16="http://schemas.microsoft.com/office/drawing/2014/main" id="{FA24BF41-87A2-422D-BD04-96371A62DB2E}"/>
              </a:ext>
            </a:extLst>
          </p:cNvPr>
          <p:cNvSpPr>
            <a:spLocks noChangeArrowheads="1"/>
          </p:cNvSpPr>
          <p:nvPr/>
        </p:nvSpPr>
        <p:spPr bwMode="auto">
          <a:xfrm>
            <a:off x="5684838" y="164941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灯片编号占位符 3">
            <a:extLst>
              <a:ext uri="{FF2B5EF4-FFF2-40B4-BE49-F238E27FC236}">
                <a16:creationId xmlns:a16="http://schemas.microsoft.com/office/drawing/2014/main" id="{67CA36B0-D472-431B-9F6A-5D23B6B70AE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3E98C643-B353-47B5-9579-C37ABC5E582B}" type="slidenum">
              <a:rPr lang="en-US" altLang="zh-CN" sz="1400" smtClean="0">
                <a:latin typeface="Arial" panose="020B0604020202020204" pitchFamily="34" charset="0"/>
              </a:rPr>
              <a:pPr>
                <a:spcBef>
                  <a:spcPct val="0"/>
                </a:spcBef>
                <a:buFontTx/>
                <a:buNone/>
              </a:pPr>
              <a:t>7</a:t>
            </a:fld>
            <a:endParaRPr lang="en-US" altLang="zh-CN" sz="1400">
              <a:latin typeface="Arial" panose="020B0604020202020204" pitchFamily="34" charset="0"/>
            </a:endParaRPr>
          </a:p>
        </p:txBody>
      </p:sp>
      <p:sp>
        <p:nvSpPr>
          <p:cNvPr id="17411" name="Text Box 18">
            <a:extLst>
              <a:ext uri="{FF2B5EF4-FFF2-40B4-BE49-F238E27FC236}">
                <a16:creationId xmlns:a16="http://schemas.microsoft.com/office/drawing/2014/main" id="{6CE3AD7C-105B-4831-A272-03898A20B010}"/>
              </a:ext>
            </a:extLst>
          </p:cNvPr>
          <p:cNvSpPr txBox="1">
            <a:spLocks noChangeArrowheads="1"/>
          </p:cNvSpPr>
          <p:nvPr/>
        </p:nvSpPr>
        <p:spPr bwMode="auto">
          <a:xfrm>
            <a:off x="2051720" y="226639"/>
            <a:ext cx="7777163"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二、裂隙（孔隙）与基质相互作用</a:t>
            </a:r>
          </a:p>
        </p:txBody>
      </p:sp>
      <p:sp>
        <p:nvSpPr>
          <p:cNvPr id="17412" name="Text Box 20">
            <a:extLst>
              <a:ext uri="{FF2B5EF4-FFF2-40B4-BE49-F238E27FC236}">
                <a16:creationId xmlns:a16="http://schemas.microsoft.com/office/drawing/2014/main" id="{45D7632A-42BE-4A79-8D65-BC6522C36822}"/>
              </a:ext>
            </a:extLst>
          </p:cNvPr>
          <p:cNvSpPr txBox="1">
            <a:spLocks noChangeArrowheads="1"/>
          </p:cNvSpPr>
          <p:nvPr/>
        </p:nvSpPr>
        <p:spPr bwMode="auto">
          <a:xfrm flipV="1">
            <a:off x="131763" y="83820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17413" name="Text Box 3">
            <a:extLst>
              <a:ext uri="{FF2B5EF4-FFF2-40B4-BE49-F238E27FC236}">
                <a16:creationId xmlns:a16="http://schemas.microsoft.com/office/drawing/2014/main" id="{89164E36-D793-410A-AAA8-1DAA7EA2F6AD}"/>
              </a:ext>
            </a:extLst>
          </p:cNvPr>
          <p:cNvSpPr txBox="1">
            <a:spLocks noChangeArrowheads="1"/>
          </p:cNvSpPr>
          <p:nvPr/>
        </p:nvSpPr>
        <p:spPr bwMode="ltGray">
          <a:xfrm>
            <a:off x="152400" y="914400"/>
            <a:ext cx="5943600"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marL="355600" indent="-3556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30000"/>
              </a:lnSpc>
              <a:spcBef>
                <a:spcPct val="15000"/>
              </a:spcBef>
              <a:buClr>
                <a:srgbClr val="FF0000"/>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气体储存状态</a:t>
            </a:r>
          </a:p>
        </p:txBody>
      </p:sp>
      <p:pic>
        <p:nvPicPr>
          <p:cNvPr id="17414" name="图片 8">
            <a:extLst>
              <a:ext uri="{FF2B5EF4-FFF2-40B4-BE49-F238E27FC236}">
                <a16:creationId xmlns:a16="http://schemas.microsoft.com/office/drawing/2014/main" id="{30DBDCF5-DD60-4482-9439-25948665DE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75" y="1773238"/>
            <a:ext cx="4692650" cy="303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内容占位符 2">
            <a:extLst>
              <a:ext uri="{FF2B5EF4-FFF2-40B4-BE49-F238E27FC236}">
                <a16:creationId xmlns:a16="http://schemas.microsoft.com/office/drawing/2014/main" id="{656AA394-0D48-415E-8AF5-2E5DCCBFC278}"/>
              </a:ext>
            </a:extLst>
          </p:cNvPr>
          <p:cNvSpPr>
            <a:spLocks noGrp="1"/>
          </p:cNvSpPr>
          <p:nvPr>
            <p:ph idx="4294967295"/>
          </p:nvPr>
        </p:nvSpPr>
        <p:spPr>
          <a:xfrm>
            <a:off x="457200" y="1600200"/>
            <a:ext cx="4114800" cy="4525963"/>
          </a:xfrm>
          <a:ln w="31750" cap="flat" algn="ctr">
            <a:solidFill>
              <a:srgbClr val="FF0000"/>
            </a:solidFill>
            <a:miter lim="800000"/>
            <a:headEnd/>
            <a:tailEnd/>
          </a:ln>
        </p:spPr>
        <p:txBody>
          <a:bodyPr wrap="square">
            <a:spAutoFit/>
          </a:bodyPr>
          <a:lstStyle/>
          <a:p>
            <a:pPr marL="266700" indent="-266700" eaLnBrk="1" hangingPunct="1">
              <a:lnSpc>
                <a:spcPts val="4200"/>
              </a:lnSpc>
              <a:spcBef>
                <a:spcPts val="600"/>
              </a:spcBef>
              <a:buClr>
                <a:srgbClr val="FF0000"/>
              </a:buClr>
              <a:buSzPct val="90000"/>
              <a:buFont typeface="Wingdings" panose="05000000000000000000" pitchFamily="2" charset="2"/>
              <a:buChar char="Ø"/>
            </a:pPr>
            <a:r>
              <a:rPr lang="zh-CN" altLang="zh-CN" sz="2400" b="1" dirty="0">
                <a:latin typeface="黑体" panose="02010609060101010101" pitchFamily="49" charset="-122"/>
                <a:ea typeface="黑体" panose="02010609060101010101" pitchFamily="49" charset="-122"/>
              </a:rPr>
              <a:t>页岩基质是一个典型的多孔介质</a:t>
            </a:r>
            <a:r>
              <a:rPr lang="zh-CN" altLang="en-US" sz="2400" b="1" dirty="0">
                <a:latin typeface="黑体" panose="02010609060101010101" pitchFamily="49" charset="-122"/>
                <a:ea typeface="黑体" panose="02010609060101010101" pitchFamily="49" charset="-122"/>
              </a:rPr>
              <a:t>结构</a:t>
            </a:r>
            <a:r>
              <a:rPr lang="zh-CN" altLang="zh-CN" sz="2400" b="1" dirty="0">
                <a:latin typeface="黑体" panose="02010609060101010101" pitchFamily="49" charset="-122"/>
                <a:ea typeface="黑体" panose="02010609060101010101" pitchFamily="49" charset="-122"/>
              </a:rPr>
              <a:t>，包含纳米孔，干酪根和</a:t>
            </a:r>
            <a:r>
              <a:rPr lang="zh-CN" altLang="en-US" sz="2400" b="1" dirty="0">
                <a:latin typeface="黑体" panose="02010609060101010101" pitchFamily="49" charset="-122"/>
                <a:ea typeface="黑体" panose="02010609060101010101" pitchFamily="49" charset="-122"/>
              </a:rPr>
              <a:t>其他</a:t>
            </a:r>
            <a:r>
              <a:rPr lang="zh-CN" altLang="zh-CN" sz="2400" b="1" dirty="0">
                <a:latin typeface="黑体" panose="02010609060101010101" pitchFamily="49" charset="-122"/>
                <a:ea typeface="黑体" panose="02010609060101010101" pitchFamily="49" charset="-122"/>
              </a:rPr>
              <a:t>矿物质</a:t>
            </a:r>
            <a:endParaRPr lang="en-US" altLang="zh-CN" sz="2400" b="1" dirty="0">
              <a:latin typeface="黑体" panose="02010609060101010101" pitchFamily="49" charset="-122"/>
              <a:ea typeface="黑体" panose="02010609060101010101" pitchFamily="49" charset="-122"/>
            </a:endParaRPr>
          </a:p>
          <a:p>
            <a:pPr marL="266700" indent="-266700" eaLnBrk="1" hangingPunct="1">
              <a:lnSpc>
                <a:spcPts val="4200"/>
              </a:lnSpc>
              <a:spcBef>
                <a:spcPts val="600"/>
              </a:spcBef>
              <a:buClr>
                <a:srgbClr val="FF0000"/>
              </a:buClr>
              <a:buSzPct val="90000"/>
              <a:buFont typeface="Wingdings" panose="05000000000000000000" pitchFamily="2" charset="2"/>
              <a:buChar char="Ø"/>
            </a:pPr>
            <a:r>
              <a:rPr lang="zh-CN" altLang="zh-CN" sz="2400" b="1" dirty="0">
                <a:latin typeface="黑体" panose="02010609060101010101" pitchFamily="49" charset="-122"/>
                <a:ea typeface="黑体" panose="02010609060101010101" pitchFamily="49" charset="-122"/>
              </a:rPr>
              <a:t>气体储存状态</a:t>
            </a:r>
            <a:r>
              <a:rPr lang="zh-CN" altLang="en-US" sz="2400" b="1" dirty="0">
                <a:latin typeface="黑体" panose="02010609060101010101" pitchFamily="49" charset="-122"/>
                <a:ea typeface="黑体" panose="02010609060101010101" pitchFamily="49" charset="-122"/>
              </a:rPr>
              <a:t>有</a:t>
            </a:r>
            <a:r>
              <a:rPr lang="zh-CN" altLang="zh-CN" sz="2400" b="1" dirty="0">
                <a:latin typeface="黑体" panose="02010609060101010101" pitchFamily="49" charset="-122"/>
                <a:ea typeface="黑体" panose="02010609060101010101" pitchFamily="49" charset="-122"/>
              </a:rPr>
              <a:t>纳米孔中的自由气，纳米孔表面的吸附气和干酪根里面的溶解气</a:t>
            </a:r>
            <a:endParaRPr lang="zh-CN" altLang="en-US" sz="2400" b="1" dirty="0">
              <a:latin typeface="黑体" panose="02010609060101010101" pitchFamily="49" charset="-122"/>
              <a:ea typeface="黑体" panose="02010609060101010101" pitchFamily="49" charset="-122"/>
            </a:endParaRPr>
          </a:p>
        </p:txBody>
      </p:sp>
      <p:sp>
        <p:nvSpPr>
          <p:cNvPr id="17416" name="矩形 1">
            <a:extLst>
              <a:ext uri="{FF2B5EF4-FFF2-40B4-BE49-F238E27FC236}">
                <a16:creationId xmlns:a16="http://schemas.microsoft.com/office/drawing/2014/main" id="{529B07C4-AB23-49F4-8494-2883D4F7826B}"/>
              </a:ext>
            </a:extLst>
          </p:cNvPr>
          <p:cNvSpPr>
            <a:spLocks noChangeArrowheads="1"/>
          </p:cNvSpPr>
          <p:nvPr/>
        </p:nvSpPr>
        <p:spPr bwMode="auto">
          <a:xfrm>
            <a:off x="4303713" y="4805363"/>
            <a:ext cx="45720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400">
                <a:latin typeface="Calibri" panose="020F0502020204030204" pitchFamily="34" charset="0"/>
                <a:cs typeface="Times New Roman" panose="02020603050405020304" pitchFamily="18" charset="0"/>
              </a:rPr>
              <a:t>Javadpour, F., D. Fisher, and M. Unsworth, </a:t>
            </a:r>
            <a:r>
              <a:rPr lang="en-US" altLang="zh-CN" sz="1400" i="1">
                <a:latin typeface="Calibri" panose="020F0502020204030204" pitchFamily="34" charset="0"/>
                <a:cs typeface="Times New Roman" panose="02020603050405020304" pitchFamily="18" charset="0"/>
              </a:rPr>
              <a:t>Nanoscale Gas Flow in Shale Gas Sediments.</a:t>
            </a:r>
            <a:r>
              <a:rPr lang="en-US" altLang="zh-CN" sz="1400">
                <a:latin typeface="Calibri" panose="020F0502020204030204" pitchFamily="34" charset="0"/>
                <a:cs typeface="Times New Roman" panose="02020603050405020304" pitchFamily="18" charset="0"/>
              </a:rPr>
              <a:t> Journal of Canadian Petroleum Technology, 2007. </a:t>
            </a:r>
            <a:r>
              <a:rPr lang="en-US" altLang="zh-CN" sz="1400" b="1">
                <a:latin typeface="Calibri" panose="020F0502020204030204" pitchFamily="34" charset="0"/>
                <a:cs typeface="Times New Roman" panose="02020603050405020304" pitchFamily="18" charset="0"/>
              </a:rPr>
              <a:t>46</a:t>
            </a:r>
            <a:r>
              <a:rPr lang="en-US" altLang="zh-CN" sz="1400">
                <a:latin typeface="Calibri" panose="020F0502020204030204" pitchFamily="34" charset="0"/>
                <a:cs typeface="Times New Roman" panose="02020603050405020304" pitchFamily="18" charset="0"/>
              </a:rPr>
              <a:t>(10): p. 55-61</a:t>
            </a:r>
            <a:endParaRPr lang="zh-CN" altLang="en-US" sz="1400">
              <a:latin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灯片编号占位符 3">
            <a:extLst>
              <a:ext uri="{FF2B5EF4-FFF2-40B4-BE49-F238E27FC236}">
                <a16:creationId xmlns:a16="http://schemas.microsoft.com/office/drawing/2014/main" id="{1BDE58EE-BA00-481D-A223-4E98CD49273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E99AED19-368D-40FA-9A8B-A407F12DB48C}" type="slidenum">
              <a:rPr lang="en-US" altLang="zh-CN" sz="1400" smtClean="0">
                <a:latin typeface="Arial" panose="020B0604020202020204" pitchFamily="34" charset="0"/>
              </a:rPr>
              <a:pPr>
                <a:spcBef>
                  <a:spcPct val="0"/>
                </a:spcBef>
                <a:buFontTx/>
                <a:buNone/>
              </a:pPr>
              <a:t>8</a:t>
            </a:fld>
            <a:endParaRPr lang="en-US" altLang="zh-CN" sz="1400">
              <a:latin typeface="Arial" panose="020B0604020202020204" pitchFamily="34" charset="0"/>
            </a:endParaRPr>
          </a:p>
        </p:txBody>
      </p:sp>
      <p:sp>
        <p:nvSpPr>
          <p:cNvPr id="21507" name="Text Box 18">
            <a:extLst>
              <a:ext uri="{FF2B5EF4-FFF2-40B4-BE49-F238E27FC236}">
                <a16:creationId xmlns:a16="http://schemas.microsoft.com/office/drawing/2014/main" id="{D6432881-B413-46CD-892D-1B0582C49F23}"/>
              </a:ext>
            </a:extLst>
          </p:cNvPr>
          <p:cNvSpPr txBox="1">
            <a:spLocks noChangeArrowheads="1"/>
          </p:cNvSpPr>
          <p:nvPr/>
        </p:nvSpPr>
        <p:spPr bwMode="auto">
          <a:xfrm>
            <a:off x="1979712" y="140494"/>
            <a:ext cx="7777163"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二、裂隙（孔隙）与基质相互作用</a:t>
            </a:r>
          </a:p>
        </p:txBody>
      </p:sp>
      <p:sp>
        <p:nvSpPr>
          <p:cNvPr id="21508" name="Text Box 20">
            <a:extLst>
              <a:ext uri="{FF2B5EF4-FFF2-40B4-BE49-F238E27FC236}">
                <a16:creationId xmlns:a16="http://schemas.microsoft.com/office/drawing/2014/main" id="{BC23B13E-0B22-4EDF-8654-FF50F01056FE}"/>
              </a:ext>
            </a:extLst>
          </p:cNvPr>
          <p:cNvSpPr txBox="1">
            <a:spLocks noChangeArrowheads="1"/>
          </p:cNvSpPr>
          <p:nvPr/>
        </p:nvSpPr>
        <p:spPr bwMode="auto">
          <a:xfrm flipV="1">
            <a:off x="152400" y="74295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21509" name="Text Box 3">
            <a:extLst>
              <a:ext uri="{FF2B5EF4-FFF2-40B4-BE49-F238E27FC236}">
                <a16:creationId xmlns:a16="http://schemas.microsoft.com/office/drawing/2014/main" id="{D4D1F5A1-B709-4BAF-9AC9-5EC8BE14EF4F}"/>
              </a:ext>
            </a:extLst>
          </p:cNvPr>
          <p:cNvSpPr txBox="1">
            <a:spLocks noChangeArrowheads="1"/>
          </p:cNvSpPr>
          <p:nvPr/>
        </p:nvSpPr>
        <p:spPr bwMode="ltGray">
          <a:xfrm>
            <a:off x="152400" y="914400"/>
            <a:ext cx="2690813"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marL="355600" indent="-3556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30000"/>
              </a:lnSpc>
              <a:spcBef>
                <a:spcPct val="15000"/>
              </a:spcBef>
              <a:buClr>
                <a:srgbClr val="FF0000"/>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数学模型</a:t>
            </a:r>
          </a:p>
        </p:txBody>
      </p:sp>
      <p:sp>
        <p:nvSpPr>
          <p:cNvPr id="21510" name="Rectangle 11">
            <a:extLst>
              <a:ext uri="{FF2B5EF4-FFF2-40B4-BE49-F238E27FC236}">
                <a16:creationId xmlns:a16="http://schemas.microsoft.com/office/drawing/2014/main" id="{45B6FC2F-C4F4-4A5C-A13D-25CC5F286867}"/>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1511" name="Rectangle 12">
            <a:extLst>
              <a:ext uri="{FF2B5EF4-FFF2-40B4-BE49-F238E27FC236}">
                <a16:creationId xmlns:a16="http://schemas.microsoft.com/office/drawing/2014/main" id="{30C0AC6E-4C08-4D3E-A5EE-81672BDE55D7}"/>
              </a:ext>
            </a:extLst>
          </p:cNvPr>
          <p:cNvSpPr>
            <a:spLocks noChangeArrowheads="1"/>
          </p:cNvSpPr>
          <p:nvPr/>
        </p:nvSpPr>
        <p:spPr bwMode="auto">
          <a:xfrm>
            <a:off x="177800" y="41798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1512" name="Rectangle 13">
            <a:extLst>
              <a:ext uri="{FF2B5EF4-FFF2-40B4-BE49-F238E27FC236}">
                <a16:creationId xmlns:a16="http://schemas.microsoft.com/office/drawing/2014/main" id="{1CF828D5-8F30-4D92-8A0F-CBE02A4782C9}"/>
              </a:ext>
            </a:extLst>
          </p:cNvPr>
          <p:cNvSpPr>
            <a:spLocks noChangeArrowheads="1"/>
          </p:cNvSpPr>
          <p:nvPr/>
        </p:nvSpPr>
        <p:spPr bwMode="auto">
          <a:xfrm>
            <a:off x="0" y="47339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1513" name="Rectangle 14">
            <a:extLst>
              <a:ext uri="{FF2B5EF4-FFF2-40B4-BE49-F238E27FC236}">
                <a16:creationId xmlns:a16="http://schemas.microsoft.com/office/drawing/2014/main" id="{C5E0DD6B-28F2-4C12-959E-2AF9705D1066}"/>
              </a:ext>
            </a:extLst>
          </p:cNvPr>
          <p:cNvSpPr>
            <a:spLocks noChangeArrowheads="1"/>
          </p:cNvSpPr>
          <p:nvPr/>
        </p:nvSpPr>
        <p:spPr bwMode="auto">
          <a:xfrm>
            <a:off x="0" y="68675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1514" name="Rectangle 4">
            <a:extLst>
              <a:ext uri="{FF2B5EF4-FFF2-40B4-BE49-F238E27FC236}">
                <a16:creationId xmlns:a16="http://schemas.microsoft.com/office/drawing/2014/main" id="{27C8E935-612E-4F64-A547-0E295BEB58D5}"/>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1515" name="Rectangle 5">
            <a:extLst>
              <a:ext uri="{FF2B5EF4-FFF2-40B4-BE49-F238E27FC236}">
                <a16:creationId xmlns:a16="http://schemas.microsoft.com/office/drawing/2014/main" id="{9F283FBF-AA04-4562-9EC0-1EA4A8A19760}"/>
              </a:ext>
            </a:extLst>
          </p:cNvPr>
          <p:cNvSpPr>
            <a:spLocks noChangeArrowheads="1"/>
          </p:cNvSpPr>
          <p:nvPr/>
        </p:nvSpPr>
        <p:spPr bwMode="auto">
          <a:xfrm>
            <a:off x="0" y="25908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1516" name="Rectangle 6">
            <a:extLst>
              <a:ext uri="{FF2B5EF4-FFF2-40B4-BE49-F238E27FC236}">
                <a16:creationId xmlns:a16="http://schemas.microsoft.com/office/drawing/2014/main" id="{7C8B7B0A-6D0A-4284-8FA9-47764B48D06B}"/>
              </a:ext>
            </a:extLst>
          </p:cNvPr>
          <p:cNvSpPr>
            <a:spLocks noChangeArrowheads="1"/>
          </p:cNvSpPr>
          <p:nvPr/>
        </p:nvSpPr>
        <p:spPr bwMode="auto">
          <a:xfrm>
            <a:off x="0" y="4724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1517" name="Rectangle 2">
            <a:extLst>
              <a:ext uri="{FF2B5EF4-FFF2-40B4-BE49-F238E27FC236}">
                <a16:creationId xmlns:a16="http://schemas.microsoft.com/office/drawing/2014/main" id="{09A7EAAC-F4A6-47AD-9979-97FF8394B015}"/>
              </a:ext>
            </a:extLst>
          </p:cNvPr>
          <p:cNvSpPr>
            <a:spLocks noChangeArrowheads="1"/>
          </p:cNvSpPr>
          <p:nvPr/>
        </p:nvSpPr>
        <p:spPr bwMode="auto">
          <a:xfrm>
            <a:off x="177800" y="15795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1518" name="Rectangle 4">
            <a:extLst>
              <a:ext uri="{FF2B5EF4-FFF2-40B4-BE49-F238E27FC236}">
                <a16:creationId xmlns:a16="http://schemas.microsoft.com/office/drawing/2014/main" id="{EB709C5F-41C3-4E86-AEB5-F114CD5F7601}"/>
              </a:ext>
            </a:extLst>
          </p:cNvPr>
          <p:cNvSpPr>
            <a:spLocks noChangeArrowheads="1"/>
          </p:cNvSpPr>
          <p:nvPr/>
        </p:nvSpPr>
        <p:spPr bwMode="auto">
          <a:xfrm>
            <a:off x="4427538" y="1589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0" name="内容占位符 2">
            <a:extLst>
              <a:ext uri="{FF2B5EF4-FFF2-40B4-BE49-F238E27FC236}">
                <a16:creationId xmlns:a16="http://schemas.microsoft.com/office/drawing/2014/main" id="{C22AC759-C9E7-4AEE-B334-BE5D3728C311}"/>
              </a:ext>
            </a:extLst>
          </p:cNvPr>
          <p:cNvSpPr txBox="1">
            <a:spLocks/>
          </p:cNvSpPr>
          <p:nvPr/>
        </p:nvSpPr>
        <p:spPr bwMode="auto">
          <a:xfrm>
            <a:off x="539750" y="1441450"/>
            <a:ext cx="3733800" cy="436563"/>
          </a:xfrm>
          <a:prstGeom prst="rect">
            <a:avLst/>
          </a:prstGeom>
          <a:noFill/>
          <a:ln w="31750" cap="flat" algn="ctr">
            <a:noFill/>
            <a:miter lim="800000"/>
            <a:headEnd/>
            <a:tailEnd/>
          </a:ln>
        </p:spPr>
        <p:txBody>
          <a:bodyPr>
            <a:spAutoFit/>
          </a:bodyPr>
          <a:lstStyle/>
          <a:p>
            <a:pPr marL="266700" indent="-266700">
              <a:lnSpc>
                <a:spcPct val="140000"/>
              </a:lnSpc>
              <a:spcBef>
                <a:spcPts val="1200"/>
              </a:spcBef>
              <a:buClr>
                <a:srgbClr val="FF0000"/>
              </a:buClr>
              <a:buSzPct val="90000"/>
              <a:buFont typeface="Wingdings" pitchFamily="2" charset="2"/>
              <a:buChar char="Ø"/>
              <a:defRPr/>
            </a:pPr>
            <a:r>
              <a:rPr lang="zh-CN" altLang="en-US" sz="1600" kern="0" dirty="0">
                <a:latin typeface="黑体" pitchFamily="49" charset="-122"/>
                <a:ea typeface="黑体" pitchFamily="49" charset="-122"/>
              </a:rPr>
              <a:t>变形控制方程</a:t>
            </a:r>
            <a:endParaRPr lang="en-US" altLang="zh-CN" sz="1600" kern="0" dirty="0">
              <a:latin typeface="黑体" pitchFamily="49" charset="-122"/>
              <a:ea typeface="黑体" pitchFamily="49" charset="-122"/>
            </a:endParaRPr>
          </a:p>
        </p:txBody>
      </p:sp>
      <p:pic>
        <p:nvPicPr>
          <p:cNvPr id="21520" name="图片 20">
            <a:extLst>
              <a:ext uri="{FF2B5EF4-FFF2-40B4-BE49-F238E27FC236}">
                <a16:creationId xmlns:a16="http://schemas.microsoft.com/office/drawing/2014/main" id="{F36C4174-F79E-4718-8C04-9D3EDF7A20D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250" y="1908175"/>
            <a:ext cx="357505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1" name="矩形 5">
            <a:extLst>
              <a:ext uri="{FF2B5EF4-FFF2-40B4-BE49-F238E27FC236}">
                <a16:creationId xmlns:a16="http://schemas.microsoft.com/office/drawing/2014/main" id="{F5F35239-8378-482F-BAF7-40F0A5E73162}"/>
              </a:ext>
            </a:extLst>
          </p:cNvPr>
          <p:cNvSpPr>
            <a:spLocks noChangeArrowheads="1"/>
          </p:cNvSpPr>
          <p:nvPr/>
        </p:nvSpPr>
        <p:spPr bwMode="auto">
          <a:xfrm>
            <a:off x="755650" y="2578100"/>
            <a:ext cx="65532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600" i="1">
                <a:latin typeface="黑体" panose="02010609060101010101" pitchFamily="49" charset="-122"/>
                <a:ea typeface="黑体" panose="02010609060101010101" pitchFamily="49" charset="-122"/>
              </a:rPr>
              <a:t>u</a:t>
            </a:r>
            <a:r>
              <a:rPr lang="en-US" altLang="zh-CN" sz="1600">
                <a:latin typeface="黑体" panose="02010609060101010101" pitchFamily="49" charset="-122"/>
                <a:ea typeface="黑体" panose="02010609060101010101" pitchFamily="49" charset="-122"/>
              </a:rPr>
              <a:t> </a:t>
            </a:r>
            <a:r>
              <a:rPr lang="zh-CN" altLang="zh-CN" sz="1600">
                <a:latin typeface="黑体" panose="02010609060101010101" pitchFamily="49" charset="-122"/>
                <a:ea typeface="黑体" panose="02010609060101010101" pitchFamily="49" charset="-122"/>
                <a:cs typeface="Times New Roman" panose="02020603050405020304" pitchFamily="18" charset="0"/>
              </a:rPr>
              <a:t>代表了位移</a:t>
            </a:r>
            <a:r>
              <a:rPr lang="en-US" altLang="zh-CN" sz="1600">
                <a:latin typeface="黑体" panose="02010609060101010101" pitchFamily="49" charset="-122"/>
                <a:ea typeface="黑体" panose="02010609060101010101" pitchFamily="49" charset="-122"/>
              </a:rPr>
              <a:t>, </a:t>
            </a:r>
            <a:r>
              <a:rPr lang="en-US" altLang="zh-CN" sz="1600" i="1">
                <a:latin typeface="黑体" panose="02010609060101010101" pitchFamily="49" charset="-122"/>
                <a:ea typeface="黑体" panose="02010609060101010101" pitchFamily="49" charset="-122"/>
              </a:rPr>
              <a:t>p</a:t>
            </a:r>
            <a:r>
              <a:rPr lang="en-US" altLang="zh-CN" sz="1600">
                <a:latin typeface="黑体" panose="02010609060101010101" pitchFamily="49" charset="-122"/>
                <a:ea typeface="黑体" panose="02010609060101010101" pitchFamily="49" charset="-122"/>
              </a:rPr>
              <a:t> </a:t>
            </a:r>
            <a:r>
              <a:rPr lang="zh-CN" altLang="zh-CN" sz="1600">
                <a:latin typeface="黑体" panose="02010609060101010101" pitchFamily="49" charset="-122"/>
                <a:ea typeface="黑体" panose="02010609060101010101" pitchFamily="49" charset="-122"/>
              </a:rPr>
              <a:t>代表了气体压力差</a:t>
            </a:r>
            <a:r>
              <a:rPr lang="en-US" altLang="zh-CN" sz="1600">
                <a:latin typeface="黑体" panose="02010609060101010101" pitchFamily="49" charset="-122"/>
                <a:ea typeface="黑体" panose="02010609060101010101" pitchFamily="49" charset="-122"/>
              </a:rPr>
              <a:t>, </a:t>
            </a:r>
            <a:r>
              <a:rPr lang="en-US" altLang="zh-CN" sz="1600" i="1">
                <a:latin typeface="黑体" panose="02010609060101010101" pitchFamily="49" charset="-122"/>
                <a:ea typeface="黑体" panose="02010609060101010101" pitchFamily="49" charset="-122"/>
              </a:rPr>
              <a:t>ε</a:t>
            </a:r>
            <a:r>
              <a:rPr lang="en-US" altLang="zh-CN" sz="1600" i="1" baseline="-25000">
                <a:latin typeface="黑体" panose="02010609060101010101" pitchFamily="49" charset="-122"/>
                <a:ea typeface="黑体" panose="02010609060101010101" pitchFamily="49" charset="-122"/>
              </a:rPr>
              <a:t>s</a:t>
            </a:r>
            <a:r>
              <a:rPr lang="en-US" altLang="zh-CN" sz="1600">
                <a:latin typeface="黑体" panose="02010609060101010101" pitchFamily="49" charset="-122"/>
                <a:ea typeface="黑体" panose="02010609060101010101" pitchFamily="49" charset="-122"/>
              </a:rPr>
              <a:t> </a:t>
            </a:r>
            <a:r>
              <a:rPr lang="zh-CN" altLang="zh-CN" sz="1600">
                <a:latin typeface="黑体" panose="02010609060101010101" pitchFamily="49" charset="-122"/>
                <a:ea typeface="黑体" panose="02010609060101010101" pitchFamily="49" charset="-122"/>
              </a:rPr>
              <a:t>代表了吸附应变</a:t>
            </a:r>
            <a:r>
              <a:rPr lang="en-US" altLang="zh-CN" sz="1600">
                <a:latin typeface="黑体" panose="02010609060101010101" pitchFamily="49" charset="-122"/>
                <a:ea typeface="黑体" panose="02010609060101010101" pitchFamily="49" charset="-122"/>
              </a:rPr>
              <a:t>, </a:t>
            </a:r>
            <a:r>
              <a:rPr lang="en-US" altLang="zh-CN" sz="1600" i="1">
                <a:latin typeface="黑体" panose="02010609060101010101" pitchFamily="49" charset="-122"/>
                <a:ea typeface="黑体" panose="02010609060101010101" pitchFamily="49" charset="-122"/>
              </a:rPr>
              <a:t>α </a:t>
            </a:r>
            <a:r>
              <a:rPr lang="en-US" altLang="zh-CN" sz="1600">
                <a:latin typeface="黑体" panose="02010609060101010101" pitchFamily="49" charset="-122"/>
                <a:ea typeface="黑体" panose="02010609060101010101" pitchFamily="49" charset="-122"/>
              </a:rPr>
              <a:t>is </a:t>
            </a:r>
            <a:r>
              <a:rPr lang="zh-CN" altLang="zh-CN" sz="1600">
                <a:latin typeface="黑体" panose="02010609060101010101" pitchFamily="49" charset="-122"/>
                <a:ea typeface="黑体" panose="02010609060101010101" pitchFamily="49" charset="-122"/>
              </a:rPr>
              <a:t>是比奥系数</a:t>
            </a:r>
            <a:r>
              <a:rPr lang="en-US" altLang="zh-CN" sz="1600">
                <a:latin typeface="黑体" panose="02010609060101010101" pitchFamily="49" charset="-122"/>
                <a:ea typeface="黑体" panose="02010609060101010101" pitchFamily="49" charset="-122"/>
              </a:rPr>
              <a:t>, </a:t>
            </a:r>
            <a:r>
              <a:rPr lang="en-US" altLang="zh-CN" sz="1600" i="1">
                <a:latin typeface="黑体" panose="02010609060101010101" pitchFamily="49" charset="-122"/>
                <a:ea typeface="黑体" panose="02010609060101010101" pitchFamily="49" charset="-122"/>
              </a:rPr>
              <a:t>K</a:t>
            </a:r>
            <a:r>
              <a:rPr lang="en-US" altLang="zh-CN" sz="1600">
                <a:latin typeface="黑体" panose="02010609060101010101" pitchFamily="49" charset="-122"/>
                <a:ea typeface="黑体" panose="02010609060101010101" pitchFamily="49" charset="-122"/>
              </a:rPr>
              <a:t> </a:t>
            </a:r>
            <a:r>
              <a:rPr lang="zh-CN" altLang="zh-CN" sz="1600">
                <a:latin typeface="黑体" panose="02010609060101010101" pitchFamily="49" charset="-122"/>
                <a:ea typeface="黑体" panose="02010609060101010101" pitchFamily="49" charset="-122"/>
              </a:rPr>
              <a:t>是体积模量</a:t>
            </a:r>
            <a:r>
              <a:rPr lang="zh-CN" altLang="en-US" sz="1600">
                <a:latin typeface="黑体" panose="02010609060101010101" pitchFamily="49" charset="-122"/>
                <a:ea typeface="黑体" panose="02010609060101010101" pitchFamily="49" charset="-122"/>
              </a:rPr>
              <a:t>，</a:t>
            </a:r>
            <a:r>
              <a:rPr lang="en-US" altLang="zh-CN" sz="1600" i="1">
                <a:latin typeface="黑体" panose="02010609060101010101" pitchFamily="49" charset="-122"/>
                <a:ea typeface="黑体" panose="02010609060101010101" pitchFamily="49" charset="-122"/>
              </a:rPr>
              <a:t>G</a:t>
            </a:r>
            <a:r>
              <a:rPr lang="en-US" altLang="zh-CN" sz="1600">
                <a:latin typeface="黑体" panose="02010609060101010101" pitchFamily="49" charset="-122"/>
                <a:ea typeface="黑体" panose="02010609060101010101" pitchFamily="49" charset="-122"/>
              </a:rPr>
              <a:t> </a:t>
            </a:r>
            <a:r>
              <a:rPr lang="zh-CN" altLang="zh-CN" sz="1600">
                <a:latin typeface="黑体" panose="02010609060101010101" pitchFamily="49" charset="-122"/>
                <a:ea typeface="黑体" panose="02010609060101010101" pitchFamily="49" charset="-122"/>
              </a:rPr>
              <a:t>是剪切模量，指标</a:t>
            </a:r>
            <a:r>
              <a:rPr lang="en-US" altLang="zh-CN" sz="1600" i="1">
                <a:latin typeface="黑体" panose="02010609060101010101" pitchFamily="49" charset="-122"/>
                <a:ea typeface="黑体" panose="02010609060101010101" pitchFamily="49" charset="-122"/>
              </a:rPr>
              <a:t>np</a:t>
            </a:r>
            <a:r>
              <a:rPr lang="zh-CN" altLang="zh-CN" sz="1600">
                <a:latin typeface="黑体" panose="02010609060101010101" pitchFamily="49" charset="-122"/>
                <a:ea typeface="黑体" panose="02010609060101010101" pitchFamily="49" charset="-122"/>
              </a:rPr>
              <a:t>，</a:t>
            </a:r>
            <a:r>
              <a:rPr lang="en-US" altLang="zh-CN" sz="1600" i="1">
                <a:latin typeface="黑体" panose="02010609060101010101" pitchFamily="49" charset="-122"/>
                <a:ea typeface="黑体" panose="02010609060101010101" pitchFamily="49" charset="-122"/>
              </a:rPr>
              <a:t>ke</a:t>
            </a:r>
            <a:r>
              <a:rPr lang="zh-CN" altLang="zh-CN" sz="1600">
                <a:latin typeface="黑体" panose="02010609060101010101" pitchFamily="49" charset="-122"/>
                <a:ea typeface="黑体" panose="02010609060101010101" pitchFamily="49" charset="-122"/>
              </a:rPr>
              <a:t>分别代表了纳米孔系统和干酪根系统</a:t>
            </a:r>
            <a:endParaRPr lang="zh-CN" altLang="en-US" sz="1600">
              <a:latin typeface="黑体" panose="02010609060101010101" pitchFamily="49" charset="-122"/>
              <a:ea typeface="黑体" panose="02010609060101010101" pitchFamily="49" charset="-122"/>
            </a:endParaRPr>
          </a:p>
        </p:txBody>
      </p:sp>
      <p:sp>
        <p:nvSpPr>
          <p:cNvPr id="23" name="内容占位符 2">
            <a:extLst>
              <a:ext uri="{FF2B5EF4-FFF2-40B4-BE49-F238E27FC236}">
                <a16:creationId xmlns:a16="http://schemas.microsoft.com/office/drawing/2014/main" id="{199AD729-CF62-4E51-9ADD-C5623BB5D349}"/>
              </a:ext>
            </a:extLst>
          </p:cNvPr>
          <p:cNvSpPr txBox="1">
            <a:spLocks/>
          </p:cNvSpPr>
          <p:nvPr/>
        </p:nvSpPr>
        <p:spPr bwMode="auto">
          <a:xfrm>
            <a:off x="484188" y="3630613"/>
            <a:ext cx="3733800" cy="436562"/>
          </a:xfrm>
          <a:prstGeom prst="rect">
            <a:avLst/>
          </a:prstGeom>
          <a:noFill/>
          <a:ln w="31750" cap="flat" algn="ctr">
            <a:noFill/>
            <a:miter lim="800000"/>
            <a:headEnd/>
            <a:tailEnd/>
          </a:ln>
        </p:spPr>
        <p:txBody>
          <a:bodyPr>
            <a:spAutoFit/>
          </a:bodyPr>
          <a:lstStyle/>
          <a:p>
            <a:pPr marL="266700" indent="-266700">
              <a:lnSpc>
                <a:spcPct val="140000"/>
              </a:lnSpc>
              <a:spcBef>
                <a:spcPts val="1200"/>
              </a:spcBef>
              <a:buClr>
                <a:srgbClr val="FF0000"/>
              </a:buClr>
              <a:buSzPct val="90000"/>
              <a:buFont typeface="Wingdings" pitchFamily="2" charset="2"/>
              <a:buChar char="Ø"/>
              <a:defRPr/>
            </a:pPr>
            <a:r>
              <a:rPr lang="zh-CN" altLang="zh-CN" sz="1600" dirty="0">
                <a:latin typeface="黑体" panose="02010609060101010101" pitchFamily="49" charset="-122"/>
                <a:ea typeface="黑体" panose="02010609060101010101" pitchFamily="49" charset="-122"/>
              </a:rPr>
              <a:t>纳米孔中的流动</a:t>
            </a:r>
            <a:r>
              <a:rPr lang="zh-CN" altLang="en-US" sz="1600" dirty="0">
                <a:latin typeface="黑体" panose="02010609060101010101" pitchFamily="49" charset="-122"/>
                <a:ea typeface="黑体" panose="02010609060101010101" pitchFamily="49" charset="-122"/>
              </a:rPr>
              <a:t>方程</a:t>
            </a:r>
            <a:endParaRPr lang="en-US" altLang="zh-CN" sz="1600" kern="0" dirty="0">
              <a:latin typeface="黑体" pitchFamily="49" charset="-122"/>
              <a:ea typeface="黑体" pitchFamily="49" charset="-122"/>
            </a:endParaRPr>
          </a:p>
        </p:txBody>
      </p:sp>
      <p:pic>
        <p:nvPicPr>
          <p:cNvPr id="21523" name="图片 23">
            <a:extLst>
              <a:ext uri="{FF2B5EF4-FFF2-40B4-BE49-F238E27FC236}">
                <a16:creationId xmlns:a16="http://schemas.microsoft.com/office/drawing/2014/main" id="{EABBDD4B-1EB4-4ABA-BBAA-BA34B1F8029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60600" y="4154488"/>
            <a:ext cx="26479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4" name="矩形 25">
            <a:extLst>
              <a:ext uri="{FF2B5EF4-FFF2-40B4-BE49-F238E27FC236}">
                <a16:creationId xmlns:a16="http://schemas.microsoft.com/office/drawing/2014/main" id="{6785D31F-507A-4A34-A411-8BA3E6A25111}"/>
              </a:ext>
            </a:extLst>
          </p:cNvPr>
          <p:cNvSpPr>
            <a:spLocks noChangeArrowheads="1"/>
          </p:cNvSpPr>
          <p:nvPr/>
        </p:nvSpPr>
        <p:spPr bwMode="auto">
          <a:xfrm>
            <a:off x="684213" y="4830763"/>
            <a:ext cx="66960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zh-CN" altLang="zh-CN" sz="1600" i="1">
                <a:latin typeface="黑体" panose="02010609060101010101" pitchFamily="49" charset="-122"/>
                <a:ea typeface="黑体" panose="02010609060101010101" pitchFamily="49" charset="-122"/>
              </a:rPr>
              <a:t>φ</a:t>
            </a:r>
            <a:r>
              <a:rPr lang="en-US" altLang="zh-CN" sz="1600" i="1" baseline="-25000">
                <a:latin typeface="黑体" panose="02010609060101010101" pitchFamily="49" charset="-122"/>
                <a:ea typeface="黑体" panose="02010609060101010101" pitchFamily="49" charset="-122"/>
              </a:rPr>
              <a:t>np</a:t>
            </a:r>
            <a:r>
              <a:rPr lang="zh-CN" altLang="zh-CN" sz="1600">
                <a:latin typeface="黑体" panose="02010609060101010101" pitchFamily="49" charset="-122"/>
                <a:ea typeface="黑体" panose="02010609060101010101" pitchFamily="49" charset="-122"/>
              </a:rPr>
              <a:t>是纳米孔中的孔隙率</a:t>
            </a:r>
            <a:r>
              <a:rPr lang="zh-CN" altLang="en-US" sz="1600">
                <a:latin typeface="黑体" panose="02010609060101010101" pitchFamily="49" charset="-122"/>
                <a:ea typeface="黑体" panose="02010609060101010101" pitchFamily="49" charset="-122"/>
              </a:rPr>
              <a:t>，</a:t>
            </a:r>
            <a:r>
              <a:rPr lang="en-US" altLang="zh-CN" sz="1600" i="1">
                <a:latin typeface="黑体" panose="02010609060101010101" pitchFamily="49" charset="-122"/>
                <a:ea typeface="黑体" panose="02010609060101010101" pitchFamily="49" charset="-122"/>
              </a:rPr>
              <a:t>p</a:t>
            </a:r>
            <a:r>
              <a:rPr lang="en-US" altLang="zh-CN" sz="1600" i="1" baseline="-25000">
                <a:latin typeface="黑体" panose="02010609060101010101" pitchFamily="49" charset="-122"/>
                <a:ea typeface="黑体" panose="02010609060101010101" pitchFamily="49" charset="-122"/>
              </a:rPr>
              <a:t>ga</a:t>
            </a:r>
            <a:r>
              <a:rPr lang="en-US" altLang="zh-CN" sz="1600">
                <a:latin typeface="黑体" panose="02010609060101010101" pitchFamily="49" charset="-122"/>
                <a:ea typeface="黑体" panose="02010609060101010101" pitchFamily="49" charset="-122"/>
              </a:rPr>
              <a:t> </a:t>
            </a:r>
            <a:r>
              <a:rPr lang="zh-CN" altLang="zh-CN" sz="1600">
                <a:latin typeface="黑体" panose="02010609060101010101" pitchFamily="49" charset="-122"/>
                <a:ea typeface="黑体" panose="02010609060101010101" pitchFamily="49" charset="-122"/>
              </a:rPr>
              <a:t>是标准的气体大气压，</a:t>
            </a:r>
            <a:r>
              <a:rPr lang="en-US" altLang="zh-CN" sz="1600" i="1">
                <a:latin typeface="黑体" panose="02010609060101010101" pitchFamily="49" charset="-122"/>
                <a:ea typeface="黑体" panose="02010609060101010101" pitchFamily="49" charset="-122"/>
              </a:rPr>
              <a:t>ρ</a:t>
            </a:r>
            <a:r>
              <a:rPr lang="en-US" altLang="zh-CN" sz="1600" i="1" baseline="-25000">
                <a:latin typeface="黑体" panose="02010609060101010101" pitchFamily="49" charset="-122"/>
                <a:ea typeface="黑体" panose="02010609060101010101" pitchFamily="49" charset="-122"/>
              </a:rPr>
              <a:t>ga</a:t>
            </a:r>
            <a:r>
              <a:rPr lang="en-US" altLang="zh-CN" sz="1600">
                <a:latin typeface="黑体" panose="02010609060101010101" pitchFamily="49" charset="-122"/>
                <a:ea typeface="黑体" panose="02010609060101010101" pitchFamily="49" charset="-122"/>
              </a:rPr>
              <a:t> </a:t>
            </a:r>
            <a:r>
              <a:rPr lang="zh-CN" altLang="zh-CN" sz="1600">
                <a:latin typeface="黑体" panose="02010609060101010101" pitchFamily="49" charset="-122"/>
                <a:ea typeface="黑体" panose="02010609060101010101" pitchFamily="49" charset="-122"/>
              </a:rPr>
              <a:t>是标准大气压条件下的气体密度</a:t>
            </a:r>
            <a:r>
              <a:rPr lang="zh-CN" altLang="en-US" sz="1600">
                <a:latin typeface="黑体" panose="02010609060101010101" pitchFamily="49" charset="-122"/>
                <a:ea typeface="黑体" panose="02010609060101010101" pitchFamily="49" charset="-122"/>
              </a:rPr>
              <a:t>，</a:t>
            </a:r>
            <a:r>
              <a:rPr lang="en-US" altLang="zh-CN" sz="1600" i="1">
                <a:latin typeface="黑体" panose="02010609060101010101" pitchFamily="49" charset="-122"/>
                <a:ea typeface="黑体" panose="02010609060101010101" pitchFamily="49" charset="-122"/>
              </a:rPr>
              <a:t>p</a:t>
            </a:r>
            <a:r>
              <a:rPr lang="en-US" altLang="zh-CN" sz="1600" i="1" baseline="-25000">
                <a:latin typeface="黑体" panose="02010609060101010101" pitchFamily="49" charset="-122"/>
                <a:ea typeface="黑体" panose="02010609060101010101" pitchFamily="49" charset="-122"/>
              </a:rPr>
              <a:t>np </a:t>
            </a:r>
            <a:r>
              <a:rPr lang="zh-CN" altLang="zh-CN" sz="1600">
                <a:latin typeface="黑体" panose="02010609060101010101" pitchFamily="49" charset="-122"/>
                <a:ea typeface="黑体" panose="02010609060101010101" pitchFamily="49" charset="-122"/>
              </a:rPr>
              <a:t>代表了纳米孔中的气体压力，</a:t>
            </a:r>
            <a:r>
              <a:rPr lang="en-US" altLang="zh-CN" sz="1600" i="1">
                <a:latin typeface="黑体" panose="02010609060101010101" pitchFamily="49" charset="-122"/>
                <a:ea typeface="黑体" panose="02010609060101010101" pitchFamily="49" charset="-122"/>
              </a:rPr>
              <a:t>k</a:t>
            </a:r>
            <a:r>
              <a:rPr lang="en-US" altLang="zh-CN" sz="1600" i="1" baseline="-25000">
                <a:latin typeface="黑体" panose="02010609060101010101" pitchFamily="49" charset="-122"/>
                <a:ea typeface="黑体" panose="02010609060101010101" pitchFamily="49" charset="-122"/>
              </a:rPr>
              <a:t>np</a:t>
            </a:r>
            <a:r>
              <a:rPr lang="en-US" altLang="zh-CN" sz="1600">
                <a:latin typeface="黑体" panose="02010609060101010101" pitchFamily="49" charset="-122"/>
                <a:ea typeface="黑体" panose="02010609060101010101" pitchFamily="49" charset="-122"/>
              </a:rPr>
              <a:t> </a:t>
            </a:r>
            <a:r>
              <a:rPr lang="zh-CN" altLang="zh-CN" sz="1600">
                <a:latin typeface="黑体" panose="02010609060101010101" pitchFamily="49" charset="-122"/>
                <a:ea typeface="黑体" panose="02010609060101010101" pitchFamily="49" charset="-122"/>
              </a:rPr>
              <a:t>是纳米孔中的渗透率</a:t>
            </a:r>
            <a:endParaRPr lang="zh-CN" altLang="en-US" sz="1600">
              <a:latin typeface="黑体" panose="02010609060101010101" pitchFamily="49" charset="-122"/>
              <a:ea typeface="黑体" panose="02010609060101010101" pitchFamily="49" charset="-122"/>
            </a:endParaRPr>
          </a:p>
        </p:txBody>
      </p:sp>
      <p:sp>
        <p:nvSpPr>
          <p:cNvPr id="2" name="文本框 1">
            <a:extLst>
              <a:ext uri="{FF2B5EF4-FFF2-40B4-BE49-F238E27FC236}">
                <a16:creationId xmlns:a16="http://schemas.microsoft.com/office/drawing/2014/main" id="{E71B65A2-2754-4066-BE62-01C0204ABF07}"/>
              </a:ext>
            </a:extLst>
          </p:cNvPr>
          <p:cNvSpPr txBox="1"/>
          <p:nvPr/>
        </p:nvSpPr>
        <p:spPr bwMode="auto">
          <a:xfrm>
            <a:off x="1497013" y="1933575"/>
            <a:ext cx="3943350" cy="542925"/>
          </a:xfrm>
          <a:prstGeom prst="rect">
            <a:avLst/>
          </a:prstGeom>
          <a:noFill/>
          <a:ln w="9525">
            <a:solidFill>
              <a:srgbClr val="0000FF"/>
            </a:solidFill>
            <a:prstDash val="dashDot"/>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eaLnBrk="1" hangingPunct="1">
              <a:defRPr/>
            </a:pPr>
            <a:endParaRPr lang="zh-CN" altLang="en-US" dirty="0">
              <a:solidFill>
                <a:srgbClr val="FF0000"/>
              </a:solidFill>
              <a:latin typeface="+mn-lt"/>
            </a:endParaRPr>
          </a:p>
        </p:txBody>
      </p:sp>
      <p:sp>
        <p:nvSpPr>
          <p:cNvPr id="22" name="文本框 21">
            <a:extLst>
              <a:ext uri="{FF2B5EF4-FFF2-40B4-BE49-F238E27FC236}">
                <a16:creationId xmlns:a16="http://schemas.microsoft.com/office/drawing/2014/main" id="{8FB7F303-6007-4B29-A865-FAD4A321843F}"/>
              </a:ext>
            </a:extLst>
          </p:cNvPr>
          <p:cNvSpPr txBox="1"/>
          <p:nvPr/>
        </p:nvSpPr>
        <p:spPr bwMode="auto">
          <a:xfrm>
            <a:off x="2117725" y="4116388"/>
            <a:ext cx="2933700" cy="542925"/>
          </a:xfrm>
          <a:prstGeom prst="rect">
            <a:avLst/>
          </a:prstGeom>
          <a:noFill/>
          <a:ln w="9525">
            <a:solidFill>
              <a:srgbClr val="0000FF"/>
            </a:solidFill>
            <a:prstDash val="dashDot"/>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eaLnBrk="1" hangingPunct="1">
              <a:defRPr/>
            </a:pPr>
            <a:endParaRPr lang="zh-CN" altLang="en-US" dirty="0">
              <a:solidFill>
                <a:srgbClr val="FF0000"/>
              </a:solidFill>
              <a:latin typeface="+mn-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灯片编号占位符 3">
            <a:extLst>
              <a:ext uri="{FF2B5EF4-FFF2-40B4-BE49-F238E27FC236}">
                <a16:creationId xmlns:a16="http://schemas.microsoft.com/office/drawing/2014/main" id="{A8908CCC-44CC-4BC0-8706-E3F636AF08F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fld id="{80A8506E-D15F-4C56-8899-D80213FB4B3F}" type="slidenum">
              <a:rPr lang="en-US" altLang="zh-CN" sz="1400" smtClean="0">
                <a:latin typeface="Arial" panose="020B0604020202020204" pitchFamily="34" charset="0"/>
              </a:rPr>
              <a:pPr>
                <a:spcBef>
                  <a:spcPct val="0"/>
                </a:spcBef>
                <a:buFontTx/>
                <a:buNone/>
              </a:pPr>
              <a:t>9</a:t>
            </a:fld>
            <a:endParaRPr lang="en-US" altLang="zh-CN" sz="1400">
              <a:latin typeface="Arial" panose="020B0604020202020204" pitchFamily="34" charset="0"/>
            </a:endParaRPr>
          </a:p>
        </p:txBody>
      </p:sp>
      <p:sp>
        <p:nvSpPr>
          <p:cNvPr id="22531" name="Text Box 18">
            <a:extLst>
              <a:ext uri="{FF2B5EF4-FFF2-40B4-BE49-F238E27FC236}">
                <a16:creationId xmlns:a16="http://schemas.microsoft.com/office/drawing/2014/main" id="{95954E95-404C-41F2-9D29-66C767BAEDE7}"/>
              </a:ext>
            </a:extLst>
          </p:cNvPr>
          <p:cNvSpPr txBox="1">
            <a:spLocks noChangeArrowheads="1"/>
          </p:cNvSpPr>
          <p:nvPr/>
        </p:nvSpPr>
        <p:spPr bwMode="auto">
          <a:xfrm>
            <a:off x="2052178" y="170615"/>
            <a:ext cx="7777163"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spcBef>
                <a:spcPct val="0"/>
              </a:spcBef>
              <a:buFontTx/>
              <a:buNone/>
            </a:pPr>
            <a:r>
              <a:rPr lang="zh-CN" altLang="en-US" sz="3000" b="1" dirty="0">
                <a:solidFill>
                  <a:srgbClr val="FF0701"/>
                </a:solidFill>
                <a:latin typeface="黑体" panose="02010609060101010101" pitchFamily="49" charset="-122"/>
                <a:ea typeface="黑体" panose="02010609060101010101" pitchFamily="49" charset="-122"/>
              </a:rPr>
              <a:t>二、裂隙（孔隙）与基质相互作用</a:t>
            </a:r>
          </a:p>
        </p:txBody>
      </p:sp>
      <p:sp>
        <p:nvSpPr>
          <p:cNvPr id="22532" name="Text Box 20">
            <a:extLst>
              <a:ext uri="{FF2B5EF4-FFF2-40B4-BE49-F238E27FC236}">
                <a16:creationId xmlns:a16="http://schemas.microsoft.com/office/drawing/2014/main" id="{C50E535A-CB58-46E5-B5AE-74FB5AD2FA2E}"/>
              </a:ext>
            </a:extLst>
          </p:cNvPr>
          <p:cNvSpPr txBox="1">
            <a:spLocks noChangeArrowheads="1"/>
          </p:cNvSpPr>
          <p:nvPr/>
        </p:nvSpPr>
        <p:spPr bwMode="auto">
          <a:xfrm flipV="1">
            <a:off x="152400" y="742950"/>
            <a:ext cx="9017000" cy="50800"/>
          </a:xfrm>
          <a:prstGeom prst="rect">
            <a:avLst/>
          </a:prstGeom>
          <a:gradFill rotWithShape="1">
            <a:gsLst>
              <a:gs pos="0">
                <a:srgbClr val="FF0000"/>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lIns="0" tIns="0" rIns="0" bIns="0"/>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endParaRPr lang="zh-CN" altLang="zh-CN" sz="300">
              <a:latin typeface="黑体" panose="02010609060101010101" pitchFamily="49" charset="-122"/>
              <a:ea typeface="黑体" panose="02010609060101010101" pitchFamily="49" charset="-122"/>
            </a:endParaRPr>
          </a:p>
        </p:txBody>
      </p:sp>
      <p:sp>
        <p:nvSpPr>
          <p:cNvPr id="22533" name="Text Box 3">
            <a:extLst>
              <a:ext uri="{FF2B5EF4-FFF2-40B4-BE49-F238E27FC236}">
                <a16:creationId xmlns:a16="http://schemas.microsoft.com/office/drawing/2014/main" id="{42D45EDD-BAC7-4E62-B066-93A8E3604ACC}"/>
              </a:ext>
            </a:extLst>
          </p:cNvPr>
          <p:cNvSpPr txBox="1">
            <a:spLocks noChangeArrowheads="1"/>
          </p:cNvSpPr>
          <p:nvPr/>
        </p:nvSpPr>
        <p:spPr bwMode="ltGray">
          <a:xfrm>
            <a:off x="152400" y="914400"/>
            <a:ext cx="2690813"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marL="355600" indent="-35560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30000"/>
              </a:lnSpc>
              <a:spcBef>
                <a:spcPct val="15000"/>
              </a:spcBef>
              <a:buClr>
                <a:srgbClr val="FF0000"/>
              </a:buClr>
              <a:buSzPct val="120000"/>
              <a:buFont typeface="Wingdings 2" panose="05020102010507070707" pitchFamily="18" charset="2"/>
              <a:buChar char="ò"/>
            </a:pPr>
            <a:r>
              <a:rPr lang="zh-CN" altLang="en-US" sz="2400" b="1">
                <a:solidFill>
                  <a:srgbClr val="0000FF"/>
                </a:solidFill>
                <a:latin typeface="黑体" panose="02010609060101010101" pitchFamily="49" charset="-122"/>
                <a:ea typeface="黑体" panose="02010609060101010101" pitchFamily="49" charset="-122"/>
              </a:rPr>
              <a:t>数学模型</a:t>
            </a:r>
          </a:p>
        </p:txBody>
      </p:sp>
      <p:sp>
        <p:nvSpPr>
          <p:cNvPr id="22534" name="Rectangle 11">
            <a:extLst>
              <a:ext uri="{FF2B5EF4-FFF2-40B4-BE49-F238E27FC236}">
                <a16:creationId xmlns:a16="http://schemas.microsoft.com/office/drawing/2014/main" id="{4E89FD0E-3E33-464F-8A47-2926B210AFD9}"/>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2535" name="Rectangle 12">
            <a:extLst>
              <a:ext uri="{FF2B5EF4-FFF2-40B4-BE49-F238E27FC236}">
                <a16:creationId xmlns:a16="http://schemas.microsoft.com/office/drawing/2014/main" id="{D3DE02BA-34B0-4B93-A3C5-2C4346DB74A5}"/>
              </a:ext>
            </a:extLst>
          </p:cNvPr>
          <p:cNvSpPr>
            <a:spLocks noChangeArrowheads="1"/>
          </p:cNvSpPr>
          <p:nvPr/>
        </p:nvSpPr>
        <p:spPr bwMode="auto">
          <a:xfrm>
            <a:off x="450850" y="3835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2536" name="Rectangle 13">
            <a:extLst>
              <a:ext uri="{FF2B5EF4-FFF2-40B4-BE49-F238E27FC236}">
                <a16:creationId xmlns:a16="http://schemas.microsoft.com/office/drawing/2014/main" id="{1679589E-B98A-4039-A5CA-376D1B5237F3}"/>
              </a:ext>
            </a:extLst>
          </p:cNvPr>
          <p:cNvSpPr>
            <a:spLocks noChangeArrowheads="1"/>
          </p:cNvSpPr>
          <p:nvPr/>
        </p:nvSpPr>
        <p:spPr bwMode="auto">
          <a:xfrm>
            <a:off x="0" y="47339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2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2537" name="Rectangle 14">
            <a:extLst>
              <a:ext uri="{FF2B5EF4-FFF2-40B4-BE49-F238E27FC236}">
                <a16:creationId xmlns:a16="http://schemas.microsoft.com/office/drawing/2014/main" id="{3FC963AA-0256-4366-8B46-79D1A2AAA8AC}"/>
              </a:ext>
            </a:extLst>
          </p:cNvPr>
          <p:cNvSpPr>
            <a:spLocks noChangeArrowheads="1"/>
          </p:cNvSpPr>
          <p:nvPr/>
        </p:nvSpPr>
        <p:spPr bwMode="auto">
          <a:xfrm>
            <a:off x="0" y="686752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2538" name="Rectangle 4">
            <a:extLst>
              <a:ext uri="{FF2B5EF4-FFF2-40B4-BE49-F238E27FC236}">
                <a16:creationId xmlns:a16="http://schemas.microsoft.com/office/drawing/2014/main" id="{B08512CB-EB2E-4D9F-A955-F754D8E516DF}"/>
              </a:ext>
            </a:extLst>
          </p:cNvPr>
          <p:cNvSpPr>
            <a:spLocks noChangeArrowheads="1"/>
          </p:cNvSpPr>
          <p:nvPr/>
        </p:nvSpPr>
        <p:spPr bwMode="auto">
          <a:xfrm>
            <a:off x="0" y="0"/>
            <a:ext cx="9144000" cy="45720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2539" name="Rectangle 5">
            <a:extLst>
              <a:ext uri="{FF2B5EF4-FFF2-40B4-BE49-F238E27FC236}">
                <a16:creationId xmlns:a16="http://schemas.microsoft.com/office/drawing/2014/main" id="{FD58B027-CC33-406B-83AD-E5165989F0CE}"/>
              </a:ext>
            </a:extLst>
          </p:cNvPr>
          <p:cNvSpPr>
            <a:spLocks noChangeArrowheads="1"/>
          </p:cNvSpPr>
          <p:nvPr/>
        </p:nvSpPr>
        <p:spPr bwMode="auto">
          <a:xfrm>
            <a:off x="0" y="25908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2540" name="Rectangle 6">
            <a:extLst>
              <a:ext uri="{FF2B5EF4-FFF2-40B4-BE49-F238E27FC236}">
                <a16:creationId xmlns:a16="http://schemas.microsoft.com/office/drawing/2014/main" id="{107BBCD5-FDBE-427B-8A8D-86F092F02A9B}"/>
              </a:ext>
            </a:extLst>
          </p:cNvPr>
          <p:cNvSpPr>
            <a:spLocks noChangeArrowheads="1"/>
          </p:cNvSpPr>
          <p:nvPr/>
        </p:nvSpPr>
        <p:spPr bwMode="auto">
          <a:xfrm>
            <a:off x="0" y="4724400"/>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a:spcBef>
                <a:spcPct val="0"/>
              </a:spcBef>
              <a:buFontTx/>
              <a:buNone/>
            </a:pPr>
            <a:r>
              <a:rPr lang="en-US" altLang="zh-CN" sz="1000">
                <a:latin typeface="Calibri" panose="020F0502020204030204" pitchFamily="34" charset="0"/>
                <a:cs typeface="Times New Roman" panose="02020603050405020304" pitchFamily="18" charset="0"/>
              </a:rPr>
              <a:t> </a:t>
            </a:r>
            <a:endParaRPr lang="en-US" altLang="zh-CN" sz="1400">
              <a:latin typeface="Arial" panose="020B0604020202020204" pitchFamily="34" charset="0"/>
            </a:endParaRPr>
          </a:p>
        </p:txBody>
      </p:sp>
      <p:sp>
        <p:nvSpPr>
          <p:cNvPr id="22541" name="Rectangle 2">
            <a:extLst>
              <a:ext uri="{FF2B5EF4-FFF2-40B4-BE49-F238E27FC236}">
                <a16:creationId xmlns:a16="http://schemas.microsoft.com/office/drawing/2014/main" id="{470AE969-BA21-44AF-A4D4-8AC3ECD6C0C7}"/>
              </a:ext>
            </a:extLst>
          </p:cNvPr>
          <p:cNvSpPr>
            <a:spLocks noChangeArrowheads="1"/>
          </p:cNvSpPr>
          <p:nvPr/>
        </p:nvSpPr>
        <p:spPr bwMode="auto">
          <a:xfrm>
            <a:off x="177800" y="1579563"/>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2542" name="Rectangle 4">
            <a:extLst>
              <a:ext uri="{FF2B5EF4-FFF2-40B4-BE49-F238E27FC236}">
                <a16:creationId xmlns:a16="http://schemas.microsoft.com/office/drawing/2014/main" id="{541057C4-1D01-4EF3-B868-4C4F4A788F4B}"/>
              </a:ext>
            </a:extLst>
          </p:cNvPr>
          <p:cNvSpPr>
            <a:spLocks noChangeArrowheads="1"/>
          </p:cNvSpPr>
          <p:nvPr/>
        </p:nvSpPr>
        <p:spPr bwMode="auto">
          <a:xfrm>
            <a:off x="4427538" y="1589088"/>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sp>
        <p:nvSpPr>
          <p:cNvPr id="20" name="内容占位符 2">
            <a:extLst>
              <a:ext uri="{FF2B5EF4-FFF2-40B4-BE49-F238E27FC236}">
                <a16:creationId xmlns:a16="http://schemas.microsoft.com/office/drawing/2014/main" id="{411D2356-9CE9-472D-8A34-99936234093C}"/>
              </a:ext>
            </a:extLst>
          </p:cNvPr>
          <p:cNvSpPr txBox="1">
            <a:spLocks/>
          </p:cNvSpPr>
          <p:nvPr/>
        </p:nvSpPr>
        <p:spPr bwMode="auto">
          <a:xfrm>
            <a:off x="539750" y="1441450"/>
            <a:ext cx="3733800" cy="436563"/>
          </a:xfrm>
          <a:prstGeom prst="rect">
            <a:avLst/>
          </a:prstGeom>
          <a:noFill/>
          <a:ln w="31750" cap="flat" algn="ctr">
            <a:noFill/>
            <a:miter lim="800000"/>
            <a:headEnd/>
            <a:tailEnd/>
          </a:ln>
        </p:spPr>
        <p:txBody>
          <a:bodyPr>
            <a:spAutoFit/>
          </a:bodyPr>
          <a:lstStyle/>
          <a:p>
            <a:pPr marL="266700" indent="-266700">
              <a:lnSpc>
                <a:spcPct val="140000"/>
              </a:lnSpc>
              <a:spcBef>
                <a:spcPts val="1200"/>
              </a:spcBef>
              <a:buClr>
                <a:srgbClr val="FF0000"/>
              </a:buClr>
              <a:buSzPct val="90000"/>
              <a:buFont typeface="Wingdings" pitchFamily="2" charset="2"/>
              <a:buChar char="Ø"/>
              <a:defRPr/>
            </a:pPr>
            <a:r>
              <a:rPr lang="zh-CN" altLang="zh-CN" sz="1600" dirty="0">
                <a:latin typeface="黑体" panose="02010609060101010101" pitchFamily="49" charset="-122"/>
                <a:ea typeface="黑体" panose="02010609060101010101" pitchFamily="49" charset="-122"/>
              </a:rPr>
              <a:t>纳米孔表面气体吸附</a:t>
            </a:r>
            <a:endParaRPr lang="en-US" altLang="zh-CN" sz="1600" kern="0" dirty="0">
              <a:latin typeface="黑体" pitchFamily="49" charset="-122"/>
              <a:ea typeface="黑体" pitchFamily="49" charset="-122"/>
            </a:endParaRPr>
          </a:p>
        </p:txBody>
      </p:sp>
      <p:sp>
        <p:nvSpPr>
          <p:cNvPr id="22544" name="矩形 5">
            <a:extLst>
              <a:ext uri="{FF2B5EF4-FFF2-40B4-BE49-F238E27FC236}">
                <a16:creationId xmlns:a16="http://schemas.microsoft.com/office/drawing/2014/main" id="{B21CC77A-F5A9-4905-9094-E5F916F3BAE5}"/>
              </a:ext>
            </a:extLst>
          </p:cNvPr>
          <p:cNvSpPr>
            <a:spLocks noChangeArrowheads="1"/>
          </p:cNvSpPr>
          <p:nvPr/>
        </p:nvSpPr>
        <p:spPr bwMode="auto">
          <a:xfrm>
            <a:off x="755650" y="2489200"/>
            <a:ext cx="6911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600" i="1">
                <a:latin typeface="黑体" panose="02010609060101010101" pitchFamily="49" charset="-122"/>
                <a:ea typeface="黑体" panose="02010609060101010101" pitchFamily="49" charset="-122"/>
              </a:rPr>
              <a:t>C</a:t>
            </a:r>
            <a:r>
              <a:rPr lang="en-US" altLang="zh-CN" sz="1600" i="1" baseline="-25000">
                <a:latin typeface="黑体" panose="02010609060101010101" pitchFamily="49" charset="-122"/>
                <a:ea typeface="黑体" panose="02010609060101010101" pitchFamily="49" charset="-122"/>
              </a:rPr>
              <a:t>ad</a:t>
            </a:r>
            <a:r>
              <a:rPr lang="en-US" altLang="zh-CN" sz="1600" i="1">
                <a:latin typeface="黑体" panose="02010609060101010101" pitchFamily="49" charset="-122"/>
                <a:ea typeface="黑体" panose="02010609060101010101" pitchFamily="49" charset="-122"/>
              </a:rPr>
              <a:t> </a:t>
            </a:r>
            <a:r>
              <a:rPr lang="zh-CN" altLang="zh-CN" sz="1600">
                <a:latin typeface="黑体" panose="02010609060101010101" pitchFamily="49" charset="-122"/>
                <a:ea typeface="黑体" panose="02010609060101010101" pitchFamily="49" charset="-122"/>
              </a:rPr>
              <a:t>是在纳米孔表面压力，</a:t>
            </a:r>
            <a:r>
              <a:rPr lang="en-US" altLang="zh-CN" sz="1600">
                <a:latin typeface="黑体" panose="02010609060101010101" pitchFamily="49" charset="-122"/>
                <a:ea typeface="黑体" panose="02010609060101010101" pitchFamily="49" charset="-122"/>
              </a:rPr>
              <a:t> </a:t>
            </a:r>
            <a:r>
              <a:rPr lang="en-US" altLang="zh-CN" sz="1600" i="1">
                <a:latin typeface="黑体" panose="02010609060101010101" pitchFamily="49" charset="-122"/>
                <a:ea typeface="黑体" panose="02010609060101010101" pitchFamily="49" charset="-122"/>
              </a:rPr>
              <a:t>p</a:t>
            </a:r>
            <a:r>
              <a:rPr lang="en-US" altLang="zh-CN" sz="1600" i="1" baseline="-25000">
                <a:latin typeface="黑体" panose="02010609060101010101" pitchFamily="49" charset="-122"/>
                <a:ea typeface="黑体" panose="02010609060101010101" pitchFamily="49" charset="-122"/>
              </a:rPr>
              <a:t>sur</a:t>
            </a:r>
            <a:r>
              <a:rPr lang="en-US" altLang="zh-CN" sz="1600">
                <a:latin typeface="黑体" panose="02010609060101010101" pitchFamily="49" charset="-122"/>
                <a:ea typeface="黑体" panose="02010609060101010101" pitchFamily="49" charset="-122"/>
              </a:rPr>
              <a:t> </a:t>
            </a:r>
            <a:r>
              <a:rPr lang="zh-CN" altLang="zh-CN" sz="1600">
                <a:latin typeface="黑体" panose="02010609060101010101" pitchFamily="49" charset="-122"/>
                <a:ea typeface="黑体" panose="02010609060101010101" pitchFamily="49" charset="-122"/>
              </a:rPr>
              <a:t>条件下的气体浓度，</a:t>
            </a:r>
            <a:r>
              <a:rPr lang="en-US" altLang="zh-CN" sz="1600">
                <a:latin typeface="黑体" panose="02010609060101010101" pitchFamily="49" charset="-122"/>
                <a:ea typeface="黑体" panose="02010609060101010101" pitchFamily="49" charset="-122"/>
              </a:rPr>
              <a:t>Z</a:t>
            </a:r>
            <a:r>
              <a:rPr lang="zh-CN" altLang="zh-CN" sz="1600">
                <a:latin typeface="黑体" panose="02010609060101010101" pitchFamily="49" charset="-122"/>
                <a:ea typeface="黑体" panose="02010609060101010101" pitchFamily="49" charset="-122"/>
              </a:rPr>
              <a:t>是真实气体偏差因子</a:t>
            </a:r>
            <a:endParaRPr lang="zh-CN" altLang="en-US" sz="1600">
              <a:latin typeface="黑体" panose="02010609060101010101" pitchFamily="49" charset="-122"/>
              <a:ea typeface="黑体" panose="02010609060101010101" pitchFamily="49" charset="-122"/>
            </a:endParaRPr>
          </a:p>
        </p:txBody>
      </p:sp>
      <p:sp>
        <p:nvSpPr>
          <p:cNvPr id="23" name="内容占位符 2">
            <a:extLst>
              <a:ext uri="{FF2B5EF4-FFF2-40B4-BE49-F238E27FC236}">
                <a16:creationId xmlns:a16="http://schemas.microsoft.com/office/drawing/2014/main" id="{6BF1E5B7-96DB-4175-A871-FA590079904C}"/>
              </a:ext>
            </a:extLst>
          </p:cNvPr>
          <p:cNvSpPr txBox="1">
            <a:spLocks/>
          </p:cNvSpPr>
          <p:nvPr/>
        </p:nvSpPr>
        <p:spPr bwMode="auto">
          <a:xfrm>
            <a:off x="450850" y="2917825"/>
            <a:ext cx="3733800" cy="436563"/>
          </a:xfrm>
          <a:prstGeom prst="rect">
            <a:avLst/>
          </a:prstGeom>
          <a:noFill/>
          <a:ln w="31750" cap="flat" algn="ctr">
            <a:noFill/>
            <a:miter lim="800000"/>
            <a:headEnd/>
            <a:tailEnd/>
          </a:ln>
        </p:spPr>
        <p:txBody>
          <a:bodyPr>
            <a:spAutoFit/>
          </a:bodyPr>
          <a:lstStyle/>
          <a:p>
            <a:pPr marL="266700" indent="-266700">
              <a:lnSpc>
                <a:spcPct val="140000"/>
              </a:lnSpc>
              <a:spcBef>
                <a:spcPts val="1200"/>
              </a:spcBef>
              <a:buClr>
                <a:srgbClr val="FF0000"/>
              </a:buClr>
              <a:buSzPct val="90000"/>
              <a:buFont typeface="Wingdings" pitchFamily="2" charset="2"/>
              <a:buChar char="Ø"/>
              <a:defRPr/>
            </a:pPr>
            <a:r>
              <a:rPr lang="zh-CN" altLang="zh-CN" sz="1600" dirty="0">
                <a:latin typeface="黑体" panose="02010609060101010101" pitchFamily="49" charset="-122"/>
                <a:ea typeface="黑体" panose="02010609060101010101" pitchFamily="49" charset="-122"/>
              </a:rPr>
              <a:t>干酪根中的扩散</a:t>
            </a:r>
            <a:endParaRPr lang="en-US" altLang="zh-CN" sz="1600" kern="0" dirty="0">
              <a:latin typeface="黑体" pitchFamily="49" charset="-122"/>
              <a:ea typeface="黑体" pitchFamily="49" charset="-122"/>
            </a:endParaRPr>
          </a:p>
        </p:txBody>
      </p:sp>
      <p:sp>
        <p:nvSpPr>
          <p:cNvPr id="22546" name="矩形 25">
            <a:extLst>
              <a:ext uri="{FF2B5EF4-FFF2-40B4-BE49-F238E27FC236}">
                <a16:creationId xmlns:a16="http://schemas.microsoft.com/office/drawing/2014/main" id="{26BDB112-8374-4CF9-AB41-A2B10BBFC22F}"/>
              </a:ext>
            </a:extLst>
          </p:cNvPr>
          <p:cNvSpPr>
            <a:spLocks noChangeArrowheads="1"/>
          </p:cNvSpPr>
          <p:nvPr/>
        </p:nvSpPr>
        <p:spPr bwMode="auto">
          <a:xfrm>
            <a:off x="709613" y="3913188"/>
            <a:ext cx="655161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600" i="1">
                <a:latin typeface="黑体" panose="02010609060101010101" pitchFamily="49" charset="-122"/>
                <a:ea typeface="黑体" panose="02010609060101010101" pitchFamily="49" charset="-122"/>
              </a:rPr>
              <a:t>C</a:t>
            </a:r>
            <a:r>
              <a:rPr lang="en-US" altLang="zh-CN" sz="1600" i="1" baseline="-25000">
                <a:latin typeface="黑体" panose="02010609060101010101" pitchFamily="49" charset="-122"/>
                <a:ea typeface="黑体" panose="02010609060101010101" pitchFamily="49" charset="-122"/>
              </a:rPr>
              <a:t>dis</a:t>
            </a:r>
            <a:r>
              <a:rPr lang="en-US" altLang="zh-CN" sz="1600">
                <a:latin typeface="黑体" panose="02010609060101010101" pitchFamily="49" charset="-122"/>
                <a:ea typeface="黑体" panose="02010609060101010101" pitchFamily="49" charset="-122"/>
              </a:rPr>
              <a:t> </a:t>
            </a:r>
            <a:r>
              <a:rPr lang="zh-CN" altLang="zh-CN" sz="1600">
                <a:latin typeface="黑体" panose="02010609060101010101" pitchFamily="49" charset="-122"/>
                <a:ea typeface="黑体" panose="02010609060101010101" pitchFamily="49" charset="-122"/>
              </a:rPr>
              <a:t>是溶解气的浓度，</a:t>
            </a:r>
            <a:r>
              <a:rPr lang="en-US" altLang="zh-CN" sz="1600" i="1">
                <a:latin typeface="黑体" panose="02010609060101010101" pitchFamily="49" charset="-122"/>
                <a:ea typeface="黑体" panose="02010609060101010101" pitchFamily="49" charset="-122"/>
              </a:rPr>
              <a:t>D</a:t>
            </a:r>
            <a:r>
              <a:rPr lang="en-US" altLang="zh-CN" sz="1600" i="1" baseline="-25000">
                <a:latin typeface="黑体" panose="02010609060101010101" pitchFamily="49" charset="-122"/>
                <a:ea typeface="黑体" panose="02010609060101010101" pitchFamily="49" charset="-122"/>
              </a:rPr>
              <a:t>k</a:t>
            </a:r>
            <a:r>
              <a:rPr lang="en-US" altLang="zh-CN" sz="1600">
                <a:latin typeface="黑体" panose="02010609060101010101" pitchFamily="49" charset="-122"/>
                <a:ea typeface="黑体" panose="02010609060101010101" pitchFamily="49" charset="-122"/>
              </a:rPr>
              <a:t> </a:t>
            </a:r>
            <a:r>
              <a:rPr lang="zh-CN" altLang="zh-CN" sz="1600">
                <a:latin typeface="黑体" panose="02010609060101010101" pitchFamily="49" charset="-122"/>
                <a:ea typeface="黑体" panose="02010609060101010101" pitchFamily="49" charset="-122"/>
              </a:rPr>
              <a:t>是干酪根中的扩散系数</a:t>
            </a:r>
            <a:endParaRPr lang="zh-CN" altLang="en-US" sz="1600">
              <a:latin typeface="黑体" panose="02010609060101010101" pitchFamily="49" charset="-122"/>
              <a:ea typeface="黑体" panose="02010609060101010101" pitchFamily="49" charset="-122"/>
            </a:endParaRPr>
          </a:p>
        </p:txBody>
      </p:sp>
      <p:pic>
        <p:nvPicPr>
          <p:cNvPr id="22547" name="图片 21">
            <a:extLst>
              <a:ext uri="{FF2B5EF4-FFF2-40B4-BE49-F238E27FC236}">
                <a16:creationId xmlns:a16="http://schemas.microsoft.com/office/drawing/2014/main" id="{F6A8F1C1-6E46-45FC-A295-F3E04219027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95588" y="1849438"/>
            <a:ext cx="11906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8" name="Rectangle 4">
            <a:extLst>
              <a:ext uri="{FF2B5EF4-FFF2-40B4-BE49-F238E27FC236}">
                <a16:creationId xmlns:a16="http://schemas.microsoft.com/office/drawing/2014/main" id="{980C6AEA-5FD1-48CA-8DF3-6672FFA8AEB4}"/>
              </a:ext>
            </a:extLst>
          </p:cNvPr>
          <p:cNvSpPr>
            <a:spLocks noChangeArrowheads="1"/>
          </p:cNvSpPr>
          <p:nvPr/>
        </p:nvSpPr>
        <p:spPr bwMode="auto">
          <a:xfrm>
            <a:off x="2627313" y="3267075"/>
            <a:ext cx="9144000" cy="0"/>
          </a:xfrm>
          <a:prstGeom prst="rect">
            <a:avLst/>
          </a:prstGeom>
          <a:noFill/>
          <a:ln>
            <a:noFill/>
          </a:ln>
          <a:effectLst>
            <a:prstShdw prst="shdw11">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endParaRPr lang="zh-CN" altLang="en-US" sz="1400">
              <a:latin typeface="Arial" panose="020B0604020202020204" pitchFamily="34" charset="0"/>
            </a:endParaRPr>
          </a:p>
        </p:txBody>
      </p:sp>
      <p:graphicFrame>
        <p:nvGraphicFramePr>
          <p:cNvPr id="22549" name="对象 10">
            <a:extLst>
              <a:ext uri="{FF2B5EF4-FFF2-40B4-BE49-F238E27FC236}">
                <a16:creationId xmlns:a16="http://schemas.microsoft.com/office/drawing/2014/main" id="{FBDE6A28-7F14-4819-8C64-FBA0011BF3F6}"/>
              </a:ext>
            </a:extLst>
          </p:cNvPr>
          <p:cNvGraphicFramePr>
            <a:graphicFrameLocks noChangeAspect="1"/>
          </p:cNvGraphicFramePr>
          <p:nvPr/>
        </p:nvGraphicFramePr>
        <p:xfrm>
          <a:off x="2627313" y="3267075"/>
          <a:ext cx="1504950" cy="371475"/>
        </p:xfrm>
        <a:graphic>
          <a:graphicData uri="http://schemas.openxmlformats.org/presentationml/2006/ole">
            <mc:AlternateContent xmlns:mc="http://schemas.openxmlformats.org/markup-compatibility/2006">
              <mc:Choice xmlns:v="urn:schemas-microsoft-com:vml" Requires="v">
                <p:oleObj spid="_x0000_s128016" name="Equation" r:id="rId4" imgW="1497950" imgH="393529" progId="Equation.DSMT4">
                  <p:embed/>
                </p:oleObj>
              </mc:Choice>
              <mc:Fallback>
                <p:oleObj name="Equation" r:id="rId4" imgW="1497950" imgH="393529" progId="Equation.DSMT4">
                  <p:embed/>
                  <p:pic>
                    <p:nvPicPr>
                      <p:cNvPr id="22549" name="对象 10">
                        <a:extLst>
                          <a:ext uri="{FF2B5EF4-FFF2-40B4-BE49-F238E27FC236}">
                            <a16:creationId xmlns:a16="http://schemas.microsoft.com/office/drawing/2014/main" id="{FBDE6A28-7F14-4819-8C64-FBA0011BF3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7313" y="3267075"/>
                        <a:ext cx="150495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 name="内容占位符 2">
            <a:extLst>
              <a:ext uri="{FF2B5EF4-FFF2-40B4-BE49-F238E27FC236}">
                <a16:creationId xmlns:a16="http://schemas.microsoft.com/office/drawing/2014/main" id="{ED5EDAB7-CBEC-455F-93E0-3EC6E1862895}"/>
              </a:ext>
            </a:extLst>
          </p:cNvPr>
          <p:cNvSpPr txBox="1">
            <a:spLocks/>
          </p:cNvSpPr>
          <p:nvPr/>
        </p:nvSpPr>
        <p:spPr bwMode="auto">
          <a:xfrm>
            <a:off x="444500" y="4281488"/>
            <a:ext cx="3733800" cy="436562"/>
          </a:xfrm>
          <a:prstGeom prst="rect">
            <a:avLst/>
          </a:prstGeom>
          <a:noFill/>
          <a:ln w="31750" cap="flat" algn="ctr">
            <a:noFill/>
            <a:miter lim="800000"/>
            <a:headEnd/>
            <a:tailEnd/>
          </a:ln>
        </p:spPr>
        <p:txBody>
          <a:bodyPr>
            <a:spAutoFit/>
          </a:bodyPr>
          <a:lstStyle/>
          <a:p>
            <a:pPr marL="266700" indent="-266700">
              <a:lnSpc>
                <a:spcPct val="140000"/>
              </a:lnSpc>
              <a:spcBef>
                <a:spcPts val="1200"/>
              </a:spcBef>
              <a:buClr>
                <a:srgbClr val="FF0000"/>
              </a:buClr>
              <a:buSzPct val="90000"/>
              <a:buFont typeface="Wingdings" pitchFamily="2" charset="2"/>
              <a:buChar char="Ø"/>
              <a:defRPr/>
            </a:pPr>
            <a:r>
              <a:rPr lang="zh-CN" altLang="en-US" sz="1600" dirty="0">
                <a:latin typeface="黑体" pitchFamily="49" charset="-122"/>
                <a:ea typeface="黑体" pitchFamily="49" charset="-122"/>
              </a:rPr>
              <a:t>渗透率变化</a:t>
            </a:r>
            <a:endParaRPr lang="en-US" altLang="zh-CN" sz="1600" kern="0" dirty="0">
              <a:latin typeface="黑体" pitchFamily="49" charset="-122"/>
              <a:ea typeface="黑体" pitchFamily="49" charset="-122"/>
            </a:endParaRPr>
          </a:p>
        </p:txBody>
      </p:sp>
      <p:pic>
        <p:nvPicPr>
          <p:cNvPr id="22551" name="图片 27">
            <a:extLst>
              <a:ext uri="{FF2B5EF4-FFF2-40B4-BE49-F238E27FC236}">
                <a16:creationId xmlns:a16="http://schemas.microsoft.com/office/drawing/2014/main" id="{19037199-536B-4B0F-8789-84E288FDEDF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27313" y="4694238"/>
            <a:ext cx="10096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52" name="矩形 11">
            <a:extLst>
              <a:ext uri="{FF2B5EF4-FFF2-40B4-BE49-F238E27FC236}">
                <a16:creationId xmlns:a16="http://schemas.microsoft.com/office/drawing/2014/main" id="{480079AC-1336-48D1-8BD3-99700739259E}"/>
              </a:ext>
            </a:extLst>
          </p:cNvPr>
          <p:cNvSpPr>
            <a:spLocks noChangeArrowheads="1"/>
          </p:cNvSpPr>
          <p:nvPr/>
        </p:nvSpPr>
        <p:spPr bwMode="auto">
          <a:xfrm>
            <a:off x="763588" y="5318125"/>
            <a:ext cx="23749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spcBef>
                <a:spcPct val="0"/>
              </a:spcBef>
              <a:buFontTx/>
              <a:buNone/>
            </a:pPr>
            <a:r>
              <a:rPr lang="en-US" altLang="zh-CN" sz="1600">
                <a:latin typeface="黑体" panose="02010609060101010101" pitchFamily="49" charset="-122"/>
                <a:ea typeface="黑体" panose="02010609060101010101" pitchFamily="49" charset="-122"/>
                <a:cs typeface="Cambria Math" panose="02040503050406030204" pitchFamily="18" charset="0"/>
              </a:rPr>
              <a:t>△</a:t>
            </a:r>
            <a:r>
              <a:rPr lang="en-US" altLang="zh-CN" sz="1600" i="1">
                <a:latin typeface="黑体" panose="02010609060101010101" pitchFamily="49" charset="-122"/>
                <a:ea typeface="黑体" panose="02010609060101010101" pitchFamily="49" charset="-122"/>
                <a:cs typeface="Cambria Math" panose="02040503050406030204" pitchFamily="18" charset="0"/>
              </a:rPr>
              <a:t>r</a:t>
            </a:r>
            <a:r>
              <a:rPr lang="en-US" altLang="zh-CN" sz="1600" i="1" baseline="-25000">
                <a:latin typeface="黑体" panose="02010609060101010101" pitchFamily="49" charset="-122"/>
                <a:ea typeface="黑体" panose="02010609060101010101" pitchFamily="49" charset="-122"/>
                <a:cs typeface="Cambria Math" panose="02040503050406030204" pitchFamily="18" charset="0"/>
              </a:rPr>
              <a:t>np</a:t>
            </a:r>
            <a:r>
              <a:rPr lang="en-US" altLang="zh-CN" sz="1600">
                <a:latin typeface="黑体" panose="02010609060101010101" pitchFamily="49" charset="-122"/>
                <a:ea typeface="黑体" panose="02010609060101010101" pitchFamily="49" charset="-122"/>
                <a:cs typeface="Cambria Math" panose="02040503050406030204" pitchFamily="18" charset="0"/>
              </a:rPr>
              <a:t> </a:t>
            </a:r>
            <a:r>
              <a:rPr lang="zh-CN" altLang="zh-CN" sz="1600">
                <a:latin typeface="黑体" panose="02010609060101010101" pitchFamily="49" charset="-122"/>
                <a:ea typeface="黑体" panose="02010609060101010101" pitchFamily="49" charset="-122"/>
                <a:cs typeface="Times New Roman" panose="02020603050405020304" pitchFamily="18" charset="0"/>
              </a:rPr>
              <a:t>表示了孔径的变化</a:t>
            </a:r>
            <a:endParaRPr lang="zh-CN" altLang="en-US" sz="1600">
              <a:latin typeface="黑体" panose="02010609060101010101" pitchFamily="49" charset="-122"/>
              <a:ea typeface="黑体" panose="02010609060101010101" pitchFamily="49" charset="-122"/>
            </a:endParaRPr>
          </a:p>
        </p:txBody>
      </p:sp>
      <p:sp>
        <p:nvSpPr>
          <p:cNvPr id="25" name="文本框 24">
            <a:extLst>
              <a:ext uri="{FF2B5EF4-FFF2-40B4-BE49-F238E27FC236}">
                <a16:creationId xmlns:a16="http://schemas.microsoft.com/office/drawing/2014/main" id="{B3E909C7-F57B-4C7B-9697-B9FCC7D125CE}"/>
              </a:ext>
            </a:extLst>
          </p:cNvPr>
          <p:cNvSpPr txBox="1"/>
          <p:nvPr/>
        </p:nvSpPr>
        <p:spPr bwMode="auto">
          <a:xfrm>
            <a:off x="2795588" y="1825625"/>
            <a:ext cx="1336675" cy="542925"/>
          </a:xfrm>
          <a:prstGeom prst="rect">
            <a:avLst/>
          </a:prstGeom>
          <a:noFill/>
          <a:ln w="9525">
            <a:solidFill>
              <a:srgbClr val="0000FF"/>
            </a:solidFill>
            <a:prstDash val="dashDot"/>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eaLnBrk="1" hangingPunct="1">
              <a:defRPr/>
            </a:pPr>
            <a:endParaRPr lang="zh-CN" altLang="en-US" dirty="0">
              <a:solidFill>
                <a:srgbClr val="FF0000"/>
              </a:solidFill>
              <a:latin typeface="+mn-lt"/>
            </a:endParaRPr>
          </a:p>
        </p:txBody>
      </p:sp>
      <p:sp>
        <p:nvSpPr>
          <p:cNvPr id="26" name="文本框 25">
            <a:extLst>
              <a:ext uri="{FF2B5EF4-FFF2-40B4-BE49-F238E27FC236}">
                <a16:creationId xmlns:a16="http://schemas.microsoft.com/office/drawing/2014/main" id="{4B1ECDCE-F03B-467F-8EFF-F5318736DA5B}"/>
              </a:ext>
            </a:extLst>
          </p:cNvPr>
          <p:cNvSpPr txBox="1"/>
          <p:nvPr/>
        </p:nvSpPr>
        <p:spPr bwMode="auto">
          <a:xfrm>
            <a:off x="2574925" y="3205163"/>
            <a:ext cx="1557338" cy="542925"/>
          </a:xfrm>
          <a:prstGeom prst="rect">
            <a:avLst/>
          </a:prstGeom>
          <a:noFill/>
          <a:ln w="9525">
            <a:solidFill>
              <a:srgbClr val="0000FF"/>
            </a:solidFill>
            <a:prstDash val="dashDot"/>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eaLnBrk="1" hangingPunct="1">
              <a:defRPr/>
            </a:pPr>
            <a:endParaRPr lang="zh-CN" altLang="en-US" dirty="0">
              <a:solidFill>
                <a:srgbClr val="FF0000"/>
              </a:solidFill>
              <a:latin typeface="+mn-lt"/>
            </a:endParaRPr>
          </a:p>
        </p:txBody>
      </p:sp>
      <p:sp>
        <p:nvSpPr>
          <p:cNvPr id="28" name="文本框 27">
            <a:extLst>
              <a:ext uri="{FF2B5EF4-FFF2-40B4-BE49-F238E27FC236}">
                <a16:creationId xmlns:a16="http://schemas.microsoft.com/office/drawing/2014/main" id="{0C724734-851C-4D08-8AB0-9F0ACF410E20}"/>
              </a:ext>
            </a:extLst>
          </p:cNvPr>
          <p:cNvSpPr txBox="1"/>
          <p:nvPr/>
        </p:nvSpPr>
        <p:spPr bwMode="auto">
          <a:xfrm>
            <a:off x="2401888" y="4652963"/>
            <a:ext cx="1449387" cy="531812"/>
          </a:xfrm>
          <a:prstGeom prst="rect">
            <a:avLst/>
          </a:prstGeom>
          <a:noFill/>
          <a:ln w="9525">
            <a:solidFill>
              <a:srgbClr val="0000FF"/>
            </a:solidFill>
            <a:prstDash val="dashDot"/>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eaLnBrk="1" hangingPunct="1">
              <a:defRPr/>
            </a:pPr>
            <a:endParaRPr lang="zh-CN" altLang="en-US" dirty="0">
              <a:solidFill>
                <a:srgbClr val="FF0000"/>
              </a:solidFill>
              <a:latin typeface="+mn-lt"/>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16597</TotalTime>
  <Words>2366</Words>
  <Application>Microsoft Office PowerPoint</Application>
  <PresentationFormat>全屏显示(4:3)</PresentationFormat>
  <Paragraphs>330</Paragraphs>
  <Slides>28</Slides>
  <Notes>10</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4</vt:i4>
      </vt:variant>
      <vt:variant>
        <vt:lpstr>幻灯片标题</vt:lpstr>
      </vt:variant>
      <vt:variant>
        <vt:i4>28</vt:i4>
      </vt:variant>
    </vt:vector>
  </HeadingPairs>
  <TitlesOfParts>
    <vt:vector size="40" baseType="lpstr">
      <vt:lpstr>Arial Unicode MS</vt:lpstr>
      <vt:lpstr>黑体</vt:lpstr>
      <vt:lpstr>Arial</vt:lpstr>
      <vt:lpstr>Calibri</vt:lpstr>
      <vt:lpstr>Times New Roman</vt:lpstr>
      <vt:lpstr>Wingdings</vt:lpstr>
      <vt:lpstr>Wingdings 2</vt:lpstr>
      <vt:lpstr>Office 主题</vt:lpstr>
      <vt:lpstr>Graph</vt:lpstr>
      <vt:lpstr>Equation</vt:lpstr>
      <vt:lpstr>AutoCAD Drawing</vt:lpstr>
      <vt:lpstr>AutoCAD 图形</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J.P.Liu</dc:creator>
  <cp:lastModifiedBy>cui guanglei</cp:lastModifiedBy>
  <cp:revision>1030</cp:revision>
  <cp:lastPrinted>2015-11-16T14:39:31Z</cp:lastPrinted>
  <dcterms:created xsi:type="dcterms:W3CDTF">2014-08-08T02:52:38Z</dcterms:created>
  <dcterms:modified xsi:type="dcterms:W3CDTF">2019-10-17T12:34:43Z</dcterms:modified>
</cp:coreProperties>
</file>