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2" r:id="rId2"/>
  </p:sldMasterIdLst>
  <p:notesMasterIdLst>
    <p:notesMasterId r:id="rId19"/>
  </p:notesMasterIdLst>
  <p:sldIdLst>
    <p:sldId id="257" r:id="rId3"/>
    <p:sldId id="299" r:id="rId4"/>
    <p:sldId id="303" r:id="rId5"/>
    <p:sldId id="304" r:id="rId6"/>
    <p:sldId id="305" r:id="rId7"/>
    <p:sldId id="258" r:id="rId8"/>
    <p:sldId id="306" r:id="rId9"/>
    <p:sldId id="298" r:id="rId10"/>
    <p:sldId id="285" r:id="rId11"/>
    <p:sldId id="302" r:id="rId12"/>
    <p:sldId id="286" r:id="rId13"/>
    <p:sldId id="288" r:id="rId14"/>
    <p:sldId id="287" r:id="rId15"/>
    <p:sldId id="301" r:id="rId16"/>
    <p:sldId id="307" r:id="rId17"/>
    <p:sldId id="308" r:id="rId18"/>
  </p:sldIdLst>
  <p:sldSz cx="9144000" cy="6858000" type="screen4x3"/>
  <p:notesSz cx="6797675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FFCC99"/>
    <a:srgbClr val="486E1E"/>
    <a:srgbClr val="5F9909"/>
    <a:srgbClr val="C8DC6D"/>
    <a:srgbClr val="A4D227"/>
    <a:srgbClr val="648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2" autoAdjust="0"/>
    <p:restoredTop sz="88812" autoAdjust="0"/>
  </p:normalViewPr>
  <p:slideViewPr>
    <p:cSldViewPr snapToGrid="0">
      <p:cViewPr varScale="1">
        <p:scale>
          <a:sx n="103" d="100"/>
          <a:sy n="103" d="100"/>
        </p:scale>
        <p:origin x="16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95B26A-FDEB-4623-808F-B51C79719CC6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F9FF7FBC-4FD8-48C0-84C2-56DEB6CAAE44}">
      <dgm:prSet phldrT="[文本]" custT="1"/>
      <dgm:spPr>
        <a:ln w="28575"/>
      </dgm:spPr>
      <dgm:t>
        <a:bodyPr/>
        <a:lstStyle/>
        <a:p>
          <a:r>
            <a:rPr lang="zh-CN" altLang="en-US" sz="1400" b="1" i="0" dirty="0"/>
            <a:t>定义层合板</a:t>
          </a:r>
        </a:p>
      </dgm:t>
    </dgm:pt>
    <dgm:pt modelId="{4B762A99-01A6-42CB-8140-6C934CCD6130}" type="parTrans" cxnId="{A431BCC4-62D7-4E88-80BB-13EC3B2CFBE3}">
      <dgm:prSet/>
      <dgm:spPr/>
      <dgm:t>
        <a:bodyPr/>
        <a:lstStyle/>
        <a:p>
          <a:endParaRPr lang="zh-CN" altLang="en-US"/>
        </a:p>
      </dgm:t>
    </dgm:pt>
    <dgm:pt modelId="{10A39C14-6C4C-4BC8-8EAB-0E464BE4CC13}" type="sibTrans" cxnId="{A431BCC4-62D7-4E88-80BB-13EC3B2CFBE3}">
      <dgm:prSet/>
      <dgm:spPr/>
      <dgm:t>
        <a:bodyPr/>
        <a:lstStyle/>
        <a:p>
          <a:endParaRPr lang="zh-CN" altLang="en-US"/>
        </a:p>
      </dgm:t>
    </dgm:pt>
    <dgm:pt modelId="{8A64489D-B793-49FF-85AE-BDA30ADA2F07}">
      <dgm:prSet phldrT="[文本]" custT="1"/>
      <dgm:spPr>
        <a:ln w="28575"/>
      </dgm:spPr>
      <dgm:t>
        <a:bodyPr/>
        <a:lstStyle/>
        <a:p>
          <a:r>
            <a:rPr lang="zh-CN" altLang="en-US" sz="1400" b="1" dirty="0"/>
            <a:t>几何建模</a:t>
          </a:r>
        </a:p>
      </dgm:t>
    </dgm:pt>
    <dgm:pt modelId="{3D3FFEA6-A5C1-48B6-9E67-863F09A79080}" type="parTrans" cxnId="{4EB0FC87-ED2E-4DDE-9411-9EDA0E297DC0}">
      <dgm:prSet/>
      <dgm:spPr/>
      <dgm:t>
        <a:bodyPr/>
        <a:lstStyle/>
        <a:p>
          <a:endParaRPr lang="zh-CN" altLang="en-US"/>
        </a:p>
      </dgm:t>
    </dgm:pt>
    <dgm:pt modelId="{93AD4CA4-0F71-4FAF-BF03-F6FF0D64E7DD}" type="sibTrans" cxnId="{4EB0FC87-ED2E-4DDE-9411-9EDA0E297DC0}">
      <dgm:prSet/>
      <dgm:spPr/>
      <dgm:t>
        <a:bodyPr/>
        <a:lstStyle/>
        <a:p>
          <a:endParaRPr lang="zh-CN" altLang="en-US"/>
        </a:p>
      </dgm:t>
    </dgm:pt>
    <dgm:pt modelId="{C9B9EF75-6DD2-4B0F-96AC-DCD7FD0C6025}">
      <dgm:prSet phldrT="[文本]" custT="1"/>
      <dgm:spPr>
        <a:ln w="28575"/>
      </dgm:spPr>
      <dgm:t>
        <a:bodyPr/>
        <a:lstStyle/>
        <a:p>
          <a:r>
            <a:rPr lang="zh-CN" altLang="en-US" sz="1400" b="1" dirty="0"/>
            <a:t>多层壳接口</a:t>
          </a:r>
        </a:p>
      </dgm:t>
    </dgm:pt>
    <dgm:pt modelId="{4E780480-C845-4805-9566-5C1536B6090D}" type="parTrans" cxnId="{15AF2888-1AA1-44E1-9D7D-D3D868BB7ED2}">
      <dgm:prSet/>
      <dgm:spPr/>
      <dgm:t>
        <a:bodyPr/>
        <a:lstStyle/>
        <a:p>
          <a:endParaRPr lang="zh-CN" altLang="en-US"/>
        </a:p>
      </dgm:t>
    </dgm:pt>
    <dgm:pt modelId="{B969CD2C-1290-4A63-A610-57BEF3CDF593}" type="sibTrans" cxnId="{15AF2888-1AA1-44E1-9D7D-D3D868BB7ED2}">
      <dgm:prSet/>
      <dgm:spPr/>
      <dgm:t>
        <a:bodyPr/>
        <a:lstStyle/>
        <a:p>
          <a:endParaRPr lang="zh-CN" altLang="en-US"/>
        </a:p>
      </dgm:t>
    </dgm:pt>
    <dgm:pt modelId="{F429DE5C-18FA-46A3-B6AB-4BACC05C2E74}">
      <dgm:prSet phldrT="[文本]" custT="1"/>
      <dgm:spPr>
        <a:ln w="28575"/>
      </dgm:spPr>
      <dgm:t>
        <a:bodyPr/>
        <a:lstStyle/>
        <a:p>
          <a:r>
            <a:rPr lang="zh-CN" altLang="en-US" sz="1400" b="1" dirty="0"/>
            <a:t>物理场设置</a:t>
          </a:r>
        </a:p>
      </dgm:t>
    </dgm:pt>
    <dgm:pt modelId="{AD4E160D-0C12-458A-B315-40CD18A44AB6}" type="parTrans" cxnId="{6B89FCA2-2E4D-4768-BC29-99FA4FBEC987}">
      <dgm:prSet/>
      <dgm:spPr/>
      <dgm:t>
        <a:bodyPr/>
        <a:lstStyle/>
        <a:p>
          <a:endParaRPr lang="zh-CN" altLang="en-US"/>
        </a:p>
      </dgm:t>
    </dgm:pt>
    <dgm:pt modelId="{8AE08AB8-109A-4D31-88E7-372F7EB64384}" type="sibTrans" cxnId="{6B89FCA2-2E4D-4768-BC29-99FA4FBEC987}">
      <dgm:prSet/>
      <dgm:spPr/>
      <dgm:t>
        <a:bodyPr/>
        <a:lstStyle/>
        <a:p>
          <a:endParaRPr lang="zh-CN" altLang="en-US"/>
        </a:p>
      </dgm:t>
    </dgm:pt>
    <dgm:pt modelId="{5DC6CBCE-5CB7-472C-BA3D-D8740C236C62}">
      <dgm:prSet phldrT="[文本]" custT="1"/>
      <dgm:spPr>
        <a:ln w="28575"/>
      </dgm:spPr>
      <dgm:t>
        <a:bodyPr/>
        <a:lstStyle/>
        <a:p>
          <a:r>
            <a:rPr lang="zh-CN" altLang="en-US" sz="1400" b="1" dirty="0"/>
            <a:t>网格划分</a:t>
          </a:r>
        </a:p>
      </dgm:t>
    </dgm:pt>
    <dgm:pt modelId="{F6741296-D497-4B8D-A9F8-D5FE694B6B1E}" type="parTrans" cxnId="{48A8BFB8-F0A8-42E1-AF5F-040750677066}">
      <dgm:prSet/>
      <dgm:spPr/>
      <dgm:t>
        <a:bodyPr/>
        <a:lstStyle/>
        <a:p>
          <a:endParaRPr lang="zh-CN" altLang="en-US"/>
        </a:p>
      </dgm:t>
    </dgm:pt>
    <dgm:pt modelId="{76FCAD5F-82D0-4C58-81A3-EF9775317553}" type="sibTrans" cxnId="{48A8BFB8-F0A8-42E1-AF5F-040750677066}">
      <dgm:prSet/>
      <dgm:spPr/>
      <dgm:t>
        <a:bodyPr/>
        <a:lstStyle/>
        <a:p>
          <a:endParaRPr lang="zh-CN" altLang="en-US"/>
        </a:p>
      </dgm:t>
    </dgm:pt>
    <dgm:pt modelId="{84863529-C3FF-4C56-9330-16484003A43E}">
      <dgm:prSet phldrT="[文本]" custT="1"/>
      <dgm:spPr>
        <a:ln w="28575"/>
      </dgm:spPr>
      <dgm:t>
        <a:bodyPr/>
        <a:lstStyle/>
        <a:p>
          <a:r>
            <a:rPr lang="zh-CN" altLang="en-US" sz="1400" b="1" dirty="0"/>
            <a:t>结果计算</a:t>
          </a:r>
        </a:p>
      </dgm:t>
    </dgm:pt>
    <dgm:pt modelId="{59092E86-2D71-47CE-BBCB-FF9043426255}" type="parTrans" cxnId="{A14C5911-59EA-439D-BC50-0B2D9230CB56}">
      <dgm:prSet/>
      <dgm:spPr/>
      <dgm:t>
        <a:bodyPr/>
        <a:lstStyle/>
        <a:p>
          <a:endParaRPr lang="zh-CN" altLang="en-US"/>
        </a:p>
      </dgm:t>
    </dgm:pt>
    <dgm:pt modelId="{02F4CBE2-EB40-4F1E-A201-03E829CD9C5E}" type="sibTrans" cxnId="{A14C5911-59EA-439D-BC50-0B2D9230CB56}">
      <dgm:prSet/>
      <dgm:spPr/>
      <dgm:t>
        <a:bodyPr/>
        <a:lstStyle/>
        <a:p>
          <a:endParaRPr lang="zh-CN" altLang="en-US"/>
        </a:p>
      </dgm:t>
    </dgm:pt>
    <dgm:pt modelId="{B11F6034-EBCF-4CDC-9283-4FF7C7807CD3}">
      <dgm:prSet phldrT="[文本]" custT="1"/>
      <dgm:spPr>
        <a:ln w="28575"/>
      </dgm:spPr>
      <dgm:t>
        <a:bodyPr/>
        <a:lstStyle/>
        <a:p>
          <a:r>
            <a:rPr lang="zh-CN" altLang="en-US" sz="1400" b="1" dirty="0"/>
            <a:t>结果分析</a:t>
          </a:r>
        </a:p>
      </dgm:t>
    </dgm:pt>
    <dgm:pt modelId="{F0BA73BF-970C-42C4-82C5-982B6EC89F15}" type="parTrans" cxnId="{0AABBED9-23BA-4A36-87DF-A09DD7BB3911}">
      <dgm:prSet/>
      <dgm:spPr/>
      <dgm:t>
        <a:bodyPr/>
        <a:lstStyle/>
        <a:p>
          <a:endParaRPr lang="zh-CN" altLang="en-US"/>
        </a:p>
      </dgm:t>
    </dgm:pt>
    <dgm:pt modelId="{2FB9F0FE-CED5-4DD9-8549-F57C8ED9B830}" type="sibTrans" cxnId="{0AABBED9-23BA-4A36-87DF-A09DD7BB3911}">
      <dgm:prSet/>
      <dgm:spPr/>
      <dgm:t>
        <a:bodyPr/>
        <a:lstStyle/>
        <a:p>
          <a:endParaRPr lang="zh-CN" altLang="en-US"/>
        </a:p>
      </dgm:t>
    </dgm:pt>
    <dgm:pt modelId="{A17DB571-57B4-4426-AA48-903DBB75A5B3}" type="pres">
      <dgm:prSet presAssocID="{3C95B26A-FDEB-4623-808F-B51C79719CC6}" presName="Name0" presStyleCnt="0">
        <dgm:presLayoutVars>
          <dgm:dir/>
          <dgm:resizeHandles val="exact"/>
        </dgm:presLayoutVars>
      </dgm:prSet>
      <dgm:spPr/>
    </dgm:pt>
    <dgm:pt modelId="{650B73BE-4E97-4C02-8C8F-33C56544A3BB}" type="pres">
      <dgm:prSet presAssocID="{F9FF7FBC-4FD8-48C0-84C2-56DEB6CAAE4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65E5486-15FD-4543-A47E-5413143673FC}" type="pres">
      <dgm:prSet presAssocID="{10A39C14-6C4C-4BC8-8EAB-0E464BE4CC13}" presName="sibTrans" presStyleLbl="sibTrans2D1" presStyleIdx="0" presStyleCnt="6"/>
      <dgm:spPr/>
      <dgm:t>
        <a:bodyPr/>
        <a:lstStyle/>
        <a:p>
          <a:endParaRPr lang="zh-CN" altLang="en-US"/>
        </a:p>
      </dgm:t>
    </dgm:pt>
    <dgm:pt modelId="{D5228473-1BB8-4B38-8B83-71E9A8580874}" type="pres">
      <dgm:prSet presAssocID="{10A39C14-6C4C-4BC8-8EAB-0E464BE4CC13}" presName="connectorText" presStyleLbl="sibTrans2D1" presStyleIdx="0" presStyleCnt="6"/>
      <dgm:spPr/>
      <dgm:t>
        <a:bodyPr/>
        <a:lstStyle/>
        <a:p>
          <a:endParaRPr lang="zh-CN" altLang="en-US"/>
        </a:p>
      </dgm:t>
    </dgm:pt>
    <dgm:pt modelId="{D1208E94-EB2F-4A40-8FEC-EA77662D15E7}" type="pres">
      <dgm:prSet presAssocID="{8A64489D-B793-49FF-85AE-BDA30ADA2F0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9F0EC1-3765-4D3D-97B9-0B11E3650A01}" type="pres">
      <dgm:prSet presAssocID="{93AD4CA4-0F71-4FAF-BF03-F6FF0D64E7DD}" presName="sibTrans" presStyleLbl="sibTrans2D1" presStyleIdx="1" presStyleCnt="6"/>
      <dgm:spPr/>
      <dgm:t>
        <a:bodyPr/>
        <a:lstStyle/>
        <a:p>
          <a:endParaRPr lang="zh-CN" altLang="en-US"/>
        </a:p>
      </dgm:t>
    </dgm:pt>
    <dgm:pt modelId="{49EB6DD4-DB75-4D38-9440-1AEE6113CCC4}" type="pres">
      <dgm:prSet presAssocID="{93AD4CA4-0F71-4FAF-BF03-F6FF0D64E7DD}" presName="connectorText" presStyleLbl="sibTrans2D1" presStyleIdx="1" presStyleCnt="6"/>
      <dgm:spPr/>
      <dgm:t>
        <a:bodyPr/>
        <a:lstStyle/>
        <a:p>
          <a:endParaRPr lang="zh-CN" altLang="en-US"/>
        </a:p>
      </dgm:t>
    </dgm:pt>
    <dgm:pt modelId="{07C7B43D-FF4F-4FF2-9619-6DECEA93FA9E}" type="pres">
      <dgm:prSet presAssocID="{C9B9EF75-6DD2-4B0F-96AC-DCD7FD0C602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53D4ABC-1C9C-43B5-8194-2DD13FADCA01}" type="pres">
      <dgm:prSet presAssocID="{B969CD2C-1290-4A63-A610-57BEF3CDF593}" presName="sibTrans" presStyleLbl="sibTrans2D1" presStyleIdx="2" presStyleCnt="6"/>
      <dgm:spPr/>
      <dgm:t>
        <a:bodyPr/>
        <a:lstStyle/>
        <a:p>
          <a:endParaRPr lang="zh-CN" altLang="en-US"/>
        </a:p>
      </dgm:t>
    </dgm:pt>
    <dgm:pt modelId="{3C85CE7A-C010-422C-9BB9-3D9E713F92C4}" type="pres">
      <dgm:prSet presAssocID="{B969CD2C-1290-4A63-A610-57BEF3CDF593}" presName="connectorText" presStyleLbl="sibTrans2D1" presStyleIdx="2" presStyleCnt="6"/>
      <dgm:spPr/>
      <dgm:t>
        <a:bodyPr/>
        <a:lstStyle/>
        <a:p>
          <a:endParaRPr lang="zh-CN" altLang="en-US"/>
        </a:p>
      </dgm:t>
    </dgm:pt>
    <dgm:pt modelId="{C31AA04C-B670-47E2-BDA9-980944D07A6D}" type="pres">
      <dgm:prSet presAssocID="{F429DE5C-18FA-46A3-B6AB-4BACC05C2E7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17062E8-11FC-4581-8D19-8F19B424F067}" type="pres">
      <dgm:prSet presAssocID="{8AE08AB8-109A-4D31-88E7-372F7EB64384}" presName="sibTrans" presStyleLbl="sibTrans2D1" presStyleIdx="3" presStyleCnt="6"/>
      <dgm:spPr/>
      <dgm:t>
        <a:bodyPr/>
        <a:lstStyle/>
        <a:p>
          <a:endParaRPr lang="zh-CN" altLang="en-US"/>
        </a:p>
      </dgm:t>
    </dgm:pt>
    <dgm:pt modelId="{6E6FE395-4F98-4491-8E2C-FF45686D8672}" type="pres">
      <dgm:prSet presAssocID="{8AE08AB8-109A-4D31-88E7-372F7EB64384}" presName="connectorText" presStyleLbl="sibTrans2D1" presStyleIdx="3" presStyleCnt="6"/>
      <dgm:spPr/>
      <dgm:t>
        <a:bodyPr/>
        <a:lstStyle/>
        <a:p>
          <a:endParaRPr lang="zh-CN" altLang="en-US"/>
        </a:p>
      </dgm:t>
    </dgm:pt>
    <dgm:pt modelId="{45AF49CE-F61B-496C-93C4-C44F2DEB9088}" type="pres">
      <dgm:prSet presAssocID="{5DC6CBCE-5CB7-472C-BA3D-D8740C236C6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AABA982-9A92-4FEF-BE31-62C427A2F845}" type="pres">
      <dgm:prSet presAssocID="{76FCAD5F-82D0-4C58-81A3-EF9775317553}" presName="sibTrans" presStyleLbl="sibTrans2D1" presStyleIdx="4" presStyleCnt="6"/>
      <dgm:spPr/>
      <dgm:t>
        <a:bodyPr/>
        <a:lstStyle/>
        <a:p>
          <a:endParaRPr lang="zh-CN" altLang="en-US"/>
        </a:p>
      </dgm:t>
    </dgm:pt>
    <dgm:pt modelId="{A7635F5D-659C-4924-84FF-0AD96E2E2B1A}" type="pres">
      <dgm:prSet presAssocID="{76FCAD5F-82D0-4C58-81A3-EF9775317553}" presName="connectorText" presStyleLbl="sibTrans2D1" presStyleIdx="4" presStyleCnt="6"/>
      <dgm:spPr/>
      <dgm:t>
        <a:bodyPr/>
        <a:lstStyle/>
        <a:p>
          <a:endParaRPr lang="zh-CN" altLang="en-US"/>
        </a:p>
      </dgm:t>
    </dgm:pt>
    <dgm:pt modelId="{CD8DC105-AA66-4473-B394-EC225CDEF405}" type="pres">
      <dgm:prSet presAssocID="{84863529-C3FF-4C56-9330-16484003A43E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3EE524E-41E1-4A56-83E4-10C45A360726}" type="pres">
      <dgm:prSet presAssocID="{02F4CBE2-EB40-4F1E-A201-03E829CD9C5E}" presName="sibTrans" presStyleLbl="sibTrans2D1" presStyleIdx="5" presStyleCnt="6"/>
      <dgm:spPr/>
      <dgm:t>
        <a:bodyPr/>
        <a:lstStyle/>
        <a:p>
          <a:endParaRPr lang="zh-CN" altLang="en-US"/>
        </a:p>
      </dgm:t>
    </dgm:pt>
    <dgm:pt modelId="{F06D0650-47A4-4DB9-9F1E-FD97C90AE364}" type="pres">
      <dgm:prSet presAssocID="{02F4CBE2-EB40-4F1E-A201-03E829CD9C5E}" presName="connectorText" presStyleLbl="sibTrans2D1" presStyleIdx="5" presStyleCnt="6"/>
      <dgm:spPr/>
      <dgm:t>
        <a:bodyPr/>
        <a:lstStyle/>
        <a:p>
          <a:endParaRPr lang="zh-CN" altLang="en-US"/>
        </a:p>
      </dgm:t>
    </dgm:pt>
    <dgm:pt modelId="{A69725FA-B9F6-4AAE-A33D-14BD52984499}" type="pres">
      <dgm:prSet presAssocID="{B11F6034-EBCF-4CDC-9283-4FF7C7807CD3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4FD1887-B7BE-4474-990D-EAEC3E652F4D}" type="presOf" srcId="{B969CD2C-1290-4A63-A610-57BEF3CDF593}" destId="{F53D4ABC-1C9C-43B5-8194-2DD13FADCA01}" srcOrd="0" destOrd="0" presId="urn:microsoft.com/office/officeart/2005/8/layout/process1"/>
    <dgm:cxn modelId="{21112427-5F4A-4099-8A75-D8C96F79AC62}" type="presOf" srcId="{C9B9EF75-6DD2-4B0F-96AC-DCD7FD0C6025}" destId="{07C7B43D-FF4F-4FF2-9619-6DECEA93FA9E}" srcOrd="0" destOrd="0" presId="urn:microsoft.com/office/officeart/2005/8/layout/process1"/>
    <dgm:cxn modelId="{BAE9FD8F-26BD-470F-AE4E-B0631703CA57}" type="presOf" srcId="{3C95B26A-FDEB-4623-808F-B51C79719CC6}" destId="{A17DB571-57B4-4426-AA48-903DBB75A5B3}" srcOrd="0" destOrd="0" presId="urn:microsoft.com/office/officeart/2005/8/layout/process1"/>
    <dgm:cxn modelId="{6B89FCA2-2E4D-4768-BC29-99FA4FBEC987}" srcId="{3C95B26A-FDEB-4623-808F-B51C79719CC6}" destId="{F429DE5C-18FA-46A3-B6AB-4BACC05C2E74}" srcOrd="3" destOrd="0" parTransId="{AD4E160D-0C12-458A-B315-40CD18A44AB6}" sibTransId="{8AE08AB8-109A-4D31-88E7-372F7EB64384}"/>
    <dgm:cxn modelId="{CB108504-B1BF-4F68-A208-BCC4FDAA7AE8}" type="presOf" srcId="{10A39C14-6C4C-4BC8-8EAB-0E464BE4CC13}" destId="{265E5486-15FD-4543-A47E-5413143673FC}" srcOrd="0" destOrd="0" presId="urn:microsoft.com/office/officeart/2005/8/layout/process1"/>
    <dgm:cxn modelId="{48A8BFB8-F0A8-42E1-AF5F-040750677066}" srcId="{3C95B26A-FDEB-4623-808F-B51C79719CC6}" destId="{5DC6CBCE-5CB7-472C-BA3D-D8740C236C62}" srcOrd="4" destOrd="0" parTransId="{F6741296-D497-4B8D-A9F8-D5FE694B6B1E}" sibTransId="{76FCAD5F-82D0-4C58-81A3-EF9775317553}"/>
    <dgm:cxn modelId="{39B487A2-9365-40C6-BAC0-C29BCED30787}" type="presOf" srcId="{B969CD2C-1290-4A63-A610-57BEF3CDF593}" destId="{3C85CE7A-C010-422C-9BB9-3D9E713F92C4}" srcOrd="1" destOrd="0" presId="urn:microsoft.com/office/officeart/2005/8/layout/process1"/>
    <dgm:cxn modelId="{BC5D86BB-B056-4201-8F35-8707A0726C2F}" type="presOf" srcId="{F9FF7FBC-4FD8-48C0-84C2-56DEB6CAAE44}" destId="{650B73BE-4E97-4C02-8C8F-33C56544A3BB}" srcOrd="0" destOrd="0" presId="urn:microsoft.com/office/officeart/2005/8/layout/process1"/>
    <dgm:cxn modelId="{052F5F7D-DC02-481F-95BD-D8F45F6F0461}" type="presOf" srcId="{5DC6CBCE-5CB7-472C-BA3D-D8740C236C62}" destId="{45AF49CE-F61B-496C-93C4-C44F2DEB9088}" srcOrd="0" destOrd="0" presId="urn:microsoft.com/office/officeart/2005/8/layout/process1"/>
    <dgm:cxn modelId="{A4BFE5BB-6D2F-4464-8320-4A73124FFCE1}" type="presOf" srcId="{8AE08AB8-109A-4D31-88E7-372F7EB64384}" destId="{6E6FE395-4F98-4491-8E2C-FF45686D8672}" srcOrd="1" destOrd="0" presId="urn:microsoft.com/office/officeart/2005/8/layout/process1"/>
    <dgm:cxn modelId="{B433C6AB-0411-48F0-9194-7CAAA59C9346}" type="presOf" srcId="{B11F6034-EBCF-4CDC-9283-4FF7C7807CD3}" destId="{A69725FA-B9F6-4AAE-A33D-14BD52984499}" srcOrd="0" destOrd="0" presId="urn:microsoft.com/office/officeart/2005/8/layout/process1"/>
    <dgm:cxn modelId="{0AABBED9-23BA-4A36-87DF-A09DD7BB3911}" srcId="{3C95B26A-FDEB-4623-808F-B51C79719CC6}" destId="{B11F6034-EBCF-4CDC-9283-4FF7C7807CD3}" srcOrd="6" destOrd="0" parTransId="{F0BA73BF-970C-42C4-82C5-982B6EC89F15}" sibTransId="{2FB9F0FE-CED5-4DD9-8549-F57C8ED9B830}"/>
    <dgm:cxn modelId="{A0DC119F-A9B9-4F02-96D1-9513BED0164E}" type="presOf" srcId="{76FCAD5F-82D0-4C58-81A3-EF9775317553}" destId="{5AABA982-9A92-4FEF-BE31-62C427A2F845}" srcOrd="0" destOrd="0" presId="urn:microsoft.com/office/officeart/2005/8/layout/process1"/>
    <dgm:cxn modelId="{C46EA585-84A6-4938-BE27-2ABC2EF0F52F}" type="presOf" srcId="{93AD4CA4-0F71-4FAF-BF03-F6FF0D64E7DD}" destId="{C19F0EC1-3765-4D3D-97B9-0B11E3650A01}" srcOrd="0" destOrd="0" presId="urn:microsoft.com/office/officeart/2005/8/layout/process1"/>
    <dgm:cxn modelId="{948E00BF-E1E8-4DD6-BE35-14AD0635C873}" type="presOf" srcId="{8AE08AB8-109A-4D31-88E7-372F7EB64384}" destId="{A17062E8-11FC-4581-8D19-8F19B424F067}" srcOrd="0" destOrd="0" presId="urn:microsoft.com/office/officeart/2005/8/layout/process1"/>
    <dgm:cxn modelId="{8EB43EF5-E5A9-49A4-8E35-F653A25E4CEA}" type="presOf" srcId="{10A39C14-6C4C-4BC8-8EAB-0E464BE4CC13}" destId="{D5228473-1BB8-4B38-8B83-71E9A8580874}" srcOrd="1" destOrd="0" presId="urn:microsoft.com/office/officeart/2005/8/layout/process1"/>
    <dgm:cxn modelId="{A431BCC4-62D7-4E88-80BB-13EC3B2CFBE3}" srcId="{3C95B26A-FDEB-4623-808F-B51C79719CC6}" destId="{F9FF7FBC-4FD8-48C0-84C2-56DEB6CAAE44}" srcOrd="0" destOrd="0" parTransId="{4B762A99-01A6-42CB-8140-6C934CCD6130}" sibTransId="{10A39C14-6C4C-4BC8-8EAB-0E464BE4CC13}"/>
    <dgm:cxn modelId="{4EB0FC87-ED2E-4DDE-9411-9EDA0E297DC0}" srcId="{3C95B26A-FDEB-4623-808F-B51C79719CC6}" destId="{8A64489D-B793-49FF-85AE-BDA30ADA2F07}" srcOrd="1" destOrd="0" parTransId="{3D3FFEA6-A5C1-48B6-9E67-863F09A79080}" sibTransId="{93AD4CA4-0F71-4FAF-BF03-F6FF0D64E7DD}"/>
    <dgm:cxn modelId="{2F169052-63D1-48EA-B88E-DEC288791564}" type="presOf" srcId="{F429DE5C-18FA-46A3-B6AB-4BACC05C2E74}" destId="{C31AA04C-B670-47E2-BDA9-980944D07A6D}" srcOrd="0" destOrd="0" presId="urn:microsoft.com/office/officeart/2005/8/layout/process1"/>
    <dgm:cxn modelId="{15AF2888-1AA1-44E1-9D7D-D3D868BB7ED2}" srcId="{3C95B26A-FDEB-4623-808F-B51C79719CC6}" destId="{C9B9EF75-6DD2-4B0F-96AC-DCD7FD0C6025}" srcOrd="2" destOrd="0" parTransId="{4E780480-C845-4805-9566-5C1536B6090D}" sibTransId="{B969CD2C-1290-4A63-A610-57BEF3CDF593}"/>
    <dgm:cxn modelId="{C832C1AB-1912-4F2F-A14A-19708C42E35E}" type="presOf" srcId="{8A64489D-B793-49FF-85AE-BDA30ADA2F07}" destId="{D1208E94-EB2F-4A40-8FEC-EA77662D15E7}" srcOrd="0" destOrd="0" presId="urn:microsoft.com/office/officeart/2005/8/layout/process1"/>
    <dgm:cxn modelId="{ACEC6248-D3A1-47FE-898D-39C5CAA4897B}" type="presOf" srcId="{93AD4CA4-0F71-4FAF-BF03-F6FF0D64E7DD}" destId="{49EB6DD4-DB75-4D38-9440-1AEE6113CCC4}" srcOrd="1" destOrd="0" presId="urn:microsoft.com/office/officeart/2005/8/layout/process1"/>
    <dgm:cxn modelId="{D1D018C8-1C70-4AE1-92A1-B6F01976D8CD}" type="presOf" srcId="{02F4CBE2-EB40-4F1E-A201-03E829CD9C5E}" destId="{F3EE524E-41E1-4A56-83E4-10C45A360726}" srcOrd="0" destOrd="0" presId="urn:microsoft.com/office/officeart/2005/8/layout/process1"/>
    <dgm:cxn modelId="{A14C5911-59EA-439D-BC50-0B2D9230CB56}" srcId="{3C95B26A-FDEB-4623-808F-B51C79719CC6}" destId="{84863529-C3FF-4C56-9330-16484003A43E}" srcOrd="5" destOrd="0" parTransId="{59092E86-2D71-47CE-BBCB-FF9043426255}" sibTransId="{02F4CBE2-EB40-4F1E-A201-03E829CD9C5E}"/>
    <dgm:cxn modelId="{85B252DD-5233-4D1F-B55B-C1814BF511EB}" type="presOf" srcId="{84863529-C3FF-4C56-9330-16484003A43E}" destId="{CD8DC105-AA66-4473-B394-EC225CDEF405}" srcOrd="0" destOrd="0" presId="urn:microsoft.com/office/officeart/2005/8/layout/process1"/>
    <dgm:cxn modelId="{C8959FD3-99A6-4773-A090-48280F2F9A25}" type="presOf" srcId="{02F4CBE2-EB40-4F1E-A201-03E829CD9C5E}" destId="{F06D0650-47A4-4DB9-9F1E-FD97C90AE364}" srcOrd="1" destOrd="0" presId="urn:microsoft.com/office/officeart/2005/8/layout/process1"/>
    <dgm:cxn modelId="{C5D6634B-B01A-4441-BEAA-FCB4A10C9571}" type="presOf" srcId="{76FCAD5F-82D0-4C58-81A3-EF9775317553}" destId="{A7635F5D-659C-4924-84FF-0AD96E2E2B1A}" srcOrd="1" destOrd="0" presId="urn:microsoft.com/office/officeart/2005/8/layout/process1"/>
    <dgm:cxn modelId="{D55B8581-59D9-45BA-90E4-06BFAAEECA5D}" type="presParOf" srcId="{A17DB571-57B4-4426-AA48-903DBB75A5B3}" destId="{650B73BE-4E97-4C02-8C8F-33C56544A3BB}" srcOrd="0" destOrd="0" presId="urn:microsoft.com/office/officeart/2005/8/layout/process1"/>
    <dgm:cxn modelId="{5ACB362B-4F72-4AEC-9C13-678FE74C8D29}" type="presParOf" srcId="{A17DB571-57B4-4426-AA48-903DBB75A5B3}" destId="{265E5486-15FD-4543-A47E-5413143673FC}" srcOrd="1" destOrd="0" presId="urn:microsoft.com/office/officeart/2005/8/layout/process1"/>
    <dgm:cxn modelId="{FAA4CAF6-FF80-4A41-9EE5-E6DE15B005CD}" type="presParOf" srcId="{265E5486-15FD-4543-A47E-5413143673FC}" destId="{D5228473-1BB8-4B38-8B83-71E9A8580874}" srcOrd="0" destOrd="0" presId="urn:microsoft.com/office/officeart/2005/8/layout/process1"/>
    <dgm:cxn modelId="{7C23D536-FA4C-4C94-9D1D-29400EF1D35C}" type="presParOf" srcId="{A17DB571-57B4-4426-AA48-903DBB75A5B3}" destId="{D1208E94-EB2F-4A40-8FEC-EA77662D15E7}" srcOrd="2" destOrd="0" presId="urn:microsoft.com/office/officeart/2005/8/layout/process1"/>
    <dgm:cxn modelId="{612A51EE-13FB-479F-AB24-144A232F966C}" type="presParOf" srcId="{A17DB571-57B4-4426-AA48-903DBB75A5B3}" destId="{C19F0EC1-3765-4D3D-97B9-0B11E3650A01}" srcOrd="3" destOrd="0" presId="urn:microsoft.com/office/officeart/2005/8/layout/process1"/>
    <dgm:cxn modelId="{0B5CD71C-99FA-44F0-928F-2BEE720D4067}" type="presParOf" srcId="{C19F0EC1-3765-4D3D-97B9-0B11E3650A01}" destId="{49EB6DD4-DB75-4D38-9440-1AEE6113CCC4}" srcOrd="0" destOrd="0" presId="urn:microsoft.com/office/officeart/2005/8/layout/process1"/>
    <dgm:cxn modelId="{E09C18C8-ECAB-4BA0-9863-E5DFB3B6BB8B}" type="presParOf" srcId="{A17DB571-57B4-4426-AA48-903DBB75A5B3}" destId="{07C7B43D-FF4F-4FF2-9619-6DECEA93FA9E}" srcOrd="4" destOrd="0" presId="urn:microsoft.com/office/officeart/2005/8/layout/process1"/>
    <dgm:cxn modelId="{F56A851C-1900-4A6D-B6CC-2705CB7CC585}" type="presParOf" srcId="{A17DB571-57B4-4426-AA48-903DBB75A5B3}" destId="{F53D4ABC-1C9C-43B5-8194-2DD13FADCA01}" srcOrd="5" destOrd="0" presId="urn:microsoft.com/office/officeart/2005/8/layout/process1"/>
    <dgm:cxn modelId="{FF552108-3275-4CA3-8FCC-A2C91E21E62A}" type="presParOf" srcId="{F53D4ABC-1C9C-43B5-8194-2DD13FADCA01}" destId="{3C85CE7A-C010-422C-9BB9-3D9E713F92C4}" srcOrd="0" destOrd="0" presId="urn:microsoft.com/office/officeart/2005/8/layout/process1"/>
    <dgm:cxn modelId="{5C44254F-1854-4F00-B7C3-607716E7A76D}" type="presParOf" srcId="{A17DB571-57B4-4426-AA48-903DBB75A5B3}" destId="{C31AA04C-B670-47E2-BDA9-980944D07A6D}" srcOrd="6" destOrd="0" presId="urn:microsoft.com/office/officeart/2005/8/layout/process1"/>
    <dgm:cxn modelId="{6AE10DF6-7FD0-48B2-84AC-58ECB48C6707}" type="presParOf" srcId="{A17DB571-57B4-4426-AA48-903DBB75A5B3}" destId="{A17062E8-11FC-4581-8D19-8F19B424F067}" srcOrd="7" destOrd="0" presId="urn:microsoft.com/office/officeart/2005/8/layout/process1"/>
    <dgm:cxn modelId="{544AD3B0-629F-4C29-B8E2-D21EB235EC44}" type="presParOf" srcId="{A17062E8-11FC-4581-8D19-8F19B424F067}" destId="{6E6FE395-4F98-4491-8E2C-FF45686D8672}" srcOrd="0" destOrd="0" presId="urn:microsoft.com/office/officeart/2005/8/layout/process1"/>
    <dgm:cxn modelId="{D5221A44-7555-4AD0-94EA-7CFF0EE85F86}" type="presParOf" srcId="{A17DB571-57B4-4426-AA48-903DBB75A5B3}" destId="{45AF49CE-F61B-496C-93C4-C44F2DEB9088}" srcOrd="8" destOrd="0" presId="urn:microsoft.com/office/officeart/2005/8/layout/process1"/>
    <dgm:cxn modelId="{063E0209-872E-4E1D-A664-870D6AB189FB}" type="presParOf" srcId="{A17DB571-57B4-4426-AA48-903DBB75A5B3}" destId="{5AABA982-9A92-4FEF-BE31-62C427A2F845}" srcOrd="9" destOrd="0" presId="urn:microsoft.com/office/officeart/2005/8/layout/process1"/>
    <dgm:cxn modelId="{7FB51D2E-54A8-481E-B88D-189DEC4BC64B}" type="presParOf" srcId="{5AABA982-9A92-4FEF-BE31-62C427A2F845}" destId="{A7635F5D-659C-4924-84FF-0AD96E2E2B1A}" srcOrd="0" destOrd="0" presId="urn:microsoft.com/office/officeart/2005/8/layout/process1"/>
    <dgm:cxn modelId="{680DA2B7-608F-4BBF-9C8E-135341ABB88F}" type="presParOf" srcId="{A17DB571-57B4-4426-AA48-903DBB75A5B3}" destId="{CD8DC105-AA66-4473-B394-EC225CDEF405}" srcOrd="10" destOrd="0" presId="urn:microsoft.com/office/officeart/2005/8/layout/process1"/>
    <dgm:cxn modelId="{55B4264D-2893-4912-A2F6-2A9FF09214DD}" type="presParOf" srcId="{A17DB571-57B4-4426-AA48-903DBB75A5B3}" destId="{F3EE524E-41E1-4A56-83E4-10C45A360726}" srcOrd="11" destOrd="0" presId="urn:microsoft.com/office/officeart/2005/8/layout/process1"/>
    <dgm:cxn modelId="{4D3FC79A-6DF5-4A8A-B6D2-0C1781049C80}" type="presParOf" srcId="{F3EE524E-41E1-4A56-83E4-10C45A360726}" destId="{F06D0650-47A4-4DB9-9F1E-FD97C90AE364}" srcOrd="0" destOrd="0" presId="urn:microsoft.com/office/officeart/2005/8/layout/process1"/>
    <dgm:cxn modelId="{DE6FE9BF-2867-4C29-9F4C-701403364E72}" type="presParOf" srcId="{A17DB571-57B4-4426-AA48-903DBB75A5B3}" destId="{A69725FA-B9F6-4AAE-A33D-14BD52984499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0B73BE-4E97-4C02-8C8F-33C56544A3BB}">
      <dsp:nvSpPr>
        <dsp:cNvPr id="0" name=""/>
        <dsp:cNvSpPr/>
      </dsp:nvSpPr>
      <dsp:spPr>
        <a:xfrm>
          <a:off x="2333" y="0"/>
          <a:ext cx="883867" cy="5580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i="0" kern="1200" dirty="0"/>
            <a:t>定义层合板</a:t>
          </a:r>
        </a:p>
      </dsp:txBody>
      <dsp:txXfrm>
        <a:off x="18676" y="16343"/>
        <a:ext cx="851181" cy="525320"/>
      </dsp:txXfrm>
    </dsp:sp>
    <dsp:sp modelId="{265E5486-15FD-4543-A47E-5413143673FC}">
      <dsp:nvSpPr>
        <dsp:cNvPr id="0" name=""/>
        <dsp:cNvSpPr/>
      </dsp:nvSpPr>
      <dsp:spPr>
        <a:xfrm>
          <a:off x="974587" y="169403"/>
          <a:ext cx="187379" cy="219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974587" y="213243"/>
        <a:ext cx="131165" cy="131519"/>
      </dsp:txXfrm>
    </dsp:sp>
    <dsp:sp modelId="{D1208E94-EB2F-4A40-8FEC-EA77662D15E7}">
      <dsp:nvSpPr>
        <dsp:cNvPr id="0" name=""/>
        <dsp:cNvSpPr/>
      </dsp:nvSpPr>
      <dsp:spPr>
        <a:xfrm>
          <a:off x="1239747" y="0"/>
          <a:ext cx="883867" cy="5580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/>
            <a:t>几何建模</a:t>
          </a:r>
        </a:p>
      </dsp:txBody>
      <dsp:txXfrm>
        <a:off x="1256090" y="16343"/>
        <a:ext cx="851181" cy="525320"/>
      </dsp:txXfrm>
    </dsp:sp>
    <dsp:sp modelId="{C19F0EC1-3765-4D3D-97B9-0B11E3650A01}">
      <dsp:nvSpPr>
        <dsp:cNvPr id="0" name=""/>
        <dsp:cNvSpPr/>
      </dsp:nvSpPr>
      <dsp:spPr>
        <a:xfrm>
          <a:off x="2212001" y="169403"/>
          <a:ext cx="187379" cy="219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2212001" y="213243"/>
        <a:ext cx="131165" cy="131519"/>
      </dsp:txXfrm>
    </dsp:sp>
    <dsp:sp modelId="{07C7B43D-FF4F-4FF2-9619-6DECEA93FA9E}">
      <dsp:nvSpPr>
        <dsp:cNvPr id="0" name=""/>
        <dsp:cNvSpPr/>
      </dsp:nvSpPr>
      <dsp:spPr>
        <a:xfrm>
          <a:off x="2477161" y="0"/>
          <a:ext cx="883867" cy="5580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/>
            <a:t>多层壳接口</a:t>
          </a:r>
        </a:p>
      </dsp:txBody>
      <dsp:txXfrm>
        <a:off x="2493504" y="16343"/>
        <a:ext cx="851181" cy="525320"/>
      </dsp:txXfrm>
    </dsp:sp>
    <dsp:sp modelId="{F53D4ABC-1C9C-43B5-8194-2DD13FADCA01}">
      <dsp:nvSpPr>
        <dsp:cNvPr id="0" name=""/>
        <dsp:cNvSpPr/>
      </dsp:nvSpPr>
      <dsp:spPr>
        <a:xfrm>
          <a:off x="3449415" y="169403"/>
          <a:ext cx="187379" cy="219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3449415" y="213243"/>
        <a:ext cx="131165" cy="131519"/>
      </dsp:txXfrm>
    </dsp:sp>
    <dsp:sp modelId="{C31AA04C-B670-47E2-BDA9-980944D07A6D}">
      <dsp:nvSpPr>
        <dsp:cNvPr id="0" name=""/>
        <dsp:cNvSpPr/>
      </dsp:nvSpPr>
      <dsp:spPr>
        <a:xfrm>
          <a:off x="3714575" y="0"/>
          <a:ext cx="883867" cy="5580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/>
            <a:t>物理场设置</a:t>
          </a:r>
        </a:p>
      </dsp:txBody>
      <dsp:txXfrm>
        <a:off x="3730918" y="16343"/>
        <a:ext cx="851181" cy="525320"/>
      </dsp:txXfrm>
    </dsp:sp>
    <dsp:sp modelId="{A17062E8-11FC-4581-8D19-8F19B424F067}">
      <dsp:nvSpPr>
        <dsp:cNvPr id="0" name=""/>
        <dsp:cNvSpPr/>
      </dsp:nvSpPr>
      <dsp:spPr>
        <a:xfrm>
          <a:off x="4686829" y="169403"/>
          <a:ext cx="187379" cy="219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4686829" y="213243"/>
        <a:ext cx="131165" cy="131519"/>
      </dsp:txXfrm>
    </dsp:sp>
    <dsp:sp modelId="{45AF49CE-F61B-496C-93C4-C44F2DEB9088}">
      <dsp:nvSpPr>
        <dsp:cNvPr id="0" name=""/>
        <dsp:cNvSpPr/>
      </dsp:nvSpPr>
      <dsp:spPr>
        <a:xfrm>
          <a:off x="4951989" y="0"/>
          <a:ext cx="883867" cy="5580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/>
            <a:t>网格划分</a:t>
          </a:r>
        </a:p>
      </dsp:txBody>
      <dsp:txXfrm>
        <a:off x="4968332" y="16343"/>
        <a:ext cx="851181" cy="525320"/>
      </dsp:txXfrm>
    </dsp:sp>
    <dsp:sp modelId="{5AABA982-9A92-4FEF-BE31-62C427A2F845}">
      <dsp:nvSpPr>
        <dsp:cNvPr id="0" name=""/>
        <dsp:cNvSpPr/>
      </dsp:nvSpPr>
      <dsp:spPr>
        <a:xfrm>
          <a:off x="5924243" y="169403"/>
          <a:ext cx="187379" cy="219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5924243" y="213243"/>
        <a:ext cx="131165" cy="131519"/>
      </dsp:txXfrm>
    </dsp:sp>
    <dsp:sp modelId="{CD8DC105-AA66-4473-B394-EC225CDEF405}">
      <dsp:nvSpPr>
        <dsp:cNvPr id="0" name=""/>
        <dsp:cNvSpPr/>
      </dsp:nvSpPr>
      <dsp:spPr>
        <a:xfrm>
          <a:off x="6189403" y="0"/>
          <a:ext cx="883867" cy="5580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/>
            <a:t>结果计算</a:t>
          </a:r>
        </a:p>
      </dsp:txBody>
      <dsp:txXfrm>
        <a:off x="6205746" y="16343"/>
        <a:ext cx="851181" cy="525320"/>
      </dsp:txXfrm>
    </dsp:sp>
    <dsp:sp modelId="{F3EE524E-41E1-4A56-83E4-10C45A360726}">
      <dsp:nvSpPr>
        <dsp:cNvPr id="0" name=""/>
        <dsp:cNvSpPr/>
      </dsp:nvSpPr>
      <dsp:spPr>
        <a:xfrm>
          <a:off x="7161656" y="169403"/>
          <a:ext cx="187379" cy="2191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900" kern="1200"/>
        </a:p>
      </dsp:txBody>
      <dsp:txXfrm>
        <a:off x="7161656" y="213243"/>
        <a:ext cx="131165" cy="131519"/>
      </dsp:txXfrm>
    </dsp:sp>
    <dsp:sp modelId="{A69725FA-B9F6-4AAE-A33D-14BD52984499}">
      <dsp:nvSpPr>
        <dsp:cNvPr id="0" name=""/>
        <dsp:cNvSpPr/>
      </dsp:nvSpPr>
      <dsp:spPr>
        <a:xfrm>
          <a:off x="7426816" y="0"/>
          <a:ext cx="883867" cy="5580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/>
            <a:t>结果分析</a:t>
          </a:r>
        </a:p>
      </dsp:txBody>
      <dsp:txXfrm>
        <a:off x="7443159" y="16343"/>
        <a:ext cx="851181" cy="525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593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940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dirty="0"/>
              <a:t>YBCO </a:t>
            </a:r>
            <a:r>
              <a:rPr lang="zh-CN" altLang="zh-CN" dirty="0"/>
              <a:t>涂层超导带</a:t>
            </a:r>
            <a:r>
              <a:rPr lang="zh-CN" altLang="en-US" dirty="0"/>
              <a:t>材中具有</a:t>
            </a:r>
            <a:r>
              <a:rPr lang="zh-CN" altLang="zh-CN" dirty="0"/>
              <a:t>宽厚比极大的薄层（银层，超导层和缓冲层</a:t>
            </a:r>
            <a:r>
              <a:rPr lang="zh-CN" altLang="en-US" dirty="0"/>
              <a:t>），根据此</a:t>
            </a:r>
            <a:r>
              <a:rPr lang="zh-CN" altLang="zh-CN" dirty="0"/>
              <a:t>结构特征，</a:t>
            </a:r>
            <a:r>
              <a:rPr lang="zh-CN" altLang="en-US" dirty="0"/>
              <a:t>本文</a:t>
            </a:r>
            <a:r>
              <a:rPr lang="zh-CN" altLang="zh-CN" dirty="0"/>
              <a:t>利用</a:t>
            </a:r>
            <a:r>
              <a:rPr lang="en-US" altLang="zh-CN" dirty="0" err="1"/>
              <a:t>comsol</a:t>
            </a:r>
            <a:r>
              <a:rPr lang="zh-CN" altLang="zh-CN" dirty="0"/>
              <a:t>建立了</a:t>
            </a:r>
            <a:r>
              <a:rPr lang="zh-CN" altLang="en-US" dirty="0"/>
              <a:t>带材的</a:t>
            </a:r>
            <a:r>
              <a:rPr lang="en-US" altLang="zh-CN" dirty="0"/>
              <a:t> 2D</a:t>
            </a:r>
            <a:r>
              <a:rPr lang="zh-CN" altLang="en-US" dirty="0"/>
              <a:t>和</a:t>
            </a:r>
            <a:r>
              <a:rPr lang="en-US" altLang="zh-CN" dirty="0"/>
              <a:t>3D </a:t>
            </a:r>
            <a:r>
              <a:rPr lang="zh-CN" altLang="zh-CN" dirty="0"/>
              <a:t>模型。</a:t>
            </a:r>
            <a:endParaRPr lang="en-US" altLang="zh-CN" dirty="0"/>
          </a:p>
          <a:p>
            <a: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zh-CN" altLang="en-US" sz="1200" b="1" dirty="0"/>
              <a:t>根据 </a:t>
            </a:r>
            <a:r>
              <a:rPr lang="en-US" altLang="zh-CN" sz="1200" b="1" dirty="0"/>
              <a:t>YBCO </a:t>
            </a:r>
            <a:r>
              <a:rPr lang="zh-CN" altLang="en-US" sz="1200" b="1" dirty="0"/>
              <a:t>高温超导带材 </a:t>
            </a:r>
            <a:r>
              <a:rPr lang="en-US" altLang="zh-CN" sz="1200" b="1" dirty="0"/>
              <a:t>SCS4050 </a:t>
            </a:r>
            <a:r>
              <a:rPr lang="zh-CN" altLang="en-US" sz="1200" b="1" dirty="0"/>
              <a:t>真实尺寸构建几何模型，宽度 </a:t>
            </a:r>
            <a:r>
              <a:rPr lang="en-US" altLang="zh-CN" sz="1200" b="1" dirty="0"/>
              <a:t>w=4 mm</a:t>
            </a:r>
            <a:r>
              <a:rPr lang="zh-CN" altLang="en-US" sz="1200" b="1" dirty="0"/>
              <a:t>、厚度 </a:t>
            </a:r>
            <a:r>
              <a:rPr lang="en-US" altLang="zh-CN" sz="1200" b="1" dirty="0"/>
              <a:t>t=0.0952 mm</a:t>
            </a:r>
            <a:endParaRPr lang="zh-CN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185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036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基于建立的 </a:t>
            </a:r>
            <a:r>
              <a:rPr lang="en-US" altLang="zh-CN" dirty="0"/>
              <a:t>YBCO </a:t>
            </a:r>
            <a:r>
              <a:rPr lang="zh-CN" altLang="en-US" dirty="0"/>
              <a:t>涂层超导带材 </a:t>
            </a:r>
            <a:r>
              <a:rPr lang="en-US" altLang="zh-CN" dirty="0"/>
              <a:t>2D </a:t>
            </a:r>
            <a:r>
              <a:rPr lang="zh-CN" altLang="en-US" dirty="0"/>
              <a:t>和</a:t>
            </a:r>
            <a:r>
              <a:rPr lang="en-US" altLang="zh-CN" dirty="0"/>
              <a:t>3D</a:t>
            </a:r>
            <a:r>
              <a:rPr lang="zh-CN" altLang="en-US" dirty="0"/>
              <a:t>有限元模型，在带材扭转变形下产生的应力</a:t>
            </a:r>
            <a:r>
              <a:rPr lang="en-US" altLang="zh-CN" dirty="0"/>
              <a:t>/</a:t>
            </a:r>
            <a:r>
              <a:rPr lang="zh-CN" altLang="en-US" dirty="0"/>
              <a:t>应变基础上，进一步分析随着宽厚比的减少对于</a:t>
            </a:r>
            <a:r>
              <a:rPr lang="en-US" altLang="zh-CN" dirty="0"/>
              <a:t>2D</a:t>
            </a:r>
            <a:r>
              <a:rPr lang="zh-CN" altLang="en-US" dirty="0"/>
              <a:t>模型计算的影响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681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775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124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579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850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850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45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759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5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666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348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920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65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838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913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576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600201"/>
            <a:ext cx="40576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3979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3979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535113"/>
            <a:ext cx="40421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2174875"/>
            <a:ext cx="40421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71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73051"/>
            <a:ext cx="511135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71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8D015-D17E-4C82-8533-7F2A9C2BBE1B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6D9A2-10AE-4CFF-A9B3-36B74E09B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0C160-6105-4594-B9A7-D32201722D37}" type="datetimeFigureOut">
              <a:rPr lang="zh-CN" altLang="en-US" smtClean="0"/>
              <a:pPr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B5D86-C3E6-426B-A68F-6513478A0E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52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25.wmf"/><Relationship Id="rId4" Type="http://schemas.openxmlformats.org/officeDocument/2006/relationships/image" Target="../media/image1.jpeg"/><Relationship Id="rId9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oleObject" Target="../embeddings/oleObject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2.png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11" Type="http://schemas.openxmlformats.org/officeDocument/2006/relationships/oleObject" Target="../embeddings/oleObject6.bin"/><Relationship Id="rId5" Type="http://schemas.openxmlformats.org/officeDocument/2006/relationships/image" Target="../media/image3.png"/><Relationship Id="rId10" Type="http://schemas.openxmlformats.org/officeDocument/2006/relationships/image" Target="../media/image29.wmf"/><Relationship Id="rId4" Type="http://schemas.openxmlformats.org/officeDocument/2006/relationships/image" Target="../media/image1.jpe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3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1.xml"/><Relationship Id="rId11" Type="http://schemas.openxmlformats.org/officeDocument/2006/relationships/image" Target="../media/image17.png"/><Relationship Id="rId5" Type="http://schemas.openxmlformats.org/officeDocument/2006/relationships/image" Target="../media/image4.png"/><Relationship Id="rId10" Type="http://schemas.microsoft.com/office/2007/relationships/diagramDrawing" Target="../diagrams/drawing1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800033" y="1673520"/>
            <a:ext cx="76067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3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</a:t>
            </a:r>
            <a:r>
              <a:rPr lang="en-US" altLang="zh-CN" sz="3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COMSOL</a:t>
            </a:r>
            <a:r>
              <a:rPr lang="zh-CN" altLang="zh-CN" sz="3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复合材料模块的涂层超导复合带材高效数值建模与分析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" y="0"/>
            <a:ext cx="2746254" cy="116129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6434E62-79B9-4331-B6B3-05E98EAA5566}"/>
              </a:ext>
            </a:extLst>
          </p:cNvPr>
          <p:cNvSpPr/>
          <p:nvPr/>
        </p:nvSpPr>
        <p:spPr>
          <a:xfrm>
            <a:off x="1655685" y="3521780"/>
            <a:ext cx="583262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汇报人：毛佳丽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兰州大学土木工程与力学学院</a:t>
            </a:r>
          </a:p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西部灾害与环境力学教育部重点实验室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2EE2EF4B-9488-4184-9033-186C1448C372}"/>
              </a:ext>
            </a:extLst>
          </p:cNvPr>
          <p:cNvSpPr txBox="1"/>
          <p:nvPr/>
        </p:nvSpPr>
        <p:spPr>
          <a:xfrm>
            <a:off x="2105709" y="5862482"/>
            <a:ext cx="4995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COMSOL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用户年会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2019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北京站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</a:p>
          <a:p>
            <a:pPr algn="ctr"/>
            <a:r>
              <a:rPr 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2019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10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-11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  <a:endParaRPr 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中国北京</a:t>
            </a:r>
            <a:endParaRPr 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20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21" name="直接连接符 20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rgbClr val="4472C4">
                    <a:lumMod val="7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仿真结果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641" y="967666"/>
            <a:ext cx="3207233" cy="2113396"/>
          </a:xfrm>
          <a:prstGeom prst="rect">
            <a:avLst/>
          </a:prstGeom>
        </p:spPr>
      </p:pic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445308"/>
              </p:ext>
            </p:extLst>
          </p:nvPr>
        </p:nvGraphicFramePr>
        <p:xfrm>
          <a:off x="231643" y="1283490"/>
          <a:ext cx="4828151" cy="3694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Graph" r:id="rId7" imgW="3920760" imgH="3000960" progId="Origin95.Graph">
                  <p:embed/>
                </p:oleObj>
              </mc:Choice>
              <mc:Fallback>
                <p:oleObj name="Graph" r:id="rId7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1643" y="1283490"/>
                        <a:ext cx="4828151" cy="3694415"/>
                      </a:xfrm>
                      <a:prstGeom prst="rect">
                        <a:avLst/>
                      </a:prstGeom>
                      <a:solidFill>
                        <a:schemeClr val="bg1">
                          <a:alpha val="58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图片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640" y="3490115"/>
            <a:ext cx="3207233" cy="2133653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6219598" y="3089829"/>
            <a:ext cx="170110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w=4mm</a:t>
            </a:r>
            <a:r>
              <a:rPr lang="zh-CN" altLang="en-US" sz="1200" dirty="0"/>
              <a:t>带材</a:t>
            </a:r>
            <a:r>
              <a:rPr lang="en-US" altLang="zh-CN" sz="1200" dirty="0"/>
              <a:t>X</a:t>
            </a:r>
            <a:r>
              <a:rPr lang="zh-CN" altLang="en-US" sz="1200" dirty="0"/>
              <a:t>方向应变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219597" y="5696449"/>
            <a:ext cx="170110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w=4mm</a:t>
            </a:r>
            <a:r>
              <a:rPr lang="zh-CN" altLang="en-US" sz="1200" dirty="0"/>
              <a:t>各层</a:t>
            </a:r>
            <a:r>
              <a:rPr lang="en-US" altLang="zh-CN" sz="1200" dirty="0"/>
              <a:t>X</a:t>
            </a:r>
            <a:r>
              <a:rPr lang="zh-CN" altLang="en-US" sz="1200" dirty="0"/>
              <a:t>方向应力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620307" y="5202077"/>
            <a:ext cx="187743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宽度方向上各层应力曲线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1332" y="852603"/>
            <a:ext cx="25779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2D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模型应力应变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BCD8E95F-D96A-473E-B09A-557EAAF4145E}"/>
              </a:ext>
            </a:extLst>
          </p:cNvPr>
          <p:cNvSpPr/>
          <p:nvPr/>
        </p:nvSpPr>
        <p:spPr>
          <a:xfrm>
            <a:off x="361145" y="6046129"/>
            <a:ext cx="8626196" cy="70788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</a:rPr>
              <a:t>扭转变形下，各材料层应力沿宽度方向非均匀分布，边缘受拉，中间受压；</a:t>
            </a:r>
            <a:r>
              <a:rPr lang="en-US" altLang="zh-CN" sz="2000" b="1" dirty="0">
                <a:solidFill>
                  <a:schemeClr val="tx1"/>
                </a:solidFill>
              </a:rPr>
              <a:t>Hastelloy</a:t>
            </a:r>
            <a:r>
              <a:rPr lang="zh-CN" altLang="en-US" sz="2000" b="1" dirty="0">
                <a:solidFill>
                  <a:schemeClr val="tx1"/>
                </a:solidFill>
              </a:rPr>
              <a:t>层应力最大。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073269" y="4285671"/>
            <a:ext cx="366439" cy="2403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5087440" y="3627200"/>
            <a:ext cx="1083517" cy="7226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777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111366" y="73881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rgbClr val="4472C4">
                    <a:lumMod val="7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仿真结果</a:t>
            </a:r>
          </a:p>
        </p:txBody>
      </p:sp>
      <p:graphicFrame>
        <p:nvGraphicFramePr>
          <p:cNvPr id="44" name="对象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9041725"/>
              </p:ext>
            </p:extLst>
          </p:nvPr>
        </p:nvGraphicFramePr>
        <p:xfrm>
          <a:off x="4007796" y="1771301"/>
          <a:ext cx="5043599" cy="3859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07796" y="1771301"/>
                        <a:ext cx="5043599" cy="385927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" name="图片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47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48" name="直接连接符 47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660227"/>
              </p:ext>
            </p:extLst>
          </p:nvPr>
        </p:nvGraphicFramePr>
        <p:xfrm>
          <a:off x="635726" y="2046514"/>
          <a:ext cx="2741842" cy="121311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04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65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309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40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solidFill>
                            <a:schemeClr val="bg1"/>
                          </a:solidFill>
                        </a:rPr>
                        <a:t>模型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>
                          <a:solidFill>
                            <a:schemeClr val="bg1"/>
                          </a:solidFill>
                        </a:rPr>
                        <a:t>df</a:t>
                      </a:r>
                      <a:endParaRPr lang="zh-CN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bg1"/>
                          </a:solidFill>
                        </a:rPr>
                        <a:t>t(s)</a:t>
                      </a:r>
                      <a:endParaRPr lang="zh-CN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955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2D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105431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125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955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3D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261227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1714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50165" y="949886"/>
            <a:ext cx="26388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2D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和</a:t>
            </a:r>
            <a:r>
              <a:rPr lang="en-US" altLang="zh-CN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3D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结果对比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55189" y="1478982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计算效率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484555" y="3847171"/>
            <a:ext cx="1579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各层误差分析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906507"/>
              </p:ext>
            </p:extLst>
          </p:nvPr>
        </p:nvGraphicFramePr>
        <p:xfrm>
          <a:off x="455189" y="4523362"/>
          <a:ext cx="3466292" cy="1788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665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65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65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65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287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material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l1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l2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l3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copper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0.98%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0.54%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0.88%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silver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0.88%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0.58%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0.70%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err="1"/>
                        <a:t>hastelloy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0.63%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0.61%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0.77%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err="1"/>
                        <a:t>ybco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0.77%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0.56%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0.77%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6" name="直接连接符 5"/>
          <p:cNvCxnSpPr/>
          <p:nvPr/>
        </p:nvCxnSpPr>
        <p:spPr>
          <a:xfrm flipV="1">
            <a:off x="4978398" y="2198257"/>
            <a:ext cx="9236" cy="27709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6345380" y="4207267"/>
            <a:ext cx="9236" cy="7526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7712362" y="2198256"/>
            <a:ext cx="9236" cy="27709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987634" y="437803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l1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04825" y="441502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l3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344023" y="470130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l2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19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rgbClr val="4472C4">
                    <a:lumMod val="7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仿真结果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20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21" name="直接连接符 20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2689500"/>
              </p:ext>
            </p:extLst>
          </p:nvPr>
        </p:nvGraphicFramePr>
        <p:xfrm>
          <a:off x="758758" y="2818629"/>
          <a:ext cx="3639198" cy="2784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1" name="Graph" r:id="rId7" imgW="3920760" imgH="3000960" progId="Origin95.Graph">
                  <p:embed/>
                </p:oleObj>
              </mc:Choice>
              <mc:Fallback>
                <p:oleObj name="Graph" r:id="rId7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8758" y="2818629"/>
                        <a:ext cx="3639198" cy="27846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表格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892292"/>
              </p:ext>
            </p:extLst>
          </p:nvPr>
        </p:nvGraphicFramePr>
        <p:xfrm>
          <a:off x="777957" y="1362984"/>
          <a:ext cx="7553579" cy="1371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866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8668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25180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width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4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3.5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2.5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1.5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0.5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0.25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0.2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66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hast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/>
                        <a:t>0.36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/>
                        <a:t>0.14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/>
                        <a:t>-0.68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/>
                        <a:t>0.98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/>
                        <a:t>0.99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/>
                        <a:t>0.78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/>
                        <a:t>3.16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/>
                        <a:t>6.44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/>
                        <a:t>9.16</a:t>
                      </a:r>
                      <a:endParaRPr lang="zh-CN" alt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66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cu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0.81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0.49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2.26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1.51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3.36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4.04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5.26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66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ag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3.94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661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err="1"/>
                        <a:t>ybco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-0.51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1.77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1.22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23" name="直接箭头连接符 22"/>
          <p:cNvCxnSpPr/>
          <p:nvPr/>
        </p:nvCxnSpPr>
        <p:spPr>
          <a:xfrm flipH="1">
            <a:off x="1658840" y="3759563"/>
            <a:ext cx="619125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024109" y="1673050"/>
            <a:ext cx="590105" cy="1909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CD8E95F-D96A-473E-B09A-557EAAF4145E}"/>
              </a:ext>
            </a:extLst>
          </p:cNvPr>
          <p:cNvSpPr/>
          <p:nvPr/>
        </p:nvSpPr>
        <p:spPr>
          <a:xfrm>
            <a:off x="265350" y="6046688"/>
            <a:ext cx="8421449" cy="70788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tx1"/>
                </a:solidFill>
              </a:rPr>
              <a:t>宽度减小到</a:t>
            </a:r>
            <a:r>
              <a:rPr lang="en-US" altLang="zh-CN" sz="2000" b="1" dirty="0">
                <a:solidFill>
                  <a:schemeClr val="tx1"/>
                </a:solidFill>
              </a:rPr>
              <a:t>0.25mm</a:t>
            </a:r>
            <a:r>
              <a:rPr lang="zh-CN" altLang="en-US" sz="2000" b="1" dirty="0">
                <a:solidFill>
                  <a:schemeClr val="tx1"/>
                </a:solidFill>
              </a:rPr>
              <a:t>，</a:t>
            </a:r>
            <a:r>
              <a:rPr lang="en-US" altLang="zh-CN" sz="2000" b="1" dirty="0" err="1">
                <a:solidFill>
                  <a:schemeClr val="tx1"/>
                </a:solidFill>
              </a:rPr>
              <a:t>Hastelloy</a:t>
            </a:r>
            <a:r>
              <a:rPr lang="zh-CN" altLang="en-US" sz="2000" b="1" dirty="0">
                <a:solidFill>
                  <a:schemeClr val="tx1"/>
                </a:solidFill>
              </a:rPr>
              <a:t>层的</a:t>
            </a:r>
            <a:r>
              <a:rPr lang="en-US" altLang="zh-CN" sz="2000" b="1" dirty="0">
                <a:solidFill>
                  <a:schemeClr val="tx1"/>
                </a:solidFill>
              </a:rPr>
              <a:t>2D</a:t>
            </a:r>
            <a:r>
              <a:rPr lang="zh-CN" altLang="en-US" sz="2000" b="1" dirty="0">
                <a:solidFill>
                  <a:schemeClr val="tx1"/>
                </a:solidFill>
              </a:rPr>
              <a:t>和</a:t>
            </a:r>
            <a:r>
              <a:rPr lang="en-US" altLang="zh-CN" sz="2000" b="1" dirty="0">
                <a:solidFill>
                  <a:schemeClr val="tx1"/>
                </a:solidFill>
              </a:rPr>
              <a:t>3D</a:t>
            </a:r>
            <a:r>
              <a:rPr lang="zh-CN" altLang="en-US" sz="2000" b="1" dirty="0">
                <a:solidFill>
                  <a:schemeClr val="tx1"/>
                </a:solidFill>
              </a:rPr>
              <a:t>相对误差超过假设误差上限</a:t>
            </a:r>
            <a:r>
              <a:rPr lang="en-US" altLang="zh-CN" sz="2000" b="1" dirty="0">
                <a:solidFill>
                  <a:schemeClr val="tx1"/>
                </a:solidFill>
              </a:rPr>
              <a:t>5%</a:t>
            </a:r>
            <a:r>
              <a:rPr lang="zh-CN" altLang="en-US" sz="2000" b="1" dirty="0">
                <a:solidFill>
                  <a:schemeClr val="tx1"/>
                </a:solidFill>
              </a:rPr>
              <a:t>，此后误差快速上升，宽度降到</a:t>
            </a:r>
            <a:r>
              <a:rPr lang="en-US" altLang="zh-CN" sz="2000" b="1" dirty="0">
                <a:solidFill>
                  <a:schemeClr val="tx1"/>
                </a:solidFill>
              </a:rPr>
              <a:t>0.2mm</a:t>
            </a:r>
            <a:r>
              <a:rPr lang="zh-CN" altLang="en-US" sz="2000" b="1" dirty="0">
                <a:solidFill>
                  <a:schemeClr val="tx1"/>
                </a:solidFill>
              </a:rPr>
              <a:t>时，</a:t>
            </a:r>
            <a:r>
              <a:rPr lang="en-US" altLang="zh-CN" sz="2000" b="1" dirty="0">
                <a:solidFill>
                  <a:schemeClr val="tx1"/>
                </a:solidFill>
              </a:rPr>
              <a:t>Copper</a:t>
            </a:r>
            <a:r>
              <a:rPr lang="zh-CN" altLang="en-US" sz="2000" b="1" dirty="0">
                <a:solidFill>
                  <a:schemeClr val="tx1"/>
                </a:solidFill>
              </a:rPr>
              <a:t>层相对误差也达到上限值。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48572" y="913595"/>
            <a:ext cx="30844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不同宽厚比相对误差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10408" y="562564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相对误差随宽度变化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452761" y="5651585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200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00067"/>
              </p:ext>
            </p:extLst>
          </p:nvPr>
        </p:nvGraphicFramePr>
        <p:xfrm>
          <a:off x="4572000" y="2813146"/>
          <a:ext cx="3638145" cy="2783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2" name="Graph" r:id="rId9" imgW="3920760" imgH="3000960" progId="Origin95.Graph">
                  <p:embed/>
                </p:oleObj>
              </mc:Choice>
              <mc:Fallback>
                <p:oleObj name="Graph" r:id="rId9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72000" y="2813146"/>
                        <a:ext cx="3638145" cy="2783844"/>
                      </a:xfrm>
                      <a:prstGeom prst="rect">
                        <a:avLst/>
                      </a:prstGeom>
                      <a:solidFill>
                        <a:schemeClr val="lt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5298978" y="5651585"/>
            <a:ext cx="2184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2D</a:t>
            </a:r>
            <a:r>
              <a:rPr lang="zh-CN" altLang="en-US" sz="1200" dirty="0"/>
              <a:t>和</a:t>
            </a:r>
            <a:r>
              <a:rPr lang="en-US" altLang="zh-CN" sz="1200" dirty="0"/>
              <a:t>3D</a:t>
            </a:r>
            <a:r>
              <a:rPr lang="zh-CN" altLang="en-US" sz="1200" dirty="0"/>
              <a:t>模型</a:t>
            </a:r>
            <a:r>
              <a:rPr lang="en-US" altLang="zh-CN" sz="1200" dirty="0" err="1"/>
              <a:t>Hastelloy</a:t>
            </a:r>
            <a:r>
              <a:rPr lang="zh-CN" altLang="en-US" sz="1200" dirty="0"/>
              <a:t>应力变化</a:t>
            </a:r>
          </a:p>
        </p:txBody>
      </p:sp>
    </p:spTree>
    <p:extLst>
      <p:ext uri="{BB962C8B-B14F-4D97-AF65-F5344CB8AC3E}">
        <p14:creationId xmlns:p14="http://schemas.microsoft.com/office/powerpoint/2010/main" val="3480074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111366" y="82939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rgbClr val="4472C4">
                    <a:lumMod val="7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结论分析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464498" y="3741335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3D</a:t>
            </a:r>
            <a:r>
              <a:rPr lang="zh-CN" altLang="en-US" sz="1200" dirty="0"/>
              <a:t>模型</a:t>
            </a:r>
            <a:r>
              <a:rPr lang="en-US" altLang="zh-CN" sz="1200" dirty="0"/>
              <a:t>X</a:t>
            </a:r>
            <a:r>
              <a:rPr lang="zh-CN" altLang="en-US" sz="1200" dirty="0"/>
              <a:t>方向应变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429160" y="6421622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2D</a:t>
            </a:r>
            <a:r>
              <a:rPr lang="zh-CN" altLang="en-US" sz="1200" dirty="0"/>
              <a:t>模型多层切面应力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5796263" y="3718793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2D</a:t>
            </a:r>
            <a:r>
              <a:rPr lang="zh-CN" altLang="en-US" sz="1200" dirty="0"/>
              <a:t>模型</a:t>
            </a:r>
            <a:r>
              <a:rPr lang="en-US" altLang="zh-CN" sz="1200" dirty="0"/>
              <a:t>X</a:t>
            </a:r>
            <a:r>
              <a:rPr lang="zh-CN" altLang="en-US" sz="1200" dirty="0"/>
              <a:t>方向应变</a:t>
            </a: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45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46" name="直接连接符 45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CD8E95F-D96A-473E-B09A-557EAAF4145E}"/>
              </a:ext>
            </a:extLst>
          </p:cNvPr>
          <p:cNvSpPr/>
          <p:nvPr/>
        </p:nvSpPr>
        <p:spPr>
          <a:xfrm>
            <a:off x="4220091" y="4356676"/>
            <a:ext cx="4676259" cy="193899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b="1" dirty="0"/>
              <a:t>2D</a:t>
            </a:r>
            <a:r>
              <a:rPr lang="zh-CN" altLang="en-US" sz="2000" b="1" dirty="0"/>
              <a:t>和</a:t>
            </a:r>
            <a:r>
              <a:rPr lang="en-US" altLang="zh-CN" sz="2000" b="1" dirty="0"/>
              <a:t>3D</a:t>
            </a:r>
            <a:r>
              <a:rPr lang="zh-CN" altLang="en-US" sz="2000" b="1" dirty="0"/>
              <a:t>模型误差大于</a:t>
            </a:r>
            <a:r>
              <a:rPr lang="en-US" altLang="zh-CN" sz="2000" b="1" dirty="0"/>
              <a:t>5%</a:t>
            </a:r>
            <a:r>
              <a:rPr lang="zh-CN" altLang="en-US" sz="2000" b="1" dirty="0"/>
              <a:t>时，</a:t>
            </a:r>
            <a:r>
              <a:rPr lang="en-US" altLang="zh-CN" sz="2000" b="1" dirty="0"/>
              <a:t>2D</a:t>
            </a:r>
            <a:r>
              <a:rPr lang="zh-CN" altLang="en-US" sz="2000" b="1" dirty="0"/>
              <a:t>模型计算精度达不到要求，各层材料厚度对扭转应力应变影响增大。最小应变平均值误差</a:t>
            </a:r>
            <a:r>
              <a:rPr lang="en-US" altLang="zh-CN" sz="2000" b="1" dirty="0"/>
              <a:t>&gt;11%</a:t>
            </a:r>
            <a:r>
              <a:rPr lang="zh-CN" altLang="en-US" sz="2000" b="1" dirty="0"/>
              <a:t>。</a:t>
            </a:r>
            <a:endParaRPr lang="en-US" altLang="zh-CN" sz="2000" b="1" dirty="0"/>
          </a:p>
        </p:txBody>
      </p:sp>
      <p:sp>
        <p:nvSpPr>
          <p:cNvPr id="2" name="矩形 1"/>
          <p:cNvSpPr/>
          <p:nvPr/>
        </p:nvSpPr>
        <p:spPr>
          <a:xfrm>
            <a:off x="394495" y="748593"/>
            <a:ext cx="2914580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0.25mm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时应力应变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494" y="1380410"/>
            <a:ext cx="3501279" cy="23292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5621" y="1348757"/>
            <a:ext cx="3562554" cy="23700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494" y="3987936"/>
            <a:ext cx="3658231" cy="24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048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111366" y="82939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rgbClr val="4472C4">
                    <a:lumMod val="7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结论分析</a:t>
            </a: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45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46" name="直接连接符 45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750" y="1407205"/>
            <a:ext cx="3351499" cy="22296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222" y="1407206"/>
            <a:ext cx="3351499" cy="222962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88568" y="764681"/>
            <a:ext cx="4192173" cy="535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0.2mm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宽时矩形截面应力变化</a:t>
            </a:r>
          </a:p>
        </p:txBody>
      </p:sp>
      <p:sp>
        <p:nvSpPr>
          <p:cNvPr id="8" name="左箭头 7"/>
          <p:cNvSpPr/>
          <p:nvPr/>
        </p:nvSpPr>
        <p:spPr>
          <a:xfrm>
            <a:off x="3804249" y="2078966"/>
            <a:ext cx="978408" cy="129396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4188814" y="2857900"/>
            <a:ext cx="978408" cy="12939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71277" y="1774332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3D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4380741" y="2579013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2D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629727" y="37364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3230346" y="6188720"/>
            <a:ext cx="2895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/>
              <a:t>4mm</a:t>
            </a:r>
            <a:r>
              <a:rPr lang="zh-CN" altLang="en-US" sz="1200" dirty="0" smtClean="0"/>
              <a:t>、</a:t>
            </a:r>
            <a:r>
              <a:rPr lang="en-US" altLang="zh-CN" sz="1200" dirty="0" smtClean="0"/>
              <a:t>1mm</a:t>
            </a:r>
            <a:r>
              <a:rPr lang="zh-CN" altLang="en-US" sz="1200" dirty="0" smtClean="0"/>
              <a:t>、</a:t>
            </a:r>
            <a:r>
              <a:rPr lang="en-US" altLang="zh-CN" sz="1200" dirty="0" smtClean="0"/>
              <a:t>0.25mm</a:t>
            </a:r>
            <a:r>
              <a:rPr lang="zh-CN" altLang="en-US" sz="1200" dirty="0" smtClean="0"/>
              <a:t>宽时横向应力</a:t>
            </a:r>
            <a:r>
              <a:rPr lang="zh-CN" altLang="en-US" sz="1200" dirty="0"/>
              <a:t>变化</a:t>
            </a: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28074"/>
              </p:ext>
            </p:extLst>
          </p:nvPr>
        </p:nvGraphicFramePr>
        <p:xfrm>
          <a:off x="333267" y="3743442"/>
          <a:ext cx="2835789" cy="2169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Graph" r:id="rId9" imgW="3920760" imgH="3000960" progId="Origin95.Graph">
                  <p:embed/>
                </p:oleObj>
              </mc:Choice>
              <mc:Fallback>
                <p:oleObj name="Graph" r:id="rId9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3267" y="3743442"/>
                        <a:ext cx="2835789" cy="216989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819700"/>
              </p:ext>
            </p:extLst>
          </p:nvPr>
        </p:nvGraphicFramePr>
        <p:xfrm>
          <a:off x="6186980" y="3736389"/>
          <a:ext cx="2845006" cy="2176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0" name="Graph" r:id="rId11" imgW="3920760" imgH="3000960" progId="Origin95.Graph">
                  <p:embed/>
                </p:oleObj>
              </mc:Choice>
              <mc:Fallback>
                <p:oleObj name="Graph" r:id="rId11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86980" y="3736389"/>
                        <a:ext cx="2845006" cy="21769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397584"/>
              </p:ext>
            </p:extLst>
          </p:nvPr>
        </p:nvGraphicFramePr>
        <p:xfrm>
          <a:off x="3255515" y="3736389"/>
          <a:ext cx="2845006" cy="2176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1" name="Graph" r:id="rId13" imgW="3920760" imgH="3000960" progId="Origin95.Graph">
                  <p:embed/>
                </p:oleObj>
              </mc:Choice>
              <mc:Fallback>
                <p:oleObj name="Graph" r:id="rId13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255515" y="3736389"/>
                        <a:ext cx="2845006" cy="21769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7688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45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46" name="直接连接符 45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CD8E95F-D96A-473E-B09A-557EAAF4145E}"/>
              </a:ext>
            </a:extLst>
          </p:cNvPr>
          <p:cNvSpPr/>
          <p:nvPr/>
        </p:nvSpPr>
        <p:spPr>
          <a:xfrm>
            <a:off x="582774" y="1307265"/>
            <a:ext cx="7978452" cy="501509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</a:rPr>
              <a:t>通过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COMSOL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复合材料模块构建了计算效率更高的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2D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模型，有效的解决了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3D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模型网格数多，单元奇异性大等问题。</a:t>
            </a:r>
            <a:endParaRPr lang="en-US" altLang="zh-CN" sz="2400" b="1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400" b="1" dirty="0" smtClean="0">
                <a:solidFill>
                  <a:schemeClr val="tx1"/>
                </a:solidFill>
              </a:rPr>
              <a:t>2D</a:t>
            </a:r>
            <a:r>
              <a:rPr lang="zh-CN" altLang="en-US" sz="2400" b="1" dirty="0">
                <a:solidFill>
                  <a:schemeClr val="tx1"/>
                </a:solidFill>
              </a:rPr>
              <a:t>在模拟</a:t>
            </a:r>
            <a:r>
              <a:rPr lang="en-US" altLang="zh-CN" sz="2400" b="1" dirty="0">
                <a:solidFill>
                  <a:schemeClr val="tx1"/>
                </a:solidFill>
              </a:rPr>
              <a:t>YBCO</a:t>
            </a:r>
            <a:r>
              <a:rPr lang="zh-CN" altLang="en-US" sz="2400" b="1" dirty="0">
                <a:solidFill>
                  <a:schemeClr val="tx1"/>
                </a:solidFill>
              </a:rPr>
              <a:t>二代高温超导带材的扭转变形中，表现了其高效性、准确性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。</a:t>
            </a:r>
            <a:endParaRPr lang="zh-CN" altLang="en-US" sz="2400" b="1" dirty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</a:rPr>
              <a:t>通过模拟不同宽厚比下的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2D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模型扭转变形，得出其局限性</a:t>
            </a:r>
            <a:r>
              <a:rPr lang="zh-CN" altLang="en-US" sz="2400" b="1" dirty="0">
                <a:solidFill>
                  <a:schemeClr val="tx1"/>
                </a:solidFill>
              </a:rPr>
              <a:t>在于，当宽厚比较小时，不能准确替代</a:t>
            </a:r>
            <a:r>
              <a:rPr lang="en-US" altLang="zh-CN" sz="2400" b="1" dirty="0">
                <a:solidFill>
                  <a:schemeClr val="tx1"/>
                </a:solidFill>
              </a:rPr>
              <a:t>3D</a:t>
            </a:r>
            <a:r>
              <a:rPr lang="zh-CN" altLang="en-US" sz="2400" b="1" dirty="0">
                <a:solidFill>
                  <a:schemeClr val="tx1"/>
                </a:solidFill>
              </a:rPr>
              <a:t>模型。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400" b="1" dirty="0">
                <a:solidFill>
                  <a:schemeClr val="tx1"/>
                </a:solidFill>
              </a:rPr>
              <a:t>COMSOL</a:t>
            </a:r>
            <a:r>
              <a:rPr lang="zh-CN" altLang="en-US" sz="2400" b="1" dirty="0">
                <a:solidFill>
                  <a:schemeClr val="tx1"/>
                </a:solidFill>
              </a:rPr>
              <a:t>复合材料模块有效的提高宽厚比较大的层状复合结构的计算效率。</a:t>
            </a:r>
          </a:p>
        </p:txBody>
      </p:sp>
      <p:sp>
        <p:nvSpPr>
          <p:cNvPr id="9" name="矩形 8"/>
          <p:cNvSpPr/>
          <p:nvPr/>
        </p:nvSpPr>
        <p:spPr>
          <a:xfrm>
            <a:off x="3111366" y="82939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 smtClean="0">
                <a:solidFill>
                  <a:srgbClr val="4472C4">
                    <a:lumMod val="7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研究总结</a:t>
            </a:r>
            <a:endParaRPr lang="zh-CN" altLang="en-US" sz="3200" dirty="0">
              <a:solidFill>
                <a:srgbClr val="4472C4">
                  <a:lumMod val="75000"/>
                </a:srgb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1474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45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46" name="直接连接符 45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841398" y="265693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latin typeface="华文新魏" panose="02010800040101010101" pitchFamily="2" charset="-122"/>
                <a:ea typeface="华文新魏" panose="02010800040101010101" pitchFamily="2" charset="-122"/>
              </a:rPr>
              <a:t>谢    谢</a:t>
            </a:r>
          </a:p>
        </p:txBody>
      </p:sp>
    </p:spTree>
    <p:extLst>
      <p:ext uri="{BB962C8B-B14F-4D97-AF65-F5344CB8AC3E}">
        <p14:creationId xmlns:p14="http://schemas.microsoft.com/office/powerpoint/2010/main" val="2664882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11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5" name="直接连接符 14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rgbClr val="4472C4">
                    <a:lumMod val="7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目录</a:t>
            </a:r>
          </a:p>
        </p:txBody>
      </p:sp>
      <p:sp>
        <p:nvSpPr>
          <p:cNvPr id="8" name="椭圆 7"/>
          <p:cNvSpPr/>
          <p:nvPr/>
        </p:nvSpPr>
        <p:spPr>
          <a:xfrm>
            <a:off x="2392975" y="1779129"/>
            <a:ext cx="544512" cy="544512"/>
          </a:xfrm>
          <a:prstGeom prst="ellipse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2392975" y="2510967"/>
            <a:ext cx="544512" cy="544513"/>
          </a:xfrm>
          <a:prstGeom prst="ellipse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392975" y="3242804"/>
            <a:ext cx="544512" cy="544512"/>
          </a:xfrm>
          <a:prstGeom prst="ellipse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392975" y="3974642"/>
            <a:ext cx="544512" cy="544513"/>
          </a:xfrm>
          <a:prstGeom prst="ellipse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sp>
        <p:nvSpPr>
          <p:cNvPr id="14" name="文本框 22"/>
          <p:cNvSpPr txBox="1">
            <a:spLocks noChangeArrowheads="1"/>
          </p:cNvSpPr>
          <p:nvPr/>
        </p:nvSpPr>
        <p:spPr bwMode="auto">
          <a:xfrm>
            <a:off x="2432663" y="1820404"/>
            <a:ext cx="466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23"/>
          <p:cNvSpPr txBox="1">
            <a:spLocks noChangeArrowheads="1"/>
          </p:cNvSpPr>
          <p:nvPr/>
        </p:nvSpPr>
        <p:spPr bwMode="auto">
          <a:xfrm>
            <a:off x="2432662" y="2552242"/>
            <a:ext cx="503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文本框 24"/>
          <p:cNvSpPr txBox="1">
            <a:spLocks noChangeArrowheads="1"/>
          </p:cNvSpPr>
          <p:nvPr/>
        </p:nvSpPr>
        <p:spPr bwMode="auto">
          <a:xfrm>
            <a:off x="2408850" y="3284079"/>
            <a:ext cx="512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25"/>
          <p:cNvSpPr txBox="1">
            <a:spLocks noChangeArrowheads="1"/>
          </p:cNvSpPr>
          <p:nvPr/>
        </p:nvSpPr>
        <p:spPr bwMode="auto">
          <a:xfrm>
            <a:off x="2432662" y="4015917"/>
            <a:ext cx="503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82668" y="1811833"/>
            <a:ext cx="337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研究背景与意义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182668" y="2593815"/>
            <a:ext cx="337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建模过程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182668" y="3320358"/>
            <a:ext cx="337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仿真结果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182668" y="4074621"/>
            <a:ext cx="337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结论分析</a:t>
            </a:r>
            <a:endParaRPr lang="en-US" altLang="zh-CN" sz="2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392975" y="4811753"/>
            <a:ext cx="544512" cy="544513"/>
          </a:xfrm>
          <a:prstGeom prst="ellipse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432662" y="4853028"/>
            <a:ext cx="503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82668" y="4911732"/>
            <a:ext cx="3371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研究总结</a:t>
            </a:r>
            <a:endParaRPr lang="en-US" altLang="zh-CN" sz="24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2457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11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5" name="直接连接符 14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研究背景与意义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xmlns="" id="{59565806-8EC7-4D60-BDAF-AABC25A14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79" y="2326744"/>
            <a:ext cx="7371042" cy="428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>
            <a:extLst>
              <a:ext uri="{FF2B5EF4-FFF2-40B4-BE49-F238E27FC236}">
                <a16:creationId xmlns:a16="http://schemas.microsoft.com/office/drawing/2014/main" xmlns="" id="{09DADA82-225C-414B-AAA3-4ED7B8790BCD}"/>
              </a:ext>
            </a:extLst>
          </p:cNvPr>
          <p:cNvSpPr txBox="1">
            <a:spLocks/>
          </p:cNvSpPr>
          <p:nvPr/>
        </p:nvSpPr>
        <p:spPr bwMode="auto">
          <a:xfrm>
            <a:off x="539750" y="8366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400" b="1" u="sng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研究背景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xmlns="" id="{480A422F-2B94-4132-939D-2FB881AEA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799" y="1422561"/>
            <a:ext cx="7371041" cy="78194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超导材料由于具有的</a:t>
            </a:r>
            <a:r>
              <a:rPr lang="zh-CN" altLang="en-US" sz="2000" b="1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零电阻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000" b="1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迈斯纳效应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等优越特性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</a:p>
          <a:p>
            <a:pPr algn="ctr">
              <a:lnSpc>
                <a:spcPct val="120000"/>
              </a:lnSpc>
              <a:defRPr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在高新工程与技术领域表现出诱人的应用潜力。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1446BA0-ED33-4D7B-8C82-F9AA9007CEA9}"/>
              </a:ext>
            </a:extLst>
          </p:cNvPr>
          <p:cNvSpPr/>
          <p:nvPr/>
        </p:nvSpPr>
        <p:spPr>
          <a:xfrm>
            <a:off x="3111366" y="6611779"/>
            <a:ext cx="31500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/>
              <a:t>http://www.niubb.net/a/2015/05-20/498474.html</a:t>
            </a:r>
            <a:endParaRPr lang="zh-CN" altLang="en-US" sz="1000" b="1" i="1" dirty="0"/>
          </a:p>
        </p:txBody>
      </p:sp>
    </p:spTree>
    <p:extLst>
      <p:ext uri="{BB962C8B-B14F-4D97-AF65-F5344CB8AC3E}">
        <p14:creationId xmlns:p14="http://schemas.microsoft.com/office/powerpoint/2010/main" val="1719145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11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5" name="直接连接符 14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研究背景与意义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B597629-491F-4E5E-B8EA-2C15CB1309E4}"/>
              </a:ext>
            </a:extLst>
          </p:cNvPr>
          <p:cNvSpPr/>
          <p:nvPr/>
        </p:nvSpPr>
        <p:spPr>
          <a:xfrm>
            <a:off x="719572" y="897234"/>
            <a:ext cx="72728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高载流</a:t>
            </a:r>
            <a:r>
              <a:rPr lang="en-US" altLang="zh-CN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HTS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电缆</a:t>
            </a:r>
            <a:r>
              <a:rPr lang="zh-CN" altLang="en-US" sz="2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多层带材堆叠扭转结构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5EE33D4-A55C-46B3-BA1A-72055177D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7494" y="1350346"/>
            <a:ext cx="6902092" cy="2584063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96B2E46-509B-4172-983E-847BF857B0EC}"/>
              </a:ext>
            </a:extLst>
          </p:cNvPr>
          <p:cNvSpPr/>
          <p:nvPr/>
        </p:nvSpPr>
        <p:spPr>
          <a:xfrm>
            <a:off x="876778" y="4180630"/>
            <a:ext cx="72728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基本单元</a:t>
            </a:r>
            <a:r>
              <a:rPr lang="zh-CN" altLang="en-US" sz="2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</a:t>
            </a:r>
            <a:r>
              <a:rPr lang="en-US" altLang="zh-CN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HTS</a:t>
            </a:r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带扭转结构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A341FC4F-DD12-41E4-B671-A958402BEA04}"/>
              </a:ext>
            </a:extLst>
          </p:cNvPr>
          <p:cNvSpPr/>
          <p:nvPr/>
        </p:nvSpPr>
        <p:spPr>
          <a:xfrm>
            <a:off x="3620148" y="3934409"/>
            <a:ext cx="17860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altLang="zh-CN" sz="1000" i="1" dirty="0"/>
              <a:t>Allen N et al., 2016, Cryogenics</a:t>
            </a:r>
            <a:endParaRPr lang="en-US" altLang="zh-CN" sz="1000" i="1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38EDCDE-883C-4A61-9F51-64D72D8B79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4791" y="4592956"/>
            <a:ext cx="6904795" cy="1829396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5B85ECA-776A-4631-AD60-62A283112A66}"/>
              </a:ext>
            </a:extLst>
          </p:cNvPr>
          <p:cNvSpPr/>
          <p:nvPr/>
        </p:nvSpPr>
        <p:spPr>
          <a:xfrm>
            <a:off x="3800949" y="6422352"/>
            <a:ext cx="17924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i="1" dirty="0"/>
              <a:t>Fleiter J et al., 2013</a:t>
            </a:r>
            <a:r>
              <a:rPr lang="en-US" altLang="zh-CN" sz="1000" i="1" dirty="0"/>
              <a:t>,</a:t>
            </a:r>
            <a:r>
              <a:rPr lang="zh-CN" altLang="en-US" sz="1000" i="1" dirty="0"/>
              <a:t> IEEE TASC</a:t>
            </a:r>
          </a:p>
        </p:txBody>
      </p:sp>
    </p:spTree>
    <p:extLst>
      <p:ext uri="{BB962C8B-B14F-4D97-AF65-F5344CB8AC3E}">
        <p14:creationId xmlns:p14="http://schemas.microsoft.com/office/powerpoint/2010/main" val="652539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11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5" name="直接连接符 14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研究背景与意义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5D0111A-071C-4357-AE50-349C46DA668C}"/>
              </a:ext>
            </a:extLst>
          </p:cNvPr>
          <p:cNvSpPr/>
          <p:nvPr/>
        </p:nvSpPr>
        <p:spPr>
          <a:xfrm>
            <a:off x="383150" y="897234"/>
            <a:ext cx="72728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涂层</a:t>
            </a:r>
            <a:r>
              <a:rPr lang="en-US" altLang="zh-CN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HTS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带材的结构与力电行为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0A47305-59BD-4883-A1F1-42AF712DC9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395731"/>
            <a:ext cx="4275656" cy="4284133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A111DC0-6753-43D6-B189-FF83949F3C67}"/>
              </a:ext>
            </a:extLst>
          </p:cNvPr>
          <p:cNvSpPr/>
          <p:nvPr/>
        </p:nvSpPr>
        <p:spPr>
          <a:xfrm>
            <a:off x="3596711" y="5708666"/>
            <a:ext cx="17988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altLang="zh-CN" sz="1000" i="1" dirty="0"/>
              <a:t>Allen N et al., </a:t>
            </a:r>
            <a:r>
              <a:rPr lang="zh-CN" altLang="en-US" sz="1000" i="1" dirty="0"/>
              <a:t>201</a:t>
            </a:r>
            <a:r>
              <a:rPr lang="en-US" altLang="zh-CN" sz="1000" i="1" dirty="0"/>
              <a:t>5, </a:t>
            </a:r>
            <a:r>
              <a:rPr lang="zh-CN" altLang="en-US" sz="1000" i="1" dirty="0"/>
              <a:t>IEEE TASC </a:t>
            </a:r>
            <a:endParaRPr lang="en-US" altLang="zh-CN" sz="1000" i="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BD25C74-AB26-4EC5-B666-B75A5BA588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994" y="1395731"/>
            <a:ext cx="4047093" cy="147292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1222223-4002-48FB-B5AB-185CAD083D3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42" r="1408"/>
          <a:stretch/>
        </p:blipFill>
        <p:spPr>
          <a:xfrm>
            <a:off x="458994" y="4301294"/>
            <a:ext cx="4037162" cy="137857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32478AB-CF89-4FD0-8C75-731AD239F0A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" r="1660"/>
          <a:stretch/>
        </p:blipFill>
        <p:spPr>
          <a:xfrm>
            <a:off x="458994" y="2934345"/>
            <a:ext cx="4047093" cy="1293800"/>
          </a:xfrm>
          <a:prstGeom prst="rect">
            <a:avLst/>
          </a:prstGeom>
        </p:spPr>
      </p:pic>
      <p:sp>
        <p:nvSpPr>
          <p:cNvPr id="14" name="Rectangle 6">
            <a:extLst>
              <a:ext uri="{FF2B5EF4-FFF2-40B4-BE49-F238E27FC236}">
                <a16:creationId xmlns:a16="http://schemas.microsoft.com/office/drawing/2014/main" xmlns="" id="{63A3A39D-BDAB-4B11-B6AA-693A75DD7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750" y="5954887"/>
            <a:ext cx="8514464" cy="8509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结构特性：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多层薄膜复合结构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力电行为：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临界电流受扭转变形影响显著，当变形较大时发生不可逆退化</a:t>
            </a:r>
          </a:p>
        </p:txBody>
      </p:sp>
    </p:spTree>
    <p:extLst>
      <p:ext uri="{BB962C8B-B14F-4D97-AF65-F5344CB8AC3E}">
        <p14:creationId xmlns:p14="http://schemas.microsoft.com/office/powerpoint/2010/main" val="1506207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11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5" name="直接连接符 14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研究背景与意义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4F93827-2ECE-40D2-8103-F774213A6FC5}"/>
              </a:ext>
            </a:extLst>
          </p:cNvPr>
          <p:cNvSpPr/>
          <p:nvPr/>
        </p:nvSpPr>
        <p:spPr>
          <a:xfrm>
            <a:off x="611560" y="1756530"/>
            <a:ext cx="8136904" cy="74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2000" b="1" dirty="0"/>
              <a:t>存在</a:t>
            </a:r>
            <a:r>
              <a:rPr lang="zh-CN" altLang="zh-CN" sz="2000" b="1" dirty="0"/>
              <a:t>宽厚比极大薄层（银层，超导层和缓冲层），在</a:t>
            </a:r>
            <a:r>
              <a:rPr lang="en-US" altLang="zh-CN" sz="2000" b="1" dirty="0"/>
              <a:t>3D</a:t>
            </a:r>
            <a:r>
              <a:rPr lang="zh-CN" altLang="zh-CN" sz="2000" b="1" dirty="0"/>
              <a:t>有限元分析中</a:t>
            </a:r>
            <a:r>
              <a:rPr lang="zh-CN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网格剖分数目大</a:t>
            </a:r>
            <a:r>
              <a:rPr lang="zh-CN" altLang="zh-CN" sz="2000" dirty="0"/>
              <a:t>且</a:t>
            </a:r>
            <a:r>
              <a:rPr lang="zh-CN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单元奇异性增大</a:t>
            </a:r>
            <a:r>
              <a:rPr lang="zh-CN" altLang="zh-CN" sz="2000" dirty="0"/>
              <a:t>，导致</a:t>
            </a:r>
            <a:r>
              <a:rPr lang="zh-CN" altLang="zh-CN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计算量极大</a:t>
            </a: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E0DD6104-1039-4C03-8A5B-999374BCD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93" y="2585927"/>
            <a:ext cx="201602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040826C0-AFDE-45AB-AC83-60FDFE1D05BC}"/>
              </a:ext>
            </a:extLst>
          </p:cNvPr>
          <p:cNvSpPr/>
          <p:nvPr/>
        </p:nvSpPr>
        <p:spPr>
          <a:xfrm>
            <a:off x="611560" y="5438319"/>
            <a:ext cx="8280920" cy="127727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已有研究：</a:t>
            </a:r>
            <a:endParaRPr lang="en-US" altLang="zh-CN" sz="2400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zh-CN" sz="2000" b="1" dirty="0">
                <a:solidFill>
                  <a:schemeClr val="tx1"/>
                </a:solidFill>
              </a:rPr>
              <a:t>      </a:t>
            </a:r>
            <a:r>
              <a:rPr lang="zh-CN" altLang="en-US" sz="2000" b="1" dirty="0">
                <a:solidFill>
                  <a:schemeClr val="tx1"/>
                </a:solidFill>
              </a:rPr>
              <a:t>简化处理</a:t>
            </a:r>
            <a:r>
              <a:rPr lang="en-US" altLang="zh-CN" sz="2000" b="1" dirty="0">
                <a:solidFill>
                  <a:schemeClr val="tx1"/>
                </a:solidFill>
              </a:rPr>
              <a:t>——</a:t>
            </a:r>
            <a:r>
              <a:rPr lang="zh-CN" altLang="zh-CN" sz="2000" b="1" dirty="0">
                <a:solidFill>
                  <a:schemeClr val="tx1"/>
                </a:solidFill>
              </a:rPr>
              <a:t>将超导层与缓冲层等效为同一层</a:t>
            </a:r>
            <a:r>
              <a:rPr lang="zh-CN" altLang="en-US" sz="2000" b="1" dirty="0">
                <a:solidFill>
                  <a:schemeClr val="tx1"/>
                </a:solidFill>
              </a:rPr>
              <a:t>、剔除银层和缓冲层</a:t>
            </a:r>
            <a:endParaRPr lang="en-US" altLang="zh-CN" sz="2000" b="1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solidFill>
                  <a:srgbClr val="0000FF"/>
                </a:solidFill>
              </a:rPr>
              <a:t>      </a:t>
            </a: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╳</a:t>
            </a:r>
            <a:r>
              <a:rPr lang="en-US" altLang="zh-CN" sz="2000" b="1" dirty="0">
                <a:solidFill>
                  <a:srgbClr val="0000FF"/>
                </a:solidFill>
              </a:rPr>
              <a:t>  </a:t>
            </a:r>
            <a:r>
              <a:rPr lang="zh-CN" altLang="en-US" sz="2000" b="1" dirty="0">
                <a:solidFill>
                  <a:srgbClr val="0000FF"/>
                </a:solidFill>
              </a:rPr>
              <a:t>结果与实际不符，且计算效率未显著提高。</a:t>
            </a:r>
          </a:p>
        </p:txBody>
      </p:sp>
      <p:pic>
        <p:nvPicPr>
          <p:cNvPr id="13" name="Picture 172">
            <a:extLst>
              <a:ext uri="{FF2B5EF4-FFF2-40B4-BE49-F238E27FC236}">
                <a16:creationId xmlns:a16="http://schemas.microsoft.com/office/drawing/2014/main" xmlns="" id="{FB03D1EC-DA4E-4E40-B564-848041B9BC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49736"/>
            <a:ext cx="1830760" cy="2252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645A78DB-D8BB-4494-9579-3A8B9909BF1E}"/>
              </a:ext>
            </a:extLst>
          </p:cNvPr>
          <p:cNvSpPr/>
          <p:nvPr/>
        </p:nvSpPr>
        <p:spPr>
          <a:xfrm>
            <a:off x="1259632" y="5086832"/>
            <a:ext cx="32403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/>
              <a:t>Dizon J.</a:t>
            </a:r>
            <a:r>
              <a:rPr lang="fr-FR" altLang="zh-CN" sz="1000" b="1" i="1" dirty="0"/>
              <a:t> et al</a:t>
            </a:r>
            <a:r>
              <a:rPr lang="en-US" altLang="zh-CN" sz="1000" b="1" i="1" dirty="0"/>
              <a:t>, 2014, IEEE Trans. Appl. </a:t>
            </a:r>
            <a:r>
              <a:rPr lang="en-US" altLang="zh-CN" sz="1000" b="1" i="1" dirty="0" err="1"/>
              <a:t>Supercond</a:t>
            </a:r>
            <a:r>
              <a:rPr lang="en-US" altLang="zh-CN" sz="1000" b="1" dirty="0"/>
              <a:t>.</a:t>
            </a:r>
            <a:endParaRPr lang="zh-CN" altLang="en-US" sz="1000" b="1" dirty="0"/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xmlns="" id="{9E17E3F0-BD69-4EBD-8266-050293B33DBE}"/>
              </a:ext>
            </a:extLst>
          </p:cNvPr>
          <p:cNvSpPr txBox="1">
            <a:spLocks/>
          </p:cNvSpPr>
          <p:nvPr/>
        </p:nvSpPr>
        <p:spPr bwMode="auto">
          <a:xfrm>
            <a:off x="575680" y="1333381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数值研究的困难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xmlns="" id="{CC5B846D-DAC9-4981-93D1-BBB465B0A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279" y="2650640"/>
            <a:ext cx="2088232" cy="225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xmlns="" id="{7F1A6B01-AC07-4942-B12D-0FD4250AA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859" y="2659524"/>
            <a:ext cx="1962319" cy="2242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A2AFB67D-72D3-44BE-8D2E-588DEF1628A5}"/>
              </a:ext>
            </a:extLst>
          </p:cNvPr>
          <p:cNvSpPr/>
          <p:nvPr/>
        </p:nvSpPr>
        <p:spPr>
          <a:xfrm>
            <a:off x="5580112" y="5087816"/>
            <a:ext cx="30060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000" b="1" i="1" dirty="0"/>
              <a:t>K Ilin et al. 2015, Supercond. Sci. Technol. </a:t>
            </a:r>
            <a:endParaRPr lang="zh-CN" altLang="en-US" sz="1000" b="1" i="1" dirty="0"/>
          </a:p>
        </p:txBody>
      </p:sp>
      <p:sp>
        <p:nvSpPr>
          <p:cNvPr id="31" name="内容占位符 2">
            <a:extLst>
              <a:ext uri="{FF2B5EF4-FFF2-40B4-BE49-F238E27FC236}">
                <a16:creationId xmlns:a16="http://schemas.microsoft.com/office/drawing/2014/main" xmlns="" id="{BEF086F1-465E-4C07-88FD-BE8443C4DF8C}"/>
              </a:ext>
            </a:extLst>
          </p:cNvPr>
          <p:cNvSpPr txBox="1">
            <a:spLocks/>
          </p:cNvSpPr>
          <p:nvPr/>
        </p:nvSpPr>
        <p:spPr bwMode="auto">
          <a:xfrm>
            <a:off x="539750" y="8366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400" b="1" u="sng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研究动机</a:t>
            </a:r>
            <a:endParaRPr lang="zh-CN" altLang="en-US" sz="2200" b="1" u="sng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11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5" name="直接连接符 14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研究背景与意义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xmlns="" id="{C7755B13-3EA7-4D0A-8EDB-6EC64141346A}"/>
              </a:ext>
            </a:extLst>
          </p:cNvPr>
          <p:cNvSpPr txBox="1">
            <a:spLocks/>
          </p:cNvSpPr>
          <p:nvPr/>
        </p:nvSpPr>
        <p:spPr bwMode="auto">
          <a:xfrm>
            <a:off x="575680" y="871742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altLang="zh-CN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HTS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超导带扭转变形特征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5DB9187-CFC2-41A4-8C02-06DA604842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411" y="1754197"/>
            <a:ext cx="7365037" cy="320842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D528144-31BD-4E8B-831C-773C7AF87A28}"/>
              </a:ext>
            </a:extLst>
          </p:cNvPr>
          <p:cNvSpPr/>
          <p:nvPr/>
        </p:nvSpPr>
        <p:spPr>
          <a:xfrm>
            <a:off x="2879262" y="1736297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宽厚比：</a:t>
            </a:r>
            <a:r>
              <a:rPr lang="en-US" altLang="zh-CN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B09949D-70B9-4205-86C2-DC4A6E695F1E}"/>
              </a:ext>
            </a:extLst>
          </p:cNvPr>
          <p:cNvSpPr/>
          <p:nvPr/>
        </p:nvSpPr>
        <p:spPr>
          <a:xfrm>
            <a:off x="6630196" y="1736297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宽厚比：</a:t>
            </a:r>
            <a:r>
              <a:rPr lang="en-US" altLang="zh-CN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5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B4DEC46-A498-4810-9230-0680C45F5E37}"/>
              </a:ext>
            </a:extLst>
          </p:cNvPr>
          <p:cNvSpPr/>
          <p:nvPr/>
        </p:nvSpPr>
        <p:spPr>
          <a:xfrm>
            <a:off x="6630196" y="3349457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宽厚比：</a:t>
            </a:r>
            <a:r>
              <a:rPr lang="en-US" altLang="zh-CN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15</a:t>
            </a:r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87E8616-E87A-4705-BC20-8103170BB136}"/>
              </a:ext>
            </a:extLst>
          </p:cNvPr>
          <p:cNvSpPr/>
          <p:nvPr/>
        </p:nvSpPr>
        <p:spPr>
          <a:xfrm>
            <a:off x="2879262" y="3349457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宽厚比：</a:t>
            </a:r>
            <a:r>
              <a:rPr lang="en-US" altLang="zh-CN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10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1CDF999-5603-467D-AD6E-2C3C1F008778}"/>
              </a:ext>
            </a:extLst>
          </p:cNvPr>
          <p:cNvSpPr/>
          <p:nvPr/>
        </p:nvSpPr>
        <p:spPr>
          <a:xfrm>
            <a:off x="3490968" y="5012918"/>
            <a:ext cx="18977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zh-CN" sz="1000" b="1" i="1" dirty="0"/>
              <a:t>G</a:t>
            </a:r>
            <a:r>
              <a:rPr lang="en-US" altLang="zh-CN" sz="1000" b="1" i="1" dirty="0" err="1"/>
              <a:t>ao</a:t>
            </a:r>
            <a:r>
              <a:rPr lang="en-US" altLang="zh-CN" sz="1000" b="1" i="1" dirty="0"/>
              <a:t> P et al, 2018, Int J Mech Sci</a:t>
            </a:r>
            <a:r>
              <a:rPr lang="en-US" altLang="zh-CN" sz="1000" dirty="0"/>
              <a:t/>
            </a:r>
            <a:br>
              <a:rPr lang="en-US" altLang="zh-CN" sz="1000" dirty="0"/>
            </a:br>
            <a:endParaRPr lang="zh-CN" altLang="en-US" sz="1000" b="1" i="1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BF68363-9B31-457D-A712-818BA910011B}"/>
              </a:ext>
            </a:extLst>
          </p:cNvPr>
          <p:cNvSpPr/>
          <p:nvPr/>
        </p:nvSpPr>
        <p:spPr>
          <a:xfrm>
            <a:off x="1034954" y="5268811"/>
            <a:ext cx="29258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HTS</a:t>
            </a: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超导带宽厚比</a:t>
            </a:r>
            <a:r>
              <a:rPr lang="en-US" altLang="zh-CN"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&gt;4:0.1</a:t>
            </a:r>
            <a:endParaRPr lang="zh-CN" altLang="en-US" sz="2000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BCD8E95F-D96A-473E-B09A-557EAAF4145E}"/>
              </a:ext>
            </a:extLst>
          </p:cNvPr>
          <p:cNvSpPr/>
          <p:nvPr/>
        </p:nvSpPr>
        <p:spPr>
          <a:xfrm>
            <a:off x="431540" y="5975114"/>
            <a:ext cx="8280920" cy="70788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tx1"/>
                </a:solidFill>
              </a:rPr>
              <a:t>HTS</a:t>
            </a:r>
            <a:r>
              <a:rPr lang="zh-CN" altLang="en-US" sz="2000" b="1" dirty="0">
                <a:solidFill>
                  <a:schemeClr val="tx1"/>
                </a:solidFill>
              </a:rPr>
              <a:t>涂层带材宽厚比极大，扭转变形下厚度方向应力可以忽略，轴向变形对力学行为起到主要作用。因此，可以将各材料层简化为二维平面结构。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2289DC8-E37E-4167-AFA3-569B466DC4AB}"/>
              </a:ext>
            </a:extLst>
          </p:cNvPr>
          <p:cNvSpPr/>
          <p:nvPr/>
        </p:nvSpPr>
        <p:spPr>
          <a:xfrm>
            <a:off x="925411" y="1359715"/>
            <a:ext cx="4368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扭转变形下不同宽厚比矩形截面轴向应变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2708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rgbClr val="4472C4">
                    <a:lumMod val="75000"/>
                  </a:srgb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建模过程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8510" y="913529"/>
            <a:ext cx="16658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建模步骤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12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3" name="直接连接符 12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2241441320"/>
              </p:ext>
            </p:extLst>
          </p:nvPr>
        </p:nvGraphicFramePr>
        <p:xfrm>
          <a:off x="237326" y="1490478"/>
          <a:ext cx="8313018" cy="558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8" name="图片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968" y="2220683"/>
            <a:ext cx="3284278" cy="216394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076950" y="4563757"/>
            <a:ext cx="2824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Copper</a:t>
            </a:r>
            <a:r>
              <a:rPr lang="zh-CN" altLang="en-US" sz="2000" b="1" dirty="0"/>
              <a:t>（</a:t>
            </a:r>
            <a:r>
              <a:rPr lang="en-US" altLang="zh-CN" sz="2000" b="1" dirty="0"/>
              <a:t>20μm</a:t>
            </a:r>
            <a:r>
              <a:rPr lang="zh-CN" altLang="en-US" sz="2000" b="1" dirty="0"/>
              <a:t>）</a:t>
            </a:r>
            <a:endParaRPr lang="en-US" altLang="zh-CN" sz="2000" b="1" dirty="0"/>
          </a:p>
          <a:p>
            <a:r>
              <a:rPr lang="en-US" altLang="zh-CN" sz="2000" b="1" dirty="0"/>
              <a:t>Silver</a:t>
            </a:r>
            <a:r>
              <a:rPr lang="zh-CN" altLang="en-US" sz="2000" b="1" dirty="0"/>
              <a:t>（</a:t>
            </a:r>
            <a:r>
              <a:rPr lang="en-US" altLang="zh-CN" sz="2000" b="1" dirty="0"/>
              <a:t>2μm</a:t>
            </a:r>
            <a:r>
              <a:rPr lang="zh-CN" altLang="en-US" sz="2000" b="1" dirty="0"/>
              <a:t>）</a:t>
            </a:r>
            <a:endParaRPr lang="en-US" altLang="zh-CN" sz="2000" b="1" dirty="0"/>
          </a:p>
          <a:p>
            <a:r>
              <a:rPr lang="en-US" altLang="zh-CN" sz="2000" b="1" dirty="0" err="1"/>
              <a:t>YBCO+Buffer</a:t>
            </a:r>
            <a:r>
              <a:rPr lang="zh-CN" altLang="en-US" sz="2000" b="1" dirty="0"/>
              <a:t>（</a:t>
            </a:r>
            <a:r>
              <a:rPr lang="en-US" altLang="zh-CN" sz="2000" b="1" dirty="0"/>
              <a:t>1.2μm</a:t>
            </a:r>
            <a:r>
              <a:rPr lang="zh-CN" altLang="en-US" sz="2000" b="1" dirty="0"/>
              <a:t>）</a:t>
            </a:r>
            <a:endParaRPr lang="en-US" altLang="zh-CN" sz="2000" b="1" dirty="0"/>
          </a:p>
          <a:p>
            <a:r>
              <a:rPr lang="en-US" altLang="zh-CN" sz="2000" b="1" dirty="0" err="1"/>
              <a:t>Hastelloy</a:t>
            </a:r>
            <a:r>
              <a:rPr lang="zh-CN" altLang="en-US" sz="2000" b="1" dirty="0"/>
              <a:t>（</a:t>
            </a:r>
            <a:r>
              <a:rPr lang="en-US" altLang="zh-CN" sz="2000" b="1" dirty="0"/>
              <a:t>50μm</a:t>
            </a:r>
            <a:r>
              <a:rPr lang="zh-CN" altLang="en-US" sz="2000" b="1" dirty="0"/>
              <a:t>）</a:t>
            </a:r>
            <a:endParaRPr lang="en-US" altLang="zh-CN" sz="2000" b="1" dirty="0"/>
          </a:p>
          <a:p>
            <a:r>
              <a:rPr lang="en-US" altLang="zh-CN" sz="2000" b="1" dirty="0"/>
              <a:t>Silver</a:t>
            </a:r>
            <a:r>
              <a:rPr lang="zh-CN" altLang="en-US" sz="2000" b="1" dirty="0"/>
              <a:t>（</a:t>
            </a:r>
            <a:r>
              <a:rPr lang="en-US" altLang="zh-CN" sz="2000" b="1" dirty="0"/>
              <a:t>2μm</a:t>
            </a:r>
            <a:r>
              <a:rPr lang="zh-CN" altLang="en-US" sz="2000" b="1" dirty="0"/>
              <a:t>）</a:t>
            </a:r>
            <a:endParaRPr lang="en-US" altLang="zh-CN" sz="2000" b="1" dirty="0"/>
          </a:p>
          <a:p>
            <a:r>
              <a:rPr lang="en-US" altLang="zh-CN" sz="2000" b="1" dirty="0"/>
              <a:t>Cooper</a:t>
            </a:r>
            <a:r>
              <a:rPr lang="zh-CN" altLang="en-US" sz="2000" b="1" dirty="0"/>
              <a:t>（</a:t>
            </a:r>
            <a:r>
              <a:rPr lang="en-US" altLang="zh-CN" sz="2000" b="1" dirty="0"/>
              <a:t>20μm</a:t>
            </a:r>
            <a:r>
              <a:rPr lang="zh-CN" altLang="en-US" sz="2000" b="1" dirty="0"/>
              <a:t>）</a:t>
            </a:r>
          </a:p>
        </p:txBody>
      </p:sp>
      <p:graphicFrame>
        <p:nvGraphicFramePr>
          <p:cNvPr id="34" name="表格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548857"/>
              </p:ext>
            </p:extLst>
          </p:nvPr>
        </p:nvGraphicFramePr>
        <p:xfrm>
          <a:off x="269658" y="2933027"/>
          <a:ext cx="5158595" cy="1737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147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829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96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6615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351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616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material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Copper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Silver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YBCO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Hastelloy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478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Young modulus E(</a:t>
                      </a:r>
                      <a:r>
                        <a:rPr lang="en-US" altLang="zh-CN" sz="1600" dirty="0" err="1"/>
                        <a:t>Gpa</a:t>
                      </a:r>
                      <a:r>
                        <a:rPr lang="en-US" altLang="zh-CN" sz="1600" dirty="0"/>
                        <a:t>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70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76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157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170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478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dirty="0" err="1"/>
                        <a:t>Poisspon’s</a:t>
                      </a:r>
                      <a:r>
                        <a:rPr lang="en-US" altLang="zh-CN" sz="1600" kern="1200" dirty="0"/>
                        <a:t> ratio </a:t>
                      </a:r>
                      <a:r>
                        <a:rPr lang="el-GR" altLang="zh-CN" sz="1600" kern="1200" dirty="0"/>
                        <a:t>υ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0.343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0.3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0.3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0.307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36" name="文本框 35"/>
          <p:cNvSpPr txBox="1"/>
          <p:nvPr/>
        </p:nvSpPr>
        <p:spPr>
          <a:xfrm>
            <a:off x="178510" y="2360582"/>
            <a:ext cx="16658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材料属性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BCD8E95F-D96A-473E-B09A-557EAAF4145E}"/>
              </a:ext>
            </a:extLst>
          </p:cNvPr>
          <p:cNvSpPr/>
          <p:nvPr/>
        </p:nvSpPr>
        <p:spPr>
          <a:xfrm>
            <a:off x="240542" y="4806836"/>
            <a:ext cx="5216826" cy="1982466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000" b="1" dirty="0"/>
              <a:t>基于</a:t>
            </a:r>
            <a:r>
              <a:rPr lang="en-US" altLang="zh-CN" sz="2000" b="1" dirty="0" err="1"/>
              <a:t>Comsol</a:t>
            </a:r>
            <a:r>
              <a:rPr lang="zh-CN" altLang="en-US" sz="2000" b="1" dirty="0"/>
              <a:t>复合材料模块建立了</a:t>
            </a:r>
            <a:r>
              <a:rPr lang="en-US" altLang="zh-CN" sz="2000" b="1" dirty="0"/>
              <a:t>REBCO</a:t>
            </a:r>
            <a:r>
              <a:rPr lang="zh-CN" altLang="en-US" sz="2000" b="1" dirty="0"/>
              <a:t>高温超导带材多层复合结构，模拟了超导带材受外部扭转作用下的力学行为。结合与</a:t>
            </a:r>
            <a:r>
              <a:rPr lang="en-US" altLang="zh-CN" sz="2000" b="1" dirty="0"/>
              <a:t>3D</a:t>
            </a:r>
            <a:r>
              <a:rPr lang="zh-CN" altLang="en-US" sz="2000" b="1" dirty="0"/>
              <a:t>模型的结果对比，验证</a:t>
            </a:r>
            <a:r>
              <a:rPr lang="en-US" altLang="zh-CN" sz="2000" b="1" dirty="0"/>
              <a:t>2D</a:t>
            </a:r>
            <a:r>
              <a:rPr lang="zh-CN" altLang="en-US" sz="2000" b="1" dirty="0"/>
              <a:t>的准确性，高效性及适用范围。</a:t>
            </a:r>
          </a:p>
        </p:txBody>
      </p:sp>
      <p:sp>
        <p:nvSpPr>
          <p:cNvPr id="2" name="矩形 1"/>
          <p:cNvSpPr/>
          <p:nvPr/>
        </p:nvSpPr>
        <p:spPr>
          <a:xfrm>
            <a:off x="6651998" y="4959928"/>
            <a:ext cx="1152730" cy="249382"/>
          </a:xfrm>
          <a:prstGeom prst="rect">
            <a:avLst/>
          </a:prstGeom>
          <a:noFill/>
          <a:ln w="1905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箭头: 下 2">
            <a:extLst>
              <a:ext uri="{FF2B5EF4-FFF2-40B4-BE49-F238E27FC236}">
                <a16:creationId xmlns:a16="http://schemas.microsoft.com/office/drawing/2014/main" xmlns="" id="{1293D9AA-1294-4B98-9235-1A19AE5ACB91}"/>
              </a:ext>
            </a:extLst>
          </p:cNvPr>
          <p:cNvSpPr/>
          <p:nvPr/>
        </p:nvSpPr>
        <p:spPr>
          <a:xfrm>
            <a:off x="5752798" y="2822619"/>
            <a:ext cx="324152" cy="377820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91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/>
          <a:srcRect l="5753" r="4373"/>
          <a:stretch/>
        </p:blipFill>
        <p:spPr>
          <a:xfrm>
            <a:off x="4498254" y="1350670"/>
            <a:ext cx="4547667" cy="287356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2220" y="859677"/>
            <a:ext cx="16658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几何模型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04585" y="4350970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3D</a:t>
            </a:r>
            <a:r>
              <a:rPr lang="zh-CN" altLang="en-US" sz="1200" dirty="0"/>
              <a:t>模型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751162" y="4402239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2D</a:t>
            </a:r>
            <a:r>
              <a:rPr lang="zh-CN" altLang="en-US" sz="1200" dirty="0"/>
              <a:t>模型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48768" cy="739491"/>
          </a:xfrm>
          <a:prstGeom prst="rect">
            <a:avLst/>
          </a:prstGeom>
        </p:spPr>
      </p:pic>
      <p:pic>
        <p:nvPicPr>
          <p:cNvPr id="20" name="Picture 2" descr="http://www.lzu.edu.cn/F2013/img/logo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5473" r="5479" b="6083"/>
          <a:stretch>
            <a:fillRect/>
          </a:stretch>
        </p:blipFill>
        <p:spPr bwMode="auto">
          <a:xfrm>
            <a:off x="8430357" y="1"/>
            <a:ext cx="713643" cy="71125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21" name="直接连接符 20"/>
          <p:cNvCxnSpPr/>
          <p:nvPr/>
        </p:nvCxnSpPr>
        <p:spPr>
          <a:xfrm flipV="1">
            <a:off x="0" y="739491"/>
            <a:ext cx="9144000" cy="42828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3111366" y="77358"/>
            <a:ext cx="3958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建模过程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BCD8E95F-D96A-473E-B09A-557EAAF4145E}"/>
              </a:ext>
            </a:extLst>
          </p:cNvPr>
          <p:cNvSpPr/>
          <p:nvPr/>
        </p:nvSpPr>
        <p:spPr>
          <a:xfrm>
            <a:off x="422222" y="4995696"/>
            <a:ext cx="8364956" cy="16312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u"/>
              <a:defRPr/>
            </a:pPr>
            <a:r>
              <a:rPr lang="zh-CN" altLang="en-US" sz="2000" b="1" dirty="0"/>
              <a:t>根据 </a:t>
            </a:r>
            <a:r>
              <a:rPr lang="en-US" altLang="zh-CN" sz="2000" b="1" dirty="0"/>
              <a:t>REBCO </a:t>
            </a:r>
            <a:r>
              <a:rPr lang="zh-CN" altLang="en-US" sz="2000" b="1" dirty="0"/>
              <a:t>高温超导带材 </a:t>
            </a:r>
            <a:r>
              <a:rPr lang="en-US" altLang="zh-CN" sz="2000" b="1" dirty="0"/>
              <a:t>SCS4050 </a:t>
            </a:r>
            <a:r>
              <a:rPr lang="zh-CN" altLang="en-US" sz="2000" b="1" dirty="0"/>
              <a:t>真实尺寸构建几何模型，宽度 </a:t>
            </a:r>
            <a:r>
              <a:rPr lang="en-US" altLang="zh-CN" sz="2000" b="1" dirty="0"/>
              <a:t>w=4 mm</a:t>
            </a:r>
            <a:r>
              <a:rPr lang="zh-CN" altLang="en-US" sz="2000" b="1" dirty="0"/>
              <a:t>、厚度 </a:t>
            </a:r>
            <a:r>
              <a:rPr lang="en-US" altLang="zh-CN" sz="2000" b="1" dirty="0"/>
              <a:t>t=0.0952 mm</a:t>
            </a:r>
            <a:endParaRPr lang="zh-CN" altLang="zh-CN" sz="2000" dirty="0"/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000" b="1" dirty="0"/>
              <a:t>试样长</a:t>
            </a:r>
            <a:r>
              <a:rPr lang="en-US" altLang="zh-CN" sz="2000" b="1" dirty="0"/>
              <a:t>12mm</a:t>
            </a:r>
            <a:r>
              <a:rPr lang="zh-CN" altLang="en-US" sz="2000" b="1" dirty="0"/>
              <a:t>，两端接触刚性体，为了提高计算效率，在试样与</a:t>
            </a:r>
            <a:r>
              <a:rPr lang="zh-CN" altLang="en-US" sz="2000" b="1" dirty="0">
                <a:solidFill>
                  <a:srgbClr val="FF0000"/>
                </a:solidFill>
              </a:rPr>
              <a:t>刚性体之间嵌入衔接段</a:t>
            </a:r>
            <a:r>
              <a:rPr lang="zh-CN" altLang="en-US" sz="2000" b="1" dirty="0"/>
              <a:t>（材料属性同试样），试样中心点</a:t>
            </a:r>
            <a:r>
              <a:rPr lang="zh-CN" altLang="en-US" sz="2000" b="1" dirty="0">
                <a:solidFill>
                  <a:srgbClr val="FF0000"/>
                </a:solidFill>
              </a:rPr>
              <a:t>固定约束</a:t>
            </a:r>
            <a:r>
              <a:rPr lang="zh-CN" altLang="en-US" sz="2000" b="1" dirty="0"/>
              <a:t>，刚性体</a:t>
            </a:r>
            <a:r>
              <a:rPr lang="zh-CN" altLang="en-US" sz="2000" b="1" dirty="0">
                <a:solidFill>
                  <a:srgbClr val="FF0000"/>
                </a:solidFill>
              </a:rPr>
              <a:t>施加扭转角</a:t>
            </a:r>
            <a:r>
              <a:rPr lang="zh-CN" altLang="en-US" sz="2000" b="1" dirty="0"/>
              <a:t>。</a:t>
            </a:r>
            <a:endParaRPr lang="en-US" altLang="zh-CN" sz="2000" b="1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5597384" y="3275938"/>
            <a:ext cx="1469933" cy="2247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922778" y="2057025"/>
            <a:ext cx="796680" cy="10759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234545" y="1821793"/>
            <a:ext cx="2073422" cy="2352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791449" y="2343901"/>
            <a:ext cx="308038" cy="9821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5514698" y="1737240"/>
            <a:ext cx="719847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刚性体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058032" y="3315931"/>
            <a:ext cx="719847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衔接段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" r="3359"/>
          <a:stretch/>
        </p:blipFill>
        <p:spPr>
          <a:xfrm>
            <a:off x="234175" y="1350670"/>
            <a:ext cx="4090136" cy="287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130924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亮亮图文旗舰店https://liangliangtuwen.tmall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>
          <a:defRPr sz="2800" b="1" dirty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5641</TotalTime>
  <Words>1087</Words>
  <Application>Microsoft Office PowerPoint</Application>
  <PresentationFormat>全屏显示(4:3)</PresentationFormat>
  <Paragraphs>221</Paragraphs>
  <Slides>16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黑体</vt:lpstr>
      <vt:lpstr>华文新魏</vt:lpstr>
      <vt:lpstr>华文中宋</vt:lpstr>
      <vt:lpstr>楷体</vt:lpstr>
      <vt:lpstr>宋体</vt:lpstr>
      <vt:lpstr>微软雅黑</vt:lpstr>
      <vt:lpstr>幼圆</vt:lpstr>
      <vt:lpstr>Arial</vt:lpstr>
      <vt:lpstr>Calibri</vt:lpstr>
      <vt:lpstr>Calibri Light</vt:lpstr>
      <vt:lpstr>Impact</vt:lpstr>
      <vt:lpstr>Times New Roman</vt:lpstr>
      <vt:lpstr>Wingdings</vt:lpstr>
      <vt:lpstr>自定义设计方案</vt:lpstr>
      <vt:lpstr>亮亮图文旗舰店https://liangliangtuwen.tmall.com</vt:lpstr>
      <vt:lpstr>Unicode Origin Graph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MJL</cp:lastModifiedBy>
  <cp:revision>135</cp:revision>
  <cp:lastPrinted>2019-10-18T03:07:46Z</cp:lastPrinted>
  <dcterms:created xsi:type="dcterms:W3CDTF">2017-05-24T13:30:00Z</dcterms:created>
  <dcterms:modified xsi:type="dcterms:W3CDTF">2019-10-21T12:18:33Z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