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0" r:id="rId1"/>
  </p:sldMasterIdLst>
  <p:notesMasterIdLst>
    <p:notesMasterId r:id="rId13"/>
  </p:notesMasterIdLst>
  <p:handoutMasterIdLst>
    <p:handoutMasterId r:id="rId14"/>
  </p:handoutMasterIdLst>
  <p:sldIdLst>
    <p:sldId id="524" r:id="rId2"/>
    <p:sldId id="528" r:id="rId3"/>
    <p:sldId id="536" r:id="rId4"/>
    <p:sldId id="539" r:id="rId5"/>
    <p:sldId id="540" r:id="rId6"/>
    <p:sldId id="529" r:id="rId7"/>
    <p:sldId id="537" r:id="rId8"/>
    <p:sldId id="538" r:id="rId9"/>
    <p:sldId id="541" r:id="rId10"/>
    <p:sldId id="534" r:id="rId11"/>
    <p:sldId id="532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FF5050"/>
    <a:srgbClr val="C9FFC9"/>
    <a:srgbClr val="33233D"/>
    <a:srgbClr val="D7AFFF"/>
    <a:srgbClr val="3333FF"/>
    <a:srgbClr val="FFD5D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2337" autoAdjust="0"/>
  </p:normalViewPr>
  <p:slideViewPr>
    <p:cSldViewPr>
      <p:cViewPr varScale="1">
        <p:scale>
          <a:sx n="79" d="100"/>
          <a:sy n="79" d="100"/>
        </p:scale>
        <p:origin x="15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1DCDF148-CA58-4F59-A04F-70D5007CF2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E6A1A44-0B5C-4B49-9411-48F6179AEE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57783AE8-38A0-47AE-8588-351E494ED626}" type="datetimeFigureOut">
              <a:rPr lang="zh-CN" altLang="en-US"/>
              <a:pPr>
                <a:defRPr/>
              </a:pPr>
              <a:t>2019/10/17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A9A91E-74CA-42AC-B8D3-63203FB057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4FA52B-483C-4637-9001-6F8476474D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D02F2E7-6DB1-49CC-BEA1-225C925796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4C0CC9C-2CEA-40A1-AB5D-08B67C54D98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8442E79-B7F8-4F1C-AB52-56FD81476A2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388A964D-97AD-4D5F-9A27-F09EA3AEAEE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90B302DF-8D0E-458A-9C77-54FD5A17907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633E57D1-9498-4F05-A9F1-BE529D1AED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50346CC1-8D58-49FC-B852-1D73CBDEA4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4F73196-BD16-4F2C-9C6F-1E15509FF0EC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F73196-BD16-4F2C-9C6F-1E15509FF0EC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34466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10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80114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F73196-BD16-4F2C-9C6F-1E15509FF0EC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5675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2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214095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3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1016309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4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861647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5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796058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6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519665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7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490894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8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1110449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id="{A364C9BC-4701-4E23-B9D0-84F96B4B1E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id="{F4E7E6B9-9CE2-4AD3-95E7-A6F55367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29CC8844-D7C6-4882-AFA9-7322AAF2F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68280B3-587D-47EA-9A06-57349E5ACF59}" type="slidenum">
              <a:rPr lang="zh-CN" altLang="en-US" sz="1200" smtClean="0"/>
              <a:pPr/>
              <a:t>9</a:t>
            </a:fld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23966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588858-592D-4058-98C4-3C0B3B3C86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EAE586-6076-4BDF-8D34-2069FDCDB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13C639-1C21-46B5-99C7-2AFF29FA79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55830-5855-4966-A4E1-250FAD886A3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8297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CC6476-956D-497A-8283-7485BCCB97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0EE6A0-E7E9-4B0F-99E1-583F2DAA3A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7D25577-3128-4D3F-89E8-97A8B4ABC6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E52CE-4B6D-456E-9D1C-30BF0289887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6596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B39BA2-E52C-46D4-A363-15BE9DFC8B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5C5182-A01C-410D-A718-8012791DBD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189A6-975B-4818-8244-8C590E29C9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A7596-A5E9-47F1-AD09-411BE8F2E14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85001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C208BFB-9082-4C97-AD4C-140F12CFED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4BFDD6-6C27-4A8F-A0B4-6E0D2A12EA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B80EF15-ADB7-4C0A-8A10-4783D4693C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3C17-5E82-4122-B83C-9A53A4B762C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79301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22559D0-06ED-4415-8300-BCAC64E10865}"/>
              </a:ext>
            </a:extLst>
          </p:cNvPr>
          <p:cNvSpPr/>
          <p:nvPr userDrawn="1"/>
        </p:nvSpPr>
        <p:spPr>
          <a:xfrm>
            <a:off x="58738" y="2"/>
            <a:ext cx="9144000" cy="2136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prstClr val="white"/>
              </a:solidFill>
            </a:endParaRPr>
          </a:p>
        </p:txBody>
      </p:sp>
      <p:pic>
        <p:nvPicPr>
          <p:cNvPr id="4" name="Picture 96" descr="DSC_0099">
            <a:extLst>
              <a:ext uri="{FF2B5EF4-FFF2-40B4-BE49-F238E27FC236}">
                <a16:creationId xmlns:a16="http://schemas.microsoft.com/office/drawing/2014/main" id="{42A1B82C-FC36-4E51-A79D-81586A43A7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bright="12000" contras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2"/>
            <a:ext cx="9204326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6A212464-9F7D-4A58-BA1A-E18096F2B80D}"/>
              </a:ext>
            </a:extLst>
          </p:cNvPr>
          <p:cNvSpPr/>
          <p:nvPr userDrawn="1"/>
        </p:nvSpPr>
        <p:spPr>
          <a:xfrm>
            <a:off x="-14288" y="-38100"/>
            <a:ext cx="9217026" cy="212883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solidFill>
                <a:prstClr val="white"/>
              </a:solidFill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D828ACD6-52F7-48B0-921B-B4DFF3717CCD}"/>
              </a:ext>
            </a:extLst>
          </p:cNvPr>
          <p:cNvGraphicFramePr>
            <a:graphicFrameLocks noGrp="1"/>
          </p:cNvGraphicFramePr>
          <p:nvPr/>
        </p:nvGraphicFramePr>
        <p:xfrm>
          <a:off x="6350" y="2"/>
          <a:ext cx="9144000" cy="213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91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10142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5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142"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>
                        <a:alpha val="7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142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>
                        <a:alpha val="6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35" marR="121935" marT="61008" marB="61008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" name="组合 22">
            <a:extLst>
              <a:ext uri="{FF2B5EF4-FFF2-40B4-BE49-F238E27FC236}">
                <a16:creationId xmlns:a16="http://schemas.microsoft.com/office/drawing/2014/main" id="{AA2D1C22-1FAF-4028-BC8F-CDECBEB57A4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588" y="5938838"/>
            <a:ext cx="9145588" cy="933450"/>
            <a:chOff x="-1581" y="5939095"/>
            <a:chExt cx="9145582" cy="93304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41210A0-4F08-4F8C-9B57-578F646289C4}"/>
                </a:ext>
              </a:extLst>
            </p:cNvPr>
            <p:cNvSpPr/>
            <p:nvPr userDrawn="1"/>
          </p:nvSpPr>
          <p:spPr>
            <a:xfrm>
              <a:off x="-1581" y="6605555"/>
              <a:ext cx="9145582" cy="25230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8" tIns="45695" rIns="91388" bIns="45695" anchor="ctr"/>
            <a:lstStyle/>
            <a:p>
              <a:pPr algn="ctr"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>
                <a:solidFill>
                  <a:prstClr val="white"/>
                </a:solidFill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F66B0AF9-EF0A-4B80-9005-C82039A43FA5}"/>
                </a:ext>
              </a:extLst>
            </p:cNvPr>
            <p:cNvSpPr/>
            <p:nvPr userDrawn="1"/>
          </p:nvSpPr>
          <p:spPr>
            <a:xfrm>
              <a:off x="4017967" y="5939095"/>
              <a:ext cx="906461" cy="810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8" tIns="45695" rIns="91388" bIns="45695" anchor="ctr"/>
            <a:lstStyle/>
            <a:p>
              <a:pPr algn="ctr"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>
                <a:solidFill>
                  <a:prstClr val="white"/>
                </a:solidFill>
              </a:endParaRPr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2AF5A79E-44AD-4A02-AFD5-0F5456DE867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01670" y="6594447"/>
              <a:ext cx="3178173" cy="277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88" tIns="45695" rIns="91388" bIns="45695">
              <a:spAutoFit/>
            </a:bodyPr>
            <a:lstStyle/>
            <a:p>
              <a:pPr defTabSz="91388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1500" spc="11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V Boli" panose="02000500030200090000" pitchFamily="2" charset="0"/>
                </a:rPr>
                <a:t>中国科学院强激光材料重点实验室</a:t>
              </a:r>
            </a:p>
          </p:txBody>
        </p:sp>
        <p:sp>
          <p:nvSpPr>
            <p:cNvPr id="11" name="TextBox 14">
              <a:extLst>
                <a:ext uri="{FF2B5EF4-FFF2-40B4-BE49-F238E27FC236}">
                  <a16:creationId xmlns:a16="http://schemas.microsoft.com/office/drawing/2014/main" id="{1B260EA1-DF8A-4926-A030-B1C5DF81E46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4343404" y="6603968"/>
              <a:ext cx="4656135" cy="245956"/>
            </a:xfrm>
            <a:prstGeom prst="rect">
              <a:avLst/>
            </a:prstGeom>
            <a:noFill/>
            <a:ln>
              <a:noFill/>
            </a:ln>
          </p:spPr>
          <p:txBody>
            <a:bodyPr lIns="91388" tIns="45695" rIns="91388" bIns="45695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912813"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1000" dirty="0">
                  <a:solidFill>
                    <a:srgbClr val="FFFFFF"/>
                  </a:solidFill>
                  <a:latin typeface="MV Boli" panose="02000500030200090000" pitchFamily="2" charset="0"/>
                  <a:ea typeface="华文楷体" panose="02010600040101010101" pitchFamily="2" charset="-122"/>
                </a:rPr>
                <a:t>Key Laboratory of Materials for High Power Laser, CAS </a:t>
              </a:r>
              <a:endParaRPr lang="zh-CN" altLang="en-US" sz="1000">
                <a:solidFill>
                  <a:srgbClr val="FFFFFF"/>
                </a:solidFill>
                <a:latin typeface="MV Boli" panose="02000500030200090000" pitchFamily="2" charset="0"/>
                <a:ea typeface="华文楷体" panose="02010600040101010101" pitchFamily="2" charset="-122"/>
              </a:endParaRPr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id="{D308480E-3CB7-4E23-88E9-ACDB11F37C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92"/>
          <a:stretch>
            <a:fillRect/>
          </a:stretch>
        </p:blipFill>
        <p:spPr bwMode="auto">
          <a:xfrm>
            <a:off x="4078289" y="6205538"/>
            <a:ext cx="78581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0726" y="2766979"/>
            <a:ext cx="7772400" cy="1470025"/>
          </a:xfrm>
          <a:prstGeom prst="rect">
            <a:avLst/>
          </a:prstGeom>
        </p:spPr>
        <p:txBody>
          <a:bodyPr lIns="91388" tIns="45695" rIns="91388" bIns="45695"/>
          <a:lstStyle>
            <a:lvl1pPr>
              <a:defRPr>
                <a:solidFill>
                  <a:srgbClr val="148BDC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58097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C6AE94-DC7B-447A-99BF-922351F91766}"/>
              </a:ext>
            </a:extLst>
          </p:cNvPr>
          <p:cNvSpPr/>
          <p:nvPr userDrawn="1"/>
        </p:nvSpPr>
        <p:spPr>
          <a:xfrm>
            <a:off x="0" y="836614"/>
            <a:ext cx="9144000" cy="14287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38200"/>
          </a:xfrm>
        </p:spPr>
        <p:txBody>
          <a:bodyPr/>
          <a:lstStyle>
            <a:lvl1pPr algn="l">
              <a:defRPr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6223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2B5B33-5D03-4540-ABA7-547EE17CA4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728767-F8FF-4B6F-BFFE-198488451C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AAAC7B3-106A-4183-B00E-36CBF8193A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4BFB-F9C7-49BF-9DA1-D81C82001932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2671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7D5059-7782-4E37-942E-D2C4C41E82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BAA207-45EC-4C4A-9EB5-C6C3AAC0D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22B7FE-63BF-4D31-83FE-71D95A18F8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7D54-8256-437A-9385-4FC094AA6A9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78639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C7A8A1C-C4E2-4AAA-918D-764324DCFC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1546CF0-33CE-467F-B0A1-2BFE5D6C0F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972EE89-349C-48F8-A38F-49EB0CAC02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D6F2-6D20-4702-A879-72A91ADD855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5779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D9C144A-EE08-4615-B96C-88BC1D151D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37F5217-64D6-4063-A0B3-EE49251AC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120FBA-68D7-4FF6-B996-62741EDB09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A86A-1C3E-4FCE-9473-12AD7134472E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7769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57DD7F2-FA18-4FC3-8080-18362821BA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1D3A499-C63F-4F75-86A2-B37E3D2178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247927-5663-4DE8-A096-5E2AF5FA11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843EA-28B0-4A5E-9C11-739E166B5E8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8999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D2FD08-CB37-4B66-9D78-7175F22664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CBD302-E0E6-48A6-BA39-BF3E9CC406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F216C-C1E7-4CFF-8AC3-A6E124C794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96A59-210F-44F9-9D8E-9927E008D85C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2793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AE12A6-CAA9-4048-B605-4C9674AC7B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7AC2B4-B2D6-4946-9555-5D1064B85E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FF98C-E1D8-44DF-878F-B61579890E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F76DF-F3FF-4501-A70E-C6E4EFA6609B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534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66B6E7-9D7B-472D-BD87-16069F8B30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0E1D48-CFA6-4B6F-8150-AD85344F68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9125CF-D762-4BF9-8F7D-D256B8DA0E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5C63-C218-4F24-B346-2CA8B484F40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9719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11A8205-5578-4191-8ABF-8BDAFFE46E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4A6AC34-031C-4680-B4B6-722C1451F3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42692" name="Rectangle 4">
            <a:extLst>
              <a:ext uri="{FF2B5EF4-FFF2-40B4-BE49-F238E27FC236}">
                <a16:creationId xmlns:a16="http://schemas.microsoft.com/office/drawing/2014/main" id="{261E99D4-8C9A-472D-975F-43E0891900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42693" name="Rectangle 5">
            <a:extLst>
              <a:ext uri="{FF2B5EF4-FFF2-40B4-BE49-F238E27FC236}">
                <a16:creationId xmlns:a16="http://schemas.microsoft.com/office/drawing/2014/main" id="{9CBCED2B-7EDF-4A4A-AF84-C8A62D593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宋体" pitchFamily="2" charset="-122"/>
                <a:cs typeface="Arial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42694" name="Rectangle 6">
            <a:extLst>
              <a:ext uri="{FF2B5EF4-FFF2-40B4-BE49-F238E27FC236}">
                <a16:creationId xmlns:a16="http://schemas.microsoft.com/office/drawing/2014/main" id="{E031F60F-CEAD-41A5-AF50-7C0E5B291C9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FC615B-2798-4014-81C0-29B6F652010C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0" r:id="rId1"/>
    <p:sldLayoutId id="2147484861" r:id="rId2"/>
    <p:sldLayoutId id="2147484862" r:id="rId3"/>
    <p:sldLayoutId id="2147484863" r:id="rId4"/>
    <p:sldLayoutId id="2147484864" r:id="rId5"/>
    <p:sldLayoutId id="2147484865" r:id="rId6"/>
    <p:sldLayoutId id="2147484866" r:id="rId7"/>
    <p:sldLayoutId id="2147484867" r:id="rId8"/>
    <p:sldLayoutId id="2147484868" r:id="rId9"/>
    <p:sldLayoutId id="2147484869" r:id="rId10"/>
    <p:sldLayoutId id="2147484870" r:id="rId11"/>
    <p:sldLayoutId id="2147484871" r:id="rId12"/>
    <p:sldLayoutId id="2147484872" r:id="rId13"/>
    <p:sldLayoutId id="214748487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anose="02040503050406030204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ngqiubai@siom.ac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Yufei@siom.ac.c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8EAF7554-E1F9-480E-A1E1-90CDF8AA1309}"/>
              </a:ext>
            </a:extLst>
          </p:cNvPr>
          <p:cNvSpPr txBox="1">
            <a:spLocks/>
          </p:cNvSpPr>
          <p:nvPr/>
        </p:nvSpPr>
        <p:spPr bwMode="auto">
          <a:xfrm>
            <a:off x="191014" y="1519861"/>
            <a:ext cx="8876786" cy="1981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zh-CN" sz="36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Impact of Fluctuations of Core Refractive Index on Large Mode Area Photonic Crystal Fiber Mode Distortion</a:t>
            </a:r>
            <a:endParaRPr lang="zh-CN" altLang="en-US" sz="80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1110E519-488F-4B81-89A1-5C16F1855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607" y="3500165"/>
            <a:ext cx="6590786" cy="227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5" rIns="91388" bIns="45695"/>
          <a:lstStyle/>
          <a:p>
            <a:pPr marL="342706" indent="-342706" algn="ctr" defTabSz="91388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2400" b="1" u="sng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Qiubai Yang</a:t>
            </a:r>
            <a:r>
              <a:rPr lang="en-US" altLang="zh-CN" sz="24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, Fei Yu, Chunlei Yu, Lili Hu</a:t>
            </a:r>
          </a:p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R&amp;D Center for High Power Laser Components</a:t>
            </a:r>
          </a:p>
          <a:p>
            <a:pPr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Shanghai Institute of Optics and Fine Mechanics, Chinese Academy of Science</a:t>
            </a:r>
          </a:p>
          <a:p>
            <a:pPr marL="342706" indent="-342706" algn="ctr" defTabSz="91388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  <a:hlinkClick r:id="rId3"/>
              </a:rPr>
              <a:t>yangqiubai@siom.ac.cn</a:t>
            </a: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    </a:t>
            </a:r>
            <a:r>
              <a:rPr lang="en-US" altLang="zh-CN" sz="2000" b="1" kern="0" dirty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  <a:hlinkClick r:id="rId4"/>
              </a:rPr>
              <a:t>yufei@siom.ac.cn</a:t>
            </a:r>
            <a:endParaRPr lang="en-US" altLang="zh-CN" sz="2000" b="1" kern="0" dirty="0">
              <a:solidFill>
                <a:srgbClr val="333333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706" indent="-342706" algn="ctr" defTabSz="91388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fld id="{F08AB981-4F72-4228-AB1A-6F6507E94F7B}" type="datetime1">
              <a:rPr lang="en-US" altLang="zh-CN" sz="2000" b="1" kern="0" smtClean="0">
                <a:solidFill>
                  <a:srgbClr val="333333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10/17/2019</a:t>
            </a:fld>
            <a:endParaRPr lang="en-US" altLang="zh-CN" sz="2000" b="1" kern="0" dirty="0">
              <a:solidFill>
                <a:srgbClr val="333333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F766F1-7D70-4217-A2FE-804E50E563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5805734" cy="7280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E2F7B52-DB51-4523-90BC-BBF5BF4F25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627044"/>
            <a:ext cx="2593854" cy="109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53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灯片编号占位符 16">
            <a:extLst>
              <a:ext uri="{FF2B5EF4-FFF2-40B4-BE49-F238E27FC236}">
                <a16:creationId xmlns:a16="http://schemas.microsoft.com/office/drawing/2014/main" id="{F4619923-183F-4AEF-AC84-3C3F48021FB4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48386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FE7448B-8062-4B71-982E-E4F2BC63A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9259"/>
            <a:ext cx="9144000" cy="285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49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>
            <a:extLst>
              <a:ext uri="{FF2B5EF4-FFF2-40B4-BE49-F238E27FC236}">
                <a16:creationId xmlns:a16="http://schemas.microsoft.com/office/drawing/2014/main" id="{8EAF7554-E1F9-480E-A1E1-90CDF8AA1309}"/>
              </a:ext>
            </a:extLst>
          </p:cNvPr>
          <p:cNvSpPr txBox="1">
            <a:spLocks/>
          </p:cNvSpPr>
          <p:nvPr/>
        </p:nvSpPr>
        <p:spPr bwMode="auto">
          <a:xfrm>
            <a:off x="1295400" y="2209800"/>
            <a:ext cx="7095230" cy="208979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mbria" panose="02040503050406030204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400"/>
              </a:spcBef>
              <a:defRPr/>
            </a:pPr>
            <a:br>
              <a:rPr lang="en-US" altLang="zh-CN" sz="4800" kern="0" dirty="0">
                <a:solidFill>
                  <a:srgbClr val="0070C0"/>
                </a:solidFill>
                <a:effectLst>
                  <a:glow rad="101600">
                    <a:prstClr val="white">
                      <a:lumMod val="75000"/>
                      <a:alpha val="60000"/>
                    </a:prst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r>
              <a:rPr lang="zh-CN" altLang="en-US" sz="4800" b="1" kern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br>
              <a:rPr lang="en-GB" sz="5400" kern="0" dirty="0"/>
            </a:br>
            <a:endParaRPr lang="zh-CN" altLang="en-US" sz="5400" kern="0" dirty="0">
              <a:solidFill>
                <a:srgbClr val="C000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F766F1-7D70-4217-A2FE-804E50E56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5805734" cy="7280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E2F7B52-DB51-4523-90BC-BBF5BF4F2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5627044"/>
            <a:ext cx="2593854" cy="109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7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灯片编号占位符 16">
            <a:extLst>
              <a:ext uri="{FF2B5EF4-FFF2-40B4-BE49-F238E27FC236}">
                <a16:creationId xmlns:a16="http://schemas.microsoft.com/office/drawing/2014/main" id="{2ACCA016-7D91-4631-9ABD-21C9DF0230E3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D3C92AE2-1324-4008-B6B7-270B4436C169}"/>
              </a:ext>
            </a:extLst>
          </p:cNvPr>
          <p:cNvSpPr txBox="1"/>
          <p:nvPr/>
        </p:nvSpPr>
        <p:spPr>
          <a:xfrm>
            <a:off x="1752600" y="1052689"/>
            <a:ext cx="5518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Photonic Crystal Fiber</a:t>
            </a:r>
            <a:endParaRPr lang="zh-CN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3" name="文本框 282">
            <a:extLst>
              <a:ext uri="{FF2B5EF4-FFF2-40B4-BE49-F238E27FC236}">
                <a16:creationId xmlns:a16="http://schemas.microsoft.com/office/drawing/2014/main" id="{002B9E9D-D51B-4629-801E-CA37E27F9492}"/>
              </a:ext>
            </a:extLst>
          </p:cNvPr>
          <p:cNvSpPr txBox="1"/>
          <p:nvPr/>
        </p:nvSpPr>
        <p:spPr>
          <a:xfrm>
            <a:off x="4572000" y="1807314"/>
            <a:ext cx="4090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step index model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C57A3CE-52AC-4DE2-8FA5-F50AB24BE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99" y="1731695"/>
            <a:ext cx="3943496" cy="293952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594C0FAF-67A1-455E-ABD7-BB08FCC90619}"/>
              </a:ext>
            </a:extLst>
          </p:cNvPr>
          <p:cNvSpPr/>
          <p:nvPr/>
        </p:nvSpPr>
        <p:spPr>
          <a:xfrm>
            <a:off x="127357" y="5024291"/>
            <a:ext cx="29236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Fundamental space-filling mode (FSM)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4" name="矩形 433">
            <a:extLst>
              <a:ext uri="{FF2B5EF4-FFF2-40B4-BE49-F238E27FC236}">
                <a16:creationId xmlns:a16="http://schemas.microsoft.com/office/drawing/2014/main" id="{7B08A6E6-292B-4D90-A2AD-4D84F8CF142A}"/>
              </a:ext>
            </a:extLst>
          </p:cNvPr>
          <p:cNvSpPr/>
          <p:nvPr/>
        </p:nvSpPr>
        <p:spPr>
          <a:xfrm>
            <a:off x="4721179" y="4195894"/>
            <a:ext cx="4181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SzPct val="80000"/>
            </a:pPr>
            <a:r>
              <a:rPr lang="en-US" altLang="zh-CN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3200" b="1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FSM</a:t>
            </a:r>
            <a:r>
              <a:rPr lang="zh-CN" altLang="en-US" sz="3200" b="1" dirty="0">
                <a:solidFill>
                  <a:srgbClr val="FF0000"/>
                </a:solidFill>
                <a:latin typeface="Cambria Math" panose="02040503050406030204" pitchFamily="18" charset="0"/>
                <a:cs typeface="Times New Roman" panose="02020603050405020304" pitchFamily="18" charset="0"/>
              </a:rPr>
              <a:t>＜ </a:t>
            </a:r>
            <a:r>
              <a:rPr lang="en-US" altLang="zh-CN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3200" b="1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eff</a:t>
            </a:r>
            <a:r>
              <a:rPr lang="en-US" altLang="zh-CN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=β/k</a:t>
            </a:r>
            <a:r>
              <a:rPr lang="en-US" altLang="zh-CN" sz="3200" b="1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0 </a:t>
            </a:r>
            <a:r>
              <a:rPr lang="zh-CN" altLang="en-US" sz="3200" b="1" dirty="0">
                <a:solidFill>
                  <a:srgbClr val="FF0000"/>
                </a:solidFill>
                <a:latin typeface="Cambria Math" panose="02040503050406030204" pitchFamily="18" charset="0"/>
                <a:cs typeface="Times New Roman" panose="02020603050405020304" pitchFamily="18" charset="0"/>
              </a:rPr>
              <a:t>≤ </a:t>
            </a:r>
            <a:r>
              <a:rPr lang="en-US" altLang="zh-CN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3200" b="1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core</a:t>
            </a:r>
          </a:p>
        </p:txBody>
      </p:sp>
      <p:pic>
        <p:nvPicPr>
          <p:cNvPr id="461" name="图片 460">
            <a:extLst>
              <a:ext uri="{FF2B5EF4-FFF2-40B4-BE49-F238E27FC236}">
                <a16:creationId xmlns:a16="http://schemas.microsoft.com/office/drawing/2014/main" id="{9FA20EE0-BB28-4AEA-988C-EDA104AA6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239" y="4946079"/>
            <a:ext cx="1677150" cy="1494013"/>
          </a:xfrm>
          <a:prstGeom prst="rect">
            <a:avLst/>
          </a:prstGeom>
        </p:spPr>
      </p:pic>
      <p:pic>
        <p:nvPicPr>
          <p:cNvPr id="462" name="图片 461">
            <a:extLst>
              <a:ext uri="{FF2B5EF4-FFF2-40B4-BE49-F238E27FC236}">
                <a16:creationId xmlns:a16="http://schemas.microsoft.com/office/drawing/2014/main" id="{29270EE9-D5A4-4495-A407-099F704F90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9763" y="4990236"/>
            <a:ext cx="2378871" cy="140569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746C5D5B-28DB-4589-B1CD-905CD07DCC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6169" y="2221585"/>
            <a:ext cx="5181891" cy="1879613"/>
          </a:xfrm>
          <a:prstGeom prst="rect">
            <a:avLst/>
          </a:prstGeom>
        </p:spPr>
      </p:pic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7665414B-3BF4-4E26-9197-2E22BFF5384E}"/>
              </a:ext>
            </a:extLst>
          </p:cNvPr>
          <p:cNvCxnSpPr>
            <a:cxnSpLocks/>
          </p:cNvCxnSpPr>
          <p:nvPr/>
        </p:nvCxnSpPr>
        <p:spPr>
          <a:xfrm>
            <a:off x="5029200" y="3048000"/>
            <a:ext cx="0" cy="1053198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66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灯片编号占位符 16">
            <a:extLst>
              <a:ext uri="{FF2B5EF4-FFF2-40B4-BE49-F238E27FC236}">
                <a16:creationId xmlns:a16="http://schemas.microsoft.com/office/drawing/2014/main" id="{2ACCA016-7D91-4631-9ABD-21C9DF0230E3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3206659-751C-44A1-BC81-4AAB7E7577CB}"/>
              </a:ext>
            </a:extLst>
          </p:cNvPr>
          <p:cNvGrpSpPr/>
          <p:nvPr/>
        </p:nvGrpSpPr>
        <p:grpSpPr>
          <a:xfrm>
            <a:off x="1017513" y="2399535"/>
            <a:ext cx="3816043" cy="830997"/>
            <a:chOff x="484037" y="3424136"/>
            <a:chExt cx="3338210" cy="830997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A618954A-50CC-4991-93DE-282F67840532}"/>
                </a:ext>
              </a:extLst>
            </p:cNvPr>
            <p:cNvSpPr/>
            <p:nvPr/>
          </p:nvSpPr>
          <p:spPr>
            <a:xfrm>
              <a:off x="484037" y="3424136"/>
              <a:ext cx="3338210" cy="830997"/>
            </a:xfrm>
            <a:prstGeom prst="roundRect">
              <a:avLst/>
            </a:prstGeom>
            <a:solidFill>
              <a:schemeClr val="bg1"/>
            </a:solidFill>
            <a:ln w="349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20886DC-A4ED-4257-A03B-3634664E9F57}"/>
                </a:ext>
              </a:extLst>
            </p:cNvPr>
            <p:cNvSpPr txBox="1"/>
            <p:nvPr/>
          </p:nvSpPr>
          <p:spPr>
            <a:xfrm>
              <a:off x="621846" y="3509771"/>
              <a:ext cx="32004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 Nonlinear Effect and High Laser Damage Threshold</a:t>
              </a:r>
              <a:endParaRPr lang="zh-CN" altLang="en-US" sz="2000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636111D7-30FD-4EBF-B3CF-776303E814A6}"/>
              </a:ext>
            </a:extLst>
          </p:cNvPr>
          <p:cNvSpPr/>
          <p:nvPr/>
        </p:nvSpPr>
        <p:spPr>
          <a:xfrm>
            <a:off x="1066800" y="1143000"/>
            <a:ext cx="3766755" cy="7040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Power Laser Fiber</a:t>
            </a:r>
            <a:endParaRPr lang="zh-CN" altLang="en-US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箭头: V 形 9">
            <a:extLst>
              <a:ext uri="{FF2B5EF4-FFF2-40B4-BE49-F238E27FC236}">
                <a16:creationId xmlns:a16="http://schemas.microsoft.com/office/drawing/2014/main" id="{B2069DF5-FEB1-403B-A3A3-65A2F3979028}"/>
              </a:ext>
            </a:extLst>
          </p:cNvPr>
          <p:cNvSpPr/>
          <p:nvPr/>
        </p:nvSpPr>
        <p:spPr>
          <a:xfrm rot="5400000">
            <a:off x="2773135" y="1942325"/>
            <a:ext cx="304800" cy="34861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箭头: V 形 13">
            <a:extLst>
              <a:ext uri="{FF2B5EF4-FFF2-40B4-BE49-F238E27FC236}">
                <a16:creationId xmlns:a16="http://schemas.microsoft.com/office/drawing/2014/main" id="{EBB7474B-2E78-4592-B334-41AF020134DC}"/>
              </a:ext>
            </a:extLst>
          </p:cNvPr>
          <p:cNvSpPr/>
          <p:nvPr/>
        </p:nvSpPr>
        <p:spPr>
          <a:xfrm rot="5400000">
            <a:off x="2802907" y="3382694"/>
            <a:ext cx="304800" cy="34861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175C87B2-62D3-4F35-9955-3747E4C676B6}"/>
              </a:ext>
            </a:extLst>
          </p:cNvPr>
          <p:cNvSpPr/>
          <p:nvPr/>
        </p:nvSpPr>
        <p:spPr>
          <a:xfrm>
            <a:off x="1527599" y="3855665"/>
            <a:ext cx="2716363" cy="830997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451B9F3-4836-44E1-ADA3-05D7633D88B1}"/>
              </a:ext>
            </a:extLst>
          </p:cNvPr>
          <p:cNvSpPr txBox="1"/>
          <p:nvPr/>
        </p:nvSpPr>
        <p:spPr>
          <a:xfrm>
            <a:off x="1841269" y="3910896"/>
            <a:ext cx="21512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Mode Area</a:t>
            </a:r>
          </a:p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Core Size</a:t>
            </a:r>
            <a:endParaRPr lang="zh-CN" altLang="en-US" sz="2000" dirty="0"/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503BCB40-E045-45EB-AB41-A39A48DA45BE}"/>
              </a:ext>
            </a:extLst>
          </p:cNvPr>
          <p:cNvSpPr/>
          <p:nvPr/>
        </p:nvSpPr>
        <p:spPr>
          <a:xfrm>
            <a:off x="5618114" y="2388084"/>
            <a:ext cx="2716363" cy="830997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Photonic Crystal Fiber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箭头: V 形 20">
            <a:extLst>
              <a:ext uri="{FF2B5EF4-FFF2-40B4-BE49-F238E27FC236}">
                <a16:creationId xmlns:a16="http://schemas.microsoft.com/office/drawing/2014/main" id="{752FAB75-4309-40E3-8C31-6AB54BA1BB32}"/>
              </a:ext>
            </a:extLst>
          </p:cNvPr>
          <p:cNvSpPr/>
          <p:nvPr/>
        </p:nvSpPr>
        <p:spPr>
          <a:xfrm rot="5400000">
            <a:off x="6823895" y="3364676"/>
            <a:ext cx="304800" cy="34861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22C3BE05-5622-4E92-A383-B339F405CF5B}"/>
              </a:ext>
            </a:extLst>
          </p:cNvPr>
          <p:cNvSpPr/>
          <p:nvPr/>
        </p:nvSpPr>
        <p:spPr>
          <a:xfrm>
            <a:off x="5613250" y="3855665"/>
            <a:ext cx="2716363" cy="830997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Mode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箭头: 右 28">
            <a:extLst>
              <a:ext uri="{FF2B5EF4-FFF2-40B4-BE49-F238E27FC236}">
                <a16:creationId xmlns:a16="http://schemas.microsoft.com/office/drawing/2014/main" id="{101277BE-8550-46F8-A496-E5C20B2505DD}"/>
              </a:ext>
            </a:extLst>
          </p:cNvPr>
          <p:cNvSpPr/>
          <p:nvPr/>
        </p:nvSpPr>
        <p:spPr>
          <a:xfrm rot="5400000">
            <a:off x="4506529" y="3826752"/>
            <a:ext cx="654051" cy="2666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>
            <a:extLst>
              <a:ext uri="{FF2B5EF4-FFF2-40B4-BE49-F238E27FC236}">
                <a16:creationId xmlns:a16="http://schemas.microsoft.com/office/drawing/2014/main" id="{70EC7EC6-E10B-4F50-86EB-E282481A7980}"/>
              </a:ext>
            </a:extLst>
          </p:cNvPr>
          <p:cNvSpPr/>
          <p:nvPr/>
        </p:nvSpPr>
        <p:spPr>
          <a:xfrm>
            <a:off x="1137854" y="5592893"/>
            <a:ext cx="7391400" cy="1035338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8758695-FA21-48EC-BCA5-CC245FC00B45}"/>
              </a:ext>
            </a:extLst>
          </p:cNvPr>
          <p:cNvSpPr txBox="1"/>
          <p:nvPr/>
        </p:nvSpPr>
        <p:spPr>
          <a:xfrm>
            <a:off x="1590323" y="5829077"/>
            <a:ext cx="6702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Mode Area Photonic Crystal Fiber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1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Introduction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灯片编号占位符 16">
            <a:extLst>
              <a:ext uri="{FF2B5EF4-FFF2-40B4-BE49-F238E27FC236}">
                <a16:creationId xmlns:a16="http://schemas.microsoft.com/office/drawing/2014/main" id="{2ACCA016-7D91-4631-9ABD-21C9DF0230E3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E2DB0C3-6A2E-4FFC-AC0E-B9B9B97B4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34" y="1489258"/>
            <a:ext cx="8724132" cy="49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20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73E3CBA-F942-4E9B-B6E0-2E7AD43C894C}"/>
              </a:ext>
            </a:extLst>
          </p:cNvPr>
          <p:cNvSpPr/>
          <p:nvPr/>
        </p:nvSpPr>
        <p:spPr>
          <a:xfrm>
            <a:off x="609600" y="1292968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Single-Mode Regime of LMAPCF</a:t>
            </a:r>
          </a:p>
          <a:p>
            <a:pPr marL="1371600" lvl="2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Non-uniform Distribution of n</a:t>
            </a:r>
            <a:r>
              <a:rPr lang="en-US" altLang="zh-CN" sz="3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A2C25BE-F88A-4EFB-8CB5-2070D0ADE629}"/>
              </a:ext>
            </a:extLst>
          </p:cNvPr>
          <p:cNvSpPr txBox="1"/>
          <p:nvPr/>
        </p:nvSpPr>
        <p:spPr>
          <a:xfrm>
            <a:off x="1295400" y="2457674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Waves, Frequency Domain</a:t>
            </a:r>
          </a:p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Study—</a:t>
            </a:r>
            <a:r>
              <a:rPr lang="en-US" altLang="zh-CN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 Analysis</a:t>
            </a:r>
            <a:endParaRPr lang="zh-CN" altLang="en-US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C096D99-031E-4B9C-AC25-20DDA01F3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85" y="3657600"/>
            <a:ext cx="3321775" cy="21336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BB0C309D-13F8-4CE5-9D8A-4697C8D750A1}"/>
              </a:ext>
            </a:extLst>
          </p:cNvPr>
          <p:cNvSpPr/>
          <p:nvPr/>
        </p:nvSpPr>
        <p:spPr>
          <a:xfrm>
            <a:off x="6869074" y="3334636"/>
            <a:ext cx="12843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LMAPCF</a:t>
            </a:r>
            <a:endParaRPr lang="zh-CN" altLang="en-US" sz="20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83684FC-85E9-4420-8E5F-79B657AB89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79" t="17321" r="27080" b="19243"/>
          <a:stretch/>
        </p:blipFill>
        <p:spPr>
          <a:xfrm>
            <a:off x="2739775" y="3971919"/>
            <a:ext cx="3350915" cy="2047781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77072710-207A-48CD-8F3D-0E86BCFFF2D9}"/>
              </a:ext>
            </a:extLst>
          </p:cNvPr>
          <p:cNvSpPr txBox="1"/>
          <p:nvPr/>
        </p:nvSpPr>
        <p:spPr>
          <a:xfrm>
            <a:off x="4124068" y="3712945"/>
            <a:ext cx="1431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 cell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FECE2B85-43CE-4E18-B53D-43CDCE4145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667" t="-1" r="24167" b="-1275"/>
          <a:stretch/>
        </p:blipFill>
        <p:spPr>
          <a:xfrm>
            <a:off x="5880097" y="3580038"/>
            <a:ext cx="3263903" cy="327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60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0" name="对象 109">
            <a:extLst>
              <a:ext uri="{FF2B5EF4-FFF2-40B4-BE49-F238E27FC236}">
                <a16:creationId xmlns:a16="http://schemas.microsoft.com/office/drawing/2014/main" id="{886EB459-52BA-4818-A244-3AB14D2534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694938"/>
              </p:ext>
            </p:extLst>
          </p:nvPr>
        </p:nvGraphicFramePr>
        <p:xfrm>
          <a:off x="3102791" y="1640846"/>
          <a:ext cx="6041209" cy="4622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41" name="对象 40">
                        <a:extLst>
                          <a:ext uri="{FF2B5EF4-FFF2-40B4-BE49-F238E27FC236}">
                            <a16:creationId xmlns:a16="http://schemas.microsoft.com/office/drawing/2014/main" id="{887CD644-44E3-4CD2-A83B-F777BC347C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02791" y="1640846"/>
                        <a:ext cx="6041209" cy="4622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5" name="图片 114">
            <a:extLst>
              <a:ext uri="{FF2B5EF4-FFF2-40B4-BE49-F238E27FC236}">
                <a16:creationId xmlns:a16="http://schemas.microsoft.com/office/drawing/2014/main" id="{016F41D5-DB0C-4C2D-8402-98D772027D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2978306"/>
            <a:ext cx="2668971" cy="3840714"/>
          </a:xfrm>
          <a:prstGeom prst="rect">
            <a:avLst/>
          </a:prstGeom>
        </p:spPr>
      </p:pic>
      <p:sp>
        <p:nvSpPr>
          <p:cNvPr id="129" name="矩形 128">
            <a:extLst>
              <a:ext uri="{FF2B5EF4-FFF2-40B4-BE49-F238E27FC236}">
                <a16:creationId xmlns:a16="http://schemas.microsoft.com/office/drawing/2014/main" id="{2D5821EB-E8CA-43F3-B0F5-903D786A8E56}"/>
              </a:ext>
            </a:extLst>
          </p:cNvPr>
          <p:cNvSpPr/>
          <p:nvPr/>
        </p:nvSpPr>
        <p:spPr>
          <a:xfrm>
            <a:off x="3278571" y="1388244"/>
            <a:ext cx="5380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n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 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FM</a:t>
            </a:r>
            <a:endParaRPr lang="zh-CN" altLang="en-US" sz="2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5431AF5-70E8-42F0-9013-E07789ED47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92" y="1418757"/>
            <a:ext cx="1778306" cy="153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877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9AF7F5-FC9F-4CF1-83F3-24354CB8A6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" t="6335" r="11859" b="3327"/>
          <a:stretch/>
        </p:blipFill>
        <p:spPr>
          <a:xfrm>
            <a:off x="56238" y="1096740"/>
            <a:ext cx="3726200" cy="302884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D2C0F643-199C-4A4A-8B23-CA0F99E3E44A}"/>
              </a:ext>
            </a:extLst>
          </p:cNvPr>
          <p:cNvSpPr/>
          <p:nvPr/>
        </p:nvSpPr>
        <p:spPr>
          <a:xfrm>
            <a:off x="4858609" y="3518670"/>
            <a:ext cx="3084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Root mean square height</a:t>
            </a:r>
          </a:p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Autocorrelation length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278AFC6-F2CD-4283-86D4-6B37D4A161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2" t="10393" r="11253" b="12147"/>
          <a:stretch/>
        </p:blipFill>
        <p:spPr>
          <a:xfrm>
            <a:off x="6400696" y="4800600"/>
            <a:ext cx="2491141" cy="1948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614B672-5796-4138-9DA1-5061D97433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3" t="8788" r="12257" b="13497"/>
          <a:stretch/>
        </p:blipFill>
        <p:spPr>
          <a:xfrm>
            <a:off x="3683841" y="4813365"/>
            <a:ext cx="2476500" cy="194820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9C76A48-5957-4FEB-8242-358AAB9758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 t="11308" r="13027" b="15535"/>
          <a:stretch/>
        </p:blipFill>
        <p:spPr>
          <a:xfrm>
            <a:off x="1066800" y="4800600"/>
            <a:ext cx="2469828" cy="194267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CB4AF02E-C524-434F-A101-3D58E62083AC}"/>
              </a:ext>
            </a:extLst>
          </p:cNvPr>
          <p:cNvSpPr/>
          <p:nvPr/>
        </p:nvSpPr>
        <p:spPr>
          <a:xfrm>
            <a:off x="1828800" y="4392340"/>
            <a:ext cx="13548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=0.1um</a:t>
            </a:r>
            <a:endParaRPr lang="zh-CN" altLang="en-US" sz="2000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4413260F-CE20-49BE-B2FF-1E326C08FF52}"/>
              </a:ext>
            </a:extLst>
          </p:cNvPr>
          <p:cNvSpPr/>
          <p:nvPr/>
        </p:nvSpPr>
        <p:spPr>
          <a:xfrm>
            <a:off x="4340842" y="4413255"/>
            <a:ext cx="1162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=1um</a:t>
            </a:r>
            <a:endParaRPr lang="zh-CN" altLang="en-US" sz="20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5FCDF74-A9B8-4DA2-BAFB-3D6964F996AE}"/>
              </a:ext>
            </a:extLst>
          </p:cNvPr>
          <p:cNvSpPr/>
          <p:nvPr/>
        </p:nvSpPr>
        <p:spPr>
          <a:xfrm>
            <a:off x="7114119" y="4392340"/>
            <a:ext cx="12907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=10um</a:t>
            </a:r>
            <a:endParaRPr lang="zh-CN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AC3EC089-55A0-4674-8E6B-82083494222A}"/>
                  </a:ext>
                </a:extLst>
              </p:cNvPr>
              <p:cNvSpPr/>
              <p:nvPr/>
            </p:nvSpPr>
            <p:spPr>
              <a:xfrm>
                <a:off x="3982362" y="3076818"/>
                <a:ext cx="5105400" cy="441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𝑹</m:t>
                    </m:r>
                    <m:r>
                      <a:rPr lang="en-US" altLang="zh-CN" sz="2000" b="1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𝒍</m:t>
                        </m:r>
                      </m:e>
                    </m:d>
                  </m:oMath>
                </a14:m>
                <a:r>
                  <a:rPr lang="en-US" altLang="zh-CN" sz="20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altLang="zh-CN" sz="20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𝒒</m:t>
                        </m:r>
                      </m:sub>
                      <m:sup>
                        <m:r>
                          <a:rPr lang="en-US" altLang="zh-CN" sz="20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exp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zh-CN" sz="20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000" b="1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sz="2000" b="1" i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sz="2000" b="1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altLang="zh-CN" sz="20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zh-CN" sz="20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zh-CN" sz="2000" b="1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n-US" altLang="zh-CN" sz="2000" b="1" i="1" baseline="-2500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altLang="zh-CN" sz="2000" b="1" i="1" baseline="300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zh-CN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+(</m:t>
                            </m:r>
                            <m:d>
                              <m:dPr>
                                <m:ctrlPr>
                                  <a:rPr lang="en-US" altLang="zh-CN" sz="2000" b="1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1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𝒍</m:t>
                                </m:r>
                                <m:r>
                                  <a:rPr lang="en-US" altLang="zh-CN" sz="2000" b="1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altLang="zh-CN" sz="2000" b="1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𝜷</m:t>
                                </m:r>
                                <m:r>
                                  <a:rPr lang="en-US" altLang="zh-CN" sz="2000" b="1" i="1" baseline="-25000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𝒚</m:t>
                                </m:r>
                              </m:e>
                            </m:d>
                            <m:r>
                              <a:rPr lang="en-US" altLang="zh-CN" sz="2000" b="1" i="1" baseline="300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zh-CN" sz="20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endParaRPr lang="zh-CN" altLang="en-US" sz="3200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AC3EC089-55A0-4674-8E6B-8208349422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362" y="3076818"/>
                <a:ext cx="5105400" cy="441852"/>
              </a:xfrm>
              <a:prstGeom prst="rect">
                <a:avLst/>
              </a:prstGeom>
              <a:blipFill>
                <a:blip r:embed="rId7"/>
                <a:stretch>
                  <a:fillRect t="-6944"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图片 25">
            <a:extLst>
              <a:ext uri="{FF2B5EF4-FFF2-40B4-BE49-F238E27FC236}">
                <a16:creationId xmlns:a16="http://schemas.microsoft.com/office/drawing/2014/main" id="{E23220EE-6589-4F0C-B192-8371B938393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9" t="13267" r="7430" b="4060"/>
          <a:stretch/>
        </p:blipFill>
        <p:spPr>
          <a:xfrm>
            <a:off x="5245415" y="1096740"/>
            <a:ext cx="2579293" cy="202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80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F7F8C6D-0FE9-42BA-B29E-7A677FD87B86}"/>
              </a:ext>
            </a:extLst>
          </p:cNvPr>
          <p:cNvSpPr/>
          <p:nvPr/>
        </p:nvSpPr>
        <p:spPr>
          <a:xfrm>
            <a:off x="266786" y="1295400"/>
            <a:ext cx="34083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Definitions : </a:t>
            </a:r>
          </a:p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 :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Interpolatio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F4E41487-6AF4-4F37-99FE-3DFB5E651B0F}"/>
              </a:ext>
            </a:extLst>
          </p:cNvPr>
          <p:cNvSpPr/>
          <p:nvPr/>
        </p:nvSpPr>
        <p:spPr>
          <a:xfrm>
            <a:off x="3675091" y="1598931"/>
            <a:ext cx="1281748" cy="22393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highlight>
                <a:srgbClr val="000000"/>
              </a:highlight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A2257E2-BB7D-4C3B-A2D0-7963C0398178}"/>
              </a:ext>
            </a:extLst>
          </p:cNvPr>
          <p:cNvSpPr/>
          <p:nvPr/>
        </p:nvSpPr>
        <p:spPr>
          <a:xfrm>
            <a:off x="5232205" y="1449288"/>
            <a:ext cx="35947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b="1" baseline="-25000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en-US" altLang="zh-CN" sz="28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=1.4494+int1(x, y)</a:t>
            </a:r>
            <a:endParaRPr lang="zh-CN" altLang="en-US" sz="2800" dirty="0">
              <a:solidFill>
                <a:srgbClr val="0066FF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888EE1C-4AC5-45F3-BE50-B777036E88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45" t="26633" r="31071" b="21954"/>
          <a:stretch/>
        </p:blipFill>
        <p:spPr>
          <a:xfrm>
            <a:off x="130600" y="2548987"/>
            <a:ext cx="3159901" cy="2861213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7677546-CF2C-4C6D-980A-D0E6233B2A6A}"/>
              </a:ext>
            </a:extLst>
          </p:cNvPr>
          <p:cNvSpPr/>
          <p:nvPr/>
        </p:nvSpPr>
        <p:spPr>
          <a:xfrm>
            <a:off x="710119" y="5410200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int1(x, y)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F2DE1403-2DA6-436C-A5A7-070626032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880" y="2991886"/>
            <a:ext cx="3066674" cy="2300006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F7963C6F-4051-44FC-AA5F-10F69AF5956C}"/>
              </a:ext>
            </a:extLst>
          </p:cNvPr>
          <p:cNvSpPr/>
          <p:nvPr/>
        </p:nvSpPr>
        <p:spPr>
          <a:xfrm>
            <a:off x="4382786" y="5418306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79D0142-B51F-40BD-8E09-65AF73E22C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1" t="13575" r="18531" b="12762"/>
          <a:stretch/>
        </p:blipFill>
        <p:spPr>
          <a:xfrm>
            <a:off x="6448781" y="2995962"/>
            <a:ext cx="2604335" cy="2295930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7E30D6B4-D970-4E77-8A5D-12780A0DB864}"/>
              </a:ext>
            </a:extLst>
          </p:cNvPr>
          <p:cNvSpPr/>
          <p:nvPr/>
        </p:nvSpPr>
        <p:spPr>
          <a:xfrm>
            <a:off x="6136315" y="5405336"/>
            <a:ext cx="32292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Non-uniform  Distribution of n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endParaRPr lang="zh-CN" altLang="en-US" sz="24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147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标题 1">
            <a:extLst>
              <a:ext uri="{FF2B5EF4-FFF2-40B4-BE49-F238E27FC236}">
                <a16:creationId xmlns:a16="http://schemas.microsoft.com/office/drawing/2014/main" id="{5CCE5802-E4AF-4E6E-B525-620418832B0F}"/>
              </a:ext>
            </a:extLst>
          </p:cNvPr>
          <p:cNvSpPr txBox="1">
            <a:spLocks/>
          </p:cNvSpPr>
          <p:nvPr/>
        </p:nvSpPr>
        <p:spPr bwMode="auto">
          <a:xfrm>
            <a:off x="100013" y="196850"/>
            <a:ext cx="822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31788" indent="-331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Simulation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16">
            <a:extLst>
              <a:ext uri="{FF2B5EF4-FFF2-40B4-BE49-F238E27FC236}">
                <a16:creationId xmlns:a16="http://schemas.microsoft.com/office/drawing/2014/main" id="{68B67DC8-7B57-495F-BCA1-7201A9C05CD5}"/>
              </a:ext>
            </a:extLst>
          </p:cNvPr>
          <p:cNvSpPr txBox="1">
            <a:spLocks/>
          </p:cNvSpPr>
          <p:nvPr/>
        </p:nvSpPr>
        <p:spPr>
          <a:xfrm>
            <a:off x="125736" y="6263106"/>
            <a:ext cx="2821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fld id="{344020AB-8A87-4EE5-8366-8651D3D63CC9}" type="slidenum">
              <a: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zh-CN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16C0752-D761-44E0-ADB3-592391F1C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7" y="1076272"/>
            <a:ext cx="8533285" cy="555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167567"/>
      </p:ext>
    </p:extLst>
  </p:cSld>
  <p:clrMapOvr>
    <a:masterClrMapping/>
  </p:clrMapOvr>
</p:sld>
</file>

<file path=ppt/theme/theme1.xml><?xml version="1.0" encoding="utf-8"?>
<a:theme xmlns:a="http://schemas.openxmlformats.org/drawingml/2006/main" name="1_默认设计模板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30757</TotalTime>
  <Words>240</Words>
  <Application>Microsoft Office PowerPoint</Application>
  <PresentationFormat>全屏显示(4:3)</PresentationFormat>
  <Paragraphs>66</Paragraphs>
  <Slides>11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黑体</vt:lpstr>
      <vt:lpstr>微软雅黑</vt:lpstr>
      <vt:lpstr>Arial</vt:lpstr>
      <vt:lpstr>Cambria</vt:lpstr>
      <vt:lpstr>Cambria Math</vt:lpstr>
      <vt:lpstr>MV Boli</vt:lpstr>
      <vt:lpstr>Times New Roman</vt:lpstr>
      <vt:lpstr>Wingdings</vt:lpstr>
      <vt:lpstr>1_默认设计模板</vt:lpstr>
      <vt:lpstr>Graph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yang qiubai</cp:lastModifiedBy>
  <cp:revision>2136</cp:revision>
  <dcterms:created xsi:type="dcterms:W3CDTF">2007-08-03T01:38:21Z</dcterms:created>
  <dcterms:modified xsi:type="dcterms:W3CDTF">2019-10-17T08:07:05Z</dcterms:modified>
</cp:coreProperties>
</file>