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0" r:id="rId1"/>
  </p:sldMasterIdLst>
  <p:notesMasterIdLst>
    <p:notesMasterId r:id="rId12"/>
  </p:notesMasterIdLst>
  <p:handoutMasterIdLst>
    <p:handoutMasterId r:id="rId13"/>
  </p:handoutMasterIdLst>
  <p:sldIdLst>
    <p:sldId id="541" r:id="rId2"/>
    <p:sldId id="536" r:id="rId3"/>
    <p:sldId id="540" r:id="rId4"/>
    <p:sldId id="529" r:id="rId5"/>
    <p:sldId id="542" r:id="rId6"/>
    <p:sldId id="537" r:id="rId7"/>
    <p:sldId id="538" r:id="rId8"/>
    <p:sldId id="544" r:id="rId9"/>
    <p:sldId id="534" r:id="rId10"/>
    <p:sldId id="532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5050"/>
    <a:srgbClr val="C9FFC9"/>
    <a:srgbClr val="33233D"/>
    <a:srgbClr val="D7AFFF"/>
    <a:srgbClr val="0066FF"/>
    <a:srgbClr val="3333FF"/>
    <a:srgbClr val="FFD5D5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中度样式 3 - 强调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浅色样式 2 - 强调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浅色样式 2 - 强调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0A1B5D5-9B99-4C35-A422-299274C87663}" styleName="中度样式 1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E3FDE45-AF77-4B5C-9715-49D594BDF05E}" styleName="浅色样式 1 - 强调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4" autoAdjust="0"/>
    <p:restoredTop sz="91709" autoAdjust="0"/>
  </p:normalViewPr>
  <p:slideViewPr>
    <p:cSldViewPr>
      <p:cViewPr varScale="1">
        <p:scale>
          <a:sx n="92" d="100"/>
          <a:sy n="92" d="100"/>
        </p:scale>
        <p:origin x="1056" y="5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6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1DCDF148-CA58-4F59-A04F-70D5007CF25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E6A1A44-0B5C-4B49-9411-48F6179AEED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57783AE8-38A0-47AE-8588-351E494ED626}" type="datetimeFigureOut">
              <a:rPr lang="zh-CN" altLang="en-US"/>
              <a:pPr>
                <a:defRPr/>
              </a:pPr>
              <a:t>2019/10/17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DA9A91E-74CA-42AC-B8D3-63203FB0573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E4FA52B-483C-4637-9001-6F8476474DE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D02F2E7-6DB1-49CC-BEA1-225C925796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B4C0CC9C-2CEA-40A1-AB5D-08B67C54D98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88442E79-B7F8-4F1C-AB52-56FD81476A2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宋体" pitchFamily="2" charset="-122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388A964D-97AD-4D5F-9A27-F09EA3AEAEE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>
            <a:extLst>
              <a:ext uri="{FF2B5EF4-FFF2-40B4-BE49-F238E27FC236}">
                <a16:creationId xmlns:a16="http://schemas.microsoft.com/office/drawing/2014/main" id="{90B302DF-8D0E-458A-9C77-54FD5A17907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/>
              <a:t>Click to edit Master text styles</a:t>
            </a:r>
          </a:p>
          <a:p>
            <a:pPr lvl="1"/>
            <a:r>
              <a:rPr lang="en-US" altLang="zh-CN" noProof="0"/>
              <a:t>Second level</a:t>
            </a:r>
          </a:p>
          <a:p>
            <a:pPr lvl="2"/>
            <a:r>
              <a:rPr lang="en-US" altLang="zh-CN" noProof="0"/>
              <a:t>Third level</a:t>
            </a:r>
          </a:p>
          <a:p>
            <a:pPr lvl="3"/>
            <a:r>
              <a:rPr lang="en-US" altLang="zh-CN" noProof="0"/>
              <a:t>Fourth level</a:t>
            </a:r>
          </a:p>
          <a:p>
            <a:pPr lvl="4"/>
            <a:r>
              <a:rPr lang="en-US" altLang="zh-CN" noProof="0"/>
              <a:t>Fifth level</a:t>
            </a:r>
          </a:p>
        </p:txBody>
      </p:sp>
      <p:sp>
        <p:nvSpPr>
          <p:cNvPr id="13318" name="Rectangle 6">
            <a:extLst>
              <a:ext uri="{FF2B5EF4-FFF2-40B4-BE49-F238E27FC236}">
                <a16:creationId xmlns:a16="http://schemas.microsoft.com/office/drawing/2014/main" id="{633E57D1-9498-4F05-A9F1-BE529D1AED3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9" name="Rectangle 7">
            <a:extLst>
              <a:ext uri="{FF2B5EF4-FFF2-40B4-BE49-F238E27FC236}">
                <a16:creationId xmlns:a16="http://schemas.microsoft.com/office/drawing/2014/main" id="{50346CC1-8D58-49FC-B852-1D73CBDEA49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4F73196-BD16-4F2C-9C6F-1E15509FF0E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4F73196-BD16-4F2C-9C6F-1E15509FF0EC}" type="slidenum">
              <a:rPr lang="zh-CN" altLang="en-US" smtClean="0"/>
              <a:pPr>
                <a:defRPr/>
              </a:pPr>
              <a:t>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4344662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4F73196-BD16-4F2C-9C6F-1E15509FF0EC}" type="slidenum">
              <a:rPr lang="zh-CN" altLang="en-US" smtClean="0"/>
              <a:pPr>
                <a:defRPr/>
              </a:pPr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65675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>
            <a:extLst>
              <a:ext uri="{FF2B5EF4-FFF2-40B4-BE49-F238E27FC236}">
                <a16:creationId xmlns:a16="http://schemas.microsoft.com/office/drawing/2014/main" id="{A364C9BC-4701-4E23-B9D0-84F96B4B1E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171" name="备注占位符 2">
            <a:extLst>
              <a:ext uri="{FF2B5EF4-FFF2-40B4-BE49-F238E27FC236}">
                <a16:creationId xmlns:a16="http://schemas.microsoft.com/office/drawing/2014/main" id="{F4E7E6B9-9CE2-4AD3-95E7-A6F553675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灯片编号占位符 3">
            <a:extLst>
              <a:ext uri="{FF2B5EF4-FFF2-40B4-BE49-F238E27FC236}">
                <a16:creationId xmlns:a16="http://schemas.microsoft.com/office/drawing/2014/main" id="{29CC8844-D7C6-4882-AFA9-7322AAF2F7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68280B3-587D-47EA-9A06-57349E5ACF59}" type="slidenum">
              <a:rPr lang="zh-CN" altLang="en-US" sz="1200" smtClean="0"/>
              <a:pPr/>
              <a:t>2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1016309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>
            <a:extLst>
              <a:ext uri="{FF2B5EF4-FFF2-40B4-BE49-F238E27FC236}">
                <a16:creationId xmlns:a16="http://schemas.microsoft.com/office/drawing/2014/main" id="{A364C9BC-4701-4E23-B9D0-84F96B4B1E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171" name="备注占位符 2">
            <a:extLst>
              <a:ext uri="{FF2B5EF4-FFF2-40B4-BE49-F238E27FC236}">
                <a16:creationId xmlns:a16="http://schemas.microsoft.com/office/drawing/2014/main" id="{F4E7E6B9-9CE2-4AD3-95E7-A6F553675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灯片编号占位符 3">
            <a:extLst>
              <a:ext uri="{FF2B5EF4-FFF2-40B4-BE49-F238E27FC236}">
                <a16:creationId xmlns:a16="http://schemas.microsoft.com/office/drawing/2014/main" id="{29CC8844-D7C6-4882-AFA9-7322AAF2F7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68280B3-587D-47EA-9A06-57349E5ACF59}" type="slidenum">
              <a:rPr lang="zh-CN" altLang="en-US" sz="1200" smtClean="0"/>
              <a:pPr/>
              <a:t>3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17950896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>
            <a:extLst>
              <a:ext uri="{FF2B5EF4-FFF2-40B4-BE49-F238E27FC236}">
                <a16:creationId xmlns:a16="http://schemas.microsoft.com/office/drawing/2014/main" id="{A364C9BC-4701-4E23-B9D0-84F96B4B1E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171" name="备注占位符 2">
            <a:extLst>
              <a:ext uri="{FF2B5EF4-FFF2-40B4-BE49-F238E27FC236}">
                <a16:creationId xmlns:a16="http://schemas.microsoft.com/office/drawing/2014/main" id="{F4E7E6B9-9CE2-4AD3-95E7-A6F553675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灯片编号占位符 3">
            <a:extLst>
              <a:ext uri="{FF2B5EF4-FFF2-40B4-BE49-F238E27FC236}">
                <a16:creationId xmlns:a16="http://schemas.microsoft.com/office/drawing/2014/main" id="{29CC8844-D7C6-4882-AFA9-7322AAF2F7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68280B3-587D-47EA-9A06-57349E5ACF59}" type="slidenum">
              <a:rPr lang="zh-CN" altLang="en-US" sz="1200" smtClean="0"/>
              <a:pPr/>
              <a:t>4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5196658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>
            <a:extLst>
              <a:ext uri="{FF2B5EF4-FFF2-40B4-BE49-F238E27FC236}">
                <a16:creationId xmlns:a16="http://schemas.microsoft.com/office/drawing/2014/main" id="{A364C9BC-4701-4E23-B9D0-84F96B4B1E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171" name="备注占位符 2">
            <a:extLst>
              <a:ext uri="{FF2B5EF4-FFF2-40B4-BE49-F238E27FC236}">
                <a16:creationId xmlns:a16="http://schemas.microsoft.com/office/drawing/2014/main" id="{F4E7E6B9-9CE2-4AD3-95E7-A6F553675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灯片编号占位符 3">
            <a:extLst>
              <a:ext uri="{FF2B5EF4-FFF2-40B4-BE49-F238E27FC236}">
                <a16:creationId xmlns:a16="http://schemas.microsoft.com/office/drawing/2014/main" id="{29CC8844-D7C6-4882-AFA9-7322AAF2F7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68280B3-587D-47EA-9A06-57349E5ACF59}" type="slidenum">
              <a:rPr lang="zh-CN" altLang="en-US" sz="1200" smtClean="0"/>
              <a:pPr/>
              <a:t>5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7914404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>
            <a:extLst>
              <a:ext uri="{FF2B5EF4-FFF2-40B4-BE49-F238E27FC236}">
                <a16:creationId xmlns:a16="http://schemas.microsoft.com/office/drawing/2014/main" id="{A364C9BC-4701-4E23-B9D0-84F96B4B1E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171" name="备注占位符 2">
            <a:extLst>
              <a:ext uri="{FF2B5EF4-FFF2-40B4-BE49-F238E27FC236}">
                <a16:creationId xmlns:a16="http://schemas.microsoft.com/office/drawing/2014/main" id="{F4E7E6B9-9CE2-4AD3-95E7-A6F553675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灯片编号占位符 3">
            <a:extLst>
              <a:ext uri="{FF2B5EF4-FFF2-40B4-BE49-F238E27FC236}">
                <a16:creationId xmlns:a16="http://schemas.microsoft.com/office/drawing/2014/main" id="{29CC8844-D7C6-4882-AFA9-7322AAF2F7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68280B3-587D-47EA-9A06-57349E5ACF59}" type="slidenum">
              <a:rPr lang="zh-CN" altLang="en-US" sz="1200" smtClean="0"/>
              <a:pPr/>
              <a:t>6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2490894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>
            <a:extLst>
              <a:ext uri="{FF2B5EF4-FFF2-40B4-BE49-F238E27FC236}">
                <a16:creationId xmlns:a16="http://schemas.microsoft.com/office/drawing/2014/main" id="{A364C9BC-4701-4E23-B9D0-84F96B4B1E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171" name="备注占位符 2">
            <a:extLst>
              <a:ext uri="{FF2B5EF4-FFF2-40B4-BE49-F238E27FC236}">
                <a16:creationId xmlns:a16="http://schemas.microsoft.com/office/drawing/2014/main" id="{F4E7E6B9-9CE2-4AD3-95E7-A6F553675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灯片编号占位符 3">
            <a:extLst>
              <a:ext uri="{FF2B5EF4-FFF2-40B4-BE49-F238E27FC236}">
                <a16:creationId xmlns:a16="http://schemas.microsoft.com/office/drawing/2014/main" id="{29CC8844-D7C6-4882-AFA9-7322AAF2F7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68280B3-587D-47EA-9A06-57349E5ACF59}" type="slidenum">
              <a:rPr lang="zh-CN" altLang="en-US" sz="1200" smtClean="0"/>
              <a:pPr/>
              <a:t>7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11104496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>
            <a:extLst>
              <a:ext uri="{FF2B5EF4-FFF2-40B4-BE49-F238E27FC236}">
                <a16:creationId xmlns:a16="http://schemas.microsoft.com/office/drawing/2014/main" id="{A364C9BC-4701-4E23-B9D0-84F96B4B1E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171" name="备注占位符 2">
            <a:extLst>
              <a:ext uri="{FF2B5EF4-FFF2-40B4-BE49-F238E27FC236}">
                <a16:creationId xmlns:a16="http://schemas.microsoft.com/office/drawing/2014/main" id="{F4E7E6B9-9CE2-4AD3-95E7-A6F553675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灯片编号占位符 3">
            <a:extLst>
              <a:ext uri="{FF2B5EF4-FFF2-40B4-BE49-F238E27FC236}">
                <a16:creationId xmlns:a16="http://schemas.microsoft.com/office/drawing/2014/main" id="{29CC8844-D7C6-4882-AFA9-7322AAF2F7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68280B3-587D-47EA-9A06-57349E5ACF59}" type="slidenum">
              <a:rPr lang="zh-CN" altLang="en-US" sz="1200" smtClean="0"/>
              <a:pPr/>
              <a:t>8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16506001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>
            <a:extLst>
              <a:ext uri="{FF2B5EF4-FFF2-40B4-BE49-F238E27FC236}">
                <a16:creationId xmlns:a16="http://schemas.microsoft.com/office/drawing/2014/main" id="{A364C9BC-4701-4E23-B9D0-84F96B4B1E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171" name="备注占位符 2">
            <a:extLst>
              <a:ext uri="{FF2B5EF4-FFF2-40B4-BE49-F238E27FC236}">
                <a16:creationId xmlns:a16="http://schemas.microsoft.com/office/drawing/2014/main" id="{F4E7E6B9-9CE2-4AD3-95E7-A6F553675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灯片编号占位符 3">
            <a:extLst>
              <a:ext uri="{FF2B5EF4-FFF2-40B4-BE49-F238E27FC236}">
                <a16:creationId xmlns:a16="http://schemas.microsoft.com/office/drawing/2014/main" id="{29CC8844-D7C6-4882-AFA9-7322AAF2F7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68280B3-587D-47EA-9A06-57349E5ACF59}" type="slidenum">
              <a:rPr lang="zh-CN" altLang="en-US" sz="1200" smtClean="0"/>
              <a:pPr/>
              <a:t>9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280114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D588858-592D-4058-98C4-3C0B3B3C860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6EAE586-6076-4BDF-8D34-2069FDCDBF6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P. L. Chu and R. A. Sammut. J. Lightwave Technol. LT-2, 650–662 (1984). 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513C639-1C21-46B5-99C7-2AFF29FA798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55830-5855-4966-A4E1-250FAD886A3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82978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FCC6476-956D-497A-8283-7485BCCB97D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60EE6A0-E7E9-4B0F-99E1-583F2DAA3AD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P. L. Chu and R. A. Sammut. J. Lightwave Technol. LT-2, 650–662 (1984). 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7D25577-3128-4D3F-89E8-97A8B4ABC6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E52CE-4B6D-456E-9D1C-30BF0289887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65962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6B39BA2-E52C-46D4-A363-15BE9DFC8B1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15C5182-A01C-410D-A718-8012791DBD3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P. L. Chu and R. A. Sammut. J. Lightwave Technol. LT-2, 650–662 (1984).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8189A6-975B-4818-8244-8C590E29C9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A7596-A5E9-47F1-AD09-411BE8F2E14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85001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40"/>
            <a:ext cx="8229600" cy="5851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C208BFB-9082-4C97-AD4C-140F12CFED3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44BFDD6-6C27-4A8F-A0B4-6E0D2A12EA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P. L. Chu and R. A. Sammut. J. Lightwave Technol. LT-2, 650–662 (1984). 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B80EF15-ADB7-4C0A-8A10-4783D4693C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83C17-5E82-4122-B83C-9A53A4B762C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793011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922559D0-06ED-4415-8300-BCAC64E10865}"/>
              </a:ext>
            </a:extLst>
          </p:cNvPr>
          <p:cNvSpPr/>
          <p:nvPr userDrawn="1"/>
        </p:nvSpPr>
        <p:spPr>
          <a:xfrm>
            <a:off x="58738" y="2"/>
            <a:ext cx="9144000" cy="2136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anchor="ctr"/>
          <a:lstStyle/>
          <a:p>
            <a:pPr algn="ctr" defTabSz="91388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dirty="0">
              <a:solidFill>
                <a:prstClr val="white"/>
              </a:solidFill>
            </a:endParaRPr>
          </a:p>
        </p:txBody>
      </p:sp>
      <p:pic>
        <p:nvPicPr>
          <p:cNvPr id="4" name="Picture 96" descr="DSC_0099">
            <a:extLst>
              <a:ext uri="{FF2B5EF4-FFF2-40B4-BE49-F238E27FC236}">
                <a16:creationId xmlns:a16="http://schemas.microsoft.com/office/drawing/2014/main" id="{42A1B82C-FC36-4E51-A79D-81586A43A7F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lum bright="12000" contrast="-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7" y="2"/>
            <a:ext cx="9204326" cy="213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6A212464-9F7D-4A58-BA1A-E18096F2B80D}"/>
              </a:ext>
            </a:extLst>
          </p:cNvPr>
          <p:cNvSpPr/>
          <p:nvPr userDrawn="1"/>
        </p:nvSpPr>
        <p:spPr>
          <a:xfrm>
            <a:off x="-14288" y="-38100"/>
            <a:ext cx="9217026" cy="2128838"/>
          </a:xfrm>
          <a:prstGeom prst="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anchor="ctr"/>
          <a:lstStyle/>
          <a:p>
            <a:pPr algn="ctr" defTabSz="91388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>
              <a:solidFill>
                <a:prstClr val="white"/>
              </a:solidFill>
            </a:endParaRPr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D828ACD6-52F7-48B0-921B-B4DFF3717CCD}"/>
              </a:ext>
            </a:extLst>
          </p:cNvPr>
          <p:cNvGraphicFramePr>
            <a:graphicFrameLocks noGrp="1"/>
          </p:cNvGraphicFramePr>
          <p:nvPr/>
        </p:nvGraphicFramePr>
        <p:xfrm>
          <a:off x="6350" y="2"/>
          <a:ext cx="9144000" cy="2130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6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91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710142"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882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0142"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>
                        <a:alpha val="7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0142"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>
                        <a:alpha val="6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7" name="组合 22">
            <a:extLst>
              <a:ext uri="{FF2B5EF4-FFF2-40B4-BE49-F238E27FC236}">
                <a16:creationId xmlns:a16="http://schemas.microsoft.com/office/drawing/2014/main" id="{AA2D1C22-1FAF-4028-BC8F-CDECBEB57A4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1588" y="5938838"/>
            <a:ext cx="9145588" cy="933450"/>
            <a:chOff x="-1581" y="5939095"/>
            <a:chExt cx="9145582" cy="933044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741210A0-4F08-4F8C-9B57-578F646289C4}"/>
                </a:ext>
              </a:extLst>
            </p:cNvPr>
            <p:cNvSpPr/>
            <p:nvPr userDrawn="1"/>
          </p:nvSpPr>
          <p:spPr>
            <a:xfrm>
              <a:off x="-1581" y="6605555"/>
              <a:ext cx="9145582" cy="25230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8" tIns="45695" rIns="91388" bIns="45695" anchor="ctr"/>
            <a:lstStyle/>
            <a:p>
              <a:pPr algn="ctr" defTabSz="91388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>
                <a:solidFill>
                  <a:prstClr val="white"/>
                </a:solidFill>
              </a:endParaRPr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id="{F66B0AF9-EF0A-4B80-9005-C82039A43FA5}"/>
                </a:ext>
              </a:extLst>
            </p:cNvPr>
            <p:cNvSpPr/>
            <p:nvPr userDrawn="1"/>
          </p:nvSpPr>
          <p:spPr>
            <a:xfrm>
              <a:off x="4017967" y="5939095"/>
              <a:ext cx="906461" cy="8108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8" tIns="45695" rIns="91388" bIns="45695" anchor="ctr"/>
            <a:lstStyle/>
            <a:p>
              <a:pPr algn="ctr" defTabSz="91388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>
                <a:solidFill>
                  <a:prstClr val="white"/>
                </a:solidFill>
              </a:endParaRPr>
            </a:p>
          </p:txBody>
        </p:sp>
        <p:sp>
          <p:nvSpPr>
            <p:cNvPr id="10" name="TextBox 13">
              <a:extLst>
                <a:ext uri="{FF2B5EF4-FFF2-40B4-BE49-F238E27FC236}">
                  <a16:creationId xmlns:a16="http://schemas.microsoft.com/office/drawing/2014/main" id="{2AF5A79E-44AD-4A02-AFD5-0F5456DE8671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601670" y="6594447"/>
              <a:ext cx="3178173" cy="277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388" tIns="45695" rIns="91388" bIns="45695">
              <a:spAutoFit/>
            </a:bodyPr>
            <a:lstStyle/>
            <a:p>
              <a:pPr defTabSz="91388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1500" spc="11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V Boli" panose="02000500030200090000" pitchFamily="2" charset="0"/>
                </a:rPr>
                <a:t>中国科学院强激光材料重点实验室</a:t>
              </a:r>
            </a:p>
          </p:txBody>
        </p:sp>
        <p:sp>
          <p:nvSpPr>
            <p:cNvPr id="11" name="TextBox 14">
              <a:extLst>
                <a:ext uri="{FF2B5EF4-FFF2-40B4-BE49-F238E27FC236}">
                  <a16:creationId xmlns:a16="http://schemas.microsoft.com/office/drawing/2014/main" id="{1B260EA1-DF8A-4926-A030-B1C5DF81E46F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4343404" y="6603968"/>
              <a:ext cx="4656135" cy="245956"/>
            </a:xfrm>
            <a:prstGeom prst="rect">
              <a:avLst/>
            </a:prstGeom>
            <a:noFill/>
            <a:ln>
              <a:noFill/>
            </a:ln>
          </p:spPr>
          <p:txBody>
            <a:bodyPr lIns="91388" tIns="45695" rIns="91388" bIns="45695">
              <a:spAutoFit/>
            </a:bodyPr>
            <a:lstStyle>
              <a:lvl1pPr defTabSz="912813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defTabSz="912813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defTabSz="912813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defTabSz="912813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defTabSz="912813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defRPr/>
              </a:pPr>
              <a:r>
                <a:rPr lang="en-US" altLang="zh-CN" sz="1000">
                  <a:solidFill>
                    <a:srgbClr val="FFFFFF"/>
                  </a:solidFill>
                  <a:latin typeface="MV Boli" panose="02000500030200090000" pitchFamily="2" charset="0"/>
                  <a:ea typeface="华文楷体" panose="02010600040101010101" pitchFamily="2" charset="-122"/>
                </a:rPr>
                <a:t>Key Laboratory of Materials for High Power Laser, CAS </a:t>
              </a:r>
              <a:endParaRPr lang="zh-CN" altLang="en-US" sz="1000">
                <a:solidFill>
                  <a:srgbClr val="FFFFFF"/>
                </a:solidFill>
                <a:latin typeface="MV Boli" panose="02000500030200090000" pitchFamily="2" charset="0"/>
                <a:ea typeface="华文楷体" panose="02010600040101010101" pitchFamily="2" charset="-122"/>
              </a:endParaRPr>
            </a:p>
          </p:txBody>
        </p:sp>
      </p:grpSp>
      <p:pic>
        <p:nvPicPr>
          <p:cNvPr id="12" name="Picture 2">
            <a:extLst>
              <a:ext uri="{FF2B5EF4-FFF2-40B4-BE49-F238E27FC236}">
                <a16:creationId xmlns:a16="http://schemas.microsoft.com/office/drawing/2014/main" id="{D308480E-3CB7-4E23-88E9-ACDB11F37C7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192"/>
          <a:stretch>
            <a:fillRect/>
          </a:stretch>
        </p:blipFill>
        <p:spPr bwMode="auto">
          <a:xfrm>
            <a:off x="4078289" y="6205538"/>
            <a:ext cx="785812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20726" y="2766979"/>
            <a:ext cx="7772400" cy="1470025"/>
          </a:xfrm>
          <a:prstGeom prst="rect">
            <a:avLst/>
          </a:prstGeom>
        </p:spPr>
        <p:txBody>
          <a:bodyPr lIns="91388" tIns="45695" rIns="91388" bIns="45695"/>
          <a:lstStyle>
            <a:lvl1pPr>
              <a:defRPr>
                <a:solidFill>
                  <a:srgbClr val="148BDC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1580972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CC6AE94-DC7B-447A-99BF-922351F91766}"/>
              </a:ext>
            </a:extLst>
          </p:cNvPr>
          <p:cNvSpPr/>
          <p:nvPr userDrawn="1"/>
        </p:nvSpPr>
        <p:spPr>
          <a:xfrm>
            <a:off x="0" y="836614"/>
            <a:ext cx="9144000" cy="14287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/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838200"/>
          </a:xfrm>
        </p:spPr>
        <p:txBody>
          <a:bodyPr/>
          <a:lstStyle>
            <a:lvl1pPr algn="l">
              <a:defRPr sz="3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262231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32B5B33-5D03-4540-ABA7-547EE17CA4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9728767-F8FF-4B6F-BFFE-198488451C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P. L. Chu and R. A. Sammut. J. Lightwave Technol. LT-2, 650–662 (1984). 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AAAC7B3-106A-4183-B00E-36CBF8193A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74BFB-F9C7-49BF-9DA1-D81C8200193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26719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77D5059-7782-4E37-942E-D2C4C41E82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3BAA207-45EC-4C4A-9EB5-C6C3AAC0D81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P. L. Chu and R. A. Sammut. J. Lightwave Technol. LT-2, 650–662 (1984).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222B7FE-63BF-4D31-83FE-71D95A18F8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77D54-8256-437A-9385-4FC094AA6A9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78639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C7A8A1C-C4E2-4AAA-918D-764324DCFC0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C1546CF0-33CE-467F-B0A1-2BFE5D6C0F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P. L. Chu and R. A. Sammut. J. Lightwave Technol. LT-2, 650–662 (1984). 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8972EE89-349C-48F8-A38F-49EB0CAC028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0D6F2-6D20-4702-A879-72A91ADD855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57796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CD9C144A-EE08-4615-B96C-88BC1D151D4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37F5217-64D6-4063-A0B3-EE49251ACE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P. L. Chu and R. A. Sammut. J. Lightwave Technol. LT-2, 650–662 (1984). 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C120FBA-68D7-4FF6-B996-62741EDB096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BA86A-1C3E-4FCE-9473-12AD7134472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77693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157DD7F2-FA18-4FC3-8080-18362821BA5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1D3A499-C63F-4F75-86A2-B37E3D21782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P. L. Chu and R. A. Sammut. J. Lightwave Technol. LT-2, 650–662 (1984). 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247927-5663-4DE8-A096-5E2AF5FA113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7843EA-28B0-4A5E-9C11-739E166B5E8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89991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D2FD08-CB37-4B66-9D78-7175F22664C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BCBD302-E0E6-48A6-BA39-BF3E9CC4068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P. L. Chu and R. A. Sammut. J. Lightwave Technol. LT-2, 650–662 (1984).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9F216C-C1E7-4CFF-8AC3-A6E124C794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96A59-210F-44F9-9D8E-9927E008D85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27933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1AE12A6-CAA9-4048-B605-4C9674AC7B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7AC2B4-B2D6-4946-9555-5D1064B85EC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P. L. Chu and R. A. Sammut. J. Lightwave Technol. LT-2, 650–662 (1984).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8FF98C-E1D8-44DF-878F-B61579890ED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F76DF-F3FF-4501-A70E-C6E4EFA6609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15348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166B6E7-9D7B-472D-BD87-16069F8B30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C0E1D48-CFA6-4B6F-8150-AD85344F68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P. L. Chu and R. A. Sammut. J. Lightwave Technol. LT-2, 650–662 (1984). 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F9125CF-D762-4BF9-8F7D-D256B8DA0EB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45C63-C218-4F24-B346-2CA8B484F40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97194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511A8205-5578-4191-8ABF-8BDAFFE46E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C4A6AC34-031C-4680-B4B6-722C1451F3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242692" name="Rectangle 4">
            <a:extLst>
              <a:ext uri="{FF2B5EF4-FFF2-40B4-BE49-F238E27FC236}">
                <a16:creationId xmlns:a16="http://schemas.microsoft.com/office/drawing/2014/main" id="{261E99D4-8C9A-472D-975F-43E0891900E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latin typeface="Arial" charset="0"/>
                <a:ea typeface="宋体" pitchFamily="2" charset="-122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42693" name="Rectangle 5">
            <a:extLst>
              <a:ext uri="{FF2B5EF4-FFF2-40B4-BE49-F238E27FC236}">
                <a16:creationId xmlns:a16="http://schemas.microsoft.com/office/drawing/2014/main" id="{9CBCED2B-7EDF-4A4A-AF84-C8A62D5930F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宋体" pitchFamily="2" charset="-122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P. L. Chu and R. A. Sammut. J. Lightwave Technol. LT-2, 650–662 (1984). </a:t>
            </a:r>
          </a:p>
        </p:txBody>
      </p:sp>
      <p:sp>
        <p:nvSpPr>
          <p:cNvPr id="242694" name="Rectangle 6">
            <a:extLst>
              <a:ext uri="{FF2B5EF4-FFF2-40B4-BE49-F238E27FC236}">
                <a16:creationId xmlns:a16="http://schemas.microsoft.com/office/drawing/2014/main" id="{E031F60F-CEAD-41A5-AF50-7C0E5B291C9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9FC615B-2798-4014-81C0-29B6F652010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60" r:id="rId1"/>
    <p:sldLayoutId id="2147484861" r:id="rId2"/>
    <p:sldLayoutId id="2147484862" r:id="rId3"/>
    <p:sldLayoutId id="2147484863" r:id="rId4"/>
    <p:sldLayoutId id="2147484864" r:id="rId5"/>
    <p:sldLayoutId id="2147484865" r:id="rId6"/>
    <p:sldLayoutId id="2147484866" r:id="rId7"/>
    <p:sldLayoutId id="2147484867" r:id="rId8"/>
    <p:sldLayoutId id="2147484868" r:id="rId9"/>
    <p:sldLayoutId id="2147484869" r:id="rId10"/>
    <p:sldLayoutId id="2147484870" r:id="rId11"/>
    <p:sldLayoutId id="2147484871" r:id="rId12"/>
    <p:sldLayoutId id="2147484872" r:id="rId13"/>
    <p:sldLayoutId id="2147484873" r:id="rId14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panose="02040503050406030204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panose="02040503050406030204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panose="02040503050406030204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panose="02040503050406030204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yangqiubai@siom.ac.c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mailto:Yufei@siom.ac.cn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4.png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1.wmf"/><Relationship Id="rId4" Type="http://schemas.openxmlformats.org/officeDocument/2006/relationships/notesSlide" Target="../notesSlides/notesSlide5.xml"/><Relationship Id="rId9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6.wmf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>
            <a:extLst>
              <a:ext uri="{FF2B5EF4-FFF2-40B4-BE49-F238E27FC236}">
                <a16:creationId xmlns:a16="http://schemas.microsoft.com/office/drawing/2014/main" id="{8EAF7554-E1F9-480E-A1E1-90CDF8AA1309}"/>
              </a:ext>
            </a:extLst>
          </p:cNvPr>
          <p:cNvSpPr txBox="1">
            <a:spLocks/>
          </p:cNvSpPr>
          <p:nvPr/>
        </p:nvSpPr>
        <p:spPr bwMode="auto">
          <a:xfrm>
            <a:off x="191014" y="1519861"/>
            <a:ext cx="8876786" cy="19812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mbria" panose="02040503050406030204" pitchFamily="18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mbria" panose="02040503050406030204" pitchFamily="18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mbria" panose="02040503050406030204" pitchFamily="18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mbria" panose="02040503050406030204" pitchFamily="18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n-US" altLang="zh-CN" sz="3600" b="1" kern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Research on Simulation of Stress Birefringence in Polarization Maintaining Optical Fiber</a:t>
            </a:r>
          </a:p>
        </p:txBody>
      </p:sp>
      <p:sp>
        <p:nvSpPr>
          <p:cNvPr id="5" name="Rectangle 17">
            <a:extLst>
              <a:ext uri="{FF2B5EF4-FFF2-40B4-BE49-F238E27FC236}">
                <a16:creationId xmlns:a16="http://schemas.microsoft.com/office/drawing/2014/main" id="{1110E519-488F-4B81-89A1-5C16F1855F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6607" y="3500165"/>
            <a:ext cx="6590786" cy="227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88" tIns="45695" rIns="91388" bIns="45695"/>
          <a:lstStyle/>
          <a:p>
            <a:pPr marL="342706" indent="-342706" algn="ctr" defTabSz="913880" eaLnBrk="1" fontAlgn="auto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CN" sz="2400" b="1" u="sng" kern="0" dirty="0" err="1">
                <a:solidFill>
                  <a:srgbClr val="333333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Jiacheng</a:t>
            </a:r>
            <a:r>
              <a:rPr lang="en-US" altLang="zh-CN" sz="2400" b="1" u="sng" kern="0" dirty="0">
                <a:solidFill>
                  <a:srgbClr val="333333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 Xu</a:t>
            </a:r>
            <a:r>
              <a:rPr lang="en-US" altLang="zh-CN" sz="2400" b="1" kern="0" dirty="0">
                <a:solidFill>
                  <a:srgbClr val="333333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, Fei Yu, Lili Hu</a:t>
            </a:r>
          </a:p>
          <a:p>
            <a:pPr algn="ctr" defTabSz="91388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b="1" kern="0" dirty="0">
                <a:solidFill>
                  <a:srgbClr val="333333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The R&amp;D Center for High Power Laser Components</a:t>
            </a:r>
          </a:p>
          <a:p>
            <a:pPr algn="ctr" defTabSz="91388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b="1" kern="0" dirty="0">
                <a:solidFill>
                  <a:srgbClr val="333333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Shanghai Institute of Optics and Fine Mechanics, Chinese Academy of Science</a:t>
            </a:r>
          </a:p>
          <a:p>
            <a:pPr marL="342706" indent="-342706" algn="ctr" defTabSz="91388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kern="0" dirty="0">
                <a:solidFill>
                  <a:srgbClr val="333333"/>
                </a:solidFill>
                <a:ea typeface="微软雅黑" panose="020B0503020204020204" pitchFamily="34" charset="-122"/>
                <a:cs typeface="Arial" panose="020B0604020202020204" pitchFamily="34" charset="0"/>
                <a:hlinkClick r:id="rId3"/>
              </a:rPr>
              <a:t>xujiacheng@siom.ac.cn</a:t>
            </a:r>
            <a:r>
              <a:rPr lang="en-US" altLang="zh-CN" sz="2000" b="1" kern="0" dirty="0">
                <a:solidFill>
                  <a:srgbClr val="333333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     </a:t>
            </a:r>
            <a:r>
              <a:rPr lang="en-US" altLang="zh-CN" sz="2000" b="1" kern="0" dirty="0">
                <a:solidFill>
                  <a:srgbClr val="333333"/>
                </a:solidFill>
                <a:ea typeface="微软雅黑" panose="020B0503020204020204" pitchFamily="34" charset="-122"/>
                <a:cs typeface="Arial" panose="020B0604020202020204" pitchFamily="34" charset="0"/>
                <a:hlinkClick r:id="rId4"/>
              </a:rPr>
              <a:t>yufei@siom.ac.cn</a:t>
            </a:r>
            <a:endParaRPr lang="en-US" altLang="zh-CN" sz="2000" b="1" kern="0" dirty="0">
              <a:solidFill>
                <a:srgbClr val="333333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706" indent="-342706" algn="ctr" defTabSz="913880" eaLnBrk="1" fontAlgn="auto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defRPr/>
            </a:pPr>
            <a:fld id="{F7B0AEB0-CA4F-481D-89A0-FAE9E4F8662E}" type="datetime1">
              <a:rPr lang="en-US" altLang="zh-CN" sz="2000" b="1" kern="0" smtClean="0">
                <a:solidFill>
                  <a:srgbClr val="333333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10/17/2019</a:t>
            </a:fld>
            <a:endParaRPr lang="en-US" altLang="zh-CN" sz="2000" b="1" kern="0" dirty="0">
              <a:solidFill>
                <a:srgbClr val="333333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9F766F1-7D70-4217-A2FE-804E50E563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5805734" cy="72803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E2F7B52-DB51-4523-90BC-BBF5BF4F254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5627044"/>
            <a:ext cx="2593854" cy="109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420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>
            <a:extLst>
              <a:ext uri="{FF2B5EF4-FFF2-40B4-BE49-F238E27FC236}">
                <a16:creationId xmlns:a16="http://schemas.microsoft.com/office/drawing/2014/main" id="{8EAF7554-E1F9-480E-A1E1-90CDF8AA1309}"/>
              </a:ext>
            </a:extLst>
          </p:cNvPr>
          <p:cNvSpPr txBox="1">
            <a:spLocks/>
          </p:cNvSpPr>
          <p:nvPr/>
        </p:nvSpPr>
        <p:spPr bwMode="auto">
          <a:xfrm>
            <a:off x="1295400" y="2209800"/>
            <a:ext cx="7095230" cy="208979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mbria" panose="02040503050406030204" pitchFamily="18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mbria" panose="02040503050406030204" pitchFamily="18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mbria" panose="02040503050406030204" pitchFamily="18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mbria" panose="02040503050406030204" pitchFamily="18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ts val="5400"/>
              </a:spcBef>
              <a:defRPr/>
            </a:pPr>
            <a:br>
              <a:rPr lang="en-US" altLang="zh-CN" sz="4800" kern="0" dirty="0">
                <a:solidFill>
                  <a:srgbClr val="0070C0"/>
                </a:solidFill>
                <a:effectLst>
                  <a:glow rad="101600">
                    <a:prstClr val="white">
                      <a:lumMod val="75000"/>
                      <a:alpha val="60000"/>
                    </a:prst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4800" b="1" kern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r>
              <a:rPr lang="zh-CN" altLang="en-US" sz="4800" b="1" kern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br>
              <a:rPr lang="en-GB" sz="5400" kern="0" dirty="0"/>
            </a:br>
            <a:endParaRPr lang="zh-CN" altLang="en-US" sz="5400" kern="0" dirty="0">
              <a:solidFill>
                <a:srgbClr val="C00000"/>
              </a:solidFill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9F766F1-7D70-4217-A2FE-804E50E563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5805734" cy="72803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E2F7B52-DB51-4523-90BC-BBF5BF4F25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5627044"/>
            <a:ext cx="2593854" cy="1096846"/>
          </a:xfrm>
          <a:prstGeom prst="rect">
            <a:avLst/>
          </a:prstGeom>
        </p:spPr>
      </p:pic>
      <p:sp>
        <p:nvSpPr>
          <p:cNvPr id="2" name="页脚占位符 1">
            <a:extLst>
              <a:ext uri="{FF2B5EF4-FFF2-40B4-BE49-F238E27FC236}">
                <a16:creationId xmlns:a16="http://schemas.microsoft.com/office/drawing/2014/main" id="{9F90B8DC-5A59-445F-9751-95EFB7A23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P. L. Chu and R. A. Sammut. J. Lightwave Technol. LT-2, 650–662 (1984). </a:t>
            </a:r>
          </a:p>
        </p:txBody>
      </p:sp>
    </p:spTree>
    <p:extLst>
      <p:ext uri="{BB962C8B-B14F-4D97-AF65-F5344CB8AC3E}">
        <p14:creationId xmlns:p14="http://schemas.microsoft.com/office/powerpoint/2010/main" val="3050271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标题 1">
            <a:extLst>
              <a:ext uri="{FF2B5EF4-FFF2-40B4-BE49-F238E27FC236}">
                <a16:creationId xmlns:a16="http://schemas.microsoft.com/office/drawing/2014/main" id="{5CCE5802-E4AF-4E6E-B525-620418832B0F}"/>
              </a:ext>
            </a:extLst>
          </p:cNvPr>
          <p:cNvSpPr txBox="1">
            <a:spLocks/>
          </p:cNvSpPr>
          <p:nvPr/>
        </p:nvSpPr>
        <p:spPr bwMode="auto">
          <a:xfrm>
            <a:off x="100013" y="196850"/>
            <a:ext cx="82296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31788" indent="-33178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600" b="1" dirty="0">
                <a:solidFill>
                  <a:srgbClr val="0070C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Introduction</a:t>
            </a:r>
            <a:endParaRPr lang="zh-CN" altLang="en-US" sz="3600" b="1" dirty="0">
              <a:solidFill>
                <a:srgbClr val="0070C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" name="灯片编号占位符 16">
            <a:extLst>
              <a:ext uri="{FF2B5EF4-FFF2-40B4-BE49-F238E27FC236}">
                <a16:creationId xmlns:a16="http://schemas.microsoft.com/office/drawing/2014/main" id="{2ACCA016-7D91-4631-9ABD-21C9DF0230E3}"/>
              </a:ext>
            </a:extLst>
          </p:cNvPr>
          <p:cNvSpPr txBox="1">
            <a:spLocks/>
          </p:cNvSpPr>
          <p:nvPr/>
        </p:nvSpPr>
        <p:spPr>
          <a:xfrm>
            <a:off x="125736" y="6263106"/>
            <a:ext cx="28210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fld id="{344020AB-8A87-4EE5-8366-8651D3D63CC9}" type="slidenum">
              <a:rPr lang="zh-CN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46D11A39-F9B0-4048-9848-02A45AC9B32A}"/>
              </a:ext>
            </a:extLst>
          </p:cNvPr>
          <p:cNvSpPr txBox="1"/>
          <p:nvPr/>
        </p:nvSpPr>
        <p:spPr>
          <a:xfrm>
            <a:off x="609600" y="1143000"/>
            <a:ext cx="82296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stress distribution in the fiber has an important influence on the refractive index distribution of the fiber because of the </a:t>
            </a:r>
            <a:r>
              <a:rPr lang="en-US" altLang="zh-CN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photoelastic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effect. So the stress state of the fiber is one of the important directions of fiber performance research.</a:t>
            </a:r>
          </a:p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stress-induced polarization polarization-maintaining fiber (PMF) utilizes the </a:t>
            </a:r>
            <a:r>
              <a:rPr lang="en-US" altLang="zh-CN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photoelastic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effect. 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A43B9477-974C-4381-BE57-8E9CFE6D99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439391"/>
            <a:ext cx="3608727" cy="2706545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91E66254-4AE3-4356-B1E8-7B7FD30726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2407" y="3465655"/>
            <a:ext cx="3486911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717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标题 1">
            <a:extLst>
              <a:ext uri="{FF2B5EF4-FFF2-40B4-BE49-F238E27FC236}">
                <a16:creationId xmlns:a16="http://schemas.microsoft.com/office/drawing/2014/main" id="{5CCE5802-E4AF-4E6E-B525-620418832B0F}"/>
              </a:ext>
            </a:extLst>
          </p:cNvPr>
          <p:cNvSpPr txBox="1">
            <a:spLocks/>
          </p:cNvSpPr>
          <p:nvPr/>
        </p:nvSpPr>
        <p:spPr bwMode="auto">
          <a:xfrm>
            <a:off x="100013" y="196850"/>
            <a:ext cx="82296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31788" indent="-33178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600" b="1" dirty="0">
                <a:solidFill>
                  <a:srgbClr val="0070C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Introduction</a:t>
            </a:r>
            <a:endParaRPr lang="zh-CN" altLang="en-US" sz="3600" b="1" dirty="0">
              <a:solidFill>
                <a:srgbClr val="0070C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" name="灯片编号占位符 16">
            <a:extLst>
              <a:ext uri="{FF2B5EF4-FFF2-40B4-BE49-F238E27FC236}">
                <a16:creationId xmlns:a16="http://schemas.microsoft.com/office/drawing/2014/main" id="{2ACCA016-7D91-4631-9ABD-21C9DF0230E3}"/>
              </a:ext>
            </a:extLst>
          </p:cNvPr>
          <p:cNvSpPr txBox="1">
            <a:spLocks/>
          </p:cNvSpPr>
          <p:nvPr/>
        </p:nvSpPr>
        <p:spPr>
          <a:xfrm>
            <a:off x="125736" y="6263106"/>
            <a:ext cx="28210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fld id="{344020AB-8A87-4EE5-8366-8651D3D63CC9}" type="slidenum">
              <a:rPr lang="zh-CN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46D11A39-F9B0-4048-9848-02A45AC9B32A}"/>
              </a:ext>
            </a:extLst>
          </p:cNvPr>
          <p:cNvSpPr txBox="1"/>
          <p:nvPr/>
        </p:nvSpPr>
        <p:spPr>
          <a:xfrm>
            <a:off x="762000" y="1143000"/>
            <a:ext cx="7239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calculation of the traditional theoretical formula is only applicable to small-core fiber, and it is considered that the Young's modulus and Poisson's ratio are the same in each region of the fiber.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4911C13-809B-454D-8958-72404C8E3AB0}"/>
              </a:ext>
            </a:extLst>
          </p:cNvPr>
          <p:cNvSpPr txBox="1"/>
          <p:nvPr/>
        </p:nvSpPr>
        <p:spPr>
          <a:xfrm>
            <a:off x="762000" y="4623137"/>
            <a:ext cx="723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COMSOL Multiphysics® to create more accurate models to analyze the stress distribution of the fiber and guide the preparation of fibers.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32BF4F6A-7AA4-4F01-9B46-0325D3CA7B49}"/>
                  </a:ext>
                </a:extLst>
              </p:cNvPr>
              <p:cNvSpPr/>
              <p:nvPr/>
            </p:nvSpPr>
            <p:spPr>
              <a:xfrm>
                <a:off x="1447800" y="2672134"/>
                <a:ext cx="4804645" cy="5800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000" b="1" i="1" smtClean="0">
                        <a:latin typeface="Cambria Math" panose="02040503050406030204" pitchFamily="18" charset="0"/>
                      </a:rPr>
                      <m:t>𝑩</m:t>
                    </m:r>
                    <m:r>
                      <a:rPr lang="en-US" altLang="zh-CN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f>
                      <m:fPr>
                        <m:ctrlPr>
                          <a:rPr lang="en-US" altLang="zh-CN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en-US" altLang="zh-CN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𝑬𝑪</m:t>
                        </m:r>
                      </m:num>
                      <m:den>
                        <m:r>
                          <a:rPr lang="en-US" altLang="zh-CN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en-US" altLang="zh-CN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zh-CN" alt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den>
                    </m:f>
                    <m:d>
                      <m:dPr>
                        <m:ctrlPr>
                          <a:rPr lang="en-US" altLang="zh-CN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  <m:r>
                          <a:rPr lang="en-US" altLang="zh-CN" sz="2000" b="1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en-US" altLang="zh-CN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zh-CN" alt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  <m:r>
                          <a:rPr lang="en-US" altLang="zh-CN" sz="2000" b="1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en-US" altLang="zh-CN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𝑻</m:t>
                    </m:r>
                    <m:d>
                      <m:dPr>
                        <m:ctrlPr>
                          <a:rPr lang="en-US" altLang="zh-CN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𝒅</m:t>
                            </m:r>
                            <m:r>
                              <a:rPr lang="en-US" altLang="zh-CN" sz="2000" b="1" i="1" baseline="-25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𝒅</m:t>
                            </m:r>
                            <m:r>
                              <a:rPr lang="en-US" altLang="zh-CN" sz="2000" b="1" i="1" baseline="-25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en-US" altLang="zh-CN" sz="2000" b="1" i="1" baseline="30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altLang="zh-CN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[</m:t>
                    </m:r>
                    <m:r>
                      <a:rPr lang="en-US" altLang="zh-CN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altLang="zh-CN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altLang="zh-CN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d>
                      <m:dPr>
                        <m:ctrlPr>
                          <a:rPr lang="en-US" altLang="zh-CN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𝒅</m:t>
                            </m:r>
                            <m:r>
                              <a:rPr lang="en-US" altLang="zh-CN" sz="2000" b="1" i="1" baseline="-25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𝒃</m:t>
                            </m:r>
                          </m:den>
                        </m:f>
                      </m:e>
                    </m:d>
                    <m:r>
                      <a:rPr lang="en-US" altLang="zh-CN" sz="2000" b="1" i="1" baseline="30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altLang="zh-CN" sz="2000" b="1" dirty="0"/>
                  <a:t>]</a:t>
                </a:r>
                <a:endParaRPr lang="zh-CN" altLang="en-US" sz="2000" b="1" dirty="0"/>
              </a:p>
            </p:txBody>
          </p:sp>
        </mc:Choice>
        <mc:Fallback xmlns="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32BF4F6A-7AA4-4F01-9B46-0325D3CA7B4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2672134"/>
                <a:ext cx="4804645" cy="5800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>
            <a:extLst>
              <a:ext uri="{FF2B5EF4-FFF2-40B4-BE49-F238E27FC236}">
                <a16:creationId xmlns:a16="http://schemas.microsoft.com/office/drawing/2014/main" id="{562C9C87-1DE4-45E4-A5EF-DDB1EC4DE5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00" y="2352117"/>
            <a:ext cx="2207727" cy="1962884"/>
          </a:xfrm>
          <a:prstGeom prst="rect">
            <a:avLst/>
          </a:prstGeom>
        </p:spPr>
      </p:pic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B23A9DE0-4E60-4F3E-801E-91879132E9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248918"/>
              </p:ext>
            </p:extLst>
          </p:nvPr>
        </p:nvGraphicFramePr>
        <p:xfrm>
          <a:off x="1600200" y="3413918"/>
          <a:ext cx="3260444" cy="724958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254639">
                  <a:extLst>
                    <a:ext uri="{9D8B030D-6E8A-4147-A177-3AD203B41FA5}">
                      <a16:colId xmlns:a16="http://schemas.microsoft.com/office/drawing/2014/main" val="2846770448"/>
                    </a:ext>
                  </a:extLst>
                </a:gridCol>
                <a:gridCol w="2005805">
                  <a:extLst>
                    <a:ext uri="{9D8B030D-6E8A-4147-A177-3AD203B41FA5}">
                      <a16:colId xmlns:a16="http://schemas.microsoft.com/office/drawing/2014/main" val="1787844707"/>
                    </a:ext>
                  </a:extLst>
                </a:gridCol>
              </a:tblGrid>
              <a:tr h="362479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1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measured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1198" marR="11198" marT="111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1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5.74×10</a:t>
                      </a:r>
                      <a:r>
                        <a:rPr lang="en-US" altLang="zh-CN" sz="2000" b="1" u="none" strike="noStrike" baseline="300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-4</a:t>
                      </a:r>
                      <a:endParaRPr lang="en-US" altLang="zh-CN" sz="20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1198" marR="11198" marT="111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1418890"/>
                  </a:ext>
                </a:extLst>
              </a:tr>
              <a:tr h="3624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2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calculation</a:t>
                      </a:r>
                      <a:endParaRPr lang="zh-CN" altLang="en-US" sz="2000" b="1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4.6×10</a:t>
                      </a:r>
                      <a:r>
                        <a:rPr lang="en-US" sz="2000" b="1" u="none" strike="noStrike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8394349"/>
                  </a:ext>
                </a:extLst>
              </a:tr>
            </a:tbl>
          </a:graphicData>
        </a:graphic>
      </p:graphicFrame>
      <p:sp>
        <p:nvSpPr>
          <p:cNvPr id="11" name="矩形 10">
            <a:extLst>
              <a:ext uri="{FF2B5EF4-FFF2-40B4-BE49-F238E27FC236}">
                <a16:creationId xmlns:a16="http://schemas.microsoft.com/office/drawing/2014/main" id="{9E996EF4-1610-4495-928D-3970E5934626}"/>
              </a:ext>
            </a:extLst>
          </p:cNvPr>
          <p:cNvSpPr/>
          <p:nvPr/>
        </p:nvSpPr>
        <p:spPr>
          <a:xfrm>
            <a:off x="4078722" y="6454268"/>
            <a:ext cx="5105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Chu, P., &amp;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Sammut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 (1984). Journal of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lightwave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technology, 2(5), 650-662.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450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标题 1">
            <a:extLst>
              <a:ext uri="{FF2B5EF4-FFF2-40B4-BE49-F238E27FC236}">
                <a16:creationId xmlns:a16="http://schemas.microsoft.com/office/drawing/2014/main" id="{5CCE5802-E4AF-4E6E-B525-620418832B0F}"/>
              </a:ext>
            </a:extLst>
          </p:cNvPr>
          <p:cNvSpPr txBox="1">
            <a:spLocks/>
          </p:cNvSpPr>
          <p:nvPr/>
        </p:nvSpPr>
        <p:spPr bwMode="auto">
          <a:xfrm>
            <a:off x="100013" y="196850"/>
            <a:ext cx="82296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31788" indent="-33178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Simulation</a:t>
            </a:r>
            <a:endParaRPr lang="zh-CN" altLang="en-US" sz="3600" b="1" dirty="0">
              <a:solidFill>
                <a:srgbClr val="0070C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灯片编号占位符 16">
            <a:extLst>
              <a:ext uri="{FF2B5EF4-FFF2-40B4-BE49-F238E27FC236}">
                <a16:creationId xmlns:a16="http://schemas.microsoft.com/office/drawing/2014/main" id="{68B67DC8-7B57-495F-BCA1-7201A9C05CD5}"/>
              </a:ext>
            </a:extLst>
          </p:cNvPr>
          <p:cNvSpPr txBox="1">
            <a:spLocks/>
          </p:cNvSpPr>
          <p:nvPr/>
        </p:nvSpPr>
        <p:spPr>
          <a:xfrm>
            <a:off x="125736" y="6263106"/>
            <a:ext cx="28210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fld id="{344020AB-8A87-4EE5-8366-8651D3D63CC9}" type="slidenum">
              <a:rPr lang="zh-CN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A9A8163-6137-4706-8241-60CE11B8F9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8349" y="1335402"/>
            <a:ext cx="5181600" cy="1421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marL="285750" indent="-28575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2000" b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Solid Mechanics </a:t>
            </a: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2000" b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Linear </a:t>
            </a:r>
            <a:r>
              <a:rPr lang="en-US" altLang="zh-CN" sz="2000" b="1" dirty="0" err="1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thermoelasticity</a:t>
            </a:r>
            <a:endParaRPr lang="en-US" altLang="zh-CN" sz="2000" b="1" dirty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2000" b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Plane strain problem</a:t>
            </a:r>
          </a:p>
        </p:txBody>
      </p:sp>
      <p:sp>
        <p:nvSpPr>
          <p:cNvPr id="5" name="矩形: 圆角 4">
            <a:extLst>
              <a:ext uri="{FF2B5EF4-FFF2-40B4-BE49-F238E27FC236}">
                <a16:creationId xmlns:a16="http://schemas.microsoft.com/office/drawing/2014/main" id="{893DDD95-4894-4107-A955-8F67D913DC61}"/>
              </a:ext>
            </a:extLst>
          </p:cNvPr>
          <p:cNvSpPr/>
          <p:nvPr/>
        </p:nvSpPr>
        <p:spPr>
          <a:xfrm>
            <a:off x="1006322" y="1678617"/>
            <a:ext cx="1624519" cy="735562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270D1"/>
              </a:solidFill>
            </a:endParaRPr>
          </a:p>
        </p:txBody>
      </p:sp>
      <p:sp>
        <p:nvSpPr>
          <p:cNvPr id="6" name="PA_矩形 10">
            <a:extLst>
              <a:ext uri="{FF2B5EF4-FFF2-40B4-BE49-F238E27FC236}">
                <a16:creationId xmlns:a16="http://schemas.microsoft.com/office/drawing/2014/main" id="{3D485908-7030-4AB2-8382-0A5EDFDCB6F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092204" y="1706293"/>
            <a:ext cx="14527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Thermal Stress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EF09B4CC-3326-40E2-82F1-4BD5EE60C218}"/>
              </a:ext>
            </a:extLst>
          </p:cNvPr>
          <p:cNvSpPr/>
          <p:nvPr/>
        </p:nvSpPr>
        <p:spPr>
          <a:xfrm>
            <a:off x="1006320" y="3646512"/>
            <a:ext cx="1624519" cy="735562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270D1"/>
              </a:solidFill>
            </a:endParaRPr>
          </a:p>
        </p:txBody>
      </p:sp>
      <p:sp>
        <p:nvSpPr>
          <p:cNvPr id="9" name="PA_矩形 10">
            <a:extLst>
              <a:ext uri="{FF2B5EF4-FFF2-40B4-BE49-F238E27FC236}">
                <a16:creationId xmlns:a16="http://schemas.microsoft.com/office/drawing/2014/main" id="{F6DCC51F-4914-480E-B0F1-B7B84A8BD87D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957703" y="3659926"/>
            <a:ext cx="17217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Photoelastic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effect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FA488F8A-88DC-4626-89D0-804DBA11E249}"/>
                  </a:ext>
                </a:extLst>
              </p:cNvPr>
              <p:cNvSpPr txBox="1"/>
              <p:nvPr/>
            </p:nvSpPr>
            <p:spPr>
              <a:xfrm>
                <a:off x="3352800" y="3959847"/>
                <a:ext cx="4419600" cy="10520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altLang="zh-CN" sz="2000" b="1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altLang="zh-CN" sz="2000" b="1" i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altLang="zh-CN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altLang="zh-CN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altLang="zh-CN" sz="2000" b="1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altLang="zh-CN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US" altLang="zh-CN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altLang="zh-CN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𝒚</m:t>
                              </m:r>
                            </m:sub>
                          </m:sSub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zh-CN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altLang="zh-CN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altLang="zh-CN" sz="20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US" altLang="zh-CN" sz="2000" b="1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US" altLang="zh-CN" sz="2000" b="1" i="1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altLang="zh-CN" sz="2000" b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altLang="zh-CN" sz="20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altLang="zh-CN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US" altLang="zh-CN" sz="2000" b="1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altLang="zh-CN" sz="20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altLang="zh-CN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altLang="zh-CN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  <m:r>
                            <a:rPr lang="en-US" altLang="zh-CN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zh-CN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altLang="zh-CN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altLang="zh-CN" sz="20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</a:rPr>
                            <m:t>𝒛</m:t>
                          </m:r>
                        </m:sub>
                      </m:sSub>
                      <m:r>
                        <a:rPr lang="en-US" altLang="zh-CN" sz="2000" b="1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US" altLang="zh-CN" sz="2000" b="1" i="1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altLang="zh-CN" sz="2000" b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altLang="zh-CN" sz="20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altLang="zh-CN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𝒛</m:t>
                          </m:r>
                        </m:sub>
                      </m:sSub>
                      <m:r>
                        <a:rPr lang="en-US" altLang="zh-CN" sz="2000" b="1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1" i="1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altLang="zh-CN" sz="20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altLang="zh-CN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altLang="zh-CN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𝒚</m:t>
                              </m:r>
                            </m:sub>
                          </m:sSub>
                          <m:r>
                            <a:rPr lang="en-US" altLang="zh-CN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zh-CN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altLang="zh-CN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en-US" sz="2000" b="1" dirty="0"/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FA488F8A-88DC-4626-89D0-804DBA11E2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800" y="3959847"/>
                <a:ext cx="4419600" cy="1052019"/>
              </a:xfrm>
              <a:prstGeom prst="rect">
                <a:avLst/>
              </a:prstGeom>
              <a:blipFill>
                <a:blip r:embed="rId5"/>
                <a:stretch>
                  <a:fillRect b="-6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文本框 11">
            <a:extLst>
              <a:ext uri="{FF2B5EF4-FFF2-40B4-BE49-F238E27FC236}">
                <a16:creationId xmlns:a16="http://schemas.microsoft.com/office/drawing/2014/main" id="{CB82155E-601C-4EEC-8B94-41D25E7DC2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8349" y="3372294"/>
            <a:ext cx="5181600" cy="49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marL="285750" indent="-28575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sz="20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Ignoring the thermo-optic effect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1AD18A7D-7DB5-47D9-BF86-8FA99087B82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4160" t="4445" r="14161" b="4445"/>
          <a:stretch/>
        </p:blipFill>
        <p:spPr>
          <a:xfrm>
            <a:off x="6477000" y="1062564"/>
            <a:ext cx="2372283" cy="2372283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52CD1893-DCF8-4A5B-A137-769A7FB2811A}"/>
              </a:ext>
            </a:extLst>
          </p:cNvPr>
          <p:cNvSpPr/>
          <p:nvPr/>
        </p:nvSpPr>
        <p:spPr>
          <a:xfrm>
            <a:off x="3352800" y="5256827"/>
            <a:ext cx="5181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the index when stress is zero</a:t>
            </a:r>
          </a:p>
          <a:p>
            <a:r>
              <a:rPr lang="pl-PL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altLang="zh-CN" sz="16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pl-PL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 = x, y, z)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:the positive stresses along x-, y-, z-directions</a:t>
            </a:r>
          </a:p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pl-PL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 = x, y, z)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:the principal index of stress birefringence</a:t>
            </a:r>
          </a:p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,B</a:t>
            </a:r>
            <a:r>
              <a:rPr lang="en-US" altLang="zh-CN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stress-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photoelastic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coefficients</a:t>
            </a:r>
          </a:p>
        </p:txBody>
      </p:sp>
    </p:spTree>
    <p:extLst>
      <p:ext uri="{BB962C8B-B14F-4D97-AF65-F5344CB8AC3E}">
        <p14:creationId xmlns:p14="http://schemas.microsoft.com/office/powerpoint/2010/main" val="3947877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14DEEC84-10CC-4331-B3E1-B6129922A8D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472" t="13333" r="18839" b="21112"/>
          <a:stretch/>
        </p:blipFill>
        <p:spPr>
          <a:xfrm>
            <a:off x="7620000" y="3962400"/>
            <a:ext cx="973517" cy="804596"/>
          </a:xfrm>
          <a:prstGeom prst="rect">
            <a:avLst/>
          </a:prstGeom>
        </p:spPr>
      </p:pic>
      <p:sp>
        <p:nvSpPr>
          <p:cNvPr id="6148" name="标题 1">
            <a:extLst>
              <a:ext uri="{FF2B5EF4-FFF2-40B4-BE49-F238E27FC236}">
                <a16:creationId xmlns:a16="http://schemas.microsoft.com/office/drawing/2014/main" id="{5CCE5802-E4AF-4E6E-B525-620418832B0F}"/>
              </a:ext>
            </a:extLst>
          </p:cNvPr>
          <p:cNvSpPr txBox="1">
            <a:spLocks/>
          </p:cNvSpPr>
          <p:nvPr/>
        </p:nvSpPr>
        <p:spPr bwMode="auto">
          <a:xfrm>
            <a:off x="100013" y="196850"/>
            <a:ext cx="82296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31788" indent="-33178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Simulation</a:t>
            </a:r>
            <a:endParaRPr lang="zh-CN" altLang="en-US" sz="3600" b="1" dirty="0">
              <a:solidFill>
                <a:srgbClr val="0070C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灯片编号占位符 16">
            <a:extLst>
              <a:ext uri="{FF2B5EF4-FFF2-40B4-BE49-F238E27FC236}">
                <a16:creationId xmlns:a16="http://schemas.microsoft.com/office/drawing/2014/main" id="{68B67DC8-7B57-495F-BCA1-7201A9C05CD5}"/>
              </a:ext>
            </a:extLst>
          </p:cNvPr>
          <p:cNvSpPr txBox="1">
            <a:spLocks/>
          </p:cNvSpPr>
          <p:nvPr/>
        </p:nvSpPr>
        <p:spPr>
          <a:xfrm>
            <a:off x="125736" y="6263106"/>
            <a:ext cx="28210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fld id="{344020AB-8A87-4EE5-8366-8651D3D63CC9}" type="slidenum">
              <a:rPr lang="zh-CN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PA_矩形 10">
            <a:extLst>
              <a:ext uri="{FF2B5EF4-FFF2-40B4-BE49-F238E27FC236}">
                <a16:creationId xmlns:a16="http://schemas.microsoft.com/office/drawing/2014/main" id="{3D485908-7030-4AB2-8382-0A5EDFDCB6F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092204" y="1706293"/>
            <a:ext cx="14527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Thermal Stress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064F7C5E-443D-4A5C-9653-5817AEB4E1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9996" y="1122505"/>
            <a:ext cx="2701904" cy="222009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35376F76-4CDF-47F9-B9D3-351B1A7E4C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9995" y="3846950"/>
            <a:ext cx="2701904" cy="2220096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C20E22F5-08D4-4BFF-868A-C79F0ACE2FA5}"/>
              </a:ext>
            </a:extLst>
          </p:cNvPr>
          <p:cNvSpPr txBox="1"/>
          <p:nvPr/>
        </p:nvSpPr>
        <p:spPr>
          <a:xfrm>
            <a:off x="1192985" y="3356776"/>
            <a:ext cx="2215925" cy="417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x-component of stress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30C7E08B-C315-4EE2-BA00-0534A07E69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24400" y="1137107"/>
            <a:ext cx="2701903" cy="2220096"/>
          </a:xfrm>
          <a:prstGeom prst="rect">
            <a:avLst/>
          </a:prstGeom>
        </p:spPr>
      </p:pic>
      <p:graphicFrame>
        <p:nvGraphicFramePr>
          <p:cNvPr id="10" name="对象 9">
            <a:extLst>
              <a:ext uri="{FF2B5EF4-FFF2-40B4-BE49-F238E27FC236}">
                <a16:creationId xmlns:a16="http://schemas.microsoft.com/office/drawing/2014/main" id="{C53C5BFB-F08C-49BB-98D0-5C3F9CAF8C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513260"/>
              </p:ext>
            </p:extLst>
          </p:nvPr>
        </p:nvGraphicFramePr>
        <p:xfrm>
          <a:off x="4290228" y="3846950"/>
          <a:ext cx="3467836" cy="24232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Graph" r:id="rId9" imgW="4153680" imgH="2901600" progId="Origin50.Graph">
                  <p:embed/>
                </p:oleObj>
              </mc:Choice>
              <mc:Fallback>
                <p:oleObj name="Graph" r:id="rId9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290228" y="3846950"/>
                        <a:ext cx="3467836" cy="24232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文本框 19">
            <a:extLst>
              <a:ext uri="{FF2B5EF4-FFF2-40B4-BE49-F238E27FC236}">
                <a16:creationId xmlns:a16="http://schemas.microsoft.com/office/drawing/2014/main" id="{41880075-CBC7-4D81-B037-13FB5E8986E8}"/>
              </a:ext>
            </a:extLst>
          </p:cNvPr>
          <p:cNvSpPr txBox="1"/>
          <p:nvPr/>
        </p:nvSpPr>
        <p:spPr>
          <a:xfrm>
            <a:off x="4190234" y="6177766"/>
            <a:ext cx="4087091" cy="418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Stress birefringence on the x-axis near the core 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E7DA49ED-E872-4ED2-A98F-EF222FFDCB8C}"/>
              </a:ext>
            </a:extLst>
          </p:cNvPr>
          <p:cNvSpPr txBox="1"/>
          <p:nvPr/>
        </p:nvSpPr>
        <p:spPr>
          <a:xfrm>
            <a:off x="1191073" y="6139798"/>
            <a:ext cx="2215925" cy="417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y-component of stress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28B519EE-F7BC-4BB3-86E4-7CBB4BEF8650}"/>
              </a:ext>
            </a:extLst>
          </p:cNvPr>
          <p:cNvSpPr txBox="1"/>
          <p:nvPr/>
        </p:nvSpPr>
        <p:spPr>
          <a:xfrm>
            <a:off x="4882530" y="3292087"/>
            <a:ext cx="2543773" cy="417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Stress birefringence(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Nx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-Ny)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145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标题 1">
            <a:extLst>
              <a:ext uri="{FF2B5EF4-FFF2-40B4-BE49-F238E27FC236}">
                <a16:creationId xmlns:a16="http://schemas.microsoft.com/office/drawing/2014/main" id="{5CCE5802-E4AF-4E6E-B525-620418832B0F}"/>
              </a:ext>
            </a:extLst>
          </p:cNvPr>
          <p:cNvSpPr txBox="1">
            <a:spLocks/>
          </p:cNvSpPr>
          <p:nvPr/>
        </p:nvSpPr>
        <p:spPr bwMode="auto">
          <a:xfrm>
            <a:off x="100013" y="196850"/>
            <a:ext cx="82296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31788" indent="-33178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Simulation</a:t>
            </a:r>
            <a:endParaRPr lang="zh-CN" altLang="en-US" sz="3600" b="1" dirty="0">
              <a:solidFill>
                <a:srgbClr val="0070C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灯片编号占位符 16">
            <a:extLst>
              <a:ext uri="{FF2B5EF4-FFF2-40B4-BE49-F238E27FC236}">
                <a16:creationId xmlns:a16="http://schemas.microsoft.com/office/drawing/2014/main" id="{68B67DC8-7B57-495F-BCA1-7201A9C05CD5}"/>
              </a:ext>
            </a:extLst>
          </p:cNvPr>
          <p:cNvSpPr txBox="1">
            <a:spLocks/>
          </p:cNvSpPr>
          <p:nvPr/>
        </p:nvSpPr>
        <p:spPr>
          <a:xfrm>
            <a:off x="125736" y="6263106"/>
            <a:ext cx="28210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fld id="{344020AB-8A87-4EE5-8366-8651D3D63CC9}" type="slidenum">
              <a:rPr lang="zh-CN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5550A914-34D4-40D3-BD1C-05B3DADA2BD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05200" y="1524000"/>
                <a:ext cx="5181600" cy="17645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mbria" panose="020405030504060302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mbria" panose="020405030504060302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mbria" panose="020405030504060302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mbria" panose="02040503050406030204" pitchFamily="18" charset="0"/>
                  </a:defRPr>
                </a:lvl9pPr>
              </a:lstStyle>
              <a:p>
                <a:pPr marL="285750" indent="-285750">
                  <a:lnSpc>
                    <a:spcPct val="150000"/>
                  </a:lnSpc>
                  <a:spcBef>
                    <a:spcPts val="6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altLang="zh-CN" sz="2000" b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Interface: Thermal Stress</a:t>
                </a:r>
              </a:p>
              <a:p>
                <a:pPr marL="285750" indent="-285750">
                  <a:lnSpc>
                    <a:spcPct val="150000"/>
                  </a:lnSpc>
                  <a:spcBef>
                    <a:spcPts val="6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altLang="zh-CN" sz="2000" b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Boundary condition: Heat Flux</a:t>
                </a:r>
              </a:p>
              <a:p>
                <a:pPr marL="285750" indent="-285750">
                  <a:lnSpc>
                    <a:spcPct val="150000"/>
                  </a:lnSpc>
                  <a:spcBef>
                    <a:spcPct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>
                            <a:latin typeface="Cambria Math" panose="02040503050406030204" pitchFamily="18" charset="0"/>
                            <a:ea typeface="黑体" panose="02010609060101010101" pitchFamily="49" charset="-122"/>
                          </a:rPr>
                        </m:ctrlPr>
                      </m:sSubPr>
                      <m:e>
                        <m:r>
                          <a:rPr lang="zh-CN" altLang="en-US" sz="2000" b="1" i="1">
                            <a:latin typeface="Cambria Math" panose="02040503050406030204" pitchFamily="18" charset="0"/>
                            <a:ea typeface="黑体" panose="02010609060101010101" pitchFamily="49" charset="-122"/>
                          </a:rPr>
                          <m:t>𝜺</m:t>
                        </m:r>
                      </m:e>
                      <m:sub>
                        <m:r>
                          <a:rPr lang="en-US" altLang="zh-CN" sz="2000" b="1" i="1" smtClean="0">
                            <a:latin typeface="Cambria Math" panose="02040503050406030204" pitchFamily="18" charset="0"/>
                            <a:ea typeface="黑体" panose="02010609060101010101" pitchFamily="49" charset="-122"/>
                          </a:rPr>
                          <m:t>𝒆𝒙𝒕</m:t>
                        </m:r>
                      </m:sub>
                    </m:sSub>
                    <m:r>
                      <a:rPr lang="en-US" altLang="zh-CN" sz="2000" b="1" i="1" smtClean="0">
                        <a:latin typeface="Cambria Math" panose="02040503050406030204" pitchFamily="18" charset="0"/>
                        <a:ea typeface="黑体" panose="02010609060101010101" pitchFamily="49" charset="-122"/>
                      </a:rPr>
                      <m:t>=</m:t>
                    </m:r>
                    <m:sSub>
                      <m:sSubPr>
                        <m:ctrlPr>
                          <a:rPr lang="en-US" altLang="zh-CN" sz="2000" b="1" i="1" smtClean="0">
                            <a:latin typeface="Cambria Math" panose="02040503050406030204" pitchFamily="18" charset="0"/>
                            <a:ea typeface="黑体" panose="02010609060101010101" pitchFamily="49" charset="-122"/>
                          </a:rPr>
                        </m:ctrlPr>
                      </m:sSubPr>
                      <m:e>
                        <m:r>
                          <a:rPr lang="zh-CN" altLang="en-US" sz="2000" b="1" i="1" smtClean="0">
                            <a:latin typeface="Cambria Math" panose="02040503050406030204" pitchFamily="18" charset="0"/>
                            <a:ea typeface="黑体" panose="02010609060101010101" pitchFamily="49" charset="-122"/>
                          </a:rPr>
                          <m:t>𝜺</m:t>
                        </m:r>
                      </m:e>
                      <m:sub>
                        <m:r>
                          <a:rPr lang="en-US" altLang="zh-CN" sz="2000" b="1" i="1" smtClean="0">
                            <a:latin typeface="Cambria Math" panose="02040503050406030204" pitchFamily="18" charset="0"/>
                            <a:ea typeface="黑体" panose="02010609060101010101" pitchFamily="49" charset="-122"/>
                          </a:rPr>
                          <m:t>𝒕𝒉</m:t>
                        </m:r>
                      </m:sub>
                    </m:sSub>
                    <m:r>
                      <a:rPr lang="en-US" altLang="zh-CN" sz="2000" b="1" i="1" smtClean="0">
                        <a:latin typeface="Cambria Math" panose="02040503050406030204" pitchFamily="18" charset="0"/>
                        <a:ea typeface="黑体" panose="02010609060101010101" pitchFamily="49" charset="-122"/>
                      </a:rPr>
                      <m:t>=</m:t>
                    </m:r>
                    <m:nary>
                      <m:naryPr>
                        <m:ctrlPr>
                          <a:rPr lang="zh-CN" altLang="en-US" sz="2000" b="1" i="1">
                            <a:latin typeface="Cambria Math" panose="02040503050406030204" pitchFamily="18" charset="0"/>
                            <a:ea typeface="黑体" panose="02010609060101010101" pitchFamily="49" charset="-122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altLang="zh-CN" sz="2000" b="1" i="1">
                                <a:latin typeface="Cambria Math" panose="02040503050406030204" pitchFamily="18" charset="0"/>
                                <a:ea typeface="黑体" panose="02010609060101010101" pitchFamily="49" charset="-122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latin typeface="Cambria Math" panose="02040503050406030204" pitchFamily="18" charset="0"/>
                                <a:ea typeface="黑体" panose="02010609060101010101" pitchFamily="49" charset="-122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zh-CN" sz="2000" b="1" i="1">
                                <a:latin typeface="Cambria Math" panose="02040503050406030204" pitchFamily="18" charset="0"/>
                                <a:ea typeface="黑体" panose="02010609060101010101" pitchFamily="49" charset="-122"/>
                              </a:rPr>
                              <m:t>𝒓𝒆𝒇</m:t>
                            </m:r>
                          </m:sub>
                        </m:sSub>
                      </m:sub>
                      <m:sup>
                        <m:r>
                          <a:rPr lang="en-US" altLang="zh-CN" sz="2000" b="1" i="1">
                            <a:latin typeface="Cambria Math" panose="02040503050406030204" pitchFamily="18" charset="0"/>
                            <a:ea typeface="黑体" panose="02010609060101010101" pitchFamily="49" charset="-122"/>
                          </a:rPr>
                          <m:t>𝑻</m:t>
                        </m:r>
                      </m:sup>
                      <m:e>
                        <m:r>
                          <a:rPr lang="zh-CN" altLang="en-US" sz="2000" b="1" i="1">
                            <a:latin typeface="Cambria Math" panose="02040503050406030204" pitchFamily="18" charset="0"/>
                            <a:ea typeface="黑体" panose="02010609060101010101" pitchFamily="49" charset="-122"/>
                          </a:rPr>
                          <m:t>𝜶</m:t>
                        </m:r>
                        <m:d>
                          <m:dPr>
                            <m:ctrlPr>
                              <a:rPr lang="en-US" altLang="zh-CN" sz="2000" b="1" i="1">
                                <a:latin typeface="Cambria Math" panose="02040503050406030204" pitchFamily="18" charset="0"/>
                                <a:ea typeface="黑体" panose="02010609060101010101" pitchFamily="49" charset="-122"/>
                              </a:rPr>
                            </m:ctrlPr>
                          </m:dPr>
                          <m:e>
                            <m:r>
                              <a:rPr lang="en-US" altLang="zh-CN" sz="2000" b="1" i="1">
                                <a:latin typeface="Cambria Math" panose="02040503050406030204" pitchFamily="18" charset="0"/>
                                <a:ea typeface="黑体" panose="02010609060101010101" pitchFamily="49" charset="-122"/>
                              </a:rPr>
                              <m:t>𝑻</m:t>
                            </m:r>
                          </m:e>
                        </m:d>
                        <m:r>
                          <a:rPr lang="en-US" altLang="zh-CN" sz="2000" b="1" i="1">
                            <a:latin typeface="Cambria Math" panose="02040503050406030204" pitchFamily="18" charset="0"/>
                            <a:ea typeface="黑体" panose="02010609060101010101" pitchFamily="49" charset="-122"/>
                          </a:rPr>
                          <m:t>𝒅𝑻</m:t>
                        </m:r>
                      </m:e>
                    </m:nary>
                  </m:oMath>
                </a14:m>
                <a:endParaRPr lang="en-US" altLang="zh-CN" sz="2000" b="1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5550A914-34D4-40D3-BD1C-05B3DADA2B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05200" y="1524000"/>
                <a:ext cx="5181600" cy="1764586"/>
              </a:xfrm>
              <a:prstGeom prst="rect">
                <a:avLst/>
              </a:prstGeom>
              <a:blipFill>
                <a:blip r:embed="rId5"/>
                <a:stretch>
                  <a:fillRect l="-105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矩形: 圆角 7">
            <a:extLst>
              <a:ext uri="{FF2B5EF4-FFF2-40B4-BE49-F238E27FC236}">
                <a16:creationId xmlns:a16="http://schemas.microsoft.com/office/drawing/2014/main" id="{8C1EEF40-205B-491D-A784-8E5960EA452E}"/>
              </a:ext>
            </a:extLst>
          </p:cNvPr>
          <p:cNvSpPr/>
          <p:nvPr/>
        </p:nvSpPr>
        <p:spPr>
          <a:xfrm>
            <a:off x="1158722" y="1907217"/>
            <a:ext cx="1624519" cy="735562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270D1"/>
              </a:solidFill>
            </a:endParaRPr>
          </a:p>
        </p:txBody>
      </p:sp>
      <p:sp>
        <p:nvSpPr>
          <p:cNvPr id="9" name="PA_矩形 10">
            <a:extLst>
              <a:ext uri="{FF2B5EF4-FFF2-40B4-BE49-F238E27FC236}">
                <a16:creationId xmlns:a16="http://schemas.microsoft.com/office/drawing/2014/main" id="{3D755A72-C144-44A0-80F2-3AA37261CE9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44604" y="2077196"/>
            <a:ext cx="14527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Model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09D2C5BB-7B1D-427E-8D85-D4864578C73D}"/>
              </a:ext>
            </a:extLst>
          </p:cNvPr>
          <p:cNvSpPr/>
          <p:nvPr/>
        </p:nvSpPr>
        <p:spPr>
          <a:xfrm>
            <a:off x="1184827" y="4191000"/>
            <a:ext cx="1624519" cy="735562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270D1"/>
              </a:solidFill>
            </a:endParaRPr>
          </a:p>
        </p:txBody>
      </p:sp>
      <p:sp>
        <p:nvSpPr>
          <p:cNvPr id="11" name="PA_矩形 10">
            <a:extLst>
              <a:ext uri="{FF2B5EF4-FFF2-40B4-BE49-F238E27FC236}">
                <a16:creationId xmlns:a16="http://schemas.microsoft.com/office/drawing/2014/main" id="{E695E1F7-0215-4B03-9048-0128F9FDEC0F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136208" y="4191000"/>
            <a:ext cx="17217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Thermal history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E1958D84-62C7-4928-983E-0B41A52EDE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200" y="4021420"/>
            <a:ext cx="5181600" cy="1037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2000" b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The thermal expansion coefficient: </a:t>
            </a:r>
            <a:r>
              <a:rPr lang="en-US" altLang="zh-CN" sz="2000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α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2000" b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Heat transfer coefficient: h</a:t>
            </a:r>
          </a:p>
        </p:txBody>
      </p:sp>
    </p:spTree>
    <p:extLst>
      <p:ext uri="{BB962C8B-B14F-4D97-AF65-F5344CB8AC3E}">
        <p14:creationId xmlns:p14="http://schemas.microsoft.com/office/powerpoint/2010/main" val="2645380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标题 1">
            <a:extLst>
              <a:ext uri="{FF2B5EF4-FFF2-40B4-BE49-F238E27FC236}">
                <a16:creationId xmlns:a16="http://schemas.microsoft.com/office/drawing/2014/main" id="{5CCE5802-E4AF-4E6E-B525-620418832B0F}"/>
              </a:ext>
            </a:extLst>
          </p:cNvPr>
          <p:cNvSpPr txBox="1">
            <a:spLocks/>
          </p:cNvSpPr>
          <p:nvPr/>
        </p:nvSpPr>
        <p:spPr bwMode="auto">
          <a:xfrm>
            <a:off x="100013" y="196850"/>
            <a:ext cx="82296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31788" indent="-33178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Simulation</a:t>
            </a:r>
            <a:endParaRPr lang="zh-CN" altLang="en-US" sz="3600" b="1" dirty="0">
              <a:solidFill>
                <a:srgbClr val="0070C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灯片编号占位符 16">
            <a:extLst>
              <a:ext uri="{FF2B5EF4-FFF2-40B4-BE49-F238E27FC236}">
                <a16:creationId xmlns:a16="http://schemas.microsoft.com/office/drawing/2014/main" id="{68B67DC8-7B57-495F-BCA1-7201A9C05CD5}"/>
              </a:ext>
            </a:extLst>
          </p:cNvPr>
          <p:cNvSpPr txBox="1">
            <a:spLocks/>
          </p:cNvSpPr>
          <p:nvPr/>
        </p:nvSpPr>
        <p:spPr>
          <a:xfrm>
            <a:off x="125736" y="6263106"/>
            <a:ext cx="28210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fld id="{344020AB-8A87-4EE5-8366-8651D3D63CC9}" type="slidenum">
              <a:rPr lang="zh-CN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A65685E9-EC06-42DC-BBE3-18B5BBE2EB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9268201"/>
              </p:ext>
            </p:extLst>
          </p:nvPr>
        </p:nvGraphicFramePr>
        <p:xfrm>
          <a:off x="419099" y="2819400"/>
          <a:ext cx="4152900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Graph" r:id="rId4" imgW="4153680" imgH="2901600" progId="Origin50.Graph">
                  <p:embed/>
                </p:oleObj>
              </mc:Choice>
              <mc:Fallback>
                <p:oleObj name="Graph" r:id="rId4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9099" y="2819400"/>
                        <a:ext cx="4152900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1B7CC911-C868-4B3B-8D2A-C12CB38B8B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6467273"/>
              </p:ext>
            </p:extLst>
          </p:nvPr>
        </p:nvGraphicFramePr>
        <p:xfrm>
          <a:off x="4542558" y="2590800"/>
          <a:ext cx="4370995" cy="305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Graph" r:id="rId6" imgW="4153680" imgH="2901600" progId="Origin50.Graph">
                  <p:embed/>
                </p:oleObj>
              </mc:Choice>
              <mc:Fallback>
                <p:oleObj name="Graph" r:id="rId6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42558" y="2590800"/>
                        <a:ext cx="4370995" cy="3054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593900D8-94C7-433C-897F-66B05495C5BA}"/>
              </a:ext>
            </a:extLst>
          </p:cNvPr>
          <p:cNvSpPr txBox="1"/>
          <p:nvPr/>
        </p:nvSpPr>
        <p:spPr>
          <a:xfrm>
            <a:off x="716756" y="1114961"/>
            <a:ext cx="77104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Several sets of different step-type thermal expansion coefficients were constructed with the thermal expansion coefficient </a:t>
            </a:r>
            <a:r>
              <a:rPr lang="en-US" altLang="zh-CN" sz="2000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α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Boron as the variable (the coefficients in the low temperature stage are all 0.5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zh-CN" sz="2000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α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Boron)</a:t>
            </a:r>
          </a:p>
        </p:txBody>
      </p:sp>
    </p:spTree>
    <p:extLst>
      <p:ext uri="{BB962C8B-B14F-4D97-AF65-F5344CB8AC3E}">
        <p14:creationId xmlns:p14="http://schemas.microsoft.com/office/powerpoint/2010/main" val="842147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标题 1">
            <a:extLst>
              <a:ext uri="{FF2B5EF4-FFF2-40B4-BE49-F238E27FC236}">
                <a16:creationId xmlns:a16="http://schemas.microsoft.com/office/drawing/2014/main" id="{5CCE5802-E4AF-4E6E-B525-620418832B0F}"/>
              </a:ext>
            </a:extLst>
          </p:cNvPr>
          <p:cNvSpPr txBox="1">
            <a:spLocks/>
          </p:cNvSpPr>
          <p:nvPr/>
        </p:nvSpPr>
        <p:spPr bwMode="auto">
          <a:xfrm>
            <a:off x="100013" y="196850"/>
            <a:ext cx="82296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31788" indent="-33178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Simulation</a:t>
            </a:r>
            <a:endParaRPr lang="zh-CN" altLang="en-US" sz="3600" b="1" dirty="0">
              <a:solidFill>
                <a:srgbClr val="0070C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灯片编号占位符 16">
            <a:extLst>
              <a:ext uri="{FF2B5EF4-FFF2-40B4-BE49-F238E27FC236}">
                <a16:creationId xmlns:a16="http://schemas.microsoft.com/office/drawing/2014/main" id="{68B67DC8-7B57-495F-BCA1-7201A9C05CD5}"/>
              </a:ext>
            </a:extLst>
          </p:cNvPr>
          <p:cNvSpPr txBox="1">
            <a:spLocks/>
          </p:cNvSpPr>
          <p:nvPr/>
        </p:nvSpPr>
        <p:spPr>
          <a:xfrm>
            <a:off x="125736" y="6263106"/>
            <a:ext cx="28210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fld id="{344020AB-8A87-4EE5-8366-8651D3D63CC9}" type="slidenum">
              <a:rPr lang="zh-CN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593900D8-94C7-433C-897F-66B05495C5BA}"/>
                  </a:ext>
                </a:extLst>
              </p:cNvPr>
              <p:cNvSpPr txBox="1"/>
              <p:nvPr/>
            </p:nvSpPr>
            <p:spPr>
              <a:xfrm>
                <a:off x="716756" y="1295400"/>
                <a:ext cx="7710487" cy="841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altLang="zh-CN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Mechanically induced stress: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>
                            <a:latin typeface="Cambria Math" panose="020405030504060302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zh-CN" altLang="en-US" sz="2000" b="1" i="1">
                            <a:latin typeface="Cambria Math" panose="020405030504060302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zh-CN" sz="2000" b="1" i="1">
                            <a:latin typeface="Cambria Math" panose="020405030504060302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𝒙</m:t>
                        </m:r>
                      </m:sub>
                    </m:sSub>
                    <m:r>
                      <a:rPr lang="en-US" altLang="zh-CN" sz="2000" b="1" i="1">
                        <a:latin typeface="Cambria Math" panose="020405030504060302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sz="2000" b="1" i="1">
                            <a:latin typeface="Cambria Math" panose="020405030504060302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zh-CN" altLang="en-US" sz="2000" b="1" i="1">
                            <a:latin typeface="Cambria Math" panose="020405030504060302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zh-CN" sz="2000" b="1" i="1">
                            <a:latin typeface="Cambria Math" panose="020405030504060302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𝒚</m:t>
                        </m:r>
                      </m:sub>
                    </m:sSub>
                    <m:r>
                      <a:rPr lang="en-US" altLang="zh-CN" sz="2000" b="1" i="1">
                        <a:latin typeface="Cambria Math" panose="020405030504060302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rPr>
                      <m:t>=−</m:t>
                    </m:r>
                    <m:r>
                      <a:rPr lang="zh-CN" altLang="en-US" sz="2000" b="1" i="1">
                        <a:latin typeface="Cambria Math" panose="020405030504060302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rPr>
                      <m:t>𝝂</m:t>
                    </m:r>
                    <m:f>
                      <m:fPr>
                        <m:ctrlPr>
                          <a:rPr lang="en-US" altLang="zh-CN" sz="2000" b="1" i="1">
                            <a:latin typeface="Cambria Math" panose="020405030504060302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latin typeface="Cambria Math" panose="020405030504060302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𝑭</m:t>
                        </m:r>
                      </m:num>
                      <m:den>
                        <m:r>
                          <a:rPr lang="en-US" altLang="zh-CN" sz="2000" b="1" i="1">
                            <a:latin typeface="Cambria Math" panose="020405030504060302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𝑨</m:t>
                        </m:r>
                      </m:den>
                    </m:f>
                  </m:oMath>
                </a14:m>
                <a:r>
                  <a:rPr lang="en-US" altLang="zh-CN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; here the positive drawing force F = 0.5 N.</a:t>
                </a: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593900D8-94C7-433C-897F-66B05495C5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756" y="1295400"/>
                <a:ext cx="7710487" cy="841769"/>
              </a:xfrm>
              <a:prstGeom prst="rect">
                <a:avLst/>
              </a:prstGeom>
              <a:blipFill>
                <a:blip r:embed="rId4"/>
                <a:stretch>
                  <a:fillRect l="-712" b="-115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FBA249DD-92CE-4A40-BD73-D0B686D712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9215262"/>
              </p:ext>
            </p:extLst>
          </p:nvPr>
        </p:nvGraphicFramePr>
        <p:xfrm>
          <a:off x="1676400" y="2362200"/>
          <a:ext cx="5257800" cy="36740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Graph" r:id="rId5" imgW="4153680" imgH="2901600" progId="Origin50.Graph">
                  <p:embed/>
                </p:oleObj>
              </mc:Choice>
              <mc:Fallback>
                <p:oleObj name="Graph" r:id="rId5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76400" y="2362200"/>
                        <a:ext cx="5257800" cy="36740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1014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标题 1">
            <a:extLst>
              <a:ext uri="{FF2B5EF4-FFF2-40B4-BE49-F238E27FC236}">
                <a16:creationId xmlns:a16="http://schemas.microsoft.com/office/drawing/2014/main" id="{5CCE5802-E4AF-4E6E-B525-620418832B0F}"/>
              </a:ext>
            </a:extLst>
          </p:cNvPr>
          <p:cNvSpPr txBox="1">
            <a:spLocks/>
          </p:cNvSpPr>
          <p:nvPr/>
        </p:nvSpPr>
        <p:spPr bwMode="auto">
          <a:xfrm>
            <a:off x="100013" y="196850"/>
            <a:ext cx="82296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31788" indent="-33178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Summary</a:t>
            </a:r>
            <a:endParaRPr lang="zh-CN" altLang="en-US" sz="3600" b="1" dirty="0">
              <a:solidFill>
                <a:srgbClr val="0070C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" name="灯片编号占位符 16">
            <a:extLst>
              <a:ext uri="{FF2B5EF4-FFF2-40B4-BE49-F238E27FC236}">
                <a16:creationId xmlns:a16="http://schemas.microsoft.com/office/drawing/2014/main" id="{F4619923-183F-4AEF-AC84-3C3F48021FB4}"/>
              </a:ext>
            </a:extLst>
          </p:cNvPr>
          <p:cNvSpPr txBox="1">
            <a:spLocks/>
          </p:cNvSpPr>
          <p:nvPr/>
        </p:nvSpPr>
        <p:spPr>
          <a:xfrm>
            <a:off x="125736" y="6263106"/>
            <a:ext cx="28210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fld id="{344020AB-8A87-4EE5-8366-8651D3D63CC9}" type="slidenum">
              <a:rPr lang="zh-CN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EC4C28D-201C-4EAF-88B9-08D6606B7938}"/>
              </a:ext>
            </a:extLst>
          </p:cNvPr>
          <p:cNvSpPr txBox="1"/>
          <p:nvPr/>
        </p:nvSpPr>
        <p:spPr>
          <a:xfrm>
            <a:off x="883443" y="1905000"/>
            <a:ext cx="7377113" cy="2960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simulation results consider the difference of the physical property coefficients in different regions of the fiber.</a:t>
            </a:r>
          </a:p>
          <a:p>
            <a:pPr marL="342900" indent="-342900">
              <a:lnSpc>
                <a:spcPct val="150000"/>
              </a:lnSpc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accuracy of the parameters, especially the glass transition temperature, has a large effect on the results.</a:t>
            </a:r>
          </a:p>
          <a:p>
            <a:pPr marL="342900" indent="-342900">
              <a:lnSpc>
                <a:spcPct val="150000"/>
              </a:lnSpc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cannot ignore the influence of mechanically induced stress.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6492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1_默认设计模板">
  <a:themeElements>
    <a:clrScheme name="蓝绿色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31183</TotalTime>
  <Words>518</Words>
  <Application>Microsoft Office PowerPoint</Application>
  <PresentationFormat>全屏显示(4:3)</PresentationFormat>
  <Paragraphs>74</Paragraphs>
  <Slides>10</Slides>
  <Notes>10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黑体</vt:lpstr>
      <vt:lpstr>微软雅黑</vt:lpstr>
      <vt:lpstr>Arial</vt:lpstr>
      <vt:lpstr>Cambria</vt:lpstr>
      <vt:lpstr>Cambria Math</vt:lpstr>
      <vt:lpstr>MV Boli</vt:lpstr>
      <vt:lpstr>Times New Roman</vt:lpstr>
      <vt:lpstr>Wingdings</vt:lpstr>
      <vt:lpstr>1_默认设计模板</vt:lpstr>
      <vt:lpstr>Graph</vt:lpstr>
      <vt:lpstr>Origin Graph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徐 嘉程</cp:lastModifiedBy>
  <cp:revision>2150</cp:revision>
  <dcterms:created xsi:type="dcterms:W3CDTF">2007-08-03T01:38:21Z</dcterms:created>
  <dcterms:modified xsi:type="dcterms:W3CDTF">2019-10-17T12:23:50Z</dcterms:modified>
</cp:coreProperties>
</file>