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2918400" cy="43891200"/>
  <p:notesSz cx="6858000" cy="9144000"/>
  <p:defaultTextStyle>
    <a:defPPr>
      <a:defRPr lang="en-US"/>
    </a:defPPr>
    <a:lvl1pPr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190750" indent="-1733550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384675" indent="-3470275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580188" indent="-5208588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774113" indent="-6945313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4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103" autoAdjust="0"/>
  </p:normalViewPr>
  <p:slideViewPr>
    <p:cSldViewPr>
      <p:cViewPr varScale="1">
        <p:scale>
          <a:sx n="23" d="100"/>
          <a:sy n="23" d="100"/>
        </p:scale>
        <p:origin x="948" y="138"/>
      </p:cViewPr>
      <p:guideLst>
        <p:guide orient="horz" pos="13824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wmf"/><Relationship Id="rId2" Type="http://schemas.openxmlformats.org/officeDocument/2006/relationships/image" Target="../media/image2.e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10/5/2019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10/5/2019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5686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24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61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97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2" y="13634725"/>
            <a:ext cx="27980640" cy="9408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1" y="24871680"/>
            <a:ext cx="23042881" cy="11216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85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2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7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12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5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59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10/5/2019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10/5/2019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919312" y="11247125"/>
            <a:ext cx="26660477" cy="239684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26461" y="11247125"/>
            <a:ext cx="79444213" cy="239684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10/5/2019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10/5/2019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7" y="28204165"/>
            <a:ext cx="27980640" cy="871728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7" y="18602967"/>
            <a:ext cx="27980640" cy="9601197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259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8517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2777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703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1294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5552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59811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407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10/5/2019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26459" y="65542163"/>
            <a:ext cx="53052343" cy="185389517"/>
          </a:xfrm>
        </p:spPr>
        <p:txBody>
          <a:bodyPr/>
          <a:lstStyle>
            <a:lvl1pPr>
              <a:defRPr sz="135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27444" y="65542163"/>
            <a:ext cx="53052347" cy="185389517"/>
          </a:xfrm>
        </p:spPr>
        <p:txBody>
          <a:bodyPr/>
          <a:lstStyle>
            <a:lvl1pPr>
              <a:defRPr sz="135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10/5/2019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757683"/>
            <a:ext cx="29626561" cy="7315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9824723"/>
            <a:ext cx="14544677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259" indent="0">
              <a:buNone/>
              <a:defRPr sz="9600" b="1"/>
            </a:lvl2pPr>
            <a:lvl3pPr marL="4388517" indent="0">
              <a:buNone/>
              <a:defRPr sz="8600" b="1"/>
            </a:lvl3pPr>
            <a:lvl4pPr marL="6582777" indent="0">
              <a:buNone/>
              <a:defRPr sz="7700" b="1"/>
            </a:lvl4pPr>
            <a:lvl5pPr marL="8777035" indent="0">
              <a:buNone/>
              <a:defRPr sz="7700" b="1"/>
            </a:lvl5pPr>
            <a:lvl6pPr marL="10971294" indent="0">
              <a:buNone/>
              <a:defRPr sz="7700" b="1"/>
            </a:lvl6pPr>
            <a:lvl7pPr marL="13165552" indent="0">
              <a:buNone/>
              <a:defRPr sz="7700" b="1"/>
            </a:lvl7pPr>
            <a:lvl8pPr marL="15359811" indent="0">
              <a:buNone/>
              <a:defRPr sz="7700" b="1"/>
            </a:lvl8pPr>
            <a:lvl9pPr marL="1755407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" y="13919200"/>
            <a:ext cx="14544677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1" y="9824723"/>
            <a:ext cx="14550391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259" indent="0">
              <a:buNone/>
              <a:defRPr sz="9600" b="1"/>
            </a:lvl2pPr>
            <a:lvl3pPr marL="4388517" indent="0">
              <a:buNone/>
              <a:defRPr sz="8600" b="1"/>
            </a:lvl3pPr>
            <a:lvl4pPr marL="6582777" indent="0">
              <a:buNone/>
              <a:defRPr sz="7700" b="1"/>
            </a:lvl4pPr>
            <a:lvl5pPr marL="8777035" indent="0">
              <a:buNone/>
              <a:defRPr sz="7700" b="1"/>
            </a:lvl5pPr>
            <a:lvl6pPr marL="10971294" indent="0">
              <a:buNone/>
              <a:defRPr sz="7700" b="1"/>
            </a:lvl6pPr>
            <a:lvl7pPr marL="13165552" indent="0">
              <a:buNone/>
              <a:defRPr sz="7700" b="1"/>
            </a:lvl7pPr>
            <a:lvl8pPr marL="15359811" indent="0">
              <a:buNone/>
              <a:defRPr sz="7700" b="1"/>
            </a:lvl8pPr>
            <a:lvl9pPr marL="1755407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1" y="13919200"/>
            <a:ext cx="14550391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10/5/2019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10/5/2019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10/5/2019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4" y="1747520"/>
            <a:ext cx="10829927" cy="743712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0" y="1747525"/>
            <a:ext cx="18402300" cy="37459923"/>
          </a:xfrm>
        </p:spPr>
        <p:txBody>
          <a:bodyPr/>
          <a:lstStyle>
            <a:lvl1pPr>
              <a:defRPr sz="15400"/>
            </a:lvl1pPr>
            <a:lvl2pPr>
              <a:defRPr sz="135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4" y="9184645"/>
            <a:ext cx="10829927" cy="30022803"/>
          </a:xfrm>
        </p:spPr>
        <p:txBody>
          <a:bodyPr/>
          <a:lstStyle>
            <a:lvl1pPr marL="0" indent="0">
              <a:buNone/>
              <a:defRPr sz="6700"/>
            </a:lvl1pPr>
            <a:lvl2pPr marL="2194259" indent="0">
              <a:buNone/>
              <a:defRPr sz="5800"/>
            </a:lvl2pPr>
            <a:lvl3pPr marL="4388517" indent="0">
              <a:buNone/>
              <a:defRPr sz="4800"/>
            </a:lvl3pPr>
            <a:lvl4pPr marL="6582777" indent="0">
              <a:buNone/>
              <a:defRPr sz="4300"/>
            </a:lvl4pPr>
            <a:lvl5pPr marL="8777035" indent="0">
              <a:buNone/>
              <a:defRPr sz="4300"/>
            </a:lvl5pPr>
            <a:lvl6pPr marL="10971294" indent="0">
              <a:buNone/>
              <a:defRPr sz="4300"/>
            </a:lvl6pPr>
            <a:lvl7pPr marL="13165552" indent="0">
              <a:buNone/>
              <a:defRPr sz="4300"/>
            </a:lvl7pPr>
            <a:lvl8pPr marL="15359811" indent="0">
              <a:buNone/>
              <a:defRPr sz="4300"/>
            </a:lvl8pPr>
            <a:lvl9pPr marL="1755407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10/5/2019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7" y="30723842"/>
            <a:ext cx="19751040" cy="3627123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7" y="3921762"/>
            <a:ext cx="19751040" cy="26334720"/>
          </a:xfrm>
        </p:spPr>
        <p:txBody>
          <a:bodyPr rtlCol="0">
            <a:normAutofit/>
          </a:bodyPr>
          <a:lstStyle>
            <a:lvl1pPr marL="0" indent="0">
              <a:buNone/>
              <a:defRPr sz="15400"/>
            </a:lvl1pPr>
            <a:lvl2pPr marL="2194259" indent="0">
              <a:buNone/>
              <a:defRPr sz="13500"/>
            </a:lvl2pPr>
            <a:lvl3pPr marL="4388517" indent="0">
              <a:buNone/>
              <a:defRPr sz="11500"/>
            </a:lvl3pPr>
            <a:lvl4pPr marL="6582777" indent="0">
              <a:buNone/>
              <a:defRPr sz="9600"/>
            </a:lvl4pPr>
            <a:lvl5pPr marL="8777035" indent="0">
              <a:buNone/>
              <a:defRPr sz="9600"/>
            </a:lvl5pPr>
            <a:lvl6pPr marL="10971294" indent="0">
              <a:buNone/>
              <a:defRPr sz="9600"/>
            </a:lvl6pPr>
            <a:lvl7pPr marL="13165552" indent="0">
              <a:buNone/>
              <a:defRPr sz="9600"/>
            </a:lvl7pPr>
            <a:lvl8pPr marL="15359811" indent="0">
              <a:buNone/>
              <a:defRPr sz="9600"/>
            </a:lvl8pPr>
            <a:lvl9pPr marL="17554070" indent="0">
              <a:buNone/>
              <a:defRPr sz="96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7" y="34350965"/>
            <a:ext cx="19751040" cy="5151117"/>
          </a:xfrm>
        </p:spPr>
        <p:txBody>
          <a:bodyPr/>
          <a:lstStyle>
            <a:lvl1pPr marL="0" indent="0">
              <a:buNone/>
              <a:defRPr sz="6700"/>
            </a:lvl1pPr>
            <a:lvl2pPr marL="2194259" indent="0">
              <a:buNone/>
              <a:defRPr sz="5800"/>
            </a:lvl2pPr>
            <a:lvl3pPr marL="4388517" indent="0">
              <a:buNone/>
              <a:defRPr sz="4800"/>
            </a:lvl3pPr>
            <a:lvl4pPr marL="6582777" indent="0">
              <a:buNone/>
              <a:defRPr sz="4300"/>
            </a:lvl4pPr>
            <a:lvl5pPr marL="8777035" indent="0">
              <a:buNone/>
              <a:defRPr sz="4300"/>
            </a:lvl5pPr>
            <a:lvl6pPr marL="10971294" indent="0">
              <a:buNone/>
              <a:defRPr sz="4300"/>
            </a:lvl6pPr>
            <a:lvl7pPr marL="13165552" indent="0">
              <a:buNone/>
              <a:defRPr sz="4300"/>
            </a:lvl7pPr>
            <a:lvl8pPr marL="15359811" indent="0">
              <a:buNone/>
              <a:defRPr sz="4300"/>
            </a:lvl8pPr>
            <a:lvl9pPr marL="1755407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10/5/2019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46238" y="1757363"/>
            <a:ext cx="2962592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46238" y="10240963"/>
            <a:ext cx="29625925" cy="2896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6238" y="40681275"/>
            <a:ext cx="76803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5800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10/5/2019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438" y="40681275"/>
            <a:ext cx="104235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800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838" y="40681275"/>
            <a:ext cx="76803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58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4675" rtl="0" eaLnBrk="0" fontAlgn="base" hangingPunct="0">
        <a:spcBef>
          <a:spcPct val="0"/>
        </a:spcBef>
        <a:spcAft>
          <a:spcPct val="0"/>
        </a:spcAft>
        <a:defRPr sz="21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137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6pPr>
      <a:lvl7pPr marL="914276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7pPr>
      <a:lvl8pPr marL="1371411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8pPr>
      <a:lvl9pPr marL="1828548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9pPr>
    </p:titleStyle>
    <p:bodyStyle>
      <a:lvl1pPr marL="1643063" indent="-1643063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54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562350" indent="-1370013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3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84813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15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678738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871075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68422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2681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6941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1200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259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8517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2777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7035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1294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5552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59811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4070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1.png"/><Relationship Id="rId18" Type="http://schemas.openxmlformats.org/officeDocument/2006/relationships/image" Target="../media/image12.png"/><Relationship Id="rId3" Type="http://schemas.openxmlformats.org/officeDocument/2006/relationships/notesSlide" Target="../notesSlides/notesSlide1.xml"/><Relationship Id="rId21" Type="http://schemas.openxmlformats.org/officeDocument/2006/relationships/oleObject" Target="../embeddings/oleObject7.bin"/><Relationship Id="rId7" Type="http://schemas.openxmlformats.org/officeDocument/2006/relationships/image" Target="../media/image9.png"/><Relationship Id="rId12" Type="http://schemas.openxmlformats.org/officeDocument/2006/relationships/image" Target="../media/image10.png"/><Relationship Id="rId17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5.bin"/><Relationship Id="rId20" Type="http://schemas.openxmlformats.org/officeDocument/2006/relationships/image" Target="../media/image6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image" Target="../media/image3.emf"/><Relationship Id="rId5" Type="http://schemas.openxmlformats.org/officeDocument/2006/relationships/image" Target="../media/image1.wmf"/><Relationship Id="rId15" Type="http://schemas.openxmlformats.org/officeDocument/2006/relationships/image" Target="../media/image4.emf"/><Relationship Id="rId10" Type="http://schemas.openxmlformats.org/officeDocument/2006/relationships/oleObject" Target="../embeddings/oleObject3.bin"/><Relationship Id="rId19" Type="http://schemas.openxmlformats.org/officeDocument/2006/relationships/oleObject" Target="../embeddings/oleObject6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2.emf"/><Relationship Id="rId14" Type="http://schemas.openxmlformats.org/officeDocument/2006/relationships/oleObject" Target="../embeddings/oleObject4.bin"/><Relationship Id="rId22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2351088" y="5486400"/>
            <a:ext cx="13193712" cy="5262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简介</a:t>
            </a:r>
            <a:r>
              <a:rPr lang="en-US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: 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针对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MEMS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电容式压力传感器的非线性和空腔引线问题，提出一种非共面叉指电极结构，叉指电极重叠面积变化反映电容变化，从而改善了传感器的线性度。此外，腔外设计的叉指电极还避免了复杂的制造工艺。本案例模拟了不同施加压力和环境温度对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MEMS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电容式压力传感器输出特性的影响、电场分布以及热应力和变形的影响。</a:t>
            </a:r>
            <a:endParaRPr lang="en-US" altLang="en-US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2351088" y="22888639"/>
            <a:ext cx="13928725" cy="19297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计算方法</a:t>
            </a:r>
            <a:r>
              <a:rPr lang="en-US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: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传感器结构如上图所示，周围气体对膜的压力导致膜发生变形，与膜连接的可动叉指随膜移动，导致叉指间的相对面积发生变化，电容因此发生改变，不同尺寸的叉指会影响传感器的响应。此外，环境温度会导致材料膨胀，以及会产生结构上的应力，这些也都将影响传感器的响应。</a:t>
            </a:r>
            <a:endParaRPr lang="en-US" altLang="en-US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模型使用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“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结构力学模块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”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的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“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固体力学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”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 接口模拟压力传感器的膜挠度和应力分布，边界载荷模拟施加的压力，由下式给出</a:t>
            </a:r>
            <a:endParaRPr lang="en-US" altLang="en-US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zh-CN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使用“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AC/DC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模块”的“静电”接口模拟叉指结构的电容量，叉指电极之间被包含于空气域中，并在叉指电极上应用终端域特征，静电方程如下</a:t>
            </a:r>
            <a:endParaRPr lang="en-US" altLang="en-US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4800" dirty="0">
                <a:latin typeface="Calibri" panose="020F0502020204030204" pitchFamily="34" charset="0"/>
                <a:cs typeface="Arial" panose="020B0604020202020204" pitchFamily="34" charset="0"/>
              </a:rPr>
              <a:t>在传感器上应用热膨胀域特征来模拟温度引起的热膨胀，方程如下</a:t>
            </a: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8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10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2820234"/>
              </p:ext>
            </p:extLst>
          </p:nvPr>
        </p:nvGraphicFramePr>
        <p:xfrm>
          <a:off x="7964487" y="29895250"/>
          <a:ext cx="2701925" cy="201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8" name="Equation" r:id="rId4" imgW="622080" imgH="457200" progId="Equation.DSMT4">
                  <p:embed/>
                </p:oleObj>
              </mc:Choice>
              <mc:Fallback>
                <p:oleObj name="Equation" r:id="rId4" imgW="622080" imgH="457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64487" y="29895250"/>
                        <a:ext cx="2701925" cy="2014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17373600" y="5486400"/>
            <a:ext cx="13454063" cy="830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结果</a:t>
            </a:r>
            <a:r>
              <a:rPr lang="en-US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:</a:t>
            </a:r>
            <a:endParaRPr lang="en-US" altLang="en-US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17604186" y="32603245"/>
            <a:ext cx="13600113" cy="6740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结论</a:t>
            </a:r>
            <a:r>
              <a:rPr lang="en-US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: 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本案例的仿真给出了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MEMS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电容式压力传感器随施加压力、环境温度和加速度变化的输出特性，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MEMS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电容式压力传感器的电场分布、机械应力及热应力等，确定了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MEMS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电容式压力传感器最优灵敏度时的结构尺寸、最优线性区间的压力测量范围，以及受环境温度影响的原因。帮助设计者对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MEMS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压力传感器的结构、材料及封装上进行更好的设计，从而获得</a:t>
            </a:r>
            <a:r>
              <a:rPr lang="en-US" altLang="zh-CN" sz="4800" dirty="0">
                <a:latin typeface="等线" panose="02010600030101010101" pitchFamily="2" charset="-122"/>
                <a:ea typeface="等线" panose="02010600030101010101" pitchFamily="2" charset="-122"/>
              </a:rPr>
              <a:t>MEMS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电容式压力传感器最优的输出特性和可靠性。</a:t>
            </a:r>
            <a:endParaRPr lang="en-US" altLang="en-US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05173" y="39452975"/>
            <a:ext cx="13799021" cy="3416308"/>
          </a:xfrm>
          <a:prstGeom prst="rect">
            <a:avLst/>
          </a:prstGeom>
          <a:noFill/>
        </p:spPr>
        <p:txBody>
          <a:bodyPr wrap="square" lIns="91427" tIns="45714" rIns="91427" bIns="45714">
            <a:spAutoFit/>
          </a:bodyPr>
          <a:lstStyle/>
          <a:p>
            <a:pPr defTabSz="43885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参考文献：</a:t>
            </a:r>
            <a:endParaRPr lang="en-US" sz="4800" b="1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1142843" indent="-1142843" algn="just" defTabSz="4388517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A. </a:t>
            </a:r>
            <a:r>
              <a:rPr lang="en-US" altLang="zh-CN" sz="2800" dirty="0" err="1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Ettouhami</a:t>
            </a: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, N. Zahid, M. </a:t>
            </a:r>
            <a:r>
              <a:rPr lang="en-US" altLang="zh-CN" sz="2800" dirty="0" err="1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Elbelkacemi</a:t>
            </a: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, A novel capacitive pressure sensor structure with high sensitivity and quasi-linear response, </a:t>
            </a:r>
            <a:r>
              <a:rPr lang="en-US" altLang="zh-CN" sz="2800" dirty="0" err="1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Comptes</a:t>
            </a: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 </a:t>
            </a:r>
            <a:r>
              <a:rPr lang="en-US" altLang="zh-CN" sz="2800" dirty="0" err="1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Rendus</a:t>
            </a: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 - </a:t>
            </a:r>
            <a:r>
              <a:rPr lang="en-US" altLang="zh-CN" sz="2800" dirty="0" err="1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Mec</a:t>
            </a: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. 332 (2004) 141–146.</a:t>
            </a:r>
          </a:p>
          <a:p>
            <a:pPr marL="1142843" indent="-1142843" algn="just" defTabSz="4388517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T.C. </a:t>
            </a:r>
            <a:r>
              <a:rPr lang="en-US" altLang="zh-CN" sz="2800" dirty="0" err="1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Yih</a:t>
            </a: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  <a:cs typeface="Arial" pitchFamily="34" charset="0"/>
              </a:rPr>
              <a:t>, C. Wei, B. Hammad, Modeling and characterization of a nanoliter drug-delivery MEMS micropump with circular bossed membrane, Nanomedicine Nanotechnology, Biol. Med. 1 (2005) 164–175. </a:t>
            </a:r>
          </a:p>
        </p:txBody>
      </p:sp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18280331" y="12698177"/>
            <a:ext cx="4881438" cy="64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图</a:t>
            </a:r>
            <a:r>
              <a:rPr lang="en-US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 2</a:t>
            </a:r>
            <a:r>
              <a:rPr lang="en-US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.</a:t>
            </a:r>
            <a:r>
              <a:rPr lang="en-US" altLang="zh-CN" sz="3600" dirty="0">
                <a:latin typeface="等线" panose="02010600030101010101" pitchFamily="2" charset="-122"/>
                <a:ea typeface="等线" panose="02010600030101010101" pitchFamily="2" charset="-122"/>
              </a:rPr>
              <a:t>50 kPa </a:t>
            </a:r>
            <a:r>
              <a:rPr lang="zh-CN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膜挠度分布</a:t>
            </a:r>
          </a:p>
        </p:txBody>
      </p:sp>
      <p:sp>
        <p:nvSpPr>
          <p:cNvPr id="4137" name="TextBox 26"/>
          <p:cNvSpPr txBox="1">
            <a:spLocks noChangeArrowheads="1"/>
          </p:cNvSpPr>
          <p:nvPr/>
        </p:nvSpPr>
        <p:spPr bwMode="auto">
          <a:xfrm>
            <a:off x="24482851" y="12660056"/>
            <a:ext cx="7132054" cy="64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图</a:t>
            </a:r>
            <a:r>
              <a:rPr lang="en-US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 3</a:t>
            </a:r>
            <a:r>
              <a:rPr lang="en-US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.</a:t>
            </a:r>
            <a:r>
              <a:rPr lang="zh-CN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可动叉指位移随压强变化曲线</a:t>
            </a:r>
          </a:p>
        </p:txBody>
      </p:sp>
      <p:sp>
        <p:nvSpPr>
          <p:cNvPr id="3115" name="TextBox 27"/>
          <p:cNvSpPr txBox="1">
            <a:spLocks noChangeArrowheads="1"/>
          </p:cNvSpPr>
          <p:nvPr/>
        </p:nvSpPr>
        <p:spPr bwMode="auto">
          <a:xfrm>
            <a:off x="17960521" y="19349115"/>
            <a:ext cx="4823730" cy="64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图</a:t>
            </a:r>
            <a:r>
              <a:rPr lang="en-US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 4</a:t>
            </a:r>
            <a:r>
              <a:rPr lang="en-US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.</a:t>
            </a:r>
            <a:r>
              <a:rPr lang="zh-CN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传感器静电场分布</a:t>
            </a:r>
            <a:endParaRPr lang="en-US" altLang="en-US" sz="36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139" name="TextBox 28"/>
          <p:cNvSpPr txBox="1">
            <a:spLocks noChangeArrowheads="1"/>
          </p:cNvSpPr>
          <p:nvPr/>
        </p:nvSpPr>
        <p:spPr bwMode="auto">
          <a:xfrm>
            <a:off x="24504684" y="19351418"/>
            <a:ext cx="6643138" cy="64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ea typeface="宋体" panose="02010600030101010101" pitchFamily="2" charset="-122"/>
              </a:rPr>
              <a:t>图</a:t>
            </a:r>
            <a:r>
              <a:rPr lang="en-US" altLang="en-US" sz="3600" b="1" dirty="0">
                <a:ea typeface="宋体" panose="02010600030101010101" pitchFamily="2" charset="-122"/>
              </a:rPr>
              <a:t> 5</a:t>
            </a:r>
            <a:r>
              <a:rPr lang="en-US" altLang="en-US" sz="3600" dirty="0">
                <a:ea typeface="宋体" panose="02010600030101010101" pitchFamily="2" charset="-122"/>
              </a:rPr>
              <a:t>.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感应电容量随压强变化曲线</a:t>
            </a: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7476218" y="21477391"/>
            <a:ext cx="3565373" cy="64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图</a:t>
            </a:r>
            <a:r>
              <a:rPr lang="en-US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 1</a:t>
            </a:r>
            <a:r>
              <a:rPr lang="en-US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. </a:t>
            </a:r>
            <a:r>
              <a:rPr lang="zh-CN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传感器结构</a:t>
            </a:r>
            <a:endParaRPr lang="en-US" altLang="en-US" sz="36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1886742" y="1087949"/>
            <a:ext cx="29144913" cy="304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 anchor="ctr" anchorCtr="0">
            <a:spAutoFit/>
          </a:bodyPr>
          <a:lstStyle/>
          <a:p>
            <a:pPr algn="ctr" eaLnBrk="1" hangingPunct="1"/>
            <a:r>
              <a:rPr lang="zh-CN" altLang="en-US" sz="7200" dirty="0">
                <a:ea typeface="宋体" panose="02010600030101010101" pitchFamily="2" charset="-122"/>
                <a:cs typeface="Arial" panose="020B0604020202020204" pitchFamily="34" charset="0"/>
              </a:rPr>
              <a:t>基于非共面叉指电极的</a:t>
            </a:r>
            <a:r>
              <a:rPr lang="en-US" altLang="zh-CN" sz="7200" dirty="0">
                <a:ea typeface="宋体" panose="02010600030101010101" pitchFamily="2" charset="-122"/>
                <a:cs typeface="Arial" panose="020B0604020202020204" pitchFamily="34" charset="0"/>
              </a:rPr>
              <a:t>MEMS</a:t>
            </a:r>
            <a:r>
              <a:rPr lang="zh-CN" altLang="en-US" sz="7200" dirty="0">
                <a:ea typeface="宋体" panose="02010600030101010101" pitchFamily="2" charset="-122"/>
                <a:cs typeface="Arial" panose="020B0604020202020204" pitchFamily="34" charset="0"/>
              </a:rPr>
              <a:t>电容式压力传感器</a:t>
            </a:r>
          </a:p>
          <a:p>
            <a:pPr algn="ctr" eaLnBrk="1" hangingPunct="1"/>
            <a:r>
              <a:rPr lang="zh-CN" altLang="en-US" sz="4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刘振宇</a:t>
            </a:r>
            <a:r>
              <a:rPr lang="en-US" altLang="zh-CN" sz="4000" baseline="30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altLang="zh-CN" sz="4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zh-CN" altLang="en-US" sz="4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赵湛</a:t>
            </a:r>
            <a:r>
              <a:rPr lang="en-US" altLang="zh-CN" sz="4000" baseline="30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altLang="zh-CN" sz="40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zh-CN" altLang="en-US" sz="4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杜利东</a:t>
            </a:r>
            <a:r>
              <a:rPr lang="en-US" altLang="zh-CN" sz="4000" baseline="30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2</a:t>
            </a:r>
            <a:r>
              <a:rPr lang="en-US" altLang="zh-CN" sz="4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zh-CN" altLang="en-US" sz="4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方震</a:t>
            </a:r>
            <a:r>
              <a:rPr lang="en-US" altLang="zh-CN" sz="4000" baseline="30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1</a:t>
            </a:r>
          </a:p>
          <a:p>
            <a:pPr algn="ctr" eaLnBrk="1" hangingPunct="1"/>
            <a:r>
              <a:rPr lang="en-US" altLang="zh-CN" sz="4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1.</a:t>
            </a:r>
            <a:r>
              <a:rPr lang="zh-CN" altLang="en-US" sz="4000" dirty="0">
                <a:latin typeface="等线" panose="02010600030101010101" pitchFamily="2" charset="-122"/>
                <a:ea typeface="等线" panose="02010600030101010101" pitchFamily="2" charset="-122"/>
              </a:rPr>
              <a:t>传感器技术国家重点实验室，中国科学院电子学研究所，北京</a:t>
            </a:r>
          </a:p>
          <a:p>
            <a:pPr algn="ctr" eaLnBrk="1" hangingPunct="1"/>
            <a:r>
              <a:rPr lang="en-US" altLang="zh-CN" sz="4000" dirty="0">
                <a:latin typeface="等线" panose="02010600030101010101" pitchFamily="2" charset="-122"/>
                <a:ea typeface="等线" panose="02010600030101010101" pitchFamily="2" charset="-122"/>
              </a:rPr>
              <a:t>2.</a:t>
            </a:r>
            <a:r>
              <a:rPr lang="zh-CN" altLang="en-US" sz="4000" dirty="0">
                <a:latin typeface="等线" panose="02010600030101010101" pitchFamily="2" charset="-122"/>
                <a:ea typeface="等线" panose="02010600030101010101" pitchFamily="2" charset="-122"/>
              </a:rPr>
              <a:t>中国科学院大学，北京</a:t>
            </a:r>
            <a:endParaRPr lang="en-US" altLang="zh-CN" sz="40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914399" y="765175"/>
            <a:ext cx="31089600" cy="4206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14399" y="4572000"/>
            <a:ext cx="3108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17034" y="43096818"/>
            <a:ext cx="214005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B</a:t>
            </a:r>
            <a:r>
              <a:rPr lang="en-US" altLang="zh-CN" sz="4000" dirty="0">
                <a:solidFill>
                  <a:srgbClr val="0079C1"/>
                </a:solidFill>
                <a:latin typeface="Calibri" panose="020F0502020204030204" pitchFamily="34" charset="0"/>
              </a:rPr>
              <a:t>eijing</a:t>
            </a:r>
            <a:endParaRPr lang="en-US" sz="4000" dirty="0">
              <a:solidFill>
                <a:srgbClr val="0079C1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640766F-7699-460D-98BF-EADBFB981B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34966" y="6786018"/>
            <a:ext cx="7448461" cy="558177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64CC3DF8-2D45-4345-B726-226260B3D1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04186" y="13716162"/>
            <a:ext cx="6629026" cy="4967888"/>
          </a:xfrm>
          <a:prstGeom prst="rect">
            <a:avLst/>
          </a:prstGeom>
        </p:spPr>
      </p:pic>
      <p:graphicFrame>
        <p:nvGraphicFramePr>
          <p:cNvPr id="32" name="对象 4">
            <a:extLst>
              <a:ext uri="{FF2B5EF4-FFF2-40B4-BE49-F238E27FC236}">
                <a16:creationId xmlns:a16="http://schemas.microsoft.com/office/drawing/2014/main" id="{0B7D3BF8-85CD-4A5F-A923-4E8C9E7CDB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5559907"/>
              </p:ext>
            </p:extLst>
          </p:nvPr>
        </p:nvGraphicFramePr>
        <p:xfrm>
          <a:off x="23445544" y="13147272"/>
          <a:ext cx="8682637" cy="6058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9" name="Graph" r:id="rId8" imgW="5783905" imgH="4047145" progId="Origin50.Graph">
                  <p:embed/>
                </p:oleObj>
              </mc:Choice>
              <mc:Fallback>
                <p:oleObj name="Graph" r:id="rId8" imgW="5783905" imgH="4047145" progId="Origin50.Graph">
                  <p:embed/>
                  <p:pic>
                    <p:nvPicPr>
                      <p:cNvPr id="25645" name="对象 4">
                        <a:extLst>
                          <a:ext uri="{FF2B5EF4-FFF2-40B4-BE49-F238E27FC236}">
                            <a16:creationId xmlns:a16="http://schemas.microsoft.com/office/drawing/2014/main" id="{FAAA1E3E-1D25-45F3-A45D-D61227C12E1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45544" y="13147272"/>
                        <a:ext cx="8682637" cy="60583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对象 6">
            <a:extLst>
              <a:ext uri="{FF2B5EF4-FFF2-40B4-BE49-F238E27FC236}">
                <a16:creationId xmlns:a16="http://schemas.microsoft.com/office/drawing/2014/main" id="{343693BA-AEB7-46CF-A0F8-1BE2EFF9AF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7592147"/>
              </p:ext>
            </p:extLst>
          </p:nvPr>
        </p:nvGraphicFramePr>
        <p:xfrm>
          <a:off x="23609670" y="6400800"/>
          <a:ext cx="8502009" cy="5926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0" name="Graph" r:id="rId10" imgW="4037529" imgH="2820178" progId="Origin50.Graph">
                  <p:embed/>
                </p:oleObj>
              </mc:Choice>
              <mc:Fallback>
                <p:oleObj name="Graph" r:id="rId10" imgW="4037529" imgH="2820178" progId="Origin50.Graph">
                  <p:embed/>
                  <p:pic>
                    <p:nvPicPr>
                      <p:cNvPr id="23598" name="对象 6">
                        <a:extLst>
                          <a:ext uri="{FF2B5EF4-FFF2-40B4-BE49-F238E27FC236}">
                            <a16:creationId xmlns:a16="http://schemas.microsoft.com/office/drawing/2014/main" id="{B86FF12A-C467-4FE9-8EFF-6C63BF38664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09670" y="6400800"/>
                        <a:ext cx="8502009" cy="59263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" name="图片 37">
            <a:extLst>
              <a:ext uri="{FF2B5EF4-FFF2-40B4-BE49-F238E27FC236}">
                <a16:creationId xmlns:a16="http://schemas.microsoft.com/office/drawing/2014/main" id="{4F6AD6F9-F451-44BB-9E3B-E3473F994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4186" y="20426262"/>
            <a:ext cx="6799029" cy="49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图片 3">
            <a:extLst>
              <a:ext uri="{FF2B5EF4-FFF2-40B4-BE49-F238E27FC236}">
                <a16:creationId xmlns:a16="http://schemas.microsoft.com/office/drawing/2014/main" id="{58FA86B5-3933-4316-8FFB-A5DF3FD9D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7507" y="26555707"/>
            <a:ext cx="6384700" cy="4789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8" name="对象 2">
            <a:extLst>
              <a:ext uri="{FF2B5EF4-FFF2-40B4-BE49-F238E27FC236}">
                <a16:creationId xmlns:a16="http://schemas.microsoft.com/office/drawing/2014/main" id="{38D38F9D-7E9F-49A7-921D-5918C62D9F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7811376"/>
              </p:ext>
            </p:extLst>
          </p:nvPr>
        </p:nvGraphicFramePr>
        <p:xfrm>
          <a:off x="23762439" y="19821226"/>
          <a:ext cx="8385750" cy="585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1" name="Graph" r:id="rId14" imgW="4037529" imgH="2820178" progId="Origin50.Graph">
                  <p:embed/>
                </p:oleObj>
              </mc:Choice>
              <mc:Fallback>
                <p:oleObj name="Graph" r:id="rId14" imgW="4037529" imgH="2820178" progId="Origin50.Graph">
                  <p:embed/>
                  <p:pic>
                    <p:nvPicPr>
                      <p:cNvPr id="27683" name="对象 2">
                        <a:extLst>
                          <a:ext uri="{FF2B5EF4-FFF2-40B4-BE49-F238E27FC236}">
                            <a16:creationId xmlns:a16="http://schemas.microsoft.com/office/drawing/2014/main" id="{0B29A720-BE98-421F-BE8A-FE107DB0DF5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62439" y="19821226"/>
                        <a:ext cx="8385750" cy="585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对象 4">
            <a:extLst>
              <a:ext uri="{FF2B5EF4-FFF2-40B4-BE49-F238E27FC236}">
                <a16:creationId xmlns:a16="http://schemas.microsoft.com/office/drawing/2014/main" id="{333124B2-6148-42FF-87BB-A61A896D43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6793776"/>
              </p:ext>
            </p:extLst>
          </p:nvPr>
        </p:nvGraphicFramePr>
        <p:xfrm>
          <a:off x="23853631" y="26005153"/>
          <a:ext cx="8378969" cy="585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2" name="Graph" r:id="rId16" imgW="4168877" imgH="2910348" progId="Origin50.Graph">
                  <p:embed/>
                </p:oleObj>
              </mc:Choice>
              <mc:Fallback>
                <p:oleObj name="Graph" r:id="rId16" imgW="4168877" imgH="2910348" progId="Origin50.Graph">
                  <p:embed/>
                  <p:pic>
                    <p:nvPicPr>
                      <p:cNvPr id="27685" name="对象 4">
                        <a:extLst>
                          <a:ext uri="{FF2B5EF4-FFF2-40B4-BE49-F238E27FC236}">
                            <a16:creationId xmlns:a16="http://schemas.microsoft.com/office/drawing/2014/main" id="{282CB010-D663-49E3-B013-D5AE22E926A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53631" y="26005153"/>
                        <a:ext cx="8378969" cy="585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Box 27">
            <a:extLst>
              <a:ext uri="{FF2B5EF4-FFF2-40B4-BE49-F238E27FC236}">
                <a16:creationId xmlns:a16="http://schemas.microsoft.com/office/drawing/2014/main" id="{DB35E6C3-FF74-4B54-8D89-44706D33BA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12920" y="25603200"/>
            <a:ext cx="4823730" cy="64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图</a:t>
            </a:r>
            <a:r>
              <a:rPr lang="en-US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altLang="zh-CN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6</a:t>
            </a:r>
            <a:r>
              <a:rPr lang="en-US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.</a:t>
            </a:r>
            <a:r>
              <a:rPr lang="zh-CN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环境温度影响仿真</a:t>
            </a:r>
            <a:endParaRPr lang="en-US" altLang="en-US" sz="36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1" name="TextBox 28">
            <a:extLst>
              <a:ext uri="{FF2B5EF4-FFF2-40B4-BE49-F238E27FC236}">
                <a16:creationId xmlns:a16="http://schemas.microsoft.com/office/drawing/2014/main" id="{0507D2DE-E99B-4D67-9259-E64185EFD2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26252" y="25605503"/>
            <a:ext cx="7104803" cy="64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ea typeface="宋体" panose="02010600030101010101" pitchFamily="2" charset="-122"/>
              </a:rPr>
              <a:t>图</a:t>
            </a:r>
            <a:r>
              <a:rPr lang="en-US" altLang="en-US" sz="3600" b="1" dirty="0">
                <a:ea typeface="宋体" panose="02010600030101010101" pitchFamily="2" charset="-122"/>
              </a:rPr>
              <a:t> </a:t>
            </a:r>
            <a:r>
              <a:rPr lang="en-US" altLang="zh-CN" sz="3600" b="1" dirty="0">
                <a:ea typeface="宋体" panose="02010600030101010101" pitchFamily="2" charset="-122"/>
              </a:rPr>
              <a:t>7</a:t>
            </a:r>
            <a:r>
              <a:rPr lang="en-US" altLang="en-US" sz="3600" dirty="0">
                <a:ea typeface="宋体" panose="02010600030101010101" pitchFamily="2" charset="-122"/>
              </a:rPr>
              <a:t>.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零点输出随环境温度变化曲线</a:t>
            </a:r>
          </a:p>
        </p:txBody>
      </p:sp>
      <p:sp>
        <p:nvSpPr>
          <p:cNvPr id="42" name="TextBox 27">
            <a:extLst>
              <a:ext uri="{FF2B5EF4-FFF2-40B4-BE49-F238E27FC236}">
                <a16:creationId xmlns:a16="http://schemas.microsoft.com/office/drawing/2014/main" id="{41F74EF9-6512-4DFE-9371-51104577B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85288" y="31684455"/>
            <a:ext cx="3900401" cy="64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图</a:t>
            </a:r>
            <a:r>
              <a:rPr lang="en-US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altLang="zh-CN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8</a:t>
            </a:r>
            <a:r>
              <a:rPr lang="en-US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.</a:t>
            </a:r>
            <a:r>
              <a:rPr lang="zh-CN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应力分布仿真</a:t>
            </a:r>
            <a:endParaRPr lang="en-US" altLang="en-US" sz="36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3" name="TextBox 28">
            <a:extLst>
              <a:ext uri="{FF2B5EF4-FFF2-40B4-BE49-F238E27FC236}">
                <a16:creationId xmlns:a16="http://schemas.microsoft.com/office/drawing/2014/main" id="{52344970-B6DB-4840-A96E-D38073917A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98621" y="31686758"/>
            <a:ext cx="6181474" cy="64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ea typeface="宋体" panose="02010600030101010101" pitchFamily="2" charset="-122"/>
              </a:rPr>
              <a:t>图</a:t>
            </a:r>
            <a:r>
              <a:rPr lang="en-US" altLang="en-US" sz="3600" b="1" dirty="0">
                <a:ea typeface="宋体" panose="02010600030101010101" pitchFamily="2" charset="-122"/>
              </a:rPr>
              <a:t> </a:t>
            </a:r>
            <a:r>
              <a:rPr lang="en-US" altLang="zh-CN" sz="3600" b="1" dirty="0">
                <a:ea typeface="宋体" panose="02010600030101010101" pitchFamily="2" charset="-122"/>
              </a:rPr>
              <a:t>9</a:t>
            </a:r>
            <a:r>
              <a:rPr lang="en-US" altLang="en-US" sz="3600" dirty="0">
                <a:ea typeface="宋体" panose="02010600030101010101" pitchFamily="2" charset="-122"/>
              </a:rPr>
              <a:t>.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最大应力随压力变化曲线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74D4181-A241-48F9-AB89-509033245B7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208124" y="11346680"/>
            <a:ext cx="11565621" cy="9659485"/>
          </a:xfrm>
          <a:prstGeom prst="rect">
            <a:avLst/>
          </a:prstGeom>
        </p:spPr>
      </p:pic>
      <p:graphicFrame>
        <p:nvGraphicFramePr>
          <p:cNvPr id="45" name="Object 5">
            <a:extLst>
              <a:ext uri="{FF2B5EF4-FFF2-40B4-BE49-F238E27FC236}">
                <a16:creationId xmlns:a16="http://schemas.microsoft.com/office/drawing/2014/main" id="{F5088AD2-0292-4960-9DBB-97AF2F5FAD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6148834"/>
              </p:ext>
            </p:extLst>
          </p:nvPr>
        </p:nvGraphicFramePr>
        <p:xfrm>
          <a:off x="7790231" y="34966123"/>
          <a:ext cx="3914775" cy="201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3" name="Equation" r:id="rId19" imgW="901440" imgH="457200" progId="Equation.DSMT4">
                  <p:embed/>
                </p:oleObj>
              </mc:Choice>
              <mc:Fallback>
                <p:oleObj name="Equation" r:id="rId19" imgW="901440" imgH="457200" progId="Equation.DSMT4">
                  <p:embed/>
                  <p:pic>
                    <p:nvPicPr>
                      <p:cNvPr id="4104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0231" y="34966123"/>
                        <a:ext cx="3914775" cy="2014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5">
            <a:extLst>
              <a:ext uri="{FF2B5EF4-FFF2-40B4-BE49-F238E27FC236}">
                <a16:creationId xmlns:a16="http://schemas.microsoft.com/office/drawing/2014/main" id="{8B846A48-BAAE-41FF-93AA-69181D0E83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4228008"/>
              </p:ext>
            </p:extLst>
          </p:nvPr>
        </p:nvGraphicFramePr>
        <p:xfrm>
          <a:off x="6400800" y="39319200"/>
          <a:ext cx="7554913" cy="235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4" name="Equation" r:id="rId21" imgW="1739880" imgH="533160" progId="Equation.DSMT4">
                  <p:embed/>
                </p:oleObj>
              </mc:Choice>
              <mc:Fallback>
                <p:oleObj name="Equation" r:id="rId21" imgW="1739880" imgH="533160" progId="Equation.DSMT4">
                  <p:embed/>
                  <p:pic>
                    <p:nvPicPr>
                      <p:cNvPr id="45" name="Object 5">
                        <a:extLst>
                          <a:ext uri="{FF2B5EF4-FFF2-40B4-BE49-F238E27FC236}">
                            <a16:creationId xmlns:a16="http://schemas.microsoft.com/office/drawing/2014/main" id="{F5088AD2-0292-4960-9DBB-97AF2F5FAD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39319200"/>
                        <a:ext cx="7554913" cy="235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552</Words>
  <Application>Microsoft Office PowerPoint</Application>
  <PresentationFormat>自定义</PresentationFormat>
  <Paragraphs>35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宋体</vt:lpstr>
      <vt:lpstr>Arial</vt:lpstr>
      <vt:lpstr>Calibri</vt:lpstr>
      <vt:lpstr>Office Theme</vt:lpstr>
      <vt:lpstr>MathType 6.0 Equation</vt:lpstr>
      <vt:lpstr>Origin Graph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2019-10-06T11:59:59Z</dcterms:modified>
</cp:coreProperties>
</file>