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32918400" cy="43891200"/>
  <p:notesSz cx="6858000" cy="9144000"/>
  <p:defaultTextStyle>
    <a:defPPr>
      <a:defRPr lang="en-US"/>
    </a:defPPr>
    <a:lvl1pPr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1pPr>
    <a:lvl2pPr marL="2190750" indent="-1733550"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2pPr>
    <a:lvl3pPr marL="4384675" indent="-3470275"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3pPr>
    <a:lvl4pPr marL="6580188" indent="-5208588"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4pPr>
    <a:lvl5pPr marL="8774113" indent="-6945313"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33" d="100"/>
          <a:sy n="33" d="100"/>
        </p:scale>
        <p:origin x="643" y="-4632"/>
      </p:cViewPr>
      <p:guideLst>
        <p:guide orient="horz" pos="13824"/>
        <p:guide pos="10368"/>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10/15/2019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10/15/2019</a:t>
            </a:fld>
            <a:endParaRPr lang="en-US" alt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56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28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0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2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686" algn="l" defTabSz="914276" rtl="0" eaLnBrk="1" latinLnBrk="0" hangingPunct="1">
      <a:defRPr sz="1200" kern="1200">
        <a:solidFill>
          <a:schemeClr val="tx1"/>
        </a:solidFill>
        <a:latin typeface="+mn-lt"/>
        <a:ea typeface="+mn-ea"/>
        <a:cs typeface="+mn-cs"/>
      </a:defRPr>
    </a:lvl6pPr>
    <a:lvl7pPr marL="2742824" algn="l" defTabSz="914276" rtl="0" eaLnBrk="1" latinLnBrk="0" hangingPunct="1">
      <a:defRPr sz="1200" kern="1200">
        <a:solidFill>
          <a:schemeClr val="tx1"/>
        </a:solidFill>
        <a:latin typeface="+mn-lt"/>
        <a:ea typeface="+mn-ea"/>
        <a:cs typeface="+mn-cs"/>
      </a:defRPr>
    </a:lvl7pPr>
    <a:lvl8pPr marL="3199961" algn="l" defTabSz="914276" rtl="0" eaLnBrk="1" latinLnBrk="0" hangingPunct="1">
      <a:defRPr sz="1200" kern="1200">
        <a:solidFill>
          <a:schemeClr val="tx1"/>
        </a:solidFill>
        <a:latin typeface="+mn-lt"/>
        <a:ea typeface="+mn-ea"/>
        <a:cs typeface="+mn-cs"/>
      </a:defRPr>
    </a:lvl8pPr>
    <a:lvl9pPr marL="3657097" algn="l" defTabSz="91427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2" y="13634725"/>
            <a:ext cx="27980640" cy="9408160"/>
          </a:xfrm>
        </p:spPr>
        <p:txBody>
          <a:bodyPr/>
          <a:lstStyle/>
          <a:p>
            <a:r>
              <a:rPr lang="en-US"/>
              <a:t>Click to edit Master title style</a:t>
            </a:r>
          </a:p>
        </p:txBody>
      </p:sp>
      <p:sp>
        <p:nvSpPr>
          <p:cNvPr id="3" name="Subtitle 2"/>
          <p:cNvSpPr>
            <a:spLocks noGrp="1"/>
          </p:cNvSpPr>
          <p:nvPr>
            <p:ph type="subTitle" idx="1"/>
          </p:nvPr>
        </p:nvSpPr>
        <p:spPr>
          <a:xfrm>
            <a:off x="4937761" y="24871680"/>
            <a:ext cx="23042881" cy="11216640"/>
          </a:xfrm>
        </p:spPr>
        <p:txBody>
          <a:bodyPr/>
          <a:lstStyle>
            <a:lvl1pPr marL="0" indent="0" algn="ctr">
              <a:buNone/>
              <a:defRPr>
                <a:solidFill>
                  <a:schemeClr val="tx1">
                    <a:tint val="75000"/>
                  </a:schemeClr>
                </a:solidFill>
              </a:defRPr>
            </a:lvl1pPr>
            <a:lvl2pPr marL="2194259" indent="0" algn="ctr">
              <a:buNone/>
              <a:defRPr>
                <a:solidFill>
                  <a:schemeClr val="tx1">
                    <a:tint val="75000"/>
                  </a:schemeClr>
                </a:solidFill>
              </a:defRPr>
            </a:lvl2pPr>
            <a:lvl3pPr marL="4388517" indent="0" algn="ctr">
              <a:buNone/>
              <a:defRPr>
                <a:solidFill>
                  <a:schemeClr val="tx1">
                    <a:tint val="75000"/>
                  </a:schemeClr>
                </a:solidFill>
              </a:defRPr>
            </a:lvl3pPr>
            <a:lvl4pPr marL="6582777" indent="0" algn="ctr">
              <a:buNone/>
              <a:defRPr>
                <a:solidFill>
                  <a:schemeClr val="tx1">
                    <a:tint val="75000"/>
                  </a:schemeClr>
                </a:solidFill>
              </a:defRPr>
            </a:lvl4pPr>
            <a:lvl5pPr marL="8777035" indent="0" algn="ctr">
              <a:buNone/>
              <a:defRPr>
                <a:solidFill>
                  <a:schemeClr val="tx1">
                    <a:tint val="75000"/>
                  </a:schemeClr>
                </a:solidFill>
              </a:defRPr>
            </a:lvl5pPr>
            <a:lvl6pPr marL="10971294" indent="0" algn="ctr">
              <a:buNone/>
              <a:defRPr>
                <a:solidFill>
                  <a:schemeClr val="tx1">
                    <a:tint val="75000"/>
                  </a:schemeClr>
                </a:solidFill>
              </a:defRPr>
            </a:lvl6pPr>
            <a:lvl7pPr marL="13165552" indent="0" algn="ctr">
              <a:buNone/>
              <a:defRPr>
                <a:solidFill>
                  <a:schemeClr val="tx1">
                    <a:tint val="75000"/>
                  </a:schemeClr>
                </a:solidFill>
              </a:defRPr>
            </a:lvl7pPr>
            <a:lvl8pPr marL="15359811" indent="0" algn="ctr">
              <a:buNone/>
              <a:defRPr>
                <a:solidFill>
                  <a:schemeClr val="tx1">
                    <a:tint val="75000"/>
                  </a:schemeClr>
                </a:solidFill>
              </a:defRPr>
            </a:lvl8pPr>
            <a:lvl9pPr marL="1755407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10/15/2019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10/15/2019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2" y="11247125"/>
            <a:ext cx="26660477" cy="2396845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26461" y="11247125"/>
            <a:ext cx="79444213" cy="2396845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10/15/2019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10/15/2019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5"/>
            <a:ext cx="27980640" cy="871728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2600327" y="18602967"/>
            <a:ext cx="27980640" cy="9601197"/>
          </a:xfrm>
        </p:spPr>
        <p:txBody>
          <a:bodyPr anchor="b"/>
          <a:lstStyle>
            <a:lvl1pPr marL="0" indent="0">
              <a:buNone/>
              <a:defRPr sz="9600">
                <a:solidFill>
                  <a:schemeClr val="tx1">
                    <a:tint val="75000"/>
                  </a:schemeClr>
                </a:solidFill>
              </a:defRPr>
            </a:lvl1pPr>
            <a:lvl2pPr marL="2194259" indent="0">
              <a:buNone/>
              <a:defRPr sz="8600">
                <a:solidFill>
                  <a:schemeClr val="tx1">
                    <a:tint val="75000"/>
                  </a:schemeClr>
                </a:solidFill>
              </a:defRPr>
            </a:lvl2pPr>
            <a:lvl3pPr marL="4388517" indent="0">
              <a:buNone/>
              <a:defRPr sz="7700">
                <a:solidFill>
                  <a:schemeClr val="tx1">
                    <a:tint val="75000"/>
                  </a:schemeClr>
                </a:solidFill>
              </a:defRPr>
            </a:lvl3pPr>
            <a:lvl4pPr marL="6582777" indent="0">
              <a:buNone/>
              <a:defRPr sz="6700">
                <a:solidFill>
                  <a:schemeClr val="tx1">
                    <a:tint val="75000"/>
                  </a:schemeClr>
                </a:solidFill>
              </a:defRPr>
            </a:lvl4pPr>
            <a:lvl5pPr marL="8777035" indent="0">
              <a:buNone/>
              <a:defRPr sz="6700">
                <a:solidFill>
                  <a:schemeClr val="tx1">
                    <a:tint val="75000"/>
                  </a:schemeClr>
                </a:solidFill>
              </a:defRPr>
            </a:lvl5pPr>
            <a:lvl6pPr marL="10971294" indent="0">
              <a:buNone/>
              <a:defRPr sz="6700">
                <a:solidFill>
                  <a:schemeClr val="tx1">
                    <a:tint val="75000"/>
                  </a:schemeClr>
                </a:solidFill>
              </a:defRPr>
            </a:lvl6pPr>
            <a:lvl7pPr marL="13165552" indent="0">
              <a:buNone/>
              <a:defRPr sz="6700">
                <a:solidFill>
                  <a:schemeClr val="tx1">
                    <a:tint val="75000"/>
                  </a:schemeClr>
                </a:solidFill>
              </a:defRPr>
            </a:lvl7pPr>
            <a:lvl8pPr marL="15359811" indent="0">
              <a:buNone/>
              <a:defRPr sz="6700">
                <a:solidFill>
                  <a:schemeClr val="tx1">
                    <a:tint val="75000"/>
                  </a:schemeClr>
                </a:solidFill>
              </a:defRPr>
            </a:lvl8pPr>
            <a:lvl9pPr marL="1755407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10/15/2019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26459" y="65542163"/>
            <a:ext cx="53052343"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527444" y="65542163"/>
            <a:ext cx="53052347"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10/15/2019</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3"/>
            <a:ext cx="29626561" cy="7315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9824723"/>
            <a:ext cx="14550391"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16722091" y="13919200"/>
            <a:ext cx="14550391"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10/15/2019</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10/15/2019</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10/15/2019</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1747520"/>
            <a:ext cx="10829927" cy="743712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2870180" y="1747525"/>
            <a:ext cx="18402300" cy="37459923"/>
          </a:xfrm>
        </p:spPr>
        <p:txBody>
          <a:bodyPr/>
          <a:lstStyle>
            <a:lvl1pPr>
              <a:defRPr sz="15400"/>
            </a:lvl1pPr>
            <a:lvl2pPr>
              <a:defRPr sz="135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4" y="9184645"/>
            <a:ext cx="10829927" cy="30022803"/>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10/15/2019</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2"/>
            <a:ext cx="19751040" cy="3627123"/>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6452237" y="3921762"/>
            <a:ext cx="19751040" cy="26334720"/>
          </a:xfrm>
        </p:spPr>
        <p:txBody>
          <a:bodyPr rtlCol="0">
            <a:normAutofit/>
          </a:bodyPr>
          <a:lstStyle>
            <a:lvl1pPr marL="0" indent="0">
              <a:buNone/>
              <a:defRPr sz="15400"/>
            </a:lvl1pPr>
            <a:lvl2pPr marL="2194259" indent="0">
              <a:buNone/>
              <a:defRPr sz="13500"/>
            </a:lvl2pPr>
            <a:lvl3pPr marL="4388517" indent="0">
              <a:buNone/>
              <a:defRPr sz="11500"/>
            </a:lvl3pPr>
            <a:lvl4pPr marL="6582777" indent="0">
              <a:buNone/>
              <a:defRPr sz="9600"/>
            </a:lvl4pPr>
            <a:lvl5pPr marL="8777035" indent="0">
              <a:buNone/>
              <a:defRPr sz="9600"/>
            </a:lvl5pPr>
            <a:lvl6pPr marL="10971294" indent="0">
              <a:buNone/>
              <a:defRPr sz="9600"/>
            </a:lvl6pPr>
            <a:lvl7pPr marL="13165552" indent="0">
              <a:buNone/>
              <a:defRPr sz="9600"/>
            </a:lvl7pPr>
            <a:lvl8pPr marL="15359811" indent="0">
              <a:buNone/>
              <a:defRPr sz="9600"/>
            </a:lvl8pPr>
            <a:lvl9pPr marL="17554070" indent="0">
              <a:buNone/>
              <a:defRPr sz="9600"/>
            </a:lvl9pPr>
          </a:lstStyle>
          <a:p>
            <a:pPr lvl="0"/>
            <a:endParaRPr lang="en-US" noProof="0"/>
          </a:p>
        </p:txBody>
      </p:sp>
      <p:sp>
        <p:nvSpPr>
          <p:cNvPr id="4" name="Text Placeholder 3"/>
          <p:cNvSpPr>
            <a:spLocks noGrp="1"/>
          </p:cNvSpPr>
          <p:nvPr>
            <p:ph type="body" sz="half" idx="2"/>
          </p:nvPr>
        </p:nvSpPr>
        <p:spPr>
          <a:xfrm>
            <a:off x="6452237" y="34350965"/>
            <a:ext cx="19751040" cy="5151117"/>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10/15/2019</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46238" y="1757363"/>
            <a:ext cx="29625925"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1646238" y="10240963"/>
            <a:ext cx="29625925" cy="2896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6462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eaLnBrk="1" hangingPunct="1">
              <a:defRPr sz="5800">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10/15/2019</a:t>
            </a:fld>
            <a:endParaRPr lang="en-US" altLang="en-US"/>
          </a:p>
        </p:txBody>
      </p:sp>
      <p:sp>
        <p:nvSpPr>
          <p:cNvPr id="5" name="Footer Placeholder 4"/>
          <p:cNvSpPr>
            <a:spLocks noGrp="1"/>
          </p:cNvSpPr>
          <p:nvPr>
            <p:ph type="ftr" sz="quarter" idx="3"/>
          </p:nvPr>
        </p:nvSpPr>
        <p:spPr>
          <a:xfrm>
            <a:off x="11247438" y="40681275"/>
            <a:ext cx="10423525" cy="2336800"/>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5800">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235918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5800">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4675" rtl="0" eaLnBrk="0" fontAlgn="base" hangingPunct="0">
        <a:spcBef>
          <a:spcPct val="0"/>
        </a:spcBef>
        <a:spcAft>
          <a:spcPct val="0"/>
        </a:spcAft>
        <a:defRPr sz="21100" kern="1200">
          <a:solidFill>
            <a:schemeClr val="tx1"/>
          </a:solidFill>
          <a:latin typeface="+mj-lt"/>
          <a:ea typeface="ＭＳ Ｐゴシック" charset="0"/>
          <a:cs typeface="+mj-cs"/>
        </a:defRPr>
      </a:lvl1pPr>
      <a:lvl2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2pPr>
      <a:lvl3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3pPr>
      <a:lvl4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4pPr>
      <a:lvl5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5pPr>
      <a:lvl6pPr marL="457137" algn="ctr" defTabSz="4387247" rtl="0" fontAlgn="base">
        <a:spcBef>
          <a:spcPct val="0"/>
        </a:spcBef>
        <a:spcAft>
          <a:spcPct val="0"/>
        </a:spcAft>
        <a:defRPr sz="21100">
          <a:solidFill>
            <a:schemeClr val="tx1"/>
          </a:solidFill>
          <a:latin typeface="Calibri" pitchFamily="34" charset="0"/>
        </a:defRPr>
      </a:lvl6pPr>
      <a:lvl7pPr marL="914276" algn="ctr" defTabSz="4387247" rtl="0" fontAlgn="base">
        <a:spcBef>
          <a:spcPct val="0"/>
        </a:spcBef>
        <a:spcAft>
          <a:spcPct val="0"/>
        </a:spcAft>
        <a:defRPr sz="21100">
          <a:solidFill>
            <a:schemeClr val="tx1"/>
          </a:solidFill>
          <a:latin typeface="Calibri" pitchFamily="34" charset="0"/>
        </a:defRPr>
      </a:lvl7pPr>
      <a:lvl8pPr marL="1371411" algn="ctr" defTabSz="4387247" rtl="0" fontAlgn="base">
        <a:spcBef>
          <a:spcPct val="0"/>
        </a:spcBef>
        <a:spcAft>
          <a:spcPct val="0"/>
        </a:spcAft>
        <a:defRPr sz="21100">
          <a:solidFill>
            <a:schemeClr val="tx1"/>
          </a:solidFill>
          <a:latin typeface="Calibri" pitchFamily="34" charset="0"/>
        </a:defRPr>
      </a:lvl8pPr>
      <a:lvl9pPr marL="1828548" algn="ctr" defTabSz="4387247" rtl="0" fontAlgn="base">
        <a:spcBef>
          <a:spcPct val="0"/>
        </a:spcBef>
        <a:spcAft>
          <a:spcPct val="0"/>
        </a:spcAft>
        <a:defRPr sz="21100">
          <a:solidFill>
            <a:schemeClr val="tx1"/>
          </a:solidFill>
          <a:latin typeface="Calibri" pitchFamily="34" charset="0"/>
        </a:defRPr>
      </a:lvl9pPr>
    </p:titleStyle>
    <p:bodyStyle>
      <a:lvl1pPr marL="1643063" indent="-1643063" algn="l" defTabSz="4384675" rtl="0" eaLnBrk="0" fontAlgn="base" hangingPunct="0">
        <a:spcBef>
          <a:spcPct val="20000"/>
        </a:spcBef>
        <a:spcAft>
          <a:spcPct val="0"/>
        </a:spcAft>
        <a:buFont typeface="Arial" panose="020B0604020202020204" pitchFamily="34" charset="0"/>
        <a:buChar char="•"/>
        <a:defRPr sz="15400" kern="1200">
          <a:solidFill>
            <a:schemeClr val="tx1"/>
          </a:solidFill>
          <a:latin typeface="+mn-lt"/>
          <a:ea typeface="ＭＳ Ｐゴシック" charset="0"/>
          <a:cs typeface="+mn-cs"/>
        </a:defRPr>
      </a:lvl1pPr>
      <a:lvl2pPr marL="3562350" indent="-1370013" algn="l" defTabSz="4384675" rtl="0" eaLnBrk="0" fontAlgn="base" hangingPunct="0">
        <a:spcBef>
          <a:spcPct val="20000"/>
        </a:spcBef>
        <a:spcAft>
          <a:spcPct val="0"/>
        </a:spcAft>
        <a:buFont typeface="Arial" panose="020B0604020202020204" pitchFamily="34" charset="0"/>
        <a:buChar char="–"/>
        <a:defRPr sz="13500" kern="1200">
          <a:solidFill>
            <a:schemeClr val="tx1"/>
          </a:solidFill>
          <a:latin typeface="+mn-lt"/>
          <a:ea typeface="ＭＳ Ｐゴシック" charset="0"/>
          <a:cs typeface="+mn-cs"/>
        </a:defRPr>
      </a:lvl2pPr>
      <a:lvl3pPr marL="5484813" indent="-1095375" algn="l" defTabSz="4384675" rtl="0" eaLnBrk="0" fontAlgn="base" hangingPunct="0">
        <a:spcBef>
          <a:spcPct val="20000"/>
        </a:spcBef>
        <a:spcAft>
          <a:spcPct val="0"/>
        </a:spcAft>
        <a:buFont typeface="Arial" panose="020B0604020202020204" pitchFamily="34" charset="0"/>
        <a:buChar char="•"/>
        <a:defRPr sz="11500" kern="1200">
          <a:solidFill>
            <a:schemeClr val="tx1"/>
          </a:solidFill>
          <a:latin typeface="+mn-lt"/>
          <a:ea typeface="ＭＳ Ｐゴシック" charset="0"/>
          <a:cs typeface="+mn-cs"/>
        </a:defRPr>
      </a:lvl3pPr>
      <a:lvl4pPr marL="7678738"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4pPr>
      <a:lvl5pPr marL="9871075"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5pPr>
      <a:lvl6pPr marL="12068422"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68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94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1200"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517" rtl="0" eaLnBrk="1" latinLnBrk="0" hangingPunct="1">
        <a:defRPr sz="8600" kern="1200">
          <a:solidFill>
            <a:schemeClr val="tx1"/>
          </a:solidFill>
          <a:latin typeface="+mn-lt"/>
          <a:ea typeface="+mn-ea"/>
          <a:cs typeface="+mn-cs"/>
        </a:defRPr>
      </a:lvl1pPr>
      <a:lvl2pPr marL="2194259" algn="l" defTabSz="4388517" rtl="0" eaLnBrk="1" latinLnBrk="0" hangingPunct="1">
        <a:defRPr sz="8600" kern="1200">
          <a:solidFill>
            <a:schemeClr val="tx1"/>
          </a:solidFill>
          <a:latin typeface="+mn-lt"/>
          <a:ea typeface="+mn-ea"/>
          <a:cs typeface="+mn-cs"/>
        </a:defRPr>
      </a:lvl2pPr>
      <a:lvl3pPr marL="4388517" algn="l" defTabSz="4388517" rtl="0" eaLnBrk="1" latinLnBrk="0" hangingPunct="1">
        <a:defRPr sz="8600" kern="1200">
          <a:solidFill>
            <a:schemeClr val="tx1"/>
          </a:solidFill>
          <a:latin typeface="+mn-lt"/>
          <a:ea typeface="+mn-ea"/>
          <a:cs typeface="+mn-cs"/>
        </a:defRPr>
      </a:lvl3pPr>
      <a:lvl4pPr marL="6582777" algn="l" defTabSz="4388517" rtl="0" eaLnBrk="1" latinLnBrk="0" hangingPunct="1">
        <a:defRPr sz="8600" kern="1200">
          <a:solidFill>
            <a:schemeClr val="tx1"/>
          </a:solidFill>
          <a:latin typeface="+mn-lt"/>
          <a:ea typeface="+mn-ea"/>
          <a:cs typeface="+mn-cs"/>
        </a:defRPr>
      </a:lvl4pPr>
      <a:lvl5pPr marL="8777035" algn="l" defTabSz="4388517" rtl="0" eaLnBrk="1" latinLnBrk="0" hangingPunct="1">
        <a:defRPr sz="8600" kern="1200">
          <a:solidFill>
            <a:schemeClr val="tx1"/>
          </a:solidFill>
          <a:latin typeface="+mn-lt"/>
          <a:ea typeface="+mn-ea"/>
          <a:cs typeface="+mn-cs"/>
        </a:defRPr>
      </a:lvl5pPr>
      <a:lvl6pPr marL="10971294" algn="l" defTabSz="4388517" rtl="0" eaLnBrk="1" latinLnBrk="0" hangingPunct="1">
        <a:defRPr sz="8600" kern="1200">
          <a:solidFill>
            <a:schemeClr val="tx1"/>
          </a:solidFill>
          <a:latin typeface="+mn-lt"/>
          <a:ea typeface="+mn-ea"/>
          <a:cs typeface="+mn-cs"/>
        </a:defRPr>
      </a:lvl6pPr>
      <a:lvl7pPr marL="13165552" algn="l" defTabSz="4388517" rtl="0" eaLnBrk="1" latinLnBrk="0" hangingPunct="1">
        <a:defRPr sz="8600" kern="1200">
          <a:solidFill>
            <a:schemeClr val="tx1"/>
          </a:solidFill>
          <a:latin typeface="+mn-lt"/>
          <a:ea typeface="+mn-ea"/>
          <a:cs typeface="+mn-cs"/>
        </a:defRPr>
      </a:lvl7pPr>
      <a:lvl8pPr marL="15359811" algn="l" defTabSz="4388517" rtl="0" eaLnBrk="1" latinLnBrk="0" hangingPunct="1">
        <a:defRPr sz="8600" kern="1200">
          <a:solidFill>
            <a:schemeClr val="tx1"/>
          </a:solidFill>
          <a:latin typeface="+mn-lt"/>
          <a:ea typeface="+mn-ea"/>
          <a:cs typeface="+mn-cs"/>
        </a:defRPr>
      </a:lvl8pPr>
      <a:lvl9pPr marL="17554070" algn="l" defTabSz="438851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37046" y="7034404"/>
            <a:ext cx="9237504" cy="6493852"/>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55616" y="6985655"/>
            <a:ext cx="9562784" cy="7000082"/>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399" y="11119636"/>
            <a:ext cx="16234626" cy="9131977"/>
          </a:xfrm>
          <a:prstGeom prst="rect">
            <a:avLst/>
          </a:prstGeom>
        </p:spPr>
      </p:pic>
      <p:sp>
        <p:nvSpPr>
          <p:cNvPr id="3075" name="TextBox 6"/>
          <p:cNvSpPr txBox="1">
            <a:spLocks noChangeArrowheads="1"/>
          </p:cNvSpPr>
          <p:nvPr/>
        </p:nvSpPr>
        <p:spPr bwMode="auto">
          <a:xfrm>
            <a:off x="2351088" y="5486400"/>
            <a:ext cx="13193712" cy="6740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pPr>
            <a:r>
              <a:rPr lang="zh-CN" altLang="en-US" sz="4800" b="1" dirty="0">
                <a:latin typeface="等线" panose="02010600030101010101" pitchFamily="2" charset="-122"/>
                <a:ea typeface="等线" panose="02010600030101010101" pitchFamily="2" charset="-122"/>
              </a:rPr>
              <a:t>简介</a:t>
            </a:r>
            <a:r>
              <a:rPr lang="en-US" altLang="en-US" sz="4800" dirty="0" smtClean="0">
                <a:latin typeface="等线" panose="02010600030101010101" pitchFamily="2" charset="-122"/>
                <a:ea typeface="等线" panose="02010600030101010101" pitchFamily="2" charset="-122"/>
              </a:rPr>
              <a:t>:</a:t>
            </a:r>
            <a:r>
              <a:rPr lang="zh-CN" altLang="en-US" sz="4800" dirty="0">
                <a:latin typeface="等线" panose="02010600030101010101" pitchFamily="2" charset="-122"/>
                <a:ea typeface="等线" panose="02010600030101010101" pitchFamily="2" charset="-122"/>
              </a:rPr>
              <a:t>锂离子电池的充电性能受环境温度影响较大，低温条件下充电极化电压升高，充电容量下降的问题一直限制了锂离子电池的发展。以电化学反应动力学、质量守恒、电荷守恒和能量守恒为理论</a:t>
            </a:r>
            <a:r>
              <a:rPr lang="zh-CN" altLang="en-US" sz="4800" dirty="0" smtClean="0">
                <a:latin typeface="等线" panose="02010600030101010101" pitchFamily="2" charset="-122"/>
                <a:ea typeface="等线" panose="02010600030101010101" pitchFamily="2" charset="-122"/>
              </a:rPr>
              <a:t>基础，</a:t>
            </a:r>
            <a:r>
              <a:rPr lang="zh-CN" altLang="en-US" sz="4800" dirty="0">
                <a:latin typeface="等线" panose="02010600030101010101" pitchFamily="2" charset="-122"/>
                <a:ea typeface="等线" panose="02010600030101010101" pitchFamily="2" charset="-122"/>
              </a:rPr>
              <a:t>研究了</a:t>
            </a:r>
            <a:r>
              <a:rPr lang="en-US" altLang="zh-CN" sz="4800" dirty="0">
                <a:latin typeface="等线" panose="02010600030101010101" pitchFamily="2" charset="-122"/>
                <a:ea typeface="等线" panose="02010600030101010101" pitchFamily="2" charset="-122"/>
              </a:rPr>
              <a:t>-5℃</a:t>
            </a:r>
            <a:r>
              <a:rPr lang="zh-CN" altLang="en-US" sz="4800" dirty="0">
                <a:latin typeface="等线" panose="02010600030101010101" pitchFamily="2" charset="-122"/>
                <a:ea typeface="等线" panose="02010600030101010101" pitchFamily="2" charset="-122"/>
              </a:rPr>
              <a:t>、</a:t>
            </a:r>
            <a:r>
              <a:rPr lang="en-US" altLang="zh-CN" sz="4800" dirty="0">
                <a:latin typeface="等线" panose="02010600030101010101" pitchFamily="2" charset="-122"/>
                <a:ea typeface="等线" panose="02010600030101010101" pitchFamily="2" charset="-122"/>
              </a:rPr>
              <a:t>-10℃</a:t>
            </a:r>
            <a:r>
              <a:rPr lang="zh-CN" altLang="en-US" sz="4800" dirty="0">
                <a:latin typeface="等线" panose="02010600030101010101" pitchFamily="2" charset="-122"/>
                <a:ea typeface="等线" panose="02010600030101010101" pitchFamily="2" charset="-122"/>
              </a:rPr>
              <a:t>、</a:t>
            </a:r>
            <a:r>
              <a:rPr lang="en-US" altLang="zh-CN" sz="4800" dirty="0">
                <a:latin typeface="等线" panose="02010600030101010101" pitchFamily="2" charset="-122"/>
                <a:ea typeface="等线" panose="02010600030101010101" pitchFamily="2" charset="-122"/>
              </a:rPr>
              <a:t>-15℃</a:t>
            </a:r>
            <a:r>
              <a:rPr lang="zh-CN" altLang="en-US" sz="4800" dirty="0">
                <a:latin typeface="等线" panose="02010600030101010101" pitchFamily="2" charset="-122"/>
                <a:ea typeface="等线" panose="02010600030101010101" pitchFamily="2" charset="-122"/>
              </a:rPr>
              <a:t>三个低温条件下，锂离子电池充电过程中正极液相扩散极化电压和正极液相欧姆极化电压随</a:t>
            </a:r>
            <a:r>
              <a:rPr lang="en-US" altLang="zh-CN" sz="4800" dirty="0">
                <a:latin typeface="等线" panose="02010600030101010101" pitchFamily="2" charset="-122"/>
                <a:ea typeface="等线" panose="02010600030101010101" pitchFamily="2" charset="-122"/>
              </a:rPr>
              <a:t>SOC</a:t>
            </a:r>
            <a:r>
              <a:rPr lang="zh-CN" altLang="en-US" sz="4800" dirty="0">
                <a:latin typeface="等线" panose="02010600030101010101" pitchFamily="2" charset="-122"/>
                <a:ea typeface="等线" panose="02010600030101010101" pitchFamily="2" charset="-122"/>
              </a:rPr>
              <a:t>的变化规律以及电解质盐浓度和电解质电流密度的时空分布情况。</a:t>
            </a:r>
            <a:endParaRPr lang="en-US" altLang="en-US" sz="4800" dirty="0">
              <a:latin typeface="等线" panose="02010600030101010101" pitchFamily="2" charset="-122"/>
              <a:ea typeface="等线" panose="02010600030101010101" pitchFamily="2" charset="-122"/>
            </a:endParaRPr>
          </a:p>
        </p:txBody>
      </p:sp>
      <p:sp>
        <p:nvSpPr>
          <p:cNvPr id="3076" name="TextBox 7"/>
          <p:cNvSpPr txBox="1">
            <a:spLocks noChangeArrowheads="1"/>
          </p:cNvSpPr>
          <p:nvPr/>
        </p:nvSpPr>
        <p:spPr bwMode="auto">
          <a:xfrm>
            <a:off x="1616075" y="21882063"/>
            <a:ext cx="13928725" cy="14865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pPr>
            <a:r>
              <a:rPr lang="zh-CN" altLang="en-US" sz="4800" b="1" dirty="0" smtClean="0">
                <a:latin typeface="等线" panose="02010600030101010101" pitchFamily="2" charset="-122"/>
                <a:ea typeface="等线" panose="02010600030101010101" pitchFamily="2" charset="-122"/>
              </a:rPr>
              <a:t>计算方法</a:t>
            </a:r>
            <a:r>
              <a:rPr lang="en-US" altLang="en-US" sz="4800" dirty="0" smtClean="0">
                <a:latin typeface="等线" panose="02010600030101010101" pitchFamily="2" charset="-122"/>
                <a:ea typeface="等线" panose="02010600030101010101" pitchFamily="2" charset="-122"/>
              </a:rPr>
              <a:t>:</a:t>
            </a:r>
            <a:r>
              <a:rPr lang="zh-CN" altLang="en-US" sz="4800" dirty="0" smtClean="0">
                <a:latin typeface="等线" panose="02010600030101010101" pitchFamily="2" charset="-122"/>
                <a:ea typeface="等线" panose="02010600030101010101" pitchFamily="2" charset="-122"/>
              </a:rPr>
              <a:t>建立基于</a:t>
            </a:r>
            <a:r>
              <a:rPr lang="en-US" altLang="zh-CN" sz="4800" dirty="0" smtClean="0">
                <a:latin typeface="等线" panose="02010600030101010101" pitchFamily="2" charset="-122"/>
                <a:ea typeface="等线" panose="02010600030101010101" pitchFamily="2" charset="-122"/>
              </a:rPr>
              <a:t>LiFePO4/</a:t>
            </a:r>
            <a:r>
              <a:rPr lang="zh-CN" altLang="en-US" sz="4800" dirty="0" smtClean="0">
                <a:latin typeface="等线" panose="02010600030101010101" pitchFamily="2" charset="-122"/>
                <a:ea typeface="等线" panose="02010600030101010101" pitchFamily="2" charset="-122"/>
              </a:rPr>
              <a:t>石墨锂离子电池的电化学</a:t>
            </a:r>
            <a:r>
              <a:rPr lang="en-US" altLang="zh-CN" sz="4800" dirty="0" smtClean="0">
                <a:latin typeface="等线" panose="02010600030101010101" pitchFamily="2" charset="-122"/>
                <a:ea typeface="等线" panose="02010600030101010101" pitchFamily="2" charset="-122"/>
              </a:rPr>
              <a:t>-</a:t>
            </a:r>
            <a:r>
              <a:rPr lang="zh-CN" altLang="en-US" sz="4800" dirty="0" smtClean="0">
                <a:latin typeface="等线" panose="02010600030101010101" pitchFamily="2" charset="-122"/>
                <a:ea typeface="等线" panose="02010600030101010101" pitchFamily="2" charset="-122"/>
              </a:rPr>
              <a:t>热耦合瞬态计算模型。其中利用了锂电池模块和固体传热模块。并对国内</a:t>
            </a:r>
            <a:r>
              <a:rPr lang="zh-CN" altLang="en-US" sz="4800" dirty="0">
                <a:latin typeface="等线" panose="02010600030101010101" pitchFamily="2" charset="-122"/>
                <a:ea typeface="等线" panose="02010600030101010101" pitchFamily="2" charset="-122"/>
              </a:rPr>
              <a:t>某厂商的</a:t>
            </a:r>
            <a:r>
              <a:rPr lang="en-US" altLang="zh-CN" sz="4800" dirty="0">
                <a:latin typeface="等线" panose="02010600030101010101" pitchFamily="2" charset="-122"/>
                <a:ea typeface="等线" panose="02010600030101010101" pitchFamily="2" charset="-122"/>
              </a:rPr>
              <a:t>LR18650EC</a:t>
            </a:r>
            <a:r>
              <a:rPr lang="zh-CN" altLang="en-US" sz="4800" dirty="0">
                <a:latin typeface="等线" panose="02010600030101010101" pitchFamily="2" charset="-122"/>
                <a:ea typeface="等线" panose="02010600030101010101" pitchFamily="2" charset="-122"/>
              </a:rPr>
              <a:t>型号锂离子</a:t>
            </a:r>
            <a:r>
              <a:rPr lang="zh-CN" altLang="en-US" sz="4800" dirty="0" smtClean="0">
                <a:latin typeface="等线" panose="02010600030101010101" pitchFamily="2" charset="-122"/>
                <a:ea typeface="等线" panose="02010600030101010101" pitchFamily="2" charset="-122"/>
              </a:rPr>
              <a:t>电池分别</a:t>
            </a:r>
            <a:r>
              <a:rPr lang="zh-CN" altLang="en-US" sz="4800" dirty="0">
                <a:latin typeface="等线" panose="02010600030101010101" pitchFamily="2" charset="-122"/>
                <a:ea typeface="等线" panose="02010600030101010101" pitchFamily="2" charset="-122"/>
              </a:rPr>
              <a:t>在</a:t>
            </a:r>
            <a:r>
              <a:rPr lang="en-US" altLang="zh-CN" sz="4800" dirty="0">
                <a:latin typeface="等线" panose="02010600030101010101" pitchFamily="2" charset="-122"/>
                <a:ea typeface="等线" panose="02010600030101010101" pitchFamily="2" charset="-122"/>
              </a:rPr>
              <a:t>-5℃</a:t>
            </a:r>
            <a:r>
              <a:rPr lang="zh-CN" altLang="en-US" sz="4800" dirty="0">
                <a:latin typeface="等线" panose="02010600030101010101" pitchFamily="2" charset="-122"/>
                <a:ea typeface="等线" panose="02010600030101010101" pitchFamily="2" charset="-122"/>
              </a:rPr>
              <a:t>、</a:t>
            </a:r>
            <a:r>
              <a:rPr lang="en-US" altLang="zh-CN" sz="4800" dirty="0">
                <a:latin typeface="等线" panose="02010600030101010101" pitchFamily="2" charset="-122"/>
                <a:ea typeface="等线" panose="02010600030101010101" pitchFamily="2" charset="-122"/>
              </a:rPr>
              <a:t>-10℃</a:t>
            </a:r>
            <a:r>
              <a:rPr lang="zh-CN" altLang="en-US" sz="4800" dirty="0">
                <a:latin typeface="等线" panose="02010600030101010101" pitchFamily="2" charset="-122"/>
                <a:ea typeface="等线" panose="02010600030101010101" pitchFamily="2" charset="-122"/>
              </a:rPr>
              <a:t>、</a:t>
            </a:r>
            <a:r>
              <a:rPr lang="en-US" altLang="zh-CN" sz="4800" dirty="0">
                <a:latin typeface="等线" panose="02010600030101010101" pitchFamily="2" charset="-122"/>
                <a:ea typeface="等线" panose="02010600030101010101" pitchFamily="2" charset="-122"/>
              </a:rPr>
              <a:t>-15℃</a:t>
            </a:r>
            <a:r>
              <a:rPr lang="zh-CN" altLang="en-US" sz="4800" dirty="0">
                <a:latin typeface="等线" panose="02010600030101010101" pitchFamily="2" charset="-122"/>
                <a:ea typeface="等线" panose="02010600030101010101" pitchFamily="2" charset="-122"/>
              </a:rPr>
              <a:t>三个低温</a:t>
            </a:r>
            <a:r>
              <a:rPr lang="zh-CN" altLang="en-US" sz="4800" dirty="0" smtClean="0">
                <a:latin typeface="等线" panose="02010600030101010101" pitchFamily="2" charset="-122"/>
                <a:ea typeface="等线" panose="02010600030101010101" pitchFamily="2" charset="-122"/>
              </a:rPr>
              <a:t>条进行</a:t>
            </a:r>
            <a:r>
              <a:rPr lang="en-US" altLang="zh-CN" sz="4800" dirty="0">
                <a:latin typeface="等线" panose="02010600030101010101" pitchFamily="2" charset="-122"/>
                <a:ea typeface="等线" panose="02010600030101010101" pitchFamily="2" charset="-122"/>
              </a:rPr>
              <a:t>1C</a:t>
            </a:r>
            <a:r>
              <a:rPr lang="zh-CN" altLang="en-US" sz="4800" dirty="0" smtClean="0">
                <a:latin typeface="等线" panose="02010600030101010101" pitchFamily="2" charset="-122"/>
                <a:ea typeface="等线" panose="02010600030101010101" pitchFamily="2" charset="-122"/>
              </a:rPr>
              <a:t>恒流充电，以验证模型有效性。</a:t>
            </a:r>
            <a:endParaRPr lang="zh-CN" altLang="en-US" sz="4800" dirty="0">
              <a:latin typeface="等线" panose="02010600030101010101" pitchFamily="2" charset="-122"/>
              <a:ea typeface="等线" panose="02010600030101010101" pitchFamily="2" charset="-122"/>
            </a:endParaRPr>
          </a:p>
          <a:p>
            <a:pPr algn="just" eaLnBrk="1" hangingPunct="1">
              <a:spcBef>
                <a:spcPct val="0"/>
              </a:spcBef>
              <a:buFontTx/>
              <a:buNone/>
            </a:pPr>
            <a:endParaRPr lang="en-US" altLang="en-US" sz="4800" dirty="0" smtClean="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pPr>
            <a:endParaRPr lang="en-US" altLang="zh-CN" sz="4800" dirty="0">
              <a:latin typeface="等线" panose="02010600030101010101" pitchFamily="2" charset="-122"/>
              <a:ea typeface="等线" panose="02010600030101010101" pitchFamily="2" charset="-122"/>
            </a:endParaRPr>
          </a:p>
          <a:p>
            <a:pPr algn="just" eaLnBrk="1" hangingPunct="1">
              <a:spcBef>
                <a:spcPct val="0"/>
              </a:spcBef>
              <a:buFontTx/>
              <a:buNone/>
            </a:pPr>
            <a:endParaRPr lang="en-US" altLang="zh-CN" sz="4800" dirty="0">
              <a:latin typeface="等线" panose="02010600030101010101" pitchFamily="2" charset="-122"/>
              <a:ea typeface="等线" panose="02010600030101010101" pitchFamily="2" charset="-122"/>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p:txBody>
      </p:sp>
      <p:sp>
        <p:nvSpPr>
          <p:cNvPr id="3082" name="TextBox 15"/>
          <p:cNvSpPr txBox="1">
            <a:spLocks noChangeArrowheads="1"/>
          </p:cNvSpPr>
          <p:nvPr/>
        </p:nvSpPr>
        <p:spPr bwMode="auto">
          <a:xfrm>
            <a:off x="17373600" y="5486400"/>
            <a:ext cx="13454063" cy="83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pPr>
            <a:r>
              <a:rPr lang="zh-CN" altLang="en-US" sz="4800" b="1" dirty="0">
                <a:latin typeface="等线" panose="02010600030101010101" pitchFamily="2" charset="-122"/>
                <a:ea typeface="等线" panose="02010600030101010101" pitchFamily="2" charset="-122"/>
              </a:rPr>
              <a:t>结果</a:t>
            </a:r>
            <a:r>
              <a:rPr lang="en-US" altLang="en-US" sz="4800" b="1" dirty="0" smtClean="0">
                <a:latin typeface="等线" panose="02010600030101010101" pitchFamily="2" charset="-122"/>
                <a:ea typeface="等线" panose="02010600030101010101" pitchFamily="2" charset="-122"/>
              </a:rPr>
              <a:t>:</a:t>
            </a:r>
            <a:endParaRPr lang="en-US" altLang="en-US" sz="4800" dirty="0">
              <a:latin typeface="等线" panose="02010600030101010101" pitchFamily="2" charset="-122"/>
              <a:ea typeface="等线" panose="02010600030101010101" pitchFamily="2" charset="-122"/>
            </a:endParaRPr>
          </a:p>
        </p:txBody>
      </p:sp>
      <p:sp>
        <p:nvSpPr>
          <p:cNvPr id="3110" name="TextBox 22"/>
          <p:cNvSpPr txBox="1">
            <a:spLocks noChangeArrowheads="1"/>
          </p:cNvSpPr>
          <p:nvPr/>
        </p:nvSpPr>
        <p:spPr bwMode="auto">
          <a:xfrm>
            <a:off x="17373600" y="24688800"/>
            <a:ext cx="13600113" cy="969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pPr>
            <a:r>
              <a:rPr lang="zh-CN" altLang="en-US" sz="4800" b="1" dirty="0">
                <a:latin typeface="等线" panose="02010600030101010101" pitchFamily="2" charset="-122"/>
                <a:ea typeface="等线" panose="02010600030101010101" pitchFamily="2" charset="-122"/>
              </a:rPr>
              <a:t>结论</a:t>
            </a:r>
            <a:r>
              <a:rPr lang="en-US" altLang="en-US" sz="4800" b="1" dirty="0" smtClean="0">
                <a:latin typeface="等线" panose="02010600030101010101" pitchFamily="2" charset="-122"/>
                <a:ea typeface="等线" panose="02010600030101010101" pitchFamily="2" charset="-122"/>
              </a:rPr>
              <a:t>:</a:t>
            </a:r>
          </a:p>
          <a:p>
            <a:pPr eaLnBrk="1" hangingPunct="1">
              <a:spcBef>
                <a:spcPct val="0"/>
              </a:spcBef>
              <a:buFontTx/>
              <a:buNone/>
            </a:pPr>
            <a:r>
              <a:rPr lang="zh-CN" altLang="en-US" sz="4800" dirty="0">
                <a:latin typeface="等线" panose="02010600030101010101" pitchFamily="2" charset="-122"/>
                <a:ea typeface="等线" panose="02010600030101010101" pitchFamily="2" charset="-122"/>
              </a:rPr>
              <a:t>本文采用电化学</a:t>
            </a:r>
            <a:r>
              <a:rPr lang="en-US" altLang="zh-CN" sz="4800" dirty="0">
                <a:latin typeface="等线" panose="02010600030101010101" pitchFamily="2" charset="-122"/>
                <a:ea typeface="等线" panose="02010600030101010101" pitchFamily="2" charset="-122"/>
              </a:rPr>
              <a:t>-</a:t>
            </a:r>
            <a:r>
              <a:rPr lang="zh-CN" altLang="en-US" sz="4800" dirty="0" smtClean="0">
                <a:latin typeface="等线" panose="02010600030101010101" pitchFamily="2" charset="-122"/>
                <a:ea typeface="等线" panose="02010600030101010101" pitchFamily="2" charset="-122"/>
              </a:rPr>
              <a:t>热耦合瞬态计算模型</a:t>
            </a:r>
            <a:r>
              <a:rPr lang="zh-CN" altLang="en-US" sz="4800" dirty="0">
                <a:latin typeface="等线" panose="02010600030101010101" pitchFamily="2" charset="-122"/>
                <a:ea typeface="等线" panose="02010600030101010101" pitchFamily="2" charset="-122"/>
              </a:rPr>
              <a:t>研究了恒流充电过程中，正极扩散极化电解液在低温条件下的变化，并用</a:t>
            </a:r>
            <a:r>
              <a:rPr lang="zh-CN" altLang="en-US" sz="4800" dirty="0" smtClean="0">
                <a:latin typeface="等线" panose="02010600030101010101" pitchFamily="2" charset="-122"/>
                <a:ea typeface="等线" panose="02010600030101010101" pitchFamily="2" charset="-122"/>
              </a:rPr>
              <a:t>可变</a:t>
            </a:r>
            <a:r>
              <a:rPr lang="en-US" altLang="zh-CN" sz="4800" dirty="0" err="1" smtClean="0">
                <a:latin typeface="等线" panose="02010600030101010101" pitchFamily="2" charset="-122"/>
                <a:ea typeface="等线" panose="02010600030101010101" pitchFamily="2" charset="-122"/>
              </a:rPr>
              <a:t>Pdpe</a:t>
            </a:r>
            <a:r>
              <a:rPr lang="zh-CN" altLang="en-US" sz="4800" dirty="0" smtClean="0">
                <a:latin typeface="等线" panose="02010600030101010101" pitchFamily="2" charset="-122"/>
                <a:ea typeface="等线" panose="02010600030101010101" pitchFamily="2" charset="-122"/>
              </a:rPr>
              <a:t>表征</a:t>
            </a:r>
            <a:r>
              <a:rPr lang="zh-CN" altLang="en-US" sz="4800" dirty="0">
                <a:latin typeface="等线" panose="02010600030101010101" pitchFamily="2" charset="-122"/>
                <a:ea typeface="等线" panose="02010600030101010101" pitchFamily="2" charset="-122"/>
              </a:rPr>
              <a:t>了其极化程度。从电解液盐浓度和电解液电流密度进一步分析了极化变化的原因。结论如下。</a:t>
            </a:r>
            <a:endParaRPr lang="en-US" altLang="zh-CN" sz="4800" dirty="0" smtClean="0">
              <a:latin typeface="等线" panose="02010600030101010101" pitchFamily="2" charset="-122"/>
              <a:ea typeface="等线" panose="02010600030101010101" pitchFamily="2" charset="-122"/>
            </a:endParaRPr>
          </a:p>
          <a:p>
            <a:pPr eaLnBrk="1" hangingPunct="1">
              <a:spcBef>
                <a:spcPct val="0"/>
              </a:spcBef>
              <a:buFontTx/>
              <a:buNone/>
            </a:pPr>
            <a:r>
              <a:rPr lang="en-US" altLang="zh-CN" sz="4800" dirty="0" smtClean="0">
                <a:latin typeface="等线" panose="02010600030101010101" pitchFamily="2" charset="-122"/>
                <a:ea typeface="等线" panose="02010600030101010101" pitchFamily="2" charset="-122"/>
              </a:rPr>
              <a:t>1</a:t>
            </a:r>
            <a:r>
              <a:rPr lang="zh-CN" altLang="en-US" sz="4800" dirty="0">
                <a:latin typeface="等线" panose="02010600030101010101" pitchFamily="2" charset="-122"/>
                <a:ea typeface="等线" panose="02010600030101010101" pitchFamily="2" charset="-122"/>
              </a:rPr>
              <a:t>低温条件在一定程度上增大了锂离子电池充电过程中正极液相扩散极化和正极液相欧姆极化的极化作用，且温度越低影响程度越大。</a:t>
            </a:r>
          </a:p>
          <a:p>
            <a:pPr eaLnBrk="1" hangingPunct="1">
              <a:spcBef>
                <a:spcPct val="0"/>
              </a:spcBef>
              <a:buFontTx/>
              <a:buNone/>
            </a:pPr>
            <a:r>
              <a:rPr lang="en-US" altLang="zh-CN" sz="4800" dirty="0">
                <a:latin typeface="等线" panose="02010600030101010101" pitchFamily="2" charset="-122"/>
                <a:ea typeface="等线" panose="02010600030101010101" pitchFamily="2" charset="-122"/>
              </a:rPr>
              <a:t>2</a:t>
            </a:r>
            <a:r>
              <a:rPr lang="zh-CN" altLang="en-US" sz="4800" dirty="0">
                <a:latin typeface="等线" panose="02010600030101010101" pitchFamily="2" charset="-122"/>
                <a:ea typeface="等线" panose="02010600030101010101" pitchFamily="2" charset="-122"/>
              </a:rPr>
              <a:t>电解质盐浓度和电解质电流密度在电极厚度方向上的时空分布情况，从侧面上解释了两种极化变换的内部原因。</a:t>
            </a:r>
          </a:p>
          <a:p>
            <a:pPr eaLnBrk="1" hangingPunct="1">
              <a:spcBef>
                <a:spcPct val="0"/>
              </a:spcBef>
              <a:buFontTx/>
              <a:buNone/>
            </a:pPr>
            <a:endParaRPr lang="en-US" altLang="en-US" sz="4800" dirty="0">
              <a:latin typeface="等线" panose="02010600030101010101" pitchFamily="2" charset="-122"/>
              <a:ea typeface="等线" panose="02010600030101010101" pitchFamily="2" charset="-122"/>
            </a:endParaRPr>
          </a:p>
        </p:txBody>
      </p:sp>
      <p:sp>
        <p:nvSpPr>
          <p:cNvPr id="24" name="TextBox 23"/>
          <p:cNvSpPr txBox="1"/>
          <p:nvPr/>
        </p:nvSpPr>
        <p:spPr>
          <a:xfrm>
            <a:off x="21551106" y="37337072"/>
            <a:ext cx="9932988" cy="4708969"/>
          </a:xfrm>
          <a:prstGeom prst="rect">
            <a:avLst/>
          </a:prstGeom>
          <a:noFill/>
        </p:spPr>
        <p:txBody>
          <a:bodyPr lIns="91427" tIns="45714" rIns="91427" bIns="45714">
            <a:spAutoFit/>
          </a:bodyPr>
          <a:lstStyle/>
          <a:p>
            <a:pPr defTabSz="4388517" eaLnBrk="1" fontAlgn="auto" hangingPunct="1">
              <a:spcBef>
                <a:spcPts val="0"/>
              </a:spcBef>
              <a:spcAft>
                <a:spcPts val="0"/>
              </a:spcAft>
              <a:defRPr/>
            </a:pPr>
            <a:r>
              <a:rPr lang="zh-CN" altLang="en-US" sz="4800" b="1" dirty="0">
                <a:latin typeface="等线" panose="02010600030101010101" pitchFamily="2" charset="-122"/>
                <a:ea typeface="等线" panose="02010600030101010101" pitchFamily="2" charset="-122"/>
                <a:cs typeface="Arial" pitchFamily="34" charset="0"/>
              </a:rPr>
              <a:t>参考文献：</a:t>
            </a:r>
            <a:endParaRPr lang="en-US" sz="4800" b="1" dirty="0">
              <a:latin typeface="等线" panose="02010600030101010101" pitchFamily="2" charset="-122"/>
              <a:ea typeface="等线" panose="02010600030101010101" pitchFamily="2" charset="-122"/>
              <a:cs typeface="Arial" panose="020B0604020202020204" pitchFamily="34" charset="0"/>
            </a:endParaRPr>
          </a:p>
          <a:p>
            <a:pPr marL="1142843" indent="-1142843" defTabSz="4388517" eaLnBrk="1" fontAlgn="auto" hangingPunct="1">
              <a:spcBef>
                <a:spcPts val="0"/>
              </a:spcBef>
              <a:spcAft>
                <a:spcPts val="0"/>
              </a:spcAft>
              <a:buFontTx/>
              <a:buAutoNum type="arabicPeriod"/>
              <a:defRPr/>
            </a:pPr>
            <a:r>
              <a:rPr lang="zh-CN" altLang="en-US" sz="2800" dirty="0" smtClean="0">
                <a:latin typeface="等线" panose="02010600030101010101" pitchFamily="2" charset="-122"/>
                <a:ea typeface="等线" panose="02010600030101010101" pitchFamily="2" charset="-122"/>
                <a:cs typeface="Arial" pitchFamily="34" charset="0"/>
              </a:rPr>
              <a:t>姚雷</a:t>
            </a:r>
            <a:r>
              <a:rPr lang="en-US" altLang="zh-CN" sz="2800" dirty="0">
                <a:latin typeface="等线" panose="02010600030101010101" pitchFamily="2" charset="-122"/>
                <a:ea typeface="等线" panose="02010600030101010101" pitchFamily="2" charset="-122"/>
                <a:cs typeface="Arial" pitchFamily="34" charset="0"/>
              </a:rPr>
              <a:t>, </a:t>
            </a:r>
            <a:r>
              <a:rPr lang="zh-CN" altLang="en-US" sz="2800" dirty="0">
                <a:latin typeface="等线" panose="02010600030101010101" pitchFamily="2" charset="-122"/>
                <a:ea typeface="等线" panose="02010600030101010101" pitchFamily="2" charset="-122"/>
                <a:cs typeface="Arial" pitchFamily="34" charset="0"/>
              </a:rPr>
              <a:t>王震坡</a:t>
            </a:r>
            <a:r>
              <a:rPr lang="en-US" altLang="zh-CN" sz="2800" dirty="0">
                <a:latin typeface="等线" panose="02010600030101010101" pitchFamily="2" charset="-122"/>
                <a:ea typeface="等线" panose="02010600030101010101" pitchFamily="2" charset="-122"/>
                <a:cs typeface="Arial" pitchFamily="34" charset="0"/>
              </a:rPr>
              <a:t>. </a:t>
            </a:r>
            <a:r>
              <a:rPr lang="zh-CN" altLang="en-US" sz="2800" dirty="0">
                <a:latin typeface="等线" panose="02010600030101010101" pitchFamily="2" charset="-122"/>
                <a:ea typeface="等线" panose="02010600030101010101" pitchFamily="2" charset="-122"/>
                <a:cs typeface="Arial" pitchFamily="34" charset="0"/>
              </a:rPr>
              <a:t>锂离子电池极化电压特性分析</a:t>
            </a:r>
            <a:r>
              <a:rPr lang="en-US" altLang="zh-CN" sz="2800" dirty="0">
                <a:latin typeface="等线" panose="02010600030101010101" pitchFamily="2" charset="-122"/>
                <a:ea typeface="等线" panose="02010600030101010101" pitchFamily="2" charset="-122"/>
                <a:cs typeface="Arial" pitchFamily="34" charset="0"/>
              </a:rPr>
              <a:t>[J]. </a:t>
            </a:r>
            <a:r>
              <a:rPr lang="zh-CN" altLang="en-US" sz="2800" dirty="0">
                <a:latin typeface="等线" panose="02010600030101010101" pitchFamily="2" charset="-122"/>
                <a:ea typeface="等线" panose="02010600030101010101" pitchFamily="2" charset="-122"/>
                <a:cs typeface="Arial" pitchFamily="34" charset="0"/>
              </a:rPr>
              <a:t>北京理工大学学报</a:t>
            </a:r>
            <a:r>
              <a:rPr lang="en-US" altLang="zh-CN" sz="2800" dirty="0">
                <a:latin typeface="等线" panose="02010600030101010101" pitchFamily="2" charset="-122"/>
                <a:ea typeface="等线" panose="02010600030101010101" pitchFamily="2" charset="-122"/>
                <a:cs typeface="Arial" pitchFamily="34" charset="0"/>
              </a:rPr>
              <a:t>,2014,34(9):912-922</a:t>
            </a:r>
            <a:r>
              <a:rPr lang="en-US" altLang="zh-CN" sz="2800" dirty="0" smtClean="0">
                <a:latin typeface="等线" panose="02010600030101010101" pitchFamily="2" charset="-122"/>
                <a:ea typeface="等线" panose="02010600030101010101" pitchFamily="2" charset="-122"/>
                <a:cs typeface="Arial" pitchFamily="34" charset="0"/>
              </a:rPr>
              <a:t>.</a:t>
            </a:r>
            <a:endParaRPr lang="en-US" altLang="zh-CN" sz="2800" dirty="0">
              <a:latin typeface="等线" panose="02010600030101010101" pitchFamily="2" charset="-122"/>
              <a:ea typeface="等线" panose="02010600030101010101" pitchFamily="2" charset="-122"/>
              <a:cs typeface="Arial" pitchFamily="34" charset="0"/>
            </a:endParaRPr>
          </a:p>
          <a:p>
            <a:pPr marL="1142843" indent="-1142843" defTabSz="4388517" eaLnBrk="1" fontAlgn="auto" hangingPunct="1">
              <a:spcBef>
                <a:spcPts val="0"/>
              </a:spcBef>
              <a:spcAft>
                <a:spcPts val="0"/>
              </a:spcAft>
              <a:buFontTx/>
              <a:buAutoNum type="arabicPeriod"/>
              <a:defRPr/>
            </a:pPr>
            <a:r>
              <a:rPr lang="zh-CN" altLang="en-US" sz="2800" dirty="0" smtClean="0">
                <a:latin typeface="等线" panose="02010600030101010101" pitchFamily="2" charset="-122"/>
                <a:ea typeface="等线" panose="02010600030101010101" pitchFamily="2" charset="-122"/>
                <a:cs typeface="Arial" pitchFamily="34" charset="0"/>
              </a:rPr>
              <a:t>张凯</a:t>
            </a:r>
            <a:r>
              <a:rPr lang="en-US" altLang="zh-CN" sz="2800" dirty="0">
                <a:latin typeface="等线" panose="02010600030101010101" pitchFamily="2" charset="-122"/>
                <a:ea typeface="等线" panose="02010600030101010101" pitchFamily="2" charset="-122"/>
                <a:cs typeface="Arial" pitchFamily="34" charset="0"/>
              </a:rPr>
              <a:t>, </a:t>
            </a:r>
            <a:r>
              <a:rPr lang="zh-CN" altLang="en-US" sz="2800" dirty="0">
                <a:latin typeface="等线" panose="02010600030101010101" pitchFamily="2" charset="-122"/>
                <a:ea typeface="等线" panose="02010600030101010101" pitchFamily="2" charset="-122"/>
                <a:cs typeface="Arial" pitchFamily="34" charset="0"/>
              </a:rPr>
              <a:t>汤依伟</a:t>
            </a:r>
            <a:r>
              <a:rPr lang="en-US" altLang="zh-CN" sz="2800" dirty="0">
                <a:latin typeface="等线" panose="02010600030101010101" pitchFamily="2" charset="-122"/>
                <a:ea typeface="等线" panose="02010600030101010101" pitchFamily="2" charset="-122"/>
                <a:cs typeface="Arial" pitchFamily="34" charset="0"/>
              </a:rPr>
              <a:t>, </a:t>
            </a:r>
            <a:r>
              <a:rPr lang="zh-CN" altLang="en-US" sz="2800" dirty="0">
                <a:latin typeface="等线" panose="02010600030101010101" pitchFamily="2" charset="-122"/>
                <a:ea typeface="等线" panose="02010600030101010101" pitchFamily="2" charset="-122"/>
                <a:cs typeface="Arial" pitchFamily="34" charset="0"/>
              </a:rPr>
              <a:t>邹 忠</a:t>
            </a:r>
            <a:r>
              <a:rPr lang="en-US" altLang="zh-CN" sz="2800" dirty="0">
                <a:latin typeface="等线" panose="02010600030101010101" pitchFamily="2" charset="-122"/>
                <a:ea typeface="等线" panose="02010600030101010101" pitchFamily="2" charset="-122"/>
                <a:cs typeface="Arial" pitchFamily="34" charset="0"/>
              </a:rPr>
              <a:t>, </a:t>
            </a:r>
            <a:r>
              <a:rPr lang="zh-CN" altLang="en-US" sz="2800" dirty="0">
                <a:latin typeface="等线" panose="02010600030101010101" pitchFamily="2" charset="-122"/>
                <a:ea typeface="等线" panose="02010600030101010101" pitchFamily="2" charset="-122"/>
                <a:cs typeface="Arial" pitchFamily="34" charset="0"/>
              </a:rPr>
              <a:t>等</a:t>
            </a:r>
            <a:r>
              <a:rPr lang="en-US" altLang="zh-CN" sz="2800" dirty="0">
                <a:latin typeface="等线" panose="02010600030101010101" pitchFamily="2" charset="-122"/>
                <a:ea typeface="等线" panose="02010600030101010101" pitchFamily="2" charset="-122"/>
                <a:cs typeface="Arial" pitchFamily="34" charset="0"/>
              </a:rPr>
              <a:t>. </a:t>
            </a:r>
            <a:r>
              <a:rPr lang="zh-CN" altLang="en-US" sz="2800" dirty="0">
                <a:latin typeface="等线" panose="02010600030101010101" pitchFamily="2" charset="-122"/>
                <a:ea typeface="等线" panose="02010600030101010101" pitchFamily="2" charset="-122"/>
                <a:cs typeface="Arial" pitchFamily="34" charset="0"/>
              </a:rPr>
              <a:t>锂离子电池</a:t>
            </a:r>
            <a:r>
              <a:rPr lang="en-US" altLang="zh-CN" sz="2800" dirty="0">
                <a:latin typeface="等线" panose="02010600030101010101" pitchFamily="2" charset="-122"/>
                <a:ea typeface="等线" panose="02010600030101010101" pitchFamily="2" charset="-122"/>
                <a:cs typeface="Arial" pitchFamily="34" charset="0"/>
              </a:rPr>
              <a:t>LiMn2O4/</a:t>
            </a:r>
            <a:r>
              <a:rPr lang="zh-CN" altLang="en-US" sz="2800" dirty="0">
                <a:latin typeface="等线" panose="02010600030101010101" pitchFamily="2" charset="-122"/>
                <a:ea typeface="等线" panose="02010600030101010101" pitchFamily="2" charset="-122"/>
                <a:cs typeface="Arial" pitchFamily="34" charset="0"/>
              </a:rPr>
              <a:t>石墨电极放电过程中扩散极化的仿真</a:t>
            </a:r>
            <a:r>
              <a:rPr lang="en-US" altLang="zh-CN" sz="2800" dirty="0">
                <a:latin typeface="等线" panose="02010600030101010101" pitchFamily="2" charset="-122"/>
                <a:ea typeface="等线" panose="02010600030101010101" pitchFamily="2" charset="-122"/>
                <a:cs typeface="Arial" pitchFamily="34" charset="0"/>
              </a:rPr>
              <a:t>[J]. </a:t>
            </a:r>
            <a:r>
              <a:rPr lang="zh-CN" altLang="en-US" sz="2800" dirty="0">
                <a:latin typeface="等线" panose="02010600030101010101" pitchFamily="2" charset="-122"/>
                <a:ea typeface="等线" panose="02010600030101010101" pitchFamily="2" charset="-122"/>
                <a:cs typeface="Arial" pitchFamily="34" charset="0"/>
              </a:rPr>
              <a:t>中国有色金属学报</a:t>
            </a:r>
            <a:r>
              <a:rPr lang="en-US" altLang="zh-CN" sz="2800" dirty="0">
                <a:latin typeface="等线" panose="02010600030101010101" pitchFamily="2" charset="-122"/>
                <a:ea typeface="等线" panose="02010600030101010101" pitchFamily="2" charset="-122"/>
                <a:cs typeface="Arial" pitchFamily="34" charset="0"/>
              </a:rPr>
              <a:t>,2013,23(8)</a:t>
            </a:r>
            <a:r>
              <a:rPr lang="zh-CN" altLang="en-US" sz="2800" dirty="0">
                <a:latin typeface="等线" panose="02010600030101010101" pitchFamily="2" charset="-122"/>
                <a:ea typeface="等线" panose="02010600030101010101" pitchFamily="2" charset="-122"/>
                <a:cs typeface="Arial" pitchFamily="34" charset="0"/>
              </a:rPr>
              <a:t>：</a:t>
            </a:r>
            <a:r>
              <a:rPr lang="en-US" altLang="zh-CN" sz="2800" dirty="0">
                <a:latin typeface="等线" panose="02010600030101010101" pitchFamily="2" charset="-122"/>
                <a:ea typeface="等线" panose="02010600030101010101" pitchFamily="2" charset="-122"/>
                <a:cs typeface="Arial" pitchFamily="34" charset="0"/>
              </a:rPr>
              <a:t>2235-2242</a:t>
            </a:r>
            <a:r>
              <a:rPr lang="en-US" altLang="zh-CN" sz="2800" dirty="0" smtClean="0">
                <a:latin typeface="等线" panose="02010600030101010101" pitchFamily="2" charset="-122"/>
                <a:ea typeface="等线" panose="02010600030101010101" pitchFamily="2" charset="-122"/>
                <a:cs typeface="Arial" pitchFamily="34" charset="0"/>
              </a:rPr>
              <a:t>.</a:t>
            </a:r>
          </a:p>
          <a:p>
            <a:pPr marL="1142843" indent="-1142843" defTabSz="4388517" eaLnBrk="1" fontAlgn="auto" hangingPunct="1">
              <a:spcBef>
                <a:spcPts val="0"/>
              </a:spcBef>
              <a:spcAft>
                <a:spcPts val="0"/>
              </a:spcAft>
              <a:buFontTx/>
              <a:buAutoNum type="arabicPeriod"/>
              <a:defRPr/>
            </a:pPr>
            <a:r>
              <a:rPr lang="en-US" altLang="zh-CN" sz="2800" dirty="0" smtClean="0">
                <a:latin typeface="等线" panose="02010600030101010101" pitchFamily="2" charset="-122"/>
                <a:ea typeface="等线" panose="02010600030101010101" pitchFamily="2" charset="-122"/>
                <a:cs typeface="Arial" pitchFamily="34" charset="0"/>
              </a:rPr>
              <a:t>Doyle </a:t>
            </a:r>
            <a:r>
              <a:rPr lang="en-US" altLang="zh-CN" sz="2800" dirty="0">
                <a:latin typeface="等线" panose="02010600030101010101" pitchFamily="2" charset="-122"/>
                <a:ea typeface="等线" panose="02010600030101010101" pitchFamily="2" charset="-122"/>
                <a:cs typeface="Arial" pitchFamily="34" charset="0"/>
              </a:rPr>
              <a:t>M, Fuller T F, Newman J, et al</a:t>
            </a:r>
            <a:r>
              <a:rPr lang="zh-CN" altLang="en-US" sz="2800" dirty="0">
                <a:latin typeface="等线" panose="02010600030101010101" pitchFamily="2" charset="-122"/>
                <a:ea typeface="等线" panose="02010600030101010101" pitchFamily="2" charset="-122"/>
                <a:cs typeface="Arial" pitchFamily="34" charset="0"/>
              </a:rPr>
              <a:t>．</a:t>
            </a:r>
            <a:r>
              <a:rPr lang="en-US" altLang="zh-CN" sz="2800" dirty="0">
                <a:latin typeface="等线" panose="02010600030101010101" pitchFamily="2" charset="-122"/>
                <a:ea typeface="等线" panose="02010600030101010101" pitchFamily="2" charset="-122"/>
                <a:cs typeface="Arial" pitchFamily="34" charset="0"/>
              </a:rPr>
              <a:t>Modeling of </a:t>
            </a:r>
            <a:r>
              <a:rPr lang="en-US" altLang="zh-CN" sz="2800" dirty="0" err="1">
                <a:latin typeface="等线" panose="02010600030101010101" pitchFamily="2" charset="-122"/>
                <a:ea typeface="等线" panose="02010600030101010101" pitchFamily="2" charset="-122"/>
                <a:cs typeface="Arial" pitchFamily="34" charset="0"/>
              </a:rPr>
              <a:t>galvanostatic</a:t>
            </a:r>
            <a:r>
              <a:rPr lang="en-US" altLang="zh-CN" sz="2800" dirty="0">
                <a:latin typeface="等线" panose="02010600030101010101" pitchFamily="2" charset="-122"/>
                <a:ea typeface="等线" panose="02010600030101010101" pitchFamily="2" charset="-122"/>
                <a:cs typeface="Arial" pitchFamily="34" charset="0"/>
              </a:rPr>
              <a:t> charge and discharge of the lithium/polymer/insertion cell[J]. Journal of the Electrochemical Society,1993,140(6):1526-1533 .</a:t>
            </a:r>
          </a:p>
        </p:txBody>
      </p:sp>
      <p:sp>
        <p:nvSpPr>
          <p:cNvPr id="4135" name="TextBox 24"/>
          <p:cNvSpPr txBox="1">
            <a:spLocks noChangeArrowheads="1"/>
          </p:cNvSpPr>
          <p:nvPr/>
        </p:nvSpPr>
        <p:spPr bwMode="auto">
          <a:xfrm>
            <a:off x="5382153" y="40851840"/>
            <a:ext cx="3900400"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zh-CN" altLang="en-US" sz="3600" b="1" dirty="0">
                <a:latin typeface="等线" panose="02010600030101010101" pitchFamily="2" charset="-122"/>
                <a:ea typeface="等线" panose="02010600030101010101" pitchFamily="2" charset="-122"/>
              </a:rPr>
              <a:t>图</a:t>
            </a:r>
            <a:r>
              <a:rPr lang="en-US" altLang="en-US" sz="3600" b="1" dirty="0">
                <a:latin typeface="等线" panose="02010600030101010101" pitchFamily="2" charset="-122"/>
                <a:ea typeface="等线" panose="02010600030101010101" pitchFamily="2" charset="-122"/>
              </a:rPr>
              <a:t> 2</a:t>
            </a:r>
            <a:r>
              <a:rPr lang="en-US" altLang="en-US" sz="3600" dirty="0" smtClean="0">
                <a:latin typeface="等线" panose="02010600030101010101" pitchFamily="2" charset="-122"/>
                <a:ea typeface="等线" panose="02010600030101010101" pitchFamily="2" charset="-122"/>
              </a:rPr>
              <a:t>.</a:t>
            </a:r>
            <a:r>
              <a:rPr lang="zh-CN" altLang="en-US" sz="3600" dirty="0" smtClean="0">
                <a:latin typeface="等线" panose="02010600030101010101" pitchFamily="2" charset="-122"/>
                <a:ea typeface="等线" panose="02010600030101010101" pitchFamily="2" charset="-122"/>
              </a:rPr>
              <a:t>相关参数设置</a:t>
            </a:r>
            <a:endParaRPr lang="en-US" altLang="en-US" sz="3600" dirty="0">
              <a:latin typeface="等线" panose="02010600030101010101" pitchFamily="2" charset="-122"/>
              <a:ea typeface="等线" panose="02010600030101010101" pitchFamily="2" charset="-122"/>
            </a:endParaRPr>
          </a:p>
        </p:txBody>
      </p:sp>
      <p:sp>
        <p:nvSpPr>
          <p:cNvPr id="4136" name="TextBox 25"/>
          <p:cNvSpPr txBox="1">
            <a:spLocks noChangeArrowheads="1"/>
          </p:cNvSpPr>
          <p:nvPr/>
        </p:nvSpPr>
        <p:spPr bwMode="auto">
          <a:xfrm>
            <a:off x="17082268" y="14169260"/>
            <a:ext cx="6569401"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None/>
            </a:pPr>
            <a:r>
              <a:rPr lang="zh-CN" altLang="en-US" sz="3600" b="1" dirty="0">
                <a:latin typeface="等线" panose="02010600030101010101" pitchFamily="2" charset="-122"/>
                <a:ea typeface="等线" panose="02010600030101010101" pitchFamily="2" charset="-122"/>
              </a:rPr>
              <a:t>图</a:t>
            </a:r>
            <a:r>
              <a:rPr lang="en-US" altLang="en-US" sz="3600" b="1" dirty="0">
                <a:latin typeface="等线" panose="02010600030101010101" pitchFamily="2" charset="-122"/>
                <a:ea typeface="等线" panose="02010600030101010101" pitchFamily="2" charset="-122"/>
              </a:rPr>
              <a:t> </a:t>
            </a:r>
            <a:r>
              <a:rPr lang="en-US" altLang="en-US" sz="3600" b="1" dirty="0" smtClean="0">
                <a:latin typeface="等线" panose="02010600030101010101" pitchFamily="2" charset="-122"/>
                <a:ea typeface="等线" panose="02010600030101010101" pitchFamily="2" charset="-122"/>
              </a:rPr>
              <a:t>3</a:t>
            </a:r>
            <a:r>
              <a:rPr lang="zh-CN" altLang="en-US" sz="3600" dirty="0">
                <a:latin typeface="等线" panose="02010600030101010101" pitchFamily="2" charset="-122"/>
                <a:ea typeface="等线" panose="02010600030101010101" pitchFamily="2" charset="-122"/>
              </a:rPr>
              <a:t>低温充电端电压结果对比图</a:t>
            </a:r>
            <a:endParaRPr lang="en-US" altLang="en-US" sz="3600" dirty="0">
              <a:latin typeface="等线" panose="02010600030101010101" pitchFamily="2" charset="-122"/>
              <a:ea typeface="等线" panose="02010600030101010101" pitchFamily="2" charset="-122"/>
            </a:endParaRPr>
          </a:p>
        </p:txBody>
      </p:sp>
      <p:sp>
        <p:nvSpPr>
          <p:cNvPr id="4137" name="TextBox 26"/>
          <p:cNvSpPr txBox="1">
            <a:spLocks noChangeArrowheads="1"/>
          </p:cNvSpPr>
          <p:nvPr/>
        </p:nvSpPr>
        <p:spPr bwMode="auto">
          <a:xfrm>
            <a:off x="24896052" y="14091870"/>
            <a:ext cx="5747061"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zh-CN" altLang="en-US" sz="3600" b="1" dirty="0">
                <a:latin typeface="等线" panose="02010600030101010101" pitchFamily="2" charset="-122"/>
                <a:ea typeface="等线" panose="02010600030101010101" pitchFamily="2" charset="-122"/>
              </a:rPr>
              <a:t>图</a:t>
            </a:r>
            <a:r>
              <a:rPr lang="en-US" altLang="en-US" sz="3600" b="1" dirty="0">
                <a:latin typeface="等线" panose="02010600030101010101" pitchFamily="2" charset="-122"/>
                <a:ea typeface="等线" panose="02010600030101010101" pitchFamily="2" charset="-122"/>
              </a:rPr>
              <a:t> 4</a:t>
            </a:r>
            <a:r>
              <a:rPr lang="en-US" altLang="en-US" sz="3600" dirty="0" smtClean="0">
                <a:latin typeface="等线" panose="02010600030101010101" pitchFamily="2" charset="-122"/>
                <a:ea typeface="等线" panose="02010600030101010101" pitchFamily="2" charset="-122"/>
              </a:rPr>
              <a:t>.</a:t>
            </a:r>
            <a:r>
              <a:rPr lang="zh-CN" altLang="en-US" sz="3600" dirty="0">
                <a:latin typeface="等线" panose="02010600030101010101" pitchFamily="2" charset="-122"/>
                <a:ea typeface="等线" panose="02010600030101010101" pitchFamily="2" charset="-122"/>
              </a:rPr>
              <a:t>正极液相</a:t>
            </a:r>
            <a:r>
              <a:rPr lang="zh-CN" altLang="en-US" sz="3600" dirty="0" smtClean="0">
                <a:latin typeface="等线" panose="02010600030101010101" pitchFamily="2" charset="-122"/>
                <a:ea typeface="等线" panose="02010600030101010101" pitchFamily="2" charset="-122"/>
              </a:rPr>
              <a:t>扩散极化</a:t>
            </a:r>
            <a:r>
              <a:rPr lang="zh-CN" altLang="en-US" sz="3600" dirty="0">
                <a:latin typeface="等线" panose="02010600030101010101" pitchFamily="2" charset="-122"/>
                <a:ea typeface="等线" panose="02010600030101010101" pitchFamily="2" charset="-122"/>
              </a:rPr>
              <a:t>电压</a:t>
            </a:r>
            <a:endParaRPr lang="en-US" altLang="en-US" sz="3600" dirty="0">
              <a:latin typeface="等线" panose="02010600030101010101" pitchFamily="2" charset="-122"/>
              <a:ea typeface="等线" panose="02010600030101010101" pitchFamily="2" charset="-122"/>
            </a:endParaRPr>
          </a:p>
        </p:txBody>
      </p:sp>
      <p:sp>
        <p:nvSpPr>
          <p:cNvPr id="3115" name="TextBox 27"/>
          <p:cNvSpPr txBox="1">
            <a:spLocks noChangeArrowheads="1"/>
          </p:cNvSpPr>
          <p:nvPr/>
        </p:nvSpPr>
        <p:spPr bwMode="auto">
          <a:xfrm>
            <a:off x="17082268" y="19095539"/>
            <a:ext cx="7132055"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pPr>
            <a:r>
              <a:rPr lang="zh-CN" altLang="en-US" sz="3600" b="1" dirty="0">
                <a:latin typeface="等线" panose="02010600030101010101" pitchFamily="2" charset="-122"/>
                <a:ea typeface="等线" panose="02010600030101010101" pitchFamily="2" charset="-122"/>
              </a:rPr>
              <a:t>表</a:t>
            </a:r>
            <a:r>
              <a:rPr lang="en-US" altLang="en-US" sz="3600" b="1" dirty="0">
                <a:latin typeface="等线" panose="02010600030101010101" pitchFamily="2" charset="-122"/>
                <a:ea typeface="等线" panose="02010600030101010101" pitchFamily="2" charset="-122"/>
              </a:rPr>
              <a:t> 1</a:t>
            </a:r>
            <a:r>
              <a:rPr lang="en-US" altLang="en-US" sz="3600" dirty="0" smtClean="0">
                <a:latin typeface="等线" panose="02010600030101010101" pitchFamily="2" charset="-122"/>
                <a:ea typeface="等线" panose="02010600030101010101" pitchFamily="2" charset="-122"/>
              </a:rPr>
              <a:t>.</a:t>
            </a:r>
            <a:r>
              <a:rPr lang="zh-CN" altLang="en-US" sz="3600" dirty="0">
                <a:latin typeface="等线" panose="02010600030101010101" pitchFamily="2" charset="-122"/>
                <a:ea typeface="等线" panose="02010600030101010101" pitchFamily="2" charset="-122"/>
              </a:rPr>
              <a:t>扩散极化电压曲线中的变量值</a:t>
            </a:r>
            <a:endParaRPr lang="en-US" altLang="en-US" sz="3600" dirty="0">
              <a:latin typeface="等线" panose="02010600030101010101" pitchFamily="2" charset="-122"/>
              <a:ea typeface="等线" panose="02010600030101010101" pitchFamily="2" charset="-122"/>
            </a:endParaRPr>
          </a:p>
        </p:txBody>
      </p:sp>
      <p:sp>
        <p:nvSpPr>
          <p:cNvPr id="4139" name="TextBox 28"/>
          <p:cNvSpPr txBox="1">
            <a:spLocks noChangeArrowheads="1"/>
          </p:cNvSpPr>
          <p:nvPr/>
        </p:nvSpPr>
        <p:spPr bwMode="auto">
          <a:xfrm>
            <a:off x="23352995" y="22215475"/>
            <a:ext cx="8489798"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zh-CN" altLang="en-US" sz="3600" b="1" dirty="0">
                <a:ea typeface="宋体" panose="02010600030101010101" pitchFamily="2" charset="-122"/>
              </a:rPr>
              <a:t>图</a:t>
            </a:r>
            <a:r>
              <a:rPr lang="en-US" altLang="en-US" sz="3600" b="1" dirty="0">
                <a:ea typeface="宋体" panose="02010600030101010101" pitchFamily="2" charset="-122"/>
              </a:rPr>
              <a:t> 5</a:t>
            </a:r>
            <a:r>
              <a:rPr lang="en-US" altLang="en-US" sz="3600" dirty="0" smtClean="0">
                <a:ea typeface="宋体" panose="02010600030101010101" pitchFamily="2" charset="-122"/>
              </a:rPr>
              <a:t>.</a:t>
            </a:r>
            <a:r>
              <a:rPr lang="zh-CN" altLang="en-US" sz="3600" dirty="0">
                <a:latin typeface="宋体" panose="02010600030101010101" pitchFamily="2" charset="-122"/>
                <a:ea typeface="宋体" panose="02010600030101010101" pitchFamily="2" charset="-122"/>
              </a:rPr>
              <a:t> </a:t>
            </a:r>
            <a:r>
              <a:rPr lang="en-US" altLang="zh-CN" sz="3600" dirty="0">
                <a:latin typeface="宋体" panose="02010600030101010101" pitchFamily="2" charset="-122"/>
                <a:ea typeface="宋体" panose="02010600030101010101" pitchFamily="2" charset="-122"/>
              </a:rPr>
              <a:t>-10℃</a:t>
            </a:r>
            <a:r>
              <a:rPr lang="zh-CN" altLang="en-US" sz="3600" dirty="0">
                <a:latin typeface="宋体" panose="02010600030101010101" pitchFamily="2" charset="-122"/>
                <a:ea typeface="宋体" panose="02010600030101010101" pitchFamily="2" charset="-122"/>
              </a:rPr>
              <a:t>环境下电解质盐浓度时空分布</a:t>
            </a:r>
            <a:endParaRPr lang="en-US" altLang="en-US" sz="3600" dirty="0">
              <a:latin typeface="宋体" panose="02010600030101010101" pitchFamily="2" charset="-122"/>
              <a:ea typeface="宋体" panose="02010600030101010101" pitchFamily="2" charset="-122"/>
            </a:endParaRPr>
          </a:p>
        </p:txBody>
      </p:sp>
      <p:sp>
        <p:nvSpPr>
          <p:cNvPr id="4143" name="TextBox 33"/>
          <p:cNvSpPr txBox="1">
            <a:spLocks noChangeArrowheads="1"/>
          </p:cNvSpPr>
          <p:nvPr/>
        </p:nvSpPr>
        <p:spPr bwMode="auto">
          <a:xfrm>
            <a:off x="4572000" y="20317480"/>
            <a:ext cx="6208726"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zh-CN" altLang="en-US" sz="3600" b="1" dirty="0">
                <a:latin typeface="等线" panose="02010600030101010101" pitchFamily="2" charset="-122"/>
                <a:ea typeface="等线" panose="02010600030101010101" pitchFamily="2" charset="-122"/>
              </a:rPr>
              <a:t>图</a:t>
            </a:r>
            <a:r>
              <a:rPr lang="en-US" altLang="en-US" sz="3600" b="1" dirty="0">
                <a:latin typeface="等线" panose="02010600030101010101" pitchFamily="2" charset="-122"/>
                <a:ea typeface="等线" panose="02010600030101010101" pitchFamily="2" charset="-122"/>
              </a:rPr>
              <a:t> 1</a:t>
            </a:r>
            <a:r>
              <a:rPr lang="en-US" altLang="en-US" sz="3600" dirty="0" smtClean="0">
                <a:latin typeface="等线" panose="02010600030101010101" pitchFamily="2" charset="-122"/>
                <a:ea typeface="等线" panose="02010600030101010101" pitchFamily="2" charset="-122"/>
              </a:rPr>
              <a:t>.</a:t>
            </a:r>
            <a:r>
              <a:rPr lang="zh-CN" altLang="en-US" sz="3600" dirty="0">
                <a:latin typeface="等线" panose="02010600030101010101" pitchFamily="2" charset="-122"/>
                <a:ea typeface="等线" panose="02010600030101010101" pitchFamily="2" charset="-122"/>
              </a:rPr>
              <a:t>锂离子电池的充电示意图</a:t>
            </a:r>
            <a:endParaRPr lang="en-US" altLang="en-US" sz="3600" dirty="0">
              <a:latin typeface="等线" panose="02010600030101010101" pitchFamily="2" charset="-122"/>
              <a:ea typeface="等线" panose="02010600030101010101" pitchFamily="2" charset="-122"/>
            </a:endParaRPr>
          </a:p>
        </p:txBody>
      </p:sp>
      <p:sp>
        <p:nvSpPr>
          <p:cNvPr id="25" name="TextBox 3"/>
          <p:cNvSpPr txBox="1">
            <a:spLocks noChangeArrowheads="1"/>
          </p:cNvSpPr>
          <p:nvPr/>
        </p:nvSpPr>
        <p:spPr bwMode="auto">
          <a:xfrm>
            <a:off x="1886742" y="1190542"/>
            <a:ext cx="29144913" cy="2841791"/>
          </a:xfrm>
          <a:prstGeom prst="rect">
            <a:avLst/>
          </a:prstGeom>
          <a:noFill/>
          <a:ln w="9525">
            <a:noFill/>
            <a:miter lim="800000"/>
            <a:headEnd/>
            <a:tailEnd/>
          </a:ln>
        </p:spPr>
        <p:txBody>
          <a:bodyPr lIns="91427" tIns="45714" rIns="91427" bIns="45714" anchor="ctr" anchorCtr="0">
            <a:spAutoFit/>
          </a:bodyPr>
          <a:lstStyle/>
          <a:p>
            <a:pPr algn="ctr" eaLnBrk="1" hangingPunct="1"/>
            <a:r>
              <a:rPr lang="zh-CN" altLang="en-US" sz="7200" dirty="0">
                <a:ea typeface="宋体" panose="02010600030101010101" pitchFamily="2" charset="-122"/>
                <a:cs typeface="Arial" panose="020B0604020202020204" pitchFamily="34" charset="0"/>
              </a:rPr>
              <a:t>锂离子电池低温充电过程中正极液相极化仿真</a:t>
            </a:r>
          </a:p>
          <a:p>
            <a:pPr algn="ctr" eaLnBrk="1" hangingPunct="1"/>
            <a:r>
              <a:rPr lang="zh-CN" altLang="en-US" sz="4000" dirty="0">
                <a:latin typeface="等线" panose="02010600030101010101" pitchFamily="2" charset="-122"/>
                <a:ea typeface="等线" panose="02010600030101010101" pitchFamily="2" charset="-122"/>
                <a:cs typeface="Arial" panose="020B0604020202020204" pitchFamily="34" charset="0"/>
              </a:rPr>
              <a:t>李文华</a:t>
            </a:r>
            <a:r>
              <a:rPr lang="en-US" altLang="zh-CN" sz="4000" baseline="30000" dirty="0" smtClean="0">
                <a:latin typeface="等线" panose="02010600030101010101" pitchFamily="2" charset="-122"/>
                <a:ea typeface="等线" panose="02010600030101010101" pitchFamily="2" charset="-122"/>
                <a:cs typeface="Arial" panose="020B0604020202020204" pitchFamily="34" charset="0"/>
              </a:rPr>
              <a:t>1</a:t>
            </a:r>
            <a:r>
              <a:rPr lang="en-US" altLang="zh-CN" sz="4000" dirty="0">
                <a:latin typeface="等线" panose="02010600030101010101" pitchFamily="2" charset="-122"/>
                <a:ea typeface="等线" panose="02010600030101010101" pitchFamily="2" charset="-122"/>
                <a:cs typeface="Arial" panose="020B0604020202020204" pitchFamily="34" charset="0"/>
              </a:rPr>
              <a:t>, </a:t>
            </a:r>
            <a:r>
              <a:rPr lang="zh-CN" altLang="en-US" sz="4000" dirty="0" smtClean="0">
                <a:latin typeface="等线" panose="02010600030101010101" pitchFamily="2" charset="-122"/>
                <a:ea typeface="等线" panose="02010600030101010101" pitchFamily="2" charset="-122"/>
                <a:cs typeface="Arial" panose="020B0604020202020204" pitchFamily="34" charset="0"/>
              </a:rPr>
              <a:t>杜乐</a:t>
            </a:r>
            <a:r>
              <a:rPr lang="en-US" altLang="zh-CN" sz="4000" baseline="30000" dirty="0">
                <a:latin typeface="等线" panose="02010600030101010101" pitchFamily="2" charset="-122"/>
                <a:ea typeface="等线" panose="02010600030101010101" pitchFamily="2" charset="-122"/>
                <a:cs typeface="Arial" panose="020B0604020202020204" pitchFamily="34" charset="0"/>
              </a:rPr>
              <a:t>1 </a:t>
            </a:r>
            <a:r>
              <a:rPr lang="zh-CN" altLang="en-US" sz="4000" dirty="0" smtClean="0">
                <a:latin typeface="等线" panose="02010600030101010101" pitchFamily="2" charset="-122"/>
                <a:ea typeface="等线" panose="02010600030101010101" pitchFamily="2" charset="-122"/>
                <a:cs typeface="Arial" panose="020B0604020202020204" pitchFamily="34" charset="0"/>
              </a:rPr>
              <a:t>，袁子贺</a:t>
            </a:r>
            <a:r>
              <a:rPr lang="en-US" altLang="zh-CN" sz="4000" baseline="30000" dirty="0" smtClean="0">
                <a:latin typeface="等线" panose="02010600030101010101" pitchFamily="2" charset="-122"/>
                <a:ea typeface="等线" panose="02010600030101010101" pitchFamily="2" charset="-122"/>
                <a:cs typeface="Arial" panose="020B0604020202020204" pitchFamily="34" charset="0"/>
              </a:rPr>
              <a:t>1</a:t>
            </a:r>
            <a:r>
              <a:rPr lang="en-US" altLang="zh-CN" sz="4000" dirty="0" smtClean="0">
                <a:latin typeface="等线" panose="02010600030101010101" pitchFamily="2" charset="-122"/>
                <a:ea typeface="等线" panose="02010600030101010101" pitchFamily="2" charset="-122"/>
                <a:cs typeface="Arial" panose="020B0604020202020204" pitchFamily="34" charset="0"/>
              </a:rPr>
              <a:t> , </a:t>
            </a:r>
            <a:r>
              <a:rPr lang="zh-CN" altLang="en-US" sz="4000" dirty="0" smtClean="0">
                <a:latin typeface="等线" panose="02010600030101010101" pitchFamily="2" charset="-122"/>
                <a:ea typeface="等线" panose="02010600030101010101" pitchFamily="2" charset="-122"/>
                <a:cs typeface="Arial" panose="020B0604020202020204" pitchFamily="34" charset="0"/>
              </a:rPr>
              <a:t>范文奕</a:t>
            </a:r>
            <a:r>
              <a:rPr lang="en-US" altLang="zh-CN" sz="4000" baseline="30000" dirty="0">
                <a:latin typeface="等线" panose="02010600030101010101" pitchFamily="2" charset="-122"/>
                <a:ea typeface="等线" panose="02010600030101010101" pitchFamily="2" charset="-122"/>
                <a:cs typeface="Arial" panose="020B0604020202020204" pitchFamily="34" charset="0"/>
              </a:rPr>
              <a:t>1</a:t>
            </a:r>
            <a:r>
              <a:rPr lang="en-US" altLang="zh-CN" sz="4000" dirty="0" smtClean="0">
                <a:latin typeface="等线" panose="02010600030101010101" pitchFamily="2" charset="-122"/>
                <a:ea typeface="等线" panose="02010600030101010101" pitchFamily="2" charset="-122"/>
                <a:cs typeface="Arial" panose="020B0604020202020204" pitchFamily="34" charset="0"/>
              </a:rPr>
              <a:t>,</a:t>
            </a:r>
            <a:r>
              <a:rPr lang="zh-CN" altLang="en-US" sz="4000" dirty="0" smtClean="0">
                <a:latin typeface="等线" panose="02010600030101010101" pitchFamily="2" charset="-122"/>
                <a:ea typeface="等线" panose="02010600030101010101" pitchFamily="2" charset="-122"/>
                <a:cs typeface="Arial" panose="020B0604020202020204" pitchFamily="34" charset="0"/>
              </a:rPr>
              <a:t>焦志鹏</a:t>
            </a:r>
            <a:r>
              <a:rPr lang="en-US" altLang="zh-CN" sz="4000" baseline="30000" dirty="0" smtClean="0">
                <a:latin typeface="等线" panose="02010600030101010101" pitchFamily="2" charset="-122"/>
                <a:ea typeface="等线" panose="02010600030101010101" pitchFamily="2" charset="-122"/>
                <a:cs typeface="Arial" panose="020B0604020202020204" pitchFamily="34" charset="0"/>
              </a:rPr>
              <a:t>1</a:t>
            </a:r>
            <a:r>
              <a:rPr lang="en-US" altLang="zh-CN" sz="4000" dirty="0">
                <a:latin typeface="等线" panose="02010600030101010101" pitchFamily="2" charset="-122"/>
                <a:ea typeface="等线" panose="02010600030101010101" pitchFamily="2" charset="-122"/>
                <a:cs typeface="Arial" panose="020B0604020202020204" pitchFamily="34" charset="0"/>
              </a:rPr>
              <a:t>, </a:t>
            </a:r>
            <a:r>
              <a:rPr lang="zh-CN" altLang="en-US" sz="4000" dirty="0" smtClean="0">
                <a:latin typeface="等线" panose="02010600030101010101" pitchFamily="2" charset="-122"/>
                <a:ea typeface="等线" panose="02010600030101010101" pitchFamily="2" charset="-122"/>
                <a:cs typeface="Arial" panose="020B0604020202020204" pitchFamily="34" charset="0"/>
              </a:rPr>
              <a:t>邵方旭</a:t>
            </a:r>
            <a:r>
              <a:rPr lang="en-US" altLang="zh-CN" sz="4000" baseline="30000" dirty="0">
                <a:latin typeface="等线" panose="02010600030101010101" pitchFamily="2" charset="-122"/>
                <a:ea typeface="等线" panose="02010600030101010101" pitchFamily="2" charset="-122"/>
                <a:cs typeface="Arial" panose="020B0604020202020204" pitchFamily="34" charset="0"/>
              </a:rPr>
              <a:t>1</a:t>
            </a:r>
          </a:p>
          <a:p>
            <a:pPr algn="ctr" eaLnBrk="1" hangingPunct="1"/>
            <a:endParaRPr lang="en-US" altLang="zh-CN" sz="4000" baseline="30000" dirty="0">
              <a:latin typeface="等线" panose="02010600030101010101" pitchFamily="2" charset="-122"/>
              <a:ea typeface="等线" panose="02010600030101010101" pitchFamily="2" charset="-122"/>
              <a:cs typeface="Arial" panose="020B0604020202020204" pitchFamily="34" charset="0"/>
            </a:endParaRPr>
          </a:p>
          <a:p>
            <a:pPr algn="ctr" eaLnBrk="1" hangingPunct="1"/>
            <a:r>
              <a:rPr lang="en-US" altLang="zh-CN" sz="4000" dirty="0">
                <a:latin typeface="等线" panose="02010600030101010101" pitchFamily="2" charset="-122"/>
                <a:ea typeface="等线" panose="02010600030101010101" pitchFamily="2" charset="-122"/>
                <a:cs typeface="Arial" panose="020B0604020202020204" pitchFamily="34" charset="0"/>
              </a:rPr>
              <a:t>1</a:t>
            </a:r>
            <a:r>
              <a:rPr lang="en-US" altLang="zh-CN" sz="4000" dirty="0" smtClean="0">
                <a:latin typeface="等线" panose="02010600030101010101" pitchFamily="2" charset="-122"/>
                <a:ea typeface="等线" panose="02010600030101010101" pitchFamily="2" charset="-122"/>
                <a:cs typeface="Arial" panose="020B0604020202020204" pitchFamily="34" charset="0"/>
              </a:rPr>
              <a:t>.</a:t>
            </a:r>
            <a:r>
              <a:rPr lang="zh-CN" altLang="en-US" sz="4000" dirty="0">
                <a:latin typeface="等线" panose="02010600030101010101" pitchFamily="2" charset="-122"/>
                <a:ea typeface="等线" panose="02010600030101010101" pitchFamily="2" charset="-122"/>
              </a:rPr>
              <a:t>电力</a:t>
            </a:r>
            <a:r>
              <a:rPr lang="zh-CN" altLang="en-US" sz="4000" dirty="0" smtClean="0">
                <a:latin typeface="等线" panose="02010600030101010101" pitchFamily="2" charset="-122"/>
                <a:ea typeface="等线" panose="02010600030101010101" pitchFamily="2" charset="-122"/>
              </a:rPr>
              <a:t>工程系，河北工业大学，天津</a:t>
            </a:r>
          </a:p>
        </p:txBody>
      </p:sp>
      <p:sp>
        <p:nvSpPr>
          <p:cNvPr id="2" name="Rectangle 1"/>
          <p:cNvSpPr>
            <a:spLocks/>
          </p:cNvSpPr>
          <p:nvPr/>
        </p:nvSpPr>
        <p:spPr>
          <a:xfrm>
            <a:off x="914399" y="765175"/>
            <a:ext cx="31089600" cy="42062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Calibri" panose="020F0502020204030204" pitchFamily="34" charset="0"/>
              <a:cs typeface="Arial" panose="020B0604020202020204" pitchFamily="34" charset="0"/>
            </a:endParaRPr>
          </a:p>
        </p:txBody>
      </p:sp>
      <p:cxnSp>
        <p:nvCxnSpPr>
          <p:cNvPr id="5" name="Straight Connector 4"/>
          <p:cNvCxnSpPr/>
          <p:nvPr/>
        </p:nvCxnSpPr>
        <p:spPr>
          <a:xfrm>
            <a:off x="914399" y="4572000"/>
            <a:ext cx="31089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117034" y="43096818"/>
            <a:ext cx="21400566" cy="707886"/>
          </a:xfrm>
          <a:prstGeom prst="rect">
            <a:avLst/>
          </a:prstGeom>
          <a:noFill/>
        </p:spPr>
        <p:txBody>
          <a:bodyPr wrap="square" rtlCol="0">
            <a:spAutoFit/>
          </a:bodyPr>
          <a:lstStyle/>
          <a:p>
            <a:pPr algn="ctr"/>
            <a:r>
              <a:rPr lang="en-US" sz="4000" dirty="0">
                <a:solidFill>
                  <a:srgbClr val="0079C1"/>
                </a:solidFill>
                <a:latin typeface="Calibri" panose="020F0502020204030204" pitchFamily="34" charset="0"/>
              </a:rPr>
              <a:t>Excerpt from the Proceedings of the 2019 COMSOL Conference in B</a:t>
            </a:r>
            <a:r>
              <a:rPr lang="en-US" altLang="zh-CN" sz="4000" dirty="0">
                <a:solidFill>
                  <a:srgbClr val="0079C1"/>
                </a:solidFill>
                <a:latin typeface="Calibri" panose="020F0502020204030204" pitchFamily="34" charset="0"/>
              </a:rPr>
              <a:t>eijing</a:t>
            </a:r>
            <a:endParaRPr lang="en-US" sz="4000" dirty="0">
              <a:solidFill>
                <a:srgbClr val="0079C1"/>
              </a:solidFill>
              <a:latin typeface="Calibri" panose="020F0502020204030204" pitchFamily="34" charset="0"/>
            </a:endParaRPr>
          </a:p>
        </p:txBody>
      </p:sp>
      <p:sp>
        <p:nvSpPr>
          <p:cNvPr id="30" name="TextBox 29"/>
          <p:cNvSpPr txBox="1"/>
          <p:nvPr/>
        </p:nvSpPr>
        <p:spPr>
          <a:xfrm>
            <a:off x="37019" y="7794625"/>
            <a:ext cx="800219" cy="27194610"/>
          </a:xfrm>
          <a:prstGeom prst="rect">
            <a:avLst/>
          </a:prstGeom>
          <a:noFill/>
        </p:spPr>
        <p:txBody>
          <a:bodyPr vert="vert270" wrap="square" rtlCol="0">
            <a:spAutoFit/>
          </a:bodyPr>
          <a:lstStyle/>
          <a:p>
            <a:pPr algn="ctr"/>
            <a:r>
              <a:rPr lang="zh-CN" altLang="en-US" sz="4000" i="1" dirty="0">
                <a:latin typeface="等线" panose="02010600030101010101" pitchFamily="2" charset="-122"/>
                <a:ea typeface="等线" panose="02010600030101010101" pitchFamily="2" charset="-122"/>
              </a:rPr>
              <a:t>请勿在此处添加任何内容。提交海报前请删除此文本框</a:t>
            </a:r>
            <a:endParaRPr lang="en-US" sz="4000" i="1" dirty="0">
              <a:latin typeface="等线" panose="02010600030101010101" pitchFamily="2" charset="-122"/>
              <a:ea typeface="等线" panose="02010600030101010101" pitchFamily="2" charset="-122"/>
            </a:endParaRPr>
          </a:p>
        </p:txBody>
      </p:sp>
      <p:sp>
        <p:nvSpPr>
          <p:cNvPr id="33" name="TextBox 32"/>
          <p:cNvSpPr txBox="1"/>
          <p:nvPr/>
        </p:nvSpPr>
        <p:spPr>
          <a:xfrm>
            <a:off x="1609634" y="73095"/>
            <a:ext cx="31019931" cy="707886"/>
          </a:xfrm>
          <a:prstGeom prst="rect">
            <a:avLst/>
          </a:prstGeom>
          <a:noFill/>
        </p:spPr>
        <p:txBody>
          <a:bodyPr vert="horz" wrap="square" rtlCol="0">
            <a:spAutoFit/>
          </a:bodyPr>
          <a:lstStyle/>
          <a:p>
            <a:pPr algn="ctr"/>
            <a:r>
              <a:rPr lang="zh-CN" altLang="en-US" sz="4000" i="1" dirty="0">
                <a:latin typeface="等线" panose="02010600030101010101" pitchFamily="2" charset="-122"/>
                <a:ea typeface="等线" panose="02010600030101010101" pitchFamily="2" charset="-122"/>
              </a:rPr>
              <a:t>请勿在此处添加任何内容。提交海报前请删除此文本框</a:t>
            </a:r>
            <a:endParaRPr lang="en-US" sz="4000" i="1" dirty="0">
              <a:latin typeface="等线" panose="02010600030101010101" pitchFamily="2" charset="-122"/>
              <a:ea typeface="等线" panose="02010600030101010101" pitchFamily="2" charset="-122"/>
            </a:endParaRPr>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623451" y="16289207"/>
            <a:ext cx="8089218" cy="5686621"/>
          </a:xfrm>
          <a:prstGeom prst="rect">
            <a:avLst/>
          </a:prstGeom>
        </p:spPr>
      </p:pic>
      <p:pic>
        <p:nvPicPr>
          <p:cNvPr id="9" name="图片 8"/>
          <p:cNvPicPr>
            <a:picLocks noChangeAspect="1"/>
          </p:cNvPicPr>
          <p:nvPr/>
        </p:nvPicPr>
        <p:blipFill>
          <a:blip r:embed="rId7"/>
          <a:stretch>
            <a:fillRect/>
          </a:stretch>
        </p:blipFill>
        <p:spPr>
          <a:xfrm>
            <a:off x="17043307" y="16821616"/>
            <a:ext cx="7088058" cy="1732365"/>
          </a:xfrm>
          <a:prstGeom prst="rect">
            <a:avLst/>
          </a:prstGeom>
        </p:spPr>
      </p:pic>
      <p:pic>
        <p:nvPicPr>
          <p:cNvPr id="10" name="图片 9"/>
          <p:cNvPicPr>
            <a:picLocks noChangeAspect="1"/>
          </p:cNvPicPr>
          <p:nvPr/>
        </p:nvPicPr>
        <p:blipFill>
          <a:blip r:embed="rId8"/>
          <a:stretch>
            <a:fillRect/>
          </a:stretch>
        </p:blipFill>
        <p:spPr>
          <a:xfrm>
            <a:off x="16918570" y="20142319"/>
            <a:ext cx="7443251" cy="1654056"/>
          </a:xfrm>
          <a:prstGeom prst="rect">
            <a:avLst/>
          </a:prstGeom>
        </p:spPr>
      </p:pic>
      <p:sp>
        <p:nvSpPr>
          <p:cNvPr id="35" name="TextBox 27"/>
          <p:cNvSpPr txBox="1">
            <a:spLocks noChangeArrowheads="1"/>
          </p:cNvSpPr>
          <p:nvPr/>
        </p:nvSpPr>
        <p:spPr bwMode="auto">
          <a:xfrm>
            <a:off x="17082268" y="22273109"/>
            <a:ext cx="5747060"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pPr>
            <a:r>
              <a:rPr lang="zh-CN" altLang="en-US" sz="3600" b="1" dirty="0">
                <a:latin typeface="等线" panose="02010600030101010101" pitchFamily="2" charset="-122"/>
                <a:ea typeface="等线" panose="02010600030101010101" pitchFamily="2" charset="-122"/>
              </a:rPr>
              <a:t>表</a:t>
            </a:r>
            <a:r>
              <a:rPr lang="en-US" altLang="en-US" sz="3600" b="1" dirty="0">
                <a:latin typeface="等线" panose="02010600030101010101" pitchFamily="2" charset="-122"/>
                <a:ea typeface="等线" panose="02010600030101010101" pitchFamily="2" charset="-122"/>
              </a:rPr>
              <a:t> </a:t>
            </a:r>
            <a:r>
              <a:rPr lang="en-US" altLang="en-US" sz="3600" b="1" dirty="0" smtClean="0">
                <a:latin typeface="等线" panose="02010600030101010101" pitchFamily="2" charset="-122"/>
                <a:ea typeface="等线" panose="02010600030101010101" pitchFamily="2" charset="-122"/>
              </a:rPr>
              <a:t>2</a:t>
            </a:r>
            <a:r>
              <a:rPr lang="en-US" altLang="en-US" sz="3600" dirty="0" smtClean="0">
                <a:latin typeface="等线" panose="02010600030101010101" pitchFamily="2" charset="-122"/>
                <a:ea typeface="等线" panose="02010600030101010101" pitchFamily="2" charset="-122"/>
              </a:rPr>
              <a:t>.</a:t>
            </a:r>
            <a:r>
              <a:rPr lang="zh-CN" altLang="en-US" sz="3600" dirty="0">
                <a:latin typeface="等线" panose="02010600030101010101" pitchFamily="2" charset="-122"/>
                <a:ea typeface="等线" panose="02010600030101010101" pitchFamily="2" charset="-122"/>
              </a:rPr>
              <a:t>极化电压曲线的变值表</a:t>
            </a:r>
            <a:endParaRPr lang="en-US" altLang="en-US" sz="3600" dirty="0">
              <a:latin typeface="等线" panose="02010600030101010101" pitchFamily="2" charset="-122"/>
              <a:ea typeface="等线" panose="02010600030101010101" pitchFamily="2" charset="-122"/>
            </a:endParaRPr>
          </a:p>
        </p:txBody>
      </p:sp>
      <p:pic>
        <p:nvPicPr>
          <p:cNvPr id="11" name="图片 10"/>
          <p:cNvPicPr>
            <a:picLocks noChangeAspect="1"/>
          </p:cNvPicPr>
          <p:nvPr/>
        </p:nvPicPr>
        <p:blipFill>
          <a:blip r:embed="rId9"/>
          <a:stretch>
            <a:fillRect/>
          </a:stretch>
        </p:blipFill>
        <p:spPr>
          <a:xfrm>
            <a:off x="1616075" y="25785620"/>
            <a:ext cx="11992707" cy="11162663"/>
          </a:xfrm>
          <a:prstGeom prst="rect">
            <a:avLst/>
          </a:prstGeom>
        </p:spPr>
      </p:pic>
      <p:pic>
        <p:nvPicPr>
          <p:cNvPr id="12" name="图片 11"/>
          <p:cNvPicPr>
            <a:picLocks noChangeAspect="1"/>
          </p:cNvPicPr>
          <p:nvPr/>
        </p:nvPicPr>
        <p:blipFill>
          <a:blip r:embed="rId10"/>
          <a:stretch>
            <a:fillRect/>
          </a:stretch>
        </p:blipFill>
        <p:spPr>
          <a:xfrm>
            <a:off x="1607831" y="37189128"/>
            <a:ext cx="19874587" cy="3044472"/>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535</Words>
  <Application>Microsoft Office PowerPoint</Application>
  <PresentationFormat>自定义</PresentationFormat>
  <Paragraphs>39</Paragraphs>
  <Slides>1</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ＭＳ Ｐゴシック</vt:lpstr>
      <vt:lpstr>等线</vt:lpstr>
      <vt:lpstr>宋体</vt:lpstr>
      <vt:lpstr>Arial</vt:lpstr>
      <vt:lpstr>Calibri</vt:lpstr>
      <vt:lpstr>Office Theme</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2019-10-15T12:51:15Z</dcterms:modified>
</cp:coreProperties>
</file>