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 varScale="1">
        <p:scale>
          <a:sx n="17" d="100"/>
          <a:sy n="17" d="100"/>
        </p:scale>
        <p:origin x="1368" y="132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10/17/2019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10/17/2019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160710" y="5786115"/>
            <a:ext cx="13193712" cy="8217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简介</a:t>
            </a:r>
            <a:r>
              <a:rPr lang="en-US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金属锂负极具有极高的理论比容量和最负的还原电势，是理想的负极材料之一</a:t>
            </a:r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然而电沉积过程中锂枝晶的生长会带来库伦效率的降低、循环寿命的缩减，严重阻碍了金属锂负极的实用化进程。金属锂表面的钝化层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固态电解质层（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）能够抑制锂枝晶的生长。因此，研究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的失效过程并指导构建稳定的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十分重要。本工作构建了一个电化学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力学模型，用于追踪锂沉积过程中对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层造成的局部应力与形变，并探究了不同工况下结构均匀性和机械强度对</a:t>
            </a:r>
            <a:r>
              <a:rPr lang="en-US" altLang="zh-CN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 smtClean="0">
                <a:latin typeface="等线" panose="02010600030101010101" pitchFamily="2" charset="-122"/>
                <a:ea typeface="等线" panose="02010600030101010101" pitchFamily="2" charset="-122"/>
              </a:rPr>
              <a:t>稳定性的影响。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16791108" y="5786115"/>
            <a:ext cx="13454063" cy="83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结果</a:t>
            </a:r>
            <a:r>
              <a:rPr lang="en-US" altLang="en-US" sz="48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:</a:t>
            </a:r>
            <a:endParaRPr lang="en-US" altLang="en-US" sz="48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6791110" y="38897679"/>
            <a:ext cx="14135942" cy="304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lvl="0" algn="just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结论</a:t>
            </a:r>
            <a:r>
              <a:rPr lang="en-US" altLang="en-US" sz="4800" b="1" dirty="0"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  <a:r>
              <a:rPr lang="zh-CN" altLang="en-US" sz="4800" dirty="0" smtClean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影响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着锂离子迁移的结构的均匀性对</a:t>
            </a:r>
            <a:r>
              <a:rPr lang="en-US" altLang="zh-CN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的稳定性起着更重要的作用</a:t>
            </a:r>
            <a:r>
              <a:rPr lang="zh-CN" altLang="en-US" sz="4800" dirty="0" smtClean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。对于实际的此外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，追求超高机械强度的</a:t>
            </a:r>
            <a:r>
              <a:rPr lang="en-US" altLang="zh-CN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是无意义的，推荐设计杨氏模量为</a:t>
            </a:r>
            <a:r>
              <a:rPr lang="en-US" altLang="zh-CN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3.0 </a:t>
            </a:r>
            <a:r>
              <a:rPr lang="en-US" altLang="zh-CN" sz="4800" dirty="0" err="1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GPa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。该工作为合理设计稳定的</a:t>
            </a:r>
            <a:r>
              <a:rPr lang="en-US" altLang="zh-CN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48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层提供了指导</a:t>
            </a:r>
            <a:r>
              <a:rPr lang="zh-CN" altLang="en-US" sz="4800" dirty="0" smtClean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en-US" sz="4800" dirty="0">
              <a:solidFill>
                <a:prstClr val="black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24460198" y="12161551"/>
            <a:ext cx="6513513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a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）电势分布，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b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）锂离子浓度分布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18275212" y="12161551"/>
            <a:ext cx="4027038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表</a:t>
            </a:r>
            <a:r>
              <a:rPr lang="en-US" altLang="en-US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 1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. 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主要模拟参数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20171813" y="37647657"/>
            <a:ext cx="6838705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en-US" sz="3600" b="1" dirty="0" smtClean="0"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不同工况下的影响因素对比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6933288" y="22513396"/>
            <a:ext cx="3650333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1</a:t>
            </a:r>
            <a:r>
              <a:rPr lang="en-US" altLang="en-US" sz="3600" dirty="0">
                <a:latin typeface="等线" panose="02010600030101010101" pitchFamily="2" charset="-122"/>
                <a:ea typeface="等线" panose="02010600030101010101" pitchFamily="2" charset="-122"/>
              </a:rPr>
              <a:t>. 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模型示意图</a:t>
            </a:r>
            <a:endParaRPr lang="en-US" altLang="en-US" sz="36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886742" y="1130459"/>
            <a:ext cx="29144913" cy="31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ctr" anchorCtr="0">
            <a:spAutoFit/>
          </a:bodyPr>
          <a:lstStyle/>
          <a:p>
            <a:pPr algn="ctr" eaLnBrk="1" hangingPunct="1">
              <a:lnSpc>
                <a:spcPct val="150000"/>
              </a:lnSpc>
              <a:spcAft>
                <a:spcPts val="400"/>
              </a:spcAft>
            </a:pPr>
            <a:r>
              <a:rPr lang="zh-CN" altLang="en-US" sz="7200" dirty="0" smtClean="0">
                <a:ea typeface="宋体" panose="02010600030101010101" pitchFamily="2" charset="-122"/>
                <a:cs typeface="Arial" panose="020B0604020202020204" pitchFamily="34" charset="0"/>
              </a:rPr>
              <a:t>金属锂负极表面固态电解质层的失效过程研究</a:t>
            </a:r>
            <a:endParaRPr lang="en-US" altLang="zh-CN" sz="7200" dirty="0" smtClean="0"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algn="ctr" eaLnBrk="1" hangingPunct="1">
              <a:spcBef>
                <a:spcPts val="400"/>
              </a:spcBef>
            </a:pP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沈</a:t>
            </a:r>
            <a:r>
              <a:rPr lang="zh-CN" altLang="en-US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馨</a:t>
            </a:r>
            <a:r>
              <a:rPr lang="en-US" altLang="zh-CN" sz="4000" baseline="30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4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altLang="en-US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张睿</a:t>
            </a:r>
            <a:r>
              <a:rPr lang="en-US" altLang="zh-CN" sz="4000" baseline="300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,</a:t>
            </a:r>
            <a:r>
              <a:rPr lang="en-US" altLang="zh-CN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张强</a:t>
            </a:r>
            <a:r>
              <a:rPr lang="en-US" altLang="zh-CN" sz="4000" baseline="30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</a:t>
            </a:r>
            <a:endParaRPr lang="en-US" altLang="zh-CN" sz="4000" baseline="30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ctr" eaLnBrk="1" hangingPunct="1">
              <a:spcBef>
                <a:spcPts val="400"/>
              </a:spcBef>
            </a:pPr>
            <a:r>
              <a:rPr lang="en-US" altLang="zh-CN" sz="4000" dirty="0" smtClean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1.</a:t>
            </a:r>
            <a:r>
              <a:rPr lang="zh-CN" altLang="en-US" sz="4000" dirty="0">
                <a:latin typeface="等线" panose="02010600030101010101" pitchFamily="2" charset="-122"/>
                <a:ea typeface="等线" panose="02010600030101010101" pitchFamily="2" charset="-122"/>
              </a:rPr>
              <a:t>化学工程系</a:t>
            </a:r>
            <a:r>
              <a:rPr lang="zh-CN" altLang="en-US" sz="40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，清华大学，北京</a:t>
            </a:r>
            <a:endParaRPr lang="zh-CN" altLang="en-US" sz="4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914399" y="765175"/>
            <a:ext cx="31089600" cy="420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14399" y="4572000"/>
            <a:ext cx="3108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17034" y="43096818"/>
            <a:ext cx="21400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B</a:t>
            </a:r>
            <a:r>
              <a:rPr lang="en-US" altLang="zh-CN" sz="4000" dirty="0">
                <a:solidFill>
                  <a:srgbClr val="0079C1"/>
                </a:solidFill>
                <a:latin typeface="Calibri" panose="020F0502020204030204" pitchFamily="34" charset="0"/>
              </a:rPr>
              <a:t>eijing</a:t>
            </a:r>
            <a:endParaRPr lang="en-US" sz="4000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451" y="15298242"/>
            <a:ext cx="11039657" cy="69470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160711" y="24124404"/>
            <a:ext cx="13715999" cy="18558915"/>
            <a:chOff x="1828801" y="23824689"/>
            <a:chExt cx="13715999" cy="18558915"/>
          </a:xfrm>
        </p:grpSpPr>
        <p:grpSp>
          <p:nvGrpSpPr>
            <p:cNvPr id="4" name="组合 3"/>
            <p:cNvGrpSpPr/>
            <p:nvPr/>
          </p:nvGrpSpPr>
          <p:grpSpPr>
            <a:xfrm>
              <a:off x="1828801" y="23824689"/>
              <a:ext cx="13715999" cy="18558915"/>
              <a:chOff x="2351089" y="17373600"/>
              <a:chExt cx="13715999" cy="18558915"/>
            </a:xfrm>
          </p:grpSpPr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2351089" y="17373600"/>
                <a:ext cx="13193712" cy="18558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7" tIns="45714" rIns="91427" bIns="45714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15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13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11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None/>
                </a:pPr>
                <a:r>
                  <a:rPr lang="zh-CN" altLang="en-US" sz="4800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计算方法</a:t>
                </a:r>
                <a:r>
                  <a:rPr lang="en-US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: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Li | Li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对称电池被作为研究对象。通过施加恒定电流研究工作电极侧由于锂的沉积所造成的应力变化。如图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1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所示，设定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层为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200 nm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（</a:t>
                </a:r>
                <a:r>
                  <a:rPr lang="en-US" altLang="zh-CN" sz="4800" i="1" dirty="0" err="1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h</a:t>
                </a:r>
                <a:r>
                  <a:rPr lang="en-US" altLang="zh-CN" sz="4800" baseline="-25000" dirty="0" err="1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），电解质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/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隔膜区域为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20×5 </a:t>
                </a:r>
                <a:r>
                  <a:rPr lang="en-US" altLang="zh-CN" sz="4800" dirty="0" err="1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μm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，虚线区域为主要观察区。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缺陷深度</a:t>
                </a:r>
                <a:r>
                  <a:rPr lang="en-US" altLang="zh-CN" sz="4800" i="1" dirty="0" err="1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p</a:t>
                </a:r>
                <a:r>
                  <a:rPr lang="en-US" altLang="zh-CN" sz="4800" baseline="-25000" dirty="0" err="1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d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被用于衡量结构均匀性，弹性模量</a:t>
                </a:r>
                <a:r>
                  <a:rPr lang="en-US" altLang="zh-CN" sz="4800" i="1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E</a:t>
                </a:r>
                <a:r>
                  <a:rPr lang="en-US" altLang="zh-CN" sz="4800" baseline="-250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被用于衡量机械强度。模型通过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COMSOL </a:t>
                </a:r>
                <a:r>
                  <a:rPr lang="en-US" altLang="zh-CN" sz="4800" dirty="0" err="1">
                    <a:latin typeface="等线" panose="02010600030101010101" pitchFamily="2" charset="-122"/>
                    <a:ea typeface="等线" panose="02010600030101010101" pitchFamily="2" charset="-122"/>
                  </a:rPr>
                  <a:t>Multiphysics</a:t>
                </a:r>
                <a:r>
                  <a:rPr lang="en-US" altLang="zh-CN" sz="4800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 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5.4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求解，</a:t>
                </a:r>
                <a:r>
                  <a:rPr lang="zh-CN" altLang="en-US" sz="4800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采用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了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5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个物理场接口，分别为二次电流分布，稀物质传递，固体力学，变形几何和边界常微分和微分代数方程。主要的控制方程如下：</a:t>
                </a:r>
                <a:endParaRPr lang="en-US" altLang="zh-CN" sz="4800" dirty="0" smtClean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  <a:p>
                <a:pPr indent="1268413" algn="just" eaLnBrk="1" hangingPunct="1">
                  <a:spcBef>
                    <a:spcPct val="0"/>
                  </a:spcBef>
                  <a:buNone/>
                </a:pP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锂离子在电解质与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层中的移动由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Nernst-Plank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</a:rPr>
                  <a:t>方程控制，</a:t>
                </a:r>
                <a:endParaRPr lang="en-US" altLang="en-US" sz="4800" dirty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4800" dirty="0" smtClean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4800" dirty="0" smtClean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1357313"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L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i/SEI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界面上锂离子的氧化还原反应由浓度依赖的</a:t>
                </a:r>
                <a:r>
                  <a:rPr lang="en-US" altLang="zh-CN" sz="4800" dirty="0" err="1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Bulter-Volmer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方程控制，</a:t>
                </a:r>
                <a:endParaRPr lang="en-US" altLang="en-US" sz="4800" dirty="0" smtClean="0">
                  <a:latin typeface="等线" panose="02010600030101010101" pitchFamily="2" charset="-122"/>
                  <a:ea typeface="等线" panose="02010600030101010101" pitchFamily="2" charset="-122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48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48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4800" dirty="0" smtClean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indent="1357313"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采用理想弹塑性模型描述</a:t>
                </a:r>
                <a:r>
                  <a:rPr lang="en-US" altLang="zh-CN" sz="4800" dirty="0" err="1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Li|Li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对称电池的形变过程。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Von Mises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应力被用于描述</a:t>
                </a:r>
                <a:r>
                  <a:rPr lang="en-US" altLang="zh-CN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SEI</a:t>
                </a:r>
                <a:r>
                  <a:rPr lang="zh-CN" altLang="en-US" sz="4800" dirty="0" smtClean="0">
                    <a:latin typeface="等线" panose="02010600030101010101" pitchFamily="2" charset="-122"/>
                    <a:ea typeface="等线" panose="02010600030101010101" pitchFamily="2" charset="-122"/>
                    <a:cs typeface="Arial" panose="020B0604020202020204" pitchFamily="34" charset="0"/>
                  </a:rPr>
                  <a:t>的破裂失效。</a:t>
                </a:r>
                <a:endParaRPr lang="en-US" altLang="en-US" sz="4800" dirty="0">
                  <a:latin typeface="等线" panose="02010600030101010101" pitchFamily="2" charset="-122"/>
                  <a:ea typeface="等线" panose="02010600030101010101" pitchFamily="2" charset="-122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zh-CN" sz="4800" dirty="0" smtClean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zh-CN" sz="4800" dirty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zh-CN" sz="4800" dirty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" name="矩形 2"/>
                  <p:cNvSpPr/>
                  <p:nvPr/>
                </p:nvSpPr>
                <p:spPr>
                  <a:xfrm>
                    <a:off x="4896914" y="26489171"/>
                    <a:ext cx="11170174" cy="83099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zh-CN" altLang="en-US" sz="480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zh-CN" altLang="en-US" sz="4800" i="0">
                            <a:latin typeface="Cambria Math" panose="02040503050406030204" pitchFamily="18" charset="0"/>
                          </a:rPr>
                          <m:t>=−</m:t>
                        </m:r>
                        <m:sSub>
                          <m:sSubPr>
                            <m:ctrlPr>
                              <a:rPr lang="zh-CN" altLang="en-US" sz="4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zh-CN" altLang="en-US" sz="4800" i="0">
                            <a:latin typeface="Cambria Math" panose="02040503050406030204" pitchFamily="18" charset="0"/>
                          </a:rPr>
                          <m:t>∇</m:t>
                        </m:r>
                        <m:sSub>
                          <m:sSubPr>
                            <m:ctrlPr>
                              <a:rPr lang="zh-CN" altLang="en-US" sz="4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zh-CN" altLang="en-US" sz="4800" i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en-US" sz="4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zh-CN" altLang="en-US" sz="4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zh-CN" altLang="en-US" sz="4800" i="1">
                            <a:latin typeface="Cambria Math" panose="02040503050406030204" pitchFamily="18" charset="0"/>
                          </a:rPr>
                          <m:t>𝐹</m:t>
                        </m:r>
                        <m:sSub>
                          <m:sSubPr>
                            <m:ctrlPr>
                              <a:rPr lang="zh-CN" altLang="en-US" sz="4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zh-CN" altLang="en-US" sz="4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zh-CN" altLang="en-US" sz="4800" i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zh-CN" altLang="en-US" sz="4800" i="1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a14:m>
                    <a:r>
                      <a:rPr lang="zh-CN" altLang="en-US" sz="4800" dirty="0" smtClean="0"/>
                      <a:t>                 </a:t>
                    </a:r>
                    <a:r>
                      <a:rPr lang="zh-CN" altLang="en-US" sz="4800" dirty="0" smtClean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（</a:t>
                    </a:r>
                    <a:r>
                      <a:rPr lang="en-US" altLang="zh-CN" sz="4800" dirty="0" smtClean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1</a:t>
                    </a:r>
                    <a:r>
                      <a:rPr lang="zh-CN" altLang="en-US" sz="4800" dirty="0" smtClean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）</a:t>
                    </a:r>
                    <a:endParaRPr lang="zh-CN" altLang="en-US" sz="4800" dirty="0"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mc:Choice>
            <mc:Fallback>
              <p:sp>
                <p:nvSpPr>
                  <p:cNvPr id="3" name="矩形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96914" y="26489171"/>
                    <a:ext cx="11170174" cy="83099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16176" r="-2511" b="-3897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矩形 6"/>
                <p:cNvSpPr/>
                <p:nvPr/>
              </p:nvSpPr>
              <p:spPr>
                <a:xfrm>
                  <a:off x="2743200" y="35963948"/>
                  <a:ext cx="12801600" cy="11977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en-US" sz="480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8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zh-CN" altLang="en-US" sz="4800" i="0">
                              <a:latin typeface="Cambria Math" panose="02040503050406030204" pitchFamily="18" charset="0"/>
                            </a:rPr>
                            <m:t>loc</m:t>
                          </m:r>
                        </m:sub>
                      </m:sSub>
                      <m:r>
                        <a:rPr lang="zh-CN" altLang="en-US" sz="48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8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zh-CN" altLang="en-US" sz="48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zh-CN" alt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  <m:func>
                            <m:funcPr>
                              <m:ctrlP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zh-CN" alt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num>
                                    <m:den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𝑅𝑇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zh-CN" altLang="en-US" sz="48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sub>
                          </m:sSub>
                          <m:func>
                            <m:funcPr>
                              <m:ctrlP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zh-CN" alt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num>
                                    <m:den>
                                      <m: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  <m:t>𝑅𝑇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a14:m>
                  <a:r>
                    <a:rPr lang="zh-CN" altLang="en-US" sz="4800" dirty="0" smtClean="0"/>
                    <a:t>   </a:t>
                  </a:r>
                  <a:r>
                    <a:rPr lang="zh-CN" altLang="en-US" sz="4800" dirty="0" smtClean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（</a:t>
                  </a:r>
                  <a:r>
                    <a:rPr lang="en-US" altLang="zh-CN" sz="4800" dirty="0" smtClean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2</a:t>
                  </a:r>
                  <a:r>
                    <a:rPr lang="zh-CN" altLang="en-US" sz="4800" dirty="0" smtClean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）</a:t>
                  </a:r>
                  <a:r>
                    <a:rPr lang="zh-CN" altLang="en-US" sz="4800" dirty="0" smtClean="0"/>
                    <a:t>                  </a:t>
                  </a:r>
                  <a:endParaRPr lang="zh-CN" altLang="en-US" sz="4800" dirty="0"/>
                </a:p>
              </p:txBody>
            </p:sp>
          </mc:Choice>
          <mc:Fallback>
            <p:sp>
              <p:nvSpPr>
                <p:cNvPr id="7" name="矩形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200" y="35963948"/>
                  <a:ext cx="12801600" cy="1197764"/>
                </a:xfrm>
                <a:prstGeom prst="rect">
                  <a:avLst/>
                </a:prstGeom>
                <a:blipFill>
                  <a:blip r:embed="rId5"/>
                  <a:stretch>
                    <a:fillRect r="-2190" b="-1275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矩形 7"/>
                <p:cNvSpPr/>
                <p:nvPr/>
              </p:nvSpPr>
              <p:spPr>
                <a:xfrm>
                  <a:off x="3385083" y="40334275"/>
                  <a:ext cx="12159717" cy="159543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en-US" sz="480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zh-CN" altLang="en-US" sz="4800" i="0">
                              <a:latin typeface="Cambria Math" panose="02040503050406030204" pitchFamily="18" charset="0"/>
                            </a:rPr>
                            <m:t>Mises</m:t>
                          </m:r>
                        </m:sub>
                      </m:sSub>
                      <m:r>
                        <a:rPr lang="zh-CN" altLang="en-US" sz="48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zh-CN" altLang="en-US" sz="4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en-US" sz="4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zh-CN" altLang="en-US" sz="48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4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zh-CN" alt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zh-CN" altLang="en-US" sz="48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4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zh-CN" altLang="en-US" sz="4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en-US" sz="4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r>
                                        <a:rPr lang="zh-CN" altLang="en-US" sz="48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4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4800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zh-CN" altLang="en-US" sz="4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zh-CN" altLang="en-US" sz="4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  <m:r>
                        <a:rPr lang="en-US" altLang="zh-CN" sz="4800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zh-CN" altLang="en-US" sz="4800" i="1">
                          <a:latin typeface="Cambria Math" panose="02040503050406030204" pitchFamily="18" charset="0"/>
                        </a:rPr>
                        <m:t>（</m:t>
                      </m:r>
                    </m:oMath>
                  </a14:m>
                  <a:r>
                    <a:rPr lang="en-US" altLang="zh-CN" sz="4800" dirty="0" smtClean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3</a:t>
                  </a:r>
                  <a:r>
                    <a:rPr lang="zh-CN" altLang="en-US" sz="4800" dirty="0" smtClean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）</a:t>
                  </a:r>
                  <a:endParaRPr lang="zh-CN" altLang="en-US" sz="4800" dirty="0"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mc:Choice>
          <mc:Fallback>
            <p:sp>
              <p:nvSpPr>
                <p:cNvPr id="8" name="矩形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5083" y="40334275"/>
                  <a:ext cx="12159717" cy="1595437"/>
                </a:xfrm>
                <a:prstGeom prst="rect">
                  <a:avLst/>
                </a:prstGeom>
                <a:blipFill>
                  <a:blip r:embed="rId6"/>
                  <a:stretch>
                    <a:fillRect r="-2307" b="-229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410678"/>
              </p:ext>
            </p:extLst>
          </p:nvPr>
        </p:nvGraphicFramePr>
        <p:xfrm>
          <a:off x="16791108" y="6925442"/>
          <a:ext cx="7189210" cy="4884576"/>
        </p:xfrm>
        <a:graphic>
          <a:graphicData uri="http://schemas.openxmlformats.org/drawingml/2006/table">
            <a:tbl>
              <a:tblPr firstRow="1" bandRow="1"/>
              <a:tblGrid>
                <a:gridCol w="3752941">
                  <a:extLst>
                    <a:ext uri="{9D8B030D-6E8A-4147-A177-3AD203B41FA5}">
                      <a16:colId xmlns:a16="http://schemas.microsoft.com/office/drawing/2014/main" val="2159024642"/>
                    </a:ext>
                  </a:extLst>
                </a:gridCol>
                <a:gridCol w="3436269">
                  <a:extLst>
                    <a:ext uri="{9D8B030D-6E8A-4147-A177-3AD203B41FA5}">
                      <a16:colId xmlns:a16="http://schemas.microsoft.com/office/drawing/2014/main" val="2685173802"/>
                    </a:ext>
                  </a:extLst>
                </a:gridCol>
              </a:tblGrid>
              <a:tr h="574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变量</a:t>
                      </a:r>
                      <a:endParaRPr lang="zh-CN" sz="36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数值</a:t>
                      </a:r>
                      <a:endParaRPr lang="zh-CN" sz="36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214417"/>
                  </a:ext>
                </a:extLst>
              </a:tr>
              <a:tr h="574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电解液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浓度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endParaRPr lang="en-US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1000 </a:t>
                      </a:r>
                      <a:r>
                        <a:rPr lang="en-US" altLang="zh-CN" sz="3600" dirty="0" err="1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mol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m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−3</a:t>
                      </a:r>
                      <a:endParaRPr lang="zh-CN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431639"/>
                  </a:ext>
                </a:extLst>
              </a:tr>
              <a:tr h="5746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温度</a:t>
                      </a:r>
                      <a:endParaRPr lang="en-US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298 K</a:t>
                      </a:r>
                      <a:endParaRPr lang="zh-CN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996723"/>
                  </a:ext>
                </a:extLst>
              </a:tr>
              <a:tr h="5746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交换电流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密度</a:t>
                      </a:r>
                      <a:endParaRPr lang="en-US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 m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−2</a:t>
                      </a:r>
                      <a:endParaRPr lang="zh-CN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734312"/>
                  </a:ext>
                </a:extLst>
              </a:tr>
              <a:tr h="5746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电解液扩散系数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endParaRPr lang="en-US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1×10</a:t>
                      </a:r>
                      <a:r>
                        <a:rPr lang="en-US" sz="3600" baseline="30000" dirty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</a:t>
                      </a:r>
                      <a:r>
                        <a:rPr lang="en-US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s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−1</a:t>
                      </a:r>
                      <a:endParaRPr lang="zh-CN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669791"/>
                  </a:ext>
                </a:extLst>
              </a:tr>
              <a:tr h="574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SEI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扩散系数</a:t>
                      </a:r>
                      <a:r>
                        <a:rPr lang="zh-CN" altLang="en-US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endParaRPr lang="en-US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3885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1×10</a:t>
                      </a:r>
                      <a:r>
                        <a:rPr lang="en-US" sz="3600" baseline="30000" dirty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</a:t>
                      </a:r>
                      <a:r>
                        <a:rPr lang="en-US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36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s</a:t>
                      </a:r>
                      <a:r>
                        <a:rPr lang="en-US" altLang="zh-CN" sz="3600" baseline="30000" dirty="0" smtClean="0"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−1</a:t>
                      </a:r>
                      <a:endParaRPr lang="zh-CN" altLang="zh-CN" sz="3600" dirty="0" smtClean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65456" marR="265456" marT="132728" marB="132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117187"/>
                  </a:ext>
                </a:extLst>
              </a:tr>
            </a:tbl>
          </a:graphicData>
        </a:graphic>
      </p:graphicFrame>
      <p:pic>
        <p:nvPicPr>
          <p:cNvPr id="45" name="图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34911" y="6925442"/>
            <a:ext cx="6156409" cy="4884576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19395" y="30836202"/>
            <a:ext cx="14150407" cy="66252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00735" y="23360708"/>
            <a:ext cx="14129770" cy="5424915"/>
          </a:xfrm>
          <a:prstGeom prst="rect">
            <a:avLst/>
          </a:prstGeom>
        </p:spPr>
      </p:pic>
      <p:sp>
        <p:nvSpPr>
          <p:cNvPr id="58" name="TextBox 28"/>
          <p:cNvSpPr txBox="1">
            <a:spLocks noChangeArrowheads="1"/>
          </p:cNvSpPr>
          <p:nvPr/>
        </p:nvSpPr>
        <p:spPr bwMode="auto">
          <a:xfrm>
            <a:off x="16791108" y="28998020"/>
            <a:ext cx="13600115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. 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a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）不同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SEI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缺陷比下的失效时间统计；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b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）不同弹性模量下的失效时间统计</a:t>
            </a:r>
            <a:endParaRPr lang="en-US" altLang="zh-CN" sz="36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499588" y="14014092"/>
            <a:ext cx="7189212" cy="7960935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"/>
          <a:stretch/>
        </p:blipFill>
        <p:spPr>
          <a:xfrm>
            <a:off x="24517577" y="14014092"/>
            <a:ext cx="6818878" cy="8008206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16992306" y="14014091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a)</a:t>
            </a:r>
            <a:endParaRPr lang="zh-CN" altLang="en-US" sz="2800" b="1" dirty="0"/>
          </a:p>
        </p:txBody>
      </p:sp>
      <p:sp>
        <p:nvSpPr>
          <p:cNvPr id="64" name="文本框 63"/>
          <p:cNvSpPr txBox="1"/>
          <p:nvPr/>
        </p:nvSpPr>
        <p:spPr>
          <a:xfrm>
            <a:off x="24223172" y="14014091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b</a:t>
            </a:r>
            <a:r>
              <a:rPr lang="en-US" altLang="zh-CN" sz="2800" b="1" dirty="0" smtClean="0"/>
              <a:t>)</a:t>
            </a:r>
            <a:endParaRPr lang="zh-CN" altLang="en-US" sz="2800" b="1" dirty="0"/>
          </a:p>
        </p:txBody>
      </p:sp>
      <p:sp>
        <p:nvSpPr>
          <p:cNvPr id="65" name="TextBox 28"/>
          <p:cNvSpPr txBox="1">
            <a:spLocks noChangeArrowheads="1"/>
          </p:cNvSpPr>
          <p:nvPr/>
        </p:nvSpPr>
        <p:spPr bwMode="auto">
          <a:xfrm>
            <a:off x="17326937" y="22121274"/>
            <a:ext cx="13600115" cy="64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图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en-US" sz="3600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en-US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. 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a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von Mises 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应力分布；</a:t>
            </a:r>
            <a:r>
              <a:rPr lang="en-US" altLang="zh-CN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b</a:t>
            </a:r>
            <a:r>
              <a:rPr lang="zh-CN" altLang="en-US" sz="36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）剪切应力与法向应力分布</a:t>
            </a:r>
            <a:endParaRPr lang="en-US" altLang="zh-CN" sz="36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Microsoft Office PowerPoint</Application>
  <PresentationFormat>自定义</PresentationFormat>
  <Paragraphs>41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MS PGothic</vt:lpstr>
      <vt:lpstr>等线</vt:lpstr>
      <vt:lpstr>宋体</vt:lpstr>
      <vt:lpstr>Arial</vt:lpstr>
      <vt:lpstr>Calibri</vt:lpstr>
      <vt:lpstr>Cambria Math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2019-10-17T15:15:33Z</dcterms:modified>
</cp:coreProperties>
</file>