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40" d="100"/>
          <a:sy n="40" d="100"/>
        </p:scale>
        <p:origin x="182" y="-1248"/>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8/16/2019</a:t>
            </a:fld>
            <a:endParaRPr lang="en-US"/>
          </a:p>
        </p:txBody>
      </p:sp>
      <p:sp>
        <p:nvSpPr>
          <p:cNvPr id="4" name="Footer Placeholder 3">
            <a:extLst>
              <a:ext uri="{FF2B5EF4-FFF2-40B4-BE49-F238E27FC236}">
                <a16:creationId xmlns=""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extLst>
      <p:ext uri="{BB962C8B-B14F-4D97-AF65-F5344CB8AC3E}">
        <p14:creationId xmlns:p14="http://schemas.microsoft.com/office/powerpoint/2010/main" val="12662470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8/16/2019</a:t>
            </a:fld>
            <a:endParaRPr lang="en-US"/>
          </a:p>
        </p:txBody>
      </p:sp>
      <p:sp>
        <p:nvSpPr>
          <p:cNvPr id="4" name="Slide Image Placeholder 3">
            <a:extLst>
              <a:ext uri="{FF2B5EF4-FFF2-40B4-BE49-F238E27FC236}">
                <a16:creationId xmlns=""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extLst>
      <p:ext uri="{BB962C8B-B14F-4D97-AF65-F5344CB8AC3E}">
        <p14:creationId xmlns:p14="http://schemas.microsoft.com/office/powerpoint/2010/main" val="282649553"/>
      </p:ext>
    </p:extLst>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extLst>
      <p:ext uri="{BB962C8B-B14F-4D97-AF65-F5344CB8AC3E}">
        <p14:creationId xmlns:p14="http://schemas.microsoft.com/office/powerpoint/2010/main" val="1418776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8/16/2019</a:t>
            </a:fld>
            <a:endParaRPr lang="en-US"/>
          </a:p>
        </p:txBody>
      </p:sp>
      <p:sp>
        <p:nvSpPr>
          <p:cNvPr id="5" name="Footer Placeholder 4">
            <a:extLst>
              <a:ext uri="{FF2B5EF4-FFF2-40B4-BE49-F238E27FC236}">
                <a16:creationId xmlns=""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8/16/2019</a:t>
            </a:fld>
            <a:endParaRPr lang="en-US"/>
          </a:p>
        </p:txBody>
      </p:sp>
      <p:sp>
        <p:nvSpPr>
          <p:cNvPr id="5" name="Footer Placeholder 4">
            <a:extLst>
              <a:ext uri="{FF2B5EF4-FFF2-40B4-BE49-F238E27FC236}">
                <a16:creationId xmlns=""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8/16/2019</a:t>
            </a:fld>
            <a:endParaRPr lang="en-US"/>
          </a:p>
        </p:txBody>
      </p:sp>
      <p:sp>
        <p:nvSpPr>
          <p:cNvPr id="5" name="Footer Placeholder 4">
            <a:extLst>
              <a:ext uri="{FF2B5EF4-FFF2-40B4-BE49-F238E27FC236}">
                <a16:creationId xmlns=""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8/16/2019</a:t>
            </a:fld>
            <a:endParaRPr lang="en-US"/>
          </a:p>
        </p:txBody>
      </p:sp>
      <p:sp>
        <p:nvSpPr>
          <p:cNvPr id="5" name="Footer Placeholder 4">
            <a:extLst>
              <a:ext uri="{FF2B5EF4-FFF2-40B4-BE49-F238E27FC236}">
                <a16:creationId xmlns=""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8/16/2019</a:t>
            </a:fld>
            <a:endParaRPr lang="en-US"/>
          </a:p>
        </p:txBody>
      </p:sp>
      <p:sp>
        <p:nvSpPr>
          <p:cNvPr id="5" name="Footer Placeholder 4">
            <a:extLst>
              <a:ext uri="{FF2B5EF4-FFF2-40B4-BE49-F238E27FC236}">
                <a16:creationId xmlns=""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8/16/2019</a:t>
            </a:fld>
            <a:endParaRPr lang="en-US"/>
          </a:p>
        </p:txBody>
      </p:sp>
      <p:sp>
        <p:nvSpPr>
          <p:cNvPr id="6" name="Footer Placeholder 4">
            <a:extLst>
              <a:ext uri="{FF2B5EF4-FFF2-40B4-BE49-F238E27FC236}">
                <a16:creationId xmlns=""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8/16/2019</a:t>
            </a:fld>
            <a:endParaRPr lang="en-US"/>
          </a:p>
        </p:txBody>
      </p:sp>
      <p:sp>
        <p:nvSpPr>
          <p:cNvPr id="8" name="Footer Placeholder 4">
            <a:extLst>
              <a:ext uri="{FF2B5EF4-FFF2-40B4-BE49-F238E27FC236}">
                <a16:creationId xmlns=""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8/16/2019</a:t>
            </a:fld>
            <a:endParaRPr lang="en-US"/>
          </a:p>
        </p:txBody>
      </p:sp>
      <p:sp>
        <p:nvSpPr>
          <p:cNvPr id="4" name="Footer Placeholder 4">
            <a:extLst>
              <a:ext uri="{FF2B5EF4-FFF2-40B4-BE49-F238E27FC236}">
                <a16:creationId xmlns=""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8/16/2019</a:t>
            </a:fld>
            <a:endParaRPr lang="en-US"/>
          </a:p>
        </p:txBody>
      </p:sp>
      <p:sp>
        <p:nvSpPr>
          <p:cNvPr id="3" name="Footer Placeholder 4">
            <a:extLst>
              <a:ext uri="{FF2B5EF4-FFF2-40B4-BE49-F238E27FC236}">
                <a16:creationId xmlns=""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8/16/2019</a:t>
            </a:fld>
            <a:endParaRPr lang="en-US"/>
          </a:p>
        </p:txBody>
      </p:sp>
      <p:sp>
        <p:nvSpPr>
          <p:cNvPr id="6" name="Footer Placeholder 4">
            <a:extLst>
              <a:ext uri="{FF2B5EF4-FFF2-40B4-BE49-F238E27FC236}">
                <a16:creationId xmlns=""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8/16/2019</a:t>
            </a:fld>
            <a:endParaRPr lang="en-US"/>
          </a:p>
        </p:txBody>
      </p:sp>
      <p:sp>
        <p:nvSpPr>
          <p:cNvPr id="6" name="Footer Placeholder 4">
            <a:extLst>
              <a:ext uri="{FF2B5EF4-FFF2-40B4-BE49-F238E27FC236}">
                <a16:creationId xmlns=""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8/16/2019</a:t>
            </a:fld>
            <a:endParaRPr lang="en-US"/>
          </a:p>
        </p:txBody>
      </p:sp>
      <p:sp>
        <p:nvSpPr>
          <p:cNvPr id="5" name="Footer Placeholder 4">
            <a:extLst>
              <a:ext uri="{FF2B5EF4-FFF2-40B4-BE49-F238E27FC236}">
                <a16:creationId xmlns=""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 xmlns:a16="http://schemas.microsoft.com/office/drawing/2014/main" id="{EED9D940-F4FF-024E-B7AE-8FAE83C5C54B}"/>
              </a:ext>
            </a:extLst>
          </p:cNvPr>
          <p:cNvSpPr txBox="1">
            <a:spLocks noChangeArrowheads="1"/>
          </p:cNvSpPr>
          <p:nvPr/>
        </p:nvSpPr>
        <p:spPr bwMode="auto">
          <a:xfrm>
            <a:off x="1569473" y="1085364"/>
            <a:ext cx="27134789" cy="3842708"/>
          </a:xfrm>
          <a:prstGeom prst="rect">
            <a:avLst/>
          </a:prstGeom>
          <a:noFill/>
          <a:ln w="9525">
            <a:noFill/>
            <a:miter lim="800000"/>
            <a:headEnd/>
            <a:tailEnd/>
          </a:ln>
        </p:spPr>
        <p:txBody>
          <a:bodyPr wrap="square" lIns="86984" tIns="43492" rIns="86984" bIns="43492">
            <a:spAutoFit/>
          </a:bodyPr>
          <a:lstStyle/>
          <a:p>
            <a:r>
              <a:rPr lang="en-GB" sz="7200" b="1" dirty="0"/>
              <a:t>Modelling and Simulating CO</a:t>
            </a:r>
            <a:r>
              <a:rPr lang="en-GB" sz="7200" b="1" baseline="-25000" dirty="0"/>
              <a:t>2</a:t>
            </a:r>
            <a:r>
              <a:rPr lang="en-GB" sz="7200" b="1" dirty="0"/>
              <a:t> Electro-Reduction to Formic Acid </a:t>
            </a:r>
            <a:r>
              <a:rPr lang="en-GB" sz="7200" b="1" dirty="0" smtClean="0"/>
              <a:t>Via MEC-Microfluidic </a:t>
            </a:r>
            <a:r>
              <a:rPr lang="en-GB" sz="7200" b="1" dirty="0"/>
              <a:t>Electrolytic Cells</a:t>
            </a: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GB" sz="4000" dirty="0"/>
              <a:t>Akan C. Offong</a:t>
            </a:r>
            <a:r>
              <a:rPr lang="en-US" sz="4000" baseline="30000" dirty="0" smtClean="0">
                <a:latin typeface="Calibri" panose="020F0502020204030204" pitchFamily="34" charset="0"/>
                <a:cs typeface="Calibri" panose="020F0502020204030204" pitchFamily="34" charset="0"/>
              </a:rPr>
              <a:t>1</a:t>
            </a:r>
            <a:r>
              <a:rPr lang="en-US" sz="4000" dirty="0" smtClean="0">
                <a:latin typeface="Calibri" panose="020F0502020204030204" pitchFamily="34" charset="0"/>
                <a:cs typeface="Calibri" panose="020F0502020204030204" pitchFamily="34" charset="0"/>
              </a:rPr>
              <a:t>, </a:t>
            </a:r>
            <a:endParaRPr lang="en-US" sz="4000" dirty="0" smtClean="0">
              <a:latin typeface="Calibri" panose="020F0502020204030204" pitchFamily="34" charset="0"/>
              <a:cs typeface="Calibri" panose="020F0502020204030204" pitchFamily="34" charset="0"/>
            </a:endParaRPr>
          </a:p>
          <a:p>
            <a:pPr algn="ctr" defTabSz="4387247" eaLnBrk="1" hangingPunct="1">
              <a:defRPr/>
            </a:pPr>
            <a:r>
              <a:rPr lang="en-US" sz="4000" dirty="0" smtClean="0">
                <a:latin typeface="Calibri" panose="020F0502020204030204" pitchFamily="34" charset="0"/>
                <a:cs typeface="Calibri" panose="020F0502020204030204" pitchFamily="34" charset="0"/>
              </a:rPr>
              <a:t>1</a:t>
            </a:r>
            <a:r>
              <a:rPr lang="en-US" sz="4000" dirty="0" smtClean="0">
                <a:latin typeface="Calibri" panose="020F0502020204030204" pitchFamily="34" charset="0"/>
                <a:cs typeface="Calibri" panose="020F0502020204030204" pitchFamily="34" charset="0"/>
              </a:rPr>
              <a:t>. </a:t>
            </a:r>
            <a:r>
              <a:rPr lang="en-US" sz="4000" dirty="0" err="1"/>
              <a:t>Cranfield</a:t>
            </a:r>
            <a:r>
              <a:rPr lang="en-US" sz="4000" dirty="0"/>
              <a:t> University</a:t>
            </a:r>
            <a:r>
              <a:rPr lang="en-US" sz="4000" dirty="0" smtClean="0">
                <a:latin typeface="Calibri" panose="020F0502020204030204" pitchFamily="34" charset="0"/>
                <a:cs typeface="Calibri" panose="020F0502020204030204" pitchFamily="34" charset="0"/>
              </a:rPr>
              <a:t>, </a:t>
            </a:r>
            <a:r>
              <a:rPr lang="en-US" sz="4000" dirty="0" smtClean="0"/>
              <a:t>Carbon </a:t>
            </a:r>
            <a:r>
              <a:rPr lang="en-US" sz="4000" dirty="0"/>
              <a:t>Capture and Storage Department</a:t>
            </a:r>
            <a:r>
              <a:rPr lang="en-US" sz="4000" dirty="0" smtClean="0">
                <a:latin typeface="Calibri" panose="020F0502020204030204" pitchFamily="34" charset="0"/>
                <a:cs typeface="Calibri" panose="020F0502020204030204" pitchFamily="34" charset="0"/>
              </a:rPr>
              <a:t>, </a:t>
            </a:r>
            <a:r>
              <a:rPr lang="en-US" sz="4000" dirty="0" err="1"/>
              <a:t>Cranfield</a:t>
            </a:r>
            <a:r>
              <a:rPr lang="en-US" sz="4000" dirty="0" smtClean="0">
                <a:latin typeface="Calibri" panose="020F0502020204030204" pitchFamily="34" charset="0"/>
                <a:cs typeface="Calibri" panose="020F0502020204030204" pitchFamily="34" charset="0"/>
              </a:rPr>
              <a:t>, </a:t>
            </a:r>
            <a:r>
              <a:rPr lang="en-US" sz="4000" dirty="0" smtClean="0">
                <a:cs typeface="Arial" panose="020B0604020202020204" pitchFamily="34" charset="0"/>
              </a:rPr>
              <a:t>Bedfordshire/</a:t>
            </a:r>
            <a:r>
              <a:rPr lang="en-US" sz="4000" dirty="0" smtClean="0"/>
              <a:t>MK43 </a:t>
            </a:r>
            <a:r>
              <a:rPr lang="en-US" sz="4000" dirty="0"/>
              <a:t>0AL</a:t>
            </a:r>
            <a:r>
              <a:rPr lang="en-US" sz="4000" dirty="0" smtClean="0">
                <a:cs typeface="Arial" panose="020B0604020202020204" pitchFamily="34" charset="0"/>
              </a:rPr>
              <a:t>, UK. </a:t>
            </a:r>
          </a:p>
        </p:txBody>
      </p:sp>
      <p:sp>
        <p:nvSpPr>
          <p:cNvPr id="2051" name="TextBox 6">
            <a:extLst>
              <a:ext uri="{FF2B5EF4-FFF2-40B4-BE49-F238E27FC236}">
                <a16:creationId xmlns="" xmlns:a16="http://schemas.microsoft.com/office/drawing/2014/main" id="{FFAA168A-D7A5-134D-961C-7DB57519DC16}"/>
              </a:ext>
            </a:extLst>
          </p:cNvPr>
          <p:cNvSpPr txBox="1">
            <a:spLocks noChangeArrowheads="1"/>
          </p:cNvSpPr>
          <p:nvPr/>
        </p:nvSpPr>
        <p:spPr bwMode="auto">
          <a:xfrm>
            <a:off x="1670587" y="6221421"/>
            <a:ext cx="13017206" cy="1781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smtClean="0">
                <a:cs typeface="Calibri" panose="020F0502020204030204" pitchFamily="34" charset="0"/>
              </a:rPr>
              <a:t>INTRODUCTION</a:t>
            </a:r>
            <a:endParaRPr lang="en-US" altLang="nl-NL" sz="4800" dirty="0">
              <a:cs typeface="Calibri" panose="020F0502020204030204" pitchFamily="34" charset="0"/>
            </a:endParaRPr>
          </a:p>
          <a:p>
            <a:pPr algn="just" eaLnBrk="1" hangingPunct="1">
              <a:spcBef>
                <a:spcPct val="0"/>
              </a:spcBef>
              <a:buNone/>
            </a:pPr>
            <a:r>
              <a:rPr lang="en-GB" sz="4800" dirty="0"/>
              <a:t> </a:t>
            </a:r>
            <a:r>
              <a:rPr lang="en-GB" sz="4800" dirty="0" smtClean="0"/>
              <a:t>       Climate </a:t>
            </a:r>
            <a:r>
              <a:rPr lang="en-GB" sz="4800" dirty="0"/>
              <a:t>change and ocean acidification is currently a world threat. This threat, unfortunately partly stems from high CO</a:t>
            </a:r>
            <a:r>
              <a:rPr lang="en-GB" sz="4800" baseline="-25000" dirty="0"/>
              <a:t>2</a:t>
            </a:r>
            <a:r>
              <a:rPr lang="en-GB" sz="4800" dirty="0"/>
              <a:t> concentration in the atmosphere ca. 415 </a:t>
            </a:r>
            <a:r>
              <a:rPr lang="en-GB" sz="4800" dirty="0" smtClean="0"/>
              <a:t>ppm</a:t>
            </a:r>
            <a:r>
              <a:rPr lang="en-GB" sz="4800" dirty="0"/>
              <a:t>. In 2019,  the anthropogenic annual CO</a:t>
            </a:r>
            <a:r>
              <a:rPr lang="en-GB" sz="4800" baseline="-25000" dirty="0"/>
              <a:t>2</a:t>
            </a:r>
            <a:r>
              <a:rPr lang="en-GB" sz="4800" dirty="0"/>
              <a:t> emissions is ca. 38.2 billion </a:t>
            </a:r>
            <a:r>
              <a:rPr lang="en-GB" sz="4800" dirty="0" smtClean="0"/>
              <a:t>tons [1]. </a:t>
            </a:r>
            <a:r>
              <a:rPr lang="en-GB" sz="4800" dirty="0"/>
              <a:t>However, increased usage of CO</a:t>
            </a:r>
            <a:r>
              <a:rPr lang="en-GB" sz="4800" baseline="-25000" dirty="0"/>
              <a:t>2</a:t>
            </a:r>
            <a:r>
              <a:rPr lang="en-GB" sz="4800" dirty="0"/>
              <a:t> as a building block for carbon-based compounds and materials can provide a stepping stone </a:t>
            </a:r>
            <a:r>
              <a:rPr lang="en-GB" sz="4800" dirty="0" smtClean="0"/>
              <a:t>in moderating worldwide </a:t>
            </a:r>
            <a:r>
              <a:rPr lang="en-GB" sz="4800" dirty="0"/>
              <a:t>CO</a:t>
            </a:r>
            <a:r>
              <a:rPr lang="en-GB" sz="4800" baseline="-25000" dirty="0"/>
              <a:t>2</a:t>
            </a:r>
            <a:r>
              <a:rPr lang="en-GB" sz="4800" dirty="0"/>
              <a:t> emissions. In recent years, CO</a:t>
            </a:r>
            <a:r>
              <a:rPr lang="en-GB" sz="4800" baseline="-25000" dirty="0"/>
              <a:t>2</a:t>
            </a:r>
            <a:r>
              <a:rPr lang="en-GB" sz="4800" dirty="0"/>
              <a:t> conversion using electrochemical </a:t>
            </a:r>
            <a:r>
              <a:rPr lang="en-GB" sz="4800" dirty="0" smtClean="0"/>
              <a:t>approaches in MEC</a:t>
            </a:r>
            <a:r>
              <a:rPr lang="en-US" altLang="nl-NL" sz="4800" dirty="0" smtClean="0">
                <a:cs typeface="Calibri" panose="020F0502020204030204" pitchFamily="34" charset="0"/>
              </a:rPr>
              <a:t>─</a:t>
            </a:r>
            <a:r>
              <a:rPr lang="en-GB" sz="4800" dirty="0"/>
              <a:t>Microfluidic Electrolytic Cells</a:t>
            </a:r>
            <a:r>
              <a:rPr lang="en-GB" sz="4800" dirty="0" smtClean="0"/>
              <a:t> </a:t>
            </a:r>
            <a:r>
              <a:rPr lang="en-GB" sz="4800" dirty="0"/>
              <a:t>has gained considerable attention for its several advantages </a:t>
            </a:r>
            <a:r>
              <a:rPr lang="en-GB" sz="4800" dirty="0" smtClean="0"/>
              <a:t>including eliminating </a:t>
            </a:r>
            <a:r>
              <a:rPr lang="en-GB" sz="4800" dirty="0"/>
              <a:t>sweep away effect of the flowing electrolyte, reduces carbonate formation, electrode dry-out/flooding, </a:t>
            </a:r>
            <a:r>
              <a:rPr lang="en-GB" sz="4800" dirty="0" err="1"/>
              <a:t>ohmic</a:t>
            </a:r>
            <a:r>
              <a:rPr lang="en-GB" sz="4800" dirty="0"/>
              <a:t> losses as well providing high surface-to-volume ratio, efficient heat and mass-transfer </a:t>
            </a:r>
            <a:r>
              <a:rPr lang="en-GB" sz="4800" dirty="0" smtClean="0"/>
              <a:t>rates. Formic </a:t>
            </a:r>
            <a:r>
              <a:rPr lang="en-GB" sz="4800" dirty="0"/>
              <a:t>acid, the desired product is the biggest </a:t>
            </a:r>
            <a:r>
              <a:rPr lang="en-GB" sz="4800" dirty="0" smtClean="0"/>
              <a:t>organic compound to be </a:t>
            </a:r>
            <a:r>
              <a:rPr lang="en-GB" sz="4800" dirty="0"/>
              <a:t>formed </a:t>
            </a:r>
            <a:r>
              <a:rPr lang="en-GB" sz="4800" dirty="0" smtClean="0"/>
              <a:t>from </a:t>
            </a:r>
            <a:r>
              <a:rPr lang="en-GB" sz="4800" dirty="0" err="1" smtClean="0"/>
              <a:t>ECRC</a:t>
            </a:r>
            <a:r>
              <a:rPr lang="en-GB" sz="4800" dirty="0" err="1"/>
              <a:t>─</a:t>
            </a:r>
            <a:r>
              <a:rPr lang="en-GB" sz="4800" dirty="0" err="1" smtClean="0"/>
              <a:t>Electro</a:t>
            </a:r>
            <a:r>
              <a:rPr lang="en-GB" sz="4800" dirty="0" smtClean="0"/>
              <a:t>- chemical </a:t>
            </a:r>
            <a:r>
              <a:rPr lang="en-GB" sz="4800" dirty="0"/>
              <a:t>Reduction of Carbon. </a:t>
            </a:r>
            <a:r>
              <a:rPr lang="en-GB" sz="4800" dirty="0" smtClean="0"/>
              <a:t>To-date</a:t>
            </a:r>
            <a:r>
              <a:rPr lang="en-GB" sz="4800" dirty="0"/>
              <a:t>, </a:t>
            </a:r>
            <a:r>
              <a:rPr lang="en-GB" sz="4800" dirty="0" smtClean="0"/>
              <a:t>main drawbacks include sufficient numerical simulations of process efficiency</a:t>
            </a:r>
            <a:r>
              <a:rPr lang="en-GB" sz="4800" dirty="0"/>
              <a:t>, current density and CO</a:t>
            </a:r>
            <a:r>
              <a:rPr lang="en-GB" sz="4800" baseline="-25000" dirty="0"/>
              <a:t>2</a:t>
            </a:r>
            <a:r>
              <a:rPr lang="en-GB" sz="4800" dirty="0"/>
              <a:t> </a:t>
            </a:r>
            <a:r>
              <a:rPr lang="en-GB" sz="4800" dirty="0" smtClean="0"/>
              <a:t>conversion. </a:t>
            </a:r>
            <a:endParaRPr lang="en-US" altLang="nl-NL" sz="4800" dirty="0">
              <a:cs typeface="Calibri" panose="020F0502020204030204" pitchFamily="34" charset="0"/>
            </a:endParaRPr>
          </a:p>
        </p:txBody>
      </p:sp>
      <p:sp>
        <p:nvSpPr>
          <p:cNvPr id="2052" name="TextBox 7">
            <a:extLst>
              <a:ext uri="{FF2B5EF4-FFF2-40B4-BE49-F238E27FC236}">
                <a16:creationId xmlns="" xmlns:a16="http://schemas.microsoft.com/office/drawing/2014/main" id="{4A08504F-7725-A243-96B9-497CEA110D4F}"/>
              </a:ext>
            </a:extLst>
          </p:cNvPr>
          <p:cNvSpPr txBox="1">
            <a:spLocks noChangeArrowheads="1"/>
          </p:cNvSpPr>
          <p:nvPr/>
        </p:nvSpPr>
        <p:spPr bwMode="auto">
          <a:xfrm>
            <a:off x="1712151" y="23578656"/>
            <a:ext cx="12975642" cy="20770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nl-NL" sz="4800" b="1" dirty="0" smtClean="0">
              <a:cs typeface="Calibri" panose="020F0502020204030204" pitchFamily="34" charset="0"/>
            </a:endParaRPr>
          </a:p>
          <a:p>
            <a:pPr eaLnBrk="1" hangingPunct="1">
              <a:spcBef>
                <a:spcPct val="0"/>
              </a:spcBef>
              <a:buFontTx/>
              <a:buNone/>
            </a:pPr>
            <a:r>
              <a:rPr lang="en-US" altLang="nl-NL" sz="4800" b="1" dirty="0" smtClean="0">
                <a:cs typeface="Calibri" panose="020F0502020204030204" pitchFamily="34" charset="0"/>
              </a:rPr>
              <a:t>COMPUTATIONAL METHODS</a:t>
            </a:r>
            <a:endParaRPr lang="en-US" altLang="nl-NL" sz="4800" dirty="0">
              <a:cs typeface="Calibri" panose="020F0502020204030204" pitchFamily="34" charset="0"/>
            </a:endParaRPr>
          </a:p>
          <a:p>
            <a:pPr algn="just" eaLnBrk="1" hangingPunct="1">
              <a:spcBef>
                <a:spcPct val="0"/>
              </a:spcBef>
              <a:buFontTx/>
              <a:buNone/>
            </a:pPr>
            <a:r>
              <a:rPr lang="en-GB" altLang="nl-NL" sz="4800" dirty="0" smtClean="0">
                <a:cs typeface="Calibri" panose="020F0502020204030204" pitchFamily="34" charset="0"/>
              </a:rPr>
              <a:t>          We employed electrochemistry interface in the battery/fuel cell module, </a:t>
            </a:r>
            <a:r>
              <a:rPr lang="en-GB" altLang="nl-NL" sz="4800" dirty="0">
                <a:cs typeface="Calibri" panose="020F0502020204030204" pitchFamily="34" charset="0"/>
              </a:rPr>
              <a:t>inputted necessary material, defined the domains, boundaries, and the physics, coupled and meshed the model. In detail, the full set of governing equations together with boundary conditions, electrochemical reaction kinetic equations and other constitutive equations are solved numerically with COMSOL Multiphysics using finite element method for the spatial discretisation.</a:t>
            </a:r>
            <a:r>
              <a:rPr lang="en-US" altLang="nl-NL" sz="4800" dirty="0" smtClean="0">
                <a:cs typeface="Calibri" panose="020F0502020204030204" pitchFamily="34" charset="0"/>
              </a:rPr>
              <a:t> A comparison between the influence of two ionic liquids on overall process of the MEC.</a:t>
            </a: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p:txBody>
      </p:sp>
      <p:sp>
        <p:nvSpPr>
          <p:cNvPr id="2058" name="TextBox 15">
            <a:extLst>
              <a:ext uri="{FF2B5EF4-FFF2-40B4-BE49-F238E27FC236}">
                <a16:creationId xmlns="" xmlns:a16="http://schemas.microsoft.com/office/drawing/2014/main" id="{A0A9D8B8-7127-D248-9486-D72164C15279}"/>
              </a:ext>
            </a:extLst>
          </p:cNvPr>
          <p:cNvSpPr txBox="1">
            <a:spLocks noChangeArrowheads="1"/>
          </p:cNvSpPr>
          <p:nvPr/>
        </p:nvSpPr>
        <p:spPr bwMode="auto">
          <a:xfrm>
            <a:off x="15869475" y="6376651"/>
            <a:ext cx="13019177" cy="378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smtClean="0">
                <a:cs typeface="Calibri" panose="020F0502020204030204" pitchFamily="34" charset="0"/>
              </a:rPr>
              <a:t>MODEL VALIDATION/RESULTS</a:t>
            </a:r>
            <a:endParaRPr lang="en-US" altLang="nl-NL" sz="4800" dirty="0">
              <a:cs typeface="Calibri" panose="020F0502020204030204" pitchFamily="34" charset="0"/>
            </a:endParaRPr>
          </a:p>
          <a:p>
            <a:pPr algn="just" eaLnBrk="1" hangingPunct="1">
              <a:spcBef>
                <a:spcPct val="0"/>
              </a:spcBef>
              <a:buFontTx/>
              <a:buNone/>
            </a:pPr>
            <a:r>
              <a:rPr lang="en-US" altLang="nl-NL" sz="4800" dirty="0" smtClean="0">
                <a:cs typeface="Calibri" panose="020F0502020204030204" pitchFamily="34" charset="0"/>
              </a:rPr>
              <a:t>Present </a:t>
            </a:r>
            <a:r>
              <a:rPr lang="en-US" altLang="nl-NL" sz="4800" dirty="0">
                <a:cs typeface="Calibri" panose="020F0502020204030204" pitchFamily="34" charset="0"/>
              </a:rPr>
              <a:t>your results and findings based on the simulation work. Address your hypothesis and present your results in the form of simulated graphics of your model, tables and graphs.  </a:t>
            </a:r>
          </a:p>
        </p:txBody>
      </p:sp>
      <p:graphicFrame>
        <p:nvGraphicFramePr>
          <p:cNvPr id="22" name="Table 21">
            <a:extLst>
              <a:ext uri="{FF2B5EF4-FFF2-40B4-BE49-F238E27FC236}">
                <a16:creationId xmlns="" xmlns:a16="http://schemas.microsoft.com/office/drawing/2014/main" id="{07F699EA-D8DA-EC4A-986A-F8E4DA3548E1}"/>
              </a:ext>
            </a:extLst>
          </p:cNvPr>
          <p:cNvGraphicFramePr>
            <a:graphicFrameLocks noGrp="1"/>
          </p:cNvGraphicFramePr>
          <p:nvPr>
            <p:extLst>
              <p:ext uri="{D42A27DB-BD31-4B8C-83A1-F6EECF244321}">
                <p14:modId xmlns:p14="http://schemas.microsoft.com/office/powerpoint/2010/main" val="3847571498"/>
              </p:ext>
            </p:extLst>
          </p:nvPr>
        </p:nvGraphicFramePr>
        <p:xfrm>
          <a:off x="16173451" y="17435398"/>
          <a:ext cx="12773530" cy="9915918"/>
        </p:xfrm>
        <a:graphic>
          <a:graphicData uri="http://schemas.openxmlformats.org/drawingml/2006/table">
            <a:tbl>
              <a:tblPr firstRow="1" bandRow="1">
                <a:tableStyleId>{5940675A-B579-460E-94D1-54222C63F5DA}</a:tableStyleId>
              </a:tblPr>
              <a:tblGrid>
                <a:gridCol w="4257844">
                  <a:extLst>
                    <a:ext uri="{9D8B030D-6E8A-4147-A177-3AD203B41FA5}">
                      <a16:colId xmlns="" xmlns:a16="http://schemas.microsoft.com/office/drawing/2014/main" val="20000"/>
                    </a:ext>
                  </a:extLst>
                </a:gridCol>
                <a:gridCol w="2838562">
                  <a:extLst>
                    <a:ext uri="{9D8B030D-6E8A-4147-A177-3AD203B41FA5}">
                      <a16:colId xmlns="" xmlns:a16="http://schemas.microsoft.com/office/drawing/2014/main" val="20001"/>
                    </a:ext>
                  </a:extLst>
                </a:gridCol>
                <a:gridCol w="2838562">
                  <a:extLst>
                    <a:ext uri="{9D8B030D-6E8A-4147-A177-3AD203B41FA5}">
                      <a16:colId xmlns="" xmlns:a16="http://schemas.microsoft.com/office/drawing/2014/main" val="20002"/>
                    </a:ext>
                  </a:extLst>
                </a:gridCol>
                <a:gridCol w="2838562"/>
              </a:tblGrid>
              <a:tr h="639452">
                <a:tc>
                  <a:txBody>
                    <a:bodyPr/>
                    <a:lstStyle/>
                    <a:p>
                      <a:pPr algn="ctr"/>
                      <a:r>
                        <a:rPr lang="en-US" sz="3500" b="1" dirty="0" smtClean="0">
                          <a:latin typeface="Arial" pitchFamily="34" charset="0"/>
                          <a:cs typeface="Arial" pitchFamily="34" charset="0"/>
                        </a:rPr>
                        <a:t>Parameters</a:t>
                      </a:r>
                      <a:endParaRPr lang="en-US" sz="3500" b="1"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b="1" dirty="0" smtClean="0">
                          <a:latin typeface="Arial" pitchFamily="34" charset="0"/>
                          <a:cs typeface="Arial" pitchFamily="34" charset="0"/>
                        </a:rPr>
                        <a:t>Value</a:t>
                      </a:r>
                      <a:endParaRPr lang="en-US" sz="3500" b="1"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b="1" dirty="0" smtClean="0">
                          <a:latin typeface="Arial" pitchFamily="34" charset="0"/>
                          <a:cs typeface="Arial" pitchFamily="34" charset="0"/>
                        </a:rPr>
                        <a:t>Unit</a:t>
                      </a:r>
                      <a:endParaRPr lang="en-US" sz="3500" b="1"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b="1" dirty="0" smtClean="0">
                          <a:latin typeface="Arial" pitchFamily="34" charset="0"/>
                          <a:cs typeface="Arial" pitchFamily="34" charset="0"/>
                        </a:rPr>
                        <a:t>Ref.</a:t>
                      </a:r>
                      <a:endParaRPr lang="en-US" sz="3500" b="1" dirty="0">
                        <a:latin typeface="Arial" pitchFamily="34" charset="0"/>
                        <a:cs typeface="Arial" pitchFamily="34" charset="0"/>
                      </a:endParaRPr>
                    </a:p>
                  </a:txBody>
                  <a:tcPr marL="84115" marR="84115" marT="44609" marB="44609" anchor="ctr">
                    <a:solidFill>
                      <a:schemeClr val="bg1"/>
                    </a:solidFill>
                  </a:tcPr>
                </a:tc>
                <a:extLst>
                  <a:ext uri="{0D108BD9-81ED-4DB2-BD59-A6C34878D82A}">
                    <a16:rowId xmlns="" xmlns:a16="http://schemas.microsoft.com/office/drawing/2014/main" val="10000"/>
                  </a:ext>
                </a:extLst>
              </a:tr>
              <a:tr h="754669">
                <a:tc>
                  <a:txBody>
                    <a:bodyPr/>
                    <a:lstStyle/>
                    <a:p>
                      <a:pPr algn="ctr"/>
                      <a:r>
                        <a:rPr lang="en-US" sz="3500" dirty="0" smtClean="0">
                          <a:latin typeface="Arial" pitchFamily="34" charset="0"/>
                          <a:cs typeface="Arial" pitchFamily="34" charset="0"/>
                        </a:rPr>
                        <a:t>Temperature</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298</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K</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[2,4]</a:t>
                      </a:r>
                      <a:endParaRPr lang="en-US" sz="3500" dirty="0">
                        <a:latin typeface="Arial" pitchFamily="34" charset="0"/>
                        <a:cs typeface="Arial" pitchFamily="34" charset="0"/>
                      </a:endParaRPr>
                    </a:p>
                  </a:txBody>
                  <a:tcPr marL="84115" marR="84115" marT="44609" marB="44609" anchor="ctr">
                    <a:solidFill>
                      <a:schemeClr val="bg1"/>
                    </a:solidFill>
                  </a:tcPr>
                </a:tc>
                <a:extLst>
                  <a:ext uri="{0D108BD9-81ED-4DB2-BD59-A6C34878D82A}">
                    <a16:rowId xmlns="" xmlns:a16="http://schemas.microsoft.com/office/drawing/2014/main" val="10001"/>
                  </a:ext>
                </a:extLst>
              </a:tr>
              <a:tr h="777573">
                <a:tc>
                  <a:txBody>
                    <a:bodyPr/>
                    <a:lstStyle/>
                    <a:p>
                      <a:pPr algn="ctr"/>
                      <a:r>
                        <a:rPr lang="en-US" sz="3500" dirty="0">
                          <a:latin typeface="Arial" pitchFamily="34" charset="0"/>
                          <a:cs typeface="Arial" pitchFamily="34" charset="0"/>
                        </a:rPr>
                        <a:t>Dynamic Viscosity</a:t>
                      </a:r>
                    </a:p>
                  </a:txBody>
                  <a:tcPr marL="84115" marR="84115" marT="44609" marB="44609" anchor="ctr">
                    <a:solidFill>
                      <a:schemeClr val="bg1"/>
                    </a:solidFill>
                  </a:tcPr>
                </a:tc>
                <a:tc>
                  <a:txBody>
                    <a:bodyPr/>
                    <a:lstStyle/>
                    <a:p>
                      <a:pPr algn="ctr"/>
                      <a:r>
                        <a:rPr lang="en-US" sz="3500" dirty="0">
                          <a:latin typeface="Arial" pitchFamily="34" charset="0"/>
                          <a:cs typeface="Arial" pitchFamily="34" charset="0"/>
                        </a:rPr>
                        <a:t>1</a:t>
                      </a:r>
                    </a:p>
                  </a:txBody>
                  <a:tcPr marL="84115" marR="84115" marT="44609" marB="44609" anchor="ctr">
                    <a:solidFill>
                      <a:schemeClr val="bg1"/>
                    </a:solidFill>
                  </a:tcPr>
                </a:tc>
                <a:tc>
                  <a:txBody>
                    <a:bodyPr/>
                    <a:lstStyle/>
                    <a:p>
                      <a:pPr algn="ctr"/>
                      <a:r>
                        <a:rPr lang="en-US" sz="3500" dirty="0" err="1">
                          <a:latin typeface="Arial" pitchFamily="34" charset="0"/>
                          <a:cs typeface="Arial" pitchFamily="34" charset="0"/>
                        </a:rPr>
                        <a:t>Pa.s</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[2,4]</a:t>
                      </a:r>
                      <a:endParaRPr lang="en-US" sz="3500" dirty="0">
                        <a:latin typeface="Arial" pitchFamily="34" charset="0"/>
                        <a:cs typeface="Arial" pitchFamily="34" charset="0"/>
                      </a:endParaRPr>
                    </a:p>
                  </a:txBody>
                  <a:tcPr marL="84115" marR="84115" marT="44609" marB="44609" anchor="ctr">
                    <a:solidFill>
                      <a:schemeClr val="bg1"/>
                    </a:solidFill>
                  </a:tcPr>
                </a:tc>
                <a:extLst>
                  <a:ext uri="{0D108BD9-81ED-4DB2-BD59-A6C34878D82A}">
                    <a16:rowId xmlns="" xmlns:a16="http://schemas.microsoft.com/office/drawing/2014/main" val="10002"/>
                  </a:ext>
                </a:extLst>
              </a:tr>
              <a:tr h="1242976">
                <a:tc>
                  <a:txBody>
                    <a:bodyPr/>
                    <a:lstStyle/>
                    <a:p>
                      <a:pPr algn="ctr"/>
                      <a:r>
                        <a:rPr lang="en-US" sz="3500" dirty="0" smtClean="0">
                          <a:latin typeface="Arial" pitchFamily="34" charset="0"/>
                          <a:cs typeface="Arial" pitchFamily="34" charset="0"/>
                        </a:rPr>
                        <a:t>HCOOH charge transfer coefficient</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-0.05</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[3]</a:t>
                      </a:r>
                      <a:endParaRPr lang="en-US" sz="3500" dirty="0">
                        <a:latin typeface="Arial" pitchFamily="34" charset="0"/>
                        <a:cs typeface="Arial" pitchFamily="34" charset="0"/>
                      </a:endParaRPr>
                    </a:p>
                  </a:txBody>
                  <a:tcPr marL="84115" marR="84115" marT="44609" marB="44609" anchor="ctr">
                    <a:solidFill>
                      <a:schemeClr val="bg1"/>
                    </a:solidFill>
                  </a:tcPr>
                </a:tc>
              </a:tr>
              <a:tr h="757155">
                <a:tc>
                  <a:txBody>
                    <a:bodyPr/>
                    <a:lstStyle/>
                    <a:p>
                      <a:pPr algn="ctr"/>
                      <a:r>
                        <a:rPr lang="en-US" sz="3500" dirty="0" smtClean="0">
                          <a:latin typeface="Arial" pitchFamily="34" charset="0"/>
                          <a:cs typeface="Arial" pitchFamily="34" charset="0"/>
                        </a:rPr>
                        <a:t>Channel length</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0.015</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m</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[2,4]</a:t>
                      </a:r>
                      <a:endParaRPr lang="en-US" sz="3500" dirty="0">
                        <a:latin typeface="Arial" pitchFamily="34" charset="0"/>
                        <a:cs typeface="Arial" pitchFamily="34" charset="0"/>
                      </a:endParaRPr>
                    </a:p>
                  </a:txBody>
                  <a:tcPr marL="84115" marR="84115" marT="44609" marB="44609" anchor="ctr">
                    <a:solidFill>
                      <a:schemeClr val="bg1"/>
                    </a:solidFill>
                  </a:tcPr>
                </a:tc>
              </a:tr>
              <a:tr h="1187274">
                <a:tc>
                  <a:txBody>
                    <a:bodyPr/>
                    <a:lstStyle/>
                    <a:p>
                      <a:pPr algn="ctr"/>
                      <a:r>
                        <a:rPr lang="en-US" sz="3500" dirty="0" smtClean="0">
                          <a:latin typeface="Arial" pitchFamily="34" charset="0"/>
                          <a:cs typeface="Arial" pitchFamily="34" charset="0"/>
                        </a:rPr>
                        <a:t>HCOOH exchange current density</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0.1</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A/m</a:t>
                      </a:r>
                      <a:r>
                        <a:rPr lang="en-US" sz="3500" baseline="30000" dirty="0" smtClean="0">
                          <a:latin typeface="Arial" pitchFamily="34" charset="0"/>
                          <a:cs typeface="Arial" pitchFamily="34" charset="0"/>
                        </a:rPr>
                        <a:t>2</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[4]</a:t>
                      </a:r>
                      <a:endParaRPr lang="en-US" sz="3500" dirty="0">
                        <a:latin typeface="Arial" pitchFamily="34" charset="0"/>
                        <a:cs typeface="Arial" pitchFamily="34" charset="0"/>
                      </a:endParaRPr>
                    </a:p>
                  </a:txBody>
                  <a:tcPr marL="84115" marR="84115" marT="44609" marB="44609" anchor="ctr">
                    <a:solidFill>
                      <a:schemeClr val="bg1"/>
                    </a:solidFill>
                  </a:tcPr>
                </a:tc>
              </a:tr>
              <a:tr h="1187274">
                <a:tc>
                  <a:txBody>
                    <a:bodyPr/>
                    <a:lstStyle/>
                    <a:p>
                      <a:pPr algn="ctr"/>
                      <a:r>
                        <a:rPr lang="en-US" sz="3500" dirty="0" smtClean="0">
                          <a:latin typeface="Arial" pitchFamily="34" charset="0"/>
                          <a:cs typeface="Arial" pitchFamily="34" charset="0"/>
                        </a:rPr>
                        <a:t>Height of Cathode Gas Channel</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600" dirty="0" smtClean="0">
                          <a:latin typeface="Arial" pitchFamily="34" charset="0"/>
                          <a:cs typeface="Arial" pitchFamily="34" charset="0"/>
                        </a:rPr>
                        <a:t>5.08 E-4</a:t>
                      </a:r>
                      <a:endParaRPr lang="en-US" sz="36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m</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[2]</a:t>
                      </a:r>
                      <a:endParaRPr lang="en-US" sz="3500" dirty="0">
                        <a:latin typeface="Arial" pitchFamily="34" charset="0"/>
                        <a:cs typeface="Arial" pitchFamily="34" charset="0"/>
                      </a:endParaRPr>
                    </a:p>
                  </a:txBody>
                  <a:tcPr marL="84115" marR="84115" marT="44609" marB="44609" anchor="ctr">
                    <a:solidFill>
                      <a:schemeClr val="bg1"/>
                    </a:solidFill>
                  </a:tcPr>
                </a:tc>
              </a:tr>
              <a:tr h="757155">
                <a:tc>
                  <a:txBody>
                    <a:bodyPr/>
                    <a:lstStyle/>
                    <a:p>
                      <a:pPr algn="ctr"/>
                      <a:r>
                        <a:rPr lang="en-US" sz="3500" dirty="0">
                          <a:latin typeface="Arial" pitchFamily="34" charset="0"/>
                          <a:cs typeface="Arial" pitchFamily="34" charset="0"/>
                        </a:rPr>
                        <a:t>Diffusion </a:t>
                      </a:r>
                      <a:r>
                        <a:rPr lang="en-US" sz="3500" dirty="0" smtClean="0">
                          <a:latin typeface="Arial" pitchFamily="34" charset="0"/>
                          <a:cs typeface="Arial" pitchFamily="34" charset="0"/>
                        </a:rPr>
                        <a:t>Coefficient of</a:t>
                      </a:r>
                      <a:r>
                        <a:rPr lang="en-US" sz="3500" baseline="0" dirty="0" smtClean="0">
                          <a:latin typeface="Arial" pitchFamily="34" charset="0"/>
                          <a:cs typeface="Arial" pitchFamily="34" charset="0"/>
                        </a:rPr>
                        <a:t> CO</a:t>
                      </a:r>
                      <a:r>
                        <a:rPr lang="en-US" sz="3500" baseline="-25000" dirty="0" smtClean="0">
                          <a:latin typeface="Arial" pitchFamily="34" charset="0"/>
                          <a:cs typeface="Arial" pitchFamily="34" charset="0"/>
                        </a:rPr>
                        <a:t>2</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9.8 E-4</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a:latin typeface="Arial" pitchFamily="34" charset="0"/>
                          <a:cs typeface="Arial" pitchFamily="34" charset="0"/>
                        </a:rPr>
                        <a:t>m</a:t>
                      </a:r>
                      <a:r>
                        <a:rPr lang="en-US" sz="3500" baseline="30000" dirty="0">
                          <a:latin typeface="Arial" pitchFamily="34" charset="0"/>
                          <a:cs typeface="Arial" pitchFamily="34" charset="0"/>
                        </a:rPr>
                        <a:t>2</a:t>
                      </a:r>
                      <a:r>
                        <a:rPr lang="en-US" sz="3500" dirty="0">
                          <a:latin typeface="Arial" pitchFamily="34" charset="0"/>
                          <a:cs typeface="Arial" pitchFamily="34" charset="0"/>
                        </a:rPr>
                        <a:t>/s</a:t>
                      </a: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[5</a:t>
                      </a:r>
                      <a:r>
                        <a:rPr lang="en-US" sz="3500" dirty="0" smtClean="0">
                          <a:latin typeface="Arial" pitchFamily="34" charset="0"/>
                          <a:cs typeface="Arial" pitchFamily="34" charset="0"/>
                        </a:rPr>
                        <a:t>]</a:t>
                      </a:r>
                      <a:endParaRPr lang="en-US" sz="3500" dirty="0">
                        <a:latin typeface="Arial" pitchFamily="34" charset="0"/>
                        <a:cs typeface="Arial" pitchFamily="34" charset="0"/>
                      </a:endParaRPr>
                    </a:p>
                  </a:txBody>
                  <a:tcPr marL="84115" marR="84115" marT="44609" marB="44609" anchor="ctr">
                    <a:solidFill>
                      <a:schemeClr val="bg1"/>
                    </a:solidFill>
                  </a:tcPr>
                </a:tc>
                <a:extLst>
                  <a:ext uri="{0D108BD9-81ED-4DB2-BD59-A6C34878D82A}">
                    <a16:rowId xmlns="" xmlns:a16="http://schemas.microsoft.com/office/drawing/2014/main" val="10003"/>
                  </a:ext>
                </a:extLst>
              </a:tr>
              <a:tr h="1187274">
                <a:tc>
                  <a:txBody>
                    <a:bodyPr/>
                    <a:lstStyle/>
                    <a:p>
                      <a:pPr algn="ctr"/>
                      <a:r>
                        <a:rPr lang="en-GB" sz="3500" dirty="0" smtClean="0">
                          <a:latin typeface="Arial" pitchFamily="34" charset="0"/>
                          <a:cs typeface="Arial" pitchFamily="34" charset="0"/>
                        </a:rPr>
                        <a:t>Height of the electrolyte channel</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0.0015</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m</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[2,4]</a:t>
                      </a:r>
                      <a:endParaRPr lang="en-US" sz="3500" dirty="0">
                        <a:latin typeface="Arial" pitchFamily="34" charset="0"/>
                        <a:cs typeface="Arial" pitchFamily="34" charset="0"/>
                      </a:endParaRPr>
                    </a:p>
                  </a:txBody>
                  <a:tcPr marL="84115" marR="84115" marT="44609" marB="44609" anchor="ctr">
                    <a:solidFill>
                      <a:schemeClr val="bg1"/>
                    </a:solidFill>
                  </a:tcPr>
                </a:tc>
                <a:extLst>
                  <a:ext uri="{0D108BD9-81ED-4DB2-BD59-A6C34878D82A}">
                    <a16:rowId xmlns="" xmlns:a16="http://schemas.microsoft.com/office/drawing/2014/main" val="10004"/>
                  </a:ext>
                </a:extLst>
              </a:tr>
              <a:tr h="1026253">
                <a:tc>
                  <a:txBody>
                    <a:bodyPr/>
                    <a:lstStyle/>
                    <a:p>
                      <a:pPr algn="ctr"/>
                      <a:r>
                        <a:rPr lang="en-US" sz="3500" dirty="0" smtClean="0">
                          <a:latin typeface="Arial" pitchFamily="34" charset="0"/>
                          <a:cs typeface="Arial" pitchFamily="34" charset="0"/>
                        </a:rPr>
                        <a:t>Electrolyte flow rate</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0.7</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ml/min</a:t>
                      </a:r>
                      <a:endParaRPr lang="en-US" sz="3500" dirty="0">
                        <a:latin typeface="Arial" pitchFamily="34" charset="0"/>
                        <a:cs typeface="Arial" pitchFamily="34" charset="0"/>
                      </a:endParaRPr>
                    </a:p>
                  </a:txBody>
                  <a:tcPr marL="84115" marR="84115" marT="44609" marB="44609" anchor="ctr">
                    <a:solidFill>
                      <a:schemeClr val="bg1"/>
                    </a:solidFill>
                  </a:tcPr>
                </a:tc>
                <a:tc>
                  <a:txBody>
                    <a:bodyPr/>
                    <a:lstStyle/>
                    <a:p>
                      <a:pPr algn="ctr"/>
                      <a:r>
                        <a:rPr lang="en-US" sz="3500" dirty="0" smtClean="0">
                          <a:latin typeface="Arial" pitchFamily="34" charset="0"/>
                          <a:cs typeface="Arial" pitchFamily="34" charset="0"/>
                        </a:rPr>
                        <a:t>[2]</a:t>
                      </a:r>
                      <a:endParaRPr lang="en-US" sz="3500" dirty="0">
                        <a:latin typeface="Arial" pitchFamily="34" charset="0"/>
                        <a:cs typeface="Arial" pitchFamily="34" charset="0"/>
                      </a:endParaRPr>
                    </a:p>
                  </a:txBody>
                  <a:tcPr marL="84115" marR="84115" marT="44609" marB="44609" anchor="ctr">
                    <a:solidFill>
                      <a:schemeClr val="bg1"/>
                    </a:solidFill>
                  </a:tcPr>
                </a:tc>
              </a:tr>
            </a:tbl>
          </a:graphicData>
        </a:graphic>
      </p:graphicFrame>
      <p:sp>
        <p:nvSpPr>
          <p:cNvPr id="2086" name="TextBox 22">
            <a:extLst>
              <a:ext uri="{FF2B5EF4-FFF2-40B4-BE49-F238E27FC236}">
                <a16:creationId xmlns="" xmlns:a16="http://schemas.microsoft.com/office/drawing/2014/main" id="{067FFD12-C65D-E84D-82ED-9FD7053DBE65}"/>
              </a:ext>
            </a:extLst>
          </p:cNvPr>
          <p:cNvSpPr txBox="1">
            <a:spLocks noChangeArrowheads="1"/>
          </p:cNvSpPr>
          <p:nvPr/>
        </p:nvSpPr>
        <p:spPr bwMode="auto">
          <a:xfrm>
            <a:off x="16140343" y="27628694"/>
            <a:ext cx="13029272" cy="6735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smtClean="0">
                <a:cs typeface="Calibri" panose="020F0502020204030204" pitchFamily="34" charset="0"/>
              </a:rPr>
              <a:t>CONCLUSIONS</a:t>
            </a:r>
            <a:endParaRPr lang="en-US" altLang="nl-NL" sz="4800" dirty="0">
              <a:cs typeface="Calibri" panose="020F0502020204030204" pitchFamily="34" charset="0"/>
            </a:endParaRPr>
          </a:p>
          <a:p>
            <a:pPr eaLnBrk="1" hangingPunct="1">
              <a:spcBef>
                <a:spcPct val="0"/>
              </a:spcBef>
              <a:buFontTx/>
              <a:buNone/>
            </a:pPr>
            <a:r>
              <a:rPr lang="en-GB" altLang="nl-NL" sz="4800" dirty="0" smtClean="0">
                <a:cs typeface="Calibri" panose="020F0502020204030204" pitchFamily="34" charset="0"/>
              </a:rPr>
              <a:t>This   </a:t>
            </a:r>
            <a:r>
              <a:rPr lang="en-GB" altLang="nl-NL" sz="4800" dirty="0">
                <a:cs typeface="Calibri" panose="020F0502020204030204" pitchFamily="34" charset="0"/>
              </a:rPr>
              <a:t>work   has   demonstrated   an   </a:t>
            </a:r>
            <a:r>
              <a:rPr lang="en-GB" altLang="nl-NL" sz="4800" dirty="0" smtClean="0">
                <a:cs typeface="Calibri" panose="020F0502020204030204" pitchFamily="34" charset="0"/>
              </a:rPr>
              <a:t>experiment-validated mathematical model for an MEC.</a:t>
            </a:r>
            <a:endParaRPr lang="en-US" altLang="nl-NL" sz="4800" dirty="0" smtClean="0">
              <a:cs typeface="Calibri" panose="020F0502020204030204" pitchFamily="34" charset="0"/>
            </a:endParaRPr>
          </a:p>
          <a:p>
            <a:pPr eaLnBrk="1" hangingPunct="1">
              <a:spcBef>
                <a:spcPct val="0"/>
              </a:spcBef>
              <a:buFontTx/>
              <a:buNone/>
            </a:pPr>
            <a:r>
              <a:rPr lang="en-GB" altLang="nl-NL" sz="4800" dirty="0" smtClean="0">
                <a:cs typeface="Calibri" panose="020F0502020204030204" pitchFamily="34" charset="0"/>
              </a:rPr>
              <a:t>Further </a:t>
            </a:r>
            <a:r>
              <a:rPr lang="en-GB" altLang="nl-NL" sz="4800" dirty="0">
                <a:cs typeface="Calibri" panose="020F0502020204030204" pitchFamily="34" charset="0"/>
              </a:rPr>
              <a:t>simulations reveal performance </a:t>
            </a:r>
            <a:r>
              <a:rPr lang="en-GB" altLang="nl-NL" sz="4800" dirty="0" smtClean="0">
                <a:cs typeface="Calibri" panose="020F0502020204030204" pitchFamily="34" charset="0"/>
              </a:rPr>
              <a:t>measures trade-off </a:t>
            </a:r>
            <a:r>
              <a:rPr lang="en-GB" altLang="nl-NL" sz="4800" dirty="0">
                <a:cs typeface="Calibri" panose="020F0502020204030204" pitchFamily="34" charset="0"/>
              </a:rPr>
              <a:t>(current density, faradaic efficiency and CO</a:t>
            </a:r>
            <a:r>
              <a:rPr lang="en-GB" altLang="nl-NL" sz="4800" baseline="-25000" dirty="0">
                <a:cs typeface="Calibri" panose="020F0502020204030204" pitchFamily="34" charset="0"/>
              </a:rPr>
              <a:t>2</a:t>
            </a:r>
            <a:r>
              <a:rPr lang="en-GB" altLang="nl-NL" sz="4800" dirty="0">
                <a:cs typeface="Calibri" panose="020F0502020204030204" pitchFamily="34" charset="0"/>
              </a:rPr>
              <a:t> conversion)</a:t>
            </a:r>
            <a:r>
              <a:rPr lang="en-US" altLang="nl-NL" sz="4800" dirty="0" smtClean="0">
                <a:cs typeface="Calibri" panose="020F0502020204030204" pitchFamily="34" charset="0"/>
              </a:rPr>
              <a:t>. </a:t>
            </a:r>
            <a:r>
              <a:rPr lang="en-GB" altLang="nl-NL" sz="4800" dirty="0">
                <a:cs typeface="Calibri" panose="020F0502020204030204" pitchFamily="34" charset="0"/>
              </a:rPr>
              <a:t>This model achieved a CD-Current Density </a:t>
            </a:r>
            <a:r>
              <a:rPr lang="en-GB" altLang="nl-NL" sz="4800" dirty="0" smtClean="0">
                <a:cs typeface="Calibri" panose="020F0502020204030204" pitchFamily="34" charset="0"/>
              </a:rPr>
              <a:t>(</a:t>
            </a:r>
            <a:r>
              <a:rPr lang="en-GB" sz="4800" dirty="0"/>
              <a:t>ca. </a:t>
            </a:r>
            <a:r>
              <a:rPr lang="en-GB" altLang="nl-NL" sz="4800" dirty="0" smtClean="0">
                <a:cs typeface="Calibri" panose="020F0502020204030204" pitchFamily="34" charset="0"/>
              </a:rPr>
              <a:t>58 mA/cm</a:t>
            </a:r>
            <a:r>
              <a:rPr lang="en-GB" altLang="nl-NL" sz="4800" baseline="30000" dirty="0" smtClean="0">
                <a:cs typeface="Calibri" panose="020F0502020204030204" pitchFamily="34" charset="0"/>
              </a:rPr>
              <a:t>2</a:t>
            </a:r>
            <a:r>
              <a:rPr lang="en-GB" altLang="nl-NL" sz="4800" dirty="0" smtClean="0">
                <a:cs typeface="Calibri" panose="020F0502020204030204" pitchFamily="34" charset="0"/>
              </a:rPr>
              <a:t>), </a:t>
            </a:r>
            <a:r>
              <a:rPr lang="en-GB" altLang="nl-NL" sz="4800" dirty="0">
                <a:cs typeface="Calibri" panose="020F0502020204030204" pitchFamily="34" charset="0"/>
              </a:rPr>
              <a:t>FE-Faradaic Efficiency </a:t>
            </a:r>
            <a:r>
              <a:rPr lang="en-GB" altLang="nl-NL" sz="4800" dirty="0" smtClean="0">
                <a:cs typeface="Calibri" panose="020F0502020204030204" pitchFamily="34" charset="0"/>
              </a:rPr>
              <a:t>(</a:t>
            </a:r>
            <a:r>
              <a:rPr lang="en-GB" sz="4800" dirty="0"/>
              <a:t>ca. </a:t>
            </a:r>
            <a:r>
              <a:rPr lang="en-GB" sz="4800" dirty="0" smtClean="0"/>
              <a:t> </a:t>
            </a:r>
            <a:r>
              <a:rPr lang="en-GB" altLang="nl-NL" sz="4800" dirty="0" smtClean="0">
                <a:cs typeface="Calibri" panose="020F0502020204030204" pitchFamily="34" charset="0"/>
              </a:rPr>
              <a:t>99 %) </a:t>
            </a:r>
            <a:r>
              <a:rPr lang="en-GB" altLang="nl-NL" sz="4800" dirty="0">
                <a:cs typeface="Calibri" panose="020F0502020204030204" pitchFamily="34" charset="0"/>
              </a:rPr>
              <a:t>and CO</a:t>
            </a:r>
            <a:r>
              <a:rPr lang="en-GB" altLang="nl-NL" sz="4800" baseline="-25000" dirty="0">
                <a:cs typeface="Calibri" panose="020F0502020204030204" pitchFamily="34" charset="0"/>
              </a:rPr>
              <a:t>2</a:t>
            </a:r>
            <a:r>
              <a:rPr lang="en-GB" altLang="nl-NL" sz="4800" dirty="0">
                <a:cs typeface="Calibri" panose="020F0502020204030204" pitchFamily="34" charset="0"/>
              </a:rPr>
              <a:t> conversion </a:t>
            </a:r>
            <a:r>
              <a:rPr lang="en-GB" altLang="nl-NL" sz="4800" dirty="0" smtClean="0">
                <a:cs typeface="Calibri" panose="020F0502020204030204" pitchFamily="34" charset="0"/>
              </a:rPr>
              <a:t>(</a:t>
            </a:r>
            <a:r>
              <a:rPr lang="en-GB" sz="4800" dirty="0"/>
              <a:t>ca. </a:t>
            </a:r>
            <a:r>
              <a:rPr lang="en-GB" altLang="nl-NL" sz="4800" dirty="0" smtClean="0">
                <a:cs typeface="Calibri" panose="020F0502020204030204" pitchFamily="34" charset="0"/>
              </a:rPr>
              <a:t>82 %) </a:t>
            </a:r>
            <a:r>
              <a:rPr lang="en-GB" altLang="nl-NL" sz="4800" dirty="0">
                <a:cs typeface="Calibri" panose="020F0502020204030204" pitchFamily="34" charset="0"/>
              </a:rPr>
              <a:t>in the </a:t>
            </a:r>
            <a:r>
              <a:rPr lang="en-GB" altLang="nl-NL" sz="4800" dirty="0" smtClean="0">
                <a:cs typeface="Calibri" panose="020F0502020204030204" pitchFamily="34" charset="0"/>
              </a:rPr>
              <a:t>electro-chemical </a:t>
            </a:r>
            <a:r>
              <a:rPr lang="en-GB" altLang="nl-NL" sz="4800" dirty="0">
                <a:cs typeface="Calibri" panose="020F0502020204030204" pitchFamily="34" charset="0"/>
              </a:rPr>
              <a:t>reduction of CO</a:t>
            </a:r>
            <a:r>
              <a:rPr lang="en-GB" altLang="nl-NL" sz="4800" baseline="-25000" dirty="0">
                <a:cs typeface="Calibri" panose="020F0502020204030204" pitchFamily="34" charset="0"/>
              </a:rPr>
              <a:t>2</a:t>
            </a:r>
            <a:r>
              <a:rPr lang="en-GB" altLang="nl-NL" sz="4800" dirty="0">
                <a:cs typeface="Calibri" panose="020F0502020204030204" pitchFamily="34" charset="0"/>
              </a:rPr>
              <a:t> to formic </a:t>
            </a:r>
            <a:r>
              <a:rPr lang="en-GB" altLang="nl-NL" sz="4800" dirty="0" smtClean="0">
                <a:cs typeface="Calibri" panose="020F0502020204030204" pitchFamily="34" charset="0"/>
              </a:rPr>
              <a:t>acid.</a:t>
            </a:r>
            <a:endParaRPr lang="en-US" altLang="nl-NL" sz="4800" dirty="0">
              <a:cs typeface="Calibri" panose="020F0502020204030204" pitchFamily="34" charset="0"/>
            </a:endParaRPr>
          </a:p>
        </p:txBody>
      </p:sp>
      <p:sp>
        <p:nvSpPr>
          <p:cNvPr id="24" name="TextBox 23">
            <a:extLst>
              <a:ext uri="{FF2B5EF4-FFF2-40B4-BE49-F238E27FC236}">
                <a16:creationId xmlns="" xmlns:a16="http://schemas.microsoft.com/office/drawing/2014/main" id="{58974D01-8153-BC41-856A-A00CCD55800A}"/>
              </a:ext>
            </a:extLst>
          </p:cNvPr>
          <p:cNvSpPr txBox="1"/>
          <p:nvPr/>
        </p:nvSpPr>
        <p:spPr>
          <a:xfrm>
            <a:off x="16140343" y="34096830"/>
            <a:ext cx="13024286" cy="5997143"/>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smtClean="0">
                <a:latin typeface="Calibri" panose="020F0502020204030204" pitchFamily="34" charset="0"/>
                <a:ea typeface="+mn-ea"/>
                <a:cs typeface="Calibri" panose="020F0502020204030204" pitchFamily="34" charset="0"/>
              </a:rPr>
              <a:t>:</a:t>
            </a:r>
          </a:p>
          <a:p>
            <a:pPr marL="514350" indent="-514350" defTabSz="4175235" fontAlgn="auto">
              <a:spcBef>
                <a:spcPts val="0"/>
              </a:spcBef>
              <a:spcAft>
                <a:spcPts val="0"/>
              </a:spcAft>
              <a:buAutoNum type="arabicPeriod"/>
              <a:defRPr/>
            </a:pPr>
            <a:r>
              <a:rPr lang="en-GB" sz="2800" dirty="0" smtClean="0">
                <a:latin typeface="+mn-lt"/>
              </a:rPr>
              <a:t>E.S.R</a:t>
            </a:r>
            <a:r>
              <a:rPr lang="en-GB" sz="2800" dirty="0">
                <a:latin typeface="+mn-lt"/>
              </a:rPr>
              <a:t>. Laboratory, G.M. Division, Trends in Atmospheric Carbon Dioxide, Glob. </a:t>
            </a:r>
            <a:r>
              <a:rPr lang="en-GB" sz="2800" dirty="0" smtClean="0">
                <a:latin typeface="+mn-lt"/>
              </a:rPr>
              <a:t> </a:t>
            </a:r>
          </a:p>
          <a:p>
            <a:pPr defTabSz="4175235" fontAlgn="auto">
              <a:spcBef>
                <a:spcPts val="0"/>
              </a:spcBef>
              <a:spcAft>
                <a:spcPts val="0"/>
              </a:spcAft>
              <a:defRPr/>
            </a:pPr>
            <a:r>
              <a:rPr lang="en-GB" sz="2800" dirty="0">
                <a:latin typeface="+mn-lt"/>
              </a:rPr>
              <a:t> </a:t>
            </a:r>
            <a:r>
              <a:rPr lang="en-GB" sz="2800" dirty="0" smtClean="0">
                <a:latin typeface="+mn-lt"/>
              </a:rPr>
              <a:t>      </a:t>
            </a:r>
            <a:r>
              <a:rPr lang="en-GB" sz="2800" dirty="0" err="1" smtClean="0">
                <a:latin typeface="+mn-lt"/>
              </a:rPr>
              <a:t>Greenh</a:t>
            </a:r>
            <a:r>
              <a:rPr lang="en-GB" sz="2800" dirty="0">
                <a:latin typeface="+mn-lt"/>
              </a:rPr>
              <a:t>. </a:t>
            </a:r>
            <a:r>
              <a:rPr lang="en-GB" sz="2800" dirty="0" smtClean="0">
                <a:latin typeface="+mn-lt"/>
              </a:rPr>
              <a:t>Gas </a:t>
            </a:r>
            <a:r>
              <a:rPr lang="en-GB" sz="2800" dirty="0">
                <a:latin typeface="+mn-lt"/>
              </a:rPr>
              <a:t>Ref. Network. (2019) 1. https://www.esrl.noaa.gov/gmd/ccgg/trends/.</a:t>
            </a:r>
            <a:endParaRPr lang="en-US" sz="2800" dirty="0">
              <a:latin typeface="+mn-lt"/>
              <a:ea typeface="+mn-ea"/>
              <a:cs typeface="Calibri" panose="020F0502020204030204" pitchFamily="34" charset="0"/>
            </a:endParaRPr>
          </a:p>
          <a:p>
            <a:pPr marL="514350" indent="-514350" defTabSz="4175235" fontAlgn="auto">
              <a:spcBef>
                <a:spcPts val="0"/>
              </a:spcBef>
              <a:spcAft>
                <a:spcPts val="0"/>
              </a:spcAft>
              <a:buAutoNum type="arabicPeriod" startAt="2"/>
              <a:defRPr/>
            </a:pPr>
            <a:r>
              <a:rPr lang="en-US" sz="2800" dirty="0" smtClean="0">
                <a:latin typeface="Calibri" panose="020F0502020204030204" pitchFamily="34" charset="0"/>
                <a:ea typeface="+mn-ea"/>
                <a:cs typeface="Calibri" panose="020F0502020204030204" pitchFamily="34" charset="0"/>
              </a:rPr>
              <a:t>K</a:t>
            </a:r>
            <a:r>
              <a:rPr lang="en-US" sz="2800" dirty="0">
                <a:latin typeface="Calibri" panose="020F0502020204030204" pitchFamily="34" charset="0"/>
                <a:ea typeface="+mn-ea"/>
                <a:cs typeface="Calibri" panose="020F0502020204030204" pitchFamily="34" charset="0"/>
              </a:rPr>
              <a:t>. Wu, E. </a:t>
            </a:r>
            <a:r>
              <a:rPr lang="en-US" sz="2800" dirty="0" err="1">
                <a:latin typeface="Calibri" panose="020F0502020204030204" pitchFamily="34" charset="0"/>
                <a:ea typeface="+mn-ea"/>
                <a:cs typeface="Calibri" panose="020F0502020204030204" pitchFamily="34" charset="0"/>
              </a:rPr>
              <a:t>Birgersson</a:t>
            </a:r>
            <a:r>
              <a:rPr lang="en-US" sz="2800" dirty="0">
                <a:latin typeface="Calibri" panose="020F0502020204030204" pitchFamily="34" charset="0"/>
                <a:ea typeface="+mn-ea"/>
                <a:cs typeface="Calibri" panose="020F0502020204030204" pitchFamily="34" charset="0"/>
              </a:rPr>
              <a:t>, B. Kim, P.J.A. </a:t>
            </a:r>
            <a:r>
              <a:rPr lang="en-US" sz="2800" dirty="0" err="1">
                <a:latin typeface="Calibri" panose="020F0502020204030204" pitchFamily="34" charset="0"/>
                <a:ea typeface="+mn-ea"/>
                <a:cs typeface="Calibri" panose="020F0502020204030204" pitchFamily="34" charset="0"/>
              </a:rPr>
              <a:t>Kenis</a:t>
            </a:r>
            <a:r>
              <a:rPr lang="en-US" sz="2800" dirty="0">
                <a:latin typeface="Calibri" panose="020F0502020204030204" pitchFamily="34" charset="0"/>
                <a:ea typeface="+mn-ea"/>
                <a:cs typeface="Calibri" panose="020F0502020204030204" pitchFamily="34" charset="0"/>
              </a:rPr>
              <a:t>, I.A. </a:t>
            </a:r>
            <a:r>
              <a:rPr lang="en-US" sz="2800" dirty="0" err="1">
                <a:latin typeface="Calibri" panose="020F0502020204030204" pitchFamily="34" charset="0"/>
                <a:ea typeface="+mn-ea"/>
                <a:cs typeface="Calibri" panose="020F0502020204030204" pitchFamily="34" charset="0"/>
              </a:rPr>
              <a:t>Karimi</a:t>
            </a:r>
            <a:r>
              <a:rPr lang="en-US" sz="2800" dirty="0">
                <a:latin typeface="Calibri" panose="020F0502020204030204" pitchFamily="34" charset="0"/>
                <a:ea typeface="+mn-ea"/>
                <a:cs typeface="Calibri" panose="020F0502020204030204" pitchFamily="34" charset="0"/>
              </a:rPr>
              <a:t>, Modeling and Experimental </a:t>
            </a:r>
            <a:r>
              <a:rPr lang="en-US" sz="2800" dirty="0">
                <a:latin typeface="Calibri" panose="020F0502020204030204" pitchFamily="34" charset="0"/>
                <a:ea typeface="+mn-ea"/>
                <a:cs typeface="Calibri" panose="020F0502020204030204" pitchFamily="34" charset="0"/>
              </a:rPr>
              <a:t> </a:t>
            </a:r>
            <a:r>
              <a:rPr lang="en-US" sz="2800" dirty="0" smtClean="0">
                <a:latin typeface="Calibri" panose="020F0502020204030204" pitchFamily="34" charset="0"/>
                <a:ea typeface="+mn-ea"/>
                <a:cs typeface="Calibri" panose="020F0502020204030204" pitchFamily="34" charset="0"/>
              </a:rPr>
              <a:t>   </a:t>
            </a:r>
          </a:p>
          <a:p>
            <a:pPr defTabSz="4175235" fontAlgn="auto">
              <a:spcBef>
                <a:spcPts val="0"/>
              </a:spcBef>
              <a:spcAft>
                <a:spcPts val="0"/>
              </a:spcAft>
              <a:defRPr/>
            </a:pPr>
            <a:r>
              <a:rPr lang="en-US" sz="2800" dirty="0">
                <a:latin typeface="Calibri" panose="020F0502020204030204" pitchFamily="34" charset="0"/>
                <a:ea typeface="+mn-ea"/>
                <a:cs typeface="Calibri" panose="020F0502020204030204" pitchFamily="34" charset="0"/>
              </a:rPr>
              <a:t> </a:t>
            </a:r>
            <a:r>
              <a:rPr lang="en-US" sz="2800" dirty="0" smtClean="0">
                <a:latin typeface="Calibri" panose="020F0502020204030204" pitchFamily="34" charset="0"/>
                <a:ea typeface="+mn-ea"/>
                <a:cs typeface="Calibri" panose="020F0502020204030204" pitchFamily="34" charset="0"/>
              </a:rPr>
              <a:t>      Validation </a:t>
            </a:r>
            <a:r>
              <a:rPr lang="en-US" sz="2800" dirty="0">
                <a:latin typeface="Calibri" panose="020F0502020204030204" pitchFamily="34" charset="0"/>
                <a:ea typeface="+mn-ea"/>
                <a:cs typeface="Calibri" panose="020F0502020204030204" pitchFamily="34" charset="0"/>
              </a:rPr>
              <a:t>of Electrochemical Reduction of CO</a:t>
            </a:r>
            <a:r>
              <a:rPr lang="en-US" sz="1400" dirty="0">
                <a:latin typeface="Calibri" panose="020F0502020204030204" pitchFamily="34" charset="0"/>
                <a:ea typeface="+mn-ea"/>
                <a:cs typeface="Calibri" panose="020F0502020204030204" pitchFamily="34" charset="0"/>
              </a:rPr>
              <a:t>2</a:t>
            </a:r>
            <a:r>
              <a:rPr lang="en-US" sz="2800" dirty="0">
                <a:latin typeface="Calibri" panose="020F0502020204030204" pitchFamily="34" charset="0"/>
                <a:ea typeface="+mn-ea"/>
                <a:cs typeface="Calibri" panose="020F0502020204030204" pitchFamily="34" charset="0"/>
              </a:rPr>
              <a:t> to CO in a Microfluidic Cell, J. </a:t>
            </a:r>
            <a:r>
              <a:rPr lang="en-US" sz="2800" dirty="0" smtClean="0">
                <a:latin typeface="Calibri" panose="020F0502020204030204" pitchFamily="34" charset="0"/>
                <a:ea typeface="+mn-ea"/>
                <a:cs typeface="Calibri" panose="020F0502020204030204" pitchFamily="34" charset="0"/>
              </a:rPr>
              <a:t> </a:t>
            </a:r>
          </a:p>
          <a:p>
            <a:pPr defTabSz="4175235" fontAlgn="auto">
              <a:spcBef>
                <a:spcPts val="0"/>
              </a:spcBef>
              <a:spcAft>
                <a:spcPts val="0"/>
              </a:spcAft>
              <a:defRPr/>
            </a:pPr>
            <a:r>
              <a:rPr lang="en-US" sz="2800" dirty="0">
                <a:latin typeface="Calibri" panose="020F0502020204030204" pitchFamily="34" charset="0"/>
                <a:ea typeface="+mn-ea"/>
                <a:cs typeface="Calibri" panose="020F0502020204030204" pitchFamily="34" charset="0"/>
              </a:rPr>
              <a:t> </a:t>
            </a:r>
            <a:r>
              <a:rPr lang="en-US" sz="2800" dirty="0" smtClean="0">
                <a:latin typeface="Calibri" panose="020F0502020204030204" pitchFamily="34" charset="0"/>
                <a:ea typeface="+mn-ea"/>
                <a:cs typeface="Calibri" panose="020F0502020204030204" pitchFamily="34" charset="0"/>
              </a:rPr>
              <a:t>      </a:t>
            </a:r>
            <a:r>
              <a:rPr lang="en-US" sz="2800" dirty="0" err="1" smtClean="0">
                <a:latin typeface="Calibri" panose="020F0502020204030204" pitchFamily="34" charset="0"/>
                <a:ea typeface="+mn-ea"/>
                <a:cs typeface="Calibri" panose="020F0502020204030204" pitchFamily="34" charset="0"/>
              </a:rPr>
              <a:t>Electrochem</a:t>
            </a:r>
            <a:r>
              <a:rPr lang="en-US" sz="2800" dirty="0">
                <a:latin typeface="Calibri" panose="020F0502020204030204" pitchFamily="34" charset="0"/>
                <a:ea typeface="+mn-ea"/>
                <a:cs typeface="Calibri" panose="020F0502020204030204" pitchFamily="34" charset="0"/>
              </a:rPr>
              <a:t>. Soc. 162 (2015) F23–F32. </a:t>
            </a:r>
            <a:r>
              <a:rPr lang="en-US" sz="2800" dirty="0" smtClean="0">
                <a:latin typeface="Calibri" panose="020F0502020204030204" pitchFamily="34" charset="0"/>
                <a:ea typeface="+mn-ea"/>
                <a:cs typeface="Calibri" panose="020F0502020204030204" pitchFamily="34" charset="0"/>
              </a:rPr>
              <a:t>doi:10.1149/2.1021414jes. </a:t>
            </a:r>
          </a:p>
          <a:p>
            <a:pPr defTabSz="4175235" fontAlgn="auto">
              <a:spcBef>
                <a:spcPts val="0"/>
              </a:spcBef>
              <a:spcAft>
                <a:spcPts val="0"/>
              </a:spcAft>
              <a:defRPr/>
            </a:pPr>
            <a:r>
              <a:rPr lang="en-GB" sz="2800" dirty="0" smtClean="0">
                <a:latin typeface="Calibri" panose="020F0502020204030204" pitchFamily="34" charset="0"/>
                <a:ea typeface="+mn-ea"/>
                <a:cs typeface="Calibri" panose="020F0502020204030204" pitchFamily="34" charset="0"/>
              </a:rPr>
              <a:t>3.    X</a:t>
            </a:r>
            <a:r>
              <a:rPr lang="en-GB" sz="2800" dirty="0">
                <a:latin typeface="Calibri" panose="020F0502020204030204" pitchFamily="34" charset="0"/>
                <a:ea typeface="+mn-ea"/>
                <a:cs typeface="Calibri" panose="020F0502020204030204" pitchFamily="34" charset="0"/>
              </a:rPr>
              <a:t>. Zhang, B., Ye, D. D., Sui, P. C., </a:t>
            </a:r>
            <a:r>
              <a:rPr lang="en-GB" sz="2800" dirty="0" err="1">
                <a:latin typeface="Calibri" panose="020F0502020204030204" pitchFamily="34" charset="0"/>
                <a:ea typeface="+mn-ea"/>
                <a:cs typeface="Calibri" panose="020F0502020204030204" pitchFamily="34" charset="0"/>
              </a:rPr>
              <a:t>Djilali</a:t>
            </a:r>
            <a:r>
              <a:rPr lang="en-GB" sz="2800" dirty="0">
                <a:latin typeface="Calibri" panose="020F0502020204030204" pitchFamily="34" charset="0"/>
                <a:ea typeface="+mn-ea"/>
                <a:cs typeface="Calibri" panose="020F0502020204030204" pitchFamily="34" charset="0"/>
              </a:rPr>
              <a:t>, N., &amp; Zhu, Computational </a:t>
            </a:r>
            <a:r>
              <a:rPr lang="en-GB" sz="2800" dirty="0" err="1">
                <a:latin typeface="Calibri" panose="020F0502020204030204" pitchFamily="34" charset="0"/>
                <a:ea typeface="+mn-ea"/>
                <a:cs typeface="Calibri" panose="020F0502020204030204" pitchFamily="34" charset="0"/>
              </a:rPr>
              <a:t>modeling</a:t>
            </a:r>
            <a:r>
              <a:rPr lang="en-GB" sz="2800" dirty="0">
                <a:latin typeface="Calibri" panose="020F0502020204030204" pitchFamily="34" charset="0"/>
                <a:ea typeface="+mn-ea"/>
                <a:cs typeface="Calibri" panose="020F0502020204030204" pitchFamily="34" charset="0"/>
              </a:rPr>
              <a:t> of </a:t>
            </a:r>
            <a:r>
              <a:rPr lang="en-GB" sz="2800" dirty="0" smtClean="0">
                <a:latin typeface="Calibri" panose="020F0502020204030204" pitchFamily="34" charset="0"/>
                <a:ea typeface="+mn-ea"/>
                <a:cs typeface="Calibri" panose="020F0502020204030204" pitchFamily="34" charset="0"/>
              </a:rPr>
              <a:t>air-  </a:t>
            </a:r>
          </a:p>
          <a:p>
            <a:pPr defTabSz="4175235" fontAlgn="auto">
              <a:spcBef>
                <a:spcPts val="0"/>
              </a:spcBef>
              <a:spcAft>
                <a:spcPts val="0"/>
              </a:spcAft>
              <a:defRPr/>
            </a:pPr>
            <a:r>
              <a:rPr lang="en-GB" sz="2800" dirty="0">
                <a:latin typeface="Calibri" panose="020F0502020204030204" pitchFamily="34" charset="0"/>
                <a:ea typeface="+mn-ea"/>
                <a:cs typeface="Calibri" panose="020F0502020204030204" pitchFamily="34" charset="0"/>
              </a:rPr>
              <a:t> </a:t>
            </a:r>
            <a:r>
              <a:rPr lang="en-GB" sz="2800" dirty="0" smtClean="0">
                <a:latin typeface="Calibri" panose="020F0502020204030204" pitchFamily="34" charset="0"/>
                <a:ea typeface="+mn-ea"/>
                <a:cs typeface="Calibri" panose="020F0502020204030204" pitchFamily="34" charset="0"/>
              </a:rPr>
              <a:t>      </a:t>
            </a:r>
            <a:r>
              <a:rPr lang="en-GB" sz="2800" dirty="0" smtClean="0">
                <a:latin typeface="Calibri" panose="020F0502020204030204" pitchFamily="34" charset="0"/>
                <a:ea typeface="+mn-ea"/>
                <a:cs typeface="Calibri" panose="020F0502020204030204" pitchFamily="34" charset="0"/>
              </a:rPr>
              <a:t>breathing </a:t>
            </a:r>
            <a:r>
              <a:rPr lang="en-GB" sz="2800" dirty="0">
                <a:latin typeface="Calibri" panose="020F0502020204030204" pitchFamily="34" charset="0"/>
                <a:ea typeface="+mn-ea"/>
                <a:cs typeface="Calibri" panose="020F0502020204030204" pitchFamily="34" charset="0"/>
              </a:rPr>
              <a:t>microfluidic fuel cells with flow-over and flow-through anodes, Power </a:t>
            </a:r>
            <a:r>
              <a:rPr lang="en-GB" sz="2800" dirty="0" smtClean="0">
                <a:latin typeface="Calibri" panose="020F0502020204030204" pitchFamily="34" charset="0"/>
                <a:ea typeface="+mn-ea"/>
                <a:cs typeface="Calibri" panose="020F0502020204030204" pitchFamily="34" charset="0"/>
              </a:rPr>
              <a:t> </a:t>
            </a:r>
          </a:p>
          <a:p>
            <a:pPr defTabSz="4175235" fontAlgn="auto">
              <a:spcBef>
                <a:spcPts val="0"/>
              </a:spcBef>
              <a:spcAft>
                <a:spcPts val="0"/>
              </a:spcAft>
              <a:defRPr/>
            </a:pPr>
            <a:r>
              <a:rPr lang="en-GB" sz="2800" dirty="0">
                <a:latin typeface="Calibri" panose="020F0502020204030204" pitchFamily="34" charset="0"/>
                <a:ea typeface="+mn-ea"/>
                <a:cs typeface="Calibri" panose="020F0502020204030204" pitchFamily="34" charset="0"/>
              </a:rPr>
              <a:t> </a:t>
            </a:r>
            <a:r>
              <a:rPr lang="en-GB" sz="2800" dirty="0" smtClean="0">
                <a:latin typeface="Calibri" panose="020F0502020204030204" pitchFamily="34" charset="0"/>
                <a:ea typeface="+mn-ea"/>
                <a:cs typeface="Calibri" panose="020F0502020204030204" pitchFamily="34" charset="0"/>
              </a:rPr>
              <a:t>      </a:t>
            </a:r>
            <a:r>
              <a:rPr lang="en-GB" sz="2800" dirty="0" smtClean="0">
                <a:latin typeface="Calibri" panose="020F0502020204030204" pitchFamily="34" charset="0"/>
                <a:ea typeface="+mn-ea"/>
                <a:cs typeface="Calibri" panose="020F0502020204030204" pitchFamily="34" charset="0"/>
              </a:rPr>
              <a:t>Sources</a:t>
            </a:r>
            <a:r>
              <a:rPr lang="en-GB" sz="2800" dirty="0">
                <a:latin typeface="Calibri" panose="020F0502020204030204" pitchFamily="34" charset="0"/>
                <a:ea typeface="+mn-ea"/>
                <a:cs typeface="Calibri" panose="020F0502020204030204" pitchFamily="34" charset="0"/>
              </a:rPr>
              <a:t>. 259 (2014) </a:t>
            </a:r>
            <a:r>
              <a:rPr lang="en-GB" sz="2800" dirty="0" smtClean="0">
                <a:latin typeface="Calibri" panose="020F0502020204030204" pitchFamily="34" charset="0"/>
                <a:ea typeface="+mn-ea"/>
                <a:cs typeface="Calibri" panose="020F0502020204030204" pitchFamily="34" charset="0"/>
              </a:rPr>
              <a:t>15</a:t>
            </a:r>
            <a:r>
              <a:rPr lang="en-US" sz="2800" dirty="0" smtClean="0">
                <a:latin typeface="Calibri" panose="020F0502020204030204" pitchFamily="34" charset="0"/>
                <a:ea typeface="+mn-ea"/>
                <a:cs typeface="Calibri" panose="020F0502020204030204" pitchFamily="34" charset="0"/>
              </a:rPr>
              <a:t>doi:10.1016/j.apenergy.2012.06.020.</a:t>
            </a:r>
            <a:r>
              <a:rPr lang="en-GB" sz="2800" dirty="0">
                <a:latin typeface="Calibri" panose="020F0502020204030204" pitchFamily="34" charset="0"/>
                <a:ea typeface="+mn-ea"/>
                <a:cs typeface="Calibri" panose="020F0502020204030204" pitchFamily="34" charset="0"/>
              </a:rPr>
              <a:t> –24.</a:t>
            </a:r>
          </a:p>
          <a:p>
            <a:pPr defTabSz="4175235" fontAlgn="auto">
              <a:spcBef>
                <a:spcPts val="0"/>
              </a:spcBef>
              <a:spcAft>
                <a:spcPts val="0"/>
              </a:spcAft>
              <a:defRPr/>
            </a:pPr>
            <a:r>
              <a:rPr lang="en-US" sz="2800" dirty="0" smtClean="0">
                <a:latin typeface="Calibri" panose="020F0502020204030204" pitchFamily="34" charset="0"/>
                <a:ea typeface="+mn-ea"/>
                <a:cs typeface="Calibri" panose="020F0502020204030204" pitchFamily="34" charset="0"/>
              </a:rPr>
              <a:t>4.    H</a:t>
            </a:r>
            <a:r>
              <a:rPr lang="en-US" sz="2800" dirty="0">
                <a:latin typeface="Calibri" panose="020F0502020204030204" pitchFamily="34" charset="0"/>
                <a:ea typeface="+mn-ea"/>
                <a:cs typeface="Calibri" panose="020F0502020204030204" pitchFamily="34" charset="0"/>
              </a:rPr>
              <a:t>. Wang, D.Y.C. Leung, J. Xuan, Modeling of a microfluidic electrochemical cell for </a:t>
            </a:r>
            <a:r>
              <a:rPr lang="en-US" sz="2800" dirty="0" smtClean="0">
                <a:latin typeface="Calibri" panose="020F0502020204030204" pitchFamily="34" charset="0"/>
                <a:ea typeface="+mn-ea"/>
                <a:cs typeface="Calibri" panose="020F0502020204030204" pitchFamily="34" charset="0"/>
              </a:rPr>
              <a:t> </a:t>
            </a:r>
          </a:p>
          <a:p>
            <a:pPr defTabSz="4175235" fontAlgn="auto">
              <a:spcBef>
                <a:spcPts val="0"/>
              </a:spcBef>
              <a:spcAft>
                <a:spcPts val="0"/>
              </a:spcAft>
              <a:defRPr/>
            </a:pPr>
            <a:r>
              <a:rPr lang="en-US" sz="2800" dirty="0">
                <a:latin typeface="Calibri" panose="020F0502020204030204" pitchFamily="34" charset="0"/>
                <a:ea typeface="+mn-ea"/>
                <a:cs typeface="Calibri" panose="020F0502020204030204" pitchFamily="34" charset="0"/>
              </a:rPr>
              <a:t> </a:t>
            </a:r>
            <a:r>
              <a:rPr lang="en-US" sz="2800" dirty="0" smtClean="0">
                <a:latin typeface="Calibri" panose="020F0502020204030204" pitchFamily="34" charset="0"/>
                <a:ea typeface="+mn-ea"/>
                <a:cs typeface="Calibri" panose="020F0502020204030204" pitchFamily="34" charset="0"/>
              </a:rPr>
              <a:t>      CO</a:t>
            </a:r>
            <a:r>
              <a:rPr lang="en-US" sz="1800" dirty="0" smtClean="0">
                <a:latin typeface="Calibri" panose="020F0502020204030204" pitchFamily="34" charset="0"/>
                <a:ea typeface="+mn-ea"/>
                <a:cs typeface="Calibri" panose="020F0502020204030204" pitchFamily="34" charset="0"/>
              </a:rPr>
              <a:t>2</a:t>
            </a:r>
            <a:r>
              <a:rPr lang="en-US" sz="2800" dirty="0" smtClean="0">
                <a:latin typeface="Calibri" panose="020F0502020204030204" pitchFamily="34" charset="0"/>
                <a:ea typeface="+mn-ea"/>
                <a:cs typeface="Calibri" panose="020F0502020204030204" pitchFamily="34" charset="0"/>
              </a:rPr>
              <a:t> </a:t>
            </a:r>
            <a:r>
              <a:rPr lang="en-US" sz="2800" dirty="0">
                <a:latin typeface="Calibri" panose="020F0502020204030204" pitchFamily="34" charset="0"/>
                <a:ea typeface="+mn-ea"/>
                <a:cs typeface="Calibri" panose="020F0502020204030204" pitchFamily="34" charset="0"/>
              </a:rPr>
              <a:t>utilization and fuel production, Appl. Energy. 102 (2013) 1057–1062. </a:t>
            </a:r>
            <a:endParaRPr lang="en-US" sz="2800" dirty="0" smtClean="0">
              <a:latin typeface="Calibri" panose="020F0502020204030204" pitchFamily="34" charset="0"/>
              <a:ea typeface="+mn-ea"/>
              <a:cs typeface="Calibri" panose="020F0502020204030204" pitchFamily="34" charset="0"/>
            </a:endParaRPr>
          </a:p>
          <a:p>
            <a:pPr defTabSz="4175235" fontAlgn="auto">
              <a:spcBef>
                <a:spcPts val="0"/>
              </a:spcBef>
              <a:spcAft>
                <a:spcPts val="0"/>
              </a:spcAft>
              <a:defRPr/>
            </a:pPr>
            <a:r>
              <a:rPr lang="en-US" sz="2800" dirty="0" smtClean="0">
                <a:latin typeface="Calibri" panose="020F0502020204030204" pitchFamily="34" charset="0"/>
                <a:ea typeface="+mn-ea"/>
                <a:cs typeface="Calibri" panose="020F0502020204030204" pitchFamily="34" charset="0"/>
              </a:rPr>
              <a:t>5.    A. </a:t>
            </a:r>
            <a:r>
              <a:rPr lang="en-US" sz="2800" dirty="0" err="1" smtClean="0">
                <a:latin typeface="Calibri" panose="020F0502020204030204" pitchFamily="34" charset="0"/>
                <a:ea typeface="+mn-ea"/>
                <a:cs typeface="Calibri" panose="020F0502020204030204" pitchFamily="34" charset="0"/>
              </a:rPr>
              <a:t>Shiflett</a:t>
            </a:r>
            <a:r>
              <a:rPr lang="en-US" sz="2800" dirty="0" smtClean="0">
                <a:latin typeface="Calibri" panose="020F0502020204030204" pitchFamily="34" charset="0"/>
                <a:ea typeface="+mn-ea"/>
                <a:cs typeface="Calibri" panose="020F0502020204030204" pitchFamily="34" charset="0"/>
              </a:rPr>
              <a:t>, M. B., &amp; </a:t>
            </a:r>
            <a:r>
              <a:rPr lang="en-US" sz="2800" dirty="0" err="1" smtClean="0">
                <a:latin typeface="Calibri" panose="020F0502020204030204" pitchFamily="34" charset="0"/>
                <a:ea typeface="+mn-ea"/>
                <a:cs typeface="Calibri" panose="020F0502020204030204" pitchFamily="34" charset="0"/>
              </a:rPr>
              <a:t>Yokozeki</a:t>
            </a:r>
            <a:r>
              <a:rPr lang="en-US" sz="2800" dirty="0" smtClean="0">
                <a:latin typeface="Calibri" panose="020F0502020204030204" pitchFamily="34" charset="0"/>
                <a:ea typeface="+mn-ea"/>
                <a:cs typeface="Calibri" panose="020F0502020204030204" pitchFamily="34" charset="0"/>
              </a:rPr>
              <a:t>, </a:t>
            </a:r>
            <a:r>
              <a:rPr lang="en-US" sz="2800" dirty="0" err="1" smtClean="0">
                <a:latin typeface="Calibri" panose="020F0502020204030204" pitchFamily="34" charset="0"/>
                <a:ea typeface="+mn-ea"/>
                <a:cs typeface="Calibri" panose="020F0502020204030204" pitchFamily="34" charset="0"/>
              </a:rPr>
              <a:t>Solubilities</a:t>
            </a:r>
            <a:r>
              <a:rPr lang="en-US" sz="2800" dirty="0" smtClean="0">
                <a:latin typeface="Calibri" panose="020F0502020204030204" pitchFamily="34" charset="0"/>
                <a:ea typeface="+mn-ea"/>
                <a:cs typeface="Calibri" panose="020F0502020204030204" pitchFamily="34" charset="0"/>
              </a:rPr>
              <a:t> and diffusivities of carbon dioxide in ionic  </a:t>
            </a:r>
          </a:p>
          <a:p>
            <a:pPr defTabSz="4175235" fontAlgn="auto">
              <a:spcBef>
                <a:spcPts val="0"/>
              </a:spcBef>
              <a:spcAft>
                <a:spcPts val="0"/>
              </a:spcAft>
              <a:defRPr/>
            </a:pPr>
            <a:r>
              <a:rPr lang="en-US" sz="2800" dirty="0">
                <a:latin typeface="Calibri" panose="020F0502020204030204" pitchFamily="34" charset="0"/>
                <a:ea typeface="+mn-ea"/>
                <a:cs typeface="Calibri" panose="020F0502020204030204" pitchFamily="34" charset="0"/>
              </a:rPr>
              <a:t> </a:t>
            </a:r>
            <a:r>
              <a:rPr lang="en-US" sz="2800" dirty="0" smtClean="0">
                <a:latin typeface="Calibri" panose="020F0502020204030204" pitchFamily="34" charset="0"/>
                <a:ea typeface="+mn-ea"/>
                <a:cs typeface="Calibri" panose="020F0502020204030204" pitchFamily="34" charset="0"/>
              </a:rPr>
              <a:t>      </a:t>
            </a:r>
            <a:r>
              <a:rPr lang="en-US" sz="2800" dirty="0" smtClean="0">
                <a:latin typeface="Calibri" panose="020F0502020204030204" pitchFamily="34" charset="0"/>
                <a:ea typeface="+mn-ea"/>
                <a:cs typeface="Calibri" panose="020F0502020204030204" pitchFamily="34" charset="0"/>
              </a:rPr>
              <a:t>liquids:[</a:t>
            </a:r>
            <a:r>
              <a:rPr lang="en-US" sz="2800" dirty="0" err="1" smtClean="0">
                <a:latin typeface="Calibri" panose="020F0502020204030204" pitchFamily="34" charset="0"/>
                <a:ea typeface="+mn-ea"/>
                <a:cs typeface="Calibri" panose="020F0502020204030204" pitchFamily="34" charset="0"/>
              </a:rPr>
              <a:t>bmim</a:t>
            </a:r>
            <a:r>
              <a:rPr lang="en-US" sz="2800" dirty="0" smtClean="0">
                <a:latin typeface="Calibri" panose="020F0502020204030204" pitchFamily="34" charset="0"/>
                <a:ea typeface="+mn-ea"/>
                <a:cs typeface="Calibri" panose="020F0502020204030204" pitchFamily="34" charset="0"/>
              </a:rPr>
              <a:t>][PF6] and [</a:t>
            </a:r>
            <a:r>
              <a:rPr lang="en-US" sz="2800" dirty="0" err="1" smtClean="0">
                <a:latin typeface="Calibri" panose="020F0502020204030204" pitchFamily="34" charset="0"/>
                <a:ea typeface="+mn-ea"/>
                <a:cs typeface="Calibri" panose="020F0502020204030204" pitchFamily="34" charset="0"/>
              </a:rPr>
              <a:t>bmim</a:t>
            </a:r>
            <a:r>
              <a:rPr lang="en-US" sz="2800" dirty="0" smtClean="0">
                <a:latin typeface="Calibri" panose="020F0502020204030204" pitchFamily="34" charset="0"/>
                <a:ea typeface="+mn-ea"/>
                <a:cs typeface="Calibri" panose="020F0502020204030204" pitchFamily="34" charset="0"/>
              </a:rPr>
              <a:t>][BF4], Ind. Eng. Chem. Res. 44 (2005) 4453–4464.</a:t>
            </a:r>
            <a:endParaRPr lang="en-US" sz="2800" dirty="0">
              <a:latin typeface="Calibri" panose="020F0502020204030204" pitchFamily="34" charset="0"/>
              <a:ea typeface="+mn-ea"/>
              <a:cs typeface="Calibri" panose="020F0502020204030204" pitchFamily="34" charset="0"/>
            </a:endParaRPr>
          </a:p>
        </p:txBody>
      </p:sp>
      <p:sp>
        <p:nvSpPr>
          <p:cNvPr id="2089" name="TextBox 25">
            <a:extLst>
              <a:ext uri="{FF2B5EF4-FFF2-40B4-BE49-F238E27FC236}">
                <a16:creationId xmlns="" xmlns:a16="http://schemas.microsoft.com/office/drawing/2014/main" id="{10595A17-4314-624E-A1B3-3E27CC01E8B0}"/>
              </a:ext>
            </a:extLst>
          </p:cNvPr>
          <p:cNvSpPr txBox="1">
            <a:spLocks noChangeArrowheads="1"/>
          </p:cNvSpPr>
          <p:nvPr/>
        </p:nvSpPr>
        <p:spPr bwMode="auto">
          <a:xfrm>
            <a:off x="16039874" y="14649531"/>
            <a:ext cx="12796174" cy="2550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smtClean="0">
                <a:cs typeface="Calibri" panose="020F0502020204030204" pitchFamily="34" charset="0"/>
              </a:rPr>
              <a:t>Figure </a:t>
            </a:r>
            <a:r>
              <a:rPr lang="en-US" altLang="nl-NL" sz="3600" b="1" dirty="0">
                <a:cs typeface="Calibri" panose="020F0502020204030204" pitchFamily="34" charset="0"/>
              </a:rPr>
              <a:t>2</a:t>
            </a:r>
            <a:r>
              <a:rPr lang="en-US" altLang="nl-NL" sz="3600" dirty="0" smtClean="0">
                <a:cs typeface="Calibri" panose="020F0502020204030204" pitchFamily="34" charset="0"/>
              </a:rPr>
              <a:t>. </a:t>
            </a:r>
            <a:r>
              <a:rPr lang="en-GB" sz="4000" dirty="0"/>
              <a:t>Comparison of </a:t>
            </a:r>
            <a:r>
              <a:rPr lang="en-GB" sz="4000" b="1" dirty="0"/>
              <a:t>a. </a:t>
            </a:r>
            <a:r>
              <a:rPr lang="en-GB" sz="4000" dirty="0"/>
              <a:t>Cathodic HCOOH current density </a:t>
            </a:r>
            <a:r>
              <a:rPr lang="en-GB" sz="4000" b="1" dirty="0" smtClean="0"/>
              <a:t>b.</a:t>
            </a:r>
            <a:r>
              <a:rPr lang="en-GB" sz="4000" dirty="0" smtClean="0"/>
              <a:t> Cathodic H</a:t>
            </a:r>
            <a:r>
              <a:rPr lang="en-GB" sz="4000" baseline="-25000" dirty="0" smtClean="0"/>
              <a:t>2</a:t>
            </a:r>
            <a:r>
              <a:rPr lang="en-GB" sz="4000" dirty="0" smtClean="0"/>
              <a:t> current density from numerical data and experimental data</a:t>
            </a:r>
          </a:p>
          <a:p>
            <a:pPr eaLnBrk="1" hangingPunct="1">
              <a:spcBef>
                <a:spcPct val="0"/>
              </a:spcBef>
              <a:buFontTx/>
              <a:buNone/>
            </a:pPr>
            <a:endParaRPr lang="en-US" altLang="nl-NL" sz="4000" dirty="0">
              <a:cs typeface="Calibri" panose="020F0502020204030204" pitchFamily="34" charset="0"/>
            </a:endParaRPr>
          </a:p>
        </p:txBody>
      </p:sp>
      <p:sp>
        <p:nvSpPr>
          <p:cNvPr id="2091" name="TextBox 27">
            <a:extLst>
              <a:ext uri="{FF2B5EF4-FFF2-40B4-BE49-F238E27FC236}">
                <a16:creationId xmlns="" xmlns:a16="http://schemas.microsoft.com/office/drawing/2014/main" id="{FEBD845D-B904-D841-B1D7-569AFBDED0FD}"/>
              </a:ext>
            </a:extLst>
          </p:cNvPr>
          <p:cNvSpPr txBox="1">
            <a:spLocks noChangeArrowheads="1"/>
          </p:cNvSpPr>
          <p:nvPr/>
        </p:nvSpPr>
        <p:spPr bwMode="auto">
          <a:xfrm>
            <a:off x="15508796" y="16644488"/>
            <a:ext cx="8304839"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Table 1</a:t>
            </a:r>
            <a:r>
              <a:rPr lang="en-US" altLang="nl-NL" sz="3600" dirty="0">
                <a:cs typeface="Calibri" panose="020F0502020204030204" pitchFamily="34" charset="0"/>
              </a:rPr>
              <a:t>. </a:t>
            </a:r>
            <a:r>
              <a:rPr lang="en-GB" altLang="nl-NL" sz="3600" dirty="0">
                <a:cs typeface="Calibri" panose="020F0502020204030204" pitchFamily="34" charset="0"/>
              </a:rPr>
              <a:t>I</a:t>
            </a:r>
            <a:r>
              <a:rPr lang="en-GB" altLang="nl-NL" sz="3600" dirty="0" smtClean="0">
                <a:cs typeface="Calibri" panose="020F0502020204030204" pitchFamily="34" charset="0"/>
              </a:rPr>
              <a:t>nput </a:t>
            </a:r>
            <a:r>
              <a:rPr lang="en-GB" altLang="nl-NL" sz="3600" dirty="0">
                <a:cs typeface="Calibri" panose="020F0502020204030204" pitchFamily="34" charset="0"/>
              </a:rPr>
              <a:t>parameters of the model</a:t>
            </a:r>
          </a:p>
          <a:p>
            <a:pPr algn="ctr" eaLnBrk="1" hangingPunct="1">
              <a:spcBef>
                <a:spcPct val="0"/>
              </a:spcBef>
              <a:buFontTx/>
              <a:buNone/>
            </a:pPr>
            <a:endParaRPr lang="en-US" altLang="nl-NL" sz="3600" dirty="0">
              <a:cs typeface="Calibri" panose="020F0502020204030204" pitchFamily="34" charset="0"/>
            </a:endParaRPr>
          </a:p>
        </p:txBody>
      </p:sp>
      <p:sp>
        <p:nvSpPr>
          <p:cNvPr id="2097" name="TextBox 1">
            <a:extLst>
              <a:ext uri="{FF2B5EF4-FFF2-40B4-BE49-F238E27FC236}">
                <a16:creationId xmlns=""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 xmlns:a16="http://schemas.microsoft.com/office/drawing/2014/main"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 xmlns:a16="http://schemas.microsoft.com/office/drawing/2014/main" id="{80BC61C2-14BE-2F4D-BB4C-A27ABC532A8E}"/>
              </a:ext>
            </a:extLst>
          </p:cNvPr>
          <p:cNvSpPr txBox="1"/>
          <p:nvPr/>
        </p:nvSpPr>
        <p:spPr>
          <a:xfrm>
            <a:off x="0" y="158381"/>
            <a:ext cx="30275213" cy="707886"/>
          </a:xfrm>
          <a:prstGeom prst="rect">
            <a:avLst/>
          </a:prstGeom>
          <a:noFill/>
        </p:spPr>
        <p:txBody>
          <a:bodyPr vert="horz" wrap="square" rtlCol="0">
            <a:spAutoFit/>
          </a:bodyPr>
          <a:lstStyle/>
          <a:p>
            <a:pPr algn="ctr"/>
            <a:r>
              <a:rPr lang="en-US" sz="4000" i="1" dirty="0">
                <a:solidFill>
                  <a:schemeClr val="bg1">
                    <a:lumMod val="50000"/>
                  </a:schemeClr>
                </a:solidFill>
                <a:latin typeface="Calibri" panose="020F0502020204030204" pitchFamily="34" charset="0"/>
              </a:rPr>
              <a:t>Please leave at least a </a:t>
            </a:r>
            <a:r>
              <a:rPr lang="en-US" sz="4000" b="1" i="1" dirty="0">
                <a:solidFill>
                  <a:schemeClr val="bg1">
                    <a:lumMod val="50000"/>
                  </a:schemeClr>
                </a:solidFill>
                <a:latin typeface="Calibri" panose="020F0502020204030204" pitchFamily="34" charset="0"/>
              </a:rPr>
              <a:t>25mm margin </a:t>
            </a:r>
            <a:r>
              <a:rPr lang="en-US" sz="4000" i="1" dirty="0">
                <a:solidFill>
                  <a:schemeClr val="bg1">
                    <a:lumMod val="50000"/>
                  </a:schemeClr>
                </a:solidFill>
                <a:latin typeface="Calibri" panose="020F0502020204030204" pitchFamily="34" charset="0"/>
              </a:rPr>
              <a:t>on all sides to avoid cropping during printing. Remove this text box before submitting.</a:t>
            </a:r>
          </a:p>
        </p:txBody>
      </p:sp>
      <p:sp>
        <p:nvSpPr>
          <p:cNvPr id="31" name="TextBox 30">
            <a:extLst>
              <a:ext uri="{FF2B5EF4-FFF2-40B4-BE49-F238E27FC236}">
                <a16:creationId xmlns="" xmlns:a16="http://schemas.microsoft.com/office/drawing/2014/main" id="{5CDBC56B-29D0-CA4A-8DA9-C13301CCFC8B}"/>
              </a:ext>
            </a:extLst>
          </p:cNvPr>
          <p:cNvSpPr txBox="1"/>
          <p:nvPr/>
        </p:nvSpPr>
        <p:spPr>
          <a:xfrm rot="-5400000">
            <a:off x="-20849215" y="21047937"/>
            <a:ext cx="42803764" cy="707886"/>
          </a:xfrm>
          <a:prstGeom prst="rect">
            <a:avLst/>
          </a:prstGeom>
          <a:noFill/>
        </p:spPr>
        <p:txBody>
          <a:bodyPr vert="horz" wrap="square" rtlCol="0">
            <a:spAutoFit/>
          </a:bodyPr>
          <a:lstStyle/>
          <a:p>
            <a:pPr algn="ctr"/>
            <a:r>
              <a:rPr lang="en-US" sz="4000" i="1" dirty="0">
                <a:solidFill>
                  <a:schemeClr val="bg1">
                    <a:lumMod val="50000"/>
                  </a:schemeClr>
                </a:solidFill>
                <a:latin typeface="Calibri" panose="020F0502020204030204" pitchFamily="34" charset="0"/>
              </a:rPr>
              <a:t>Please leave at least a </a:t>
            </a:r>
            <a:r>
              <a:rPr lang="en-US" sz="4000" b="1" i="1" dirty="0">
                <a:solidFill>
                  <a:schemeClr val="bg1">
                    <a:lumMod val="50000"/>
                  </a:schemeClr>
                </a:solidFill>
                <a:latin typeface="Calibri" panose="020F0502020204030204" pitchFamily="34" charset="0"/>
              </a:rPr>
              <a:t>25mm margin </a:t>
            </a:r>
            <a:r>
              <a:rPr lang="en-US" sz="4000" i="1" dirty="0">
                <a:solidFill>
                  <a:schemeClr val="bg1">
                    <a:lumMod val="50000"/>
                  </a:schemeClr>
                </a:solidFill>
                <a:latin typeface="Calibri" panose="020F0502020204030204" pitchFamily="34" charset="0"/>
              </a:rPr>
              <a:t>on all sides to avoid cropping during printing. Remove this text box before submitting.</a:t>
            </a:r>
          </a:p>
        </p:txBody>
      </p:sp>
      <p:sp>
        <p:nvSpPr>
          <p:cNvPr id="7" name="Rectangle 6">
            <a:extLst>
              <a:ext uri="{FF2B5EF4-FFF2-40B4-BE49-F238E27FC236}">
                <a16:creationId xmlns=""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p:cNvPicPr/>
          <p:nvPr/>
        </p:nvPicPr>
        <p:blipFill>
          <a:blip r:embed="rId3">
            <a:extLst>
              <a:ext uri="{28A0092B-C50C-407E-A947-70E740481C1C}">
                <a14:useLocalDpi xmlns:a14="http://schemas.microsoft.com/office/drawing/2010/main" val="0"/>
              </a:ext>
            </a:extLst>
          </a:blip>
          <a:stretch>
            <a:fillRect/>
          </a:stretch>
        </p:blipFill>
        <p:spPr>
          <a:xfrm>
            <a:off x="15869475" y="10064059"/>
            <a:ext cx="6303331" cy="4710167"/>
          </a:xfrm>
          <a:prstGeom prst="rect">
            <a:avLst/>
          </a:prstGeom>
        </p:spPr>
      </p:pic>
      <p:pic>
        <p:nvPicPr>
          <p:cNvPr id="2" name="Picture 1"/>
          <p:cNvPicPr>
            <a:picLocks noChangeAspect="1"/>
          </p:cNvPicPr>
          <p:nvPr/>
        </p:nvPicPr>
        <p:blipFill>
          <a:blip r:embed="rId4"/>
          <a:stretch>
            <a:fillRect/>
          </a:stretch>
        </p:blipFill>
        <p:spPr>
          <a:xfrm>
            <a:off x="21973322" y="10360732"/>
            <a:ext cx="6862726" cy="4338717"/>
          </a:xfrm>
          <a:prstGeom prst="rect">
            <a:avLst/>
          </a:prstGeom>
        </p:spPr>
      </p:pic>
      <p:pic>
        <p:nvPicPr>
          <p:cNvPr id="4" name="Picture 3"/>
          <p:cNvPicPr>
            <a:picLocks noChangeAspect="1"/>
          </p:cNvPicPr>
          <p:nvPr/>
        </p:nvPicPr>
        <p:blipFill>
          <a:blip r:embed="rId5"/>
          <a:stretch>
            <a:fillRect/>
          </a:stretch>
        </p:blipFill>
        <p:spPr>
          <a:xfrm>
            <a:off x="1607888" y="33472184"/>
            <a:ext cx="6810313" cy="4691321"/>
          </a:xfrm>
          <a:prstGeom prst="rect">
            <a:avLst/>
          </a:prstGeom>
        </p:spPr>
      </p:pic>
      <p:pic>
        <p:nvPicPr>
          <p:cNvPr id="6" name="Picture 5"/>
          <p:cNvPicPr>
            <a:picLocks noChangeAspect="1"/>
          </p:cNvPicPr>
          <p:nvPr/>
        </p:nvPicPr>
        <p:blipFill>
          <a:blip r:embed="rId6"/>
          <a:stretch>
            <a:fillRect/>
          </a:stretch>
        </p:blipFill>
        <p:spPr>
          <a:xfrm>
            <a:off x="10010659" y="33472184"/>
            <a:ext cx="3084675" cy="3673028"/>
          </a:xfrm>
          <a:prstGeom prst="rect">
            <a:avLst/>
          </a:prstGeom>
        </p:spPr>
      </p:pic>
      <p:sp>
        <p:nvSpPr>
          <p:cNvPr id="37" name="Rectangle 36"/>
          <p:cNvSpPr/>
          <p:nvPr/>
        </p:nvSpPr>
        <p:spPr>
          <a:xfrm>
            <a:off x="1981525" y="38580511"/>
            <a:ext cx="12982455" cy="1815882"/>
          </a:xfrm>
          <a:prstGeom prst="rect">
            <a:avLst/>
          </a:prstGeom>
        </p:spPr>
        <p:txBody>
          <a:bodyPr wrap="square">
            <a:spAutoFit/>
          </a:bodyPr>
          <a:lstStyle/>
          <a:p>
            <a:r>
              <a:rPr lang="en-GB" sz="4000" b="1" dirty="0" smtClean="0">
                <a:latin typeface="Calibri" panose="020F0502020204030204" pitchFamily="34" charset="0"/>
                <a:ea typeface="Verdana" panose="020B0604030504040204" pitchFamily="34" charset="0"/>
                <a:cs typeface="Arial" panose="020B0604020202020204" pitchFamily="34" charset="0"/>
              </a:rPr>
              <a:t>Figure 1. </a:t>
            </a:r>
            <a:r>
              <a:rPr lang="x-none" sz="4000" dirty="0">
                <a:latin typeface="Calibri" panose="020F0502020204030204" pitchFamily="34" charset="0"/>
                <a:cs typeface="Arial" panose="020B0604020202020204" pitchFamily="34" charset="0"/>
              </a:rPr>
              <a:t>Schematics of </a:t>
            </a:r>
            <a:r>
              <a:rPr lang="x-none" sz="4000" b="1" dirty="0">
                <a:latin typeface="Calibri" panose="020F0502020204030204" pitchFamily="34" charset="0"/>
                <a:cs typeface="Arial" panose="020B0604020202020204" pitchFamily="34" charset="0"/>
              </a:rPr>
              <a:t>a</a:t>
            </a:r>
            <a:r>
              <a:rPr lang="en-GB" sz="4000" b="1" dirty="0" smtClean="0">
                <a:latin typeface="Calibri" panose="020F0502020204030204" pitchFamily="34" charset="0"/>
                <a:cs typeface="Arial" panose="020B0604020202020204" pitchFamily="34" charset="0"/>
              </a:rPr>
              <a:t>.</a:t>
            </a:r>
            <a:r>
              <a:rPr lang="x-none" sz="4000" b="1" dirty="0" smtClean="0">
                <a:latin typeface="Calibri" panose="020F0502020204030204" pitchFamily="34" charset="0"/>
                <a:cs typeface="Arial" panose="020B0604020202020204" pitchFamily="34" charset="0"/>
              </a:rPr>
              <a:t> </a:t>
            </a:r>
            <a:r>
              <a:rPr lang="x-none" sz="4000" dirty="0">
                <a:latin typeface="Calibri" panose="020F0502020204030204" pitchFamily="34" charset="0"/>
                <a:cs typeface="Arial" panose="020B0604020202020204" pitchFamily="34" charset="0"/>
              </a:rPr>
              <a:t>the front </a:t>
            </a:r>
            <a:r>
              <a:rPr lang="x-none" sz="4000" dirty="0" smtClean="0">
                <a:latin typeface="Calibri" panose="020F0502020204030204" pitchFamily="34" charset="0"/>
                <a:cs typeface="Arial" panose="020B0604020202020204" pitchFamily="34" charset="0"/>
              </a:rPr>
              <a:t>and </a:t>
            </a:r>
            <a:r>
              <a:rPr lang="x-none" sz="4000" b="1" dirty="0" smtClean="0">
                <a:latin typeface="Calibri" panose="020F0502020204030204" pitchFamily="34" charset="0"/>
                <a:cs typeface="Arial" panose="020B0604020202020204" pitchFamily="34" charset="0"/>
              </a:rPr>
              <a:t>b</a:t>
            </a:r>
            <a:r>
              <a:rPr lang="en-GB" sz="4000" b="1" dirty="0" smtClean="0">
                <a:latin typeface="Calibri" panose="020F0502020204030204" pitchFamily="34" charset="0"/>
                <a:cs typeface="Arial" panose="020B0604020202020204" pitchFamily="34" charset="0"/>
              </a:rPr>
              <a:t>.</a:t>
            </a:r>
            <a:r>
              <a:rPr lang="x-none" sz="4000" dirty="0" smtClean="0">
                <a:latin typeface="Calibri" panose="020F0502020204030204" pitchFamily="34" charset="0"/>
                <a:cs typeface="Arial" panose="020B0604020202020204" pitchFamily="34" charset="0"/>
              </a:rPr>
              <a:t> </a:t>
            </a:r>
            <a:r>
              <a:rPr lang="x-none" sz="4000" dirty="0">
                <a:latin typeface="Calibri" panose="020F0502020204030204" pitchFamily="34" charset="0"/>
                <a:cs typeface="Arial" panose="020B0604020202020204" pitchFamily="34" charset="0"/>
              </a:rPr>
              <a:t>the side view of </a:t>
            </a:r>
            <a:r>
              <a:rPr lang="en-GB" sz="4000" dirty="0">
                <a:latin typeface="Calibri" panose="020F0502020204030204" pitchFamily="34" charset="0"/>
                <a:cs typeface="Arial" panose="020B0604020202020204" pitchFamily="34" charset="0"/>
              </a:rPr>
              <a:t>a </a:t>
            </a:r>
            <a:r>
              <a:rPr lang="x-none" sz="4000" dirty="0">
                <a:latin typeface="Calibri" panose="020F0502020204030204" pitchFamily="34" charset="0"/>
                <a:cs typeface="Arial" panose="020B0604020202020204" pitchFamily="34" charset="0"/>
              </a:rPr>
              <a:t>microfluidic electrochemical cell</a:t>
            </a:r>
            <a:endParaRPr lang="en-GB" sz="4000" dirty="0">
              <a:latin typeface="Calibri" panose="020F0502020204030204" pitchFamily="34" charset="0"/>
              <a:cs typeface="Arial" panose="020B0604020202020204" pitchFamily="34" charset="0"/>
            </a:endParaRPr>
          </a:p>
          <a:p>
            <a:endParaRPr lang="en-GB" sz="3200" dirty="0">
              <a:latin typeface="Arial Black" panose="020B0A0402010202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814</Words>
  <Application>Microsoft Office PowerPoint</Application>
  <PresentationFormat>Custom</PresentationFormat>
  <Paragraphs>86</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ＭＳ Ｐゴシック</vt:lpstr>
      <vt:lpstr>Arial</vt:lpstr>
      <vt:lpstr>Arial Black</vt:lpstr>
      <vt:lpstr>Calibri</vt:lpstr>
      <vt:lpstr>Verdana</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2019-08-16T10:49:44Z</dcterms:modified>
</cp:coreProperties>
</file>