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BADFA5-723F-4A9E-AEEB-26A06118006E}" v="255" dt="2019-08-15T16:55:24.82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262" autoAdjust="0"/>
  </p:normalViewPr>
  <p:slideViewPr>
    <p:cSldViewPr snapToGrid="0">
      <p:cViewPr>
        <p:scale>
          <a:sx n="25" d="100"/>
          <a:sy n="25" d="100"/>
        </p:scale>
        <p:origin x="1541" y="14"/>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 Id="rId9"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8/16/2019</a:t>
            </a:fld>
            <a:endParaRPr lang="en-US"/>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8/16/2019</a:t>
            </a:fld>
            <a:endParaRPr lang="en-US"/>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dirty="0">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8/16/2019</a:t>
            </a:fld>
            <a:endParaRPr lang="en-US"/>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8/16/2019</a:t>
            </a:fld>
            <a:endParaRPr lang="en-US"/>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8/16/2019</a:t>
            </a:fld>
            <a:endParaRPr lang="en-US"/>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8/16/2019</a:t>
            </a:fld>
            <a:endParaRPr lang="en-US"/>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8/16/2019</a:t>
            </a:fld>
            <a:endParaRPr lang="en-US"/>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8/16/2019</a:t>
            </a:fld>
            <a:endParaRPr lang="en-US"/>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8/16/2019</a:t>
            </a:fld>
            <a:endParaRPr lang="en-US"/>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8/16/2019</a:t>
            </a:fld>
            <a:endParaRPr lang="en-US"/>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8/16/2019</a:t>
            </a:fld>
            <a:endParaRPr lang="en-US"/>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8/16/2019</a:t>
            </a:fld>
            <a:endParaRPr lang="en-US"/>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8/16/2019</a:t>
            </a:fld>
            <a:endParaRPr lang="en-US"/>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8/16/2019</a:t>
            </a:fld>
            <a:endParaRPr lang="en-US"/>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Box 3">
            <a:extLst>
              <a:ext uri="{FF2B5EF4-FFF2-40B4-BE49-F238E27FC236}">
                <a16:creationId xmlns:a16="http://schemas.microsoft.com/office/drawing/2014/main" id="{EED9D940-F4FF-024E-B7AE-8FAE83C5C54B}"/>
              </a:ext>
            </a:extLst>
          </p:cNvPr>
          <p:cNvSpPr txBox="1">
            <a:spLocks noChangeArrowheads="1"/>
          </p:cNvSpPr>
          <p:nvPr/>
        </p:nvSpPr>
        <p:spPr bwMode="auto">
          <a:xfrm>
            <a:off x="1571627" y="1141557"/>
            <a:ext cx="27134789" cy="3042488"/>
          </a:xfrm>
          <a:prstGeom prst="rect">
            <a:avLst/>
          </a:prstGeom>
          <a:noFill/>
          <a:ln w="9525">
            <a:noFill/>
            <a:miter lim="800000"/>
            <a:headEnd/>
            <a:tailEnd/>
          </a:ln>
        </p:spPr>
        <p:txBody>
          <a:bodyPr wrap="square" lIns="86984" tIns="43492" rIns="86984" bIns="43492">
            <a:spAutoFit/>
          </a:bodyPr>
          <a:lstStyle/>
          <a:p>
            <a:pPr algn="ctr" defTabSz="4174027">
              <a:defRPr/>
            </a:pPr>
            <a:r>
              <a:rPr lang="en-GB" sz="7200" dirty="0">
                <a:latin typeface="Calibri" panose="020F0502020204030204" pitchFamily="34" charset="0"/>
                <a:ea typeface="+mn-ea"/>
                <a:cs typeface="Calibri" panose="020F0502020204030204" pitchFamily="34" charset="0"/>
              </a:rPr>
              <a:t>Modelling of Electrolyte-Gated Organic Field-Effect Transistor</a:t>
            </a:r>
            <a:endParaRPr lang="en-US" sz="2000" dirty="0">
              <a:latin typeface="Calibri" panose="020F0502020204030204" pitchFamily="34" charset="0"/>
              <a:ea typeface="+mn-ea"/>
              <a:cs typeface="Calibri" panose="020F0502020204030204" pitchFamily="34" charset="0"/>
            </a:endParaRPr>
          </a:p>
          <a:p>
            <a:pPr algn="ctr" defTabSz="4387247" eaLnBrk="1" hangingPunct="1">
              <a:defRPr/>
            </a:pPr>
            <a:r>
              <a:rPr lang="en-US" sz="4000" dirty="0">
                <a:latin typeface="Calibri" panose="020F0502020204030204" pitchFamily="34" charset="0"/>
                <a:cs typeface="Calibri" panose="020F0502020204030204" pitchFamily="34" charset="0"/>
              </a:rPr>
              <a:t>Najmeh Delavari</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a:t>
            </a:r>
            <a:r>
              <a:rPr lang="en-US" sz="4000" dirty="0" err="1">
                <a:latin typeface="Calibri" panose="020F0502020204030204" pitchFamily="34" charset="0"/>
                <a:cs typeface="Calibri" panose="020F0502020204030204" pitchFamily="34" charset="0"/>
              </a:rPr>
              <a:t>Klas</a:t>
            </a:r>
            <a:r>
              <a:rPr lang="en-US" sz="4000" dirty="0">
                <a:latin typeface="Calibri" panose="020F0502020204030204" pitchFamily="34" charset="0"/>
                <a:cs typeface="Calibri" panose="020F0502020204030204" pitchFamily="34" charset="0"/>
              </a:rPr>
              <a:t> Tybrandt</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Giorgio Mattana</a:t>
            </a:r>
            <a:r>
              <a:rPr lang="en-US" sz="4000" baseline="30000" dirty="0">
                <a:latin typeface="Calibri" panose="020F0502020204030204" pitchFamily="34" charset="0"/>
                <a:cs typeface="Calibri" panose="020F0502020204030204" pitchFamily="34" charset="0"/>
              </a:rPr>
              <a:t>2</a:t>
            </a:r>
            <a:r>
              <a:rPr lang="en-US" sz="4000" dirty="0">
                <a:latin typeface="Calibri" panose="020F0502020204030204" pitchFamily="34" charset="0"/>
                <a:cs typeface="Calibri" panose="020F0502020204030204" pitchFamily="34" charset="0"/>
              </a:rPr>
              <a:t>, Benoît Piro</a:t>
            </a:r>
            <a:r>
              <a:rPr lang="en-US" sz="4000" baseline="30000" dirty="0">
                <a:latin typeface="Calibri" panose="020F0502020204030204" pitchFamily="34" charset="0"/>
                <a:cs typeface="Calibri" panose="020F0502020204030204" pitchFamily="34" charset="0"/>
              </a:rPr>
              <a:t>2</a:t>
            </a:r>
            <a:r>
              <a:rPr lang="en-US" sz="4000" dirty="0">
                <a:latin typeface="Calibri" panose="020F0502020204030204" pitchFamily="34" charset="0"/>
                <a:cs typeface="Calibri" panose="020F0502020204030204" pitchFamily="34" charset="0"/>
              </a:rPr>
              <a:t>, Vincent Noël</a:t>
            </a:r>
            <a:r>
              <a:rPr lang="en-US" sz="4000" baseline="30000" dirty="0">
                <a:latin typeface="Calibri" panose="020F0502020204030204" pitchFamily="34" charset="0"/>
                <a:cs typeface="Calibri" panose="020F0502020204030204" pitchFamily="34" charset="0"/>
              </a:rPr>
              <a:t>2</a:t>
            </a:r>
            <a:r>
              <a:rPr lang="en-US" sz="4000" dirty="0">
                <a:latin typeface="Calibri" panose="020F0502020204030204" pitchFamily="34" charset="0"/>
                <a:cs typeface="Calibri" panose="020F0502020204030204" pitchFamily="34" charset="0"/>
              </a:rPr>
              <a:t>, and Igor Zozoulenko</a:t>
            </a:r>
            <a:r>
              <a:rPr lang="en-US" sz="4000" baseline="30000" dirty="0">
                <a:latin typeface="Calibri" panose="020F0502020204030204" pitchFamily="34" charset="0"/>
                <a:cs typeface="Calibri" panose="020F0502020204030204" pitchFamily="34" charset="0"/>
              </a:rPr>
              <a:t>1</a:t>
            </a:r>
            <a:endParaRPr lang="en-US" sz="4000" dirty="0">
              <a:latin typeface="Calibri" panose="020F0502020204030204" pitchFamily="34" charset="0"/>
              <a:cs typeface="Calibri" panose="020F0502020204030204" pitchFamily="34" charset="0"/>
            </a:endParaRPr>
          </a:p>
          <a:p>
            <a:pPr algn="ctr" defTabSz="4387247" eaLnBrk="1" hangingPunct="1">
              <a:defRPr/>
            </a:pPr>
            <a:r>
              <a:rPr lang="en-US" sz="4000" dirty="0">
                <a:latin typeface="Calibri" panose="020F0502020204030204" pitchFamily="34" charset="0"/>
                <a:cs typeface="Calibri" panose="020F0502020204030204" pitchFamily="34" charset="0"/>
              </a:rPr>
              <a:t>1. </a:t>
            </a:r>
            <a:r>
              <a:rPr lang="en-GB" sz="4000" dirty="0">
                <a:latin typeface="Calibri" panose="020F0502020204030204" pitchFamily="34" charset="0"/>
                <a:cs typeface="Calibri" panose="020F0502020204030204" pitchFamily="34" charset="0"/>
              </a:rPr>
              <a:t>Laboratory of Organic Electronics, Linköping University, Sweden</a:t>
            </a:r>
            <a:r>
              <a:rPr lang="en-US" sz="4000" dirty="0">
                <a:latin typeface="Calibri" panose="020F0502020204030204" pitchFamily="34" charset="0"/>
                <a:cs typeface="Calibri" panose="020F0502020204030204" pitchFamily="34" charset="0"/>
              </a:rPr>
              <a:t> </a:t>
            </a:r>
          </a:p>
          <a:p>
            <a:pPr marL="914276" indent="-914276" algn="ctr" defTabSz="4387247" eaLnBrk="1" hangingPunct="1">
              <a:defRPr/>
            </a:pPr>
            <a:r>
              <a:rPr lang="en-US" sz="4000" dirty="0">
                <a:latin typeface="Calibri" panose="020F0502020204030204" pitchFamily="34" charset="0"/>
                <a:cs typeface="Calibri" panose="020F0502020204030204" pitchFamily="34" charset="0"/>
              </a:rPr>
              <a:t>2. </a:t>
            </a:r>
            <a:r>
              <a:rPr lang="fr-FR" sz="4000" dirty="0">
                <a:solidFill>
                  <a:prstClr val="black"/>
                </a:solidFill>
                <a:latin typeface="Calibri" panose="020F0502020204030204" pitchFamily="34" charset="0"/>
                <a:cs typeface="Calibri" panose="020F0502020204030204" pitchFamily="34" charset="0"/>
              </a:rPr>
              <a:t>Univ. Paris Diderot, Sorbonne Paris Cité, France</a:t>
            </a:r>
            <a:r>
              <a:rPr lang="en-US" sz="4000" dirty="0">
                <a:solidFill>
                  <a:prstClr val="black"/>
                </a:solidFill>
                <a:latin typeface="Calibri" panose="020F0502020204030204" pitchFamily="34" charset="0"/>
                <a:cs typeface="Calibri" panose="020F0502020204030204" pitchFamily="34" charset="0"/>
              </a:rPr>
              <a:t> </a:t>
            </a:r>
            <a:endParaRPr lang="en-US" sz="4000" dirty="0">
              <a:latin typeface="Calibri" panose="020F0502020204030204" pitchFamily="34" charset="0"/>
              <a:cs typeface="Calibri" panose="020F0502020204030204" pitchFamily="34" charset="0"/>
            </a:endParaRPr>
          </a:p>
        </p:txBody>
      </p:sp>
      <p:sp>
        <p:nvSpPr>
          <p:cNvPr id="2051"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571629" y="5848649"/>
            <a:ext cx="13017206" cy="8274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400" b="1" dirty="0">
                <a:cs typeface="Calibri" panose="020F0502020204030204" pitchFamily="34" charset="0"/>
              </a:rPr>
              <a:t>INRODUCTION</a:t>
            </a:r>
            <a:r>
              <a:rPr lang="en-US" altLang="nl-NL" sz="4400" dirty="0">
                <a:cs typeface="Calibri" panose="020F0502020204030204" pitchFamily="34" charset="0"/>
              </a:rPr>
              <a:t>: Electrolyte-gated organic field-effect transistors differ from conventional OFETs by using an electrolyte as the gate insulating material. Operating voltage in these devices is considerably smaller than in the OFETs which makes EGOFETs ideal tools in biosensing applications. In a p-channel EGOFET, upon negative polarization of the gate, the cations in the electrolyte are attracted toward the electrolyte–gate interface, while anions migrate to the electrolyte– semiconductor interface, resulting in the formation of electric double layer (EDL) at both interfaces.</a:t>
            </a:r>
          </a:p>
          <a:p>
            <a:pPr algn="just" eaLnBrk="1" hangingPunct="1">
              <a:spcBef>
                <a:spcPct val="0"/>
              </a:spcBef>
              <a:buFontTx/>
              <a:buNone/>
            </a:pPr>
            <a:endParaRPr lang="en-US" altLang="nl-NL" sz="4800" dirty="0">
              <a:cs typeface="Calibri" panose="020F0502020204030204" pitchFamily="34" charset="0"/>
            </a:endParaRPr>
          </a:p>
        </p:txBody>
      </p:sp>
      <p:sp>
        <p:nvSpPr>
          <p:cNvPr id="2052" name="TextBox 7">
            <a:extLst>
              <a:ext uri="{FF2B5EF4-FFF2-40B4-BE49-F238E27FC236}">
                <a16:creationId xmlns:a16="http://schemas.microsoft.com/office/drawing/2014/main" id="{4A08504F-7725-A243-96B9-497CEA110D4F}"/>
              </a:ext>
            </a:extLst>
          </p:cNvPr>
          <p:cNvSpPr txBox="1">
            <a:spLocks noChangeArrowheads="1"/>
          </p:cNvSpPr>
          <p:nvPr/>
        </p:nvSpPr>
        <p:spPr bwMode="auto">
          <a:xfrm>
            <a:off x="1571627" y="22224076"/>
            <a:ext cx="12975642" cy="1713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400" b="1" dirty="0">
                <a:cs typeface="Calibri" panose="020F0502020204030204" pitchFamily="34" charset="0"/>
              </a:rPr>
              <a:t>COMPUTATIONAL METHODS</a:t>
            </a:r>
            <a:r>
              <a:rPr lang="en-US" altLang="nl-NL" sz="4400" dirty="0">
                <a:cs typeface="Calibri" panose="020F0502020204030204" pitchFamily="34" charset="0"/>
              </a:rPr>
              <a:t>: We report the steady state 2D simulation of the EGOFET using Nernst-Planck-Poisson equations as implemented in COMSOL Multiphysics 5.3a.</a:t>
            </a: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None/>
            </a:pPr>
            <a:r>
              <a:rPr lang="en-US" altLang="nl-NL" sz="4400" dirty="0">
                <a:cs typeface="Calibri" panose="020F0502020204030204" pitchFamily="34" charset="0"/>
              </a:rPr>
              <a:t>The boundary conditions at the metal contact (source and drain electrodes) were applied as follows: Source is grounded, and Drain voltage is applied to the drain contact. Fixed amount of concentration (1E-6 mol/m3) for holes is applied as the boundary condition. The full set of equations in the different domains is denoted in Figure 2.  </a:t>
            </a:r>
            <a:endParaRPr lang="en-US" altLang="nl-NL" sz="4800" dirty="0">
              <a:cs typeface="Calibri" panose="020F0502020204030204" pitchFamily="34" charset="0"/>
            </a:endParaRPr>
          </a:p>
        </p:txBody>
      </p:sp>
      <p:sp>
        <p:nvSpPr>
          <p:cNvPr id="2058" name="TextBox 15">
            <a:extLst>
              <a:ext uri="{FF2B5EF4-FFF2-40B4-BE49-F238E27FC236}">
                <a16:creationId xmlns:a16="http://schemas.microsoft.com/office/drawing/2014/main" id="{A0A9D8B8-7127-D248-9486-D72164C15279}"/>
              </a:ext>
            </a:extLst>
          </p:cNvPr>
          <p:cNvSpPr txBox="1">
            <a:spLocks noChangeArrowheads="1"/>
          </p:cNvSpPr>
          <p:nvPr/>
        </p:nvSpPr>
        <p:spPr bwMode="auto">
          <a:xfrm>
            <a:off x="15687240" y="5848649"/>
            <a:ext cx="13019177" cy="3473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400" b="1" dirty="0">
                <a:cs typeface="Calibri" panose="020F0502020204030204" pitchFamily="34" charset="0"/>
              </a:rPr>
              <a:t>RESULTS</a:t>
            </a:r>
            <a:r>
              <a:rPr lang="en-US" altLang="nl-NL" sz="4400" dirty="0">
                <a:cs typeface="Calibri" panose="020F0502020204030204" pitchFamily="34" charset="0"/>
              </a:rPr>
              <a:t>: </a:t>
            </a:r>
            <a:r>
              <a:rPr lang="en-GB" altLang="nl-NL" sz="4400" dirty="0">
                <a:cs typeface="Calibri" panose="020F0502020204030204" pitchFamily="34" charset="0"/>
              </a:rPr>
              <a:t>Concentration and potential profiles were discussed. The formation of the electric double layers at both interfaces is observed. The transfer and output characteristics of the device were modelled successfully and are in good agreement with the experimental data. </a:t>
            </a:r>
            <a:endParaRPr lang="en-US" altLang="nl-NL" sz="4400" dirty="0">
              <a:cs typeface="Calibri" panose="020F0502020204030204" pitchFamily="34" charset="0"/>
            </a:endParaRPr>
          </a:p>
        </p:txBody>
      </p:sp>
      <p:sp>
        <p:nvSpPr>
          <p:cNvPr id="2088" name="TextBox 24">
            <a:extLst>
              <a:ext uri="{FF2B5EF4-FFF2-40B4-BE49-F238E27FC236}">
                <a16:creationId xmlns:a16="http://schemas.microsoft.com/office/drawing/2014/main" id="{F1E4126A-6A40-9640-AEDD-8346A4AF0B0C}"/>
              </a:ext>
            </a:extLst>
          </p:cNvPr>
          <p:cNvSpPr txBox="1">
            <a:spLocks noChangeArrowheads="1"/>
          </p:cNvSpPr>
          <p:nvPr/>
        </p:nvSpPr>
        <p:spPr bwMode="auto">
          <a:xfrm>
            <a:off x="1601009" y="32482660"/>
            <a:ext cx="12557662" cy="1072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200" b="1" dirty="0">
                <a:cs typeface="Calibri" panose="020F0502020204030204" pitchFamily="34" charset="0"/>
              </a:rPr>
              <a:t>Figure 2</a:t>
            </a:r>
            <a:r>
              <a:rPr lang="en-US" altLang="nl-NL" sz="3200" dirty="0">
                <a:cs typeface="Calibri" panose="020F0502020204030204" pitchFamily="34" charset="0"/>
              </a:rPr>
              <a:t>. EGOFET equations (c+, c-, and p represent concentrations of mobile cations, anions, and holes, respectively).</a:t>
            </a:r>
          </a:p>
        </p:txBody>
      </p:sp>
      <p:sp>
        <p:nvSpPr>
          <p:cNvPr id="2096" name="TextBox 33">
            <a:extLst>
              <a:ext uri="{FF2B5EF4-FFF2-40B4-BE49-F238E27FC236}">
                <a16:creationId xmlns:a16="http://schemas.microsoft.com/office/drawing/2014/main" id="{478932AD-87D4-5E47-9D62-E7F29E38EF7E}"/>
              </a:ext>
            </a:extLst>
          </p:cNvPr>
          <p:cNvSpPr txBox="1">
            <a:spLocks noChangeArrowheads="1"/>
          </p:cNvSpPr>
          <p:nvPr/>
        </p:nvSpPr>
        <p:spPr bwMode="auto">
          <a:xfrm>
            <a:off x="2168046" y="20359921"/>
            <a:ext cx="11237861" cy="888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200" b="1" dirty="0">
                <a:cs typeface="Calibri" panose="020F0502020204030204" pitchFamily="34" charset="0"/>
              </a:rPr>
              <a:t>Figure 1</a:t>
            </a:r>
            <a:r>
              <a:rPr lang="en-US" altLang="nl-NL" sz="3200" dirty="0">
                <a:cs typeface="Calibri" panose="020F0502020204030204" pitchFamily="34" charset="0"/>
              </a:rPr>
              <a:t>. Electrolyte-gated Organic Field Effect Transistor (EGOFET)</a:t>
            </a:r>
          </a:p>
          <a:p>
            <a:pPr algn="ctr" eaLnBrk="1" hangingPunct="1">
              <a:spcBef>
                <a:spcPct val="0"/>
              </a:spcBef>
              <a:buNone/>
            </a:pPr>
            <a:r>
              <a:rPr lang="en-US" altLang="nl-NL" sz="2000" dirty="0">
                <a:cs typeface="Calibri" panose="020F0502020204030204" pitchFamily="34" charset="0"/>
              </a:rPr>
              <a:t>(picture from </a:t>
            </a:r>
            <a:r>
              <a:rPr lang="sv-SE" sz="2000" i="1" dirty="0">
                <a:cs typeface="Calibri" panose="020F0502020204030204" pitchFamily="34" charset="0"/>
              </a:rPr>
              <a:t>Adv. Mater. 2008, 20, 3177–3180</a:t>
            </a:r>
            <a:r>
              <a:rPr lang="en-US" altLang="nl-NL" sz="2000" dirty="0">
                <a:cs typeface="Calibri" panose="020F0502020204030204" pitchFamily="34" charset="0"/>
              </a:rPr>
              <a:t>)</a:t>
            </a:r>
          </a:p>
        </p:txBody>
      </p:sp>
      <p:sp>
        <p:nvSpPr>
          <p:cNvPr id="2097" name="TextBox 1">
            <a:extLst>
              <a:ext uri="{FF2B5EF4-FFF2-40B4-BE49-F238E27FC236}">
                <a16:creationId xmlns:a16="http://schemas.microsoft.com/office/drawing/2014/main"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id="{3D51C328-7747-C64D-8AE3-B06012BEF968}"/>
              </a:ext>
            </a:extLst>
          </p:cNvPr>
          <p:cNvSpPr/>
          <p:nvPr/>
        </p:nvSpPr>
        <p:spPr>
          <a:xfrm>
            <a:off x="900000" y="865315"/>
            <a:ext cx="28467126" cy="40467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a:extLst>
              <a:ext uri="{FF2B5EF4-FFF2-40B4-BE49-F238E27FC236}">
                <a16:creationId xmlns:a16="http://schemas.microsoft.com/office/drawing/2014/main" id="{ECBC008B-5F9C-400A-A6D7-3734561DCD1B}"/>
              </a:ext>
            </a:extLst>
          </p:cNvPr>
          <p:cNvPicPr>
            <a:picLocks noChangeAspect="1"/>
          </p:cNvPicPr>
          <p:nvPr/>
        </p:nvPicPr>
        <p:blipFill>
          <a:blip r:embed="rId3"/>
          <a:stretch>
            <a:fillRect/>
          </a:stretch>
        </p:blipFill>
        <p:spPr>
          <a:xfrm>
            <a:off x="25382989" y="3770582"/>
            <a:ext cx="3786891" cy="759904"/>
          </a:xfrm>
          <a:prstGeom prst="rect">
            <a:avLst/>
          </a:prstGeom>
        </p:spPr>
      </p:pic>
      <p:pic>
        <p:nvPicPr>
          <p:cNvPr id="33" name="Picture 32">
            <a:extLst>
              <a:ext uri="{FF2B5EF4-FFF2-40B4-BE49-F238E27FC236}">
                <a16:creationId xmlns:a16="http://schemas.microsoft.com/office/drawing/2014/main" id="{5052C7E0-264E-4191-9BE6-DEAE53962E7C}"/>
              </a:ext>
            </a:extLst>
          </p:cNvPr>
          <p:cNvPicPr>
            <a:picLocks noChangeAspect="1"/>
          </p:cNvPicPr>
          <p:nvPr/>
        </p:nvPicPr>
        <p:blipFill>
          <a:blip r:embed="rId4"/>
          <a:stretch>
            <a:fillRect/>
          </a:stretch>
        </p:blipFill>
        <p:spPr>
          <a:xfrm>
            <a:off x="1105333" y="3441032"/>
            <a:ext cx="3786891" cy="1420084"/>
          </a:xfrm>
          <a:prstGeom prst="rect">
            <a:avLst/>
          </a:prstGeom>
        </p:spPr>
      </p:pic>
      <p:pic>
        <p:nvPicPr>
          <p:cNvPr id="34" name="Picture 33">
            <a:extLst>
              <a:ext uri="{FF2B5EF4-FFF2-40B4-BE49-F238E27FC236}">
                <a16:creationId xmlns:a16="http://schemas.microsoft.com/office/drawing/2014/main" id="{B8877832-E84C-43F5-84E3-28353EADE3AE}"/>
              </a:ext>
            </a:extLst>
          </p:cNvPr>
          <p:cNvPicPr>
            <a:picLocks noChangeAspect="1"/>
          </p:cNvPicPr>
          <p:nvPr/>
        </p:nvPicPr>
        <p:blipFill>
          <a:blip r:embed="rId5"/>
          <a:stretch>
            <a:fillRect/>
          </a:stretch>
        </p:blipFill>
        <p:spPr>
          <a:xfrm>
            <a:off x="2085559" y="14333636"/>
            <a:ext cx="11745106" cy="5826369"/>
          </a:xfrm>
          <a:prstGeom prst="rect">
            <a:avLst/>
          </a:prstGeom>
        </p:spPr>
      </p:pic>
      <p:pic>
        <p:nvPicPr>
          <p:cNvPr id="35" name="Picture 34">
            <a:extLst>
              <a:ext uri="{FF2B5EF4-FFF2-40B4-BE49-F238E27FC236}">
                <a16:creationId xmlns:a16="http://schemas.microsoft.com/office/drawing/2014/main" id="{0EAFB2E0-7DD7-487F-96B2-137B09AB9694}"/>
              </a:ext>
            </a:extLst>
          </p:cNvPr>
          <p:cNvPicPr/>
          <p:nvPr/>
        </p:nvPicPr>
        <p:blipFill>
          <a:blip r:embed="rId6"/>
          <a:stretch>
            <a:fillRect/>
          </a:stretch>
        </p:blipFill>
        <p:spPr>
          <a:xfrm>
            <a:off x="2253383" y="25802127"/>
            <a:ext cx="11552433" cy="6676522"/>
          </a:xfrm>
          <a:prstGeom prst="rect">
            <a:avLst/>
          </a:prstGeom>
        </p:spPr>
      </p:pic>
      <p:pic>
        <p:nvPicPr>
          <p:cNvPr id="29" name="Picture 28" descr="A picture containing screenshot&#10;&#10;Description automatically generated">
            <a:extLst>
              <a:ext uri="{FF2B5EF4-FFF2-40B4-BE49-F238E27FC236}">
                <a16:creationId xmlns:a16="http://schemas.microsoft.com/office/drawing/2014/main" id="{7AD6F9C8-75AE-4C54-9A2B-C1143ECDEAF4}"/>
              </a:ext>
            </a:extLst>
          </p:cNvPr>
          <p:cNvPicPr>
            <a:picLocks noChangeAspect="1"/>
          </p:cNvPicPr>
          <p:nvPr/>
        </p:nvPicPr>
        <p:blipFill>
          <a:blip r:embed="rId7"/>
          <a:stretch>
            <a:fillRect/>
          </a:stretch>
        </p:blipFill>
        <p:spPr>
          <a:xfrm>
            <a:off x="22357065" y="9920932"/>
            <a:ext cx="4446033" cy="3334525"/>
          </a:xfrm>
          <a:prstGeom prst="rect">
            <a:avLst/>
          </a:prstGeom>
        </p:spPr>
      </p:pic>
      <p:pic>
        <p:nvPicPr>
          <p:cNvPr id="30" name="Picture 29" descr="A picture containing screenshot&#10;&#10;Description automatically generated">
            <a:extLst>
              <a:ext uri="{FF2B5EF4-FFF2-40B4-BE49-F238E27FC236}">
                <a16:creationId xmlns:a16="http://schemas.microsoft.com/office/drawing/2014/main" id="{3B3F78CC-0E26-42DE-8C42-A80A8F1C9FA1}"/>
              </a:ext>
            </a:extLst>
          </p:cNvPr>
          <p:cNvPicPr>
            <a:picLocks noChangeAspect="1"/>
          </p:cNvPicPr>
          <p:nvPr/>
        </p:nvPicPr>
        <p:blipFill>
          <a:blip r:embed="rId8"/>
          <a:stretch>
            <a:fillRect/>
          </a:stretch>
        </p:blipFill>
        <p:spPr>
          <a:xfrm>
            <a:off x="17911033" y="9920933"/>
            <a:ext cx="4446032" cy="3334524"/>
          </a:xfrm>
          <a:prstGeom prst="rect">
            <a:avLst/>
          </a:prstGeom>
        </p:spPr>
      </p:pic>
      <p:pic>
        <p:nvPicPr>
          <p:cNvPr id="36" name="Picture 35" descr="A picture containing screenshot&#10;&#10;Description automatically generated">
            <a:extLst>
              <a:ext uri="{FF2B5EF4-FFF2-40B4-BE49-F238E27FC236}">
                <a16:creationId xmlns:a16="http://schemas.microsoft.com/office/drawing/2014/main" id="{DD526251-677F-46C7-B35E-F9A13BDFA7B9}"/>
              </a:ext>
            </a:extLst>
          </p:cNvPr>
          <p:cNvPicPr>
            <a:picLocks noChangeAspect="1"/>
          </p:cNvPicPr>
          <p:nvPr/>
        </p:nvPicPr>
        <p:blipFill>
          <a:blip r:embed="rId9"/>
          <a:stretch>
            <a:fillRect/>
          </a:stretch>
        </p:blipFill>
        <p:spPr>
          <a:xfrm>
            <a:off x="22506538" y="13851435"/>
            <a:ext cx="4233576" cy="3175182"/>
          </a:xfrm>
          <a:prstGeom prst="rect">
            <a:avLst/>
          </a:prstGeom>
        </p:spPr>
      </p:pic>
      <p:pic>
        <p:nvPicPr>
          <p:cNvPr id="37" name="Picture 36" descr="A picture containing screenshot&#10;&#10;Description automatically generated">
            <a:extLst>
              <a:ext uri="{FF2B5EF4-FFF2-40B4-BE49-F238E27FC236}">
                <a16:creationId xmlns:a16="http://schemas.microsoft.com/office/drawing/2014/main" id="{59F68B4E-75CA-4ECE-983A-4C4C9817F6EC}"/>
              </a:ext>
            </a:extLst>
          </p:cNvPr>
          <p:cNvPicPr>
            <a:picLocks noChangeAspect="1"/>
          </p:cNvPicPr>
          <p:nvPr/>
        </p:nvPicPr>
        <p:blipFill>
          <a:blip r:embed="rId10"/>
          <a:stretch>
            <a:fillRect/>
          </a:stretch>
        </p:blipFill>
        <p:spPr>
          <a:xfrm>
            <a:off x="18060508" y="13851435"/>
            <a:ext cx="4233574" cy="3175181"/>
          </a:xfrm>
          <a:prstGeom prst="rect">
            <a:avLst/>
          </a:prstGeom>
        </p:spPr>
      </p:pic>
      <p:pic>
        <p:nvPicPr>
          <p:cNvPr id="38" name="Picture 37">
            <a:extLst>
              <a:ext uri="{FF2B5EF4-FFF2-40B4-BE49-F238E27FC236}">
                <a16:creationId xmlns:a16="http://schemas.microsoft.com/office/drawing/2014/main" id="{0B0205B9-7C8D-4310-86BC-D1001CED1221}"/>
              </a:ext>
            </a:extLst>
          </p:cNvPr>
          <p:cNvPicPr>
            <a:picLocks noChangeAspect="1"/>
          </p:cNvPicPr>
          <p:nvPr/>
        </p:nvPicPr>
        <p:blipFill>
          <a:blip r:embed="rId11"/>
          <a:stretch>
            <a:fillRect/>
          </a:stretch>
        </p:blipFill>
        <p:spPr>
          <a:xfrm>
            <a:off x="16046488" y="21801116"/>
            <a:ext cx="6495196" cy="4871397"/>
          </a:xfrm>
          <a:prstGeom prst="rect">
            <a:avLst/>
          </a:prstGeom>
        </p:spPr>
      </p:pic>
      <p:pic>
        <p:nvPicPr>
          <p:cNvPr id="2" name="Picture 1">
            <a:extLst>
              <a:ext uri="{FF2B5EF4-FFF2-40B4-BE49-F238E27FC236}">
                <a16:creationId xmlns:a16="http://schemas.microsoft.com/office/drawing/2014/main" id="{AA9662B5-F317-46B5-AAF6-E6E9A8818AD3}"/>
              </a:ext>
            </a:extLst>
          </p:cNvPr>
          <p:cNvPicPr>
            <a:picLocks noChangeAspect="1"/>
          </p:cNvPicPr>
          <p:nvPr/>
        </p:nvPicPr>
        <p:blipFill>
          <a:blip r:embed="rId12"/>
          <a:stretch>
            <a:fillRect/>
          </a:stretch>
        </p:blipFill>
        <p:spPr>
          <a:xfrm>
            <a:off x="16125523" y="27980640"/>
            <a:ext cx="12053292" cy="4554701"/>
          </a:xfrm>
          <a:prstGeom prst="rect">
            <a:avLst/>
          </a:prstGeom>
        </p:spPr>
      </p:pic>
      <p:pic>
        <p:nvPicPr>
          <p:cNvPr id="4" name="Picture 3">
            <a:extLst>
              <a:ext uri="{FF2B5EF4-FFF2-40B4-BE49-F238E27FC236}">
                <a16:creationId xmlns:a16="http://schemas.microsoft.com/office/drawing/2014/main" id="{D0DEC564-3970-483D-987A-EE548CA2DF51}"/>
              </a:ext>
            </a:extLst>
          </p:cNvPr>
          <p:cNvPicPr>
            <a:picLocks noChangeAspect="1"/>
          </p:cNvPicPr>
          <p:nvPr/>
        </p:nvPicPr>
        <p:blipFill>
          <a:blip r:embed="rId13"/>
          <a:stretch>
            <a:fillRect/>
          </a:stretch>
        </p:blipFill>
        <p:spPr>
          <a:xfrm>
            <a:off x="16125523" y="34537800"/>
            <a:ext cx="12053292" cy="4495381"/>
          </a:xfrm>
          <a:prstGeom prst="rect">
            <a:avLst/>
          </a:prstGeom>
        </p:spPr>
      </p:pic>
      <p:grpSp>
        <p:nvGrpSpPr>
          <p:cNvPr id="39" name="Grupp 466">
            <a:extLst>
              <a:ext uri="{FF2B5EF4-FFF2-40B4-BE49-F238E27FC236}">
                <a16:creationId xmlns:a16="http://schemas.microsoft.com/office/drawing/2014/main" id="{3DA78B40-57B9-48B3-B0CA-A827C465264B}"/>
              </a:ext>
            </a:extLst>
          </p:cNvPr>
          <p:cNvGrpSpPr/>
          <p:nvPr/>
        </p:nvGrpSpPr>
        <p:grpSpPr>
          <a:xfrm>
            <a:off x="19750676" y="10281066"/>
            <a:ext cx="351673" cy="351673"/>
            <a:chOff x="2195736" y="2204864"/>
            <a:chExt cx="144016" cy="144016"/>
          </a:xfrm>
          <a:effectLst>
            <a:outerShdw blurRad="50800" dist="12700" dir="2700000" algn="tl" rotWithShape="0">
              <a:prstClr val="black">
                <a:alpha val="30000"/>
              </a:prstClr>
            </a:outerShdw>
          </a:effectLst>
        </p:grpSpPr>
        <p:sp>
          <p:nvSpPr>
            <p:cNvPr id="40" name="Ellips 467">
              <a:extLst>
                <a:ext uri="{FF2B5EF4-FFF2-40B4-BE49-F238E27FC236}">
                  <a16:creationId xmlns:a16="http://schemas.microsoft.com/office/drawing/2014/main" id="{42BBD1C7-1C17-4F32-A570-C7B14D028E3B}"/>
                </a:ext>
              </a:extLst>
            </p:cNvPr>
            <p:cNvSpPr/>
            <p:nvPr/>
          </p:nvSpPr>
          <p:spPr bwMode="auto">
            <a:xfrm>
              <a:off x="2195736" y="2204864"/>
              <a:ext cx="144016" cy="144016"/>
            </a:xfrm>
            <a:prstGeom prst="ellipse">
              <a:avLst/>
            </a:prstGeom>
            <a:gradFill flip="none" rotWithShape="1">
              <a:gsLst>
                <a:gs pos="24000">
                  <a:srgbClr val="FF6565"/>
                </a:gs>
                <a:gs pos="76000">
                  <a:srgbClr val="FF1414"/>
                </a:gs>
                <a:gs pos="100000">
                  <a:srgbClr val="FF1414"/>
                </a:gs>
              </a:gsLst>
              <a:path path="circle">
                <a:fillToRect l="50000" t="50000" r="50000" b="50000"/>
              </a:path>
              <a:tileRect/>
            </a:gradFill>
            <a:ln w="6350" cap="flat" cmpd="sng" algn="ctr">
              <a:solidFill>
                <a:srgbClr val="FF141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022350" marR="0" lvl="0" indent="-350838" algn="l" defTabSz="914400" rtl="0" eaLnBrk="1" fontAlgn="base" latinLnBrk="0" hangingPunct="1">
                <a:lnSpc>
                  <a:spcPct val="100000"/>
                </a:lnSpc>
                <a:spcBef>
                  <a:spcPct val="20000"/>
                </a:spcBef>
                <a:spcAft>
                  <a:spcPct val="0"/>
                </a:spcAft>
                <a:buClr>
                  <a:srgbClr val="198CFF"/>
                </a:buClr>
                <a:buSzPct val="65000"/>
                <a:buFont typeface="Wingdings" pitchFamily="2" charset="2"/>
                <a:buNone/>
                <a:tabLst/>
                <a:defRPr/>
              </a:pPr>
              <a:endParaRPr kumimoji="0" lang="sv-SE" sz="1200" b="0" i="1" u="none" strike="noStrike" kern="1200" cap="none" spc="0" normalizeH="0" baseline="0" noProof="0">
                <a:ln>
                  <a:noFill/>
                </a:ln>
                <a:solidFill>
                  <a:srgbClr val="000000"/>
                </a:solidFill>
                <a:effectLst/>
                <a:uLnTx/>
                <a:uFillTx/>
                <a:latin typeface="Arial" pitchFamily="34" charset="0"/>
                <a:ea typeface="+mn-ea"/>
                <a:cs typeface="+mn-cs"/>
              </a:endParaRPr>
            </a:p>
          </p:txBody>
        </p:sp>
        <p:cxnSp>
          <p:nvCxnSpPr>
            <p:cNvPr id="41" name="Rak 248">
              <a:extLst>
                <a:ext uri="{FF2B5EF4-FFF2-40B4-BE49-F238E27FC236}">
                  <a16:creationId xmlns:a16="http://schemas.microsoft.com/office/drawing/2014/main" id="{79745D2F-6E94-4D1B-9177-29008388E668}"/>
                </a:ext>
              </a:extLst>
            </p:cNvPr>
            <p:cNvCxnSpPr/>
            <p:nvPr/>
          </p:nvCxnSpPr>
          <p:spPr bwMode="auto">
            <a:xfrm>
              <a:off x="2267744" y="2235724"/>
              <a:ext cx="0" cy="82296"/>
            </a:xfrm>
            <a:prstGeom prst="line">
              <a:avLst/>
            </a:prstGeom>
            <a:solidFill>
              <a:srgbClr val="198CFF"/>
            </a:solidFill>
            <a:ln w="19050" cap="flat" cmpd="sng" algn="ctr">
              <a:solidFill>
                <a:srgbClr val="FFFFFF"/>
              </a:solidFill>
              <a:prstDash val="solid"/>
              <a:round/>
              <a:headEnd type="none" w="med" len="med"/>
              <a:tailEnd type="none" w="med" len="med"/>
            </a:ln>
            <a:effectLst/>
          </p:spPr>
        </p:cxnSp>
        <p:cxnSp>
          <p:nvCxnSpPr>
            <p:cNvPr id="42" name="Rak 249">
              <a:extLst>
                <a:ext uri="{FF2B5EF4-FFF2-40B4-BE49-F238E27FC236}">
                  <a16:creationId xmlns:a16="http://schemas.microsoft.com/office/drawing/2014/main" id="{43034647-ABB0-451E-9285-75996ADF77AE}"/>
                </a:ext>
              </a:extLst>
            </p:cNvPr>
            <p:cNvCxnSpPr/>
            <p:nvPr/>
          </p:nvCxnSpPr>
          <p:spPr bwMode="auto">
            <a:xfrm flipH="1">
              <a:off x="2226596" y="2276872"/>
              <a:ext cx="82296" cy="0"/>
            </a:xfrm>
            <a:prstGeom prst="line">
              <a:avLst/>
            </a:prstGeom>
            <a:solidFill>
              <a:srgbClr val="198CFF"/>
            </a:solidFill>
            <a:ln w="19050" cap="flat" cmpd="sng" algn="ctr">
              <a:solidFill>
                <a:srgbClr val="FFFFFF"/>
              </a:solidFill>
              <a:prstDash val="solid"/>
              <a:round/>
              <a:headEnd type="none" w="med" len="med"/>
              <a:tailEnd type="none" w="med" len="med"/>
            </a:ln>
            <a:effectLst/>
          </p:spPr>
        </p:cxnSp>
      </p:grpSp>
      <p:grpSp>
        <p:nvGrpSpPr>
          <p:cNvPr id="43" name="Grupp 458">
            <a:extLst>
              <a:ext uri="{FF2B5EF4-FFF2-40B4-BE49-F238E27FC236}">
                <a16:creationId xmlns:a16="http://schemas.microsoft.com/office/drawing/2014/main" id="{F8C85E4A-5933-42F2-A733-867D43A3F824}"/>
              </a:ext>
            </a:extLst>
          </p:cNvPr>
          <p:cNvGrpSpPr/>
          <p:nvPr/>
        </p:nvGrpSpPr>
        <p:grpSpPr>
          <a:xfrm>
            <a:off x="24197125" y="12034624"/>
            <a:ext cx="351673" cy="351673"/>
            <a:chOff x="1738881" y="2348880"/>
            <a:chExt cx="144016" cy="144016"/>
          </a:xfrm>
          <a:effectLst>
            <a:outerShdw blurRad="50800" dist="12700" dir="2700000" algn="tl" rotWithShape="0">
              <a:prstClr val="black">
                <a:alpha val="30000"/>
              </a:prstClr>
            </a:outerShdw>
          </a:effectLst>
        </p:grpSpPr>
        <p:sp>
          <p:nvSpPr>
            <p:cNvPr id="44" name="Ellips 459">
              <a:extLst>
                <a:ext uri="{FF2B5EF4-FFF2-40B4-BE49-F238E27FC236}">
                  <a16:creationId xmlns:a16="http://schemas.microsoft.com/office/drawing/2014/main" id="{5318A3A0-4EE0-4AB5-ADF1-07EEA763FF9E}"/>
                </a:ext>
              </a:extLst>
            </p:cNvPr>
            <p:cNvSpPr/>
            <p:nvPr/>
          </p:nvSpPr>
          <p:spPr bwMode="auto">
            <a:xfrm>
              <a:off x="1738881" y="2348880"/>
              <a:ext cx="144016" cy="144016"/>
            </a:xfrm>
            <a:prstGeom prst="ellipse">
              <a:avLst/>
            </a:prstGeom>
            <a:gradFill flip="none" rotWithShape="1">
              <a:gsLst>
                <a:gs pos="24000">
                  <a:srgbClr val="198CFF">
                    <a:lumMod val="60000"/>
                    <a:lumOff val="40000"/>
                  </a:srgbClr>
                </a:gs>
                <a:gs pos="76000">
                  <a:srgbClr val="198CFF"/>
                </a:gs>
                <a:gs pos="100000">
                  <a:srgbClr val="198CFF"/>
                </a:gs>
              </a:gsLst>
              <a:path path="circle">
                <a:fillToRect l="50000" t="50000" r="50000" b="50000"/>
              </a:path>
              <a:tileRect/>
            </a:gradFill>
            <a:ln w="6350" cap="flat" cmpd="sng" algn="ctr">
              <a:solidFill>
                <a:srgbClr val="198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022350" marR="0" lvl="0" indent="-350838" algn="l" defTabSz="914400" rtl="0" eaLnBrk="1" fontAlgn="base" latinLnBrk="0" hangingPunct="1">
                <a:lnSpc>
                  <a:spcPct val="100000"/>
                </a:lnSpc>
                <a:spcBef>
                  <a:spcPct val="20000"/>
                </a:spcBef>
                <a:spcAft>
                  <a:spcPct val="0"/>
                </a:spcAft>
                <a:buClr>
                  <a:srgbClr val="198CFF"/>
                </a:buClr>
                <a:buSzPct val="65000"/>
                <a:buFont typeface="Wingdings" pitchFamily="2" charset="2"/>
                <a:buNone/>
                <a:tabLst/>
                <a:defRPr/>
              </a:pPr>
              <a:endParaRPr kumimoji="0" lang="sv-SE" sz="1200" b="0" i="1" u="none" strike="noStrike" kern="1200" cap="none" spc="0" normalizeH="0" baseline="0" noProof="0">
                <a:ln>
                  <a:noFill/>
                </a:ln>
                <a:solidFill>
                  <a:srgbClr val="000000"/>
                </a:solidFill>
                <a:effectLst/>
                <a:uLnTx/>
                <a:uFillTx/>
                <a:latin typeface="Arial" pitchFamily="34" charset="0"/>
                <a:ea typeface="+mn-ea"/>
                <a:cs typeface="+mn-cs"/>
              </a:endParaRPr>
            </a:p>
          </p:txBody>
        </p:sp>
        <p:cxnSp>
          <p:nvCxnSpPr>
            <p:cNvPr id="45" name="Rak 230">
              <a:extLst>
                <a:ext uri="{FF2B5EF4-FFF2-40B4-BE49-F238E27FC236}">
                  <a16:creationId xmlns:a16="http://schemas.microsoft.com/office/drawing/2014/main" id="{04598845-D80A-4714-9E7C-E7ED4C83AFF7}"/>
                </a:ext>
              </a:extLst>
            </p:cNvPr>
            <p:cNvCxnSpPr/>
            <p:nvPr/>
          </p:nvCxnSpPr>
          <p:spPr bwMode="auto">
            <a:xfrm flipH="1">
              <a:off x="1769741" y="2420888"/>
              <a:ext cx="82296" cy="0"/>
            </a:xfrm>
            <a:prstGeom prst="line">
              <a:avLst/>
            </a:prstGeom>
            <a:solidFill>
              <a:srgbClr val="198CFF"/>
            </a:solidFill>
            <a:ln w="19050" cap="flat" cmpd="sng" algn="ctr">
              <a:solidFill>
                <a:srgbClr val="FFFFFF"/>
              </a:solidFill>
              <a:prstDash val="solid"/>
              <a:round/>
              <a:headEnd type="none" w="med" len="med"/>
              <a:tailEnd type="none" w="med" len="med"/>
            </a:ln>
            <a:effectLst/>
          </p:spPr>
        </p:cxnSp>
      </p:grpSp>
      <p:grpSp>
        <p:nvGrpSpPr>
          <p:cNvPr id="46" name="Grupp 466">
            <a:extLst>
              <a:ext uri="{FF2B5EF4-FFF2-40B4-BE49-F238E27FC236}">
                <a16:creationId xmlns:a16="http://schemas.microsoft.com/office/drawing/2014/main" id="{B9AE9B7F-D9EA-45A2-B8E4-E144B6EECB85}"/>
              </a:ext>
            </a:extLst>
          </p:cNvPr>
          <p:cNvGrpSpPr/>
          <p:nvPr/>
        </p:nvGrpSpPr>
        <p:grpSpPr>
          <a:xfrm>
            <a:off x="19750676" y="14766154"/>
            <a:ext cx="351673" cy="351673"/>
            <a:chOff x="2195736" y="2204864"/>
            <a:chExt cx="144016" cy="144016"/>
          </a:xfrm>
          <a:effectLst>
            <a:outerShdw blurRad="50800" dist="12700" dir="2700000" algn="tl" rotWithShape="0">
              <a:prstClr val="black">
                <a:alpha val="30000"/>
              </a:prstClr>
            </a:outerShdw>
          </a:effectLst>
        </p:grpSpPr>
        <p:sp>
          <p:nvSpPr>
            <p:cNvPr id="47" name="Ellips 467">
              <a:extLst>
                <a:ext uri="{FF2B5EF4-FFF2-40B4-BE49-F238E27FC236}">
                  <a16:creationId xmlns:a16="http://schemas.microsoft.com/office/drawing/2014/main" id="{90186901-FE27-4B3B-9338-F4B5305BB75A}"/>
                </a:ext>
              </a:extLst>
            </p:cNvPr>
            <p:cNvSpPr/>
            <p:nvPr/>
          </p:nvSpPr>
          <p:spPr bwMode="auto">
            <a:xfrm>
              <a:off x="2195736" y="2204864"/>
              <a:ext cx="144016" cy="144016"/>
            </a:xfrm>
            <a:prstGeom prst="ellipse">
              <a:avLst/>
            </a:prstGeom>
            <a:gradFill flip="none" rotWithShape="1">
              <a:gsLst>
                <a:gs pos="24000">
                  <a:srgbClr val="FF6565"/>
                </a:gs>
                <a:gs pos="76000">
                  <a:srgbClr val="FF1414"/>
                </a:gs>
                <a:gs pos="100000">
                  <a:srgbClr val="FF1414"/>
                </a:gs>
              </a:gsLst>
              <a:path path="circle">
                <a:fillToRect l="50000" t="50000" r="50000" b="50000"/>
              </a:path>
              <a:tileRect/>
            </a:gradFill>
            <a:ln w="6350" cap="flat" cmpd="sng" algn="ctr">
              <a:solidFill>
                <a:srgbClr val="FF141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022350" marR="0" lvl="0" indent="-350838" algn="l" defTabSz="914400" rtl="0" eaLnBrk="1" fontAlgn="base" latinLnBrk="0" hangingPunct="1">
                <a:lnSpc>
                  <a:spcPct val="100000"/>
                </a:lnSpc>
                <a:spcBef>
                  <a:spcPct val="20000"/>
                </a:spcBef>
                <a:spcAft>
                  <a:spcPct val="0"/>
                </a:spcAft>
                <a:buClr>
                  <a:srgbClr val="198CFF"/>
                </a:buClr>
                <a:buSzPct val="65000"/>
                <a:buFont typeface="Wingdings" pitchFamily="2" charset="2"/>
                <a:buNone/>
                <a:tabLst/>
                <a:defRPr/>
              </a:pPr>
              <a:endParaRPr kumimoji="0" lang="sv-SE" sz="1200" b="0" i="1" u="none" strike="noStrike" kern="1200" cap="none" spc="0" normalizeH="0" baseline="0" noProof="0">
                <a:ln>
                  <a:noFill/>
                </a:ln>
                <a:solidFill>
                  <a:srgbClr val="000000"/>
                </a:solidFill>
                <a:effectLst/>
                <a:uLnTx/>
                <a:uFillTx/>
                <a:latin typeface="Arial" pitchFamily="34" charset="0"/>
                <a:ea typeface="+mn-ea"/>
                <a:cs typeface="+mn-cs"/>
              </a:endParaRPr>
            </a:p>
          </p:txBody>
        </p:sp>
        <p:cxnSp>
          <p:nvCxnSpPr>
            <p:cNvPr id="48" name="Rak 248">
              <a:extLst>
                <a:ext uri="{FF2B5EF4-FFF2-40B4-BE49-F238E27FC236}">
                  <a16:creationId xmlns:a16="http://schemas.microsoft.com/office/drawing/2014/main" id="{C2D5E414-13CF-48F7-8910-3542761D99A2}"/>
                </a:ext>
              </a:extLst>
            </p:cNvPr>
            <p:cNvCxnSpPr/>
            <p:nvPr/>
          </p:nvCxnSpPr>
          <p:spPr bwMode="auto">
            <a:xfrm>
              <a:off x="2267744" y="2235724"/>
              <a:ext cx="0" cy="82296"/>
            </a:xfrm>
            <a:prstGeom prst="line">
              <a:avLst/>
            </a:prstGeom>
            <a:solidFill>
              <a:srgbClr val="198CFF"/>
            </a:solidFill>
            <a:ln w="19050" cap="flat" cmpd="sng" algn="ctr">
              <a:solidFill>
                <a:srgbClr val="FFFFFF"/>
              </a:solidFill>
              <a:prstDash val="solid"/>
              <a:round/>
              <a:headEnd type="none" w="med" len="med"/>
              <a:tailEnd type="none" w="med" len="med"/>
            </a:ln>
            <a:effectLst/>
          </p:spPr>
        </p:cxnSp>
        <p:cxnSp>
          <p:nvCxnSpPr>
            <p:cNvPr id="49" name="Rak 249">
              <a:extLst>
                <a:ext uri="{FF2B5EF4-FFF2-40B4-BE49-F238E27FC236}">
                  <a16:creationId xmlns:a16="http://schemas.microsoft.com/office/drawing/2014/main" id="{E851EF6C-41BC-4EB5-901C-323EF9F669DC}"/>
                </a:ext>
              </a:extLst>
            </p:cNvPr>
            <p:cNvCxnSpPr/>
            <p:nvPr/>
          </p:nvCxnSpPr>
          <p:spPr bwMode="auto">
            <a:xfrm flipH="1">
              <a:off x="2226596" y="2276872"/>
              <a:ext cx="82296" cy="0"/>
            </a:xfrm>
            <a:prstGeom prst="line">
              <a:avLst/>
            </a:prstGeom>
            <a:solidFill>
              <a:srgbClr val="198CFF"/>
            </a:solidFill>
            <a:ln w="19050" cap="flat" cmpd="sng" algn="ctr">
              <a:solidFill>
                <a:srgbClr val="FFFFFF"/>
              </a:solidFill>
              <a:prstDash val="solid"/>
              <a:round/>
              <a:headEnd type="none" w="med" len="med"/>
              <a:tailEnd type="none" w="med" len="med"/>
            </a:ln>
            <a:effectLst/>
          </p:spPr>
        </p:cxnSp>
      </p:grpSp>
      <p:grpSp>
        <p:nvGrpSpPr>
          <p:cNvPr id="50" name="Grupp 458">
            <a:extLst>
              <a:ext uri="{FF2B5EF4-FFF2-40B4-BE49-F238E27FC236}">
                <a16:creationId xmlns:a16="http://schemas.microsoft.com/office/drawing/2014/main" id="{95579DB0-F464-4834-940C-AFAF63D5B3DE}"/>
              </a:ext>
            </a:extLst>
          </p:cNvPr>
          <p:cNvGrpSpPr/>
          <p:nvPr/>
        </p:nvGrpSpPr>
        <p:grpSpPr>
          <a:xfrm>
            <a:off x="24342304" y="14763022"/>
            <a:ext cx="351673" cy="351673"/>
            <a:chOff x="1738881" y="2348880"/>
            <a:chExt cx="144016" cy="144016"/>
          </a:xfrm>
          <a:effectLst>
            <a:outerShdw blurRad="50800" dist="12700" dir="2700000" algn="tl" rotWithShape="0">
              <a:prstClr val="black">
                <a:alpha val="30000"/>
              </a:prstClr>
            </a:outerShdw>
          </a:effectLst>
        </p:grpSpPr>
        <p:sp>
          <p:nvSpPr>
            <p:cNvPr id="51" name="Ellips 459">
              <a:extLst>
                <a:ext uri="{FF2B5EF4-FFF2-40B4-BE49-F238E27FC236}">
                  <a16:creationId xmlns:a16="http://schemas.microsoft.com/office/drawing/2014/main" id="{9D957677-F0B9-45E7-9DE0-474956403087}"/>
                </a:ext>
              </a:extLst>
            </p:cNvPr>
            <p:cNvSpPr/>
            <p:nvPr/>
          </p:nvSpPr>
          <p:spPr bwMode="auto">
            <a:xfrm>
              <a:off x="1738881" y="2348880"/>
              <a:ext cx="144016" cy="144016"/>
            </a:xfrm>
            <a:prstGeom prst="ellipse">
              <a:avLst/>
            </a:prstGeom>
            <a:gradFill flip="none" rotWithShape="1">
              <a:gsLst>
                <a:gs pos="24000">
                  <a:srgbClr val="198CFF">
                    <a:lumMod val="60000"/>
                    <a:lumOff val="40000"/>
                  </a:srgbClr>
                </a:gs>
                <a:gs pos="76000">
                  <a:srgbClr val="198CFF"/>
                </a:gs>
                <a:gs pos="100000">
                  <a:srgbClr val="198CFF"/>
                </a:gs>
              </a:gsLst>
              <a:path path="circle">
                <a:fillToRect l="50000" t="50000" r="50000" b="50000"/>
              </a:path>
              <a:tileRect/>
            </a:gradFill>
            <a:ln w="6350" cap="flat" cmpd="sng" algn="ctr">
              <a:solidFill>
                <a:srgbClr val="198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022350" marR="0" lvl="0" indent="-350838" algn="l" defTabSz="914400" rtl="0" eaLnBrk="1" fontAlgn="base" latinLnBrk="0" hangingPunct="1">
                <a:lnSpc>
                  <a:spcPct val="100000"/>
                </a:lnSpc>
                <a:spcBef>
                  <a:spcPct val="20000"/>
                </a:spcBef>
                <a:spcAft>
                  <a:spcPct val="0"/>
                </a:spcAft>
                <a:buClr>
                  <a:srgbClr val="198CFF"/>
                </a:buClr>
                <a:buSzPct val="65000"/>
                <a:buFont typeface="Wingdings" pitchFamily="2" charset="2"/>
                <a:buNone/>
                <a:tabLst/>
                <a:defRPr/>
              </a:pPr>
              <a:endParaRPr kumimoji="0" lang="sv-SE" sz="1200" b="0" i="1" u="none" strike="noStrike" kern="1200" cap="none" spc="0" normalizeH="0" baseline="0" noProof="0">
                <a:ln>
                  <a:noFill/>
                </a:ln>
                <a:solidFill>
                  <a:srgbClr val="000000"/>
                </a:solidFill>
                <a:effectLst/>
                <a:uLnTx/>
                <a:uFillTx/>
                <a:latin typeface="Arial" pitchFamily="34" charset="0"/>
                <a:ea typeface="+mn-ea"/>
                <a:cs typeface="+mn-cs"/>
              </a:endParaRPr>
            </a:p>
          </p:txBody>
        </p:sp>
        <p:cxnSp>
          <p:nvCxnSpPr>
            <p:cNvPr id="52" name="Rak 230">
              <a:extLst>
                <a:ext uri="{FF2B5EF4-FFF2-40B4-BE49-F238E27FC236}">
                  <a16:creationId xmlns:a16="http://schemas.microsoft.com/office/drawing/2014/main" id="{1F622A01-34FF-4322-9CEF-EA9CFECCF285}"/>
                </a:ext>
              </a:extLst>
            </p:cNvPr>
            <p:cNvCxnSpPr/>
            <p:nvPr/>
          </p:nvCxnSpPr>
          <p:spPr bwMode="auto">
            <a:xfrm flipH="1">
              <a:off x="1769741" y="2420888"/>
              <a:ext cx="82296" cy="0"/>
            </a:xfrm>
            <a:prstGeom prst="line">
              <a:avLst/>
            </a:prstGeom>
            <a:solidFill>
              <a:srgbClr val="198CFF"/>
            </a:solidFill>
            <a:ln w="19050" cap="flat" cmpd="sng" algn="ctr">
              <a:solidFill>
                <a:srgbClr val="FFFFFF"/>
              </a:solidFill>
              <a:prstDash val="solid"/>
              <a:round/>
              <a:headEnd type="none" w="med" len="med"/>
              <a:tailEnd type="none" w="med" len="med"/>
            </a:ln>
            <a:effectLst/>
          </p:spPr>
        </p:cxnSp>
      </p:grpSp>
      <p:sp>
        <p:nvSpPr>
          <p:cNvPr id="53" name="TextBox 52">
            <a:extLst>
              <a:ext uri="{FF2B5EF4-FFF2-40B4-BE49-F238E27FC236}">
                <a16:creationId xmlns:a16="http://schemas.microsoft.com/office/drawing/2014/main" id="{CC87E2E6-4920-47F2-9C5D-94E5CA307F5C}"/>
              </a:ext>
            </a:extLst>
          </p:cNvPr>
          <p:cNvSpPr txBox="1"/>
          <p:nvPr/>
        </p:nvSpPr>
        <p:spPr>
          <a:xfrm>
            <a:off x="19569345" y="15497983"/>
            <a:ext cx="1394463" cy="338554"/>
          </a:xfrm>
          <a:prstGeom prst="rect">
            <a:avLst/>
          </a:prstGeom>
          <a:noFill/>
        </p:spPr>
        <p:txBody>
          <a:bodyPr wrap="square" rtlCol="0">
            <a:spAutoFit/>
          </a:bodyPr>
          <a:lstStyle/>
          <a:p>
            <a:r>
              <a:rPr lang="sv-SE" sz="1600" b="1" dirty="0" err="1">
                <a:solidFill>
                  <a:schemeClr val="bg1"/>
                </a:solidFill>
                <a:latin typeface="Georgia"/>
                <a:cs typeface="Georgia"/>
              </a:rPr>
              <a:t>Holes</a:t>
            </a:r>
            <a:endParaRPr lang="en-SE" sz="2400" b="1" dirty="0">
              <a:solidFill>
                <a:schemeClr val="bg1"/>
              </a:solidFill>
              <a:latin typeface="Georgia"/>
              <a:cs typeface="Georgia"/>
            </a:endParaRPr>
          </a:p>
        </p:txBody>
      </p:sp>
      <p:sp>
        <p:nvSpPr>
          <p:cNvPr id="54" name="TextBox 53">
            <a:extLst>
              <a:ext uri="{FF2B5EF4-FFF2-40B4-BE49-F238E27FC236}">
                <a16:creationId xmlns:a16="http://schemas.microsoft.com/office/drawing/2014/main" id="{1E710160-32A8-46D5-8CF8-CC1DA76027CA}"/>
              </a:ext>
            </a:extLst>
          </p:cNvPr>
          <p:cNvSpPr txBox="1"/>
          <p:nvPr/>
        </p:nvSpPr>
        <p:spPr>
          <a:xfrm>
            <a:off x="24141344" y="15501656"/>
            <a:ext cx="1394463" cy="338554"/>
          </a:xfrm>
          <a:prstGeom prst="rect">
            <a:avLst/>
          </a:prstGeom>
          <a:noFill/>
        </p:spPr>
        <p:txBody>
          <a:bodyPr wrap="square" rtlCol="0">
            <a:spAutoFit/>
          </a:bodyPr>
          <a:lstStyle/>
          <a:p>
            <a:r>
              <a:rPr lang="sv-SE" sz="1600" b="1" dirty="0" err="1">
                <a:solidFill>
                  <a:schemeClr val="bg1"/>
                </a:solidFill>
                <a:latin typeface="Georgia"/>
                <a:cs typeface="Georgia"/>
              </a:rPr>
              <a:t>Holes</a:t>
            </a:r>
            <a:endParaRPr lang="en-SE" sz="2400" b="1" dirty="0">
              <a:solidFill>
                <a:schemeClr val="bg1"/>
              </a:solidFill>
              <a:latin typeface="Georgia"/>
              <a:cs typeface="Georgia"/>
            </a:endParaRPr>
          </a:p>
        </p:txBody>
      </p:sp>
      <p:sp>
        <p:nvSpPr>
          <p:cNvPr id="55" name="TextBox 33">
            <a:extLst>
              <a:ext uri="{FF2B5EF4-FFF2-40B4-BE49-F238E27FC236}">
                <a16:creationId xmlns:a16="http://schemas.microsoft.com/office/drawing/2014/main" id="{F5274177-994C-4013-A103-59828A397BEE}"/>
              </a:ext>
            </a:extLst>
          </p:cNvPr>
          <p:cNvSpPr txBox="1">
            <a:spLocks noChangeArrowheads="1"/>
          </p:cNvSpPr>
          <p:nvPr/>
        </p:nvSpPr>
        <p:spPr bwMode="auto">
          <a:xfrm>
            <a:off x="16046488" y="17482720"/>
            <a:ext cx="12621154" cy="3534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3200" b="1" dirty="0">
                <a:cs typeface="Calibri" panose="020F0502020204030204" pitchFamily="34" charset="0"/>
              </a:rPr>
              <a:t>Figure 3</a:t>
            </a:r>
            <a:r>
              <a:rPr lang="en-US" altLang="nl-NL" sz="3200" dirty="0">
                <a:cs typeface="Calibri" panose="020F0502020204030204" pitchFamily="34" charset="0"/>
              </a:rPr>
              <a:t>. </a:t>
            </a:r>
            <a:r>
              <a:rPr lang="en-GB" altLang="nl-NL" sz="3200" dirty="0">
                <a:cs typeface="Calibri" panose="020F0502020204030204" pitchFamily="34" charset="0"/>
              </a:rPr>
              <a:t>2D Demonstration of the Concentration of Charge Carriers. At the electrolyte/gate interface, concentration of cations is high due to the negative polarization of the gate electrode (</a:t>
            </a:r>
            <a:r>
              <a:rPr lang="en-GB" altLang="nl-NL" sz="3200" dirty="0" err="1">
                <a:cs typeface="Calibri" panose="020F0502020204030204" pitchFamily="34" charset="0"/>
              </a:rPr>
              <a:t>a,b</a:t>
            </a:r>
            <a:r>
              <a:rPr lang="en-GB" altLang="nl-NL" sz="3200" dirty="0">
                <a:cs typeface="Calibri" panose="020F0502020204030204" pitchFamily="34" charset="0"/>
              </a:rPr>
              <a:t>). We can see the higher concentration of holes at the semiconductor/electrolyte interface as well as anions, and lower concentration of cations at the semiconductor-electrolyte interface (</a:t>
            </a:r>
            <a:r>
              <a:rPr lang="en-GB" altLang="nl-NL" sz="3200" dirty="0" err="1">
                <a:cs typeface="Calibri" panose="020F0502020204030204" pitchFamily="34" charset="0"/>
              </a:rPr>
              <a:t>c,d</a:t>
            </a:r>
            <a:r>
              <a:rPr lang="en-GB" altLang="nl-NL" sz="3200" dirty="0">
                <a:cs typeface="Calibri" panose="020F0502020204030204" pitchFamily="34" charset="0"/>
              </a:rPr>
              <a:t>). Thus, as expected, the formation of the electric double layers at both interfaces can be observed.</a:t>
            </a:r>
          </a:p>
        </p:txBody>
      </p:sp>
      <p:sp>
        <p:nvSpPr>
          <p:cNvPr id="6" name="TextBox 5">
            <a:extLst>
              <a:ext uri="{FF2B5EF4-FFF2-40B4-BE49-F238E27FC236}">
                <a16:creationId xmlns:a16="http://schemas.microsoft.com/office/drawing/2014/main" id="{94A38E80-E485-4844-B281-602F1C986A73}"/>
              </a:ext>
            </a:extLst>
          </p:cNvPr>
          <p:cNvSpPr txBox="1"/>
          <p:nvPr/>
        </p:nvSpPr>
        <p:spPr>
          <a:xfrm>
            <a:off x="18060508" y="9450933"/>
            <a:ext cx="580031" cy="582647"/>
          </a:xfrm>
          <a:prstGeom prst="rect">
            <a:avLst/>
          </a:prstGeom>
          <a:noFill/>
        </p:spPr>
        <p:txBody>
          <a:bodyPr wrap="square" rtlCol="0">
            <a:spAutoFit/>
          </a:bodyPr>
          <a:lstStyle/>
          <a:p>
            <a:r>
              <a:rPr lang="sv-SE" sz="3200" dirty="0"/>
              <a:t>a)</a:t>
            </a:r>
            <a:endParaRPr lang="en-SE" sz="3200" dirty="0"/>
          </a:p>
        </p:txBody>
      </p:sp>
      <p:sp>
        <p:nvSpPr>
          <p:cNvPr id="56" name="TextBox 55">
            <a:extLst>
              <a:ext uri="{FF2B5EF4-FFF2-40B4-BE49-F238E27FC236}">
                <a16:creationId xmlns:a16="http://schemas.microsoft.com/office/drawing/2014/main" id="{B9178510-39EF-4D01-A7E9-CB563F904BDE}"/>
              </a:ext>
            </a:extLst>
          </p:cNvPr>
          <p:cNvSpPr txBox="1"/>
          <p:nvPr/>
        </p:nvSpPr>
        <p:spPr>
          <a:xfrm>
            <a:off x="22357065" y="9448923"/>
            <a:ext cx="580031" cy="582647"/>
          </a:xfrm>
          <a:prstGeom prst="rect">
            <a:avLst/>
          </a:prstGeom>
          <a:noFill/>
        </p:spPr>
        <p:txBody>
          <a:bodyPr wrap="square" rtlCol="0">
            <a:spAutoFit/>
          </a:bodyPr>
          <a:lstStyle/>
          <a:p>
            <a:r>
              <a:rPr lang="sv-SE" sz="3200" dirty="0"/>
              <a:t>b)</a:t>
            </a:r>
            <a:endParaRPr lang="en-SE" sz="3200" dirty="0"/>
          </a:p>
        </p:txBody>
      </p:sp>
      <p:sp>
        <p:nvSpPr>
          <p:cNvPr id="58" name="TextBox 57">
            <a:extLst>
              <a:ext uri="{FF2B5EF4-FFF2-40B4-BE49-F238E27FC236}">
                <a16:creationId xmlns:a16="http://schemas.microsoft.com/office/drawing/2014/main" id="{7A0472DF-387D-45A4-ADCF-FF49CC8358B2}"/>
              </a:ext>
            </a:extLst>
          </p:cNvPr>
          <p:cNvSpPr txBox="1"/>
          <p:nvPr/>
        </p:nvSpPr>
        <p:spPr>
          <a:xfrm>
            <a:off x="18060508" y="13339758"/>
            <a:ext cx="580031" cy="582647"/>
          </a:xfrm>
          <a:prstGeom prst="rect">
            <a:avLst/>
          </a:prstGeom>
          <a:noFill/>
        </p:spPr>
        <p:txBody>
          <a:bodyPr wrap="square" rtlCol="0">
            <a:spAutoFit/>
          </a:bodyPr>
          <a:lstStyle/>
          <a:p>
            <a:r>
              <a:rPr lang="sv-SE" sz="3200" dirty="0"/>
              <a:t>c)</a:t>
            </a:r>
            <a:endParaRPr lang="en-SE" sz="3200" dirty="0"/>
          </a:p>
        </p:txBody>
      </p:sp>
      <p:sp>
        <p:nvSpPr>
          <p:cNvPr id="59" name="TextBox 58">
            <a:extLst>
              <a:ext uri="{FF2B5EF4-FFF2-40B4-BE49-F238E27FC236}">
                <a16:creationId xmlns:a16="http://schemas.microsoft.com/office/drawing/2014/main" id="{430763E3-0AB2-42B4-B9EF-657AC0C77B9F}"/>
              </a:ext>
            </a:extLst>
          </p:cNvPr>
          <p:cNvSpPr txBox="1"/>
          <p:nvPr/>
        </p:nvSpPr>
        <p:spPr>
          <a:xfrm>
            <a:off x="22357065" y="13337748"/>
            <a:ext cx="580031" cy="582647"/>
          </a:xfrm>
          <a:prstGeom prst="rect">
            <a:avLst/>
          </a:prstGeom>
          <a:noFill/>
        </p:spPr>
        <p:txBody>
          <a:bodyPr wrap="square" rtlCol="0">
            <a:spAutoFit/>
          </a:bodyPr>
          <a:lstStyle/>
          <a:p>
            <a:r>
              <a:rPr lang="sv-SE" sz="3200" dirty="0"/>
              <a:t>d)</a:t>
            </a:r>
            <a:endParaRPr lang="en-SE" sz="3200" dirty="0"/>
          </a:p>
        </p:txBody>
      </p:sp>
      <p:sp>
        <p:nvSpPr>
          <p:cNvPr id="60" name="TextBox 33">
            <a:extLst>
              <a:ext uri="{FF2B5EF4-FFF2-40B4-BE49-F238E27FC236}">
                <a16:creationId xmlns:a16="http://schemas.microsoft.com/office/drawing/2014/main" id="{2CA3116D-B1AC-4CF0-B3F5-B1AED496FF61}"/>
              </a:ext>
            </a:extLst>
          </p:cNvPr>
          <p:cNvSpPr txBox="1">
            <a:spLocks noChangeArrowheads="1"/>
          </p:cNvSpPr>
          <p:nvPr/>
        </p:nvSpPr>
        <p:spPr bwMode="auto">
          <a:xfrm>
            <a:off x="22887489" y="21660255"/>
            <a:ext cx="5780153" cy="5012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3200" b="1" dirty="0">
                <a:cs typeface="Calibri" panose="020F0502020204030204" pitchFamily="34" charset="0"/>
              </a:rPr>
              <a:t>Figure 4</a:t>
            </a:r>
            <a:r>
              <a:rPr lang="en-US" altLang="nl-NL" sz="3200" dirty="0">
                <a:cs typeface="Calibri" panose="020F0502020204030204" pitchFamily="34" charset="0"/>
              </a:rPr>
              <a:t>. </a:t>
            </a:r>
            <a:r>
              <a:rPr lang="en-GB" altLang="nl-NL" sz="3200" dirty="0">
                <a:cs typeface="Calibri" panose="020F0502020204030204" pitchFamily="34" charset="0"/>
              </a:rPr>
              <a:t>Potential profiles (along y-axis) for </a:t>
            </a:r>
            <a:r>
              <a:rPr lang="en-GB" altLang="nl-NL" sz="3200" dirty="0" err="1">
                <a:cs typeface="Calibri" panose="020F0502020204030204" pitchFamily="34" charset="0"/>
              </a:rPr>
              <a:t>V</a:t>
            </a:r>
            <a:r>
              <a:rPr lang="en-GB" altLang="nl-NL" sz="3200" baseline="-25000" dirty="0" err="1">
                <a:cs typeface="Calibri" panose="020F0502020204030204" pitchFamily="34" charset="0"/>
              </a:rPr>
              <a:t>Drain</a:t>
            </a:r>
            <a:r>
              <a:rPr lang="en-GB" altLang="nl-NL" sz="3200" dirty="0">
                <a:cs typeface="Calibri" panose="020F0502020204030204" pitchFamily="34" charset="0"/>
              </a:rPr>
              <a:t>= -0.1 and </a:t>
            </a:r>
            <a:r>
              <a:rPr lang="en-GB" altLang="nl-NL" sz="3200" dirty="0" err="1">
                <a:cs typeface="Calibri" panose="020F0502020204030204" pitchFamily="34" charset="0"/>
              </a:rPr>
              <a:t>V</a:t>
            </a:r>
            <a:r>
              <a:rPr lang="en-GB" altLang="nl-NL" sz="3200" baseline="-25000" dirty="0" err="1">
                <a:cs typeface="Calibri" panose="020F0502020204030204" pitchFamily="34" charset="0"/>
              </a:rPr>
              <a:t>Gate</a:t>
            </a:r>
            <a:r>
              <a:rPr lang="en-GB" altLang="nl-NL" sz="3200" dirty="0">
                <a:cs typeface="Calibri" panose="020F0502020204030204" pitchFamily="34" charset="0"/>
              </a:rPr>
              <a:t>= -0.6 to 0. For lower gate voltages, the potential does not change much across the device. As the gate voltage increases, more charge carriers in the form of holes come to accumulate near the interface which leads to the potential drop.  </a:t>
            </a:r>
          </a:p>
        </p:txBody>
      </p:sp>
      <p:sp>
        <p:nvSpPr>
          <p:cNvPr id="61" name="TextBox 33">
            <a:extLst>
              <a:ext uri="{FF2B5EF4-FFF2-40B4-BE49-F238E27FC236}">
                <a16:creationId xmlns:a16="http://schemas.microsoft.com/office/drawing/2014/main" id="{2AD50B92-1A71-4A65-991B-07D380224C05}"/>
              </a:ext>
            </a:extLst>
          </p:cNvPr>
          <p:cNvSpPr txBox="1">
            <a:spLocks noChangeArrowheads="1"/>
          </p:cNvSpPr>
          <p:nvPr/>
        </p:nvSpPr>
        <p:spPr bwMode="auto">
          <a:xfrm>
            <a:off x="16515037" y="32662280"/>
            <a:ext cx="12053292" cy="1072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None/>
            </a:pPr>
            <a:r>
              <a:rPr lang="en-US" altLang="nl-NL" sz="3200" b="1" dirty="0">
                <a:cs typeface="Calibri" panose="020F0502020204030204" pitchFamily="34" charset="0"/>
              </a:rPr>
              <a:t>Figure 5</a:t>
            </a:r>
            <a:r>
              <a:rPr lang="en-US" altLang="nl-NL" sz="3200" dirty="0">
                <a:cs typeface="Calibri" panose="020F0502020204030204" pitchFamily="34" charset="0"/>
              </a:rPr>
              <a:t>. </a:t>
            </a:r>
            <a:r>
              <a:rPr lang="en-GB" altLang="nl-NL" sz="3200" dirty="0">
                <a:cs typeface="Calibri" panose="020F0502020204030204" pitchFamily="34" charset="0"/>
              </a:rPr>
              <a:t>Transfer Curves (</a:t>
            </a:r>
            <a:r>
              <a:rPr lang="en-GB" altLang="nl-NL" sz="3200" dirty="0" err="1">
                <a:cs typeface="Calibri" panose="020F0502020204030204" pitchFamily="34" charset="0"/>
              </a:rPr>
              <a:t>I</a:t>
            </a:r>
            <a:r>
              <a:rPr lang="en-GB" altLang="nl-NL" sz="3200" baseline="-25000" dirty="0" err="1">
                <a:cs typeface="Calibri" panose="020F0502020204030204" pitchFamily="34" charset="0"/>
              </a:rPr>
              <a:t>Drain</a:t>
            </a:r>
            <a:r>
              <a:rPr lang="en-GB" altLang="nl-NL" sz="3200" dirty="0" err="1">
                <a:cs typeface="Calibri" panose="020F0502020204030204" pitchFamily="34" charset="0"/>
              </a:rPr>
              <a:t>-V</a:t>
            </a:r>
            <a:r>
              <a:rPr lang="en-GB" altLang="nl-NL" sz="3200" baseline="-25000" dirty="0" err="1">
                <a:cs typeface="Calibri" panose="020F0502020204030204" pitchFamily="34" charset="0"/>
              </a:rPr>
              <a:t>Gate</a:t>
            </a:r>
            <a:r>
              <a:rPr lang="en-GB" altLang="nl-NL" sz="3200" dirty="0">
                <a:cs typeface="Calibri" panose="020F0502020204030204" pitchFamily="34" charset="0"/>
              </a:rPr>
              <a:t>). Calculations (a) vs. </a:t>
            </a:r>
            <a:r>
              <a:rPr lang="sv-SE" sz="3200" dirty="0">
                <a:cs typeface="Calibri" panose="020F0502020204030204" pitchFamily="34" charset="0"/>
              </a:rPr>
              <a:t>Experimental </a:t>
            </a:r>
            <a:r>
              <a:rPr lang="sv-SE" sz="3200" dirty="0" err="1">
                <a:cs typeface="Calibri" panose="020F0502020204030204" pitchFamily="34" charset="0"/>
              </a:rPr>
              <a:t>Measurements</a:t>
            </a:r>
            <a:r>
              <a:rPr lang="sv-SE" sz="3200" dirty="0">
                <a:cs typeface="Calibri" panose="020F0502020204030204" pitchFamily="34" charset="0"/>
              </a:rPr>
              <a:t> (b).</a:t>
            </a:r>
            <a:endParaRPr lang="en-SE" sz="3200" dirty="0">
              <a:cs typeface="Calibri" panose="020F0502020204030204" pitchFamily="34" charset="0"/>
            </a:endParaRPr>
          </a:p>
        </p:txBody>
      </p:sp>
      <p:sp>
        <p:nvSpPr>
          <p:cNvPr id="62" name="TextBox 33">
            <a:extLst>
              <a:ext uri="{FF2B5EF4-FFF2-40B4-BE49-F238E27FC236}">
                <a16:creationId xmlns:a16="http://schemas.microsoft.com/office/drawing/2014/main" id="{23F19309-C07D-47FA-862C-D2B3151569AC}"/>
              </a:ext>
            </a:extLst>
          </p:cNvPr>
          <p:cNvSpPr txBox="1">
            <a:spLocks noChangeArrowheads="1"/>
          </p:cNvSpPr>
          <p:nvPr/>
        </p:nvSpPr>
        <p:spPr bwMode="auto">
          <a:xfrm>
            <a:off x="16053862" y="39213362"/>
            <a:ext cx="12975641" cy="1072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200" b="1" dirty="0">
                <a:cs typeface="Calibri" panose="020F0502020204030204" pitchFamily="34" charset="0"/>
              </a:rPr>
              <a:t>Figure 6</a:t>
            </a:r>
            <a:r>
              <a:rPr lang="en-US" altLang="nl-NL" sz="3200" dirty="0">
                <a:cs typeface="Calibri" panose="020F0502020204030204" pitchFamily="34" charset="0"/>
              </a:rPr>
              <a:t>. </a:t>
            </a:r>
            <a:r>
              <a:rPr lang="en-GB" altLang="nl-NL" sz="3200" dirty="0">
                <a:cs typeface="Calibri" panose="020F0502020204030204" pitchFamily="34" charset="0"/>
              </a:rPr>
              <a:t>Output characteristics (</a:t>
            </a:r>
            <a:r>
              <a:rPr lang="en-GB" altLang="nl-NL" sz="3200" dirty="0" err="1">
                <a:cs typeface="Calibri" panose="020F0502020204030204" pitchFamily="34" charset="0"/>
              </a:rPr>
              <a:t>I</a:t>
            </a:r>
            <a:r>
              <a:rPr lang="en-GB" altLang="nl-NL" sz="3200" baseline="-25000" dirty="0" err="1">
                <a:cs typeface="Calibri" panose="020F0502020204030204" pitchFamily="34" charset="0"/>
              </a:rPr>
              <a:t>Drain</a:t>
            </a:r>
            <a:r>
              <a:rPr lang="en-GB" altLang="nl-NL" sz="3200" dirty="0" err="1">
                <a:cs typeface="Calibri" panose="020F0502020204030204" pitchFamily="34" charset="0"/>
              </a:rPr>
              <a:t>-V</a:t>
            </a:r>
            <a:r>
              <a:rPr lang="en-GB" altLang="nl-NL" sz="3200" baseline="-25000" dirty="0" err="1">
                <a:cs typeface="Calibri" panose="020F0502020204030204" pitchFamily="34" charset="0"/>
              </a:rPr>
              <a:t>Drain</a:t>
            </a:r>
            <a:r>
              <a:rPr lang="en-GB" altLang="nl-NL" sz="3200" dirty="0">
                <a:cs typeface="Calibri" panose="020F0502020204030204" pitchFamily="34" charset="0"/>
              </a:rPr>
              <a:t>). Calculations (a) vs. </a:t>
            </a:r>
            <a:r>
              <a:rPr lang="sv-SE" sz="3200" dirty="0">
                <a:cs typeface="Calibri" panose="020F0502020204030204" pitchFamily="34" charset="0"/>
              </a:rPr>
              <a:t>Experimental </a:t>
            </a:r>
            <a:r>
              <a:rPr lang="sv-SE" sz="3200" dirty="0" err="1">
                <a:cs typeface="Calibri" panose="020F0502020204030204" pitchFamily="34" charset="0"/>
              </a:rPr>
              <a:t>Measurements</a:t>
            </a:r>
            <a:r>
              <a:rPr lang="sv-SE" sz="3200" dirty="0">
                <a:cs typeface="Calibri" panose="020F0502020204030204" pitchFamily="34" charset="0"/>
              </a:rPr>
              <a:t> (b).</a:t>
            </a:r>
            <a:endParaRPr lang="en-GB" altLang="nl-NL" sz="3200" dirty="0">
              <a:cs typeface="Calibri" panose="020F0502020204030204" pitchFamily="34" charset="0"/>
            </a:endParaRPr>
          </a:p>
        </p:txBody>
      </p:sp>
      <p:sp>
        <p:nvSpPr>
          <p:cNvPr id="63" name="TextBox 62">
            <a:extLst>
              <a:ext uri="{FF2B5EF4-FFF2-40B4-BE49-F238E27FC236}">
                <a16:creationId xmlns:a16="http://schemas.microsoft.com/office/drawing/2014/main" id="{274345D9-C22A-4399-A5AF-1C0DFD4FCC91}"/>
              </a:ext>
            </a:extLst>
          </p:cNvPr>
          <p:cNvSpPr txBox="1"/>
          <p:nvPr/>
        </p:nvSpPr>
        <p:spPr>
          <a:xfrm>
            <a:off x="16764892" y="27562377"/>
            <a:ext cx="580031" cy="582647"/>
          </a:xfrm>
          <a:prstGeom prst="rect">
            <a:avLst/>
          </a:prstGeom>
          <a:noFill/>
        </p:spPr>
        <p:txBody>
          <a:bodyPr wrap="square" rtlCol="0">
            <a:spAutoFit/>
          </a:bodyPr>
          <a:lstStyle/>
          <a:p>
            <a:r>
              <a:rPr lang="sv-SE" sz="3200" dirty="0"/>
              <a:t>a)</a:t>
            </a:r>
            <a:endParaRPr lang="en-SE" sz="3200" dirty="0"/>
          </a:p>
        </p:txBody>
      </p:sp>
      <p:sp>
        <p:nvSpPr>
          <p:cNvPr id="64" name="TextBox 63">
            <a:extLst>
              <a:ext uri="{FF2B5EF4-FFF2-40B4-BE49-F238E27FC236}">
                <a16:creationId xmlns:a16="http://schemas.microsoft.com/office/drawing/2014/main" id="{7CC3AC71-7036-4580-BEA7-200B42A9FF8D}"/>
              </a:ext>
            </a:extLst>
          </p:cNvPr>
          <p:cNvSpPr txBox="1"/>
          <p:nvPr/>
        </p:nvSpPr>
        <p:spPr>
          <a:xfrm>
            <a:off x="23191786" y="27531972"/>
            <a:ext cx="580031" cy="582647"/>
          </a:xfrm>
          <a:prstGeom prst="rect">
            <a:avLst/>
          </a:prstGeom>
          <a:noFill/>
        </p:spPr>
        <p:txBody>
          <a:bodyPr wrap="square" rtlCol="0">
            <a:spAutoFit/>
          </a:bodyPr>
          <a:lstStyle/>
          <a:p>
            <a:r>
              <a:rPr lang="sv-SE" sz="3200" dirty="0"/>
              <a:t>b)</a:t>
            </a:r>
            <a:endParaRPr lang="en-SE" sz="3200" dirty="0"/>
          </a:p>
        </p:txBody>
      </p:sp>
      <p:sp>
        <p:nvSpPr>
          <p:cNvPr id="65" name="TextBox 64">
            <a:extLst>
              <a:ext uri="{FF2B5EF4-FFF2-40B4-BE49-F238E27FC236}">
                <a16:creationId xmlns:a16="http://schemas.microsoft.com/office/drawing/2014/main" id="{22501F50-C60D-4779-8A5C-88E252106E01}"/>
              </a:ext>
            </a:extLst>
          </p:cNvPr>
          <p:cNvSpPr txBox="1"/>
          <p:nvPr/>
        </p:nvSpPr>
        <p:spPr>
          <a:xfrm>
            <a:off x="16764892" y="34121711"/>
            <a:ext cx="580031" cy="582647"/>
          </a:xfrm>
          <a:prstGeom prst="rect">
            <a:avLst/>
          </a:prstGeom>
          <a:noFill/>
        </p:spPr>
        <p:txBody>
          <a:bodyPr wrap="square" rtlCol="0">
            <a:spAutoFit/>
          </a:bodyPr>
          <a:lstStyle/>
          <a:p>
            <a:r>
              <a:rPr lang="sv-SE" sz="3200" dirty="0"/>
              <a:t>a)</a:t>
            </a:r>
            <a:endParaRPr lang="en-SE" sz="3200" dirty="0"/>
          </a:p>
        </p:txBody>
      </p:sp>
      <p:sp>
        <p:nvSpPr>
          <p:cNvPr id="66" name="TextBox 65">
            <a:extLst>
              <a:ext uri="{FF2B5EF4-FFF2-40B4-BE49-F238E27FC236}">
                <a16:creationId xmlns:a16="http://schemas.microsoft.com/office/drawing/2014/main" id="{CC204DC4-E420-480C-8745-83B92DEBB3D9}"/>
              </a:ext>
            </a:extLst>
          </p:cNvPr>
          <p:cNvSpPr txBox="1"/>
          <p:nvPr/>
        </p:nvSpPr>
        <p:spPr>
          <a:xfrm>
            <a:off x="23191786" y="34090127"/>
            <a:ext cx="580031" cy="582647"/>
          </a:xfrm>
          <a:prstGeom prst="rect">
            <a:avLst/>
          </a:prstGeom>
          <a:noFill/>
        </p:spPr>
        <p:txBody>
          <a:bodyPr wrap="square" rtlCol="0">
            <a:spAutoFit/>
          </a:bodyPr>
          <a:lstStyle/>
          <a:p>
            <a:r>
              <a:rPr lang="sv-SE" sz="3200" dirty="0"/>
              <a:t>b)</a:t>
            </a:r>
            <a:endParaRPr lang="en-SE" sz="3200" dirty="0"/>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542</Words>
  <Application>Microsoft Office PowerPoint</Application>
  <PresentationFormat>Custom</PresentationFormat>
  <Paragraphs>40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Georgia</vt:lpstr>
      <vt:lpstr>Wingdings</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2019-08-16T13:36:52Z</dcterms:modified>
</cp:coreProperties>
</file>