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6797675" cy="9928225"/>
  <p:defaultTextStyle>
    <a:defPPr>
      <a:defRPr lang="en-US"/>
    </a:defPPr>
    <a:lvl1pPr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082800" indent="-164782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170363" indent="-3300413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259513" indent="-4954588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347075" indent="-660717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3482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FF"/>
    <a:srgbClr val="008000"/>
    <a:srgbClr val="CE3232"/>
    <a:srgbClr val="33CC33"/>
    <a:srgbClr val="DEE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931" autoAdjust="0"/>
    <p:restoredTop sz="94693" autoAdjust="0"/>
  </p:normalViewPr>
  <p:slideViewPr>
    <p:cSldViewPr snapToGrid="0">
      <p:cViewPr>
        <p:scale>
          <a:sx n="10" d="100"/>
          <a:sy n="10" d="100"/>
        </p:scale>
        <p:origin x="-4806" y="-1302"/>
      </p:cViewPr>
      <p:guideLst>
        <p:guide orient="horz" pos="13482"/>
        <p:guide pos="9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1D543D-BF4B-4B81-95B7-C4B08B3BD871}" type="doc">
      <dgm:prSet loTypeId="urn:microsoft.com/office/officeart/2005/8/layout/matrix1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CCE321D1-BE16-4537-BF35-22527B628DB1}">
      <dgm:prSet phldrT="[Testo]"/>
      <dgm:spPr>
        <a:solidFill>
          <a:srgbClr val="0070C0"/>
        </a:solidFill>
      </dgm:spPr>
      <dgm:t>
        <a:bodyPr/>
        <a:lstStyle/>
        <a:p>
          <a:r>
            <a:rPr lang="it-IT" b="1" dirty="0" err="1" smtClean="0">
              <a:solidFill>
                <a:schemeClr val="bg1"/>
              </a:solidFill>
            </a:rPr>
            <a:t>Apps</a:t>
          </a:r>
          <a:endParaRPr lang="it-IT" b="1" dirty="0">
            <a:solidFill>
              <a:schemeClr val="bg1"/>
            </a:solidFill>
          </a:endParaRPr>
        </a:p>
      </dgm:t>
    </dgm:pt>
    <dgm:pt modelId="{473E8A3E-0381-4934-8ADC-3118A1F0917D}" type="parTrans" cxnId="{A7534D70-ECEE-4EFD-AC53-6E748FC65B66}">
      <dgm:prSet/>
      <dgm:spPr/>
      <dgm:t>
        <a:bodyPr/>
        <a:lstStyle/>
        <a:p>
          <a:endParaRPr lang="it-IT"/>
        </a:p>
      </dgm:t>
    </dgm:pt>
    <dgm:pt modelId="{3657A801-B7DF-4775-85DB-5C61A68D900B}" type="sibTrans" cxnId="{A7534D70-ECEE-4EFD-AC53-6E748FC65B66}">
      <dgm:prSet/>
      <dgm:spPr/>
      <dgm:t>
        <a:bodyPr/>
        <a:lstStyle/>
        <a:p>
          <a:endParaRPr lang="it-IT"/>
        </a:p>
      </dgm:t>
    </dgm:pt>
    <dgm:pt modelId="{D41B2362-2A17-4425-BF41-8D2FF6BFB104}">
      <dgm:prSet phldrT="[Testo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it-IT" sz="4000" b="1" dirty="0" err="1" smtClean="0">
              <a:solidFill>
                <a:schemeClr val="tx1"/>
              </a:solidFill>
            </a:rPr>
            <a:t>Lumped</a:t>
          </a:r>
          <a:r>
            <a:rPr lang="it-IT" sz="4000" b="1" dirty="0" smtClean="0">
              <a:solidFill>
                <a:schemeClr val="tx1"/>
              </a:solidFill>
            </a:rPr>
            <a:t> </a:t>
          </a:r>
          <a:r>
            <a:rPr lang="it-IT" sz="4000" b="1" dirty="0" err="1" smtClean="0">
              <a:solidFill>
                <a:schemeClr val="tx1"/>
              </a:solidFill>
            </a:rPr>
            <a:t>Parameters</a:t>
          </a:r>
          <a:r>
            <a:rPr lang="it-IT" sz="4000" b="1" dirty="0" smtClean="0">
              <a:solidFill>
                <a:schemeClr val="tx1"/>
              </a:solidFill>
            </a:rPr>
            <a:t> Design</a:t>
          </a:r>
        </a:p>
        <a:p>
          <a:pPr algn="ctr"/>
          <a:endParaRPr lang="it-IT" sz="4000" dirty="0" smtClean="0"/>
        </a:p>
        <a:p>
          <a:pPr algn="ctr"/>
          <a:endParaRPr lang="it-IT" sz="4000" dirty="0" smtClean="0"/>
        </a:p>
        <a:p>
          <a:pPr algn="ctr"/>
          <a:endParaRPr lang="it-IT" sz="4000" dirty="0" smtClean="0"/>
        </a:p>
        <a:p>
          <a:pPr algn="ctr"/>
          <a:endParaRPr lang="it-IT" sz="4000" dirty="0" smtClean="0"/>
        </a:p>
        <a:p>
          <a:pPr algn="ctr"/>
          <a:endParaRPr lang="it-IT" sz="4000" dirty="0" smtClean="0"/>
        </a:p>
        <a:p>
          <a:pPr algn="ctr"/>
          <a:endParaRPr lang="it-IT" sz="4000" dirty="0" smtClean="0"/>
        </a:p>
        <a:p>
          <a:pPr algn="ctr"/>
          <a:endParaRPr lang="it-IT" sz="4000" dirty="0" smtClean="0"/>
        </a:p>
        <a:p>
          <a:pPr algn="ctr"/>
          <a:endParaRPr lang="it-IT" sz="4000" dirty="0" smtClean="0"/>
        </a:p>
      </dgm:t>
    </dgm:pt>
    <dgm:pt modelId="{1593E2A5-52A5-460A-B2EA-1A7790674AFF}" type="parTrans" cxnId="{0BEDEC19-264A-474D-B3ED-E63317DAFE6C}">
      <dgm:prSet/>
      <dgm:spPr/>
      <dgm:t>
        <a:bodyPr/>
        <a:lstStyle/>
        <a:p>
          <a:endParaRPr lang="it-IT"/>
        </a:p>
      </dgm:t>
    </dgm:pt>
    <dgm:pt modelId="{12070A03-55F0-4AF4-B8CD-405A73B443AD}" type="sibTrans" cxnId="{0BEDEC19-264A-474D-B3ED-E63317DAFE6C}">
      <dgm:prSet/>
      <dgm:spPr/>
      <dgm:t>
        <a:bodyPr/>
        <a:lstStyle/>
        <a:p>
          <a:endParaRPr lang="it-IT"/>
        </a:p>
      </dgm:t>
    </dgm:pt>
    <dgm:pt modelId="{EF42BC4E-5A19-4B3D-B7A8-08753B126F1E}">
      <dgm:prSet phldrT="[Testo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it-IT" sz="4000" b="1" dirty="0" err="1" smtClean="0">
              <a:solidFill>
                <a:sysClr val="windowText" lastClr="000000"/>
              </a:solidFill>
            </a:rPr>
            <a:t>Electromagnetic</a:t>
          </a:r>
          <a:r>
            <a:rPr lang="it-IT" sz="4000" b="1" dirty="0" smtClean="0">
              <a:solidFill>
                <a:sysClr val="windowText" lastClr="000000"/>
              </a:solidFill>
            </a:rPr>
            <a:t> Design</a:t>
          </a:r>
        </a:p>
        <a:p>
          <a:endParaRPr lang="it-IT" sz="4000" dirty="0" smtClean="0">
            <a:solidFill>
              <a:sysClr val="windowText" lastClr="000000"/>
            </a:solidFill>
          </a:endParaRPr>
        </a:p>
        <a:p>
          <a:endParaRPr lang="it-IT" sz="4000" dirty="0" smtClean="0">
            <a:solidFill>
              <a:sysClr val="windowText" lastClr="000000"/>
            </a:solidFill>
          </a:endParaRPr>
        </a:p>
        <a:p>
          <a:endParaRPr lang="it-IT" sz="4000" dirty="0" smtClean="0">
            <a:solidFill>
              <a:sysClr val="windowText" lastClr="000000"/>
            </a:solidFill>
          </a:endParaRPr>
        </a:p>
        <a:p>
          <a:endParaRPr lang="it-IT" sz="4000" dirty="0" smtClean="0">
            <a:solidFill>
              <a:sysClr val="windowText" lastClr="000000"/>
            </a:solidFill>
          </a:endParaRPr>
        </a:p>
        <a:p>
          <a:endParaRPr lang="it-IT" sz="4000" dirty="0" smtClean="0">
            <a:solidFill>
              <a:sysClr val="windowText" lastClr="000000"/>
            </a:solidFill>
          </a:endParaRPr>
        </a:p>
        <a:p>
          <a:endParaRPr lang="it-IT" sz="4000" dirty="0" smtClean="0">
            <a:solidFill>
              <a:sysClr val="windowText" lastClr="000000"/>
            </a:solidFill>
          </a:endParaRPr>
        </a:p>
        <a:p>
          <a:endParaRPr lang="it-IT" sz="4000" dirty="0" smtClean="0"/>
        </a:p>
        <a:p>
          <a:endParaRPr lang="it-IT" sz="4000" dirty="0" smtClean="0"/>
        </a:p>
      </dgm:t>
    </dgm:pt>
    <dgm:pt modelId="{C294DC53-A7FE-46EF-A653-0FC1A84FE867}" type="parTrans" cxnId="{C5D76166-151E-4594-B88B-26812EA9C4C7}">
      <dgm:prSet/>
      <dgm:spPr/>
      <dgm:t>
        <a:bodyPr/>
        <a:lstStyle/>
        <a:p>
          <a:endParaRPr lang="it-IT"/>
        </a:p>
      </dgm:t>
    </dgm:pt>
    <dgm:pt modelId="{6550AF37-3EA8-44B6-837B-56464506E036}" type="sibTrans" cxnId="{C5D76166-151E-4594-B88B-26812EA9C4C7}">
      <dgm:prSet/>
      <dgm:spPr/>
      <dgm:t>
        <a:bodyPr/>
        <a:lstStyle/>
        <a:p>
          <a:endParaRPr lang="it-IT"/>
        </a:p>
      </dgm:t>
    </dgm:pt>
    <dgm:pt modelId="{A6CC334B-A6AA-42FE-8F5B-8372F7530644}">
      <dgm:prSet phldrT="[Testo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it-IT" sz="4000" b="1" dirty="0" err="1" smtClean="0">
              <a:solidFill>
                <a:schemeClr val="tx1"/>
              </a:solidFill>
            </a:rPr>
            <a:t>Suspension</a:t>
          </a:r>
          <a:r>
            <a:rPr lang="it-IT" sz="4000" b="1" dirty="0" smtClean="0">
              <a:solidFill>
                <a:schemeClr val="tx1"/>
              </a:solidFill>
            </a:rPr>
            <a:t> Design</a:t>
          </a:r>
        </a:p>
        <a:p>
          <a:endParaRPr lang="it-IT" sz="4000" dirty="0" smtClean="0"/>
        </a:p>
        <a:p>
          <a:endParaRPr lang="it-IT" sz="4000" dirty="0" smtClean="0"/>
        </a:p>
        <a:p>
          <a:endParaRPr lang="it-IT" sz="4000" dirty="0" smtClean="0"/>
        </a:p>
        <a:p>
          <a:endParaRPr lang="it-IT" sz="4000" dirty="0" smtClean="0"/>
        </a:p>
        <a:p>
          <a:endParaRPr lang="it-IT" sz="4000" dirty="0" smtClean="0"/>
        </a:p>
        <a:p>
          <a:endParaRPr lang="it-IT" sz="4000" dirty="0" smtClean="0"/>
        </a:p>
        <a:p>
          <a:endParaRPr lang="it-IT" sz="4000" dirty="0" smtClean="0"/>
        </a:p>
        <a:p>
          <a:endParaRPr lang="it-IT" sz="4000" dirty="0" smtClean="0"/>
        </a:p>
        <a:p>
          <a:endParaRPr lang="it-IT" sz="4000" dirty="0" smtClean="0"/>
        </a:p>
        <a:p>
          <a:endParaRPr lang="it-IT" sz="4000" dirty="0" smtClean="0"/>
        </a:p>
        <a:p>
          <a:endParaRPr lang="it-IT" sz="4000" dirty="0" smtClean="0"/>
        </a:p>
        <a:p>
          <a:endParaRPr lang="it-IT" sz="4000" dirty="0" smtClean="0"/>
        </a:p>
        <a:p>
          <a:endParaRPr lang="it-IT" sz="4000" dirty="0"/>
        </a:p>
      </dgm:t>
    </dgm:pt>
    <dgm:pt modelId="{C3DF315B-997A-4343-9860-BAB9A6EF89FA}" type="parTrans" cxnId="{78AA967D-E545-47B6-A65E-78B819F4A099}">
      <dgm:prSet/>
      <dgm:spPr/>
      <dgm:t>
        <a:bodyPr/>
        <a:lstStyle/>
        <a:p>
          <a:endParaRPr lang="it-IT"/>
        </a:p>
      </dgm:t>
    </dgm:pt>
    <dgm:pt modelId="{9CB87C09-73D6-4AB7-9A35-26CA2F7A0C8A}" type="sibTrans" cxnId="{78AA967D-E545-47B6-A65E-78B819F4A099}">
      <dgm:prSet/>
      <dgm:spPr/>
      <dgm:t>
        <a:bodyPr/>
        <a:lstStyle/>
        <a:p>
          <a:endParaRPr lang="it-IT"/>
        </a:p>
      </dgm:t>
    </dgm:pt>
    <dgm:pt modelId="{5315F091-69B5-4CAA-B4F5-3BE209554358}">
      <dgm:prSet phldrT="[Testo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it-IT" sz="4000" b="1" dirty="0" err="1" smtClean="0">
              <a:solidFill>
                <a:schemeClr val="tx1"/>
              </a:solidFill>
            </a:rPr>
            <a:t>Vibroacoustic</a:t>
          </a:r>
          <a:r>
            <a:rPr lang="it-IT" sz="4000" b="1" dirty="0" smtClean="0">
              <a:solidFill>
                <a:schemeClr val="tx1"/>
              </a:solidFill>
            </a:rPr>
            <a:t> Design</a:t>
          </a:r>
        </a:p>
        <a:p>
          <a:endParaRPr lang="it-IT" sz="4000" dirty="0" smtClean="0"/>
        </a:p>
        <a:p>
          <a:endParaRPr lang="it-IT" sz="4000" dirty="0" smtClean="0"/>
        </a:p>
        <a:p>
          <a:endParaRPr lang="it-IT" sz="4000" dirty="0" smtClean="0"/>
        </a:p>
        <a:p>
          <a:endParaRPr lang="it-IT" sz="4000" dirty="0" smtClean="0"/>
        </a:p>
        <a:p>
          <a:endParaRPr lang="it-IT" sz="4000" dirty="0" smtClean="0"/>
        </a:p>
        <a:p>
          <a:endParaRPr lang="it-IT" sz="4000" dirty="0" smtClean="0"/>
        </a:p>
        <a:p>
          <a:endParaRPr lang="it-IT" sz="4000" dirty="0" smtClean="0"/>
        </a:p>
        <a:p>
          <a:endParaRPr lang="it-IT" sz="4000" dirty="0" smtClean="0"/>
        </a:p>
        <a:p>
          <a:endParaRPr lang="it-IT" sz="4000" dirty="0" smtClean="0"/>
        </a:p>
        <a:p>
          <a:endParaRPr lang="it-IT" sz="4000" dirty="0" smtClean="0"/>
        </a:p>
        <a:p>
          <a:endParaRPr lang="it-IT" sz="4000" dirty="0" smtClean="0"/>
        </a:p>
        <a:p>
          <a:endParaRPr lang="it-IT" sz="4000" dirty="0" smtClean="0"/>
        </a:p>
        <a:p>
          <a:endParaRPr lang="it-IT" sz="4000" dirty="0"/>
        </a:p>
      </dgm:t>
    </dgm:pt>
    <dgm:pt modelId="{D7BCFD3B-BB43-4F4F-9FB7-EAF7188FD46D}" type="parTrans" cxnId="{9A58DF5B-C121-486F-941E-1A9C27167EC8}">
      <dgm:prSet/>
      <dgm:spPr/>
      <dgm:t>
        <a:bodyPr/>
        <a:lstStyle/>
        <a:p>
          <a:endParaRPr lang="it-IT"/>
        </a:p>
      </dgm:t>
    </dgm:pt>
    <dgm:pt modelId="{46EEA374-1FF4-487C-AB30-BF575B8FD234}" type="sibTrans" cxnId="{9A58DF5B-C121-486F-941E-1A9C27167EC8}">
      <dgm:prSet/>
      <dgm:spPr/>
      <dgm:t>
        <a:bodyPr/>
        <a:lstStyle/>
        <a:p>
          <a:endParaRPr lang="it-IT"/>
        </a:p>
      </dgm:t>
    </dgm:pt>
    <dgm:pt modelId="{85E957ED-4C8D-469A-B43F-BD81D35C234F}" type="pres">
      <dgm:prSet presAssocID="{B41D543D-BF4B-4B81-95B7-C4B08B3BD871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C90E38B-CF16-4CA5-95CA-B9B24DCED3FE}" type="pres">
      <dgm:prSet presAssocID="{B41D543D-BF4B-4B81-95B7-C4B08B3BD871}" presName="matrix" presStyleCnt="0"/>
      <dgm:spPr/>
    </dgm:pt>
    <dgm:pt modelId="{B17296FF-A2E3-4B99-B82C-5BCABF91EA39}" type="pres">
      <dgm:prSet presAssocID="{B41D543D-BF4B-4B81-95B7-C4B08B3BD871}" presName="tile1" presStyleLbl="node1" presStyleIdx="0" presStyleCnt="4"/>
      <dgm:spPr/>
      <dgm:t>
        <a:bodyPr/>
        <a:lstStyle/>
        <a:p>
          <a:endParaRPr lang="it-IT"/>
        </a:p>
      </dgm:t>
    </dgm:pt>
    <dgm:pt modelId="{7BE2150F-8755-42AD-8FDB-0C778A3EDD93}" type="pres">
      <dgm:prSet presAssocID="{B41D543D-BF4B-4B81-95B7-C4B08B3BD87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91E7073-EA41-4B25-9EFA-CBE8A37866DE}" type="pres">
      <dgm:prSet presAssocID="{B41D543D-BF4B-4B81-95B7-C4B08B3BD871}" presName="tile2" presStyleLbl="node1" presStyleIdx="1" presStyleCnt="4"/>
      <dgm:spPr/>
      <dgm:t>
        <a:bodyPr/>
        <a:lstStyle/>
        <a:p>
          <a:endParaRPr lang="it-IT"/>
        </a:p>
      </dgm:t>
    </dgm:pt>
    <dgm:pt modelId="{48C656CE-0EF6-4978-8332-A84AB66258F7}" type="pres">
      <dgm:prSet presAssocID="{B41D543D-BF4B-4B81-95B7-C4B08B3BD87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1C0E162-2426-4570-BE8A-237B3244CC4B}" type="pres">
      <dgm:prSet presAssocID="{B41D543D-BF4B-4B81-95B7-C4B08B3BD871}" presName="tile3" presStyleLbl="node1" presStyleIdx="2" presStyleCnt="4"/>
      <dgm:spPr/>
      <dgm:t>
        <a:bodyPr/>
        <a:lstStyle/>
        <a:p>
          <a:endParaRPr lang="it-IT"/>
        </a:p>
      </dgm:t>
    </dgm:pt>
    <dgm:pt modelId="{4A42E66A-B771-4A26-9E95-96CBB3B1BFCA}" type="pres">
      <dgm:prSet presAssocID="{B41D543D-BF4B-4B81-95B7-C4B08B3BD87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5D5A8B9-DB8D-4B61-AB44-1E8CE5D8462E}" type="pres">
      <dgm:prSet presAssocID="{B41D543D-BF4B-4B81-95B7-C4B08B3BD871}" presName="tile4" presStyleLbl="node1" presStyleIdx="3" presStyleCnt="4"/>
      <dgm:spPr/>
      <dgm:t>
        <a:bodyPr/>
        <a:lstStyle/>
        <a:p>
          <a:endParaRPr lang="it-IT"/>
        </a:p>
      </dgm:t>
    </dgm:pt>
    <dgm:pt modelId="{4DEAB853-44FA-4AD0-8972-B35855A0A44A}" type="pres">
      <dgm:prSet presAssocID="{B41D543D-BF4B-4B81-95B7-C4B08B3BD87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CF8BB60-5438-4DD4-917D-DBB326F374C8}" type="pres">
      <dgm:prSet presAssocID="{B41D543D-BF4B-4B81-95B7-C4B08B3BD871}" presName="centerTile" presStyleLbl="fgShp" presStyleIdx="0" presStyleCnt="1" custScaleX="102075" custScaleY="23717">
        <dgm:presLayoutVars>
          <dgm:chMax val="0"/>
          <dgm:chPref val="0"/>
        </dgm:presLayoutVars>
      </dgm:prSet>
      <dgm:spPr/>
    </dgm:pt>
  </dgm:ptLst>
  <dgm:cxnLst>
    <dgm:cxn modelId="{2F6C34B6-337A-4F71-B0A6-06B670A5A2D0}" type="presOf" srcId="{5315F091-69B5-4CAA-B4F5-3BE209554358}" destId="{B5D5A8B9-DB8D-4B61-AB44-1E8CE5D8462E}" srcOrd="0" destOrd="0" presId="urn:microsoft.com/office/officeart/2005/8/layout/matrix1"/>
    <dgm:cxn modelId="{C5D76166-151E-4594-B88B-26812EA9C4C7}" srcId="{CCE321D1-BE16-4537-BF35-22527B628DB1}" destId="{EF42BC4E-5A19-4B3D-B7A8-08753B126F1E}" srcOrd="1" destOrd="0" parTransId="{C294DC53-A7FE-46EF-A653-0FC1A84FE867}" sibTransId="{6550AF37-3EA8-44B6-837B-56464506E036}"/>
    <dgm:cxn modelId="{589E62C2-6E9F-419E-AC8E-0B3AB3B49768}" type="presOf" srcId="{EF42BC4E-5A19-4B3D-B7A8-08753B126F1E}" destId="{491E7073-EA41-4B25-9EFA-CBE8A37866DE}" srcOrd="0" destOrd="0" presId="urn:microsoft.com/office/officeart/2005/8/layout/matrix1"/>
    <dgm:cxn modelId="{9A58DF5B-C121-486F-941E-1A9C27167EC8}" srcId="{CCE321D1-BE16-4537-BF35-22527B628DB1}" destId="{5315F091-69B5-4CAA-B4F5-3BE209554358}" srcOrd="3" destOrd="0" parTransId="{D7BCFD3B-BB43-4F4F-9FB7-EAF7188FD46D}" sibTransId="{46EEA374-1FF4-487C-AB30-BF575B8FD234}"/>
    <dgm:cxn modelId="{FCF76424-5DB2-45DF-8DD5-C99D09F36535}" type="presOf" srcId="{EF42BC4E-5A19-4B3D-B7A8-08753B126F1E}" destId="{48C656CE-0EF6-4978-8332-A84AB66258F7}" srcOrd="1" destOrd="0" presId="urn:microsoft.com/office/officeart/2005/8/layout/matrix1"/>
    <dgm:cxn modelId="{78AA967D-E545-47B6-A65E-78B819F4A099}" srcId="{CCE321D1-BE16-4537-BF35-22527B628DB1}" destId="{A6CC334B-A6AA-42FE-8F5B-8372F7530644}" srcOrd="2" destOrd="0" parTransId="{C3DF315B-997A-4343-9860-BAB9A6EF89FA}" sibTransId="{9CB87C09-73D6-4AB7-9A35-26CA2F7A0C8A}"/>
    <dgm:cxn modelId="{0981F7CC-9632-4C1A-ADB0-82805E73EF35}" type="presOf" srcId="{5315F091-69B5-4CAA-B4F5-3BE209554358}" destId="{4DEAB853-44FA-4AD0-8972-B35855A0A44A}" srcOrd="1" destOrd="0" presId="urn:microsoft.com/office/officeart/2005/8/layout/matrix1"/>
    <dgm:cxn modelId="{0BEDEC19-264A-474D-B3ED-E63317DAFE6C}" srcId="{CCE321D1-BE16-4537-BF35-22527B628DB1}" destId="{D41B2362-2A17-4425-BF41-8D2FF6BFB104}" srcOrd="0" destOrd="0" parTransId="{1593E2A5-52A5-460A-B2EA-1A7790674AFF}" sibTransId="{12070A03-55F0-4AF4-B8CD-405A73B443AD}"/>
    <dgm:cxn modelId="{67FDFE2E-FCBA-4BDC-9F73-36DE0124F064}" type="presOf" srcId="{A6CC334B-A6AA-42FE-8F5B-8372F7530644}" destId="{01C0E162-2426-4570-BE8A-237B3244CC4B}" srcOrd="0" destOrd="0" presId="urn:microsoft.com/office/officeart/2005/8/layout/matrix1"/>
    <dgm:cxn modelId="{01133292-EE8C-415F-A569-DC9305133554}" type="presOf" srcId="{CCE321D1-BE16-4537-BF35-22527B628DB1}" destId="{6CF8BB60-5438-4DD4-917D-DBB326F374C8}" srcOrd="0" destOrd="0" presId="urn:microsoft.com/office/officeart/2005/8/layout/matrix1"/>
    <dgm:cxn modelId="{A7534D70-ECEE-4EFD-AC53-6E748FC65B66}" srcId="{B41D543D-BF4B-4B81-95B7-C4B08B3BD871}" destId="{CCE321D1-BE16-4537-BF35-22527B628DB1}" srcOrd="0" destOrd="0" parTransId="{473E8A3E-0381-4934-8ADC-3118A1F0917D}" sibTransId="{3657A801-B7DF-4775-85DB-5C61A68D900B}"/>
    <dgm:cxn modelId="{B1DA7F61-90B6-40BB-839F-639D5DEB1A6C}" type="presOf" srcId="{A6CC334B-A6AA-42FE-8F5B-8372F7530644}" destId="{4A42E66A-B771-4A26-9E95-96CBB3B1BFCA}" srcOrd="1" destOrd="0" presId="urn:microsoft.com/office/officeart/2005/8/layout/matrix1"/>
    <dgm:cxn modelId="{FB8311AE-8147-4F0D-9E87-915DDD7050DA}" type="presOf" srcId="{B41D543D-BF4B-4B81-95B7-C4B08B3BD871}" destId="{85E957ED-4C8D-469A-B43F-BD81D35C234F}" srcOrd="0" destOrd="0" presId="urn:microsoft.com/office/officeart/2005/8/layout/matrix1"/>
    <dgm:cxn modelId="{1D165A12-B82B-4752-BA26-CB31C0128E7A}" type="presOf" srcId="{D41B2362-2A17-4425-BF41-8D2FF6BFB104}" destId="{7BE2150F-8755-42AD-8FDB-0C778A3EDD93}" srcOrd="1" destOrd="0" presId="urn:microsoft.com/office/officeart/2005/8/layout/matrix1"/>
    <dgm:cxn modelId="{B354D50E-6842-449E-99BA-D4B8E1E518CA}" type="presOf" srcId="{D41B2362-2A17-4425-BF41-8D2FF6BFB104}" destId="{B17296FF-A2E3-4B99-B82C-5BCABF91EA39}" srcOrd="0" destOrd="0" presId="urn:microsoft.com/office/officeart/2005/8/layout/matrix1"/>
    <dgm:cxn modelId="{76807AAD-A92C-49B0-9E05-8AFE7128DD9F}" type="presParOf" srcId="{85E957ED-4C8D-469A-B43F-BD81D35C234F}" destId="{0C90E38B-CF16-4CA5-95CA-B9B24DCED3FE}" srcOrd="0" destOrd="0" presId="urn:microsoft.com/office/officeart/2005/8/layout/matrix1"/>
    <dgm:cxn modelId="{8AB11DB0-2578-4802-BADC-59133F3AFBFC}" type="presParOf" srcId="{0C90E38B-CF16-4CA5-95CA-B9B24DCED3FE}" destId="{B17296FF-A2E3-4B99-B82C-5BCABF91EA39}" srcOrd="0" destOrd="0" presId="urn:microsoft.com/office/officeart/2005/8/layout/matrix1"/>
    <dgm:cxn modelId="{5C5ED822-147E-4F8E-88E4-4530955D7F9B}" type="presParOf" srcId="{0C90E38B-CF16-4CA5-95CA-B9B24DCED3FE}" destId="{7BE2150F-8755-42AD-8FDB-0C778A3EDD93}" srcOrd="1" destOrd="0" presId="urn:microsoft.com/office/officeart/2005/8/layout/matrix1"/>
    <dgm:cxn modelId="{E3DB7F51-81D9-42B2-82B4-8EC31BB49C5D}" type="presParOf" srcId="{0C90E38B-CF16-4CA5-95CA-B9B24DCED3FE}" destId="{491E7073-EA41-4B25-9EFA-CBE8A37866DE}" srcOrd="2" destOrd="0" presId="urn:microsoft.com/office/officeart/2005/8/layout/matrix1"/>
    <dgm:cxn modelId="{0950B0D7-FB4D-430B-A023-384995B8CD91}" type="presParOf" srcId="{0C90E38B-CF16-4CA5-95CA-B9B24DCED3FE}" destId="{48C656CE-0EF6-4978-8332-A84AB66258F7}" srcOrd="3" destOrd="0" presId="urn:microsoft.com/office/officeart/2005/8/layout/matrix1"/>
    <dgm:cxn modelId="{F1CAABB9-F79F-48E2-9DE9-F8488F0E0C13}" type="presParOf" srcId="{0C90E38B-CF16-4CA5-95CA-B9B24DCED3FE}" destId="{01C0E162-2426-4570-BE8A-237B3244CC4B}" srcOrd="4" destOrd="0" presId="urn:microsoft.com/office/officeart/2005/8/layout/matrix1"/>
    <dgm:cxn modelId="{9418C39D-B872-480A-9FDB-3DD5D709660C}" type="presParOf" srcId="{0C90E38B-CF16-4CA5-95CA-B9B24DCED3FE}" destId="{4A42E66A-B771-4A26-9E95-96CBB3B1BFCA}" srcOrd="5" destOrd="0" presId="urn:microsoft.com/office/officeart/2005/8/layout/matrix1"/>
    <dgm:cxn modelId="{B097212F-E42B-4FEC-9E42-A0E20DF5D8FE}" type="presParOf" srcId="{0C90E38B-CF16-4CA5-95CA-B9B24DCED3FE}" destId="{B5D5A8B9-DB8D-4B61-AB44-1E8CE5D8462E}" srcOrd="6" destOrd="0" presId="urn:microsoft.com/office/officeart/2005/8/layout/matrix1"/>
    <dgm:cxn modelId="{EBBBB6B6-CBF4-4E69-8B61-8D5D3AA5A243}" type="presParOf" srcId="{0C90E38B-CF16-4CA5-95CA-B9B24DCED3FE}" destId="{4DEAB853-44FA-4AD0-8972-B35855A0A44A}" srcOrd="7" destOrd="0" presId="urn:microsoft.com/office/officeart/2005/8/layout/matrix1"/>
    <dgm:cxn modelId="{6F4D2B92-C2B5-4D21-8F1F-7A2DE80351D5}" type="presParOf" srcId="{85E957ED-4C8D-469A-B43F-BD81D35C234F}" destId="{6CF8BB60-5438-4DD4-917D-DBB326F374C8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7296FF-A2E3-4B99-B82C-5BCABF91EA39}">
      <dsp:nvSpPr>
        <dsp:cNvPr id="0" name=""/>
        <dsp:cNvSpPr/>
      </dsp:nvSpPr>
      <dsp:spPr>
        <a:xfrm rot="16200000">
          <a:off x="-1806209" y="1806209"/>
          <a:ext cx="9936852" cy="6324434"/>
        </a:xfrm>
        <a:prstGeom prst="round1Rect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000" b="1" kern="1200" dirty="0" err="1" smtClean="0">
              <a:solidFill>
                <a:schemeClr val="tx1"/>
              </a:solidFill>
            </a:rPr>
            <a:t>Lumped</a:t>
          </a:r>
          <a:r>
            <a:rPr lang="it-IT" sz="4000" b="1" kern="1200" dirty="0" smtClean="0">
              <a:solidFill>
                <a:schemeClr val="tx1"/>
              </a:solidFill>
            </a:rPr>
            <a:t> </a:t>
          </a:r>
          <a:r>
            <a:rPr lang="it-IT" sz="4000" b="1" kern="1200" dirty="0" err="1" smtClean="0">
              <a:solidFill>
                <a:schemeClr val="tx1"/>
              </a:solidFill>
            </a:rPr>
            <a:t>Parameters</a:t>
          </a:r>
          <a:r>
            <a:rPr lang="it-IT" sz="4000" b="1" kern="1200" dirty="0" smtClean="0">
              <a:solidFill>
                <a:schemeClr val="tx1"/>
              </a:solidFill>
            </a:rPr>
            <a:t> Design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</dsp:txBody>
      <dsp:txXfrm rot="5400000">
        <a:off x="0" y="0"/>
        <a:ext cx="6324434" cy="7452639"/>
      </dsp:txXfrm>
    </dsp:sp>
    <dsp:sp modelId="{491E7073-EA41-4B25-9EFA-CBE8A37866DE}">
      <dsp:nvSpPr>
        <dsp:cNvPr id="0" name=""/>
        <dsp:cNvSpPr/>
      </dsp:nvSpPr>
      <dsp:spPr>
        <a:xfrm>
          <a:off x="6324434" y="0"/>
          <a:ext cx="6324434" cy="9936852"/>
        </a:xfrm>
        <a:prstGeom prst="round1Rect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000" b="1" kern="1200" dirty="0" err="1" smtClean="0">
              <a:solidFill>
                <a:sysClr val="windowText" lastClr="000000"/>
              </a:solidFill>
            </a:rPr>
            <a:t>Electromagnetic</a:t>
          </a:r>
          <a:r>
            <a:rPr lang="it-IT" sz="4000" b="1" kern="1200" dirty="0" smtClean="0">
              <a:solidFill>
                <a:sysClr val="windowText" lastClr="000000"/>
              </a:solidFill>
            </a:rPr>
            <a:t> Design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>
            <a:solidFill>
              <a:sysClr val="windowText" lastClr="000000"/>
            </a:solidFill>
          </a:endParaRP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>
            <a:solidFill>
              <a:sysClr val="windowText" lastClr="000000"/>
            </a:solidFill>
          </a:endParaRP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>
            <a:solidFill>
              <a:sysClr val="windowText" lastClr="000000"/>
            </a:solidFill>
          </a:endParaRP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>
            <a:solidFill>
              <a:sysClr val="windowText" lastClr="000000"/>
            </a:solidFill>
          </a:endParaRP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>
            <a:solidFill>
              <a:sysClr val="windowText" lastClr="000000"/>
            </a:solidFill>
          </a:endParaRP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>
            <a:solidFill>
              <a:sysClr val="windowText" lastClr="000000"/>
            </a:solidFill>
          </a:endParaRP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</dsp:txBody>
      <dsp:txXfrm>
        <a:off x="6324434" y="0"/>
        <a:ext cx="6324434" cy="7452639"/>
      </dsp:txXfrm>
    </dsp:sp>
    <dsp:sp modelId="{01C0E162-2426-4570-BE8A-237B3244CC4B}">
      <dsp:nvSpPr>
        <dsp:cNvPr id="0" name=""/>
        <dsp:cNvSpPr/>
      </dsp:nvSpPr>
      <dsp:spPr>
        <a:xfrm rot="10800000">
          <a:off x="0" y="9936852"/>
          <a:ext cx="6324434" cy="9936852"/>
        </a:xfrm>
        <a:prstGeom prst="round1Rect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000" b="1" kern="1200" dirty="0" err="1" smtClean="0">
              <a:solidFill>
                <a:schemeClr val="tx1"/>
              </a:solidFill>
            </a:rPr>
            <a:t>Suspension</a:t>
          </a:r>
          <a:r>
            <a:rPr lang="it-IT" sz="4000" b="1" kern="1200" dirty="0" smtClean="0">
              <a:solidFill>
                <a:schemeClr val="tx1"/>
              </a:solidFill>
            </a:rPr>
            <a:t> Design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/>
        </a:p>
      </dsp:txBody>
      <dsp:txXfrm rot="10800000">
        <a:off x="0" y="12421065"/>
        <a:ext cx="6324434" cy="7452639"/>
      </dsp:txXfrm>
    </dsp:sp>
    <dsp:sp modelId="{B5D5A8B9-DB8D-4B61-AB44-1E8CE5D8462E}">
      <dsp:nvSpPr>
        <dsp:cNvPr id="0" name=""/>
        <dsp:cNvSpPr/>
      </dsp:nvSpPr>
      <dsp:spPr>
        <a:xfrm rot="5400000">
          <a:off x="4518224" y="11743061"/>
          <a:ext cx="9936852" cy="6324434"/>
        </a:xfrm>
        <a:prstGeom prst="round1Rect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000" b="1" kern="1200" dirty="0" err="1" smtClean="0">
              <a:solidFill>
                <a:schemeClr val="tx1"/>
              </a:solidFill>
            </a:rPr>
            <a:t>Vibroacoustic</a:t>
          </a:r>
          <a:r>
            <a:rPr lang="it-IT" sz="4000" b="1" kern="1200" dirty="0" smtClean="0">
              <a:solidFill>
                <a:schemeClr val="tx1"/>
              </a:solidFill>
            </a:rPr>
            <a:t> Design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0" kern="1200" dirty="0"/>
        </a:p>
      </dsp:txBody>
      <dsp:txXfrm rot="-5400000">
        <a:off x="6324433" y="12421066"/>
        <a:ext cx="6324434" cy="7452639"/>
      </dsp:txXfrm>
    </dsp:sp>
    <dsp:sp modelId="{6CF8BB60-5438-4DD4-917D-DBB326F374C8}">
      <dsp:nvSpPr>
        <dsp:cNvPr id="0" name=""/>
        <dsp:cNvSpPr/>
      </dsp:nvSpPr>
      <dsp:spPr>
        <a:xfrm>
          <a:off x="4387734" y="9347671"/>
          <a:ext cx="3873399" cy="1178361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900" b="1" kern="1200" dirty="0" err="1" smtClean="0">
              <a:solidFill>
                <a:schemeClr val="bg1"/>
              </a:solidFill>
            </a:rPr>
            <a:t>Apps</a:t>
          </a:r>
          <a:endParaRPr lang="it-IT" sz="4900" b="1" kern="1200" dirty="0">
            <a:solidFill>
              <a:schemeClr val="bg1"/>
            </a:solidFill>
          </a:endParaRPr>
        </a:p>
      </dsp:txBody>
      <dsp:txXfrm>
        <a:off x="4445257" y="9405194"/>
        <a:ext cx="3758353" cy="10633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7057B796-EFD0-F246-9863-E2060FED03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BA6FB60-7F22-D74A-843C-F6413EDE31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fld id="{74B8438F-1271-6C46-8F9C-9456BEDDECCF}" type="datetimeFigureOut">
              <a:rPr lang="en-US"/>
              <a:pPr>
                <a:defRPr/>
              </a:pPr>
              <a:t>8/12/2019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09E99419-FDB7-4F47-9563-16A61150F3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89FF592-48C8-3C47-AFB1-D96941E664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A813B9-8573-914D-A8D2-51AED3D7633A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26719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0DDBEE0A-5DFA-DE46-82C7-7D6177DD32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BA61207-634F-734D-A1D7-824436FEACA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38597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9598E62-35EC-B84F-8906-602E012AB95E}" type="datetimeFigureOut">
              <a:rPr lang="en-US"/>
              <a:pPr>
                <a:defRPr/>
              </a:pPr>
              <a:t>8/12/2019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="" xmlns:a16="http://schemas.microsoft.com/office/drawing/2014/main" id="{8600A71D-9804-B846-9BC5-B2DFD2D431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="" xmlns:a16="http://schemas.microsoft.com/office/drawing/2014/main" id="{62897342-DE2C-B841-AD04-57AC32CAC1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96EE6E9-3630-3F4B-BA78-F264B58E57C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4DC1787-EB28-5944-9EC8-914FFA866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384675">
              <a:defRPr sz="1200"/>
            </a:lvl1pPr>
          </a:lstStyle>
          <a:p>
            <a:fld id="{F0D34A83-C334-CB4D-8A80-280A6D000EEC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8970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3338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6836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0333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73831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17460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952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444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936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="" xmlns:a16="http://schemas.microsoft.com/office/drawing/2014/main" id="{A109A4C0-3D7C-D24F-B1CA-0240842C08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="" xmlns:a16="http://schemas.microsoft.com/office/drawing/2014/main" id="{C455B2B2-F0C4-E542-9F8B-24F394C710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nl-NL">
              <a:ea typeface="ＭＳ Ｐゴシック" panose="020B0600070205080204" pitchFamily="34" charset="-128"/>
            </a:endParaRPr>
          </a:p>
        </p:txBody>
      </p:sp>
      <p:sp>
        <p:nvSpPr>
          <p:cNvPr id="4100" name="Slide Number Placeholder 3">
            <a:extLst>
              <a:ext uri="{FF2B5EF4-FFF2-40B4-BE49-F238E27FC236}">
                <a16:creationId xmlns="" xmlns:a16="http://schemas.microsoft.com/office/drawing/2014/main" id="{D006F916-9A1C-F342-948F-7616765E1F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5462D2F-9D93-D141-941E-B2A50F494F6A}" type="slidenum">
              <a:rPr lang="en-US" altLang="nl-NL" sz="12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nl-NL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3" y="13296915"/>
            <a:ext cx="25733931" cy="91750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3" y="24255466"/>
            <a:ext cx="21192650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3A5DD98-14C0-EE43-94D0-37584D51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2F4B-E005-564B-A5E7-DD1E7C694BD4}" type="datetimeFigureOut">
              <a:rPr lang="en-US"/>
              <a:pPr>
                <a:defRPr/>
              </a:pPr>
              <a:t>8/12/2019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24CDC09-D0D9-4C44-9E4A-E8EE39F5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2FAB73E-4419-7645-AD90-F954C96B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6224C-D9C9-6C48-8AB8-47F0B7CE971F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95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CDEA25D-F534-B24B-AC21-A5048A69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E161A-CE89-1844-AE27-3AFC4203C8DA}" type="datetimeFigureOut">
              <a:rPr lang="en-US"/>
              <a:pPr>
                <a:defRPr/>
              </a:pPr>
              <a:t>8/12/2019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987FC01-2E7C-964B-B451-21DF997F3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AABE15C-3BF8-2D43-8FC9-8C313A1E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61311-DB9D-8547-A7FE-F927F308F0E5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4404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20411" y="10968469"/>
            <a:ext cx="24519771" cy="2337461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596" y="10968469"/>
            <a:ext cx="73065230" cy="2337461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2E24803-91DA-C748-A8E2-AD75E8E5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B58A6-50A4-E24A-8246-B1C993FBBD71}" type="datetimeFigureOut">
              <a:rPr lang="en-US"/>
              <a:pPr>
                <a:defRPr/>
              </a:pPr>
              <a:t>8/12/2019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00BA247-EEB6-3249-BA69-8947AA3B7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1621B4A-DCB6-3C42-92B0-C1C547CE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BDEDE-A2A4-D745-840C-2708D5BB4F8A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5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0341404-6161-DE4F-86C1-2C971CAA7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9F7AD-590B-234B-9E0D-CC9819C93501}" type="datetimeFigureOut">
              <a:rPr lang="en-US"/>
              <a:pPr>
                <a:defRPr/>
              </a:pPr>
              <a:t>8/12/2019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C74A077-F49A-F541-9A6A-3EC5504BF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D7D1A8A-0067-6248-B435-F7CEA57F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34862-F695-044F-B639-55834FB64D52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646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27505386"/>
            <a:ext cx="25733931" cy="8501303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18142065"/>
            <a:ext cx="25733931" cy="936332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61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23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85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047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7D7F23F-13C9-1941-99C1-2A225464E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CB76-C680-EF4B-8C53-18E2AB0A9625}" type="datetimeFigureOut">
              <a:rPr lang="en-US"/>
              <a:pPr>
                <a:defRPr/>
              </a:pPr>
              <a:t>8/12/2019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F0203CF-CAAC-5E4B-8A83-F3A1A19D9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AE7DCCF-970E-1045-9B58-B7CB274F4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A8057-CD29-1E4B-BEA4-5464FF5CF212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612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593" y="63918308"/>
            <a:ext cx="48792499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47681" y="63918308"/>
            <a:ext cx="48792502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E242C415-0287-3545-917F-8E48FBB43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9DEA-FFAD-C046-9D69-7B4260C0F1F5}" type="datetimeFigureOut">
              <a:rPr lang="en-US"/>
              <a:pPr>
                <a:defRPr/>
              </a:pPr>
              <a:t>8/12/2019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2C6FEA20-893B-AC44-8063-1AAFB3B29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4547E2BD-1E10-6D4F-A94A-DB61E687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16955-6DFD-4B49-AD3A-264155384430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926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5"/>
            <a:ext cx="27247693" cy="713396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581309"/>
            <a:ext cx="13376810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9581309"/>
            <a:ext cx="13382066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13574342"/>
            <a:ext cx="13382066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04151EC1-BE64-5149-9280-3612C4F50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25563-019A-6841-99D3-7951C34D7371}" type="datetimeFigureOut">
              <a:rPr lang="en-US"/>
              <a:pPr>
                <a:defRPr/>
              </a:pPr>
              <a:t>8/12/2019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25EBE217-0F76-F147-8BDE-1FEC91DC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581955FD-0C9D-644C-8F74-6D430C260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AD294-DC75-9749-82D3-58F83AF5E768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53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C0D6241A-0462-B645-BD17-2B9113A11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288BC-7D51-A94C-B613-ABA24656F2B3}" type="datetimeFigureOut">
              <a:rPr lang="en-US"/>
              <a:pPr>
                <a:defRPr/>
              </a:pPr>
              <a:t>8/12/2019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D9DDBE4C-625E-574D-8EFC-7195737C4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98C09BD9-689D-9C4F-9D15-4C6A5B5BC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7104B-94A3-8146-8271-DBA42BFD4C89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48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2655DBEF-9B21-114D-9935-076FCA1FE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E0E42-8DDB-6240-9C56-EF3ED40F2F66}" type="datetimeFigureOut">
              <a:rPr lang="en-US"/>
              <a:pPr>
                <a:defRPr/>
              </a:pPr>
              <a:t>8/12/2019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C224101C-D068-8843-98AC-E267A999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C0138860-1526-DA46-A245-119ECF10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C682C-8DAA-F24C-A074-0B9195437E8F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08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5" y="1704224"/>
            <a:ext cx="9960337" cy="7252860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1704229"/>
            <a:ext cx="16924685" cy="36531826"/>
          </a:xfr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09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5" y="8957089"/>
            <a:ext cx="9960337" cy="29278966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34E1E29B-1441-8D4B-8F63-B01872E1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F9DC9-BFA0-0F40-BE23-3928968778D9}" type="datetimeFigureOut">
              <a:rPr lang="en-US"/>
              <a:pPr>
                <a:defRPr/>
              </a:pPr>
              <a:t>8/12/2019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12508D43-4FEA-5742-A3DF-0DA41F6E0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FC012734-AFD8-BD49-BAC9-4CF9C0B6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1B3A7-DBCB-B945-8E99-3BA692F065B0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592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5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4597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14700"/>
            </a:lvl1pPr>
            <a:lvl2pPr marL="2087618" indent="0">
              <a:buNone/>
              <a:defRPr sz="12800"/>
            </a:lvl2pPr>
            <a:lvl3pPr marL="4175235" indent="0">
              <a:buNone/>
              <a:defRPr sz="10900"/>
            </a:lvl3pPr>
            <a:lvl4pPr marL="6262854" indent="0">
              <a:buNone/>
              <a:defRPr sz="9100"/>
            </a:lvl4pPr>
            <a:lvl5pPr marL="8350471" indent="0">
              <a:buNone/>
              <a:defRPr sz="9100"/>
            </a:lvl5pPr>
            <a:lvl6pPr marL="10438089" indent="0">
              <a:buNone/>
              <a:defRPr sz="9100"/>
            </a:lvl6pPr>
            <a:lvl7pPr marL="12525706" indent="0">
              <a:buNone/>
              <a:defRPr sz="9100"/>
            </a:lvl7pPr>
            <a:lvl8pPr marL="14613324" indent="0">
              <a:buNone/>
              <a:defRPr sz="9100"/>
            </a:lvl8pPr>
            <a:lvl9pPr marL="16700942" indent="0">
              <a:buNone/>
              <a:defRPr sz="91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4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B5248483-6921-C748-BE99-BFE63670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FEEB-100B-C54D-BA04-8B080773EA07}" type="datetimeFigureOut">
              <a:rPr lang="en-US"/>
              <a:pPr>
                <a:defRPr/>
              </a:pPr>
              <a:t>8/12/2019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9B17C9A2-8AC0-C746-BE63-EFC41FB5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88998E21-231F-1B43-A227-24B3E140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68C14-DF4B-B442-AAED-26A405B7FDA2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80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="" xmlns:a16="http://schemas.microsoft.com/office/drawing/2014/main" id="{D5A080F1-A825-924A-8770-3F5633C0F25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14475" y="1714500"/>
            <a:ext cx="272462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="" xmlns:a16="http://schemas.microsoft.com/office/drawing/2014/main" id="{5DFDB9A6-B404-AF4F-812F-FC11C295BE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14475" y="9986963"/>
            <a:ext cx="27246263" cy="282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text styles</a:t>
            </a:r>
          </a:p>
          <a:p>
            <a:pPr lvl="1"/>
            <a:r>
              <a:rPr lang="en-US" altLang="nl-NL"/>
              <a:t>Second level</a:t>
            </a:r>
          </a:p>
          <a:p>
            <a:pPr lvl="2"/>
            <a:r>
              <a:rPr lang="en-US" altLang="nl-NL"/>
              <a:t>Third level</a:t>
            </a:r>
          </a:p>
          <a:p>
            <a:pPr lvl="3"/>
            <a:r>
              <a:rPr lang="en-US" altLang="nl-NL"/>
              <a:t>Fourth level</a:t>
            </a:r>
          </a:p>
          <a:p>
            <a:pPr lvl="4"/>
            <a:r>
              <a:rPr lang="en-US" altLang="nl-N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C79B495-FB04-574F-8865-42235E9AB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14475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defTabSz="4172813">
              <a:defRPr sz="55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AE235B9-E920-1C43-8DC3-2CFE87C5C0E7}" type="datetimeFigureOut">
              <a:rPr lang="en-US"/>
              <a:pPr>
                <a:defRPr/>
              </a:pPr>
              <a:t>8/12/2019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075C5AF-16E8-C442-ABD0-D4CDF4941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150" y="39673213"/>
            <a:ext cx="9586913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ctr" defTabSz="4172813">
              <a:defRPr sz="5500">
                <a:solidFill>
                  <a:srgbClr val="898989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4531783-9C42-A248-B2DC-D29210012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697950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r" defTabSz="4171950">
              <a:defRPr sz="55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7A03B85-5E63-7F41-86BE-B6DD6CB34CEF}" type="slidenum">
              <a:rPr lang="en-US" altLang="en-US"/>
              <a:pPr/>
              <a:t>‹N›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0363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3492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6pPr>
      <a:lvl7pPr marL="869842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7pPr>
      <a:lvl8pPr marL="130476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8pPr>
      <a:lvl9pPr marL="1739681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9pPr>
    </p:titleStyle>
    <p:bodyStyle>
      <a:lvl1pPr marL="1562100" indent="-15621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7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387725" indent="-1303338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21811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4088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39006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1481897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9515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7134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4752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618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235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85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471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089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5706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332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0942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13" Type="http://schemas.openxmlformats.org/officeDocument/2006/relationships/image" Target="../media/image6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4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.png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3">
            <a:extLst>
              <a:ext uri="{FF2B5EF4-FFF2-40B4-BE49-F238E27FC236}">
                <a16:creationId xmlns="" xmlns:a16="http://schemas.microsoft.com/office/drawing/2014/main" id="{EED9D940-F4FF-024E-B7AE-8FAE83C5C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7" y="1141557"/>
            <a:ext cx="27134789" cy="273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4" tIns="43492" rIns="86984" bIns="43492">
            <a:spAutoFit/>
          </a:bodyPr>
          <a:lstStyle/>
          <a:p>
            <a:pPr algn="ctr" defTabSz="4174027">
              <a:defRPr/>
            </a:pPr>
            <a:r>
              <a:rPr lang="en-US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 Complete Loudspeaker Design Suite based on COMSOL</a:t>
            </a:r>
            <a:r>
              <a:rPr lang="en-US" sz="7200" b="1" dirty="0"/>
              <a:t>®</a:t>
            </a:r>
            <a:r>
              <a:rPr lang="en-US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Apps</a:t>
            </a:r>
            <a:endParaRPr lang="en-US" sz="72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174027">
              <a:defRPr/>
            </a:pPr>
            <a:endParaRPr lang="en-US" sz="20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387247" eaLnBrk="1" hangingPunct="1">
              <a:defRPr/>
            </a:pP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Lucio Bianchi, Ph.D.</a:t>
            </a:r>
            <a:endParaRPr lang="en-US" sz="4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276" indent="-914276" algn="ctr" defTabSz="4387247" eaLnBrk="1" hangingPunct="1">
              <a:defRPr/>
            </a:pPr>
            <a:r>
              <a:rPr lang="en-US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Elettromedia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s.r.l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., Potenza </a:t>
            </a:r>
            <a:r>
              <a:rPr lang="en-US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Picena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(MC) 62018, Italy 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51" name="TextBox 6">
            <a:extLst>
              <a:ext uri="{FF2B5EF4-FFF2-40B4-BE49-F238E27FC236}">
                <a16:creationId xmlns="" xmlns:a16="http://schemas.microsoft.com/office/drawing/2014/main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9" y="5848649"/>
            <a:ext cx="13017206" cy="6735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914400" indent="-914400" eaLnBrk="1" hangingPunct="1">
              <a:spcBef>
                <a:spcPct val="0"/>
              </a:spcBef>
              <a:buFontTx/>
              <a:buAutoNum type="arabicPeriod"/>
            </a:pPr>
            <a:r>
              <a:rPr lang="en-US" altLang="nl-NL" sz="4800" b="1" dirty="0" smtClean="0">
                <a:cs typeface="Calibri" panose="020F0502020204030204" pitchFamily="34" charset="0"/>
              </a:rPr>
              <a:t>MOTIVATION</a:t>
            </a:r>
            <a:r>
              <a:rPr lang="en-US" altLang="nl-NL" sz="4800" dirty="0" smtClean="0">
                <a:cs typeface="Calibri" panose="020F0502020204030204" pitchFamily="34" charset="0"/>
              </a:rPr>
              <a:t>: </a:t>
            </a:r>
          </a:p>
          <a:p>
            <a:pPr marL="1657350" lvl="1" indent="-914400" eaLnBrk="1" hangingPunct="1">
              <a:spcBef>
                <a:spcPct val="0"/>
              </a:spcBef>
              <a:buFont typeface="+mj-lt"/>
              <a:buAutoNum type="alphaLcParenR"/>
            </a:pPr>
            <a:r>
              <a:rPr lang="en-US" altLang="nl-NL" sz="4800" dirty="0" smtClean="0">
                <a:cs typeface="Calibri" panose="020F0502020204030204" pitchFamily="34" charset="0"/>
              </a:rPr>
              <a:t>Multiphysical simulation is a daily-used tool for loudspeaker design and engineering.</a:t>
            </a:r>
          </a:p>
          <a:p>
            <a:pPr marL="1657350" lvl="1" indent="-914400" eaLnBrk="1" hangingPunct="1">
              <a:spcBef>
                <a:spcPct val="0"/>
              </a:spcBef>
              <a:buFont typeface="+mj-lt"/>
              <a:buAutoNum type="alphaLcParenR"/>
            </a:pPr>
            <a:r>
              <a:rPr lang="en-US" altLang="nl-NL" sz="4800" dirty="0" smtClean="0">
                <a:cs typeface="Calibri" panose="020F0502020204030204" pitchFamily="34" charset="0"/>
              </a:rPr>
              <a:t>Time expensive process that requires specific modeling capabilities to build </a:t>
            </a:r>
            <a:r>
              <a:rPr lang="en-US" altLang="nl-NL" sz="4800" dirty="0" smtClean="0">
                <a:cs typeface="Calibri" panose="020F0502020204030204" pitchFamily="34" charset="0"/>
              </a:rPr>
              <a:t>reliable</a:t>
            </a:r>
            <a:r>
              <a:rPr lang="en-US" altLang="nl-NL" sz="4800" dirty="0" smtClean="0">
                <a:cs typeface="Calibri" panose="020F0502020204030204" pitchFamily="34" charset="0"/>
              </a:rPr>
              <a:t> </a:t>
            </a:r>
            <a:r>
              <a:rPr lang="en-US" altLang="nl-NL" sz="4800" i="1" dirty="0" smtClean="0">
                <a:cs typeface="Calibri" panose="020F0502020204030204" pitchFamily="34" charset="0"/>
              </a:rPr>
              <a:t>virtual prototypes</a:t>
            </a:r>
            <a:r>
              <a:rPr lang="en-US" altLang="nl-NL" sz="4800" dirty="0" smtClean="0">
                <a:cs typeface="Calibri" panose="020F0502020204030204" pitchFamily="34" charset="0"/>
              </a:rPr>
              <a:t>.</a:t>
            </a:r>
          </a:p>
          <a:p>
            <a:pPr marL="1657350" lvl="1" indent="-914400" eaLnBrk="1" hangingPunct="1">
              <a:spcBef>
                <a:spcPct val="0"/>
              </a:spcBef>
              <a:buFont typeface="+mj-lt"/>
              <a:buAutoNum type="alphaLcParenR"/>
            </a:pPr>
            <a:r>
              <a:rPr lang="en-US" altLang="nl-NL" sz="4800" dirty="0" smtClean="0">
                <a:cs typeface="Calibri" panose="020F0502020204030204" pitchFamily="34" charset="0"/>
              </a:rPr>
              <a:t>Goal: i</a:t>
            </a:r>
            <a:r>
              <a:rPr lang="en-US" altLang="nl-NL" sz="4800" dirty="0" smtClean="0">
                <a:cs typeface="Calibri" panose="020F0502020204030204" pitchFamily="34" charset="0"/>
              </a:rPr>
              <a:t>ncreasing </a:t>
            </a:r>
            <a:r>
              <a:rPr lang="en-US" altLang="nl-NL" sz="4800" dirty="0" smtClean="0">
                <a:cs typeface="Calibri" panose="020F0502020204030204" pitchFamily="34" charset="0"/>
              </a:rPr>
              <a:t>design and engineering </a:t>
            </a:r>
            <a:r>
              <a:rPr lang="en-US" altLang="nl-NL" sz="4800" dirty="0" smtClean="0">
                <a:cs typeface="Calibri" panose="020F0502020204030204" pitchFamily="34" charset="0"/>
              </a:rPr>
              <a:t>efficiency by broadening </a:t>
            </a:r>
            <a:r>
              <a:rPr lang="en-US" altLang="nl-NL" sz="4800" dirty="0" smtClean="0">
                <a:cs typeface="Calibri" panose="020F0502020204030204" pitchFamily="34" charset="0"/>
              </a:rPr>
              <a:t>the usage of multiphysical simulation.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58974D01-8153-BC41-856A-A00CCD55800A}"/>
              </a:ext>
            </a:extLst>
          </p:cNvPr>
          <p:cNvSpPr txBox="1"/>
          <p:nvPr/>
        </p:nvSpPr>
        <p:spPr>
          <a:xfrm>
            <a:off x="15829545" y="34746366"/>
            <a:ext cx="13024286" cy="5135369"/>
          </a:xfrm>
          <a:prstGeom prst="rect">
            <a:avLst/>
          </a:prstGeom>
          <a:noFill/>
        </p:spPr>
        <p:txBody>
          <a:bodyPr wrap="square" lIns="86984" tIns="43492" rIns="86984" bIns="43492">
            <a:spAutoFit/>
          </a:bodyPr>
          <a:lstStyle/>
          <a:p>
            <a:pPr defTabSz="41752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REFERENCES</a:t>
            </a:r>
            <a:r>
              <a:rPr lang="en-US" sz="4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</a:t>
            </a: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W. </a:t>
            </a:r>
            <a:r>
              <a:rPr lang="en-US" sz="28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Klippel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Sound Quality of Audio Systems, Lecture notes (2017)</a:t>
            </a: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Maillou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et al., Modeling nonlinear viscoelastic behaviors of loudspeaker suspension-like structures, J. Sound and Vibration, 416, 213-223, (2018)</a:t>
            </a: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Svobodnik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et al., Multiphysical Simulation Methods for Loudspeakers – Nonlinear CAE-based Simulations, Proc. 140</a:t>
            </a:r>
            <a:r>
              <a:rPr lang="en-US" sz="2800" baseline="300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AES Conv. (2016)</a:t>
            </a: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R. Christensen, Phase Decomposition for Loudspeaker Analysis, Proc COMSOL Conf. (2016)</a:t>
            </a: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Cobianchi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et al., Electrical Parameters of a Loudspeaker Motor System with the AC-DC Module, Proc. COMSOL Conf. (2015)</a:t>
            </a: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089" name="TextBox 25">
            <a:extLst>
              <a:ext uri="{FF2B5EF4-FFF2-40B4-BE49-F238E27FC236}">
                <a16:creationId xmlns="" xmlns:a16="http://schemas.microsoft.com/office/drawing/2014/main" id="{10595A17-4314-624E-A1B3-3E27CC01E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09588" y="14890967"/>
            <a:ext cx="5854081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1</a:t>
            </a:r>
            <a:r>
              <a:rPr lang="en-US" altLang="nl-NL" sz="3600" dirty="0" smtClean="0">
                <a:cs typeface="Calibri" panose="020F0502020204030204" pitchFamily="34" charset="0"/>
              </a:rPr>
              <a:t>. </a:t>
            </a:r>
            <a:r>
              <a:rPr lang="en-US" altLang="nl-NL" sz="3600" dirty="0" smtClean="0">
                <a:cs typeface="Calibri" panose="020F0502020204030204" pitchFamily="34" charset="0"/>
              </a:rPr>
              <a:t>Demo video QR code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7" name="TextBox 1">
            <a:extLst>
              <a:ext uri="{FF2B5EF4-FFF2-40B4-BE49-F238E27FC236}">
                <a16:creationId xmlns="" xmlns:a16="http://schemas.microsoft.com/office/drawing/2014/main" id="{39CBE0C8-6EEF-F74A-9126-F93FE6E11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41190978"/>
            <a:ext cx="28467126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ctr" defTabSz="4384675" eaLnBrk="0" hangingPunct="0"/>
            <a:r>
              <a:rPr lang="en-US" sz="4000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2019 COMSOL Conference in Cambridge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3D51C328-7747-C64D-8AE3-B06012BEF968}"/>
              </a:ext>
            </a:extLst>
          </p:cNvPr>
          <p:cNvSpPr/>
          <p:nvPr/>
        </p:nvSpPr>
        <p:spPr>
          <a:xfrm>
            <a:off x="900000" y="865315"/>
            <a:ext cx="28467126" cy="40467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790C208-AB3F-2E48-B4FF-98CD9E165942}"/>
              </a:ext>
            </a:extLst>
          </p:cNvPr>
          <p:cNvSpPr/>
          <p:nvPr/>
        </p:nvSpPr>
        <p:spPr>
          <a:xfrm>
            <a:off x="900000" y="865316"/>
            <a:ext cx="28467126" cy="40325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6">
            <a:extLst>
              <a:ext uri="{FF2B5EF4-FFF2-40B4-BE49-F238E27FC236}">
                <a16:creationId xmlns="" xmlns:a16="http://schemas.microsoft.com/office/drawing/2014/main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7" y="12498076"/>
            <a:ext cx="13017206" cy="5997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914400" indent="-914400" eaLnBrk="1" hangingPunct="1">
              <a:spcBef>
                <a:spcPct val="0"/>
              </a:spcBef>
              <a:buFont typeface="+mj-lt"/>
              <a:buAutoNum type="arabicPeriod" startAt="2"/>
            </a:pPr>
            <a:r>
              <a:rPr lang="en-US" altLang="nl-NL" sz="4800" b="1" dirty="0" smtClean="0">
                <a:cs typeface="Calibri" panose="020F0502020204030204" pitchFamily="34" charset="0"/>
              </a:rPr>
              <a:t>OVERVIEW</a:t>
            </a:r>
            <a:r>
              <a:rPr lang="en-US" altLang="nl-NL" sz="4800" dirty="0" smtClean="0">
                <a:cs typeface="Calibri" panose="020F0502020204030204" pitchFamily="34" charset="0"/>
              </a:rPr>
              <a:t>: </a:t>
            </a:r>
          </a:p>
          <a:p>
            <a:pPr marL="1657350" lvl="1" indent="-914400" eaLnBrk="1" hangingPunct="1">
              <a:spcBef>
                <a:spcPct val="0"/>
              </a:spcBef>
              <a:buFont typeface="+mj-lt"/>
              <a:buAutoNum type="alphaLcParenR"/>
            </a:pPr>
            <a:r>
              <a:rPr lang="en-US" altLang="nl-NL" sz="4800" dirty="0" smtClean="0">
                <a:cs typeface="Calibri" panose="020F0502020204030204" pitchFamily="34" charset="0"/>
              </a:rPr>
              <a:t>4 apps dedicated to specific aspects of loudspeaker modeling and design:</a:t>
            </a:r>
          </a:p>
          <a:p>
            <a:pPr marL="1657350" lvl="1" indent="-914400" eaLnBrk="1" hangingPunct="1">
              <a:spcBef>
                <a:spcPct val="0"/>
              </a:spcBef>
              <a:buFont typeface="+mj-lt"/>
              <a:buAutoNum type="alphaLcParenR"/>
            </a:pPr>
            <a:r>
              <a:rPr lang="en-US" altLang="nl-NL" sz="4800" dirty="0" smtClean="0">
                <a:cs typeface="Calibri" panose="020F0502020204030204" pitchFamily="34" charset="0"/>
              </a:rPr>
              <a:t>GUIs </a:t>
            </a:r>
            <a:r>
              <a:rPr lang="en-US" altLang="nl-NL" sz="4800" dirty="0" smtClean="0">
                <a:cs typeface="Calibri" panose="020F0502020204030204" pitchFamily="34" charset="0"/>
              </a:rPr>
              <a:t>tailored to the needs of the design and engineering teams.</a:t>
            </a:r>
          </a:p>
          <a:p>
            <a:pPr marL="1657350" lvl="1" indent="-914400" eaLnBrk="1" hangingPunct="1">
              <a:spcBef>
                <a:spcPct val="0"/>
              </a:spcBef>
              <a:buFont typeface="+mj-lt"/>
              <a:buAutoNum type="alphaLcParenR"/>
            </a:pPr>
            <a:r>
              <a:rPr lang="en-US" altLang="nl-NL" sz="4800" dirty="0" smtClean="0">
                <a:cs typeface="Calibri" panose="020F0502020204030204" pitchFamily="34" charset="0"/>
              </a:rPr>
              <a:t>Development of application-specific methods to simulate up to 3 virtual prototypes, with overlay of the results.</a:t>
            </a:r>
          </a:p>
        </p:txBody>
      </p:sp>
      <p:sp>
        <p:nvSpPr>
          <p:cNvPr id="33" name="TextBox 6">
            <a:extLst>
              <a:ext uri="{FF2B5EF4-FFF2-40B4-BE49-F238E27FC236}">
                <a16:creationId xmlns="" xmlns:a16="http://schemas.microsoft.com/office/drawing/2014/main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7" y="18557473"/>
            <a:ext cx="13017206" cy="1565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914400" indent="-914400" eaLnBrk="1" hangingPunct="1">
              <a:spcBef>
                <a:spcPct val="0"/>
              </a:spcBef>
              <a:buFont typeface="+mj-lt"/>
              <a:buAutoNum type="arabicPeriod" startAt="3"/>
            </a:pPr>
            <a:r>
              <a:rPr lang="en-US" altLang="nl-NL" sz="4800" b="1" dirty="0" smtClean="0">
                <a:cs typeface="Calibri" panose="020F0502020204030204" pitchFamily="34" charset="0"/>
              </a:rPr>
              <a:t>IMPLEMENTATION</a:t>
            </a:r>
            <a:r>
              <a:rPr lang="en-US" altLang="nl-NL" sz="4800" dirty="0" smtClean="0">
                <a:cs typeface="Calibri" panose="020F0502020204030204" pitchFamily="34" charset="0"/>
              </a:rPr>
              <a:t>: </a:t>
            </a:r>
          </a:p>
          <a:p>
            <a:pPr marL="914400" indent="-914400" eaLnBrk="1" hangingPunct="1">
              <a:spcBef>
                <a:spcPct val="0"/>
              </a:spcBef>
              <a:buFont typeface="+mj-lt"/>
              <a:buAutoNum type="arabicPeriod" startAt="3"/>
            </a:pPr>
            <a:endParaRPr lang="en-US" altLang="nl-NL" sz="4800" dirty="0" smtClean="0">
              <a:cs typeface="Calibri" panose="020F0502020204030204" pitchFamily="34" charset="0"/>
            </a:endParaRPr>
          </a:p>
        </p:txBody>
      </p:sp>
      <p:graphicFrame>
        <p:nvGraphicFramePr>
          <p:cNvPr id="2" name="Diagramma 1"/>
          <p:cNvGraphicFramePr/>
          <p:nvPr>
            <p:extLst>
              <p:ext uri="{D42A27DB-BD31-4B8C-83A1-F6EECF244321}">
                <p14:modId xmlns:p14="http://schemas.microsoft.com/office/powerpoint/2010/main" val="1805379843"/>
              </p:ext>
            </p:extLst>
          </p:nvPr>
        </p:nvGraphicFramePr>
        <p:xfrm>
          <a:off x="1571629" y="19754680"/>
          <a:ext cx="12648868" cy="19873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Immagin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688" y="21202284"/>
            <a:ext cx="6062215" cy="1120525"/>
          </a:xfrm>
          <a:prstGeom prst="rect">
            <a:avLst/>
          </a:prstGeom>
        </p:spPr>
      </p:pic>
      <p:sp>
        <p:nvSpPr>
          <p:cNvPr id="6" name="Freccia in giù 5"/>
          <p:cNvSpPr/>
          <p:nvPr/>
        </p:nvSpPr>
        <p:spPr>
          <a:xfrm>
            <a:off x="2085975" y="22660880"/>
            <a:ext cx="1009650" cy="1751579"/>
          </a:xfrm>
          <a:prstGeom prst="downArrow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2000249" y="24807777"/>
            <a:ext cx="568642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it-IT" sz="3200" dirty="0" err="1"/>
              <a:t>Electrical</a:t>
            </a:r>
            <a:r>
              <a:rPr lang="it-IT" sz="3200" dirty="0"/>
              <a:t> </a:t>
            </a:r>
            <a:r>
              <a:rPr lang="it-IT" sz="3200" dirty="0" err="1"/>
              <a:t>impedance</a:t>
            </a:r>
            <a:endParaRPr lang="it-IT" sz="32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it-IT" sz="3200" dirty="0" err="1"/>
              <a:t>Mechanical</a:t>
            </a:r>
            <a:r>
              <a:rPr lang="it-IT" sz="3200" dirty="0"/>
              <a:t> Transfer </a:t>
            </a:r>
            <a:r>
              <a:rPr lang="it-IT" sz="3200" dirty="0" err="1"/>
              <a:t>Function</a:t>
            </a:r>
            <a:endParaRPr lang="it-IT" sz="32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it-IT" sz="3200" dirty="0" err="1"/>
              <a:t>Cone</a:t>
            </a:r>
            <a:r>
              <a:rPr lang="it-IT" sz="3200" dirty="0"/>
              <a:t> </a:t>
            </a:r>
            <a:r>
              <a:rPr lang="it-IT" sz="3200" dirty="0" err="1"/>
              <a:t>displacement</a:t>
            </a:r>
            <a:r>
              <a:rPr lang="it-IT" sz="3200" dirty="0"/>
              <a:t> and </a:t>
            </a:r>
            <a:r>
              <a:rPr lang="it-IT" sz="3200" dirty="0" err="1"/>
              <a:t>velocity</a:t>
            </a:r>
            <a:endParaRPr lang="it-IT" sz="32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it-IT" sz="3200" dirty="0"/>
              <a:t>Sound Pressure Level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it-IT" sz="3200" dirty="0" err="1"/>
              <a:t>Closed</a:t>
            </a:r>
            <a:r>
              <a:rPr lang="it-IT" sz="3200" dirty="0"/>
              <a:t> and </a:t>
            </a:r>
            <a:r>
              <a:rPr lang="it-IT" sz="3200" dirty="0" err="1"/>
              <a:t>vented</a:t>
            </a:r>
            <a:r>
              <a:rPr lang="it-IT" sz="3200" dirty="0"/>
              <a:t> box </a:t>
            </a:r>
            <a:r>
              <a:rPr lang="it-IT" sz="3200" dirty="0" smtClean="0"/>
              <a:t>design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3267075" y="22813395"/>
            <a:ext cx="4419600" cy="1446550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it-IT" sz="3200" dirty="0"/>
              <a:t>AC/DC </a:t>
            </a:r>
            <a:r>
              <a:rPr lang="it-IT" sz="3200" dirty="0" err="1"/>
              <a:t>Module</a:t>
            </a:r>
            <a:endParaRPr lang="it-IT" sz="3200" dirty="0"/>
          </a:p>
          <a:p>
            <a:pPr lvl="0"/>
            <a:r>
              <a:rPr lang="it-IT" sz="3200" dirty="0" err="1"/>
              <a:t>Electrical</a:t>
            </a:r>
            <a:r>
              <a:rPr lang="it-IT" sz="3200" dirty="0"/>
              <a:t> </a:t>
            </a:r>
            <a:r>
              <a:rPr lang="it-IT" sz="3200" dirty="0" err="1"/>
              <a:t>circuit</a:t>
            </a:r>
            <a:r>
              <a:rPr lang="it-IT" sz="3200" dirty="0"/>
              <a:t> </a:t>
            </a:r>
            <a:r>
              <a:rPr lang="it-IT" sz="3200" dirty="0" err="1"/>
              <a:t>interface</a:t>
            </a:r>
            <a:endParaRPr lang="it-IT" sz="3200" dirty="0"/>
          </a:p>
          <a:p>
            <a:endParaRPr lang="it-IT" sz="2400" dirty="0"/>
          </a:p>
        </p:txBody>
      </p:sp>
      <p:sp>
        <p:nvSpPr>
          <p:cNvPr id="10" name="Rettangolo 9"/>
          <p:cNvSpPr/>
          <p:nvPr/>
        </p:nvSpPr>
        <p:spPr>
          <a:xfrm>
            <a:off x="8524875" y="21202284"/>
            <a:ext cx="2552700" cy="10290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400" dirty="0" err="1" smtClean="0"/>
              <a:t>Geometry</a:t>
            </a:r>
            <a:endParaRPr lang="it-IT" sz="4400" dirty="0"/>
          </a:p>
        </p:txBody>
      </p:sp>
      <p:sp>
        <p:nvSpPr>
          <p:cNvPr id="35" name="Rettangolo 34"/>
          <p:cNvSpPr/>
          <p:nvPr/>
        </p:nvSpPr>
        <p:spPr>
          <a:xfrm>
            <a:off x="11325225" y="21202284"/>
            <a:ext cx="2552700" cy="10290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400" dirty="0" err="1" smtClean="0"/>
              <a:t>Materials</a:t>
            </a:r>
            <a:endParaRPr lang="it-IT" sz="4400" dirty="0"/>
          </a:p>
        </p:txBody>
      </p:sp>
      <p:sp>
        <p:nvSpPr>
          <p:cNvPr id="36" name="Freccia in giù 35"/>
          <p:cNvSpPr/>
          <p:nvPr/>
        </p:nvSpPr>
        <p:spPr>
          <a:xfrm>
            <a:off x="8315325" y="22660880"/>
            <a:ext cx="1009650" cy="1751579"/>
          </a:xfrm>
          <a:prstGeom prst="downArrow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CasellaDiTesto 36"/>
          <p:cNvSpPr txBox="1"/>
          <p:nvPr/>
        </p:nvSpPr>
        <p:spPr>
          <a:xfrm>
            <a:off x="9572625" y="22813395"/>
            <a:ext cx="4419600" cy="1446550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it-IT" sz="3200" dirty="0"/>
              <a:t>AC/DC </a:t>
            </a:r>
            <a:r>
              <a:rPr lang="it-IT" sz="3200" dirty="0" err="1"/>
              <a:t>Module</a:t>
            </a:r>
            <a:endParaRPr lang="it-IT" sz="3200" dirty="0"/>
          </a:p>
          <a:p>
            <a:pPr lvl="0"/>
            <a:r>
              <a:rPr lang="it-IT" sz="3200" dirty="0" err="1" smtClean="0"/>
              <a:t>Magnetic</a:t>
            </a:r>
            <a:r>
              <a:rPr lang="it-IT" sz="3200" dirty="0" smtClean="0"/>
              <a:t> </a:t>
            </a:r>
            <a:r>
              <a:rPr lang="it-IT" sz="3200" dirty="0" err="1" smtClean="0"/>
              <a:t>Fields</a:t>
            </a:r>
            <a:r>
              <a:rPr lang="it-IT" sz="3200" dirty="0" smtClean="0"/>
              <a:t> </a:t>
            </a:r>
            <a:r>
              <a:rPr lang="it-IT" sz="3200" dirty="0" err="1"/>
              <a:t>interface</a:t>
            </a:r>
            <a:endParaRPr lang="it-IT" sz="3200" dirty="0"/>
          </a:p>
          <a:p>
            <a:endParaRPr lang="it-IT" sz="2400" dirty="0"/>
          </a:p>
        </p:txBody>
      </p:sp>
      <p:sp>
        <p:nvSpPr>
          <p:cNvPr id="38" name="CasellaDiTesto 37"/>
          <p:cNvSpPr txBox="1"/>
          <p:nvPr/>
        </p:nvSpPr>
        <p:spPr>
          <a:xfrm>
            <a:off x="8234362" y="24555279"/>
            <a:ext cx="56864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it-IT" sz="3200" dirty="0" err="1" smtClean="0"/>
              <a:t>Magnetic</a:t>
            </a:r>
            <a:r>
              <a:rPr lang="it-IT" sz="3200" dirty="0" smtClean="0"/>
              <a:t> </a:t>
            </a:r>
            <a:r>
              <a:rPr lang="it-IT" sz="3200" dirty="0" err="1" smtClean="0"/>
              <a:t>field</a:t>
            </a:r>
            <a:endParaRPr lang="it-IT" sz="32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it-IT" sz="3200" dirty="0" err="1" smtClean="0"/>
              <a:t>Electrical</a:t>
            </a:r>
            <a:r>
              <a:rPr lang="it-IT" sz="3200" dirty="0" smtClean="0"/>
              <a:t> </a:t>
            </a:r>
            <a:r>
              <a:rPr lang="it-IT" sz="3200" dirty="0" err="1" smtClean="0"/>
              <a:t>impedance</a:t>
            </a:r>
            <a:endParaRPr lang="it-IT" sz="32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it-IT" sz="3200" dirty="0" err="1" smtClean="0"/>
              <a:t>Nonlinear</a:t>
            </a:r>
            <a:r>
              <a:rPr lang="it-IT" sz="3200" dirty="0" smtClean="0"/>
              <a:t> force </a:t>
            </a:r>
            <a:r>
              <a:rPr lang="it-IT" sz="3200" dirty="0" err="1" smtClean="0"/>
              <a:t>factor</a:t>
            </a:r>
            <a:endParaRPr lang="it-IT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it-IT" sz="3200" dirty="0" err="1" smtClean="0"/>
              <a:t>Nonlinear</a:t>
            </a:r>
            <a:r>
              <a:rPr lang="it-IT" sz="3200" dirty="0" smtClean="0"/>
              <a:t> </a:t>
            </a:r>
            <a:r>
              <a:rPr lang="it-IT" sz="3200" dirty="0" err="1" smtClean="0"/>
              <a:t>inductance</a:t>
            </a:r>
            <a:endParaRPr lang="it-IT" sz="3200" dirty="0" smtClean="0"/>
          </a:p>
        </p:txBody>
      </p:sp>
      <p:sp>
        <p:nvSpPr>
          <p:cNvPr id="39" name="Freccia in giù 38"/>
          <p:cNvSpPr/>
          <p:nvPr/>
        </p:nvSpPr>
        <p:spPr>
          <a:xfrm>
            <a:off x="9439275" y="26756630"/>
            <a:ext cx="1009650" cy="1751579"/>
          </a:xfrm>
          <a:prstGeom prst="downArrow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CasellaDiTesto 39"/>
          <p:cNvSpPr txBox="1"/>
          <p:nvPr/>
        </p:nvSpPr>
        <p:spPr>
          <a:xfrm>
            <a:off x="10287000" y="27156680"/>
            <a:ext cx="3705225" cy="584775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it-IT" sz="3200" dirty="0" err="1" smtClean="0"/>
              <a:t>Optimization</a:t>
            </a:r>
            <a:r>
              <a:rPr lang="it-IT" sz="3200" dirty="0" smtClean="0"/>
              <a:t> </a:t>
            </a:r>
            <a:r>
              <a:rPr lang="it-IT" sz="3200" dirty="0" err="1" smtClean="0"/>
              <a:t>Module</a:t>
            </a:r>
            <a:endParaRPr lang="it-IT" sz="3200" dirty="0"/>
          </a:p>
        </p:txBody>
      </p:sp>
      <p:sp>
        <p:nvSpPr>
          <p:cNvPr id="41" name="CasellaDiTesto 40"/>
          <p:cNvSpPr txBox="1"/>
          <p:nvPr/>
        </p:nvSpPr>
        <p:spPr>
          <a:xfrm>
            <a:off x="9990720" y="28517563"/>
            <a:ext cx="5686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it-IT" sz="3200" dirty="0" err="1" smtClean="0"/>
              <a:t>Lumped</a:t>
            </a:r>
            <a:r>
              <a:rPr lang="it-IT" sz="3200" dirty="0" smtClean="0"/>
              <a:t> </a:t>
            </a:r>
            <a:r>
              <a:rPr lang="it-IT" sz="3200" dirty="0" err="1" smtClean="0"/>
              <a:t>parameters</a:t>
            </a:r>
            <a:endParaRPr lang="it-IT" sz="3200" dirty="0" smtClean="0"/>
          </a:p>
        </p:txBody>
      </p:sp>
      <p:sp>
        <p:nvSpPr>
          <p:cNvPr id="42" name="Rettangolo 41"/>
          <p:cNvSpPr/>
          <p:nvPr/>
        </p:nvSpPr>
        <p:spPr>
          <a:xfrm>
            <a:off x="1819275" y="31259889"/>
            <a:ext cx="2552700" cy="10290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400" dirty="0" err="1" smtClean="0"/>
              <a:t>Geometry</a:t>
            </a:r>
            <a:endParaRPr lang="it-IT" sz="4400" dirty="0"/>
          </a:p>
        </p:txBody>
      </p:sp>
      <p:sp>
        <p:nvSpPr>
          <p:cNvPr id="43" name="Rettangolo 42"/>
          <p:cNvSpPr/>
          <p:nvPr/>
        </p:nvSpPr>
        <p:spPr>
          <a:xfrm>
            <a:off x="4962525" y="31259889"/>
            <a:ext cx="2552700" cy="10290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400" dirty="0" err="1" smtClean="0"/>
              <a:t>Materials</a:t>
            </a:r>
            <a:endParaRPr lang="it-IT" sz="4400" dirty="0"/>
          </a:p>
        </p:txBody>
      </p:sp>
      <p:sp>
        <p:nvSpPr>
          <p:cNvPr id="44" name="Freccia in giù 43"/>
          <p:cNvSpPr/>
          <p:nvPr/>
        </p:nvSpPr>
        <p:spPr>
          <a:xfrm>
            <a:off x="2085975" y="32489902"/>
            <a:ext cx="1009650" cy="2752481"/>
          </a:xfrm>
          <a:prstGeom prst="downArrow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CasellaDiTesto 44"/>
          <p:cNvSpPr txBox="1"/>
          <p:nvPr/>
        </p:nvSpPr>
        <p:spPr>
          <a:xfrm>
            <a:off x="3267075" y="33081312"/>
            <a:ext cx="4419600" cy="1569660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it-IT" sz="3200" dirty="0" err="1" smtClean="0"/>
              <a:t>Nonlinear</a:t>
            </a:r>
            <a:r>
              <a:rPr lang="it-IT" sz="3200" dirty="0" smtClean="0"/>
              <a:t> </a:t>
            </a:r>
            <a:r>
              <a:rPr lang="it-IT" sz="3200" dirty="0" err="1" smtClean="0"/>
              <a:t>structural</a:t>
            </a:r>
            <a:r>
              <a:rPr lang="it-IT" sz="3200" dirty="0" smtClean="0"/>
              <a:t> </a:t>
            </a:r>
            <a:r>
              <a:rPr lang="it-IT" sz="3200" dirty="0" err="1" smtClean="0"/>
              <a:t>mechanics</a:t>
            </a:r>
            <a:r>
              <a:rPr lang="it-IT" sz="3200" dirty="0" smtClean="0"/>
              <a:t> </a:t>
            </a:r>
            <a:r>
              <a:rPr lang="it-IT" sz="3200" dirty="0" err="1" smtClean="0"/>
              <a:t>module</a:t>
            </a:r>
            <a:endParaRPr lang="it-IT" sz="3200" dirty="0"/>
          </a:p>
          <a:p>
            <a:pPr lvl="0"/>
            <a:r>
              <a:rPr lang="it-IT" sz="3200" dirty="0" smtClean="0"/>
              <a:t>Solid </a:t>
            </a:r>
            <a:r>
              <a:rPr lang="it-IT" sz="3200" dirty="0" err="1" smtClean="0"/>
              <a:t>mechanics</a:t>
            </a:r>
            <a:r>
              <a:rPr lang="it-IT" sz="3200" dirty="0" smtClean="0"/>
              <a:t> </a:t>
            </a:r>
            <a:r>
              <a:rPr lang="it-IT" sz="3200" dirty="0" err="1" smtClean="0"/>
              <a:t>interface</a:t>
            </a:r>
            <a:endParaRPr lang="it-IT" sz="3200" dirty="0"/>
          </a:p>
        </p:txBody>
      </p:sp>
      <p:sp>
        <p:nvSpPr>
          <p:cNvPr id="46" name="CasellaDiTesto 45"/>
          <p:cNvSpPr txBox="1"/>
          <p:nvPr/>
        </p:nvSpPr>
        <p:spPr>
          <a:xfrm>
            <a:off x="1934582" y="35775729"/>
            <a:ext cx="56864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it-IT" sz="3200" dirty="0" smtClean="0"/>
              <a:t>Force vs </a:t>
            </a:r>
            <a:r>
              <a:rPr lang="it-IT" sz="3200" dirty="0" err="1" smtClean="0"/>
              <a:t>displacement</a:t>
            </a:r>
            <a:endParaRPr lang="it-IT" sz="32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it-IT" sz="3200" dirty="0" err="1" smtClean="0"/>
              <a:t>Nonlinear</a:t>
            </a:r>
            <a:r>
              <a:rPr lang="it-IT" sz="3200" dirty="0" smtClean="0"/>
              <a:t> </a:t>
            </a:r>
            <a:r>
              <a:rPr lang="it-IT" sz="3200" dirty="0" err="1" smtClean="0"/>
              <a:t>stiffness</a:t>
            </a:r>
            <a:endParaRPr lang="it-IT" sz="3200" dirty="0" smtClean="0"/>
          </a:p>
        </p:txBody>
      </p:sp>
      <p:sp>
        <p:nvSpPr>
          <p:cNvPr id="47" name="Rettangolo 46"/>
          <p:cNvSpPr/>
          <p:nvPr/>
        </p:nvSpPr>
        <p:spPr>
          <a:xfrm>
            <a:off x="8296275" y="31259889"/>
            <a:ext cx="2552700" cy="10290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400" dirty="0" err="1" smtClean="0"/>
              <a:t>Geometry</a:t>
            </a:r>
            <a:endParaRPr lang="it-IT" sz="4400" dirty="0"/>
          </a:p>
        </p:txBody>
      </p:sp>
      <p:sp>
        <p:nvSpPr>
          <p:cNvPr id="48" name="Rettangolo 47"/>
          <p:cNvSpPr/>
          <p:nvPr/>
        </p:nvSpPr>
        <p:spPr>
          <a:xfrm>
            <a:off x="11325225" y="31259889"/>
            <a:ext cx="2552700" cy="10290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400" dirty="0" err="1" smtClean="0"/>
              <a:t>Materials</a:t>
            </a:r>
            <a:endParaRPr lang="it-IT" sz="4400" dirty="0"/>
          </a:p>
        </p:txBody>
      </p:sp>
      <p:sp>
        <p:nvSpPr>
          <p:cNvPr id="49" name="Freccia in giù 48"/>
          <p:cNvSpPr/>
          <p:nvPr/>
        </p:nvSpPr>
        <p:spPr>
          <a:xfrm>
            <a:off x="8234362" y="32489902"/>
            <a:ext cx="1009650" cy="3285827"/>
          </a:xfrm>
          <a:prstGeom prst="downArrow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0" name="CasellaDiTesto 49"/>
          <p:cNvSpPr txBox="1"/>
          <p:nvPr/>
        </p:nvSpPr>
        <p:spPr>
          <a:xfrm>
            <a:off x="9501187" y="32482520"/>
            <a:ext cx="4419600" cy="3293209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it-IT" sz="3200" dirty="0" smtClean="0"/>
              <a:t>AC/DC </a:t>
            </a:r>
            <a:r>
              <a:rPr lang="it-IT" sz="3200" dirty="0" err="1" smtClean="0"/>
              <a:t>Module</a:t>
            </a:r>
            <a:endParaRPr lang="it-IT" sz="3200" dirty="0"/>
          </a:p>
          <a:p>
            <a:pPr lvl="0"/>
            <a:r>
              <a:rPr lang="it-IT" sz="2000" dirty="0" err="1" smtClean="0"/>
              <a:t>Electrical</a:t>
            </a:r>
            <a:r>
              <a:rPr lang="it-IT" sz="2000" dirty="0" smtClean="0"/>
              <a:t> </a:t>
            </a:r>
            <a:r>
              <a:rPr lang="it-IT" sz="2000" dirty="0" err="1" smtClean="0"/>
              <a:t>circuit</a:t>
            </a:r>
            <a:r>
              <a:rPr lang="it-IT" sz="2000" dirty="0" smtClean="0"/>
              <a:t> </a:t>
            </a:r>
            <a:r>
              <a:rPr lang="it-IT" sz="2000" dirty="0" err="1" smtClean="0"/>
              <a:t>interface</a:t>
            </a:r>
            <a:endParaRPr lang="it-IT" sz="2000" dirty="0" smtClean="0"/>
          </a:p>
          <a:p>
            <a:pPr lvl="0"/>
            <a:r>
              <a:rPr lang="it-IT" sz="3200" dirty="0" smtClean="0"/>
              <a:t>Acoustics </a:t>
            </a:r>
            <a:r>
              <a:rPr lang="it-IT" sz="3200" dirty="0" err="1" smtClean="0"/>
              <a:t>module</a:t>
            </a:r>
            <a:endParaRPr lang="it-IT" sz="3200" dirty="0" smtClean="0"/>
          </a:p>
          <a:p>
            <a:pPr lvl="0"/>
            <a:r>
              <a:rPr lang="it-IT" sz="2000" dirty="0" smtClean="0"/>
              <a:t>Pressure </a:t>
            </a:r>
            <a:r>
              <a:rPr lang="it-IT" sz="2000" dirty="0" err="1" smtClean="0"/>
              <a:t>acoustics</a:t>
            </a:r>
            <a:r>
              <a:rPr lang="it-IT" sz="2000" dirty="0" smtClean="0"/>
              <a:t> </a:t>
            </a:r>
            <a:r>
              <a:rPr lang="it-IT" sz="2000" dirty="0" err="1" smtClean="0"/>
              <a:t>interface</a:t>
            </a:r>
            <a:endParaRPr lang="it-IT" sz="2000" dirty="0" smtClean="0"/>
          </a:p>
          <a:p>
            <a:pPr lvl="0"/>
            <a:r>
              <a:rPr lang="it-IT" sz="2000" dirty="0" err="1" smtClean="0"/>
              <a:t>Thermoviscous</a:t>
            </a:r>
            <a:r>
              <a:rPr lang="it-IT" sz="2000" dirty="0" smtClean="0"/>
              <a:t> </a:t>
            </a:r>
            <a:r>
              <a:rPr lang="it-IT" sz="2000" dirty="0" err="1" smtClean="0"/>
              <a:t>acoustics</a:t>
            </a:r>
            <a:r>
              <a:rPr lang="it-IT" sz="2000" dirty="0" smtClean="0"/>
              <a:t> </a:t>
            </a:r>
            <a:r>
              <a:rPr lang="it-IT" sz="2000" dirty="0" err="1" smtClean="0"/>
              <a:t>interface</a:t>
            </a:r>
            <a:endParaRPr lang="it-IT" sz="2000" dirty="0" smtClean="0"/>
          </a:p>
          <a:p>
            <a:pPr lvl="0"/>
            <a:r>
              <a:rPr lang="it-IT" sz="3200" dirty="0" err="1" smtClean="0"/>
              <a:t>Structural</a:t>
            </a:r>
            <a:r>
              <a:rPr lang="it-IT" sz="3200" dirty="0" smtClean="0"/>
              <a:t> </a:t>
            </a:r>
            <a:r>
              <a:rPr lang="it-IT" sz="3200" dirty="0" err="1" smtClean="0"/>
              <a:t>mechanics</a:t>
            </a:r>
            <a:r>
              <a:rPr lang="it-IT" sz="3200" dirty="0" smtClean="0"/>
              <a:t> </a:t>
            </a:r>
            <a:r>
              <a:rPr lang="it-IT" sz="3200" dirty="0" err="1" smtClean="0"/>
              <a:t>module</a:t>
            </a:r>
            <a:endParaRPr lang="it-IT" sz="3200" dirty="0" smtClean="0"/>
          </a:p>
          <a:p>
            <a:pPr lvl="0"/>
            <a:r>
              <a:rPr lang="it-IT" sz="2000" dirty="0" smtClean="0"/>
              <a:t>Solid </a:t>
            </a:r>
            <a:r>
              <a:rPr lang="it-IT" sz="2000" dirty="0" err="1" smtClean="0"/>
              <a:t>mechanics</a:t>
            </a:r>
            <a:r>
              <a:rPr lang="it-IT" sz="2000" dirty="0" smtClean="0"/>
              <a:t> </a:t>
            </a:r>
            <a:r>
              <a:rPr lang="it-IT" sz="2000" dirty="0" err="1" smtClean="0"/>
              <a:t>interface</a:t>
            </a:r>
            <a:endParaRPr lang="it-IT" sz="2000" dirty="0"/>
          </a:p>
        </p:txBody>
      </p:sp>
      <p:sp>
        <p:nvSpPr>
          <p:cNvPr id="51" name="CasellaDiTesto 50"/>
          <p:cNvSpPr txBox="1"/>
          <p:nvPr/>
        </p:nvSpPr>
        <p:spPr>
          <a:xfrm>
            <a:off x="8234362" y="35937654"/>
            <a:ext cx="568642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it-IT" sz="2800" dirty="0" err="1" smtClean="0"/>
              <a:t>Electrical</a:t>
            </a:r>
            <a:r>
              <a:rPr lang="it-IT" sz="2800" dirty="0" smtClean="0"/>
              <a:t> and </a:t>
            </a:r>
            <a:r>
              <a:rPr lang="it-IT" sz="2800" dirty="0" err="1" smtClean="0"/>
              <a:t>mechanical</a:t>
            </a:r>
            <a:r>
              <a:rPr lang="it-IT" sz="2800" dirty="0" smtClean="0"/>
              <a:t> </a:t>
            </a:r>
            <a:r>
              <a:rPr lang="it-IT" sz="2800" dirty="0" err="1" smtClean="0"/>
              <a:t>impedance</a:t>
            </a:r>
            <a:endParaRPr lang="it-IT" sz="28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it-IT" sz="2800" dirty="0" err="1" smtClean="0"/>
              <a:t>Acoustical</a:t>
            </a:r>
            <a:r>
              <a:rPr lang="it-IT" sz="2800" dirty="0" smtClean="0"/>
              <a:t> and </a:t>
            </a:r>
            <a:r>
              <a:rPr lang="it-IT" sz="2800" dirty="0" err="1" smtClean="0"/>
              <a:t>mechanical</a:t>
            </a:r>
            <a:r>
              <a:rPr lang="it-IT" sz="2800" dirty="0" smtClean="0"/>
              <a:t> transfer </a:t>
            </a:r>
            <a:r>
              <a:rPr lang="it-IT" sz="2800" dirty="0" err="1" smtClean="0"/>
              <a:t>function</a:t>
            </a:r>
            <a:endParaRPr lang="it-IT" sz="28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it-IT" sz="2800" dirty="0" smtClean="0"/>
              <a:t>Sound pressure </a:t>
            </a:r>
            <a:r>
              <a:rPr lang="it-IT" sz="2800" dirty="0" err="1" smtClean="0"/>
              <a:t>level</a:t>
            </a:r>
            <a:r>
              <a:rPr lang="it-IT" sz="2800" dirty="0" smtClean="0"/>
              <a:t> </a:t>
            </a:r>
            <a:r>
              <a:rPr lang="it-IT" sz="2800" dirty="0" err="1" smtClean="0"/>
              <a:t>components</a:t>
            </a:r>
            <a:endParaRPr lang="it-IT" sz="28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it-IT" sz="2800" dirty="0" err="1" smtClean="0"/>
              <a:t>Accumulated</a:t>
            </a:r>
            <a:r>
              <a:rPr lang="it-IT" sz="2800" dirty="0" smtClean="0"/>
              <a:t> </a:t>
            </a:r>
            <a:r>
              <a:rPr lang="it-IT" sz="2800" dirty="0" err="1" smtClean="0"/>
              <a:t>acceleration</a:t>
            </a:r>
            <a:r>
              <a:rPr lang="it-IT" sz="2800" dirty="0" smtClean="0"/>
              <a:t> </a:t>
            </a:r>
            <a:r>
              <a:rPr lang="it-IT" sz="2800" dirty="0" err="1" smtClean="0"/>
              <a:t>level</a:t>
            </a:r>
            <a:endParaRPr lang="it-IT" sz="28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it-IT" sz="2800" dirty="0" err="1" smtClean="0"/>
              <a:t>Directivity</a:t>
            </a:r>
            <a:r>
              <a:rPr lang="it-IT" sz="2800" dirty="0" smtClean="0"/>
              <a:t> </a:t>
            </a:r>
            <a:r>
              <a:rPr lang="it-IT" sz="2800" dirty="0" err="1" smtClean="0"/>
              <a:t>map</a:t>
            </a:r>
            <a:endParaRPr lang="it-IT" sz="2800" dirty="0" smtClean="0"/>
          </a:p>
        </p:txBody>
      </p:sp>
      <p:sp>
        <p:nvSpPr>
          <p:cNvPr id="52" name="TextBox 6">
            <a:extLst>
              <a:ext uri="{FF2B5EF4-FFF2-40B4-BE49-F238E27FC236}">
                <a16:creationId xmlns="" xmlns:a16="http://schemas.microsoft.com/office/drawing/2014/main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77145" y="5875226"/>
            <a:ext cx="13017206" cy="3781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914400" indent="-914400" eaLnBrk="1" hangingPunct="1">
              <a:spcBef>
                <a:spcPct val="0"/>
              </a:spcBef>
              <a:buFont typeface="+mj-lt"/>
              <a:buAutoNum type="arabicPeriod" startAt="4"/>
            </a:pPr>
            <a:r>
              <a:rPr lang="en-US" altLang="nl-NL" sz="4800" b="1" dirty="0" smtClean="0">
                <a:cs typeface="Calibri" panose="020F0502020204030204" pitchFamily="34" charset="0"/>
              </a:rPr>
              <a:t>DEPLOYMENT</a:t>
            </a:r>
            <a:r>
              <a:rPr lang="en-US" altLang="nl-NL" sz="4800" dirty="0" smtClean="0">
                <a:cs typeface="Calibri" panose="020F0502020204030204" pitchFamily="34" charset="0"/>
              </a:rPr>
              <a:t>: </a:t>
            </a:r>
            <a:endParaRPr lang="en-US" altLang="nl-NL" sz="4800" dirty="0" smtClean="0">
              <a:cs typeface="Calibri" panose="020F0502020204030204" pitchFamily="34" charset="0"/>
            </a:endParaRPr>
          </a:p>
          <a:p>
            <a:pPr marL="1657350" lvl="1" indent="-914400" eaLnBrk="1" hangingPunct="1">
              <a:spcBef>
                <a:spcPct val="0"/>
              </a:spcBef>
              <a:buFont typeface="+mj-lt"/>
              <a:buAutoNum type="alphaLcParenR"/>
            </a:pPr>
            <a:r>
              <a:rPr lang="en-US" altLang="nl-NL" sz="4800" dirty="0">
                <a:cs typeface="Calibri" panose="020F0502020204030204" pitchFamily="34" charset="0"/>
              </a:rPr>
              <a:t>Apps are compiled with COMSOL</a:t>
            </a:r>
            <a:r>
              <a:rPr lang="en-US" sz="4800" b="1" dirty="0"/>
              <a:t>®</a:t>
            </a:r>
            <a:r>
              <a:rPr lang="en-US" altLang="nl-NL" sz="4800" dirty="0">
                <a:cs typeface="Calibri" panose="020F0502020204030204" pitchFamily="34" charset="0"/>
              </a:rPr>
              <a:t> Compiler and released to the design and engineering teams as standalone executable software packages</a:t>
            </a:r>
            <a:r>
              <a:rPr lang="en-US" altLang="nl-NL" sz="4800" dirty="0" smtClean="0">
                <a:cs typeface="Calibri" panose="020F0502020204030204" pitchFamily="34" charset="0"/>
              </a:rPr>
              <a:t>.</a:t>
            </a:r>
            <a:endParaRPr lang="en-US" altLang="nl-NL" sz="4800" dirty="0" smtClean="0">
              <a:cs typeface="Calibri" panose="020F0502020204030204" pitchFamily="34" charset="0"/>
            </a:endParaRPr>
          </a:p>
        </p:txBody>
      </p:sp>
      <p:sp>
        <p:nvSpPr>
          <p:cNvPr id="53" name="TextBox 6">
            <a:extLst>
              <a:ext uri="{FF2B5EF4-FFF2-40B4-BE49-F238E27FC236}">
                <a16:creationId xmlns="" xmlns:a16="http://schemas.microsoft.com/office/drawing/2014/main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39114" y="9656378"/>
            <a:ext cx="13017206" cy="82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914400" indent="-914400" eaLnBrk="1" hangingPunct="1">
              <a:spcBef>
                <a:spcPct val="0"/>
              </a:spcBef>
              <a:buFont typeface="+mj-lt"/>
              <a:buAutoNum type="arabicPeriod" startAt="5"/>
            </a:pPr>
            <a:r>
              <a:rPr lang="en-US" altLang="nl-NL" sz="4800" b="1" dirty="0" smtClean="0">
                <a:cs typeface="Calibri" panose="020F0502020204030204" pitchFamily="34" charset="0"/>
              </a:rPr>
              <a:t>DEMO</a:t>
            </a:r>
            <a:r>
              <a:rPr lang="en-US" altLang="nl-NL" sz="4800" dirty="0" smtClean="0">
                <a:cs typeface="Calibri" panose="020F0502020204030204" pitchFamily="34" charset="0"/>
              </a:rPr>
              <a:t>: </a:t>
            </a:r>
          </a:p>
        </p:txBody>
      </p:sp>
      <p:sp>
        <p:nvSpPr>
          <p:cNvPr id="54" name="TextBox 25">
            <a:extLst>
              <a:ext uri="{FF2B5EF4-FFF2-40B4-BE49-F238E27FC236}">
                <a16:creationId xmlns="" xmlns:a16="http://schemas.microsoft.com/office/drawing/2014/main" id="{10595A17-4314-624E-A1B3-3E27CC01E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09320" y="14863366"/>
            <a:ext cx="5747000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2</a:t>
            </a:r>
            <a:r>
              <a:rPr lang="en-US" altLang="nl-NL" sz="3600" dirty="0" smtClean="0">
                <a:cs typeface="Calibri" panose="020F0502020204030204" pitchFamily="34" charset="0"/>
              </a:rPr>
              <a:t>. Illustrative example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pic>
        <p:nvPicPr>
          <p:cNvPr id="55" name="Immagine 54"/>
          <p:cNvPicPr/>
          <p:nvPr/>
        </p:nvPicPr>
        <p:blipFill>
          <a:blip r:embed="rId9"/>
          <a:stretch>
            <a:fillRect/>
          </a:stretch>
        </p:blipFill>
        <p:spPr>
          <a:xfrm>
            <a:off x="22902903" y="10482875"/>
            <a:ext cx="5643522" cy="4023700"/>
          </a:xfrm>
          <a:prstGeom prst="rect">
            <a:avLst/>
          </a:prstGeom>
        </p:spPr>
      </p:pic>
      <p:sp>
        <p:nvSpPr>
          <p:cNvPr id="56" name="TextBox 6">
            <a:extLst>
              <a:ext uri="{FF2B5EF4-FFF2-40B4-BE49-F238E27FC236}">
                <a16:creationId xmlns="" xmlns:a16="http://schemas.microsoft.com/office/drawing/2014/main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29545" y="15905051"/>
            <a:ext cx="13017206" cy="7243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914400" indent="-914400" eaLnBrk="1" hangingPunct="1">
              <a:spcBef>
                <a:spcPct val="0"/>
              </a:spcBef>
              <a:buFont typeface="+mj-lt"/>
              <a:buAutoNum type="arabicPeriod" startAt="6"/>
            </a:pPr>
            <a:r>
              <a:rPr lang="en-US" altLang="nl-NL" sz="4800" b="1" dirty="0" smtClean="0">
                <a:cs typeface="Calibri" panose="020F0502020204030204" pitchFamily="34" charset="0"/>
              </a:rPr>
              <a:t>VALIDATION</a:t>
            </a:r>
            <a:r>
              <a:rPr lang="en-US" altLang="nl-NL" sz="4800" dirty="0" smtClean="0">
                <a:cs typeface="Calibri" panose="020F0502020204030204" pitchFamily="34" charset="0"/>
              </a:rPr>
              <a:t>: </a:t>
            </a:r>
            <a:endParaRPr lang="en-US" altLang="nl-NL" sz="4800" dirty="0" smtClean="0">
              <a:cs typeface="Calibri" panose="020F0502020204030204" pitchFamily="34" charset="0"/>
            </a:endParaRPr>
          </a:p>
          <a:p>
            <a:pPr marL="1657350" lvl="1" indent="-914400" eaLnBrk="1" hangingPunct="1">
              <a:spcBef>
                <a:spcPct val="0"/>
              </a:spcBef>
              <a:buFont typeface="+mj-lt"/>
              <a:buAutoNum type="alphaLcParenR"/>
            </a:pPr>
            <a:r>
              <a:rPr lang="en-US" altLang="nl-NL" sz="4800" dirty="0" smtClean="0">
                <a:cs typeface="Calibri" panose="020F0502020204030204" pitchFamily="34" charset="0"/>
              </a:rPr>
              <a:t>Sensitivity analysis: how variations in the input parameters affect the simulation output</a:t>
            </a:r>
          </a:p>
          <a:p>
            <a:pPr marL="2057400" lvl="2" indent="-914400" eaLnBrk="1" hangingPunct="1">
              <a:spcBef>
                <a:spcPct val="0"/>
              </a:spcBef>
            </a:pPr>
            <a:r>
              <a:rPr lang="en-US" altLang="nl-NL" sz="3600" dirty="0" smtClean="0">
                <a:cs typeface="Calibri" panose="020F0502020204030204" pitchFamily="34" charset="0"/>
              </a:rPr>
              <a:t>Test the robustness of the models</a:t>
            </a:r>
          </a:p>
          <a:p>
            <a:pPr marL="2057400" lvl="2" indent="-914400" eaLnBrk="1" hangingPunct="1">
              <a:spcBef>
                <a:spcPct val="0"/>
              </a:spcBef>
            </a:pPr>
            <a:r>
              <a:rPr lang="en-US" altLang="nl-NL" sz="3600" dirty="0" smtClean="0">
                <a:cs typeface="Calibri" panose="020F0502020204030204" pitchFamily="34" charset="0"/>
              </a:rPr>
              <a:t>Increase understanding of input / output relationships</a:t>
            </a:r>
          </a:p>
          <a:p>
            <a:pPr marL="2114550" lvl="1" indent="-1371600" eaLnBrk="1" hangingPunct="1">
              <a:spcBef>
                <a:spcPct val="0"/>
              </a:spcBef>
              <a:buFont typeface="+mj-lt"/>
              <a:buAutoNum type="alphaLcParenR"/>
            </a:pPr>
            <a:r>
              <a:rPr lang="en-US" altLang="nl-NL" sz="5500" dirty="0" smtClean="0">
                <a:cs typeface="Calibri" panose="020F0502020204030204" pitchFamily="34" charset="0"/>
              </a:rPr>
              <a:t>Accuracy verification: compare simulation results with measurements of physical prototypes</a:t>
            </a:r>
          </a:p>
          <a:p>
            <a:pPr marL="2514600" lvl="2" indent="-1371600" eaLnBrk="1" hangingPunct="1">
              <a:spcBef>
                <a:spcPct val="0"/>
              </a:spcBef>
            </a:pPr>
            <a:r>
              <a:rPr lang="en-US" altLang="nl-NL" sz="3600" dirty="0" smtClean="0">
                <a:cs typeface="Calibri" panose="020F0502020204030204" pitchFamily="34" charset="0"/>
              </a:rPr>
              <a:t>Maximum error in the order of 5%</a:t>
            </a:r>
          </a:p>
        </p:txBody>
      </p:sp>
      <p:pic>
        <p:nvPicPr>
          <p:cNvPr id="58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22807" y="23515569"/>
            <a:ext cx="5520026" cy="4569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2987" y="23148690"/>
            <a:ext cx="6108415" cy="5077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" name="TextBox 25">
            <a:extLst>
              <a:ext uri="{FF2B5EF4-FFF2-40B4-BE49-F238E27FC236}">
                <a16:creationId xmlns="" xmlns:a16="http://schemas.microsoft.com/office/drawing/2014/main" id="{10595A17-4314-624E-A1B3-3E27CC01E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51737" y="28241735"/>
            <a:ext cx="11391960" cy="119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>
                <a:cs typeface="Calibri" panose="020F0502020204030204" pitchFamily="34" charset="0"/>
              </a:rPr>
              <a:t>3</a:t>
            </a:r>
            <a:r>
              <a:rPr lang="en-US" altLang="nl-NL" sz="3600" dirty="0" smtClean="0">
                <a:cs typeface="Calibri" panose="020F0502020204030204" pitchFamily="34" charset="0"/>
              </a:rPr>
              <a:t>. Sensitivity analysis and accuracy verification for nonlinear inductance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21431250" y="25586330"/>
            <a:ext cx="716467" cy="10310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2" name="TextBox 6">
            <a:extLst>
              <a:ext uri="{FF2B5EF4-FFF2-40B4-BE49-F238E27FC236}">
                <a16:creationId xmlns="" xmlns:a16="http://schemas.microsoft.com/office/drawing/2014/main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09588" y="29437564"/>
            <a:ext cx="13017206" cy="4889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914400" indent="-914400" eaLnBrk="1" hangingPunct="1">
              <a:spcBef>
                <a:spcPct val="0"/>
              </a:spcBef>
              <a:buFont typeface="+mj-lt"/>
              <a:buAutoNum type="arabicPeriod" startAt="7"/>
            </a:pPr>
            <a:r>
              <a:rPr lang="en-US" altLang="nl-NL" sz="4800" b="1" dirty="0" smtClean="0">
                <a:cs typeface="Calibri" panose="020F0502020204030204" pitchFamily="34" charset="0"/>
              </a:rPr>
              <a:t>CONCLUSIONS AND FUTURE WORKS</a:t>
            </a:r>
            <a:r>
              <a:rPr lang="en-US" altLang="nl-NL" sz="4800" dirty="0" smtClean="0">
                <a:cs typeface="Calibri" panose="020F0502020204030204" pitchFamily="34" charset="0"/>
              </a:rPr>
              <a:t>: </a:t>
            </a:r>
            <a:endParaRPr lang="en-US" altLang="nl-NL" sz="4800" dirty="0" smtClean="0">
              <a:cs typeface="Calibri" panose="020F0502020204030204" pitchFamily="34" charset="0"/>
            </a:endParaRPr>
          </a:p>
          <a:p>
            <a:pPr marL="1657350" lvl="1" indent="-914400" eaLnBrk="1" hangingPunct="1">
              <a:spcBef>
                <a:spcPct val="0"/>
              </a:spcBef>
              <a:buFont typeface="+mj-lt"/>
              <a:buAutoNum type="alphaLcParenR"/>
            </a:pPr>
            <a:r>
              <a:rPr lang="en-US" altLang="nl-NL" sz="4800" dirty="0" smtClean="0">
                <a:cs typeface="Calibri" panose="020F0502020204030204" pitchFamily="34" charset="0"/>
              </a:rPr>
              <a:t>Up to 40 % reduction in modeling time</a:t>
            </a:r>
          </a:p>
          <a:p>
            <a:pPr marL="1657350" lvl="1" indent="-914400" eaLnBrk="1" hangingPunct="1">
              <a:spcBef>
                <a:spcPct val="0"/>
              </a:spcBef>
              <a:buFont typeface="+mj-lt"/>
              <a:buAutoNum type="alphaLcParenR"/>
            </a:pPr>
            <a:r>
              <a:rPr lang="en-US" altLang="nl-NL" sz="4800" dirty="0" smtClean="0">
                <a:cs typeface="Calibri" panose="020F0502020204030204" pitchFamily="34" charset="0"/>
              </a:rPr>
              <a:t>Avoid reverting to modeling specialist for daily design and engineering work</a:t>
            </a:r>
          </a:p>
          <a:p>
            <a:pPr marL="1657350" lvl="1" indent="-914400" eaLnBrk="1" hangingPunct="1">
              <a:spcBef>
                <a:spcPct val="0"/>
              </a:spcBef>
              <a:buFont typeface="+mj-lt"/>
              <a:buAutoNum type="alphaLcParenR"/>
            </a:pPr>
            <a:r>
              <a:rPr lang="en-US" altLang="nl-NL" sz="4800" dirty="0" smtClean="0">
                <a:cs typeface="Calibri" panose="020F0502020204030204" pitchFamily="34" charset="0"/>
              </a:rPr>
              <a:t>Plans for development of other apps</a:t>
            </a:r>
          </a:p>
          <a:p>
            <a:pPr marL="2057400" lvl="2" indent="-914400" eaLnBrk="1" hangingPunct="1">
              <a:spcBef>
                <a:spcPct val="0"/>
              </a:spcBef>
            </a:pPr>
            <a:r>
              <a:rPr lang="en-US" altLang="nl-NL" sz="3600" dirty="0" smtClean="0">
                <a:cs typeface="Calibri" panose="020F0502020204030204" pitchFamily="34" charset="0"/>
              </a:rPr>
              <a:t>Thermal Design</a:t>
            </a:r>
          </a:p>
          <a:p>
            <a:pPr marL="2057400" lvl="2" indent="-914400" eaLnBrk="1" hangingPunct="1">
              <a:spcBef>
                <a:spcPct val="0"/>
              </a:spcBef>
            </a:pPr>
            <a:r>
              <a:rPr lang="en-US" altLang="nl-NL" sz="3600" dirty="0" smtClean="0">
                <a:cs typeface="Calibri" panose="020F0502020204030204" pitchFamily="34" charset="0"/>
              </a:rPr>
              <a:t>Loudspeaker System Design (box, crossover, environment)</a:t>
            </a:r>
          </a:p>
        </p:txBody>
      </p:sp>
      <p:pic>
        <p:nvPicPr>
          <p:cNvPr id="63" name="Picture 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0201" y="3292783"/>
            <a:ext cx="460692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2506" y="2505043"/>
            <a:ext cx="5235134" cy="593313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7582" y="10333627"/>
            <a:ext cx="4559223" cy="455922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476</Words>
  <Application>Microsoft Office PowerPoint</Application>
  <PresentationFormat>Personalizzato</PresentationFormat>
  <Paragraphs>115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Office Theme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2019-08-12T20:32:13Z</dcterms:modified>
</cp:coreProperties>
</file>