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30" d="100"/>
          <a:sy n="30" d="100"/>
        </p:scale>
        <p:origin x="684" y="-18"/>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8/14/2019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8/14/2019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8/14/2019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8/14/2019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8/14/2019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8/14/2019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8/14/2019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8/14/2019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8/14/2019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8/14/2019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8/14/2019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8/14/2019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8/14/2019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8/14/2019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emf"/><Relationship Id="rId7" Type="http://schemas.openxmlformats.org/officeDocument/2006/relationships/image" Target="../media/image5.png"/><Relationship Id="rId12"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image" Target="../media/image9.wmf"/><Relationship Id="rId5" Type="http://schemas.openxmlformats.org/officeDocument/2006/relationships/image" Target="../media/image3.emf"/><Relationship Id="rId10" Type="http://schemas.openxmlformats.org/officeDocument/2006/relationships/image" Target="../media/image8.emf"/><Relationship Id="rId4" Type="http://schemas.openxmlformats.org/officeDocument/2006/relationships/image" Target="../media/image2.emf"/><Relationship Id="rId9" Type="http://schemas.openxmlformats.org/officeDocument/2006/relationships/image" Target="../media/image7.emf"/><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8B6506-11D6-4D6B-B14C-5DA33C9511F3}"/>
              </a:ext>
            </a:extLst>
          </p:cNvPr>
          <p:cNvPicPr>
            <a:picLocks noChangeAspect="1"/>
          </p:cNvPicPr>
          <p:nvPr/>
        </p:nvPicPr>
        <p:blipFill>
          <a:blip r:embed="rId3"/>
          <a:stretch>
            <a:fillRect/>
          </a:stretch>
        </p:blipFill>
        <p:spPr>
          <a:xfrm>
            <a:off x="15577885" y="9339644"/>
            <a:ext cx="13466943" cy="12291061"/>
          </a:xfrm>
          <a:prstGeom prst="rect">
            <a:avLst/>
          </a:prstGeom>
        </p:spPr>
      </p:pic>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6521219" y="1141557"/>
            <a:ext cx="17300097" cy="3719597"/>
          </a:xfrm>
          <a:prstGeom prst="rect">
            <a:avLst/>
          </a:prstGeom>
          <a:noFill/>
          <a:ln w="9525">
            <a:noFill/>
            <a:miter lim="800000"/>
            <a:headEnd/>
            <a:tailEnd/>
          </a:ln>
        </p:spPr>
        <p:txBody>
          <a:bodyPr wrap="square" lIns="86984" tIns="43492" rIns="86984" bIns="43492">
            <a:spAutoFit/>
          </a:bodyPr>
          <a:lstStyle/>
          <a:p>
            <a:pPr algn="ctr" defTabSz="4174027">
              <a:defRPr/>
            </a:pPr>
            <a:r>
              <a:rPr lang="en-GB" sz="7200" dirty="0">
                <a:latin typeface="Calibri" panose="020F0502020204030204" pitchFamily="34" charset="0"/>
                <a:ea typeface="+mn-ea"/>
                <a:cs typeface="Calibri" panose="020F0502020204030204" pitchFamily="34" charset="0"/>
              </a:rPr>
              <a:t>Modelling the Structural Dynamics of Electrical Overhead Line Power Conductors</a:t>
            </a:r>
            <a:endParaRPr lang="en-US" sz="7200" dirty="0">
              <a:latin typeface="Calibri" panose="020F0502020204030204" pitchFamily="34" charset="0"/>
              <a:ea typeface="+mn-ea"/>
              <a:cs typeface="Calibri" panose="020F0502020204030204" pitchFamily="34" charset="0"/>
            </a:endParaRP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u="sng" dirty="0">
                <a:latin typeface="Calibri" panose="020F0502020204030204" pitchFamily="34" charset="0"/>
                <a:cs typeface="Calibri" panose="020F0502020204030204" pitchFamily="34" charset="0"/>
              </a:rPr>
              <a:t>M. A. Al Aqil</a:t>
            </a:r>
            <a:r>
              <a:rPr lang="en-US" sz="4000" dirty="0">
                <a:latin typeface="Calibri" panose="020F0502020204030204" pitchFamily="34" charset="0"/>
                <a:cs typeface="Calibri" panose="020F0502020204030204" pitchFamily="34" charset="0"/>
              </a:rPr>
              <a:t>, K. Kopsidas</a:t>
            </a:r>
            <a:endParaRPr lang="en-US" sz="4000" baseline="30000" dirty="0">
              <a:latin typeface="Calibri" panose="020F0502020204030204" pitchFamily="34" charset="0"/>
              <a:cs typeface="Calibri" panose="020F0502020204030204" pitchFamily="34" charset="0"/>
            </a:endParaRPr>
          </a:p>
          <a:p>
            <a:pPr marL="914276" indent="-914276" algn="ctr" defTabSz="4387247" eaLnBrk="1" hangingPunct="1">
              <a:defRPr/>
            </a:pPr>
            <a:r>
              <a:rPr lang="en-US" sz="3200" dirty="0">
                <a:latin typeface="Calibri" panose="020F0502020204030204" pitchFamily="34" charset="0"/>
                <a:cs typeface="Calibri" panose="020F0502020204030204" pitchFamily="34" charset="0"/>
              </a:rPr>
              <a:t>The University of Manchester, Department of Electrical and Electronic Engineering, Manchester, UK </a:t>
            </a: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230216" y="4902616"/>
            <a:ext cx="13466943" cy="636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Low" eaLnBrk="1" hangingPunct="1">
              <a:spcBef>
                <a:spcPct val="0"/>
              </a:spcBef>
              <a:buFontTx/>
              <a:buNone/>
            </a:pPr>
            <a:r>
              <a:rPr lang="en-US" altLang="nl-NL" sz="4800" b="1" dirty="0">
                <a:cs typeface="Calibri" panose="020F0502020204030204" pitchFamily="34" charset="0"/>
              </a:rPr>
              <a:t>INTRODUCTION</a:t>
            </a:r>
            <a:r>
              <a:rPr lang="en-US" altLang="nl-NL" sz="4800" dirty="0">
                <a:cs typeface="Calibri" panose="020F0502020204030204" pitchFamily="34" charset="0"/>
              </a:rPr>
              <a:t>: </a:t>
            </a:r>
            <a:r>
              <a:rPr lang="en-GB" altLang="nl-NL" sz="4000" dirty="0">
                <a:cs typeface="Calibri" panose="020F0502020204030204" pitchFamily="34" charset="0"/>
              </a:rPr>
              <a:t>Overhead Lines (OHLs) are constructed outdoors and exposed to various environmental conditions, which make them susceptible to wind-induced motions that are majorly act on the power conductors (Figure 1). The vast majority of  experimental studies to quantify the aerodynamic forces on power conductors are conducted in costly indoor and outdoor test-spans with limited site access. The Finite Element Analysis (FEA) using COMSOL Multiphysics are deemed to be a compelling alternative tool to replace the practical experimentations.</a:t>
            </a:r>
            <a:endParaRPr lang="en-US" altLang="nl-NL" sz="4800" dirty="0">
              <a:cs typeface="Calibri" panose="020F0502020204030204" pitchFamily="34" charset="0"/>
            </a:endParaRP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578053" y="4982102"/>
            <a:ext cx="13628039" cy="2988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Low"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 </a:t>
            </a:r>
            <a:r>
              <a:rPr lang="en-GB" altLang="nl-NL" sz="4000" dirty="0">
                <a:cs typeface="Calibri" panose="020F0502020204030204" pitchFamily="34" charset="0"/>
              </a:rPr>
              <a:t>The wind-conductor interaction is examined for the case of smooth cylinder, round stranded wires, and trapezoidal outer surfaces (Figure 4). The COMSOL simulations for the aerodynamic forces exerted on the power conductor geometry are produced in the graph shown in Figure 5. The results are validated against the experimental results extremely fine mesh to increase the accuracy of the results.</a:t>
            </a: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r>
              <a:rPr lang="en-GB" altLang="nl-NL" sz="4000" dirty="0">
                <a:cs typeface="Calibri" panose="020F0502020204030204" pitchFamily="34" charset="0"/>
              </a:rPr>
              <a:t>The fatigue stresses are computed for the conductor geometries shown in Figure 3 using the boundary conditions shown in Figure 5. The FEM simulations show that RW strands experience higher fatigue stresses due to the smaller contact surface areas between its overcrossing layers compared to the TW design.</a:t>
            </a: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US" altLang="nl-NL" sz="4800" dirty="0">
              <a:cs typeface="Calibri" panose="020F0502020204030204" pitchFamily="34" charset="0"/>
            </a:endParaRP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650881" y="36708436"/>
            <a:ext cx="13493151" cy="4519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Low" eaLnBrk="1" hangingPunct="1">
              <a:spcBef>
                <a:spcPct val="0"/>
              </a:spcBef>
              <a:buFontTx/>
              <a:buNone/>
            </a:pPr>
            <a:r>
              <a:rPr lang="en-US" altLang="nl-NL" sz="4800" b="1" dirty="0">
                <a:cs typeface="Calibri" panose="020F0502020204030204" pitchFamily="34" charset="0"/>
              </a:rPr>
              <a:t>CONCLUSIONS &amp; Future Work</a:t>
            </a:r>
            <a:r>
              <a:rPr lang="en-US" altLang="nl-NL" sz="4800" dirty="0">
                <a:cs typeface="Calibri" panose="020F0502020204030204" pitchFamily="34" charset="0"/>
              </a:rPr>
              <a:t>: </a:t>
            </a:r>
          </a:p>
          <a:p>
            <a:pPr marL="571500" indent="-571500" algn="justLow" eaLnBrk="1" hangingPunct="1">
              <a:spcBef>
                <a:spcPct val="0"/>
              </a:spcBef>
            </a:pPr>
            <a:r>
              <a:rPr lang="en-US" altLang="nl-NL" sz="4000" dirty="0">
                <a:cs typeface="Calibri" panose="020F0502020204030204" pitchFamily="34" charset="0"/>
              </a:rPr>
              <a:t>The outer-layer affects the aerodynamic forces experienced by the power conductor.</a:t>
            </a:r>
          </a:p>
          <a:p>
            <a:pPr marL="571500" indent="-571500" algn="justLow" eaLnBrk="1" hangingPunct="1">
              <a:spcBef>
                <a:spcPct val="0"/>
              </a:spcBef>
            </a:pPr>
            <a:r>
              <a:rPr lang="en-US" altLang="nl-NL" sz="4000" dirty="0">
                <a:cs typeface="Calibri" panose="020F0502020204030204" pitchFamily="34" charset="0"/>
              </a:rPr>
              <a:t>The real conductor design allows quantifying the fatigue stresses considering the </a:t>
            </a:r>
            <a:r>
              <a:rPr lang="en-GB" altLang="nl-NL" sz="4000" dirty="0">
                <a:cs typeface="Calibri" panose="020F0502020204030204" pitchFamily="34" charset="0"/>
              </a:rPr>
              <a:t>inter-layer interactions.</a:t>
            </a:r>
          </a:p>
          <a:p>
            <a:pPr marL="571500" indent="-571500" algn="justLow" eaLnBrk="1" hangingPunct="1">
              <a:spcBef>
                <a:spcPct val="0"/>
              </a:spcBef>
            </a:pPr>
            <a:r>
              <a:rPr lang="en-GB" altLang="nl-NL" sz="4000" dirty="0">
                <a:cs typeface="Calibri" panose="020F0502020204030204" pitchFamily="34" charset="0"/>
              </a:rPr>
              <a:t>The effect of temperature can be further explored using the developed models.</a:t>
            </a:r>
            <a:endParaRPr lang="en-US" altLang="nl-NL" sz="4800" dirty="0">
              <a:cs typeface="Calibri" panose="020F0502020204030204" pitchFamily="34" charset="0"/>
            </a:endParaRPr>
          </a:p>
        </p:txBody>
      </p:sp>
      <p:sp>
        <p:nvSpPr>
          <p:cNvPr id="208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1069121" y="31457771"/>
            <a:ext cx="14259659"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Conductor-wind interaction for Aerodynamic forces computations</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CFC78F7-343F-4974-954D-9A2EF7C58F93}"/>
              </a:ext>
            </a:extLst>
          </p:cNvPr>
          <p:cNvPicPr>
            <a:picLocks noChangeAspect="1"/>
          </p:cNvPicPr>
          <p:nvPr/>
        </p:nvPicPr>
        <p:blipFill>
          <a:blip r:embed="rId4"/>
          <a:stretch>
            <a:fillRect/>
          </a:stretch>
        </p:blipFill>
        <p:spPr>
          <a:xfrm>
            <a:off x="1571627" y="10493366"/>
            <a:ext cx="12046352" cy="8986377"/>
          </a:xfrm>
          <a:prstGeom prst="rect">
            <a:avLst/>
          </a:prstGeom>
        </p:spPr>
      </p:pic>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4749087" y="18576383"/>
            <a:ext cx="10214306"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Electric overhead line power conductors in the course of wind</a:t>
            </a:r>
          </a:p>
        </p:txBody>
      </p:sp>
      <p:sp>
        <p:nvSpPr>
          <p:cNvPr id="34" name="TextBox 25">
            <a:extLst>
              <a:ext uri="{FF2B5EF4-FFF2-40B4-BE49-F238E27FC236}">
                <a16:creationId xmlns:a16="http://schemas.microsoft.com/office/drawing/2014/main" id="{AA944CB3-66D1-4043-A1BD-0E1C66FD895D}"/>
              </a:ext>
            </a:extLst>
          </p:cNvPr>
          <p:cNvSpPr txBox="1">
            <a:spLocks noChangeArrowheads="1"/>
          </p:cNvSpPr>
          <p:nvPr/>
        </p:nvSpPr>
        <p:spPr bwMode="auto">
          <a:xfrm>
            <a:off x="15651763" y="21474339"/>
            <a:ext cx="13554329"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4</a:t>
            </a:r>
            <a:r>
              <a:rPr lang="en-US" altLang="nl-NL" sz="3600" dirty="0">
                <a:cs typeface="Calibri" panose="020F0502020204030204" pitchFamily="34" charset="0"/>
              </a:rPr>
              <a:t>. Calculated vs. Experimental aerodynamic forces (top) and aerodynamic forces for the round and trapezoidal designs (bottom)</a:t>
            </a:r>
          </a:p>
        </p:txBody>
      </p:sp>
      <p:sp>
        <p:nvSpPr>
          <p:cNvPr id="35" name="TextBox 25">
            <a:extLst>
              <a:ext uri="{FF2B5EF4-FFF2-40B4-BE49-F238E27FC236}">
                <a16:creationId xmlns:a16="http://schemas.microsoft.com/office/drawing/2014/main" id="{D5EFCACC-802D-4589-A601-A2FF10C76908}"/>
              </a:ext>
            </a:extLst>
          </p:cNvPr>
          <p:cNvSpPr txBox="1">
            <a:spLocks noChangeArrowheads="1"/>
          </p:cNvSpPr>
          <p:nvPr/>
        </p:nvSpPr>
        <p:spPr bwMode="auto">
          <a:xfrm>
            <a:off x="15405586" y="35449577"/>
            <a:ext cx="13738446"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5</a:t>
            </a:r>
            <a:r>
              <a:rPr lang="en-US" altLang="nl-NL" sz="3600" dirty="0">
                <a:cs typeface="Calibri" panose="020F0502020204030204" pitchFamily="34" charset="0"/>
              </a:rPr>
              <a:t>. Bending forces on the modelled power conductor geometry (top) and simulations of the fatigue stress (bottom)</a:t>
            </a:r>
          </a:p>
        </p:txBody>
      </p:sp>
      <p:sp>
        <p:nvSpPr>
          <p:cNvPr id="37" name="TextBox 24">
            <a:extLst>
              <a:ext uri="{FF2B5EF4-FFF2-40B4-BE49-F238E27FC236}">
                <a16:creationId xmlns:a16="http://schemas.microsoft.com/office/drawing/2014/main" id="{349375D6-9046-4A3D-AB10-03C933BCFEE4}"/>
              </a:ext>
            </a:extLst>
          </p:cNvPr>
          <p:cNvSpPr txBox="1">
            <a:spLocks noChangeArrowheads="1"/>
          </p:cNvSpPr>
          <p:nvPr/>
        </p:nvSpPr>
        <p:spPr bwMode="auto">
          <a:xfrm>
            <a:off x="1042874" y="40513381"/>
            <a:ext cx="14259659"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Geometry of the overhead line conductor geometry</a:t>
            </a:r>
          </a:p>
        </p:txBody>
      </p:sp>
      <p:pic>
        <p:nvPicPr>
          <p:cNvPr id="8" name="Picture 7">
            <a:extLst>
              <a:ext uri="{FF2B5EF4-FFF2-40B4-BE49-F238E27FC236}">
                <a16:creationId xmlns:a16="http://schemas.microsoft.com/office/drawing/2014/main" id="{4EF25AA8-C426-4667-BE93-6DE8749926AE}"/>
              </a:ext>
            </a:extLst>
          </p:cNvPr>
          <p:cNvPicPr>
            <a:picLocks noChangeAspect="1"/>
          </p:cNvPicPr>
          <p:nvPr/>
        </p:nvPicPr>
        <p:blipFill rotWithShape="1">
          <a:blip r:embed="rId5"/>
          <a:srcRect l="1061" r="55614" b="56381"/>
          <a:stretch/>
        </p:blipFill>
        <p:spPr>
          <a:xfrm>
            <a:off x="979839" y="37369173"/>
            <a:ext cx="6848415" cy="2675145"/>
          </a:xfrm>
          <a:prstGeom prst="rect">
            <a:avLst/>
          </a:prstGeom>
        </p:spPr>
      </p:pic>
      <p:pic>
        <p:nvPicPr>
          <p:cNvPr id="39" name="Picture 38">
            <a:extLst>
              <a:ext uri="{FF2B5EF4-FFF2-40B4-BE49-F238E27FC236}">
                <a16:creationId xmlns:a16="http://schemas.microsoft.com/office/drawing/2014/main" id="{1DDB27A5-74E9-47AC-9A26-45EB38CA679E}"/>
              </a:ext>
            </a:extLst>
          </p:cNvPr>
          <p:cNvPicPr>
            <a:picLocks noChangeAspect="1"/>
          </p:cNvPicPr>
          <p:nvPr/>
        </p:nvPicPr>
        <p:blipFill>
          <a:blip r:embed="rId6"/>
          <a:stretch>
            <a:fillRect/>
          </a:stretch>
        </p:blipFill>
        <p:spPr>
          <a:xfrm>
            <a:off x="16460011" y="25810726"/>
            <a:ext cx="12195248" cy="3420141"/>
          </a:xfrm>
          <a:prstGeom prst="rect">
            <a:avLst/>
          </a:prstGeom>
        </p:spPr>
      </p:pic>
      <p:pic>
        <p:nvPicPr>
          <p:cNvPr id="41" name="Picture 40">
            <a:extLst>
              <a:ext uri="{FF2B5EF4-FFF2-40B4-BE49-F238E27FC236}">
                <a16:creationId xmlns:a16="http://schemas.microsoft.com/office/drawing/2014/main" id="{6A9A758F-E858-4737-8FF1-8478D8CAED35}"/>
              </a:ext>
            </a:extLst>
          </p:cNvPr>
          <p:cNvPicPr>
            <a:picLocks noChangeAspect="1"/>
          </p:cNvPicPr>
          <p:nvPr/>
        </p:nvPicPr>
        <p:blipFill rotWithShape="1">
          <a:blip r:embed="rId7"/>
          <a:srcRect l="8536" t="35694" r="59467" b="33969"/>
          <a:stretch/>
        </p:blipFill>
        <p:spPr>
          <a:xfrm>
            <a:off x="11160517" y="37290995"/>
            <a:ext cx="3871123" cy="2753323"/>
          </a:xfrm>
          <a:prstGeom prst="rect">
            <a:avLst/>
          </a:prstGeom>
        </p:spPr>
      </p:pic>
      <p:pic>
        <p:nvPicPr>
          <p:cNvPr id="43" name="Picture 42">
            <a:extLst>
              <a:ext uri="{FF2B5EF4-FFF2-40B4-BE49-F238E27FC236}">
                <a16:creationId xmlns:a16="http://schemas.microsoft.com/office/drawing/2014/main" id="{0418EE7F-E6FF-46C1-BFAC-F5D0E9897BCA}"/>
              </a:ext>
            </a:extLst>
          </p:cNvPr>
          <p:cNvPicPr>
            <a:picLocks noChangeAspect="1"/>
          </p:cNvPicPr>
          <p:nvPr/>
        </p:nvPicPr>
        <p:blipFill rotWithShape="1">
          <a:blip r:embed="rId8"/>
          <a:srcRect l="10409" t="30038" r="55364" b="31741"/>
          <a:stretch/>
        </p:blipFill>
        <p:spPr>
          <a:xfrm>
            <a:off x="7815104" y="37326761"/>
            <a:ext cx="3286834" cy="2753323"/>
          </a:xfrm>
          <a:prstGeom prst="rect">
            <a:avLst/>
          </a:prstGeom>
        </p:spPr>
      </p:pic>
      <p:pic>
        <p:nvPicPr>
          <p:cNvPr id="57" name="Picture 56">
            <a:extLst>
              <a:ext uri="{FF2B5EF4-FFF2-40B4-BE49-F238E27FC236}">
                <a16:creationId xmlns:a16="http://schemas.microsoft.com/office/drawing/2014/main" id="{831F3BC6-C0E2-4DAA-AF69-91433C91558D}"/>
              </a:ext>
            </a:extLst>
          </p:cNvPr>
          <p:cNvPicPr>
            <a:picLocks noChangeAspect="1"/>
          </p:cNvPicPr>
          <p:nvPr/>
        </p:nvPicPr>
        <p:blipFill rotWithShape="1">
          <a:blip r:embed="rId9"/>
          <a:srcRect r="14939"/>
          <a:stretch/>
        </p:blipFill>
        <p:spPr>
          <a:xfrm>
            <a:off x="24879730" y="29916670"/>
            <a:ext cx="3846583" cy="4897934"/>
          </a:xfrm>
          <a:prstGeom prst="rect">
            <a:avLst/>
          </a:prstGeom>
        </p:spPr>
      </p:pic>
      <p:pic>
        <p:nvPicPr>
          <p:cNvPr id="10" name="Picture 9">
            <a:extLst>
              <a:ext uri="{FF2B5EF4-FFF2-40B4-BE49-F238E27FC236}">
                <a16:creationId xmlns:a16="http://schemas.microsoft.com/office/drawing/2014/main" id="{56BB064B-DFC6-4092-9CF8-46E0AF877935}"/>
              </a:ext>
            </a:extLst>
          </p:cNvPr>
          <p:cNvPicPr>
            <a:picLocks noChangeAspect="1"/>
          </p:cNvPicPr>
          <p:nvPr/>
        </p:nvPicPr>
        <p:blipFill>
          <a:blip r:embed="rId10"/>
          <a:stretch>
            <a:fillRect/>
          </a:stretch>
        </p:blipFill>
        <p:spPr>
          <a:xfrm>
            <a:off x="881647" y="24253507"/>
            <a:ext cx="13815512" cy="7331516"/>
          </a:xfrm>
          <a:prstGeom prst="rect">
            <a:avLst/>
          </a:prstGeom>
        </p:spPr>
      </p:pic>
      <p:sp>
        <p:nvSpPr>
          <p:cNvPr id="11" name="Rectangle 10">
            <a:extLst>
              <a:ext uri="{FF2B5EF4-FFF2-40B4-BE49-F238E27FC236}">
                <a16:creationId xmlns:a16="http://schemas.microsoft.com/office/drawing/2014/main" id="{44520163-9C1E-40B3-A47D-BEB2E743126C}"/>
              </a:ext>
            </a:extLst>
          </p:cNvPr>
          <p:cNvSpPr/>
          <p:nvPr/>
        </p:nvSpPr>
        <p:spPr>
          <a:xfrm>
            <a:off x="2768837" y="39927766"/>
            <a:ext cx="4390667" cy="3355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rPr>
              <a:t>Outer and inner layers</a:t>
            </a:r>
          </a:p>
        </p:txBody>
      </p:sp>
      <p:sp>
        <p:nvSpPr>
          <p:cNvPr id="65" name="Rectangle 64">
            <a:extLst>
              <a:ext uri="{FF2B5EF4-FFF2-40B4-BE49-F238E27FC236}">
                <a16:creationId xmlns:a16="http://schemas.microsoft.com/office/drawing/2014/main" id="{88973CA9-8A92-4AD3-AB33-A0A45F6740A7}"/>
              </a:ext>
            </a:extLst>
          </p:cNvPr>
          <p:cNvSpPr/>
          <p:nvPr/>
        </p:nvSpPr>
        <p:spPr>
          <a:xfrm>
            <a:off x="7945783" y="40044318"/>
            <a:ext cx="7210176" cy="3355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rPr>
              <a:t>Round and trapezoidal wire conductor</a:t>
            </a: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230216" y="19708797"/>
            <a:ext cx="13907390" cy="20277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Low" eaLnBrk="1" hangingPunct="1">
              <a:spcBef>
                <a:spcPct val="0"/>
              </a:spcBef>
              <a:buFontTx/>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a:t>
            </a:r>
            <a:r>
              <a:rPr lang="en-GB" altLang="nl-NL" sz="4000" dirty="0">
                <a:cs typeface="Calibri" panose="020F0502020204030204" pitchFamily="34" charset="0"/>
              </a:rPr>
              <a:t>The physical phenomenon (i.e., Aeolian vibration) considered in this study implicates the flow of air across high-voltage power conductors. The Computational Fluid Dynamics (CFD) associated with COMSOL are used to solve this Fluid-Structure Interaction (FSI) model to quantify the aerodynamic forces (Lift and Drag) based on the Navier-Stokes equation, as illustrated in the wind tunnel in Figure 2.</a:t>
            </a: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4000" dirty="0">
              <a:cs typeface="Calibri" panose="020F0502020204030204" pitchFamily="34" charset="0"/>
            </a:endParaRPr>
          </a:p>
          <a:p>
            <a:pPr algn="justLow" eaLnBrk="1" hangingPunct="1">
              <a:spcBef>
                <a:spcPct val="0"/>
              </a:spcBef>
              <a:buFontTx/>
              <a:buNone/>
            </a:pPr>
            <a:endParaRPr lang="en-GB" altLang="nl-NL" sz="1800" dirty="0">
              <a:cs typeface="Calibri" panose="020F0502020204030204" pitchFamily="34" charset="0"/>
            </a:endParaRPr>
          </a:p>
          <a:p>
            <a:pPr algn="justLow" eaLnBrk="1" hangingPunct="1">
              <a:spcBef>
                <a:spcPct val="0"/>
              </a:spcBef>
              <a:buFontTx/>
              <a:buNone/>
            </a:pPr>
            <a:r>
              <a:rPr lang="en-GB" altLang="nl-NL" sz="4000" dirty="0">
                <a:cs typeface="Calibri" panose="020F0502020204030204" pitchFamily="34" charset="0"/>
              </a:rPr>
              <a:t>The power conductors structural-dynamics entails also the cyclic bending of the helically stranded power conductor geometry (see Figure 3). To model the conductor bending forces and compute the fatigue stresses (i.e., Bending Stress), the conductor real geometry should be modelled, as seen in the steps of Figure 3. The structural-dynamics of the bending of the conductor geometry includes modelling the contact pairs between the longitudinal and crossover wires.</a:t>
            </a:r>
            <a:endParaRPr lang="en-US" altLang="nl-NL" sz="4800" dirty="0">
              <a:cs typeface="Calibri" panose="020F0502020204030204" pitchFamily="34" charset="0"/>
            </a:endParaRPr>
          </a:p>
          <a:p>
            <a:pPr algn="justLow" eaLnBrk="1" hangingPunct="1">
              <a:spcBef>
                <a:spcPct val="0"/>
              </a:spcBef>
              <a:buFontTx/>
              <a:buNone/>
            </a:pPr>
            <a:endParaRPr lang="en-US" altLang="nl-NL" sz="4800" dirty="0">
              <a:cs typeface="Calibri" panose="020F0502020204030204" pitchFamily="34" charset="0"/>
            </a:endParaRPr>
          </a:p>
          <a:p>
            <a:pPr algn="justLow" eaLnBrk="1" hangingPunct="1">
              <a:spcBef>
                <a:spcPct val="0"/>
              </a:spcBef>
              <a:buFontTx/>
              <a:buNone/>
            </a:pPr>
            <a:endParaRPr lang="en-US" altLang="nl-NL" sz="4800" dirty="0">
              <a:cs typeface="Calibri" panose="020F0502020204030204" pitchFamily="34" charset="0"/>
            </a:endParaRPr>
          </a:p>
          <a:p>
            <a:pPr algn="justLow" eaLnBrk="1" hangingPunct="1">
              <a:spcBef>
                <a:spcPct val="0"/>
              </a:spcBef>
              <a:buFontTx/>
              <a:buNone/>
            </a:pPr>
            <a:endParaRPr lang="en-US" altLang="nl-NL" sz="4800" dirty="0">
              <a:cs typeface="Calibri" panose="020F0502020204030204" pitchFamily="34" charset="0"/>
            </a:endParaRPr>
          </a:p>
        </p:txBody>
      </p:sp>
      <p:pic>
        <p:nvPicPr>
          <p:cNvPr id="2127" name="Picture 79">
            <a:extLst>
              <a:ext uri="{FF2B5EF4-FFF2-40B4-BE49-F238E27FC236}">
                <a16:creationId xmlns:a16="http://schemas.microsoft.com/office/drawing/2014/main" id="{69D7248A-729E-4A1B-8A68-11A095ECFE0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296508" y="15487260"/>
            <a:ext cx="4999524" cy="209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Picture 75">
            <a:extLst>
              <a:ext uri="{FF2B5EF4-FFF2-40B4-BE49-F238E27FC236}">
                <a16:creationId xmlns:a16="http://schemas.microsoft.com/office/drawing/2014/main" id="{DB214CDC-6FE7-4E80-8AE1-152E34A95A79}"/>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5816515" y="28850878"/>
            <a:ext cx="8089337" cy="6652168"/>
          </a:xfrm>
          <a:prstGeom prst="rect">
            <a:avLst/>
          </a:prstGeom>
          <a:noFill/>
          <a:ln>
            <a:noFill/>
          </a:ln>
        </p:spPr>
      </p:pic>
      <p:sp>
        <p:nvSpPr>
          <p:cNvPr id="77" name="TextBox 76">
            <a:extLst>
              <a:ext uri="{FF2B5EF4-FFF2-40B4-BE49-F238E27FC236}">
                <a16:creationId xmlns:a16="http://schemas.microsoft.com/office/drawing/2014/main" id="{A8FF7F83-BE38-4969-9886-71DF5A6E8EEF}"/>
              </a:ext>
            </a:extLst>
          </p:cNvPr>
          <p:cNvSpPr txBox="1"/>
          <p:nvPr/>
        </p:nvSpPr>
        <p:spPr>
          <a:xfrm rot="19159536">
            <a:off x="20338346" y="29995762"/>
            <a:ext cx="3246449" cy="374969"/>
          </a:xfrm>
          <a:prstGeom prst="rect">
            <a:avLst/>
          </a:prstGeom>
          <a:noFill/>
        </p:spPr>
        <p:txBody>
          <a:bodyPr wrap="square" rtlCol="0">
            <a:spAutoFit/>
          </a:bodyPr>
          <a:lstStyle/>
          <a:p>
            <a:pPr algn="ctr"/>
            <a:r>
              <a:rPr lang="en-US" sz="1800" dirty="0">
                <a:solidFill>
                  <a:srgbClr val="C00000"/>
                </a:solidFill>
              </a:rPr>
              <a:t>Homogenous assumption </a:t>
            </a:r>
          </a:p>
        </p:txBody>
      </p:sp>
      <p:sp>
        <p:nvSpPr>
          <p:cNvPr id="78" name="TextBox 77">
            <a:extLst>
              <a:ext uri="{FF2B5EF4-FFF2-40B4-BE49-F238E27FC236}">
                <a16:creationId xmlns:a16="http://schemas.microsoft.com/office/drawing/2014/main" id="{69FE5711-078A-46FA-9C85-03DE9D2E33F6}"/>
              </a:ext>
            </a:extLst>
          </p:cNvPr>
          <p:cNvSpPr txBox="1"/>
          <p:nvPr/>
        </p:nvSpPr>
        <p:spPr>
          <a:xfrm rot="20902936">
            <a:off x="20404218" y="33510486"/>
            <a:ext cx="3315331" cy="374969"/>
          </a:xfrm>
          <a:prstGeom prst="rect">
            <a:avLst/>
          </a:prstGeom>
          <a:noFill/>
        </p:spPr>
        <p:txBody>
          <a:bodyPr wrap="square" rtlCol="0">
            <a:spAutoFit/>
          </a:bodyPr>
          <a:lstStyle/>
          <a:p>
            <a:pPr algn="ctr"/>
            <a:r>
              <a:rPr lang="en-US" sz="1800" dirty="0">
                <a:solidFill>
                  <a:srgbClr val="0070C0"/>
                </a:solidFill>
              </a:rPr>
              <a:t>Free strands movement</a:t>
            </a:r>
          </a:p>
        </p:txBody>
      </p:sp>
      <p:sp>
        <p:nvSpPr>
          <p:cNvPr id="79" name="TextBox 78">
            <a:extLst>
              <a:ext uri="{FF2B5EF4-FFF2-40B4-BE49-F238E27FC236}">
                <a16:creationId xmlns:a16="http://schemas.microsoft.com/office/drawing/2014/main" id="{C4936194-33FE-4F01-9D9A-167A616B8E2A}"/>
              </a:ext>
            </a:extLst>
          </p:cNvPr>
          <p:cNvSpPr txBox="1"/>
          <p:nvPr/>
        </p:nvSpPr>
        <p:spPr>
          <a:xfrm rot="19493411">
            <a:off x="19432392" y="31035183"/>
            <a:ext cx="4601764" cy="374969"/>
          </a:xfrm>
          <a:prstGeom prst="rect">
            <a:avLst/>
          </a:prstGeom>
          <a:noFill/>
        </p:spPr>
        <p:txBody>
          <a:bodyPr wrap="square" rtlCol="0">
            <a:spAutoFit/>
          </a:bodyPr>
          <a:lstStyle/>
          <a:p>
            <a:pPr algn="ctr"/>
            <a:r>
              <a:rPr lang="en-US" sz="1800" dirty="0">
                <a:solidFill>
                  <a:srgbClr val="FF0000"/>
                </a:solidFill>
              </a:rPr>
              <a:t>Complex geometry – round stranded </a:t>
            </a:r>
          </a:p>
        </p:txBody>
      </p:sp>
      <p:sp>
        <p:nvSpPr>
          <p:cNvPr id="80" name="TextBox 79">
            <a:extLst>
              <a:ext uri="{FF2B5EF4-FFF2-40B4-BE49-F238E27FC236}">
                <a16:creationId xmlns:a16="http://schemas.microsoft.com/office/drawing/2014/main" id="{4A9EAD78-910A-4BEC-8944-26E9088FE684}"/>
              </a:ext>
            </a:extLst>
          </p:cNvPr>
          <p:cNvSpPr txBox="1"/>
          <p:nvPr/>
        </p:nvSpPr>
        <p:spPr>
          <a:xfrm rot="20357629">
            <a:off x="18762353" y="32499345"/>
            <a:ext cx="5163479" cy="374969"/>
          </a:xfrm>
          <a:prstGeom prst="rect">
            <a:avLst/>
          </a:prstGeom>
          <a:noFill/>
        </p:spPr>
        <p:txBody>
          <a:bodyPr wrap="square" rtlCol="0">
            <a:spAutoFit/>
          </a:bodyPr>
          <a:lstStyle/>
          <a:p>
            <a:pPr algn="ctr"/>
            <a:r>
              <a:rPr lang="en-US" sz="1800" b="1" dirty="0">
                <a:solidFill>
                  <a:srgbClr val="FF0000"/>
                </a:solidFill>
              </a:rPr>
              <a:t>Complex geometry – trapezoidal stranded </a:t>
            </a:r>
          </a:p>
        </p:txBody>
      </p:sp>
      <p:pic>
        <p:nvPicPr>
          <p:cNvPr id="16" name="Picture 15">
            <a:extLst>
              <a:ext uri="{FF2B5EF4-FFF2-40B4-BE49-F238E27FC236}">
                <a16:creationId xmlns:a16="http://schemas.microsoft.com/office/drawing/2014/main" id="{1A902E84-33D4-4CAF-8E28-5E8ADB3EEAC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3600790" y="1699046"/>
            <a:ext cx="5543242" cy="2344034"/>
          </a:xfrm>
          <a:prstGeom prst="rect">
            <a:avLst/>
          </a:prstGeom>
        </p:spPr>
      </p:pic>
      <p:pic>
        <p:nvPicPr>
          <p:cNvPr id="83" name="Picture 82" descr="coloured logo.png">
            <a:extLst>
              <a:ext uri="{FF2B5EF4-FFF2-40B4-BE49-F238E27FC236}">
                <a16:creationId xmlns:a16="http://schemas.microsoft.com/office/drawing/2014/main" id="{AA069E04-EF5F-4C71-9384-47CACFB720E3}"/>
              </a:ext>
            </a:extLst>
          </p:cNvPr>
          <p:cNvPicPr>
            <a:picLocks noChangeAspect="1"/>
          </p:cNvPicPr>
          <p:nvPr/>
        </p:nvPicPr>
        <p:blipFill>
          <a:blip r:embed="rId14"/>
          <a:stretch>
            <a:fillRect/>
          </a:stretch>
        </p:blipFill>
        <p:spPr>
          <a:xfrm>
            <a:off x="1230216" y="1644973"/>
            <a:ext cx="5541380" cy="2344034"/>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552</Words>
  <Application>Microsoft Office PowerPoint</Application>
  <PresentationFormat>Custom</PresentationFormat>
  <Paragraphs>75</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2019-08-16T17:54:37Z</dcterms:modified>
</cp:coreProperties>
</file>