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0E0FF"/>
    <a:srgbClr val="E0EBFF"/>
    <a:srgbClr val="97AEBB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9886" autoAdjust="0"/>
  </p:normalViewPr>
  <p:slideViewPr>
    <p:cSldViewPr>
      <p:cViewPr>
        <p:scale>
          <a:sx n="50" d="100"/>
          <a:sy n="50" d="100"/>
        </p:scale>
        <p:origin x="660" y="36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1" y="0"/>
            <a:ext cx="3081716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3297" tIns="46644" rIns="93297" bIns="46644" anchor="t" anchorCtr="0" compatLnSpc="0"/>
          <a:lstStyle>
            <a:lvl1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65342" algn="l"/>
                <a:tab pos="931064" algn="l"/>
                <a:tab pos="1396786" algn="l"/>
                <a:tab pos="1862507" algn="l"/>
                <a:tab pos="2328228" algn="l"/>
                <a:tab pos="2793951" algn="l"/>
                <a:tab pos="3259672" algn="l"/>
                <a:tab pos="3725385" algn="l"/>
                <a:tab pos="4191106" algn="l"/>
                <a:tab pos="4656828" algn="l"/>
                <a:tab pos="5122549" algn="l"/>
                <a:tab pos="5588271" algn="l"/>
                <a:tab pos="6053992" algn="l"/>
                <a:tab pos="6519715" algn="l"/>
                <a:tab pos="6985436" algn="l"/>
                <a:tab pos="7451148" algn="l"/>
                <a:tab pos="7916869" algn="l"/>
                <a:tab pos="8382592" algn="l"/>
                <a:tab pos="8848313" algn="l"/>
                <a:tab pos="9314035" algn="l"/>
              </a:tabLst>
              <a:defRPr sz="15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dirty="0"/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4020704" y="0"/>
            <a:ext cx="3083360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3297" tIns="46644" rIns="93297" bIns="46644" anchor="t" anchorCtr="0" compatLnSpc="0"/>
          <a:lstStyle>
            <a:lvl1pPr algn="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65342" algn="l"/>
                <a:tab pos="931064" algn="l"/>
                <a:tab pos="1396786" algn="l"/>
                <a:tab pos="1862507" algn="l"/>
                <a:tab pos="2328228" algn="l"/>
                <a:tab pos="2793951" algn="l"/>
                <a:tab pos="3259672" algn="l"/>
                <a:tab pos="3725385" algn="l"/>
                <a:tab pos="4191106" algn="l"/>
                <a:tab pos="4656828" algn="l"/>
                <a:tab pos="5122549" algn="l"/>
                <a:tab pos="5588271" algn="l"/>
                <a:tab pos="6053992" algn="l"/>
                <a:tab pos="6519715" algn="l"/>
                <a:tab pos="6985436" algn="l"/>
                <a:tab pos="7451148" algn="l"/>
                <a:tab pos="7916869" algn="l"/>
                <a:tab pos="8382592" algn="l"/>
                <a:tab pos="8848313" algn="l"/>
                <a:tab pos="9314035" algn="l"/>
              </a:tabLst>
              <a:defRPr sz="15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dirty="0"/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1" y="9722883"/>
            <a:ext cx="3081716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3297" tIns="46644" rIns="93297" bIns="46644" anchor="b" anchorCtr="0" compatLnSpc="0"/>
          <a:lstStyle>
            <a:lvl1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65342" algn="l"/>
                <a:tab pos="931064" algn="l"/>
                <a:tab pos="1396786" algn="l"/>
                <a:tab pos="1862507" algn="l"/>
                <a:tab pos="2328228" algn="l"/>
                <a:tab pos="2793951" algn="l"/>
                <a:tab pos="3259672" algn="l"/>
                <a:tab pos="3725385" algn="l"/>
                <a:tab pos="4191106" algn="l"/>
                <a:tab pos="4656828" algn="l"/>
                <a:tab pos="5122549" algn="l"/>
                <a:tab pos="5588271" algn="l"/>
                <a:tab pos="6053992" algn="l"/>
                <a:tab pos="6519715" algn="l"/>
                <a:tab pos="6985436" algn="l"/>
                <a:tab pos="7451148" algn="l"/>
                <a:tab pos="7916869" algn="l"/>
                <a:tab pos="8382592" algn="l"/>
                <a:tab pos="8848313" algn="l"/>
                <a:tab pos="9314035" algn="l"/>
              </a:tabLst>
              <a:defRPr sz="15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dirty="0"/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4020704" y="9722883"/>
            <a:ext cx="3083360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3297" tIns="46644" rIns="93297" bIns="46644" anchor="b" anchorCtr="0" compatLnSpc="0"/>
          <a:lstStyle>
            <a:lvl1pPr algn="r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65342" algn="l"/>
                <a:tab pos="931064" algn="l"/>
                <a:tab pos="1396786" algn="l"/>
                <a:tab pos="1862507" algn="l"/>
                <a:tab pos="2328228" algn="l"/>
                <a:tab pos="2793951" algn="l"/>
                <a:tab pos="3259672" algn="l"/>
                <a:tab pos="3725385" algn="l"/>
                <a:tab pos="4191106" algn="l"/>
                <a:tab pos="4656828" algn="l"/>
                <a:tab pos="5122549" algn="l"/>
                <a:tab pos="5588271" algn="l"/>
                <a:tab pos="6053992" algn="l"/>
                <a:tab pos="6519715" algn="l"/>
                <a:tab pos="6985436" algn="l"/>
                <a:tab pos="7451148" algn="l"/>
                <a:tab pos="7916869" algn="l"/>
                <a:tab pos="8382592" algn="l"/>
                <a:tab pos="8848313" algn="l"/>
                <a:tab pos="9314035" algn="l"/>
              </a:tabLst>
              <a:defRPr sz="15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B76F5CB-7AB0-4077-939F-79AD1AF1C570}" type="slidenum">
              <a:rPr lang="de-DE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96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Move="1" noResize="1"/>
          </p:cNvSpPr>
          <p:nvPr/>
        </p:nvSpPr>
        <p:spPr>
          <a:xfrm>
            <a:off x="1" y="1"/>
            <a:ext cx="7104063" cy="10234613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lIns="93297" tIns="46644" rIns="93297" bIns="46644" anchor="ctr" anchorCtr="1" compatLnSpc="0"/>
          <a:lstStyle/>
          <a:p>
            <a: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65342" algn="l"/>
                <a:tab pos="931064" algn="l"/>
                <a:tab pos="1396786" algn="l"/>
                <a:tab pos="1862507" algn="l"/>
                <a:tab pos="2328228" algn="l"/>
                <a:tab pos="2793951" algn="l"/>
                <a:tab pos="3259672" algn="l"/>
                <a:tab pos="3725385" algn="l"/>
                <a:tab pos="4191106" algn="l"/>
                <a:tab pos="4656828" algn="l"/>
                <a:tab pos="5122549" algn="l"/>
                <a:tab pos="5588271" algn="l"/>
                <a:tab pos="6053992" algn="l"/>
                <a:tab pos="6519715" algn="l"/>
                <a:tab pos="6985436" algn="l"/>
                <a:tab pos="7451148" algn="l"/>
                <a:tab pos="7916869" algn="l"/>
                <a:tab pos="8382592" algn="l"/>
                <a:tab pos="8848313" algn="l"/>
                <a:tab pos="931403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5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3075" name="Folienbildplatzhalter 2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-14249400" y="-19369088"/>
            <a:ext cx="28498800" cy="4029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6" name="Notizenplatzhalter 3"/>
          <p:cNvSpPr txBox="1">
            <a:spLocks noGrp="1"/>
          </p:cNvSpPr>
          <p:nvPr>
            <p:ph type="body" sz="quarter" idx="3"/>
          </p:nvPr>
        </p:nvSpPr>
        <p:spPr bwMode="auto">
          <a:xfrm>
            <a:off x="710407" y="4861442"/>
            <a:ext cx="5681607" cy="460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139529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450"/>
      </a:spcBef>
      <a:spcAft>
        <a:spcPct val="0"/>
      </a:spcAft>
      <a:buClr>
        <a:srgbClr val="000000"/>
      </a:buClr>
      <a:buSzPct val="100000"/>
      <a:buFont typeface="Times New Roman" pitchFamily="18" charset="0"/>
      <a:buChar char="•"/>
      <a:tabLst>
        <a:tab pos="0" algn="l"/>
        <a:tab pos="447675" algn="l"/>
        <a:tab pos="896938" algn="l"/>
        <a:tab pos="1346200" algn="l"/>
        <a:tab pos="1795463" algn="l"/>
        <a:tab pos="2244725" algn="l"/>
        <a:tab pos="2693988" algn="l"/>
        <a:tab pos="3143250" algn="l"/>
        <a:tab pos="3592513" algn="l"/>
        <a:tab pos="4041775" algn="l"/>
        <a:tab pos="4491038" algn="l"/>
        <a:tab pos="4940300" algn="l"/>
        <a:tab pos="5389563" algn="l"/>
        <a:tab pos="5838825" algn="l"/>
        <a:tab pos="6288088" algn="l"/>
        <a:tab pos="6737350" algn="l"/>
        <a:tab pos="7186613" algn="l"/>
        <a:tab pos="7635875" algn="l"/>
        <a:tab pos="8085138" algn="l"/>
        <a:tab pos="8534400" algn="l"/>
        <a:tab pos="8983663" algn="l"/>
      </a:tabLst>
      <a:defRPr lang="de-DE" sz="1200">
        <a:solidFill>
          <a:srgbClr val="000000"/>
        </a:solidFill>
        <a:latin typeface="Times New Roman" pitchFamily="18"/>
        <a:cs typeface="Tahoma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hteck 1"/>
          <p:cNvSpPr>
            <a:spLocks noChangeArrowheads="1"/>
          </p:cNvSpPr>
          <p:nvPr/>
        </p:nvSpPr>
        <p:spPr bwMode="auto">
          <a:xfrm>
            <a:off x="2295665" y="778258"/>
            <a:ext cx="2512734" cy="3837980"/>
          </a:xfrm>
          <a:prstGeom prst="rect">
            <a:avLst/>
          </a:prstGeom>
          <a:solidFill>
            <a:srgbClr val="4F81BD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de-DE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099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10407" y="4861441"/>
            <a:ext cx="5681607" cy="190364"/>
          </a:xfrm>
        </p:spPr>
        <p:txBody>
          <a:bodyPr>
            <a:spAutoFit/>
          </a:bodyPr>
          <a:lstStyle/>
          <a:p>
            <a:pPr eaLnBrk="1"/>
            <a:endParaRPr smtClean="0">
              <a:latin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13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2270126" y="13296903"/>
            <a:ext cx="25734965" cy="91757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 txBox="1">
            <a:spLocks noGrp="1"/>
          </p:cNvSpPr>
          <p:nvPr>
            <p:ph type="subTitle" idx="1"/>
          </p:nvPr>
        </p:nvSpPr>
        <p:spPr>
          <a:xfrm>
            <a:off x="4541833" y="24255410"/>
            <a:ext cx="21191540" cy="10939460"/>
          </a:xfrm>
        </p:spPr>
        <p:txBody>
          <a:bodyPr anchorCtr="1"/>
          <a:lstStyle>
            <a:lvl1pPr marL="0" indent="0" algn="ctr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DBEE3-0EC5-4860-926A-4C936C9FD4F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464F6-7CFF-4CC7-AD4F-744A177561F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 txBox="1">
            <a:spLocks noGrp="1"/>
          </p:cNvSpPr>
          <p:nvPr>
            <p:ph type="title" orient="vert"/>
          </p:nvPr>
        </p:nvSpPr>
        <p:spPr>
          <a:xfrm>
            <a:off x="21570952" y="1036636"/>
            <a:ext cx="6432547" cy="370093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2270126" y="1036636"/>
            <a:ext cx="19148422" cy="370093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22197-01E5-4BE9-AE8C-02E3DCCA71B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EF8AB-65F1-444E-9EB3-1D0D0FC944D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2390771" y="27505023"/>
            <a:ext cx="25734965" cy="8501067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2390771" y="18141952"/>
            <a:ext cx="25734965" cy="9363071"/>
          </a:xfrm>
        </p:spPr>
        <p:txBody>
          <a:bodyPr anchor="b"/>
          <a:lstStyle>
            <a:lvl1pPr marL="0" indent="0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97BA5-8CDC-451C-9810-6A521B49AFE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2270126" y="12365038"/>
            <a:ext cx="12790490" cy="2568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15213009" y="12365038"/>
            <a:ext cx="12790490" cy="2568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CC6C1-CFD4-4ED7-8CF2-5F708098298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514475" y="1714500"/>
            <a:ext cx="27246267" cy="713422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1514475" y="9580561"/>
            <a:ext cx="13376272" cy="3994154"/>
          </a:xfrm>
        </p:spPr>
        <p:txBody>
          <a:bodyPr anchor="b"/>
          <a:lstStyle>
            <a:lvl1pPr marL="0" indent="0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idx="2"/>
          </p:nvPr>
        </p:nvSpPr>
        <p:spPr>
          <a:xfrm>
            <a:off x="1514475" y="13574716"/>
            <a:ext cx="13376272" cy="246618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3"/>
          </p:nvPr>
        </p:nvSpPr>
        <p:spPr>
          <a:xfrm>
            <a:off x="15379695" y="9580561"/>
            <a:ext cx="13381036" cy="3994154"/>
          </a:xfrm>
        </p:spPr>
        <p:txBody>
          <a:bodyPr anchor="b"/>
          <a:lstStyle>
            <a:lvl1pPr marL="0" indent="0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 sz="2400" b="1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 txBox="1">
            <a:spLocks noGrp="1"/>
          </p:cNvSpPr>
          <p:nvPr>
            <p:ph idx="4"/>
          </p:nvPr>
        </p:nvSpPr>
        <p:spPr>
          <a:xfrm>
            <a:off x="15379695" y="13574716"/>
            <a:ext cx="13381036" cy="246618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F281-0868-44D0-81D9-251F026687B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9649E-4298-4BFA-94B2-FE77AA1B1C9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9A1F6-2052-4525-AFAB-9CB1FA7FC72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514475" y="1704971"/>
            <a:ext cx="9959973" cy="7251704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idx="1"/>
          </p:nvPr>
        </p:nvSpPr>
        <p:spPr>
          <a:xfrm>
            <a:off x="11836395" y="1704971"/>
            <a:ext cx="16924336" cy="365315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1514475" y="8956676"/>
            <a:ext cx="9959973" cy="29279846"/>
          </a:xfrm>
        </p:spPr>
        <p:txBody>
          <a:bodyPr/>
          <a:lstStyle>
            <a:lvl1pPr marL="0" indent="0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 sz="14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3CAF7-1D57-4272-B0AE-490C7E2D1A9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5934071" y="29962473"/>
            <a:ext cx="18165763" cy="3536954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 txBox="1">
            <a:spLocks noGrp="1"/>
          </p:cNvSpPr>
          <p:nvPr>
            <p:ph type="pic" idx="1"/>
          </p:nvPr>
        </p:nvSpPr>
        <p:spPr>
          <a:xfrm>
            <a:off x="5934071" y="3824285"/>
            <a:ext cx="18165763" cy="25682579"/>
          </a:xfrm>
        </p:spPr>
        <p:txBody>
          <a:bodyPr/>
          <a:lstStyle>
            <a:lvl1pPr marL="0" indent="0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 sz="3200"/>
            </a:lvl1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5934071" y="33499428"/>
            <a:ext cx="18165763" cy="5024435"/>
          </a:xfrm>
        </p:spPr>
        <p:txBody>
          <a:bodyPr/>
          <a:lstStyle>
            <a:lvl1pPr marL="0" indent="0">
              <a:buNone/>
              <a:tabLst>
                <a:tab pos="233281" algn="l"/>
                <a:tab pos="682563" algn="l"/>
                <a:tab pos="1131844" algn="l"/>
                <a:tab pos="1581116" algn="l"/>
                <a:tab pos="2030397" algn="l"/>
                <a:tab pos="2479322" algn="l"/>
                <a:tab pos="2928603" algn="l"/>
                <a:tab pos="3377875" algn="l"/>
                <a:tab pos="3827157" algn="l"/>
                <a:tab pos="4276438" algn="l"/>
                <a:tab pos="4725719" algn="l"/>
                <a:tab pos="5175001" algn="l"/>
                <a:tab pos="5624282" algn="l"/>
                <a:tab pos="6073563" algn="l"/>
                <a:tab pos="6522835" algn="l"/>
                <a:tab pos="6972117" algn="l"/>
                <a:tab pos="7421398" algn="l"/>
                <a:tab pos="7870679" algn="l"/>
                <a:tab pos="8319961" algn="l"/>
                <a:tab pos="8769242" algn="l"/>
              </a:tabLst>
              <a:defRPr sz="140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ußzeilenplatzhalt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Foliennummernplatzhalt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7898D-4C81-4A9E-84F8-15617591B7F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 txBox="1">
            <a:spLocks noGrp="1"/>
          </p:cNvSpPr>
          <p:nvPr>
            <p:ph type="title"/>
          </p:nvPr>
        </p:nvSpPr>
        <p:spPr bwMode="auto">
          <a:xfrm>
            <a:off x="2270125" y="1036638"/>
            <a:ext cx="25733375" cy="1266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1" name="Textplatzhalter 2"/>
          <p:cNvSpPr txBox="1">
            <a:spLocks noGrp="1"/>
          </p:cNvSpPr>
          <p:nvPr>
            <p:ph type="body" idx="1"/>
          </p:nvPr>
        </p:nvSpPr>
        <p:spPr bwMode="auto">
          <a:xfrm>
            <a:off x="2270125" y="12365038"/>
            <a:ext cx="25733375" cy="256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2270125" y="38998525"/>
            <a:ext cx="6305550" cy="2852738"/>
          </a:xfrm>
          <a:prstGeom prst="rect">
            <a:avLst/>
          </a:prstGeom>
          <a:noFill/>
          <a:ln>
            <a:noFill/>
          </a:ln>
        </p:spPr>
        <p:txBody>
          <a:bodyPr vert="horz" wrap="square" lIns="417597" tIns="208803" rIns="417597" bIns="208803" anchor="t" anchorCtr="0" compatLnSpc="1"/>
          <a:lstStyle>
            <a:lvl1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de-DE" sz="6400" b="0" i="0" u="none" strike="noStrike" kern="1200" cap="none" spc="0" baseline="0">
                <a:solidFill>
                  <a:srgbClr val="000000"/>
                </a:solidFill>
                <a:uFillTx/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10344150" y="38998525"/>
            <a:ext cx="9585325" cy="2852738"/>
          </a:xfrm>
          <a:prstGeom prst="rect">
            <a:avLst/>
          </a:prstGeom>
          <a:noFill/>
          <a:ln>
            <a:noFill/>
          </a:ln>
        </p:spPr>
        <p:txBody>
          <a:bodyPr vert="horz" wrap="square" lIns="417597" tIns="208803" rIns="417597" bIns="208803" anchor="t" anchorCtr="1" compatLnSpc="1"/>
          <a:lstStyle>
            <a:lvl1pPr marL="0" marR="0" lvl="0" indent="0" algn="ct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de-DE" sz="6400" b="0" i="0" u="none" strike="noStrike" kern="1200" cap="none" spc="0" baseline="0">
                <a:solidFill>
                  <a:srgbClr val="000000"/>
                </a:solidFill>
                <a:uFillTx/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21697950" y="38998525"/>
            <a:ext cx="6305550" cy="2852738"/>
          </a:xfrm>
          <a:prstGeom prst="rect">
            <a:avLst/>
          </a:prstGeom>
          <a:noFill/>
          <a:ln>
            <a:noFill/>
          </a:ln>
        </p:spPr>
        <p:txBody>
          <a:bodyPr vert="horz" wrap="square" lIns="417597" tIns="208803" rIns="417597" bIns="208803" anchor="t" anchorCtr="0" compatLnSpc="1"/>
          <a:lstStyle>
            <a:lvl1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de-DE" sz="6400" b="0" i="0" u="none" strike="noStrike" kern="1200" cap="none" spc="0" baseline="0">
                <a:solidFill>
                  <a:srgbClr val="000000"/>
                </a:solidFill>
                <a:uFillTx/>
                <a:latin typeface="Arial" pitchFamily="82"/>
                <a:ea typeface="ＭＳ Ｐゴシック" pitchFamily="82"/>
                <a:cs typeface="ＭＳ Ｐゴシック" pitchFamily="82"/>
              </a:defRPr>
            </a:lvl1pPr>
          </a:lstStyle>
          <a:p>
            <a:pPr>
              <a:defRPr/>
            </a:pPr>
            <a:fld id="{44156C26-C3AD-4C64-8D23-52999E58350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lang="de-DE" sz="20100">
          <a:solidFill>
            <a:srgbClr val="97AEBB"/>
          </a:solidFill>
          <a:latin typeface="Arial" pitchFamily="82"/>
          <a:ea typeface="ＭＳ Ｐゴシック" pitchFamily="82"/>
        </a:defRPr>
      </a:lvl1pPr>
      <a:lvl2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5pPr>
      <a:lvl6pPr marL="457200" algn="ctr" rtl="0" eaLnBrk="0" fontAlgn="base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6pPr>
      <a:lvl7pPr marL="914400" algn="ctr" rtl="0" eaLnBrk="0" fontAlgn="base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7pPr>
      <a:lvl8pPr marL="1371600" algn="ctr" rtl="0" eaLnBrk="0" fontAlgn="base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8pPr>
      <a:lvl9pPr marL="1828800" algn="ctr" rtl="0" eaLnBrk="0" fontAlgn="base">
        <a:lnSpc>
          <a:spcPct val="93000"/>
        </a:lnSpc>
        <a:spcBef>
          <a:spcPct val="0"/>
        </a:spcBef>
        <a:spcAft>
          <a:spcPct val="0"/>
        </a:spcAft>
        <a:buClr>
          <a:srgbClr val="97AEBB"/>
        </a:buClr>
        <a:buSzPct val="100000"/>
        <a:buFont typeface="Arial" pitchFamily="34" charset="0"/>
        <a:buChar char="•"/>
        <a:tabLst>
          <a:tab pos="0" algn="l"/>
          <a:tab pos="447675" algn="l"/>
          <a:tab pos="896938" algn="l"/>
          <a:tab pos="1346200" algn="l"/>
          <a:tab pos="1795463" algn="l"/>
          <a:tab pos="2244725" algn="l"/>
          <a:tab pos="2693988" algn="l"/>
          <a:tab pos="3143250" algn="l"/>
          <a:tab pos="3592513" algn="l"/>
          <a:tab pos="4041775" algn="l"/>
          <a:tab pos="4491038" algn="l"/>
          <a:tab pos="4940300" algn="l"/>
          <a:tab pos="5389563" algn="l"/>
          <a:tab pos="5838825" algn="l"/>
          <a:tab pos="6288088" algn="l"/>
          <a:tab pos="6737350" algn="l"/>
          <a:tab pos="7186613" algn="l"/>
          <a:tab pos="7635875" algn="l"/>
          <a:tab pos="8085138" algn="l"/>
          <a:tab pos="8534400" algn="l"/>
          <a:tab pos="8983663" algn="l"/>
        </a:tabLst>
        <a:defRPr sz="20100">
          <a:solidFill>
            <a:srgbClr val="97AEBB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1562100" indent="-1562100" algn="l" rtl="0" eaLnBrk="0" fontAlgn="base" hangingPunct="0">
        <a:lnSpc>
          <a:spcPct val="93000"/>
        </a:lnSpc>
        <a:spcBef>
          <a:spcPts val="365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tabLst>
          <a:tab pos="231775" algn="l"/>
          <a:tab pos="681038" algn="l"/>
          <a:tab pos="1130300" algn="l"/>
          <a:tab pos="1579563" algn="l"/>
          <a:tab pos="2028825" algn="l"/>
          <a:tab pos="2478088" algn="l"/>
          <a:tab pos="2927350" algn="l"/>
          <a:tab pos="3376613" algn="l"/>
          <a:tab pos="3825875" algn="l"/>
          <a:tab pos="4275138" algn="l"/>
          <a:tab pos="4724400" algn="l"/>
          <a:tab pos="5173663" algn="l"/>
          <a:tab pos="5622925" algn="l"/>
          <a:tab pos="6072188" algn="l"/>
          <a:tab pos="6521450" algn="l"/>
          <a:tab pos="6970713" algn="l"/>
          <a:tab pos="7419975" algn="l"/>
          <a:tab pos="7869238" algn="l"/>
          <a:tab pos="8318500" algn="l"/>
          <a:tab pos="8767763" algn="l"/>
        </a:tabLst>
        <a:defRPr lang="de-DE" sz="146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1pPr>
      <a:lvl2pPr marL="3389313" lvl="1" indent="-1304925" algn="l" rtl="0" eaLnBrk="0" fontAlgn="base" hangingPunct="0">
        <a:lnSpc>
          <a:spcPct val="93000"/>
        </a:lnSpc>
        <a:spcBef>
          <a:spcPts val="32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tabLst>
          <a:tab pos="201613" algn="l"/>
          <a:tab pos="650875" algn="l"/>
          <a:tab pos="1100138" algn="l"/>
          <a:tab pos="1549400" algn="l"/>
          <a:tab pos="1998663" algn="l"/>
          <a:tab pos="2447925" algn="l"/>
          <a:tab pos="2897188" algn="l"/>
          <a:tab pos="3346450" algn="l"/>
          <a:tab pos="3795713" algn="l"/>
          <a:tab pos="4246563" algn="l"/>
          <a:tab pos="4694238" algn="l"/>
          <a:tab pos="5143500" algn="l"/>
          <a:tab pos="5592763" algn="l"/>
          <a:tab pos="6042025" algn="l"/>
          <a:tab pos="6491288" algn="l"/>
          <a:tab pos="6940550" algn="l"/>
          <a:tab pos="7389813" algn="l"/>
        </a:tabLst>
        <a:defRPr lang="de-DE" sz="128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2pPr>
      <a:lvl3pPr marL="5216525" lvl="2" indent="-1042988" algn="l" rtl="0" eaLnBrk="0" fontAlgn="base" hangingPunct="0">
        <a:lnSpc>
          <a:spcPct val="93000"/>
        </a:lnSpc>
        <a:spcBef>
          <a:spcPts val="275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tabLst>
          <a:tab pos="171450" algn="l"/>
          <a:tab pos="620713" algn="l"/>
          <a:tab pos="1069975" algn="l"/>
          <a:tab pos="1519238" algn="l"/>
          <a:tab pos="1968500" algn="l"/>
          <a:tab pos="2417763" algn="l"/>
          <a:tab pos="2867025" algn="l"/>
          <a:tab pos="3316288" algn="l"/>
          <a:tab pos="3765550" algn="l"/>
          <a:tab pos="4214813" algn="l"/>
          <a:tab pos="4664075" algn="l"/>
          <a:tab pos="5113338" algn="l"/>
          <a:tab pos="5562600" algn="l"/>
        </a:tabLst>
        <a:defRPr lang="de-DE" sz="110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3pPr>
      <a:lvl4pPr marL="7304088" lvl="3" indent="-1041400" algn="l" rtl="0" eaLnBrk="0" fontAlgn="base" hangingPunct="0">
        <a:lnSpc>
          <a:spcPct val="93000"/>
        </a:lnSpc>
        <a:spcBef>
          <a:spcPts val="2275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tabLst>
          <a:tab pos="330200" algn="l"/>
          <a:tab pos="779463" algn="l"/>
          <a:tab pos="1228725" algn="l"/>
          <a:tab pos="1677988" algn="l"/>
          <a:tab pos="2127250" algn="l"/>
          <a:tab pos="2576513" algn="l"/>
          <a:tab pos="3025775" algn="l"/>
          <a:tab pos="3475038" algn="l"/>
        </a:tabLst>
        <a:defRPr lang="de-DE" sz="91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4pPr>
      <a:lvl5pPr marL="9393238" lvl="4" indent="-1042988" algn="l" rtl="0" eaLnBrk="0" fontAlgn="base" hangingPunct="0">
        <a:lnSpc>
          <a:spcPct val="93000"/>
        </a:lnSpc>
        <a:spcBef>
          <a:spcPts val="2275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tabLst>
          <a:tab pos="38100" algn="l"/>
          <a:tab pos="487363" algn="l"/>
          <a:tab pos="936625" algn="l"/>
          <a:tab pos="1385888" algn="l"/>
        </a:tabLst>
        <a:defRPr lang="de-DE" sz="91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5pPr>
      <a:lvl6pPr marL="9850438" indent="-1042988" algn="l" rtl="0" eaLnBrk="0" fontAlgn="base">
        <a:lnSpc>
          <a:spcPct val="93000"/>
        </a:lnSpc>
        <a:spcBef>
          <a:spcPts val="2275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tabLst>
          <a:tab pos="38100" algn="l"/>
          <a:tab pos="487363" algn="l"/>
          <a:tab pos="936625" algn="l"/>
          <a:tab pos="1385888" algn="l"/>
        </a:tabLst>
        <a:defRPr lang="de-DE" sz="91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6pPr>
      <a:lvl7pPr marL="10307638" indent="-1042988" algn="l" rtl="0" eaLnBrk="0" fontAlgn="base">
        <a:lnSpc>
          <a:spcPct val="93000"/>
        </a:lnSpc>
        <a:spcBef>
          <a:spcPts val="2275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tabLst>
          <a:tab pos="38100" algn="l"/>
          <a:tab pos="487363" algn="l"/>
          <a:tab pos="936625" algn="l"/>
          <a:tab pos="1385888" algn="l"/>
        </a:tabLst>
        <a:defRPr lang="de-DE" sz="91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7pPr>
      <a:lvl8pPr marL="10764838" indent="-1042988" algn="l" rtl="0" eaLnBrk="0" fontAlgn="base">
        <a:lnSpc>
          <a:spcPct val="93000"/>
        </a:lnSpc>
        <a:spcBef>
          <a:spcPts val="2275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tabLst>
          <a:tab pos="38100" algn="l"/>
          <a:tab pos="487363" algn="l"/>
          <a:tab pos="936625" algn="l"/>
          <a:tab pos="1385888" algn="l"/>
        </a:tabLst>
        <a:defRPr lang="de-DE" sz="91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8pPr>
      <a:lvl9pPr marL="11222038" indent="-1042988" algn="l" rtl="0" eaLnBrk="0" fontAlgn="base">
        <a:lnSpc>
          <a:spcPct val="93000"/>
        </a:lnSpc>
        <a:spcBef>
          <a:spcPts val="2275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tabLst>
          <a:tab pos="38100" algn="l"/>
          <a:tab pos="487363" algn="l"/>
          <a:tab pos="936625" algn="l"/>
          <a:tab pos="1385888" algn="l"/>
        </a:tabLst>
        <a:defRPr lang="de-DE" sz="9100">
          <a:solidFill>
            <a:srgbClr val="000000"/>
          </a:solidFill>
          <a:latin typeface="Arial" pitchFamily="82"/>
          <a:ea typeface="ＭＳ Ｐゴシック" pitchFamily="82"/>
          <a:cs typeface="ＭＳ Ｐゴシック" pitchFamily="8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7.png"/><Relationship Id="rId17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ihandform 2"/>
          <p:cNvSpPr/>
          <p:nvPr/>
        </p:nvSpPr>
        <p:spPr bwMode="auto">
          <a:xfrm>
            <a:off x="470395" y="7405392"/>
            <a:ext cx="29334422" cy="539828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5E3DD"/>
          </a:solidFill>
          <a:ln>
            <a:noFill/>
            <a:prstDash val="solid"/>
          </a:ln>
        </p:spPr>
        <p:txBody>
          <a:bodyPr wrap="none" lIns="90004" tIns="46798" rIns="90004" bIns="46798" anchor="ctr" compatLnSpc="0"/>
          <a:lstStyle/>
          <a:p>
            <a: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pic>
        <p:nvPicPr>
          <p:cNvPr id="1030" name="Grafik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52140" y="519561"/>
            <a:ext cx="1004093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1" name="Gruppieren 5"/>
          <p:cNvGrpSpPr>
            <a:grpSpLocks/>
          </p:cNvGrpSpPr>
          <p:nvPr/>
        </p:nvGrpSpPr>
        <p:grpSpPr bwMode="auto">
          <a:xfrm>
            <a:off x="0" y="2895825"/>
            <a:ext cx="30283150" cy="4370997"/>
            <a:chOff x="0" y="2880003"/>
            <a:chExt cx="30283199" cy="5004029"/>
          </a:xfrm>
        </p:grpSpPr>
        <p:sp>
          <p:nvSpPr>
            <p:cNvPr id="7" name="Freihandform 6"/>
            <p:cNvSpPr/>
            <p:nvPr/>
          </p:nvSpPr>
          <p:spPr>
            <a:xfrm>
              <a:off x="0" y="2880003"/>
              <a:ext cx="30283199" cy="715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+- f3 0 f2"/>
                <a:gd name="f7" fmla="*/ f6 1 21600"/>
                <a:gd name="f8" fmla="*/ f2 1 f7"/>
                <a:gd name="f9" fmla="*/ f3 1 f7"/>
                <a:gd name="f10" fmla="*/ f8 f4 1"/>
                <a:gd name="f11" fmla="*/ f9 f4 1"/>
                <a:gd name="f12" fmla="*/ f9 f5 1"/>
                <a:gd name="f13" fmla="*/ f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" t="f13" r="f11" b="f1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D4D0C6"/>
            </a:solidFill>
            <a:ln>
              <a:noFill/>
              <a:prstDash val="solid"/>
            </a:ln>
          </p:spPr>
          <p:txBody>
            <a:bodyPr wrap="none" lIns="90004" tIns="46798" rIns="90004" bIns="46798" anchor="ctr" compatLnSpc="0"/>
            <a:lstStyle/>
            <a:p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24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endParaRP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0" y="3383658"/>
              <a:ext cx="30273674" cy="40971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+- f3 0 f2"/>
                <a:gd name="f7" fmla="*/ f6 1 21600"/>
                <a:gd name="f8" fmla="*/ f2 1 f7"/>
                <a:gd name="f9" fmla="*/ f3 1 f7"/>
                <a:gd name="f10" fmla="*/ f8 f4 1"/>
                <a:gd name="f11" fmla="*/ f9 f4 1"/>
                <a:gd name="f12" fmla="*/ f9 f5 1"/>
                <a:gd name="f13" fmla="*/ f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" t="f13" r="f11" b="f1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97AEBB"/>
            </a:solidFill>
            <a:ln>
              <a:noFill/>
              <a:prstDash val="solid"/>
            </a:ln>
          </p:spPr>
          <p:txBody>
            <a:bodyPr wrap="none" lIns="90004" tIns="46798" rIns="90004" bIns="46798" anchor="ctr" compatLnSpc="0"/>
            <a:lstStyle/>
            <a:p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24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349251" y="3621932"/>
              <a:ext cx="29435473" cy="34315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+- f3 0 f2"/>
                <a:gd name="f7" fmla="*/ f6 1 21600"/>
                <a:gd name="f8" fmla="*/ f2 1 f7"/>
                <a:gd name="f9" fmla="*/ f3 1 f7"/>
                <a:gd name="f10" fmla="*/ f8 f4 1"/>
                <a:gd name="f11" fmla="*/ f9 f4 1"/>
                <a:gd name="f12" fmla="*/ f9 f5 1"/>
                <a:gd name="f13" fmla="*/ f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" t="f13" r="f11" b="f1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lIns="0" tIns="208803" rIns="0" bIns="208803" anchor="ctr" anchorCtr="1" compatLnSpc="0"/>
            <a:lstStyle/>
            <a:p>
              <a:pPr algn="ctr" fontAlgn="auto" hangingPunct="0">
                <a:lnSpc>
                  <a:spcPct val="87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6600" b="1" kern="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Visco-elastic </a:t>
              </a:r>
              <a:r>
                <a:rPr lang="en-US" sz="6600" b="1" kern="0" dirty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Behavior of Cells in a Microfluidic Device using FSI</a:t>
              </a:r>
              <a:endParaRPr lang="en-GB" sz="3200" kern="0" dirty="0" smtClean="0">
                <a:solidFill>
                  <a:srgbClr val="FFFFFF"/>
                </a:solidFill>
                <a:latin typeface="Arial" pitchFamily="82"/>
                <a:ea typeface="ＭＳ Ｐゴシック" pitchFamily="82"/>
                <a:cs typeface="ＭＳ Ｐゴシック" pitchFamily="82"/>
              </a:endParaRPr>
            </a:p>
            <a:p>
              <a:pPr algn="ctr" fontAlgn="auto" hangingPunct="0">
                <a:lnSpc>
                  <a:spcPct val="87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200" kern="0" dirty="0" smtClean="0">
                <a:solidFill>
                  <a:srgbClr val="FFFFFF"/>
                </a:solidFill>
                <a:latin typeface="Arial" pitchFamily="82"/>
                <a:ea typeface="ＭＳ Ｐゴシック" pitchFamily="82"/>
                <a:cs typeface="ＭＳ Ｐゴシック" pitchFamily="82"/>
              </a:endParaRPr>
            </a:p>
            <a:p>
              <a:pPr algn="ctr" fontAlgn="auto" hangingPunct="0">
                <a:lnSpc>
                  <a:spcPct val="87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3200" kern="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R</a:t>
              </a:r>
              <a:r>
                <a:rPr lang="en-GB" sz="3200" kern="0" dirty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. </a:t>
              </a:r>
              <a:r>
                <a:rPr lang="en-GB" sz="3200" kern="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Schuster</a:t>
              </a:r>
              <a:r>
                <a:rPr lang="en-GB" sz="3200" kern="0" baseline="3000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1</a:t>
              </a:r>
              <a:r>
                <a:rPr lang="en-GB" sz="3200" kern="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, O</a:t>
              </a:r>
              <a:r>
                <a:rPr lang="en-GB" sz="3200" kern="0" dirty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. </a:t>
              </a:r>
              <a:r>
                <a:rPr lang="en-GB" sz="3200" kern="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Marti</a:t>
              </a:r>
              <a:r>
                <a:rPr lang="en-GB" sz="3200" kern="0" baseline="30000" dirty="0" smtClean="0">
                  <a:solidFill>
                    <a:srgbClr val="FFFFFF"/>
                  </a:solidFill>
                  <a:latin typeface="Arial" pitchFamily="82"/>
                  <a:ea typeface="ＭＳ Ｐゴシック" pitchFamily="82"/>
                  <a:cs typeface="ＭＳ Ｐゴシック" pitchFamily="82"/>
                </a:rPr>
                <a:t>1</a:t>
              </a:r>
            </a:p>
            <a:p>
              <a:pPr algn="ctr" fontAlgn="auto" hangingPunct="0">
                <a:lnSpc>
                  <a:spcPct val="87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3200" kern="0" dirty="0" smtClean="0">
                <a:solidFill>
                  <a:srgbClr val="FFFFFF"/>
                </a:solidFill>
                <a:latin typeface="Arial" pitchFamily="82"/>
                <a:ea typeface="ＭＳ Ｐゴシック" pitchFamily="82"/>
                <a:cs typeface="ＭＳ Ｐゴシック" pitchFamily="82"/>
              </a:endParaRPr>
            </a:p>
            <a:p>
              <a:pPr algn="ctr" fontAlgn="auto" hangingPunct="0">
                <a:lnSpc>
                  <a:spcPct val="87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3200" b="1" kern="0" dirty="0">
                  <a:solidFill>
                    <a:srgbClr val="FFFFFF"/>
                  </a:solidFill>
                  <a:latin typeface="Arial" pitchFamily="82"/>
                  <a:ea typeface="CMR8" pitchFamily="82"/>
                  <a:cs typeface="CMR8" pitchFamily="82"/>
                </a:rPr>
                <a:t>¹ Institute of Experimental Physics, Ulm University, D-89081 </a:t>
              </a:r>
              <a:r>
                <a:rPr lang="en-GB" sz="3200" b="1" kern="0" dirty="0" smtClean="0">
                  <a:solidFill>
                    <a:srgbClr val="FFFFFF"/>
                  </a:solidFill>
                  <a:latin typeface="Arial" pitchFamily="82"/>
                  <a:ea typeface="CMR8" pitchFamily="82"/>
                  <a:cs typeface="CMR8" pitchFamily="82"/>
                </a:rPr>
                <a:t>Ulm</a:t>
              </a:r>
              <a:endParaRPr lang="en-GB" sz="3200" b="1" kern="0" dirty="0">
                <a:solidFill>
                  <a:srgbClr val="FFFFFF"/>
                </a:solidFill>
                <a:latin typeface="Arial" pitchFamily="82"/>
                <a:ea typeface="CMR8" pitchFamily="82"/>
                <a:cs typeface="CMR8" pitchFamily="82"/>
              </a:endParaRPr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0" y="7312556"/>
              <a:ext cx="30273674" cy="5714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+- f3 0 f2"/>
                <a:gd name="f7" fmla="*/ f6 1 21600"/>
                <a:gd name="f8" fmla="*/ f2 1 f7"/>
                <a:gd name="f9" fmla="*/ f3 1 f7"/>
                <a:gd name="f10" fmla="*/ f8 f4 1"/>
                <a:gd name="f11" fmla="*/ f9 f4 1"/>
                <a:gd name="f12" fmla="*/ f9 f5 1"/>
                <a:gd name="f13" fmla="*/ f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" t="f13" r="f11" b="f1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D4D0C6"/>
            </a:solidFill>
            <a:ln>
              <a:noFill/>
              <a:prstDash val="solid"/>
            </a:ln>
          </p:spPr>
          <p:txBody>
            <a:bodyPr wrap="none" lIns="90004" tIns="46798" rIns="90004" bIns="46798" anchor="ctr" compatLnSpc="0"/>
            <a:lstStyle/>
            <a:p>
              <a:pPr fontAlgn="auto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8915" algn="l"/>
                  <a:tab pos="898196" algn="l"/>
                  <a:tab pos="1347478" algn="l"/>
                  <a:tab pos="1796759" algn="l"/>
                  <a:tab pos="2246040" algn="l"/>
                  <a:tab pos="2695322" algn="l"/>
                  <a:tab pos="3144603" algn="l"/>
                  <a:tab pos="3593875" algn="l"/>
                  <a:tab pos="4043156" algn="l"/>
                  <a:tab pos="4492438" algn="l"/>
                  <a:tab pos="4941719" algn="l"/>
                  <a:tab pos="5391000" algn="l"/>
                  <a:tab pos="5840281" algn="l"/>
                  <a:tab pos="6289563" algn="l"/>
                  <a:tab pos="6738844" algn="l"/>
                  <a:tab pos="7188116" algn="l"/>
                  <a:tab pos="7637397" algn="l"/>
                  <a:tab pos="8086679" algn="l"/>
                  <a:tab pos="8535960" algn="l"/>
                  <a:tab pos="8985241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2400" kern="0">
                <a:solidFill>
                  <a:srgbClr val="000000"/>
                </a:solidFill>
                <a:latin typeface="Arial" pitchFamily="82"/>
                <a:ea typeface="ＭＳ Ｐゴシック" pitchFamily="82"/>
                <a:cs typeface="ＭＳ Ｐゴシック" pitchFamily="82"/>
              </a:endParaRPr>
            </a:p>
          </p:txBody>
        </p:sp>
      </p:grpSp>
      <p:pic>
        <p:nvPicPr>
          <p:cNvPr id="55" name="Grafik 54" descr="ExPhys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77343" y="41919"/>
            <a:ext cx="4120526" cy="2823117"/>
          </a:xfrm>
          <a:prstGeom prst="rect">
            <a:avLst/>
          </a:prstGeom>
        </p:spPr>
      </p:pic>
      <p:sp>
        <p:nvSpPr>
          <p:cNvPr id="70" name="Freihandform 55"/>
          <p:cNvSpPr/>
          <p:nvPr/>
        </p:nvSpPr>
        <p:spPr>
          <a:xfrm>
            <a:off x="470396" y="12976945"/>
            <a:ext cx="29334421" cy="150997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5E3DD"/>
          </a:solidFill>
          <a:ln>
            <a:noFill/>
            <a:prstDash val="solid"/>
          </a:ln>
        </p:spPr>
        <p:txBody>
          <a:bodyPr wrap="none" lIns="90004" tIns="46798" rIns="90004" bIns="46798" anchor="ctr" compatLnSpc="0"/>
          <a:lstStyle/>
          <a:p>
            <a: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66" name="Freihandform 11"/>
          <p:cNvSpPr/>
          <p:nvPr/>
        </p:nvSpPr>
        <p:spPr>
          <a:xfrm>
            <a:off x="461514" y="28249934"/>
            <a:ext cx="29352185" cy="10329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5E3DD"/>
          </a:solidFill>
          <a:ln>
            <a:noFill/>
            <a:prstDash val="solid"/>
          </a:ln>
        </p:spPr>
        <p:txBody>
          <a:bodyPr wrap="none" lIns="90004" tIns="46798" rIns="90004" bIns="46798" anchor="ctr" compatLnSpc="0"/>
          <a:lstStyle/>
          <a:p>
            <a: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kern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75" name="Freihandform 18"/>
          <p:cNvSpPr/>
          <p:nvPr/>
        </p:nvSpPr>
        <p:spPr>
          <a:xfrm>
            <a:off x="823106" y="7504337"/>
            <a:ext cx="12457113" cy="116681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0" tIns="208803" rIns="0" bIns="208803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1. Introduction</a:t>
            </a: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kern="0" dirty="0" smtClean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40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76" name="Textfeld 70"/>
          <p:cNvSpPr txBox="1"/>
          <p:nvPr/>
        </p:nvSpPr>
        <p:spPr>
          <a:xfrm>
            <a:off x="808015" y="8584457"/>
            <a:ext cx="24554727" cy="42780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41325" indent="-44132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/>
              <a:t>Variations of </a:t>
            </a:r>
            <a:r>
              <a:rPr lang="en-US" sz="2800" dirty="0" smtClean="0"/>
              <a:t>structure, </a:t>
            </a:r>
            <a:r>
              <a:rPr lang="en-US" sz="2800" b="1" dirty="0" smtClean="0"/>
              <a:t>shape </a:t>
            </a:r>
            <a:r>
              <a:rPr lang="en-US" sz="2800" b="1" dirty="0"/>
              <a:t>of </a:t>
            </a:r>
            <a:r>
              <a:rPr lang="en-US" sz="2800" b="1" dirty="0" smtClean="0"/>
              <a:t>cells </a:t>
            </a:r>
            <a:r>
              <a:rPr lang="en-US" sz="2800" dirty="0" smtClean="0"/>
              <a:t>and their </a:t>
            </a:r>
            <a:r>
              <a:rPr lang="en-US" sz="2800" b="1" dirty="0" smtClean="0"/>
              <a:t>mechanical characterization </a:t>
            </a:r>
            <a:r>
              <a:rPr lang="en-US" sz="2800" dirty="0" smtClean="0"/>
              <a:t>play </a:t>
            </a:r>
            <a:r>
              <a:rPr lang="en-US" sz="2800" dirty="0"/>
              <a:t>an </a:t>
            </a:r>
            <a:r>
              <a:rPr lang="en-US" sz="2800" dirty="0" smtClean="0"/>
              <a:t>important (</a:t>
            </a:r>
            <a:r>
              <a:rPr lang="en-US" sz="2800" dirty="0" err="1" smtClean="0"/>
              <a:t>patho</a:t>
            </a:r>
            <a:r>
              <a:rPr lang="en-US" sz="2800" dirty="0" smtClean="0"/>
              <a:t>-) </a:t>
            </a:r>
            <a:r>
              <a:rPr lang="en-US" sz="2800" dirty="0"/>
              <a:t>physiological role. For instance, tumor and normal cells can be distinguished by </a:t>
            </a:r>
            <a:r>
              <a:rPr lang="en-US" sz="2800" b="1" dirty="0"/>
              <a:t>elasticity</a:t>
            </a:r>
            <a:r>
              <a:rPr lang="en-US" sz="2800" dirty="0"/>
              <a:t>, indicated by the amount of </a:t>
            </a:r>
            <a:r>
              <a:rPr lang="en-US" sz="2800" b="1" dirty="0"/>
              <a:t>deformation</a:t>
            </a:r>
            <a:r>
              <a:rPr lang="en-US" sz="2800" dirty="0"/>
              <a:t> under given </a:t>
            </a:r>
            <a:r>
              <a:rPr lang="en-US" sz="2800" dirty="0" smtClean="0"/>
              <a:t>stress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  <a:r>
              <a:rPr lang="en-US" sz="2800" i="1" dirty="0"/>
              <a:t>Suresh </a:t>
            </a:r>
            <a:r>
              <a:rPr lang="en-US" sz="2800" i="1" dirty="0" smtClean="0"/>
              <a:t>S. </a:t>
            </a:r>
            <a:r>
              <a:rPr lang="en-US" sz="2800" i="1" dirty="0" err="1" smtClean="0"/>
              <a:t>Acta</a:t>
            </a:r>
            <a:r>
              <a:rPr lang="en-US" sz="2800" i="1" dirty="0" smtClean="0"/>
              <a:t> </a:t>
            </a:r>
            <a:r>
              <a:rPr lang="en-US" sz="2800" i="1" dirty="0" err="1"/>
              <a:t>Biomater</a:t>
            </a:r>
            <a:r>
              <a:rPr lang="en-US" sz="2800" i="1" dirty="0"/>
              <a:t>. 2007; 3: 413-438</a:t>
            </a:r>
            <a:endParaRPr lang="en-US" sz="2800" i="1" dirty="0" smtClean="0"/>
          </a:p>
          <a:p>
            <a:pPr marL="441325" indent="-44132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/>
              <a:t>We </a:t>
            </a:r>
            <a:r>
              <a:rPr lang="en-US" sz="2800" dirty="0"/>
              <a:t>aim to provide a simulation-based database for the mechanical deformation of cells in </a:t>
            </a:r>
            <a:r>
              <a:rPr lang="en-US" sz="2800" b="1" dirty="0"/>
              <a:t>microfluidic channels</a:t>
            </a:r>
            <a:r>
              <a:rPr lang="en-US" sz="2800" dirty="0"/>
              <a:t>. The variation of parameters of the viscoelastic models for the cells results in a library of possible cell deformation classes. The cell develops characteristic shapes, while moving through a microfluidic channel with varying </a:t>
            </a:r>
            <a:r>
              <a:rPr lang="en-US" sz="2800" dirty="0" smtClean="0"/>
              <a:t>width. </a:t>
            </a:r>
          </a:p>
          <a:p>
            <a:pPr marL="441325" indent="-44132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/>
              <a:t>We </a:t>
            </a:r>
            <a:r>
              <a:rPr lang="en-US" sz="2800" dirty="0"/>
              <a:t>achieve efficient computations using a 2D-rotational symmetric model, based on </a:t>
            </a:r>
            <a:r>
              <a:rPr lang="en-US" sz="2800" b="1" dirty="0"/>
              <a:t>Fluid-Structure-Interaction</a:t>
            </a:r>
            <a:r>
              <a:rPr lang="en-US" sz="2800" dirty="0"/>
              <a:t> with a </a:t>
            </a:r>
            <a:r>
              <a:rPr lang="en-US" sz="2800" b="1" dirty="0"/>
              <a:t>hyper-elastic</a:t>
            </a:r>
            <a:r>
              <a:rPr lang="en-US" sz="2800" dirty="0"/>
              <a:t> </a:t>
            </a:r>
            <a:r>
              <a:rPr lang="en-US" sz="2800" dirty="0" smtClean="0"/>
              <a:t>material. </a:t>
            </a:r>
            <a:r>
              <a:rPr lang="en-US" sz="2800" dirty="0"/>
              <a:t>The influence of different parameters on the deformation is evaluated and will be presented. The deformation of a cell along an entire microfluidic channel can be tracked for a variety of </a:t>
            </a:r>
            <a:r>
              <a:rPr lang="en-US" sz="2800" b="1" dirty="0"/>
              <a:t>elasticities</a:t>
            </a:r>
            <a:r>
              <a:rPr lang="en-US" sz="2800" dirty="0"/>
              <a:t>, </a:t>
            </a:r>
            <a:r>
              <a:rPr lang="en-US" sz="2800" b="1" dirty="0"/>
              <a:t>viscosities</a:t>
            </a:r>
            <a:r>
              <a:rPr lang="en-US" sz="2800" dirty="0"/>
              <a:t> and </a:t>
            </a:r>
            <a:r>
              <a:rPr lang="en-US" sz="2800" b="1" dirty="0"/>
              <a:t>flow rates</a:t>
            </a:r>
            <a:r>
              <a:rPr lang="en-US" sz="2800" dirty="0"/>
              <a:t>. This research allowed to create guidelines for channel geometries specific for certain cell types or particles.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feld 70"/>
              <p:cNvSpPr txBox="1"/>
              <p:nvPr/>
            </p:nvSpPr>
            <p:spPr>
              <a:xfrm>
                <a:off x="868141" y="14183718"/>
                <a:ext cx="14413481" cy="50761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441325" indent="-441325" fontAlgn="auto">
                  <a:spcBef>
                    <a:spcPts val="600"/>
                  </a:spcBef>
                  <a:spcAft>
                    <a:spcPts val="60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Stationary 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cell shape </a:t>
                </a: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is </a:t>
                </a:r>
                <a:r>
                  <a:rPr lang="en-US" sz="2800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identified, </a:t>
                </a: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determined by 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elastic </a:t>
                </a: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behavior.</a:t>
                </a:r>
                <a:endParaRPr lang="en-US" sz="2800" b="1" kern="0" dirty="0">
                  <a:solidFill>
                    <a:srgbClr val="000000"/>
                  </a:solidFill>
                  <a:latin typeface="Arial" pitchFamily="34"/>
                  <a:cs typeface="Arial" pitchFamily="34"/>
                </a:endParaRPr>
              </a:p>
              <a:p>
                <a:pPr marL="441325" indent="-441325" fontAlgn="auto">
                  <a:spcBef>
                    <a:spcPts val="600"/>
                  </a:spcBef>
                  <a:spcAft>
                    <a:spcPts val="60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Cell shape at 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in- and </a:t>
                </a: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outlet </a:t>
                </a:r>
                <a:r>
                  <a:rPr lang="en-US" sz="2800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is</a:t>
                </a: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 </a:t>
                </a: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also of interest, determined by 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viscous </a:t>
                </a: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behavior.</a:t>
                </a:r>
              </a:p>
              <a:p>
                <a:pPr marL="441325" indent="-441325" fontAlgn="auto">
                  <a:spcBef>
                    <a:spcPts val="600"/>
                  </a:spcBef>
                  <a:spcAft>
                    <a:spcPts val="60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N</a:t>
                </a: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on-linear</a:t>
                </a:r>
                <a:r>
                  <a:rPr lang="en-US" sz="2800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 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hyper-elastic</a:t>
                </a: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 material (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Neo-Hooke</a:t>
                </a:r>
                <a:r>
                  <a:rPr lang="en-US" sz="2800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), describing stress-strain </a:t>
                </a:r>
                <a:r>
                  <a:rPr lang="en-US" sz="2800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behavior of materials undergoing large deformations, e.g. rubber-like substances or </a:t>
                </a:r>
                <a:r>
                  <a:rPr lang="en-US" sz="2800" b="1" kern="0" dirty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biological </a:t>
                </a:r>
                <a:r>
                  <a:rPr lang="en-US" sz="2800" b="1" kern="0" dirty="0" smtClean="0">
                    <a:solidFill>
                      <a:srgbClr val="000000"/>
                    </a:solidFill>
                    <a:latin typeface="Arial" pitchFamily="34"/>
                    <a:cs typeface="Arial" pitchFamily="34"/>
                  </a:rPr>
                  <a:t>tissues.</a:t>
                </a:r>
              </a:p>
              <a:p>
                <a:pPr marL="441325" indent="-441325" fontAlgn="auto">
                  <a:spcBef>
                    <a:spcPts val="600"/>
                  </a:spcBef>
                  <a:spcAft>
                    <a:spcPts val="60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de-DE" sz="2800" dirty="0" smtClean="0"/>
                  <a:t>Definition of the </a:t>
                </a:r>
                <a:r>
                  <a:rPr lang="de-DE" sz="2800" b="1" dirty="0" smtClean="0"/>
                  <a:t>deformation</a:t>
                </a:r>
                <a:r>
                  <a:rPr lang="de-DE" sz="2800" dirty="0" smtClean="0"/>
                  <a:t>: </a:t>
                </a:r>
                <a14:m>
                  <m:oMath xmlns:m="http://schemas.openxmlformats.org/officeDocument/2006/math"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𝒅</m:t>
                    </m:r>
                    <m:r>
                      <a:rPr 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=</m:t>
                    </m:r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𝟏</m:t>
                    </m:r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−</m:t>
                    </m:r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𝒄</m:t>
                    </m:r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=</m:t>
                    </m:r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𝟏</m:t>
                    </m:r>
                    <m:r>
                      <a:rPr lang="de-DE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/>
                      </a:rPr>
                      <m:t>−</m:t>
                    </m:r>
                    <m:f>
                      <m:fPr>
                        <m:ctrlPr>
                          <a:rPr lang="en-US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itchFamily="34"/>
                          </a:rPr>
                        </m:ctrlPr>
                      </m:fPr>
                      <m:num>
                        <m:r>
                          <a:rPr lang="de-DE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itchFamily="34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de-DE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itchFamily="34"/>
                              </a:rPr>
                            </m:ctrlPr>
                          </m:radPr>
                          <m:deg/>
                          <m:e>
                            <m:r>
                              <a:rPr lang="de-DE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itchFamily="34"/>
                              </a:rPr>
                              <m:t>𝝅</m:t>
                            </m:r>
                            <m:r>
                              <a:rPr lang="de-DE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itchFamily="34"/>
                              </a:rPr>
                              <m:t>𝑨</m:t>
                            </m:r>
                          </m:e>
                        </m:rad>
                      </m:num>
                      <m:den>
                        <m:r>
                          <a:rPr lang="de-DE" sz="2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itchFamily="34"/>
                          </a:rPr>
                          <m:t>𝑷</m:t>
                        </m:r>
                      </m:den>
                    </m:f>
                  </m:oMath>
                </a14:m>
                <a:endParaRPr lang="en-US" sz="2800" b="1" kern="0" dirty="0" smtClean="0">
                  <a:solidFill>
                    <a:srgbClr val="000000"/>
                  </a:solidFill>
                </a:endParaRPr>
              </a:p>
              <a:p>
                <a:pPr marL="441325" indent="-441325" fontAlgn="auto">
                  <a:spcBef>
                    <a:spcPts val="600"/>
                  </a:spcBef>
                  <a:spcAft>
                    <a:spcPts val="60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2800" b="1" kern="0" dirty="0">
                  <a:solidFill>
                    <a:srgbClr val="000000"/>
                  </a:solidFill>
                  <a:latin typeface="Arial" pitchFamily="34"/>
                  <a:cs typeface="Arial" pitchFamily="34"/>
                </a:endParaRPr>
              </a:p>
              <a:p>
                <a:pPr marL="441325" indent="-441325" fontAlgn="auto">
                  <a:spcBef>
                    <a:spcPts val="600"/>
                  </a:spcBef>
                  <a:spcAft>
                    <a:spcPts val="60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2800" kern="0" dirty="0">
                  <a:solidFill>
                    <a:srgbClr val="000000"/>
                  </a:solidFill>
                  <a:latin typeface="Arial" pitchFamily="34"/>
                  <a:cs typeface="Arial" pitchFamily="34"/>
                </a:endParaRPr>
              </a:p>
              <a:p>
                <a:pPr marL="441325" indent="-441325" fontAlgn="auto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itchFamily="34" charset="0"/>
                  <a:buChar char="•"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2800" kern="0" dirty="0" smtClean="0">
                  <a:solidFill>
                    <a:srgbClr val="000000"/>
                  </a:solidFill>
                  <a:latin typeface="Arial" pitchFamily="34"/>
                  <a:cs typeface="Arial" pitchFamily="34"/>
                </a:endParaRPr>
              </a:p>
            </p:txBody>
          </p:sp>
        </mc:Choice>
        <mc:Fallback xmlns="">
          <p:sp>
            <p:nvSpPr>
              <p:cNvPr id="85" name="Textfeld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141" y="14183718"/>
                <a:ext cx="14413481" cy="5076198"/>
              </a:xfrm>
              <a:prstGeom prst="rect">
                <a:avLst/>
              </a:prstGeom>
              <a:blipFill>
                <a:blip r:embed="rId5"/>
                <a:stretch>
                  <a:fillRect l="-761" t="-13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ihandform 14"/>
          <p:cNvSpPr/>
          <p:nvPr/>
        </p:nvSpPr>
        <p:spPr>
          <a:xfrm>
            <a:off x="357935" y="256233"/>
            <a:ext cx="8278813" cy="229076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0" tIns="208803" rIns="0" bIns="208803" compatLnSpc="0"/>
          <a:lstStyle/>
          <a:p>
            <a:pPr fontAlgn="auto">
              <a:lnSpc>
                <a:spcPct val="93000"/>
              </a:lnSpc>
              <a:spcBef>
                <a:spcPts val="90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359" algn="l"/>
                <a:tab pos="10858317" algn="l"/>
                <a:tab pos="11582284" algn="l"/>
                <a:tab pos="12306242" algn="l"/>
                <a:tab pos="130302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4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Comsol Conference 2019</a:t>
            </a:r>
          </a:p>
          <a:p>
            <a:pPr fontAlgn="auto">
              <a:lnSpc>
                <a:spcPct val="93000"/>
              </a:lnSpc>
              <a:spcBef>
                <a:spcPts val="90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134359" algn="l"/>
                <a:tab pos="10858317" algn="l"/>
                <a:tab pos="11582284" algn="l"/>
                <a:tab pos="12306242" algn="l"/>
                <a:tab pos="130302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4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Cambridge   </a:t>
            </a:r>
          </a:p>
        </p:txBody>
      </p:sp>
      <p:sp>
        <p:nvSpPr>
          <p:cNvPr id="79" name="Freihandform 27"/>
          <p:cNvSpPr/>
          <p:nvPr/>
        </p:nvSpPr>
        <p:spPr bwMode="auto">
          <a:xfrm>
            <a:off x="823106" y="13048953"/>
            <a:ext cx="28140036" cy="110937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0" tIns="208803" rIns="0" bIns="208803" compatLnSpc="0"/>
          <a:lstStyle/>
          <a:p>
            <a:pPr marL="9525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kern="0" dirty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2</a:t>
            </a:r>
            <a:r>
              <a:rPr lang="en-US" sz="40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. </a:t>
            </a:r>
            <a:r>
              <a:rPr lang="en-US" sz="4000" b="1" kern="0" dirty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Deformation dependence on elasticity and viscosity</a:t>
            </a:r>
          </a:p>
          <a:p>
            <a:pPr fontAlgn="auto">
              <a:lnSpc>
                <a:spcPct val="93000"/>
              </a:lnSpc>
              <a:spcBef>
                <a:spcPts val="90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83" name="Freihandform 11"/>
          <p:cNvSpPr/>
          <p:nvPr/>
        </p:nvSpPr>
        <p:spPr>
          <a:xfrm>
            <a:off x="470395" y="38799240"/>
            <a:ext cx="29334422" cy="362520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solidFill>
            <a:srgbClr val="E5E3DD"/>
          </a:solidFill>
          <a:ln>
            <a:noFill/>
            <a:prstDash val="solid"/>
          </a:ln>
        </p:spPr>
        <p:txBody>
          <a:bodyPr wrap="none" lIns="90004" tIns="46798" rIns="90004" bIns="46798" anchor="ctr" compatLnSpc="0"/>
          <a:lstStyle/>
          <a:p>
            <a:pPr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kern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91" name="Freihandform 18"/>
          <p:cNvSpPr/>
          <p:nvPr/>
        </p:nvSpPr>
        <p:spPr>
          <a:xfrm>
            <a:off x="823107" y="28329837"/>
            <a:ext cx="15178595" cy="116681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0" tIns="208803" rIns="0" bIns="208803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000" b="1" kern="0" dirty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3</a:t>
            </a:r>
            <a:r>
              <a:rPr lang="de-DE" sz="40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. </a:t>
            </a:r>
            <a:r>
              <a:rPr lang="de-DE" sz="4000" b="1" kern="0" dirty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Investigation of </a:t>
            </a:r>
            <a:r>
              <a:rPr lang="de-DE" sz="40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different cell sizes and flow rates</a:t>
            </a:r>
            <a:endParaRPr lang="en-US" sz="4000" b="1" kern="0" dirty="0" smtClean="0">
              <a:solidFill>
                <a:srgbClr val="97AEBB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40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40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108" name="Freihandform 18"/>
          <p:cNvSpPr/>
          <p:nvPr/>
        </p:nvSpPr>
        <p:spPr>
          <a:xfrm>
            <a:off x="736006" y="38885140"/>
            <a:ext cx="12457113" cy="116681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0" tIns="208803" rIns="0" bIns="208803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4000" b="1" kern="0" dirty="0" smtClean="0">
                <a:solidFill>
                  <a:srgbClr val="97AEBB"/>
                </a:solidFill>
                <a:latin typeface="Arial" pitchFamily="82"/>
                <a:ea typeface="ＭＳ Ｐゴシック" pitchFamily="82"/>
                <a:cs typeface="ＭＳ Ｐゴシック" pitchFamily="82"/>
              </a:rPr>
              <a:t>4. Summary and Outlook  </a:t>
            </a:r>
            <a:endParaRPr lang="en-US" sz="4000" b="1" kern="0" dirty="0" smtClean="0">
              <a:solidFill>
                <a:srgbClr val="97AEBB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40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4000" kern="0" dirty="0">
              <a:solidFill>
                <a:srgbClr val="000000"/>
              </a:solidFill>
              <a:latin typeface="Arial" pitchFamily="82"/>
              <a:ea typeface="ＭＳ Ｐゴシック" pitchFamily="82"/>
              <a:cs typeface="ＭＳ Ｐゴシック" pitchFamily="82"/>
            </a:endParaRPr>
          </a:p>
        </p:txBody>
      </p:sp>
      <p:sp>
        <p:nvSpPr>
          <p:cNvPr id="109" name="Textfeld 70"/>
          <p:cNvSpPr txBox="1"/>
          <p:nvPr/>
        </p:nvSpPr>
        <p:spPr>
          <a:xfrm>
            <a:off x="868140" y="39955552"/>
            <a:ext cx="28791518" cy="22775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41325" indent="-441325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dirty="0" smtClean="0"/>
              <a:t>The </a:t>
            </a:r>
            <a:r>
              <a:rPr lang="en-US" sz="2800" dirty="0"/>
              <a:t>deformation of a</a:t>
            </a:r>
            <a:r>
              <a:rPr lang="en-US" sz="2800" dirty="0" smtClean="0"/>
              <a:t> </a:t>
            </a:r>
            <a:r>
              <a:rPr lang="en-US" sz="2800" dirty="0"/>
              <a:t>cell along </a:t>
            </a:r>
            <a:r>
              <a:rPr lang="en-US" sz="2800" dirty="0" smtClean="0"/>
              <a:t>an </a:t>
            </a:r>
            <a:r>
              <a:rPr lang="en-US" sz="2800" b="1" dirty="0" smtClean="0"/>
              <a:t>entire</a:t>
            </a:r>
            <a:r>
              <a:rPr lang="en-US" sz="2800" dirty="0" smtClean="0"/>
              <a:t> microfluidic channel can be tracked for a variety of elasticities, viscosities, cell sizes, flow rates </a:t>
            </a:r>
            <a:r>
              <a:rPr lang="en-US" sz="2800" dirty="0"/>
              <a:t>and channel </a:t>
            </a:r>
            <a:r>
              <a:rPr lang="en-US" sz="2800" dirty="0" smtClean="0"/>
              <a:t>geometries.   </a:t>
            </a:r>
          </a:p>
          <a:p>
            <a:pPr marL="441325" indent="-441325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dirty="0" smtClean="0"/>
              <a:t>From the amount of deformation at distinctive points, different </a:t>
            </a:r>
            <a:r>
              <a:rPr lang="en-US" sz="2800" b="1" dirty="0" smtClean="0"/>
              <a:t>cell types </a:t>
            </a:r>
            <a:r>
              <a:rPr lang="en-US" sz="2800" dirty="0" smtClean="0"/>
              <a:t>can be compared and </a:t>
            </a:r>
            <a:r>
              <a:rPr lang="en-US" sz="2800" b="1" dirty="0" smtClean="0"/>
              <a:t>categorized</a:t>
            </a:r>
            <a:r>
              <a:rPr lang="en-US" sz="2800" dirty="0" smtClean="0"/>
              <a:t>.</a:t>
            </a:r>
          </a:p>
          <a:p>
            <a:pPr marL="441325" indent="-441325" fontAlgn="auto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kern="0" dirty="0" smtClean="0">
                <a:solidFill>
                  <a:srgbClr val="000000"/>
                </a:solidFill>
                <a:latin typeface="Arial" pitchFamily="34"/>
                <a:cs typeface="Arial" pitchFamily="34"/>
              </a:rPr>
              <a:t>Influence of a </a:t>
            </a:r>
            <a:r>
              <a:rPr lang="en-US" sz="2800" b="1" kern="0" dirty="0" smtClean="0">
                <a:solidFill>
                  <a:srgbClr val="000000"/>
                </a:solidFill>
                <a:latin typeface="Arial" pitchFamily="34"/>
                <a:cs typeface="Arial" pitchFamily="34"/>
              </a:rPr>
              <a:t>shear </a:t>
            </a:r>
            <a:r>
              <a:rPr lang="en-US" sz="280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dependent viscosity </a:t>
            </a:r>
            <a:r>
              <a:rPr lang="en-US" sz="2800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of the fluid </a:t>
            </a:r>
            <a:r>
              <a:rPr lang="en-US" sz="2800" kern="0" dirty="0" smtClean="0">
                <a:solidFill>
                  <a:srgbClr val="000000"/>
                </a:solidFill>
                <a:latin typeface="Arial" pitchFamily="34"/>
                <a:cs typeface="Arial" pitchFamily="34"/>
              </a:rPr>
              <a:t>on the deformation is currently investigated. </a:t>
            </a:r>
          </a:p>
          <a:p>
            <a:pPr lvl="8">
              <a:spcBef>
                <a:spcPts val="600"/>
              </a:spcBef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	</a:t>
            </a:r>
            <a:r>
              <a:rPr lang="en-US" sz="2800" kern="0" dirty="0" smtClean="0">
                <a:solidFill>
                  <a:srgbClr val="000000"/>
                </a:solidFill>
                <a:latin typeface="Arial" pitchFamily="34"/>
                <a:cs typeface="Arial" pitchFamily="34"/>
              </a:rPr>
              <a:t>																			     </a:t>
            </a:r>
            <a:r>
              <a:rPr lang="en-US" sz="2800" b="1" kern="0" dirty="0" smtClean="0">
                <a:solidFill>
                  <a:srgbClr val="000000"/>
                </a:solidFill>
                <a:latin typeface="Arial" pitchFamily="34"/>
                <a:cs typeface="Arial" pitchFamily="34"/>
              </a:rPr>
              <a:t>Email: ralf.schuster@uni-ulm.de</a:t>
            </a:r>
            <a:endParaRPr lang="en-US" sz="2800" b="1" kern="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24105" y="13135632"/>
            <a:ext cx="14159117" cy="6442398"/>
          </a:xfrm>
          <a:prstGeom prst="rect">
            <a:avLst/>
          </a:prstGeom>
        </p:spPr>
      </p:pic>
      <p:sp>
        <p:nvSpPr>
          <p:cNvPr id="86" name="Trapezoid 85"/>
          <p:cNvSpPr/>
          <p:nvPr/>
        </p:nvSpPr>
        <p:spPr>
          <a:xfrm rot="16200000">
            <a:off x="24750677" y="19902064"/>
            <a:ext cx="1584176" cy="1224137"/>
          </a:xfrm>
          <a:prstGeom prst="trapezoid">
            <a:avLst>
              <a:gd name="adj" fmla="val 41530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50000">
                <a:srgbClr val="D0E0FF"/>
              </a:gs>
              <a:gs pos="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tangle 28"/>
          <p:cNvSpPr/>
          <p:nvPr/>
        </p:nvSpPr>
        <p:spPr>
          <a:xfrm>
            <a:off x="19026039" y="20226100"/>
            <a:ext cx="5904655" cy="57606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59000">
                <a:schemeClr val="accent1">
                  <a:tint val="37000"/>
                  <a:satMod val="300000"/>
                  <a:lumMod val="1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9026038" y="20946182"/>
            <a:ext cx="5904657" cy="0"/>
          </a:xfrm>
          <a:prstGeom prst="line">
            <a:avLst/>
          </a:prstGeom>
          <a:ln w="28575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1546318" y="2093689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160 µm</a:t>
            </a:r>
            <a:endParaRPr lang="de-DE" dirty="0"/>
          </a:p>
        </p:txBody>
      </p:sp>
      <p:sp>
        <p:nvSpPr>
          <p:cNvPr id="36" name="TextBox 35"/>
          <p:cNvSpPr txBox="1"/>
          <p:nvPr/>
        </p:nvSpPr>
        <p:spPr>
          <a:xfrm>
            <a:off x="20250174" y="2022610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</a:rPr>
              <a:t>flow direction</a:t>
            </a:r>
            <a:endParaRPr lang="de-DE" dirty="0">
              <a:solidFill>
                <a:srgbClr val="00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0538206" y="20586142"/>
            <a:ext cx="72008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Flowchart: Delay 40"/>
          <p:cNvSpPr/>
          <p:nvPr/>
        </p:nvSpPr>
        <p:spPr>
          <a:xfrm>
            <a:off x="23274509" y="20345258"/>
            <a:ext cx="330572" cy="337747"/>
          </a:xfrm>
          <a:prstGeom prst="flowChartDelay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TextBox 100"/>
          <p:cNvSpPr txBox="1"/>
          <p:nvPr/>
        </p:nvSpPr>
        <p:spPr>
          <a:xfrm>
            <a:off x="817227" y="17669750"/>
            <a:ext cx="114856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2800" dirty="0" smtClean="0"/>
              <a:t> High elongation/deformation at </a:t>
            </a:r>
            <a:r>
              <a:rPr lang="de-DE" sz="2800" b="1" dirty="0" smtClean="0"/>
              <a:t>channel entry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2800" dirty="0" smtClean="0"/>
              <a:t> </a:t>
            </a:r>
            <a:r>
              <a:rPr lang="de-DE" sz="2800" b="1" dirty="0" smtClean="0"/>
              <a:t>Steady shape </a:t>
            </a:r>
            <a:r>
              <a:rPr lang="de-DE" sz="2800" dirty="0" smtClean="0"/>
              <a:t>is reached, deformation remains constant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2800" dirty="0" smtClean="0"/>
              <a:t> Steady shape is not reached, due to the higher </a:t>
            </a:r>
            <a:r>
              <a:rPr lang="de-DE" sz="2800" b="1" dirty="0" smtClean="0"/>
              <a:t>relaxation time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2800" dirty="0" smtClean="0"/>
              <a:t> Strong compression/deformation at </a:t>
            </a:r>
            <a:r>
              <a:rPr lang="de-DE" sz="2800" b="1" dirty="0" smtClean="0"/>
              <a:t>channel exit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2800" dirty="0" smtClean="0"/>
              <a:t> Outside the channel the primary undeformed shape is reached</a:t>
            </a:r>
          </a:p>
          <a:p>
            <a:pPr marL="342900" indent="-342900">
              <a:buFont typeface="+mj-lt"/>
              <a:buAutoNum type="arabicPeriod"/>
            </a:pPr>
            <a:endParaRPr lang="de-DE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18135336" y="14681486"/>
            <a:ext cx="81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1.</a:t>
            </a:r>
            <a:endParaRPr lang="de-DE" sz="24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22743848" y="15227933"/>
            <a:ext cx="81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2</a:t>
            </a:r>
            <a:r>
              <a:rPr lang="de-DE" sz="2400" b="1" dirty="0" smtClean="0"/>
              <a:t>.</a:t>
            </a:r>
            <a:endParaRPr lang="de-DE" sz="24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23850574" y="13859781"/>
            <a:ext cx="81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4.</a:t>
            </a:r>
            <a:endParaRPr lang="de-DE" sz="24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27883022" y="17561806"/>
            <a:ext cx="81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5</a:t>
            </a:r>
            <a:r>
              <a:rPr lang="de-DE" sz="2400" b="1" dirty="0" smtClean="0"/>
              <a:t>.</a:t>
            </a:r>
            <a:endParaRPr lang="de-DE" sz="2400" b="1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8595943" y="15041526"/>
            <a:ext cx="574111" cy="211955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24246131" y="14181327"/>
            <a:ext cx="804619" cy="22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28317023" y="17925915"/>
            <a:ext cx="581251" cy="427979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23153195" y="15558281"/>
            <a:ext cx="553363" cy="275333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rapezoid 129"/>
          <p:cNvSpPr/>
          <p:nvPr/>
        </p:nvSpPr>
        <p:spPr>
          <a:xfrm rot="5400000">
            <a:off x="17621880" y="19902067"/>
            <a:ext cx="1584176" cy="1224137"/>
          </a:xfrm>
          <a:prstGeom prst="trapezoid">
            <a:avLst>
              <a:gd name="adj" fmla="val 41530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50000">
                <a:srgbClr val="D0E0FF"/>
              </a:gs>
              <a:gs pos="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24105" y="21488894"/>
            <a:ext cx="14163827" cy="6442064"/>
          </a:xfrm>
          <a:prstGeom prst="rect">
            <a:avLst/>
          </a:prstGeom>
        </p:spPr>
      </p:pic>
      <p:cxnSp>
        <p:nvCxnSpPr>
          <p:cNvPr id="80" name="Straight Connector 79"/>
          <p:cNvCxnSpPr/>
          <p:nvPr/>
        </p:nvCxnSpPr>
        <p:spPr>
          <a:xfrm flipV="1">
            <a:off x="19242062" y="13961406"/>
            <a:ext cx="0" cy="11809312"/>
          </a:xfrm>
          <a:prstGeom prst="line">
            <a:avLst/>
          </a:prstGeom>
          <a:ln w="28575">
            <a:solidFill>
              <a:srgbClr val="97AEBB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23778566" y="13961406"/>
            <a:ext cx="0" cy="11809312"/>
          </a:xfrm>
          <a:prstGeom prst="line">
            <a:avLst/>
          </a:prstGeom>
          <a:ln w="28575">
            <a:solidFill>
              <a:srgbClr val="97AEBB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5146718" y="13961406"/>
            <a:ext cx="0" cy="11809312"/>
          </a:xfrm>
          <a:prstGeom prst="line">
            <a:avLst/>
          </a:prstGeom>
          <a:ln w="28575">
            <a:solidFill>
              <a:srgbClr val="97AEBB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24104" y="29516043"/>
            <a:ext cx="14135554" cy="7075745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880022" y="36792939"/>
            <a:ext cx="74168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b="1" dirty="0"/>
              <a:t>Small cells </a:t>
            </a:r>
            <a:r>
              <a:rPr lang="de-DE" sz="2800" dirty="0"/>
              <a:t>move </a:t>
            </a:r>
            <a:r>
              <a:rPr lang="de-DE" sz="2800" b="1" dirty="0"/>
              <a:t>faster</a:t>
            </a:r>
            <a:r>
              <a:rPr lang="de-DE" sz="2800" dirty="0"/>
              <a:t> inside the channel and will be </a:t>
            </a:r>
            <a:r>
              <a:rPr lang="de-DE" sz="2800" b="1" dirty="0"/>
              <a:t>less deformed</a:t>
            </a:r>
            <a:r>
              <a:rPr lang="de-DE" sz="2800" dirty="0"/>
              <a:t>.</a:t>
            </a:r>
          </a:p>
        </p:txBody>
      </p:sp>
      <p:cxnSp>
        <p:nvCxnSpPr>
          <p:cNvPr id="117" name="Straight Arrow Connector 116"/>
          <p:cNvCxnSpPr/>
          <p:nvPr/>
        </p:nvCxnSpPr>
        <p:spPr>
          <a:xfrm flipH="1" flipV="1">
            <a:off x="23850574" y="25338670"/>
            <a:ext cx="506009" cy="545972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4354630" y="25741101"/>
            <a:ext cx="81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3.</a:t>
            </a:r>
            <a:endParaRPr lang="de-DE" sz="2400" b="1" dirty="0"/>
          </a:p>
        </p:txBody>
      </p:sp>
      <p:sp>
        <p:nvSpPr>
          <p:cNvPr id="57" name="Rectangle 56"/>
          <p:cNvSpPr/>
          <p:nvPr/>
        </p:nvSpPr>
        <p:spPr>
          <a:xfrm>
            <a:off x="15524104" y="36811593"/>
            <a:ext cx="141591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Nearly </a:t>
            </a:r>
            <a:r>
              <a:rPr lang="en-US" sz="2800" b="1" dirty="0" smtClean="0"/>
              <a:t>quadratic</a:t>
            </a:r>
            <a:r>
              <a:rPr lang="en-US" sz="2800" dirty="0" smtClean="0"/>
              <a:t> decline in deformation with increasing elasticity.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Doubling</a:t>
            </a:r>
            <a:r>
              <a:rPr lang="en-US" sz="2800" dirty="0" smtClean="0"/>
              <a:t> of </a:t>
            </a:r>
            <a:r>
              <a:rPr lang="en-US" sz="2800" b="1" dirty="0" smtClean="0"/>
              <a:t>elasticity</a:t>
            </a:r>
            <a:r>
              <a:rPr lang="en-US" sz="2800" dirty="0" smtClean="0"/>
              <a:t> and </a:t>
            </a:r>
            <a:r>
              <a:rPr lang="en-US" sz="2800" b="1" dirty="0" smtClean="0"/>
              <a:t>flow rate </a:t>
            </a:r>
            <a:r>
              <a:rPr lang="en-US" sz="2800" dirty="0" smtClean="0"/>
              <a:t>yield </a:t>
            </a:r>
            <a:r>
              <a:rPr lang="en-US" sz="2800" b="1" dirty="0" smtClean="0"/>
              <a:t>same</a:t>
            </a:r>
            <a:r>
              <a:rPr lang="en-US" sz="2800" dirty="0" smtClean="0"/>
              <a:t> amount of </a:t>
            </a:r>
            <a:r>
              <a:rPr lang="en-US" sz="2800" b="1" dirty="0" smtClean="0"/>
              <a:t>deformation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12" name="Oval 11"/>
          <p:cNvSpPr/>
          <p:nvPr/>
        </p:nvSpPr>
        <p:spPr>
          <a:xfrm>
            <a:off x="11167659" y="17060096"/>
            <a:ext cx="648000" cy="648000"/>
          </a:xfrm>
          <a:prstGeom prst="ellipse">
            <a:avLst/>
          </a:prstGeom>
          <a:ln w="57150">
            <a:solidFill>
              <a:srgbClr val="0070C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14" name="Flowchart: Delay 13"/>
          <p:cNvSpPr/>
          <p:nvPr/>
        </p:nvSpPr>
        <p:spPr>
          <a:xfrm>
            <a:off x="13108637" y="17057750"/>
            <a:ext cx="684000" cy="612000"/>
          </a:xfrm>
          <a:prstGeom prst="flowChartDelay">
            <a:avLst/>
          </a:prstGeom>
          <a:ln w="57150">
            <a:solidFill>
              <a:srgbClr val="0070C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0827826" y="17728867"/>
                <a:ext cx="112659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</m:t>
                      </m:r>
                      <m:r>
                        <a:rPr kumimoji="0" lang="de-DE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=1</m:t>
                      </m:r>
                    </m:oMath>
                  </m:oMathPara>
                </a14:m>
                <a:endParaRPr kumimoji="0" lang="de-DE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7826" y="17728867"/>
                <a:ext cx="1126590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2574960" y="17730126"/>
                <a:ext cx="159787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</m:t>
                      </m:r>
                      <m:r>
                        <a:rPr kumimoji="0" lang="de-DE" sz="2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=0.96</m:t>
                      </m:r>
                    </m:oMath>
                  </m:oMathPara>
                </a14:m>
                <a:endParaRPr kumimoji="0" lang="de-DE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4960" y="17730126"/>
                <a:ext cx="1597873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0022" y="20249753"/>
            <a:ext cx="3672407" cy="66045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18783" y="20753809"/>
            <a:ext cx="11318820" cy="5664201"/>
          </a:xfrm>
          <a:prstGeom prst="rect">
            <a:avLst/>
          </a:prstGeom>
        </p:spPr>
      </p:pic>
      <p:cxnSp>
        <p:nvCxnSpPr>
          <p:cNvPr id="61" name="Straight Connector 60"/>
          <p:cNvCxnSpPr/>
          <p:nvPr/>
        </p:nvCxnSpPr>
        <p:spPr>
          <a:xfrm>
            <a:off x="3047367" y="22193969"/>
            <a:ext cx="1782394" cy="19613"/>
          </a:xfrm>
          <a:prstGeom prst="line">
            <a:avLst/>
          </a:prstGeom>
          <a:ln w="28575">
            <a:solidFill>
              <a:srgbClr val="97AEBB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3058067" y="25070251"/>
            <a:ext cx="5719418" cy="4038"/>
          </a:xfrm>
          <a:prstGeom prst="line">
            <a:avLst/>
          </a:prstGeom>
          <a:ln w="28575">
            <a:solidFill>
              <a:srgbClr val="97AEBB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817227" y="26946497"/>
            <a:ext cx="13889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 smtClean="0"/>
              <a:t>For </a:t>
            </a:r>
            <a:r>
              <a:rPr lang="de-DE" sz="2800" b="1" dirty="0" smtClean="0"/>
              <a:t>lesser µ (elasticity) </a:t>
            </a:r>
            <a:r>
              <a:rPr lang="de-DE" sz="2800" dirty="0" smtClean="0"/>
              <a:t>and </a:t>
            </a:r>
            <a:r>
              <a:rPr lang="de-DE" sz="2800" b="1" dirty="0" smtClean="0"/>
              <a:t>higher viscosity </a:t>
            </a:r>
            <a:r>
              <a:rPr lang="de-DE" sz="2800" dirty="0" smtClean="0"/>
              <a:t>the </a:t>
            </a:r>
            <a:r>
              <a:rPr lang="de-DE" sz="2800" b="1" dirty="0" smtClean="0"/>
              <a:t>steady state </a:t>
            </a:r>
            <a:r>
              <a:rPr lang="de-DE" sz="2800" dirty="0" smtClean="0"/>
              <a:t>position moves towared the </a:t>
            </a:r>
            <a:r>
              <a:rPr lang="de-DE" sz="2800" b="1" dirty="0" smtClean="0"/>
              <a:t>channel exit</a:t>
            </a:r>
            <a:r>
              <a:rPr lang="de-DE" sz="2800" dirty="0" smtClean="0"/>
              <a:t>. </a:t>
            </a:r>
            <a:endParaRPr lang="de-DE" sz="28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8141" y="29466776"/>
            <a:ext cx="14269462" cy="713473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0780" y="10229069"/>
            <a:ext cx="4139317" cy="238663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27489" y="6692760"/>
            <a:ext cx="2372147" cy="413931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96846" y="36882936"/>
            <a:ext cx="6840758" cy="13666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Cambria Math</vt:lpstr>
      <vt:lpstr>CMR8</vt:lpstr>
      <vt:lpstr>Tahoma</vt:lpstr>
      <vt:lpstr>Times New Roman</vt:lpstr>
      <vt:lpstr>Standard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kiz  / Abt. Medien</dc:creator>
  <cp:lastModifiedBy>Ralf</cp:lastModifiedBy>
  <cp:revision>1035</cp:revision>
  <cp:lastPrinted>2019-03-20T12:50:03Z</cp:lastPrinted>
  <dcterms:created xsi:type="dcterms:W3CDTF">2011-03-07T14:58:56Z</dcterms:created>
  <dcterms:modified xsi:type="dcterms:W3CDTF">2019-08-07T09:16:08Z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