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1935738" cy="46266100"/>
  <p:notesSz cx="6799263" cy="9929813"/>
  <p:defaultTextStyle>
    <a:defPPr>
      <a:defRPr lang="fr-FR"/>
    </a:defPPr>
    <a:lvl1pPr marL="0" algn="l" defTabSz="4215567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1pPr>
    <a:lvl2pPr marL="2107783" algn="l" defTabSz="4215567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2pPr>
    <a:lvl3pPr marL="4215567" algn="l" defTabSz="4215567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3pPr>
    <a:lvl4pPr marL="6323350" algn="l" defTabSz="4215567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4pPr>
    <a:lvl5pPr marL="8431134" algn="l" defTabSz="4215567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5pPr>
    <a:lvl6pPr marL="10538917" algn="l" defTabSz="4215567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6pPr>
    <a:lvl7pPr marL="12646701" algn="l" defTabSz="4215567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7pPr>
    <a:lvl8pPr marL="14754484" algn="l" defTabSz="4215567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8pPr>
    <a:lvl9pPr marL="16862268" algn="l" defTabSz="4215567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572">
          <p15:clr>
            <a:srgbClr val="A4A3A4"/>
          </p15:clr>
        </p15:guide>
        <p15:guide id="2" pos="1005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ja.musse" initials="m" lastIdx="11" clrIdx="0"/>
  <p:cmAuthor id="1" name="Marc LAHAYE" initials="" lastIdx="12" clrIdx="1"/>
  <p:cmAuthor id="2" name="francois.mariette" initials="FM" lastIdx="6" clrIdx="2"/>
  <p:cmAuthor id="3" name="Rondeau Corinne" initials="RC" lastIdx="22" clrIdx="3"/>
  <p:cmAuthor id="4" name="Kovrlija Ruzica" initials="KR" lastIdx="1" clrIdx="4"/>
  <p:cmAuthor id="5" name="Kovrlija" initials="K" lastIdx="4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C200"/>
    <a:srgbClr val="1B0AFC"/>
    <a:srgbClr val="00F2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9645" autoAdjust="0"/>
  </p:normalViewPr>
  <p:slideViewPr>
    <p:cSldViewPr>
      <p:cViewPr>
        <p:scale>
          <a:sx n="40" d="100"/>
          <a:sy n="40" d="100"/>
        </p:scale>
        <p:origin x="226" y="-7838"/>
      </p:cViewPr>
      <p:guideLst>
        <p:guide orient="horz" pos="14572"/>
        <p:guide pos="100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395182" y="14372483"/>
            <a:ext cx="27145377" cy="99172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790362" y="26217459"/>
            <a:ext cx="22355017" cy="1182355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07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15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323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431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538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646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75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862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3C16-7E4B-4342-AE01-EE5008D6B1CC}" type="datetimeFigureOut">
              <a:rPr lang="fr-FR" smtClean="0"/>
              <a:pPr/>
              <a:t>02/09/2019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F3FF-E74E-40F7-AECA-3B4D7C9EBC6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7002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3C16-7E4B-4342-AE01-EE5008D6B1CC}" type="datetimeFigureOut">
              <a:rPr lang="fr-FR" smtClean="0"/>
              <a:pPr/>
              <a:t>02/09/2019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F3FF-E74E-40F7-AECA-3B4D7C9EBC6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085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23153415" y="1852795"/>
            <a:ext cx="7185541" cy="39476121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596792" y="1852795"/>
            <a:ext cx="21024361" cy="3947612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3C16-7E4B-4342-AE01-EE5008D6B1CC}" type="datetimeFigureOut">
              <a:rPr lang="fr-FR" smtClean="0"/>
              <a:pPr/>
              <a:t>02/09/2019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F3FF-E74E-40F7-AECA-3B4D7C9EBC6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7774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3C16-7E4B-4342-AE01-EE5008D6B1CC}" type="datetimeFigureOut">
              <a:rPr lang="fr-FR" smtClean="0"/>
              <a:pPr/>
              <a:t>02/09/2019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F3FF-E74E-40F7-AECA-3B4D7C9EBC6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989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22705" y="29730256"/>
            <a:ext cx="27145377" cy="9188961"/>
          </a:xfrm>
        </p:spPr>
        <p:txBody>
          <a:bodyPr anchor="t"/>
          <a:lstStyle>
            <a:lvl1pPr algn="l">
              <a:defRPr sz="184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22705" y="19609553"/>
            <a:ext cx="27145377" cy="10120706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107783" indent="0">
              <a:buNone/>
              <a:defRPr sz="8300">
                <a:solidFill>
                  <a:schemeClr val="tx1">
                    <a:tint val="75000"/>
                  </a:schemeClr>
                </a:solidFill>
              </a:defRPr>
            </a:lvl2pPr>
            <a:lvl3pPr marL="4215567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3pPr>
            <a:lvl4pPr marL="632335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4pPr>
            <a:lvl5pPr marL="8431134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5pPr>
            <a:lvl6pPr marL="10538917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6pPr>
            <a:lvl7pPr marL="12646701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7pPr>
            <a:lvl8pPr marL="14754484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8pPr>
            <a:lvl9pPr marL="16862268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3C16-7E4B-4342-AE01-EE5008D6B1CC}" type="datetimeFigureOut">
              <a:rPr lang="fr-FR" smtClean="0"/>
              <a:pPr/>
              <a:t>02/09/2019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F3FF-E74E-40F7-AECA-3B4D7C9EBC6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2344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596792" y="10795429"/>
            <a:ext cx="14104951" cy="30533487"/>
          </a:xfrm>
        </p:spPr>
        <p:txBody>
          <a:bodyPr/>
          <a:lstStyle>
            <a:lvl1pPr>
              <a:defRPr sz="12900"/>
            </a:lvl1pPr>
            <a:lvl2pPr>
              <a:defRPr sz="11100"/>
            </a:lvl2pPr>
            <a:lvl3pPr>
              <a:defRPr sz="9200"/>
            </a:lvl3pPr>
            <a:lvl4pPr>
              <a:defRPr sz="8300"/>
            </a:lvl4pPr>
            <a:lvl5pPr>
              <a:defRPr sz="8300"/>
            </a:lvl5pPr>
            <a:lvl6pPr>
              <a:defRPr sz="8300"/>
            </a:lvl6pPr>
            <a:lvl7pPr>
              <a:defRPr sz="8300"/>
            </a:lvl7pPr>
            <a:lvl8pPr>
              <a:defRPr sz="8300"/>
            </a:lvl8pPr>
            <a:lvl9pPr>
              <a:defRPr sz="83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6234005" y="10795429"/>
            <a:ext cx="14104951" cy="30533487"/>
          </a:xfrm>
        </p:spPr>
        <p:txBody>
          <a:bodyPr/>
          <a:lstStyle>
            <a:lvl1pPr>
              <a:defRPr sz="12900"/>
            </a:lvl1pPr>
            <a:lvl2pPr>
              <a:defRPr sz="11100"/>
            </a:lvl2pPr>
            <a:lvl3pPr>
              <a:defRPr sz="9200"/>
            </a:lvl3pPr>
            <a:lvl4pPr>
              <a:defRPr sz="8300"/>
            </a:lvl4pPr>
            <a:lvl5pPr>
              <a:defRPr sz="8300"/>
            </a:lvl5pPr>
            <a:lvl6pPr>
              <a:defRPr sz="8300"/>
            </a:lvl6pPr>
            <a:lvl7pPr>
              <a:defRPr sz="8300"/>
            </a:lvl7pPr>
            <a:lvl8pPr>
              <a:defRPr sz="8300"/>
            </a:lvl8pPr>
            <a:lvl9pPr>
              <a:defRPr sz="83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3C16-7E4B-4342-AE01-EE5008D6B1CC}" type="datetimeFigureOut">
              <a:rPr lang="fr-FR" smtClean="0"/>
              <a:pPr/>
              <a:t>02/09/2019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F3FF-E74E-40F7-AECA-3B4D7C9EBC6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7662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96792" y="10356327"/>
            <a:ext cx="14110497" cy="4316025"/>
          </a:xfrm>
        </p:spPr>
        <p:txBody>
          <a:bodyPr anchor="b"/>
          <a:lstStyle>
            <a:lvl1pPr marL="0" indent="0">
              <a:buNone/>
              <a:defRPr sz="11100" b="1"/>
            </a:lvl1pPr>
            <a:lvl2pPr marL="2107783" indent="0">
              <a:buNone/>
              <a:defRPr sz="9200" b="1"/>
            </a:lvl2pPr>
            <a:lvl3pPr marL="4215567" indent="0">
              <a:buNone/>
              <a:defRPr sz="8300" b="1"/>
            </a:lvl3pPr>
            <a:lvl4pPr marL="6323350" indent="0">
              <a:buNone/>
              <a:defRPr sz="7400" b="1"/>
            </a:lvl4pPr>
            <a:lvl5pPr marL="8431134" indent="0">
              <a:buNone/>
              <a:defRPr sz="7400" b="1"/>
            </a:lvl5pPr>
            <a:lvl6pPr marL="10538917" indent="0">
              <a:buNone/>
              <a:defRPr sz="7400" b="1"/>
            </a:lvl6pPr>
            <a:lvl7pPr marL="12646701" indent="0">
              <a:buNone/>
              <a:defRPr sz="7400" b="1"/>
            </a:lvl7pPr>
            <a:lvl8pPr marL="14754484" indent="0">
              <a:buNone/>
              <a:defRPr sz="7400" b="1"/>
            </a:lvl8pPr>
            <a:lvl9pPr marL="16862268" indent="0">
              <a:buNone/>
              <a:defRPr sz="74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96792" y="14672351"/>
            <a:ext cx="14110497" cy="26656559"/>
          </a:xfrm>
        </p:spPr>
        <p:txBody>
          <a:bodyPr/>
          <a:lstStyle>
            <a:lvl1pPr>
              <a:defRPr sz="11100"/>
            </a:lvl1pPr>
            <a:lvl2pPr>
              <a:defRPr sz="9200"/>
            </a:lvl2pPr>
            <a:lvl3pPr>
              <a:defRPr sz="83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6222913" y="10356327"/>
            <a:ext cx="14116040" cy="4316025"/>
          </a:xfrm>
        </p:spPr>
        <p:txBody>
          <a:bodyPr anchor="b"/>
          <a:lstStyle>
            <a:lvl1pPr marL="0" indent="0">
              <a:buNone/>
              <a:defRPr sz="11100" b="1"/>
            </a:lvl1pPr>
            <a:lvl2pPr marL="2107783" indent="0">
              <a:buNone/>
              <a:defRPr sz="9200" b="1"/>
            </a:lvl2pPr>
            <a:lvl3pPr marL="4215567" indent="0">
              <a:buNone/>
              <a:defRPr sz="8300" b="1"/>
            </a:lvl3pPr>
            <a:lvl4pPr marL="6323350" indent="0">
              <a:buNone/>
              <a:defRPr sz="7400" b="1"/>
            </a:lvl4pPr>
            <a:lvl5pPr marL="8431134" indent="0">
              <a:buNone/>
              <a:defRPr sz="7400" b="1"/>
            </a:lvl5pPr>
            <a:lvl6pPr marL="10538917" indent="0">
              <a:buNone/>
              <a:defRPr sz="7400" b="1"/>
            </a:lvl6pPr>
            <a:lvl7pPr marL="12646701" indent="0">
              <a:buNone/>
              <a:defRPr sz="7400" b="1"/>
            </a:lvl7pPr>
            <a:lvl8pPr marL="14754484" indent="0">
              <a:buNone/>
              <a:defRPr sz="7400" b="1"/>
            </a:lvl8pPr>
            <a:lvl9pPr marL="16862268" indent="0">
              <a:buNone/>
              <a:defRPr sz="74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6222913" y="14672351"/>
            <a:ext cx="14116040" cy="26656559"/>
          </a:xfrm>
        </p:spPr>
        <p:txBody>
          <a:bodyPr/>
          <a:lstStyle>
            <a:lvl1pPr>
              <a:defRPr sz="11100"/>
            </a:lvl1pPr>
            <a:lvl2pPr>
              <a:defRPr sz="9200"/>
            </a:lvl2pPr>
            <a:lvl3pPr>
              <a:defRPr sz="83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3C16-7E4B-4342-AE01-EE5008D6B1CC}" type="datetimeFigureOut">
              <a:rPr lang="fr-FR" smtClean="0"/>
              <a:pPr/>
              <a:t>02/09/2019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F3FF-E74E-40F7-AECA-3B4D7C9EBC6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1960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3C16-7E4B-4342-AE01-EE5008D6B1CC}" type="datetimeFigureOut">
              <a:rPr lang="fr-FR" smtClean="0"/>
              <a:pPr/>
              <a:t>02/09/2019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F3FF-E74E-40F7-AECA-3B4D7C9EBC6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8680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3C16-7E4B-4342-AE01-EE5008D6B1CC}" type="datetimeFigureOut">
              <a:rPr lang="fr-FR" smtClean="0"/>
              <a:pPr/>
              <a:t>02/09/2019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F3FF-E74E-40F7-AECA-3B4D7C9EBC6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7394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6789" y="1842078"/>
            <a:ext cx="10506638" cy="7839533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485991" y="1842080"/>
            <a:ext cx="17852965" cy="39486834"/>
          </a:xfrm>
        </p:spPr>
        <p:txBody>
          <a:bodyPr/>
          <a:lstStyle>
            <a:lvl1pPr>
              <a:defRPr sz="14800"/>
            </a:lvl1pPr>
            <a:lvl2pPr>
              <a:defRPr sz="12900"/>
            </a:lvl2pPr>
            <a:lvl3pPr>
              <a:defRPr sz="111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96789" y="9681614"/>
            <a:ext cx="10506638" cy="31647301"/>
          </a:xfrm>
        </p:spPr>
        <p:txBody>
          <a:bodyPr/>
          <a:lstStyle>
            <a:lvl1pPr marL="0" indent="0">
              <a:buNone/>
              <a:defRPr sz="6500"/>
            </a:lvl1pPr>
            <a:lvl2pPr marL="2107783" indent="0">
              <a:buNone/>
              <a:defRPr sz="5500"/>
            </a:lvl2pPr>
            <a:lvl3pPr marL="4215567" indent="0">
              <a:buNone/>
              <a:defRPr sz="4600"/>
            </a:lvl3pPr>
            <a:lvl4pPr marL="6323350" indent="0">
              <a:buNone/>
              <a:defRPr sz="4100"/>
            </a:lvl4pPr>
            <a:lvl5pPr marL="8431134" indent="0">
              <a:buNone/>
              <a:defRPr sz="4100"/>
            </a:lvl5pPr>
            <a:lvl6pPr marL="10538917" indent="0">
              <a:buNone/>
              <a:defRPr sz="4100"/>
            </a:lvl6pPr>
            <a:lvl7pPr marL="12646701" indent="0">
              <a:buNone/>
              <a:defRPr sz="4100"/>
            </a:lvl7pPr>
            <a:lvl8pPr marL="14754484" indent="0">
              <a:buNone/>
              <a:defRPr sz="4100"/>
            </a:lvl8pPr>
            <a:lvl9pPr marL="16862268" indent="0">
              <a:buNone/>
              <a:defRPr sz="41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3C16-7E4B-4342-AE01-EE5008D6B1CC}" type="datetimeFigureOut">
              <a:rPr lang="fr-FR" smtClean="0"/>
              <a:pPr/>
              <a:t>02/09/2019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F3FF-E74E-40F7-AECA-3B4D7C9EBC6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679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59633" y="32386271"/>
            <a:ext cx="19161443" cy="3823383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6259633" y="4133964"/>
            <a:ext cx="19161443" cy="27759660"/>
          </a:xfrm>
        </p:spPr>
        <p:txBody>
          <a:bodyPr/>
          <a:lstStyle>
            <a:lvl1pPr marL="0" indent="0">
              <a:buNone/>
              <a:defRPr sz="14800"/>
            </a:lvl1pPr>
            <a:lvl2pPr marL="2107783" indent="0">
              <a:buNone/>
              <a:defRPr sz="12900"/>
            </a:lvl2pPr>
            <a:lvl3pPr marL="4215567" indent="0">
              <a:buNone/>
              <a:defRPr sz="11100"/>
            </a:lvl3pPr>
            <a:lvl4pPr marL="6323350" indent="0">
              <a:buNone/>
              <a:defRPr sz="9200"/>
            </a:lvl4pPr>
            <a:lvl5pPr marL="8431134" indent="0">
              <a:buNone/>
              <a:defRPr sz="9200"/>
            </a:lvl5pPr>
            <a:lvl6pPr marL="10538917" indent="0">
              <a:buNone/>
              <a:defRPr sz="9200"/>
            </a:lvl6pPr>
            <a:lvl7pPr marL="12646701" indent="0">
              <a:buNone/>
              <a:defRPr sz="9200"/>
            </a:lvl7pPr>
            <a:lvl8pPr marL="14754484" indent="0">
              <a:buNone/>
              <a:defRPr sz="9200"/>
            </a:lvl8pPr>
            <a:lvl9pPr marL="16862268" indent="0">
              <a:buNone/>
              <a:defRPr sz="9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59633" y="36209654"/>
            <a:ext cx="19161443" cy="5429838"/>
          </a:xfrm>
        </p:spPr>
        <p:txBody>
          <a:bodyPr/>
          <a:lstStyle>
            <a:lvl1pPr marL="0" indent="0">
              <a:buNone/>
              <a:defRPr sz="6500"/>
            </a:lvl1pPr>
            <a:lvl2pPr marL="2107783" indent="0">
              <a:buNone/>
              <a:defRPr sz="5500"/>
            </a:lvl2pPr>
            <a:lvl3pPr marL="4215567" indent="0">
              <a:buNone/>
              <a:defRPr sz="4600"/>
            </a:lvl3pPr>
            <a:lvl4pPr marL="6323350" indent="0">
              <a:buNone/>
              <a:defRPr sz="4100"/>
            </a:lvl4pPr>
            <a:lvl5pPr marL="8431134" indent="0">
              <a:buNone/>
              <a:defRPr sz="4100"/>
            </a:lvl5pPr>
            <a:lvl6pPr marL="10538917" indent="0">
              <a:buNone/>
              <a:defRPr sz="4100"/>
            </a:lvl6pPr>
            <a:lvl7pPr marL="12646701" indent="0">
              <a:buNone/>
              <a:defRPr sz="4100"/>
            </a:lvl7pPr>
            <a:lvl8pPr marL="14754484" indent="0">
              <a:buNone/>
              <a:defRPr sz="4100"/>
            </a:lvl8pPr>
            <a:lvl9pPr marL="16862268" indent="0">
              <a:buNone/>
              <a:defRPr sz="41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3C16-7E4B-4342-AE01-EE5008D6B1CC}" type="datetimeFigureOut">
              <a:rPr lang="fr-FR" smtClean="0"/>
              <a:pPr/>
              <a:t>02/09/2019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F3FF-E74E-40F7-AECA-3B4D7C9EBC6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1309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96787" y="1852792"/>
            <a:ext cx="28742164" cy="7711015"/>
          </a:xfrm>
          <a:prstGeom prst="rect">
            <a:avLst/>
          </a:prstGeom>
        </p:spPr>
        <p:txBody>
          <a:bodyPr vert="horz" lIns="421557" tIns="210778" rIns="421557" bIns="210778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96787" y="10795429"/>
            <a:ext cx="28742164" cy="30533487"/>
          </a:xfrm>
          <a:prstGeom prst="rect">
            <a:avLst/>
          </a:prstGeom>
        </p:spPr>
        <p:txBody>
          <a:bodyPr vert="horz" lIns="421557" tIns="210778" rIns="421557" bIns="210778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96787" y="42881826"/>
            <a:ext cx="7451672" cy="2463242"/>
          </a:xfrm>
          <a:prstGeom prst="rect">
            <a:avLst/>
          </a:prstGeom>
        </p:spPr>
        <p:txBody>
          <a:bodyPr vert="horz" lIns="421557" tIns="210778" rIns="421557" bIns="210778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A3C16-7E4B-4342-AE01-EE5008D6B1CC}" type="datetimeFigureOut">
              <a:rPr lang="fr-FR" smtClean="0"/>
              <a:pPr/>
              <a:t>02/09/2019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911377" y="42881826"/>
            <a:ext cx="10112984" cy="2463242"/>
          </a:xfrm>
          <a:prstGeom prst="rect">
            <a:avLst/>
          </a:prstGeom>
        </p:spPr>
        <p:txBody>
          <a:bodyPr vert="horz" lIns="421557" tIns="210778" rIns="421557" bIns="210778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2887279" y="42881826"/>
            <a:ext cx="7451672" cy="2463242"/>
          </a:xfrm>
          <a:prstGeom prst="rect">
            <a:avLst/>
          </a:prstGeom>
        </p:spPr>
        <p:txBody>
          <a:bodyPr vert="horz" lIns="421557" tIns="210778" rIns="421557" bIns="210778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0F3FF-E74E-40F7-AECA-3B4D7C9EBC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Picture 21" descr="OCÉAN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62218" y="649372"/>
            <a:ext cx="4650533" cy="6159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494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215567" rtl="0" eaLnBrk="1" latinLnBrk="0" hangingPunct="1">
        <a:spcBef>
          <a:spcPct val="0"/>
        </a:spcBef>
        <a:buNone/>
        <a:defRPr sz="20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80838" indent="-1580838" algn="l" defTabSz="4215567" rtl="0" eaLnBrk="1" latinLnBrk="0" hangingPunct="1">
        <a:spcBef>
          <a:spcPct val="20000"/>
        </a:spcBef>
        <a:buFont typeface="Arial" pitchFamily="34" charset="0"/>
        <a:buChar char="•"/>
        <a:defRPr sz="14800" kern="1200">
          <a:solidFill>
            <a:schemeClr val="tx1"/>
          </a:solidFill>
          <a:latin typeface="+mn-lt"/>
          <a:ea typeface="+mn-ea"/>
          <a:cs typeface="+mn-cs"/>
        </a:defRPr>
      </a:lvl1pPr>
      <a:lvl2pPr marL="3425148" indent="-1317365" algn="l" defTabSz="4215567" rtl="0" eaLnBrk="1" latinLnBrk="0" hangingPunct="1">
        <a:spcBef>
          <a:spcPct val="20000"/>
        </a:spcBef>
        <a:buFont typeface="Arial" pitchFamily="34" charset="0"/>
        <a:buChar char="–"/>
        <a:defRPr sz="12900" kern="1200">
          <a:solidFill>
            <a:schemeClr val="tx1"/>
          </a:solidFill>
          <a:latin typeface="+mn-lt"/>
          <a:ea typeface="+mn-ea"/>
          <a:cs typeface="+mn-cs"/>
        </a:defRPr>
      </a:lvl2pPr>
      <a:lvl3pPr marL="5269459" indent="-1053892" algn="l" defTabSz="4215567" rtl="0" eaLnBrk="1" latinLnBrk="0" hangingPunct="1">
        <a:spcBef>
          <a:spcPct val="20000"/>
        </a:spcBef>
        <a:buFont typeface="Arial" pitchFamily="34" charset="0"/>
        <a:buChar char="•"/>
        <a:defRPr sz="11100" kern="1200">
          <a:solidFill>
            <a:schemeClr val="tx1"/>
          </a:solidFill>
          <a:latin typeface="+mn-lt"/>
          <a:ea typeface="+mn-ea"/>
          <a:cs typeface="+mn-cs"/>
        </a:defRPr>
      </a:lvl3pPr>
      <a:lvl4pPr marL="7377242" indent="-1053892" algn="l" defTabSz="4215567" rtl="0" eaLnBrk="1" latinLnBrk="0" hangingPunct="1">
        <a:spcBef>
          <a:spcPct val="20000"/>
        </a:spcBef>
        <a:buFont typeface="Arial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485025" indent="-1053892" algn="l" defTabSz="4215567" rtl="0" eaLnBrk="1" latinLnBrk="0" hangingPunct="1">
        <a:spcBef>
          <a:spcPct val="20000"/>
        </a:spcBef>
        <a:buFont typeface="Arial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592809" indent="-1053892" algn="l" defTabSz="4215567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700592" indent="-1053892" algn="l" defTabSz="4215567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808376" indent="-1053892" algn="l" defTabSz="4215567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916159" indent="-1053892" algn="l" defTabSz="4215567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215567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1pPr>
      <a:lvl2pPr marL="2107783" algn="l" defTabSz="4215567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2pPr>
      <a:lvl3pPr marL="4215567" algn="l" defTabSz="4215567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3pPr>
      <a:lvl4pPr marL="6323350" algn="l" defTabSz="4215567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4pPr>
      <a:lvl5pPr marL="8431134" algn="l" defTabSz="4215567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5pPr>
      <a:lvl6pPr marL="10538917" algn="l" defTabSz="4215567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6pPr>
      <a:lvl7pPr marL="12646701" algn="l" defTabSz="4215567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7pPr>
      <a:lvl8pPr marL="14754484" algn="l" defTabSz="4215567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8pPr>
      <a:lvl9pPr marL="16862268" algn="l" defTabSz="4215567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png"/><Relationship Id="rId18" Type="http://schemas.openxmlformats.org/officeDocument/2006/relationships/image" Target="../media/image12.png"/><Relationship Id="rId26" Type="http://schemas.openxmlformats.org/officeDocument/2006/relationships/image" Target="../media/image16.png"/><Relationship Id="rId39" Type="http://schemas.openxmlformats.org/officeDocument/2006/relationships/image" Target="../media/image35.png"/><Relationship Id="rId3" Type="http://schemas.openxmlformats.org/officeDocument/2006/relationships/hyperlink" Target="mailto:dedeykossigan@gmail.com" TargetMode="External"/><Relationship Id="rId34" Type="http://schemas.openxmlformats.org/officeDocument/2006/relationships/image" Target="../media/image18.png"/><Relationship Id="rId42" Type="http://schemas.openxmlformats.org/officeDocument/2006/relationships/image" Target="../media/image39.png"/><Relationship Id="rId47" Type="http://schemas.openxmlformats.org/officeDocument/2006/relationships/image" Target="../media/image36.png"/><Relationship Id="rId50" Type="http://schemas.openxmlformats.org/officeDocument/2006/relationships/image" Target="../media/image42.png"/><Relationship Id="rId55" Type="http://schemas.openxmlformats.org/officeDocument/2006/relationships/image" Target="../media/image47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5.png"/><Relationship Id="rId25" Type="http://schemas.openxmlformats.org/officeDocument/2006/relationships/image" Target="../media/image22.png"/><Relationship Id="rId33" Type="http://schemas.openxmlformats.org/officeDocument/2006/relationships/image" Target="../media/image27.png"/><Relationship Id="rId46" Type="http://schemas.openxmlformats.org/officeDocument/2006/relationships/image" Target="../media/image34.png"/><Relationship Id="rId2" Type="http://schemas.openxmlformats.org/officeDocument/2006/relationships/image" Target="../media/image2.wmf"/><Relationship Id="rId16" Type="http://schemas.openxmlformats.org/officeDocument/2006/relationships/image" Target="../media/image13.png"/><Relationship Id="rId20" Type="http://schemas.openxmlformats.org/officeDocument/2006/relationships/image" Target="../media/image15.png"/><Relationship Id="rId29" Type="http://schemas.openxmlformats.org/officeDocument/2006/relationships/image" Target="../media/image23.png"/><Relationship Id="rId41" Type="http://schemas.openxmlformats.org/officeDocument/2006/relationships/image" Target="../media/image30.png"/><Relationship Id="rId54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32" Type="http://schemas.openxmlformats.org/officeDocument/2006/relationships/image" Target="../media/image26.png"/><Relationship Id="rId40" Type="http://schemas.openxmlformats.org/officeDocument/2006/relationships/image" Target="../media/image29.png"/><Relationship Id="rId45" Type="http://schemas.openxmlformats.org/officeDocument/2006/relationships/image" Target="../media/image33.png"/><Relationship Id="rId53" Type="http://schemas.openxmlformats.org/officeDocument/2006/relationships/image" Target="../media/image45.png"/><Relationship Id="rId58" Type="http://schemas.openxmlformats.org/officeDocument/2006/relationships/image" Target="../media/image40.png"/><Relationship Id="rId5" Type="http://schemas.openxmlformats.org/officeDocument/2006/relationships/hyperlink" Target="mailto:david.grenier@irstea.fr" TargetMode="External"/><Relationship Id="rId15" Type="http://schemas.openxmlformats.org/officeDocument/2006/relationships/image" Target="../media/image3.jpeg"/><Relationship Id="rId23" Type="http://schemas.openxmlformats.org/officeDocument/2006/relationships/image" Target="../media/image20.png"/><Relationship Id="rId28" Type="http://schemas.openxmlformats.org/officeDocument/2006/relationships/image" Target="../media/image19.png"/><Relationship Id="rId36" Type="http://schemas.openxmlformats.org/officeDocument/2006/relationships/image" Target="../media/image28.png"/><Relationship Id="rId49" Type="http://schemas.openxmlformats.org/officeDocument/2006/relationships/image" Target="../media/image41.png"/><Relationship Id="rId57" Type="http://schemas.openxmlformats.org/officeDocument/2006/relationships/image" Target="../media/image38.png"/><Relationship Id="rId10" Type="http://schemas.openxmlformats.org/officeDocument/2006/relationships/image" Target="../media/image7.png"/><Relationship Id="rId19" Type="http://schemas.openxmlformats.org/officeDocument/2006/relationships/image" Target="../media/image14.png"/><Relationship Id="rId31" Type="http://schemas.openxmlformats.org/officeDocument/2006/relationships/image" Target="../media/image25.png"/><Relationship Id="rId44" Type="http://schemas.openxmlformats.org/officeDocument/2006/relationships/image" Target="../media/image32.png"/><Relationship Id="rId52" Type="http://schemas.openxmlformats.org/officeDocument/2006/relationships/image" Target="../media/image44.png"/><Relationship Id="rId4" Type="http://schemas.openxmlformats.org/officeDocument/2006/relationships/hyperlink" Target="mailto:tiphaine.lucas@irstea.fr" TargetMode="External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7" Type="http://schemas.openxmlformats.org/officeDocument/2006/relationships/image" Target="../media/image17.png"/><Relationship Id="rId30" Type="http://schemas.openxmlformats.org/officeDocument/2006/relationships/image" Target="../media/image24.png"/><Relationship Id="rId35" Type="http://schemas.openxmlformats.org/officeDocument/2006/relationships/image" Target="../media/image19.jpeg"/><Relationship Id="rId43" Type="http://schemas.openxmlformats.org/officeDocument/2006/relationships/image" Target="../media/image31.png"/><Relationship Id="rId48" Type="http://schemas.openxmlformats.org/officeDocument/2006/relationships/image" Target="../media/image37.png"/><Relationship Id="rId56" Type="http://schemas.openxmlformats.org/officeDocument/2006/relationships/image" Target="../media/image48.png"/><Relationship Id="rId51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4" y="-684803"/>
            <a:ext cx="184731" cy="1369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1274357" y="4855212"/>
            <a:ext cx="94114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000" u="sng" dirty="0"/>
              <a:t>K.B</a:t>
            </a:r>
            <a:r>
              <a:rPr lang="fr-FR" sz="4000" u="sng" dirty="0"/>
              <a:t>.</a:t>
            </a:r>
            <a:r>
              <a:rPr lang="hu-HU" sz="4000" u="sng" dirty="0"/>
              <a:t> Dedey</a:t>
            </a:r>
            <a:r>
              <a:rPr lang="hu-HU" sz="4000" baseline="30000" dirty="0"/>
              <a:t>1,2</a:t>
            </a:r>
            <a:r>
              <a:rPr lang="fr-FR" sz="4000" baseline="30000" dirty="0"/>
              <a:t>,3*</a:t>
            </a:r>
            <a:r>
              <a:rPr lang="hu-HU" sz="4000" dirty="0"/>
              <a:t>, T</a:t>
            </a:r>
            <a:r>
              <a:rPr lang="fr-FR" sz="4000" dirty="0"/>
              <a:t>. </a:t>
            </a:r>
            <a:r>
              <a:rPr lang="hu-HU" sz="4000" dirty="0"/>
              <a:t>Lucas</a:t>
            </a:r>
            <a:r>
              <a:rPr lang="hu-HU" sz="4000" baseline="30000" dirty="0"/>
              <a:t>1,2</a:t>
            </a:r>
            <a:r>
              <a:rPr lang="fr-FR" sz="4000" baseline="30000" dirty="0"/>
              <a:t>,3 </a:t>
            </a:r>
            <a:r>
              <a:rPr lang="hu-HU" sz="4000" dirty="0"/>
              <a:t>, D</a:t>
            </a:r>
            <a:r>
              <a:rPr lang="fr-FR" sz="4000" dirty="0"/>
              <a:t>. </a:t>
            </a:r>
            <a:r>
              <a:rPr lang="hu-HU" sz="4000" dirty="0"/>
              <a:t>Grenier</a:t>
            </a:r>
            <a:r>
              <a:rPr lang="hu-HU" sz="4000" baseline="30000" dirty="0"/>
              <a:t>1,2</a:t>
            </a:r>
            <a:r>
              <a:rPr lang="fr-FR" sz="4000" baseline="30000" dirty="0"/>
              <a:t>,3</a:t>
            </a:r>
            <a:endParaRPr lang="fr-FR" sz="40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1065" y="2316968"/>
            <a:ext cx="3129003" cy="299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4" y="-684803"/>
            <a:ext cx="184731" cy="1369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5615555" y="2241205"/>
            <a:ext cx="20813533" cy="171207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200" dirty="0">
                <a:solidFill>
                  <a:schemeClr val="tx1"/>
                </a:solidFill>
              </a:rPr>
              <a:t>Stress Concentration Analysis in A Heterogeneous Dough Gas Cell Wall at The Microscale: the effect of gluten/starch interaction and rheological moduli ratio</a:t>
            </a:r>
            <a:endParaRPr lang="fr-FR" sz="7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59644" y="5626582"/>
            <a:ext cx="195158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000" baseline="30000" dirty="0"/>
              <a:t>1</a:t>
            </a:r>
            <a:r>
              <a:rPr lang="fr-FR" sz="4000" dirty="0"/>
              <a:t> </a:t>
            </a:r>
            <a:r>
              <a:rPr lang="fr-FR" sz="4000" i="1" dirty="0"/>
              <a:t>Université Rennes 1, avenue du Général Leclerc, 35042 Rennes cedex, France</a:t>
            </a:r>
          </a:p>
          <a:p>
            <a:pPr algn="ctr"/>
            <a:r>
              <a:rPr lang="fr-FR" sz="4000" baseline="30000" dirty="0"/>
              <a:t>2</a:t>
            </a:r>
            <a:r>
              <a:rPr lang="fr-FR" sz="4000" dirty="0"/>
              <a:t> </a:t>
            </a:r>
            <a:r>
              <a:rPr lang="fr-FR" sz="4000" i="1" dirty="0"/>
              <a:t>IRSTEA, UR OPAALE, 17 Avenue de Cucillé, CS 64427, F-35044 Rennes, France</a:t>
            </a:r>
            <a:endParaRPr lang="fr-FR" sz="4000" dirty="0"/>
          </a:p>
          <a:p>
            <a:pPr algn="ctr"/>
            <a:r>
              <a:rPr lang="fr-FR" sz="4000" baseline="30000" dirty="0"/>
              <a:t>3</a:t>
            </a:r>
            <a:r>
              <a:rPr lang="fr-FR" sz="4000" i="1" dirty="0"/>
              <a:t>Université Bretagne Loire, France</a:t>
            </a:r>
            <a:endParaRPr lang="fr-FR" sz="4000" dirty="0"/>
          </a:p>
          <a:p>
            <a:pPr algn="ctr"/>
            <a:r>
              <a:rPr lang="en-US" sz="4000" u="sng" dirty="0">
                <a:hlinkClick r:id="rId3"/>
              </a:rPr>
              <a:t>dedeykossigan@gmail.com</a:t>
            </a:r>
            <a:r>
              <a:rPr lang="en-US" sz="4000" dirty="0"/>
              <a:t>  </a:t>
            </a:r>
            <a:r>
              <a:rPr lang="en-US" sz="4000" u="sng" dirty="0">
                <a:hlinkClick r:id="rId4"/>
              </a:rPr>
              <a:t>tiphaine.lucas@irstea.fr</a:t>
            </a:r>
            <a:r>
              <a:rPr lang="en-US" sz="4000" dirty="0"/>
              <a:t> and </a:t>
            </a:r>
            <a:r>
              <a:rPr lang="en-US" sz="4000" u="sng" dirty="0">
                <a:hlinkClick r:id="rId5"/>
              </a:rPr>
              <a:t>david.grenier@irstea.fr</a:t>
            </a:r>
            <a:r>
              <a:rPr lang="en-US" sz="4000" dirty="0"/>
              <a:t> </a:t>
            </a:r>
            <a:endParaRPr lang="fr-FR" sz="4000" dirty="0"/>
          </a:p>
        </p:txBody>
      </p:sp>
      <p:cxnSp>
        <p:nvCxnSpPr>
          <p:cNvPr id="24" name="Connecteur droit 23"/>
          <p:cNvCxnSpPr/>
          <p:nvPr/>
        </p:nvCxnSpPr>
        <p:spPr>
          <a:xfrm>
            <a:off x="25576029" y="19748674"/>
            <a:ext cx="83300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/>
          <p:nvPr/>
        </p:nvCxnSpPr>
        <p:spPr>
          <a:xfrm>
            <a:off x="25576029" y="19748674"/>
            <a:ext cx="83300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à coins arrondis 9"/>
          <p:cNvSpPr/>
          <p:nvPr/>
        </p:nvSpPr>
        <p:spPr>
          <a:xfrm>
            <a:off x="414143" y="8443418"/>
            <a:ext cx="31020376" cy="63367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fr-FR" sz="3600" dirty="0">
              <a:solidFill>
                <a:schemeClr val="tx1"/>
              </a:solidFill>
            </a:endParaRPr>
          </a:p>
          <a:p>
            <a:pPr algn="just"/>
            <a:endParaRPr lang="fr-FR" sz="3600" dirty="0">
              <a:solidFill>
                <a:schemeClr val="tx1"/>
              </a:solidFill>
            </a:endParaRPr>
          </a:p>
          <a:p>
            <a:pPr algn="just"/>
            <a:endParaRPr lang="fr-FR" sz="3600" dirty="0">
              <a:solidFill>
                <a:schemeClr val="tx1"/>
              </a:solidFill>
            </a:endParaRPr>
          </a:p>
          <a:p>
            <a:pPr algn="just"/>
            <a:endParaRPr lang="fr-FR" sz="3600" dirty="0">
              <a:solidFill>
                <a:schemeClr val="tx1"/>
              </a:solidFill>
            </a:endParaRPr>
          </a:p>
          <a:p>
            <a:pPr algn="just"/>
            <a:r>
              <a:rPr lang="fr-FR" sz="3600" dirty="0">
                <a:solidFill>
                  <a:schemeClr val="tx1"/>
                </a:solidFill>
              </a:rPr>
              <a:t>  </a:t>
            </a:r>
            <a:r>
              <a:rPr lang="fr-FR" sz="3600" b="1" dirty="0">
                <a:solidFill>
                  <a:schemeClr val="tx1"/>
                </a:solidFill>
              </a:rPr>
              <a:t> </a:t>
            </a:r>
          </a:p>
          <a:p>
            <a:pPr algn="ctr"/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414142" y="25539221"/>
            <a:ext cx="15337704" cy="707478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15994564" y="15680221"/>
            <a:ext cx="15549728" cy="886638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338765" y="15698513"/>
            <a:ext cx="15331188" cy="899490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16030546" y="25539221"/>
            <a:ext cx="15493954" cy="707478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422253" y="15800428"/>
            <a:ext cx="53787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C00000"/>
                </a:solidFill>
              </a:rPr>
              <a:t>1.1 </a:t>
            </a:r>
            <a:r>
              <a:rPr lang="en-GB" sz="4000" b="1" dirty="0">
                <a:solidFill>
                  <a:srgbClr val="C00000"/>
                </a:solidFill>
              </a:rPr>
              <a:t>Governing</a:t>
            </a:r>
            <a:r>
              <a:rPr lang="fr-FR" sz="4000" b="1" dirty="0">
                <a:solidFill>
                  <a:srgbClr val="C00000"/>
                </a:solidFill>
              </a:rPr>
              <a:t> </a:t>
            </a:r>
            <a:r>
              <a:rPr lang="en-GB" sz="4000" b="1" dirty="0">
                <a:solidFill>
                  <a:srgbClr val="C00000"/>
                </a:solidFill>
              </a:rPr>
              <a:t>equations</a:t>
            </a:r>
            <a:endParaRPr lang="en-GB" sz="4000" dirty="0">
              <a:solidFill>
                <a:srgbClr val="C0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2870897" y="18777177"/>
            <a:ext cx="26475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accent1"/>
                </a:solidFill>
              </a:rPr>
              <a:t>1-element generalized maxwell model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29474" y="16876192"/>
            <a:ext cx="36898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>
                <a:solidFill>
                  <a:srgbClr val="00B050"/>
                </a:solidFill>
              </a:rPr>
              <a:t>Linear viscoelasticity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115085" y="16791569"/>
            <a:ext cx="617568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>
                <a:solidFill>
                  <a:srgbClr val="00B050"/>
                </a:solidFill>
              </a:rPr>
              <a:t>Neo-Hookan visco-hyperelasticity 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(Incompressible material)</a:t>
            </a:r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7" name="Rectangle à coins arrondis 36"/>
          <p:cNvSpPr/>
          <p:nvPr/>
        </p:nvSpPr>
        <p:spPr>
          <a:xfrm>
            <a:off x="414142" y="32791158"/>
            <a:ext cx="15314183" cy="693077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15957060" y="32791158"/>
            <a:ext cx="15567440" cy="698477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6255901" y="32926138"/>
            <a:ext cx="15337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C00000"/>
                </a:solidFill>
              </a:rPr>
              <a:t>2.4 Stress concentration  analysis: </a:t>
            </a:r>
            <a:r>
              <a:rPr lang="en-GB" sz="4000" b="1" dirty="0">
                <a:solidFill>
                  <a:srgbClr val="C00000"/>
                </a:solidFill>
              </a:rPr>
              <a:t>critical</a:t>
            </a:r>
            <a:r>
              <a:rPr lang="fr-FR" sz="4000" b="1" dirty="0">
                <a:solidFill>
                  <a:srgbClr val="C00000"/>
                </a:solidFill>
              </a:rPr>
              <a:t> rupture spot </a:t>
            </a:r>
            <a:r>
              <a:rPr lang="en-US" sz="4000" b="1" dirty="0">
                <a:solidFill>
                  <a:srgbClr val="C00000"/>
                </a:solidFill>
              </a:rPr>
              <a:t>within</a:t>
            </a:r>
            <a:r>
              <a:rPr lang="fr-FR" sz="4000" b="1" dirty="0">
                <a:solidFill>
                  <a:srgbClr val="C00000"/>
                </a:solidFill>
              </a:rPr>
              <a:t> the GCW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070876" y="25611229"/>
            <a:ext cx="138669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C00000"/>
                </a:solidFill>
              </a:rPr>
              <a:t>2.1 Linear viscoelasticity vs visco-hyperelasticity</a:t>
            </a:r>
          </a:p>
        </p:txBody>
      </p:sp>
      <p:sp>
        <p:nvSpPr>
          <p:cNvPr id="39" name="Rectangle 38"/>
          <p:cNvSpPr/>
          <p:nvPr/>
        </p:nvSpPr>
        <p:spPr>
          <a:xfrm>
            <a:off x="990205" y="31341962"/>
            <a:ext cx="105588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/>
              <a:t>Figure 2</a:t>
            </a:r>
            <a:r>
              <a:rPr lang="fr-FR" sz="2400" dirty="0"/>
              <a:t>: Mean of the Von Mises stress, comparaison </a:t>
            </a:r>
            <a:r>
              <a:rPr lang="en-GB" sz="2400" dirty="0"/>
              <a:t>between</a:t>
            </a:r>
            <a:r>
              <a:rPr lang="fr-FR" sz="2400" dirty="0"/>
              <a:t> </a:t>
            </a:r>
            <a:r>
              <a:rPr lang="en-GB" sz="2400" dirty="0"/>
              <a:t>linear</a:t>
            </a:r>
            <a:r>
              <a:rPr lang="fr-FR" sz="2400" dirty="0"/>
              <a:t> viscoelasticity and visco-hyperelasticity in the case of </a:t>
            </a:r>
            <a:r>
              <a:rPr lang="fr-FR" sz="2400" b="1" dirty="0"/>
              <a:t>a.</a:t>
            </a:r>
            <a:r>
              <a:rPr lang="fr-FR" sz="2400" dirty="0"/>
              <a:t> </a:t>
            </a:r>
            <a:r>
              <a:rPr lang="en-US" sz="2400" b="1" dirty="0"/>
              <a:t>cohesive</a:t>
            </a:r>
            <a:r>
              <a:rPr lang="fr-FR" sz="2400" b="1" dirty="0"/>
              <a:t> bond</a:t>
            </a:r>
            <a:r>
              <a:rPr lang="fr-FR" sz="2400" dirty="0"/>
              <a:t>, </a:t>
            </a:r>
            <a:r>
              <a:rPr lang="fr-FR" sz="2400" b="1" dirty="0"/>
              <a:t>b.</a:t>
            </a:r>
            <a:r>
              <a:rPr lang="fr-FR" sz="2400" dirty="0"/>
              <a:t> </a:t>
            </a:r>
            <a:r>
              <a:rPr lang="en-US" sz="2400" b="1" dirty="0"/>
              <a:t>non-cohesive</a:t>
            </a:r>
            <a:r>
              <a:rPr lang="fr-FR" sz="2400" b="1" dirty="0"/>
              <a:t> bond </a:t>
            </a:r>
            <a:r>
              <a:rPr lang="en-US" sz="2400" dirty="0"/>
              <a:t>at</a:t>
            </a:r>
            <a:r>
              <a:rPr lang="fr-FR" sz="2400" dirty="0"/>
              <a:t> the </a:t>
            </a:r>
            <a:r>
              <a:rPr lang="en-US" sz="2400" dirty="0"/>
              <a:t>gluten/starch</a:t>
            </a:r>
            <a:r>
              <a:rPr lang="fr-FR" sz="2400" dirty="0"/>
              <a:t> interface.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6693079" y="25509314"/>
            <a:ext cx="131026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C00000"/>
                </a:solidFill>
              </a:rPr>
              <a:t>2.2 </a:t>
            </a:r>
            <a:r>
              <a:rPr lang="en-US" sz="4000" b="1" dirty="0">
                <a:solidFill>
                  <a:srgbClr val="C00000"/>
                </a:solidFill>
              </a:rPr>
              <a:t>Sensitivity</a:t>
            </a:r>
            <a:r>
              <a:rPr lang="fr-FR" sz="4000" b="1" dirty="0">
                <a:solidFill>
                  <a:srgbClr val="C00000"/>
                </a:solidFill>
              </a:rPr>
              <a:t> </a:t>
            </a:r>
            <a:r>
              <a:rPr lang="en-US" sz="4000" b="1" dirty="0">
                <a:solidFill>
                  <a:srgbClr val="C00000"/>
                </a:solidFill>
              </a:rPr>
              <a:t>analysis</a:t>
            </a:r>
            <a:r>
              <a:rPr lang="fr-FR" sz="4000" b="1" dirty="0">
                <a:solidFill>
                  <a:srgbClr val="C00000"/>
                </a:solidFill>
              </a:rPr>
              <a:t> on </a:t>
            </a:r>
            <a:r>
              <a:rPr lang="en-US" sz="4000" b="1" dirty="0">
                <a:solidFill>
                  <a:srgbClr val="C00000"/>
                </a:solidFill>
              </a:rPr>
              <a:t>strain</a:t>
            </a:r>
            <a:r>
              <a:rPr lang="fr-FR" sz="4000" b="1" dirty="0">
                <a:solidFill>
                  <a:srgbClr val="C00000"/>
                </a:solidFill>
              </a:rPr>
              <a:t> rate and time of relaxation </a:t>
            </a:r>
          </a:p>
        </p:txBody>
      </p:sp>
      <p:sp>
        <p:nvSpPr>
          <p:cNvPr id="43" name="Rectangle à coins arrondis 42"/>
          <p:cNvSpPr/>
          <p:nvPr/>
        </p:nvSpPr>
        <p:spPr>
          <a:xfrm>
            <a:off x="466332" y="40599570"/>
            <a:ext cx="31077960" cy="25229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45" name="Rectangle à coins arrondis 44"/>
          <p:cNvSpPr/>
          <p:nvPr/>
        </p:nvSpPr>
        <p:spPr>
          <a:xfrm>
            <a:off x="466332" y="44005188"/>
            <a:ext cx="15261993" cy="1583741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86061" y="33079190"/>
            <a:ext cx="146559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C00000"/>
                </a:solidFill>
              </a:rPr>
              <a:t>2.3 E</a:t>
            </a:r>
            <a:r>
              <a:rPr lang="en-US" sz="4000" b="1" dirty="0">
                <a:solidFill>
                  <a:srgbClr val="C00000"/>
                </a:solidFill>
              </a:rPr>
              <a:t>ffect</a:t>
            </a:r>
            <a:r>
              <a:rPr lang="fr-FR" sz="4000" b="1" dirty="0">
                <a:solidFill>
                  <a:srgbClr val="C00000"/>
                </a:solidFill>
              </a:rPr>
              <a:t> of </a:t>
            </a:r>
            <a:r>
              <a:rPr lang="en-US" sz="4000" b="1" dirty="0">
                <a:solidFill>
                  <a:srgbClr val="C00000"/>
                </a:solidFill>
              </a:rPr>
              <a:t>gluten/starch</a:t>
            </a:r>
            <a:r>
              <a:rPr lang="fr-FR" sz="4000" b="1" dirty="0">
                <a:solidFill>
                  <a:srgbClr val="C00000"/>
                </a:solidFill>
              </a:rPr>
              <a:t> </a:t>
            </a:r>
            <a:r>
              <a:rPr lang="en-US" sz="4000" b="1" dirty="0">
                <a:solidFill>
                  <a:srgbClr val="C00000"/>
                </a:solidFill>
              </a:rPr>
              <a:t>rheological</a:t>
            </a:r>
            <a:r>
              <a:rPr lang="fr-FR" sz="4000" b="1" dirty="0">
                <a:solidFill>
                  <a:srgbClr val="C00000"/>
                </a:solidFill>
              </a:rPr>
              <a:t> </a:t>
            </a:r>
            <a:r>
              <a:rPr lang="en-US" sz="4000" b="1" dirty="0">
                <a:solidFill>
                  <a:srgbClr val="C00000"/>
                </a:solidFill>
              </a:rPr>
              <a:t>moduli</a:t>
            </a:r>
            <a:r>
              <a:rPr lang="fr-FR" sz="4000" b="1" dirty="0">
                <a:solidFill>
                  <a:srgbClr val="C00000"/>
                </a:solidFill>
              </a:rPr>
              <a:t> ratio and interactions</a:t>
            </a:r>
          </a:p>
        </p:txBody>
      </p:sp>
      <p:sp>
        <p:nvSpPr>
          <p:cNvPr id="49" name="Rectangle à coins arrondis 48"/>
          <p:cNvSpPr/>
          <p:nvPr/>
        </p:nvSpPr>
        <p:spPr>
          <a:xfrm>
            <a:off x="15977739" y="44005189"/>
            <a:ext cx="15566553" cy="1583740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/>
              <p:cNvSpPr/>
              <p:nvPr/>
            </p:nvSpPr>
            <p:spPr>
              <a:xfrm>
                <a:off x="689405" y="17887641"/>
                <a:ext cx="274094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kern="0">
                          <a:latin typeface="Cambria Math"/>
                          <a:ea typeface="Calibri"/>
                          <a:cs typeface="Times New Roman"/>
                        </a:rPr>
                        <m:t>𝜵</m:t>
                      </m:r>
                      <m:r>
                        <a:rPr lang="en-US" sz="3200" b="1" i="1" kern="0">
                          <a:latin typeface="Cambria Math"/>
                          <a:ea typeface="Calibri"/>
                          <a:cs typeface="Times New Roman"/>
                        </a:rPr>
                        <m:t>.(</m:t>
                      </m:r>
                      <m:r>
                        <a:rPr lang="el-GR" sz="3200" b="1" i="1" kern="0">
                          <a:latin typeface="Cambria Math"/>
                          <a:ea typeface="Calibri"/>
                          <a:cs typeface="Times New Roman"/>
                        </a:rPr>
                        <m:t>𝝈</m:t>
                      </m:r>
                      <m:r>
                        <a:rPr lang="el-GR" sz="3200" b="1" i="1" kern="0">
                          <a:latin typeface="Cambria Math"/>
                          <a:ea typeface="Calibri"/>
                          <a:cs typeface="Times New Roman"/>
                        </a:rPr>
                        <m:t>+</m:t>
                      </m:r>
                      <m:r>
                        <a:rPr lang="el-GR" sz="3200" b="1" i="1" kern="0">
                          <a:latin typeface="Cambria Math"/>
                          <a:ea typeface="Calibri"/>
                          <a:cs typeface="Times New Roman"/>
                        </a:rPr>
                        <m:t>𝝉</m:t>
                      </m:r>
                      <m:r>
                        <a:rPr lang="en-US" sz="3200" i="1" kern="0">
                          <a:latin typeface="Cambria Math"/>
                          <a:ea typeface="Calibri"/>
                          <a:cs typeface="Times New Roman"/>
                        </a:rPr>
                        <m:t>)=0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47" name="Rectangle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405" y="17887641"/>
                <a:ext cx="2740943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/>
              <p:cNvSpPr/>
              <p:nvPr/>
            </p:nvSpPr>
            <p:spPr>
              <a:xfrm>
                <a:off x="3569946" y="17961866"/>
                <a:ext cx="225247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chemeClr val="accent6">
                        <a:lumMod val="75000"/>
                      </a:schemeClr>
                    </a:solidFill>
                  </a:rPr>
                  <a:t>(Quasi-static study)</a:t>
                </a:r>
                <a14:m>
                  <m:oMath xmlns:m="http://schemas.openxmlformats.org/officeDocument/2006/math">
                    <m:r>
                      <a:rPr lang="en-US" sz="2000" b="0" i="1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fr-FR" sz="20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2" name="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9946" y="17961866"/>
                <a:ext cx="2252476" cy="400110"/>
              </a:xfrm>
              <a:prstGeom prst="rect">
                <a:avLst/>
              </a:prstGeom>
              <a:blipFill>
                <a:blip r:embed="rId7"/>
                <a:stretch>
                  <a:fillRect l="-2981" t="-9231" b="-261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Rectangle à coins arrondis 74"/>
          <p:cNvSpPr/>
          <p:nvPr/>
        </p:nvSpPr>
        <p:spPr>
          <a:xfrm>
            <a:off x="1566269" y="14983952"/>
            <a:ext cx="7210781" cy="80428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2281141" y="14977562"/>
            <a:ext cx="590334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200" b="1" dirty="0"/>
              <a:t>1. Materials and methods</a:t>
            </a:r>
          </a:p>
        </p:txBody>
      </p:sp>
      <p:sp>
        <p:nvSpPr>
          <p:cNvPr id="77" name="Rectangle à coins arrondis 76"/>
          <p:cNvSpPr/>
          <p:nvPr/>
        </p:nvSpPr>
        <p:spPr>
          <a:xfrm>
            <a:off x="1551484" y="24878955"/>
            <a:ext cx="6512482" cy="80428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1033" name="Rectangle 1032"/>
          <p:cNvSpPr/>
          <p:nvPr/>
        </p:nvSpPr>
        <p:spPr>
          <a:xfrm>
            <a:off x="1954957" y="24911764"/>
            <a:ext cx="570553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4200" b="1" dirty="0">
                <a:solidFill>
                  <a:prstClr val="black"/>
                </a:solidFill>
              </a:rPr>
              <a:t>2. Results and discussion</a:t>
            </a:r>
          </a:p>
        </p:txBody>
      </p:sp>
      <p:sp>
        <p:nvSpPr>
          <p:cNvPr id="81" name="Rectangle à coins arrondis 80"/>
          <p:cNvSpPr/>
          <p:nvPr/>
        </p:nvSpPr>
        <p:spPr>
          <a:xfrm>
            <a:off x="894415" y="39917942"/>
            <a:ext cx="3714953" cy="80428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000026" y="39909729"/>
            <a:ext cx="34551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200" b="1" dirty="0"/>
              <a:t>3. Conclusions</a:t>
            </a:r>
          </a:p>
        </p:txBody>
      </p:sp>
      <p:sp>
        <p:nvSpPr>
          <p:cNvPr id="83" name="Rectangle à coins arrondis 82"/>
          <p:cNvSpPr/>
          <p:nvPr/>
        </p:nvSpPr>
        <p:spPr>
          <a:xfrm>
            <a:off x="762491" y="43272479"/>
            <a:ext cx="2977873" cy="80428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1092791" y="43280317"/>
            <a:ext cx="24128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600" b="1" dirty="0"/>
              <a:t>References</a:t>
            </a:r>
          </a:p>
        </p:txBody>
      </p:sp>
      <p:sp>
        <p:nvSpPr>
          <p:cNvPr id="85" name="Rectangle à coins arrondis 84"/>
          <p:cNvSpPr/>
          <p:nvPr/>
        </p:nvSpPr>
        <p:spPr>
          <a:xfrm>
            <a:off x="16317582" y="43296542"/>
            <a:ext cx="4234764" cy="80428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6557974" y="43277649"/>
            <a:ext cx="3874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600" b="1" dirty="0"/>
              <a:t>Aknowledgements</a:t>
            </a:r>
          </a:p>
        </p:txBody>
      </p:sp>
      <p:sp>
        <p:nvSpPr>
          <p:cNvPr id="64" name="Rectangle 63"/>
          <p:cNvSpPr/>
          <p:nvPr/>
        </p:nvSpPr>
        <p:spPr>
          <a:xfrm>
            <a:off x="623824" y="44087378"/>
            <a:ext cx="151045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800" dirty="0"/>
              <a:t>[1] </a:t>
            </a:r>
            <a:r>
              <a:rPr lang="en-GB" sz="1800" dirty="0"/>
              <a:t>Sandstedt, R., The microscopic structure of bread and dough. Cereal Chem., 1954. 31: p. 43-49.</a:t>
            </a:r>
          </a:p>
          <a:p>
            <a:r>
              <a:rPr lang="fr-FR" sz="1800" dirty="0"/>
              <a:t>[2] </a:t>
            </a:r>
            <a:r>
              <a:rPr lang="en-GB" sz="1800" dirty="0"/>
              <a:t>Mohammed, M.A.P., et al., Mechanical characterization and micromechanical modeling of bread dough. Journal of Rheology, 2013. 57(1): p. 249-272.</a:t>
            </a:r>
          </a:p>
          <a:p>
            <a:r>
              <a:rPr lang="en-GB" sz="1800" dirty="0"/>
              <a:t>[3] Ng, T.S., G.H. McKinley, and M. Padmanabhan, Linear to non-linear rheology of wheat flour dough. Applied Rheology, 2006. </a:t>
            </a:r>
            <a:r>
              <a:rPr lang="en-GB" sz="1800" b="1" dirty="0"/>
              <a:t>16</a:t>
            </a:r>
            <a:r>
              <a:rPr lang="en-GB" sz="1800" dirty="0"/>
              <a:t>(5): p. 265-274.</a:t>
            </a:r>
          </a:p>
          <a:p>
            <a:r>
              <a:rPr lang="en-GB" sz="1800" dirty="0"/>
              <a:t>[4] Kusunose, C., T. Fujii, and H. Matsumoto, Role of starch granules in controlling expansion of dough during baking. Cereal chemistry, 1999. </a:t>
            </a:r>
            <a:r>
              <a:rPr lang="en-GB" sz="1800" b="1" dirty="0"/>
              <a:t>76</a:t>
            </a:r>
            <a:r>
              <a:rPr lang="en-GB" sz="1800" dirty="0"/>
              <a:t>(6): p. 920-924</a:t>
            </a:r>
          </a:p>
          <a:p>
            <a:r>
              <a:rPr lang="en-GB" sz="1800" dirty="0"/>
              <a:t>[5]Sandstedt,R.M.1961.Thefunetionofstarehinthebakingofbread.Baker'sDig.35:36.</a:t>
            </a:r>
          </a:p>
        </p:txBody>
      </p:sp>
      <p:sp>
        <p:nvSpPr>
          <p:cNvPr id="69" name="Rectangle 68"/>
          <p:cNvSpPr/>
          <p:nvPr/>
        </p:nvSpPr>
        <p:spPr>
          <a:xfrm>
            <a:off x="17257841" y="15728420"/>
            <a:ext cx="137597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C00000"/>
                </a:solidFill>
              </a:rPr>
              <a:t>1.2 Geometry, </a:t>
            </a:r>
            <a:r>
              <a:rPr lang="fr-FR" sz="4000" b="1" dirty="0" err="1">
                <a:solidFill>
                  <a:srgbClr val="C00000"/>
                </a:solidFill>
              </a:rPr>
              <a:t>boundary</a:t>
            </a:r>
            <a:r>
              <a:rPr lang="fr-FR" sz="4000" b="1" dirty="0">
                <a:solidFill>
                  <a:srgbClr val="C00000"/>
                </a:solidFill>
              </a:rPr>
              <a:t> conditions and </a:t>
            </a:r>
            <a:r>
              <a:rPr lang="en-US" sz="4000" b="1" dirty="0">
                <a:solidFill>
                  <a:srgbClr val="C00000"/>
                </a:solidFill>
              </a:rPr>
              <a:t>material</a:t>
            </a:r>
            <a:r>
              <a:rPr lang="fr-FR" sz="4000" b="1" dirty="0">
                <a:solidFill>
                  <a:srgbClr val="C00000"/>
                </a:solidFill>
              </a:rPr>
              <a:t> properties</a:t>
            </a:r>
          </a:p>
        </p:txBody>
      </p:sp>
      <p:sp>
        <p:nvSpPr>
          <p:cNvPr id="70" name="Rectangle 69"/>
          <p:cNvSpPr/>
          <p:nvPr/>
        </p:nvSpPr>
        <p:spPr>
          <a:xfrm>
            <a:off x="23051585" y="20684778"/>
            <a:ext cx="43306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GB" sz="3200" b="1" dirty="0">
                <a:solidFill>
                  <a:schemeClr val="accent1"/>
                </a:solidFill>
              </a:rPr>
              <a:t>Material</a:t>
            </a:r>
            <a:r>
              <a:rPr lang="fr-FR" sz="3200" b="1" dirty="0">
                <a:solidFill>
                  <a:schemeClr val="accent1"/>
                </a:solidFill>
              </a:rPr>
              <a:t> properties </a:t>
            </a:r>
          </a:p>
        </p:txBody>
      </p:sp>
      <p:sp>
        <p:nvSpPr>
          <p:cNvPr id="74" name="ZoneTexte 73"/>
          <p:cNvSpPr txBox="1"/>
          <p:nvPr/>
        </p:nvSpPr>
        <p:spPr>
          <a:xfrm>
            <a:off x="16948515" y="23742213"/>
            <a:ext cx="5644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Figure 1</a:t>
            </a:r>
            <a:r>
              <a:rPr lang="en-US" sz="2400" dirty="0"/>
              <a:t>: Finite element model, geometry dimensions and boundary conditions.</a:t>
            </a:r>
          </a:p>
        </p:txBody>
      </p:sp>
      <p:sp>
        <p:nvSpPr>
          <p:cNvPr id="78" name="Rectangle 77"/>
          <p:cNvSpPr/>
          <p:nvPr/>
        </p:nvSpPr>
        <p:spPr>
          <a:xfrm>
            <a:off x="23022719" y="18452530"/>
            <a:ext cx="81442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fr-FR" sz="3200" b="1" dirty="0">
                <a:solidFill>
                  <a:schemeClr val="accent1"/>
                </a:solidFill>
              </a:rPr>
              <a:t>Thin Elastic layer : cohesion/decohesion</a:t>
            </a:r>
          </a:p>
        </p:txBody>
      </p:sp>
      <p:sp>
        <p:nvSpPr>
          <p:cNvPr id="79" name="Rectangle 78"/>
          <p:cNvSpPr/>
          <p:nvPr/>
        </p:nvSpPr>
        <p:spPr>
          <a:xfrm>
            <a:off x="23004302" y="16436306"/>
            <a:ext cx="73514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fr-FR" sz="3200" b="1" dirty="0">
                <a:solidFill>
                  <a:schemeClr val="accent1"/>
                </a:solidFill>
              </a:rPr>
              <a:t>Boundary conditions : unidirectional extention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0" name="Tableau 7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39392054"/>
                  </p:ext>
                </p:extLst>
              </p:nvPr>
            </p:nvGraphicFramePr>
            <p:xfrm>
              <a:off x="22341549" y="17406107"/>
              <a:ext cx="8087693" cy="147847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808769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0639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sz="2800" i="0" kern="1200" baseline="0" dirty="0">
                              <a:effectLst/>
                              <a:latin typeface="+mn-lt"/>
                              <a:ea typeface="Calibri"/>
                              <a:cs typeface="Times New Roman"/>
                            </a:rPr>
                            <a:t>   </a:t>
                          </a:r>
                          <a14:m>
                            <m:oMath xmlns:m="http://schemas.openxmlformats.org/officeDocument/2006/math">
                              <m:r>
                                <a:rPr lang="en-US" sz="2800" i="1" kern="1200" smtClean="0">
                                  <a:effectLst/>
                                  <a:latin typeface="Cambria Math" panose="02040503050406030204" pitchFamily="18" charset="0"/>
                                  <a:ea typeface="Calibri"/>
                                  <a:cs typeface="Times New Roman"/>
                                </a:rPr>
                                <m:t>𝑢</m:t>
                              </m:r>
                              <m:d>
                                <m:dPr>
                                  <m:ctrlPr>
                                    <a:rPr lang="fr-FR" sz="2800" i="1" kern="1200">
                                      <a:effectLst/>
                                      <a:latin typeface="Cambria Math" panose="02040503050406030204" pitchFamily="18" charset="0"/>
                                      <a:ea typeface="Times New Roman"/>
                                      <a:cs typeface="Times New Roman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2800" b="0" i="0" kern="1200" smtClean="0">
                                      <a:effectLst/>
                                      <a:latin typeface="Cambria Math" panose="02040503050406030204" pitchFamily="18" charset="0"/>
                                      <a:ea typeface="Times New Roman"/>
                                      <a:cs typeface="Times New Roman"/>
                                    </a:rPr>
                                    <m:t>x</m:t>
                                  </m:r>
                                  <m:r>
                                    <a:rPr lang="en-US" sz="2800" kern="1200">
                                      <a:effectLst/>
                                      <a:latin typeface="Cambria Math" panose="02040503050406030204" pitchFamily="18" charset="0"/>
                                      <a:ea typeface="Calibri"/>
                                      <a:cs typeface="Times New Roman"/>
                                    </a:rPr>
                                    <m:t>,</m:t>
                                  </m:r>
                                  <m:r>
                                    <a:rPr lang="fr-FR" sz="2800" b="0" i="1" kern="1200" smtClean="0">
                                      <a:effectLst/>
                                      <a:latin typeface="Cambria Math" panose="02040503050406030204" pitchFamily="18" charset="0"/>
                                      <a:ea typeface="Calibri"/>
                                      <a:cs typeface="Times New Roman"/>
                                    </a:rPr>
                                    <m:t>𝑦</m:t>
                                  </m:r>
                                </m:e>
                              </m:d>
                              <m:r>
                                <a:rPr lang="en-US" sz="2800" kern="1200">
                                  <a:effectLst/>
                                  <a:latin typeface="Cambria Math" panose="02040503050406030204" pitchFamily="18" charset="0"/>
                                  <a:ea typeface="Calibri"/>
                                  <a:cs typeface="Times New Roman"/>
                                </a:rPr>
                                <m:t>=0</m:t>
                              </m:r>
                            </m:oMath>
                          </a14:m>
                          <a:r>
                            <a:rPr lang="fr-FR" sz="2800" kern="1200" dirty="0">
                              <a:effectLst/>
                              <a:latin typeface="+mn-lt"/>
                              <a:ea typeface="Times New Roman"/>
                              <a:cs typeface="Times New Roman"/>
                            </a:rPr>
                            <a:t>  </a:t>
                          </a:r>
                          <a:r>
                            <a:rPr lang="fr-FR" sz="2000" kern="1200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  <a:latin typeface="+mn-lt"/>
                              <a:ea typeface="Times New Roman"/>
                              <a:cs typeface="Times New Roman"/>
                            </a:rPr>
                            <a:t>(initial</a:t>
                          </a:r>
                          <a:r>
                            <a:rPr lang="fr-FR" sz="2000" kern="1200" baseline="0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  <a:latin typeface="+mn-lt"/>
                              <a:ea typeface="Times New Roman"/>
                              <a:cs typeface="Times New Roman"/>
                            </a:rPr>
                            <a:t> conditions)</a:t>
                          </a:r>
                          <a:endParaRPr lang="fr-FR" sz="2800" kern="1200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+mn-lt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4878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sz="2800" kern="1200" baseline="0" dirty="0">
                              <a:effectLst/>
                              <a:latin typeface="+mn-lt"/>
                              <a:cs typeface="Times New Roman"/>
                            </a:rPr>
                            <a:t> 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800" i="1" kern="1200" smtClean="0">
                                      <a:effectLst/>
                                      <a:latin typeface="Cambria Math" panose="02040503050406030204" pitchFamily="18" charset="0"/>
                                      <a:cs typeface="Times New Roman"/>
                                    </a:rPr>
                                  </m:ctrlPr>
                                </m:sSupPr>
                                <m:e>
                                  <m:r>
                                    <a:rPr lang="fr-FR" sz="2800" b="0" i="1" kern="1200" smtClean="0">
                                      <a:effectLst/>
                                      <a:latin typeface="Cambria Math" panose="02040503050406030204" pitchFamily="18" charset="0"/>
                                      <a:cs typeface="Times New Roman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fr-FR" sz="2800" b="0" i="1" kern="1200" smtClean="0">
                                      <a:effectLst/>
                                      <a:latin typeface="Cambria Math" panose="02040503050406030204" pitchFamily="18" charset="0"/>
                                      <a:cs typeface="Times New Roman"/>
                                    </a:rPr>
                                    <m:t>𝑑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sz="2800" kern="1200" dirty="0">
                              <a:effectLst/>
                              <a:latin typeface="+mn-lt"/>
                              <a:ea typeface="Times New Roman"/>
                              <a:cs typeface="Times New Roman"/>
                            </a:rPr>
                            <a:t> 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800" i="1" kern="1200" smtClean="0">
                                      <a:effectLst/>
                                      <a:latin typeface="Cambria Math" panose="02040503050406030204" pitchFamily="18" charset="0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 kern="1200" smtClean="0">
                                      <a:effectLst/>
                                      <a:latin typeface="Cambria Math" panose="02040503050406030204" pitchFamily="18" charset="0"/>
                                      <a:ea typeface="Calibri"/>
                                      <a:cs typeface="Times New Roman"/>
                                    </a:rPr>
                                    <m:t>𝛿</m:t>
                                  </m:r>
                                </m:num>
                                <m:den>
                                  <m:r>
                                    <a:rPr lang="fr-FR" sz="2800" b="0" i="1" kern="1200" smtClean="0">
                                      <a:effectLst/>
                                      <a:latin typeface="Cambria Math" panose="02040503050406030204" pitchFamily="18" charset="0"/>
                                      <a:cs typeface="Times New Roman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fr-FR" sz="2800" b="0" i="1" kern="1200" smtClean="0">
                                  <a:effectLst/>
                                  <a:latin typeface="Cambria Math" panose="02040503050406030204" pitchFamily="18" charset="0"/>
                                  <a:cs typeface="Times New Roman"/>
                                </a:rPr>
                                <m:t>𝐿</m:t>
                              </m:r>
                            </m:oMath>
                          </a14:m>
                          <a:r>
                            <a:rPr lang="fr-FR" sz="2800" kern="1200" dirty="0">
                              <a:effectLst/>
                              <a:latin typeface="+mn-lt"/>
                              <a:ea typeface="Times New Roman"/>
                              <a:cs typeface="Times New Roman"/>
                            </a:rPr>
                            <a:t> </a:t>
                          </a:r>
                          <a:r>
                            <a:rPr lang="fr-FR" sz="2800" kern="1200" baseline="0" dirty="0">
                              <a:effectLst/>
                              <a:latin typeface="+mn-lt"/>
                              <a:ea typeface="Times New Roman"/>
                              <a:cs typeface="Times New Roman"/>
                            </a:rPr>
                            <a:t>  </a:t>
                          </a:r>
                          <a:r>
                            <a:rPr lang="fr-FR" sz="2000" kern="1200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  <a:latin typeface="+mn-lt"/>
                              <a:ea typeface="Times New Roman"/>
                              <a:cs typeface="Times New Roman"/>
                            </a:rPr>
                            <a:t>(</a:t>
                          </a:r>
                          <a:r>
                            <a:rPr lang="en-US" sz="2000" kern="1200" noProof="0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  <a:latin typeface="+mn-lt"/>
                              <a:ea typeface="Times New Roman"/>
                              <a:cs typeface="Times New Roman"/>
                            </a:rPr>
                            <a:t>displacement</a:t>
                          </a:r>
                          <a:r>
                            <a:rPr lang="fr-FR" sz="2000" kern="1200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  <a:latin typeface="+mn-lt"/>
                              <a:ea typeface="Times New Roman"/>
                              <a:cs typeface="Times New Roman"/>
                            </a:rPr>
                            <a:t> </a:t>
                          </a:r>
                          <a:r>
                            <a:rPr lang="en-US" sz="2000" kern="1200" noProof="0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  <a:latin typeface="+mn-lt"/>
                              <a:ea typeface="Times New Roman"/>
                              <a:cs typeface="Times New Roman"/>
                            </a:rPr>
                            <a:t>at</a:t>
                          </a:r>
                          <a:r>
                            <a:rPr lang="fr-FR" sz="2000" kern="1200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  <a:latin typeface="+mn-lt"/>
                              <a:ea typeface="Times New Roman"/>
                              <a:cs typeface="Times New Roman"/>
                            </a:rPr>
                            <a:t> the end of </a:t>
                          </a:r>
                          <a:r>
                            <a:rPr lang="en-US" sz="2000" kern="1200" noProof="0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  <a:latin typeface="+mn-lt"/>
                              <a:ea typeface="Times New Roman"/>
                              <a:cs typeface="Times New Roman"/>
                            </a:rPr>
                            <a:t>extension</a:t>
                          </a:r>
                          <a:r>
                            <a:rPr lang="fr-FR" sz="2000" kern="1200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  <a:latin typeface="+mn-lt"/>
                              <a:ea typeface="Times New Roman"/>
                              <a:cs typeface="Times New Roman"/>
                            </a:rPr>
                            <a:t>)</a:t>
                          </a: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0639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endParaRPr lang="fr-FR" sz="2800" kern="1200" dirty="0">
                            <a:effectLst/>
                            <a:latin typeface="+mn-lt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0" name="Tableau 7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39392054"/>
                  </p:ext>
                </p:extLst>
              </p:nvPr>
            </p:nvGraphicFramePr>
            <p:xfrm>
              <a:off x="22341549" y="17406107"/>
              <a:ext cx="8087693" cy="147466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8087693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0"/>
                        </a:ext>
                      </a:extLst>
                    </a:gridCol>
                  </a:tblGrid>
                  <a:tr h="4267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9"/>
                          <a:stretch>
                            <a:fillRect l="-75" b="-2471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0"/>
                      </a:ext>
                    </a:extLst>
                  </a:tr>
                  <a:tr h="62122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9"/>
                          <a:stretch>
                            <a:fillRect l="-75" t="-68627" b="-696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1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endParaRPr lang="fr-FR" sz="2800" kern="1200" dirty="0">
                            <a:effectLst/>
                            <a:latin typeface="+mn-lt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ZoneTexte 86"/>
              <p:cNvSpPr txBox="1"/>
              <p:nvPr/>
            </p:nvSpPr>
            <p:spPr>
              <a:xfrm>
                <a:off x="27683235" y="17335535"/>
                <a:ext cx="365769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𝛿</m:t>
                    </m:r>
                  </m:oMath>
                </a14:m>
                <a:r>
                  <a:rPr lang="en-US" sz="2800" dirty="0"/>
                  <a:t>= 30 or 100% (strain)</a:t>
                </a:r>
              </a:p>
            </p:txBody>
          </p:sp>
        </mc:Choice>
        <mc:Fallback xmlns="">
          <p:sp>
            <p:nvSpPr>
              <p:cNvPr id="87" name="ZoneTexte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83235" y="17335535"/>
                <a:ext cx="3657693" cy="523220"/>
              </a:xfrm>
              <a:prstGeom prst="rect">
                <a:avLst/>
              </a:prstGeom>
              <a:blipFill rotWithShape="1">
                <a:blip r:embed="rId10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8" name="Tableau 8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63779255"/>
                  </p:ext>
                </p:extLst>
              </p:nvPr>
            </p:nvGraphicFramePr>
            <p:xfrm>
              <a:off x="22592605" y="18956586"/>
              <a:ext cx="3163773" cy="78168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16377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2800" i="1" smtClean="0">
                                      <a:effectLst/>
                                      <a:latin typeface="Cambria Math" panose="02040503050406030204" pitchFamily="18" charset="0"/>
                                      <a:ea typeface="Calibri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fr-FR" sz="2800" i="1">
                                      <a:effectLst/>
                                      <a:latin typeface="Cambria Math" panose="02040503050406030204" pitchFamily="18" charset="0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FR" sz="2800" i="1" smtClean="0">
                                          <a:effectLst/>
                                          <a:latin typeface="Cambria Math" panose="02040503050406030204" pitchFamily="18" charset="0"/>
                                          <a:cs typeface="Times New Roman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800" b="0" i="1" smtClean="0">
                                          <a:effectLst/>
                                          <a:latin typeface="Cambria Math"/>
                                          <a:cs typeface="Times New Roman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fr-FR" sz="2800" b="0" i="1" smtClean="0">
                                          <a:effectLst/>
                                          <a:latin typeface="Cambria Math"/>
                                          <a:cs typeface="Times New Roman"/>
                                        </a:rPr>
                                        <m:t>𝑖𝑛𝑡</m:t>
                                      </m:r>
                                      <m:r>
                                        <a:rPr lang="fr-FR" sz="2800" b="0" i="1" smtClean="0">
                                          <a:effectLst/>
                                          <a:latin typeface="Cambria Math"/>
                                          <a:cs typeface="Times New Roman"/>
                                        </a:rPr>
                                        <m:t> </m:t>
                                      </m:r>
                                    </m:sub>
                                  </m:sSub>
                                  <m:r>
                                    <a:rPr lang="en-US" sz="2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(1−</m:t>
                                  </m:r>
                                  <m:r>
                                    <a:rPr lang="en-US" sz="2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𝜈</m:t>
                                  </m:r>
                                  <m:r>
                                    <a:rPr lang="en-US" sz="2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𝑒</m:t>
                                  </m:r>
                                  <m:r>
                                    <a:rPr lang="en-US" sz="2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(1+</m:t>
                                  </m:r>
                                  <m:r>
                                    <a:rPr lang="en-US" sz="2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𝜈</m:t>
                                  </m:r>
                                  <m:r>
                                    <a:rPr lang="en-US" sz="2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)(1−2</m:t>
                                  </m:r>
                                  <m:r>
                                    <a:rPr lang="en-US" sz="2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𝜈</m:t>
                                  </m:r>
                                  <m:r>
                                    <a:rPr lang="en-US" sz="2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)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28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 </a:t>
                          </a: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8" name="Tableau 8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63779255"/>
                  </p:ext>
                </p:extLst>
              </p:nvPr>
            </p:nvGraphicFramePr>
            <p:xfrm>
              <a:off x="22592605" y="18956586"/>
              <a:ext cx="3163773" cy="78168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16377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0"/>
                        </a:ext>
                      </a:extLst>
                    </a:gridCol>
                  </a:tblGrid>
                  <a:tr h="78168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11"/>
                          <a:stretch>
                            <a:fillRect t="-781" r="-19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Rectangle 88"/>
              <p:cNvSpPr/>
              <p:nvPr/>
            </p:nvSpPr>
            <p:spPr>
              <a:xfrm>
                <a:off x="25472925" y="19028594"/>
                <a:ext cx="1416285" cy="7066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𝑘</m:t>
                        </m:r>
                      </m:e>
                      <m:sub>
                        <m:r>
                          <a:rPr lang="en-US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𝑡</m:t>
                        </m:r>
                      </m:sub>
                    </m:sSub>
                    <m:r>
                      <a:rPr lang="en-US" sz="2800" i="1">
                        <a:effectLst/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fr-FR" sz="28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𝐺</m:t>
                        </m:r>
                      </m:num>
                      <m:den>
                        <m:r>
                          <a:rPr lang="en-US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𝑒</m:t>
                        </m:r>
                      </m:den>
                    </m:f>
                  </m:oMath>
                </a14:m>
                <a:r>
                  <a:rPr lang="fr-FR" sz="2800" dirty="0"/>
                  <a:t>   </a:t>
                </a:r>
              </a:p>
            </p:txBody>
          </p:sp>
        </mc:Choice>
        <mc:Fallback xmlns="">
          <p:sp>
            <p:nvSpPr>
              <p:cNvPr id="89" name="Rectangle 8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72925" y="19028594"/>
                <a:ext cx="1416285" cy="706604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ZoneTexte 89"/>
              <p:cNvSpPr txBox="1"/>
              <p:nvPr/>
            </p:nvSpPr>
            <p:spPr>
              <a:xfrm>
                <a:off x="22540488" y="19802679"/>
                <a:ext cx="7737082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Decohesion</a:t>
                </a:r>
                <a:r>
                  <a:rPr lang="en-US" sz="2800" i="1" dirty="0"/>
                  <a:t>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sz="2800">
                            <a:latin typeface="Cambria Math" panose="02040503050406030204" pitchFamily="18" charset="0"/>
                          </a:rPr>
                          <m:t>𝑖𝑛𝑡</m:t>
                        </m:r>
                      </m:sub>
                    </m:sSub>
                    <m:r>
                      <a:rPr lang="fr-FR" sz="280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sz="280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  <m:r>
                      <a:rPr lang="fr-FR" sz="2800" smtClean="0">
                        <a:latin typeface="Cambria Math" panose="02040503050406030204" pitchFamily="18" charset="0"/>
                      </a:rPr>
                      <m:t>𝑃𝑎</m:t>
                    </m:r>
                    <m:r>
                      <a:rPr lang="fr-FR" sz="2800" b="0" i="0" smtClean="0">
                        <a:latin typeface="Cambria Math"/>
                      </a:rPr>
                      <m:t>    </m:t>
                    </m:r>
                    <m:r>
                      <a:rPr lang="en-US" sz="2800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fr-FR" sz="2800" smtClean="0">
                        <a:latin typeface="Cambria Math" panose="02040503050406030204" pitchFamily="18" charset="0"/>
                      </a:rPr>
                      <m:t>=0.4999999 </m:t>
                    </m:r>
                  </m:oMath>
                </a14:m>
                <a:endParaRPr lang="fr-FR" sz="2800" dirty="0">
                  <a:latin typeface="Cambria Math" panose="02040503050406030204" pitchFamily="18" charset="0"/>
                </a:endParaRPr>
              </a:p>
              <a:p>
                <a:r>
                  <a:rPr lang="en-US" sz="2800" dirty="0"/>
                  <a:t>Cohesion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280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sz="2800">
                            <a:latin typeface="Cambria Math" panose="02040503050406030204" pitchFamily="18" charset="0"/>
                          </a:rPr>
                          <m:t>𝑖𝑛𝑡</m:t>
                        </m:r>
                      </m:sub>
                    </m:sSub>
                    <m:r>
                      <a:rPr lang="fr-FR" sz="280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sz="280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fr-FR" sz="2800">
                        <a:latin typeface="Cambria Math" panose="02040503050406030204" pitchFamily="18" charset="0"/>
                      </a:rPr>
                      <m:t>𝑃𝑎</m:t>
                    </m:r>
                    <m:r>
                      <a:rPr lang="fr-FR" sz="2800" b="0" i="0" smtClean="0">
                        <a:latin typeface="Cambria Math"/>
                      </a:rPr>
                      <m:t>    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𝜈</m:t>
                    </m:r>
                    <m:r>
                      <a:rPr lang="fr-FR" sz="2800">
                        <a:latin typeface="Cambria Math" panose="02040503050406030204" pitchFamily="18" charset="0"/>
                      </a:rPr>
                      <m:t>=0.4999 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90" name="ZoneTexte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40488" y="19802679"/>
                <a:ext cx="7737082" cy="954107"/>
              </a:xfrm>
              <a:prstGeom prst="rect">
                <a:avLst/>
              </a:prstGeom>
              <a:blipFill rotWithShape="1">
                <a:blip r:embed="rId13"/>
                <a:stretch>
                  <a:fillRect l="-1655" t="-5732" b="-17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Rectangle 90"/>
              <p:cNvSpPr/>
              <p:nvPr/>
            </p:nvSpPr>
            <p:spPr>
              <a:xfrm>
                <a:off x="26746303" y="19100602"/>
                <a:ext cx="437716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libri"/>
                        <a:cs typeface="Times New Roman"/>
                      </a:rPr>
                      <m:t>𝑒</m:t>
                    </m:r>
                    <m:r>
                      <a:rPr lang="fr-FR" sz="2800" b="0" i="1" smtClean="0">
                        <a:latin typeface="Cambria Math"/>
                        <a:ea typeface="Calibri"/>
                        <a:cs typeface="Times New Roman"/>
                      </a:rPr>
                      <m:t>=1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/>
                      </a:rPr>
                      <m:t>𝜇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/>
                      </a:rPr>
                      <m:t>𝑚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/>
                      </a:rPr>
                      <m:t> </m:t>
                    </m:r>
                  </m:oMath>
                </a14:m>
                <a:r>
                  <a:rPr lang="fr-FR" sz="2800" b="0" i="0" dirty="0">
                    <a:latin typeface="+mj-lt"/>
                    <a:ea typeface="Cambria Math"/>
                    <a:cs typeface="Times New Roman"/>
                  </a:rPr>
                  <a:t>(interface </a:t>
                </a:r>
                <a:r>
                  <a:rPr lang="fr-FR" sz="2800" b="0" i="0" dirty="0" err="1">
                    <a:latin typeface="+mj-lt"/>
                    <a:ea typeface="Cambria Math"/>
                    <a:cs typeface="Times New Roman"/>
                  </a:rPr>
                  <a:t>tickness</a:t>
                </a:r>
                <a:r>
                  <a:rPr lang="fr-FR" sz="2800" b="0" i="0" dirty="0">
                    <a:latin typeface="+mj-lt"/>
                    <a:ea typeface="Cambria Math"/>
                    <a:cs typeface="Times New Roman"/>
                  </a:rPr>
                  <a:t>)</a:t>
                </a:r>
                <a:endParaRPr lang="fr-FR" sz="2800" dirty="0"/>
              </a:p>
            </p:txBody>
          </p:sp>
        </mc:Choice>
        <mc:Fallback xmlns="">
          <p:sp>
            <p:nvSpPr>
              <p:cNvPr id="91" name="Rectangle 9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46303" y="19100602"/>
                <a:ext cx="4377160" cy="523220"/>
              </a:xfrm>
              <a:prstGeom prst="rect">
                <a:avLst/>
              </a:prstGeom>
              <a:blipFill rotWithShape="1">
                <a:blip r:embed="rId14"/>
                <a:stretch>
                  <a:fillRect t="-10465" r="-1671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579666" y="8736674"/>
            <a:ext cx="238739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4000" b="1" dirty="0">
                <a:solidFill>
                  <a:schemeClr val="bg1"/>
                </a:solidFill>
              </a:rPr>
              <a:t>Introduction : </a:t>
            </a:r>
            <a:r>
              <a:rPr lang="en-GB" sz="4000" b="1" dirty="0"/>
              <a:t>Understanding</a:t>
            </a:r>
            <a:r>
              <a:rPr lang="fr-FR" sz="4000" b="1" dirty="0"/>
              <a:t> the gas cell wall (GCW) rupture behavior </a:t>
            </a:r>
            <a:r>
              <a:rPr lang="fr-FR" sz="4000" b="1" dirty="0" err="1"/>
              <a:t>is</a:t>
            </a:r>
            <a:r>
              <a:rPr lang="fr-FR" sz="4000" b="1" dirty="0"/>
              <a:t> </a:t>
            </a:r>
            <a:r>
              <a:rPr lang="en-GB" sz="4000" b="1" dirty="0"/>
              <a:t>crucial</a:t>
            </a:r>
            <a:r>
              <a:rPr lang="fr-FR" sz="4000" b="1" dirty="0"/>
              <a:t> to control the </a:t>
            </a:r>
            <a:r>
              <a:rPr lang="en-GB" sz="4000" b="1" dirty="0"/>
              <a:t>specific volume and porosity of the bread</a:t>
            </a:r>
            <a:r>
              <a:rPr lang="fr-FR" sz="4000" dirty="0"/>
              <a:t>.  </a:t>
            </a:r>
            <a:r>
              <a:rPr lang="en-GB" sz="4000" dirty="0"/>
              <a:t>Between</a:t>
            </a:r>
            <a:r>
              <a:rPr lang="fr-FR" sz="4000" dirty="0"/>
              <a:t> the end of the fermentation and the end of the baking the GCW must be considered as a </a:t>
            </a:r>
            <a:r>
              <a:rPr lang="en-US" sz="4000" b="1" dirty="0"/>
              <a:t>heterogeneous</a:t>
            </a:r>
            <a:r>
              <a:rPr lang="fr-FR" sz="4000" b="1" dirty="0"/>
              <a:t> </a:t>
            </a:r>
            <a:r>
              <a:rPr lang="en-US" sz="4000" b="1" dirty="0"/>
              <a:t>material</a:t>
            </a:r>
            <a:r>
              <a:rPr lang="fr-FR" sz="4000" dirty="0"/>
              <a:t>  </a:t>
            </a:r>
            <a:r>
              <a:rPr lang="en-GB" sz="4000" dirty="0"/>
              <a:t>consisting</a:t>
            </a:r>
            <a:r>
              <a:rPr lang="fr-FR" sz="4000" dirty="0"/>
              <a:t> </a:t>
            </a:r>
            <a:r>
              <a:rPr lang="en-GB" sz="4000" dirty="0"/>
              <a:t>mainly</a:t>
            </a:r>
            <a:r>
              <a:rPr lang="fr-FR" sz="4000" dirty="0"/>
              <a:t> of gluten and starch granules [1,2].</a:t>
            </a:r>
            <a:endParaRPr lang="en-US" sz="4000" dirty="0"/>
          </a:p>
        </p:txBody>
      </p:sp>
      <p:sp>
        <p:nvSpPr>
          <p:cNvPr id="8" name="ZoneTexte 7"/>
          <p:cNvSpPr txBox="1"/>
          <p:nvPr/>
        </p:nvSpPr>
        <p:spPr>
          <a:xfrm>
            <a:off x="517998" y="10720379"/>
            <a:ext cx="241681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4000" b="1" dirty="0">
                <a:solidFill>
                  <a:schemeClr val="bg1"/>
                </a:solidFill>
              </a:rPr>
              <a:t>Aim : </a:t>
            </a:r>
            <a:r>
              <a:rPr lang="fr-FR" sz="4000" b="1" dirty="0"/>
              <a:t>Interactions </a:t>
            </a:r>
            <a:r>
              <a:rPr lang="en-GB" sz="4000" b="1" dirty="0"/>
              <a:t>between</a:t>
            </a:r>
            <a:r>
              <a:rPr lang="fr-FR" sz="4000" b="1" dirty="0"/>
              <a:t> gluten and starch</a:t>
            </a:r>
            <a:r>
              <a:rPr lang="fr-FR" sz="4000" dirty="0"/>
              <a:t> in GCW under </a:t>
            </a:r>
            <a:r>
              <a:rPr lang="fr-FR" sz="4000" b="1" dirty="0"/>
              <a:t>unidirectional </a:t>
            </a:r>
            <a:r>
              <a:rPr lang="en-US" sz="4000" b="1" dirty="0"/>
              <a:t>extension</a:t>
            </a:r>
            <a:r>
              <a:rPr lang="fr-FR" sz="4000" dirty="0"/>
              <a:t> </a:t>
            </a:r>
            <a:r>
              <a:rPr lang="fr-FR" sz="4000" dirty="0" err="1"/>
              <a:t>was</a:t>
            </a:r>
            <a:r>
              <a:rPr lang="fr-FR" sz="4000" dirty="0"/>
              <a:t> </a:t>
            </a:r>
            <a:r>
              <a:rPr lang="en-US" sz="4000" dirty="0"/>
              <a:t>modeled</a:t>
            </a:r>
            <a:r>
              <a:rPr lang="fr-FR" sz="4000" dirty="0"/>
              <a:t> </a:t>
            </a:r>
            <a:r>
              <a:rPr lang="en-GB" sz="4000" dirty="0"/>
              <a:t>using</a:t>
            </a:r>
            <a:r>
              <a:rPr lang="fr-FR" sz="4000" dirty="0"/>
              <a:t> </a:t>
            </a:r>
            <a:r>
              <a:rPr lang="fr-FR" sz="4000" dirty="0" err="1"/>
              <a:t>linear</a:t>
            </a:r>
            <a:r>
              <a:rPr lang="fr-FR" sz="4000" dirty="0"/>
              <a:t> </a:t>
            </a:r>
            <a:r>
              <a:rPr lang="fr-FR" sz="4000" b="1" dirty="0"/>
              <a:t>viscoealsticity </a:t>
            </a:r>
            <a:r>
              <a:rPr lang="fr-FR" sz="4000" dirty="0"/>
              <a:t>(</a:t>
            </a:r>
            <a:r>
              <a:rPr lang="fr-FR" sz="4000" dirty="0" err="1"/>
              <a:t>small</a:t>
            </a:r>
            <a:r>
              <a:rPr lang="fr-FR" sz="4000" dirty="0"/>
              <a:t> strain &lt; 0.1) and </a:t>
            </a:r>
            <a:r>
              <a:rPr lang="fr-FR" sz="4000" b="1" dirty="0"/>
              <a:t>visco-hyperelasticity </a:t>
            </a:r>
            <a:r>
              <a:rPr lang="fr-FR" sz="4000" dirty="0"/>
              <a:t>(finite strain over 1). </a:t>
            </a:r>
          </a:p>
        </p:txBody>
      </p:sp>
      <p:grpSp>
        <p:nvGrpSpPr>
          <p:cNvPr id="96" name="Groupe 14"/>
          <p:cNvGrpSpPr>
            <a:grpSpLocks/>
          </p:cNvGrpSpPr>
          <p:nvPr/>
        </p:nvGrpSpPr>
        <p:grpSpPr bwMode="auto">
          <a:xfrm>
            <a:off x="24786596" y="8561912"/>
            <a:ext cx="6336867" cy="5988312"/>
            <a:chOff x="1871387" y="1310927"/>
            <a:chExt cx="6298329" cy="5309851"/>
          </a:xfrm>
        </p:grpSpPr>
        <p:pic>
          <p:nvPicPr>
            <p:cNvPr id="97" name="Picture 13" descr="\\re-data\data\tere\irm-food\FiVAC\thes_Kossigan_Dedey\Comité de thèse\Image\Image_sandstedt_1953.jpg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2678" y="1310927"/>
              <a:ext cx="1503362" cy="4870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8" name="ZoneTexte 16"/>
            <p:cNvSpPr txBox="1">
              <a:spLocks noChangeArrowheads="1"/>
            </p:cNvSpPr>
            <p:nvPr/>
          </p:nvSpPr>
          <p:spPr bwMode="auto">
            <a:xfrm>
              <a:off x="1871387" y="6211418"/>
              <a:ext cx="6298329" cy="409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fr-FR" altLang="fr-FR" sz="2400" b="1" dirty="0"/>
                <a:t>GCW at the end of the baking. By </a:t>
              </a:r>
              <a:r>
                <a:rPr lang="en-GB" sz="2400" b="1" dirty="0"/>
                <a:t>Sandstedt </a:t>
              </a:r>
              <a:r>
                <a:rPr lang="fr-FR" altLang="fr-FR" sz="2400" b="1" dirty="0"/>
                <a:t>[1]</a:t>
              </a:r>
            </a:p>
          </p:txBody>
        </p:sp>
      </p:grpSp>
      <p:cxnSp>
        <p:nvCxnSpPr>
          <p:cNvPr id="12" name="Connecteur droit 11"/>
          <p:cNvCxnSpPr>
            <a:endCxn id="22" idx="1"/>
          </p:cNvCxnSpPr>
          <p:nvPr/>
        </p:nvCxnSpPr>
        <p:spPr>
          <a:xfrm flipV="1">
            <a:off x="25328909" y="8962898"/>
            <a:ext cx="2401159" cy="26488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/>
          <p:cNvCxnSpPr/>
          <p:nvPr/>
        </p:nvCxnSpPr>
        <p:spPr>
          <a:xfrm flipV="1">
            <a:off x="25466458" y="10070870"/>
            <a:ext cx="2537758" cy="19009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26544554" y="11406213"/>
                <a:ext cx="4622376" cy="193899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2400" u="sng" dirty="0"/>
                  <a:t>Strain and strain rate range from begining of the fermentation to the end of the baking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𝜀</m:t>
                    </m:r>
                    <m:r>
                      <a:rPr lang="fr-FR" sz="240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0" i="0" smtClean="0">
                        <a:latin typeface="Cambria Math"/>
                      </a:rPr>
                      <m:t>0−</m:t>
                    </m:r>
                    <m:r>
                      <a:rPr lang="fr-FR" sz="240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fr-FR" sz="2400" dirty="0"/>
                  <a:t> (</a:t>
                </a:r>
                <a14:m>
                  <m:oMath xmlns:m="http://schemas.openxmlformats.org/officeDocument/2006/math">
                    <m:r>
                      <a:rPr lang="fr-FR" sz="2400" i="1">
                        <a:latin typeface="Cambria Math"/>
                        <a:ea typeface="Cambria Math"/>
                      </a:rPr>
                      <m:t>𝜇</m:t>
                    </m:r>
                    <m:r>
                      <a:rPr lang="fr-FR" sz="2400" i="1">
                        <a:latin typeface="Cambria Math"/>
                        <a:ea typeface="Cambria Math"/>
                      </a:rPr>
                      <m:t>𝑚</m:t>
                    </m:r>
                    <m:r>
                      <a:rPr lang="fr-FR" sz="2400" i="1">
                        <a:latin typeface="Cambria Math"/>
                        <a:ea typeface="Cambria Math"/>
                      </a:rPr>
                      <m:t>/</m:t>
                    </m:r>
                    <m:r>
                      <a:rPr lang="fr-FR" sz="2400" i="1">
                        <a:latin typeface="Cambria Math"/>
                        <a:ea typeface="Cambria Math"/>
                      </a:rPr>
                      <m:t>𝜇</m:t>
                    </m:r>
                    <m:r>
                      <a:rPr lang="fr-FR" sz="2400" i="1">
                        <a:latin typeface="Cambria Math"/>
                        <a:ea typeface="Cambria Math"/>
                      </a:rPr>
                      <m:t>𝑚</m:t>
                    </m:r>
                  </m:oMath>
                </a14:m>
                <a:r>
                  <a:rPr lang="fr-FR" sz="2400" dirty="0"/>
                  <a:t>)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</m:acc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dirty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fr-FR" sz="2400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FR" sz="2400" b="0" i="1" dirty="0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  <m:r>
                          <a:rPr lang="fr-FR" sz="2400" b="0" i="0" dirty="0" smtClean="0">
                            <a:latin typeface="Cambria Math"/>
                          </a:rPr>
                          <m:t>−</m:t>
                        </m:r>
                        <m:r>
                          <a:rPr lang="fr-FR" sz="2400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sz="2400" dirty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dirty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fr-FR" sz="2400" dirty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44554" y="11406213"/>
                <a:ext cx="4622376" cy="1938992"/>
              </a:xfrm>
              <a:prstGeom prst="rect">
                <a:avLst/>
              </a:prstGeom>
              <a:blipFill rotWithShape="1">
                <a:blip r:embed="rId16"/>
                <a:stretch>
                  <a:fillRect l="-1976" t="-2516" r="-1976" b="-62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ZoneTexte 21"/>
          <p:cNvSpPr txBox="1"/>
          <p:nvPr/>
        </p:nvSpPr>
        <p:spPr>
          <a:xfrm>
            <a:off x="27730068" y="8670510"/>
            <a:ext cx="3110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Starch granule</a:t>
            </a:r>
          </a:p>
        </p:txBody>
      </p:sp>
      <p:sp>
        <p:nvSpPr>
          <p:cNvPr id="101" name="ZoneTexte 100"/>
          <p:cNvSpPr txBox="1"/>
          <p:nvPr/>
        </p:nvSpPr>
        <p:spPr>
          <a:xfrm>
            <a:off x="28143549" y="9778480"/>
            <a:ext cx="22856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Gluten film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1719397" y="26393925"/>
            <a:ext cx="3588340" cy="5262979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The </a:t>
            </a:r>
            <a:r>
              <a:rPr lang="en-GB" sz="2400" b="1" dirty="0"/>
              <a:t>linear viscoelasticity </a:t>
            </a:r>
            <a:r>
              <a:rPr lang="en-GB" sz="2400" dirty="0"/>
              <a:t>describes material  behaviors  in low  strain(&lt;0.1)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The </a:t>
            </a:r>
            <a:r>
              <a:rPr lang="en-GB" sz="2400" b="1" dirty="0"/>
              <a:t>visco-hyperelasticity </a:t>
            </a:r>
            <a:r>
              <a:rPr lang="en-GB" sz="2400" dirty="0"/>
              <a:t>is more </a:t>
            </a:r>
            <a:r>
              <a:rPr lang="en-GB" sz="2400" b="1" dirty="0"/>
              <a:t>suitable</a:t>
            </a:r>
            <a:r>
              <a:rPr lang="en-GB" sz="2400" dirty="0"/>
              <a:t> for predicting </a:t>
            </a:r>
            <a:r>
              <a:rPr lang="en-GB" sz="2400" b="1" dirty="0"/>
              <a:t>GCW </a:t>
            </a:r>
            <a:r>
              <a:rPr lang="en-US" sz="2400" dirty="0"/>
              <a:t>behavior</a:t>
            </a:r>
            <a:r>
              <a:rPr lang="en-GB" sz="2400" dirty="0"/>
              <a:t> in large  strains &gt; 0.3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Verified regardless of the </a:t>
            </a:r>
            <a:r>
              <a:rPr lang="en-GB" sz="2400" b="1" dirty="0"/>
              <a:t>nature of interactions </a:t>
            </a:r>
            <a:r>
              <a:rPr lang="en-GB" sz="2400" dirty="0"/>
              <a:t>between the gluten and the starch granule</a:t>
            </a:r>
            <a:endParaRPr lang="en-US" sz="2400" dirty="0"/>
          </a:p>
        </p:txBody>
      </p:sp>
      <p:sp>
        <p:nvSpPr>
          <p:cNvPr id="25" name="ZoneTexte 24"/>
          <p:cNvSpPr txBox="1"/>
          <p:nvPr/>
        </p:nvSpPr>
        <p:spPr>
          <a:xfrm>
            <a:off x="6246789" y="35579808"/>
            <a:ext cx="9235450" cy="203132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/>
              <a:t>No critical effect of the nature of gluten/starch interactions</a:t>
            </a:r>
            <a:endParaRPr lang="fr-FR" sz="2800" b="1" dirty="0"/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b="1" dirty="0"/>
              <a:t>Great effect of gluten/starch rheological modulus ratio </a:t>
            </a:r>
            <a:endParaRPr lang="en-US" sz="2800" b="1" dirty="0"/>
          </a:p>
        </p:txBody>
      </p:sp>
      <p:sp>
        <p:nvSpPr>
          <p:cNvPr id="30" name="ZoneTexte 29"/>
          <p:cNvSpPr txBox="1"/>
          <p:nvPr/>
        </p:nvSpPr>
        <p:spPr>
          <a:xfrm>
            <a:off x="486149" y="40703002"/>
            <a:ext cx="139973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600" dirty="0"/>
              <a:t>Strain hardening and strain softening were reproduced by the proposed model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600" dirty="0"/>
              <a:t>Great sensitivity of the mean of Von Mises stress within GCW with respect to the ratio between the gluten and starch rheological moduli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6024485" y="44213391"/>
            <a:ext cx="157131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This work was co-funded by Université Bretagne Loire (UBL,  France) and </a:t>
            </a:r>
            <a:r>
              <a:rPr lang="en-US" sz="2800" dirty="0"/>
              <a:t>the National Research Institute of Science and Technology for Environment and Agriculture (</a:t>
            </a:r>
            <a:r>
              <a:rPr lang="en-GB" sz="2800" dirty="0"/>
              <a:t>IRSTEA, France).</a:t>
            </a:r>
            <a:endParaRPr lang="en-US" sz="2800" dirty="0"/>
          </a:p>
        </p:txBody>
      </p:sp>
      <p:pic>
        <p:nvPicPr>
          <p:cNvPr id="111" name="Picture 4" descr="\\re-dfs\Rennes\Data\tere\irm-food\FiVAC\obj09_modelisation_rupture_film\exp01_interaction_grain gluten_Tcst\model\photos_hyper\cohesion_moin.png"/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8" r="8776"/>
          <a:stretch/>
        </p:blipFill>
        <p:spPr bwMode="auto">
          <a:xfrm>
            <a:off x="16178776" y="34417066"/>
            <a:ext cx="2340000" cy="448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5" descr="\\re-dfs\Rennes\Data\tere\irm-food\FiVAC\obj09_modelisation_rupture_film\exp01_interaction_grain gluten_Tcst\model\photos_hyper\cohesion_plus.png"/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8" r="7562"/>
          <a:stretch/>
        </p:blipFill>
        <p:spPr bwMode="auto">
          <a:xfrm>
            <a:off x="21082273" y="34440210"/>
            <a:ext cx="2412000" cy="448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" name="Picture 6" descr="\\re-dfs\Rennes\Data\tere\irm-food\FiVAC\obj09_modelisation_rupture_film\exp01_interaction_grain gluten_Tcst\model\photos_hyper\decohesion_moin.png"/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3" r="7247"/>
          <a:stretch/>
        </p:blipFill>
        <p:spPr bwMode="auto">
          <a:xfrm>
            <a:off x="18396933" y="34418364"/>
            <a:ext cx="2340000" cy="451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" name="ZoneTexte 113"/>
          <p:cNvSpPr txBox="1"/>
          <p:nvPr/>
        </p:nvSpPr>
        <p:spPr>
          <a:xfrm>
            <a:off x="17984093" y="34078266"/>
            <a:ext cx="2289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Non-cohesion</a:t>
            </a:r>
          </a:p>
        </p:txBody>
      </p:sp>
      <p:pic>
        <p:nvPicPr>
          <p:cNvPr id="115" name="Picture 7" descr="\\re-dfs\Rennes\Data\tere\irm-food\FiVAC\obj09_modelisation_rupture_film\exp01_interaction_grain gluten_Tcst\model\photos_hyper\decohesion_plus.png"/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4" r="9911"/>
          <a:stretch/>
        </p:blipFill>
        <p:spPr bwMode="auto">
          <a:xfrm>
            <a:off x="23456701" y="34467690"/>
            <a:ext cx="2196000" cy="4454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ZoneTexte 119"/>
              <p:cNvSpPr txBox="1"/>
              <p:nvPr/>
            </p:nvSpPr>
            <p:spPr>
              <a:xfrm>
                <a:off x="21734975" y="33646218"/>
                <a:ext cx="2873854" cy="491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fr-FR" sz="2400">
                            <a:latin typeface="Cambria Math"/>
                          </a:rPr>
                          <m:t>𝑠𝑡𝑎𝑟𝑐h</m:t>
                        </m:r>
                      </m:sub>
                    </m:sSub>
                    <m:r>
                      <a:rPr lang="fr-FR" sz="2400" i="1">
                        <a:latin typeface="Cambria Math"/>
                      </a:rPr>
                      <m:t>\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fr-FR" sz="2400">
                            <a:latin typeface="Cambria Math"/>
                          </a:rPr>
                          <m:t>𝑔𝑙𝑢𝑡𝑒𝑛</m:t>
                        </m:r>
                      </m:sub>
                    </m:sSub>
                  </m:oMath>
                </a14:m>
                <a:r>
                  <a:rPr lang="en-US" sz="2400" b="1" dirty="0"/>
                  <a:t>= 0.1</a:t>
                </a:r>
              </a:p>
            </p:txBody>
          </p:sp>
        </mc:Choice>
        <mc:Fallback xmlns="">
          <p:sp>
            <p:nvSpPr>
              <p:cNvPr id="120" name="ZoneTexte 1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34975" y="33646218"/>
                <a:ext cx="2873854" cy="491738"/>
              </a:xfrm>
              <a:prstGeom prst="rect">
                <a:avLst/>
              </a:prstGeom>
              <a:blipFill rotWithShape="1">
                <a:blip r:embed="rId23"/>
                <a:stretch>
                  <a:fillRect l="-424" t="-8642" b="-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ZoneTexte 108">
                <a:extLst>
                  <a:ext uri="{FF2B5EF4-FFF2-40B4-BE49-F238E27FC236}">
                    <a16:creationId xmlns:a16="http://schemas.microsoft.com/office/drawing/2014/main" id="{B367BA66-73CC-4C93-A1A3-D9FC4B3E7677}"/>
                  </a:ext>
                </a:extLst>
              </p:cNvPr>
              <p:cNvSpPr txBox="1"/>
              <p:nvPr/>
            </p:nvSpPr>
            <p:spPr>
              <a:xfrm>
                <a:off x="25616941" y="36905589"/>
                <a:ext cx="5746280" cy="1997213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fr-FR" sz="2000" b="1" i="1" smtClean="0">
                            <a:latin typeface="Cambria Math" panose="02040503050406030204" pitchFamily="18" charset="0"/>
                          </a:rPr>
                          <m:t>𝒔𝒕𝒂𝒓𝒄𝒉</m:t>
                        </m:r>
                      </m:sub>
                    </m:sSub>
                    <m:r>
                      <a:rPr lang="fr-FR" sz="2000" b="1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fr-FR" sz="2000" b="1" i="1" smtClean="0">
                            <a:latin typeface="Cambria Math" panose="02040503050406030204" pitchFamily="18" charset="0"/>
                          </a:rPr>
                          <m:t>𝒈𝒍𝒖𝒕𝒆𝒏</m:t>
                        </m:r>
                      </m:sub>
                    </m:sSub>
                  </m:oMath>
                </a14:m>
                <a:r>
                  <a:rPr lang="en-US" sz="2000" b="1" dirty="0"/>
                  <a:t> : low extensibility of the dough film which is more likely to rupture (Image a.)</a:t>
                </a:r>
              </a:p>
              <a:p>
                <a:endParaRPr lang="en-US" sz="2000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fr-FR" sz="2000" b="1" i="1">
                            <a:latin typeface="Cambria Math" panose="02040503050406030204" pitchFamily="18" charset="0"/>
                          </a:rPr>
                          <m:t>𝒔𝒕𝒂𝒓𝒄𝒉</m:t>
                        </m:r>
                      </m:sub>
                    </m:sSub>
                    <m:r>
                      <a:rPr lang="fr-FR" sz="2000" b="1" i="1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GB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fr-FR" sz="2000" b="1" i="1">
                            <a:latin typeface="Cambria Math" panose="02040503050406030204" pitchFamily="18" charset="0"/>
                          </a:rPr>
                          <m:t>𝒈𝒍𝒖𝒕𝒆𝒏</m:t>
                        </m:r>
                      </m:sub>
                    </m:sSub>
                  </m:oMath>
                </a14:m>
                <a:r>
                  <a:rPr lang="en-GB" sz="2000" b="1" dirty="0"/>
                  <a:t> : </a:t>
                </a:r>
                <a:r>
                  <a:rPr lang="en-US" sz="2000" b="1" dirty="0"/>
                  <a:t>high extensibility of the film due to the relief of the gluten film by the starch (Image b.)</a:t>
                </a:r>
                <a:endParaRPr lang="en-GB" sz="2000" b="1" dirty="0"/>
              </a:p>
            </p:txBody>
          </p:sp>
        </mc:Choice>
        <mc:Fallback xmlns="">
          <p:sp>
            <p:nvSpPr>
              <p:cNvPr id="109" name="ZoneTexte 10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B367BA66-73CC-4C93-A1A3-D9FC4B3E76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16941" y="36905589"/>
                <a:ext cx="5746280" cy="1997213"/>
              </a:xfrm>
              <a:prstGeom prst="rect">
                <a:avLst/>
              </a:prstGeom>
              <a:blipFill rotWithShape="1">
                <a:blip r:embed="rId24"/>
                <a:stretch>
                  <a:fillRect l="-633" t="-601" r="-738" b="-3303"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0" name="Tableau 9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95127440"/>
                  </p:ext>
                </p:extLst>
              </p:nvPr>
            </p:nvGraphicFramePr>
            <p:xfrm>
              <a:off x="22511852" y="21404858"/>
              <a:ext cx="8712968" cy="1998854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234769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4769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01757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292737">
                    <a:tc gridSpan="2">
                      <a:txBody>
                        <a:bodyPr/>
                        <a:lstStyle/>
                        <a:p>
                          <a:r>
                            <a:rPr lang="fr-FR" sz="2000" dirty="0" err="1"/>
                            <a:t>Linear</a:t>
                          </a:r>
                          <a:r>
                            <a:rPr lang="fr-FR" sz="2000" dirty="0"/>
                            <a:t> </a:t>
                          </a:r>
                          <a:r>
                            <a:rPr lang="fr-FR" sz="2000" dirty="0" err="1"/>
                            <a:t>viscoelastic</a:t>
                          </a:r>
                          <a:r>
                            <a:rPr lang="fr-FR" sz="2000" dirty="0"/>
                            <a:t> model 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sz="2000" dirty="0" err="1"/>
                            <a:t>Neo-Hookan</a:t>
                          </a:r>
                          <a:r>
                            <a:rPr lang="fr-FR" sz="2000" baseline="0" dirty="0"/>
                            <a:t> </a:t>
                          </a:r>
                          <a:r>
                            <a:rPr lang="fr-FR" sz="2000" dirty="0" err="1"/>
                            <a:t>hyperelastic</a:t>
                          </a:r>
                          <a:r>
                            <a:rPr lang="fr-FR" sz="2000" dirty="0"/>
                            <a:t> model 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0877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fr-FR" sz="2000">
                                        <a:latin typeface="Cambria Math"/>
                                      </a:rPr>
                                      <m:t>𝑔𝑙𝑢𝑡𝑒𝑛</m:t>
                                    </m:r>
                                  </m:sub>
                                </m:sSub>
                                <m:r>
                                  <a:rPr lang="fr-FR" sz="2000">
                                    <a:latin typeface="Cambria Math"/>
                                  </a:rPr>
                                  <m:t> , </m:t>
                                </m:r>
                                <m:sSub>
                                  <m:sSubPr>
                                    <m:ctrlPr>
                                      <a:rPr lang="fr-F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fr-FR" sz="2000">
                                        <a:latin typeface="Cambria Math"/>
                                      </a:rPr>
                                      <m:t>𝑠𝑡𝑎𝑟𝑐h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2000" smtClean="0">
                                  <a:latin typeface="Cambria Math"/>
                                </a:rPr>
                                <m:t>10 </m:t>
                              </m:r>
                              <m:r>
                                <a:rPr lang="fr-FR" sz="2000" smtClean="0">
                                  <a:latin typeface="Cambria Math"/>
                                </a:rPr>
                                <m:t>𝑜𝑟</m:t>
                              </m:r>
                              <m:r>
                                <a:rPr lang="fr-FR" sz="2000" smtClean="0">
                                  <a:latin typeface="Cambria Math"/>
                                </a:rPr>
                                <m:t> 100 </m:t>
                              </m:r>
                              <m:r>
                                <a:rPr lang="fr-FR" sz="2000" smtClean="0">
                                  <a:latin typeface="Cambria Math"/>
                                </a:rPr>
                                <m:t>𝑘𝑃𝑎</m:t>
                              </m:r>
                            </m:oMath>
                          </a14:m>
                          <a:r>
                            <a:rPr lang="en-US" sz="2000" dirty="0"/>
                            <a:t> 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00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>
                                      <a:latin typeface="Cambria Math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200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sz="2000" dirty="0"/>
                            <a:t> = 1 or 10</a:t>
                          </a:r>
                          <a:endParaRPr lang="en-GB" sz="2000" i="1" dirty="0">
                            <a:latin typeface="Cambria Math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0877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fr-FR" sz="2000">
                                        <a:latin typeface="Cambria Math"/>
                                      </a:rPr>
                                      <m:t>𝑔𝑙𝑢𝑡𝑒𝑛</m:t>
                                    </m:r>
                                  </m:sub>
                                </m:sSub>
                                <m:r>
                                  <a:rPr lang="fr-FR" sz="2000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fr-FR" sz="2000">
                                        <a:latin typeface="Cambria Math"/>
                                      </a:rPr>
                                      <m:t>𝑔𝑙𝑢𝑡𝑒𝑛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/>
                            <a:t>0.4999</a:t>
                          </a:r>
                          <a:endParaRPr lang="en-US" sz="2000" i="1" dirty="0">
                            <a:latin typeface="Cambria Math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08776">
                    <a:tc gridSpan="3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000" b="0" i="1" smtClean="0"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sz="2000" b="0" i="1" smtClean="0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fr-FR" sz="2000" b="0" i="1" smtClean="0">
                                  <a:latin typeface="Cambria Math"/>
                                </a:rPr>
                                <m:t>𝑔𝑙𝑢𝑡𝑒𝑛</m:t>
                              </m:r>
                              <m:r>
                                <a:rPr lang="fr-FR" sz="2000" b="0" i="1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000" b="0" i="1" smtClean="0"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sz="2000" b="0" i="1" smtClean="0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fr-FR" sz="2000" b="0" i="1" smtClean="0">
                                  <a:latin typeface="Cambria Math"/>
                                </a:rPr>
                                <m:t>𝑠𝑡𝑎𝑟𝑐h</m:t>
                              </m:r>
                              <m:r>
                                <a:rPr lang="fr-FR" sz="2000" b="0" i="1" smtClean="0">
                                  <a:latin typeface="Cambria Math"/>
                                </a:rPr>
                                <m:t>=10 </m:t>
                              </m:r>
                              <m:r>
                                <a:rPr lang="fr-FR" sz="2000" b="0" i="1" smtClean="0">
                                  <a:latin typeface="Cambria Math"/>
                                </a:rPr>
                                <m:t>𝑃𝑎</m:t>
                              </m:r>
                              <m:r>
                                <a:rPr lang="fr-FR" sz="2000" b="0" i="1" smtClean="0">
                                  <a:latin typeface="Cambria Math"/>
                                </a:rPr>
                                <m:t>, </m:t>
                              </m:r>
                              <m:r>
                                <a:rPr lang="fr-FR" sz="2000" b="0" i="0" smtClean="0">
                                  <a:latin typeface="Cambria Math"/>
                                </a:rPr>
                                <m:t> </m:t>
                              </m:r>
                              <m:acc>
                                <m:accPr>
                                  <m:chr m:val="̇"/>
                                  <m:ctrlPr>
                                    <a:rPr lang="en-US" sz="2000" i="1" kern="120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kern="1200">
                                      <a:latin typeface="Cambria Math"/>
                                    </a:rPr>
                                    <m:t>𝜀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2000" kern="1200" dirty="0"/>
                            <a:t>=3.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i="1" kern="1200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000" kern="1200" dirty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z="2000" kern="1200" dirty="0">
                                      <a:latin typeface="Cambria Math"/>
                                    </a:rPr>
                                    <m:t>−3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000" i="1" kern="1200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000" kern="1200" dirty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fr-FR" sz="2000" kern="1200" dirty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fr-FR" sz="2000" b="0" i="1" kern="1200" dirty="0" smtClean="0">
                                  <a:latin typeface="Cambria Math"/>
                                </a:rPr>
                                <m:t> ,  </m:t>
                              </m:r>
                              <m:sSub>
                                <m:sSubPr>
                                  <m:ctrlPr>
                                    <a:rPr lang="en-GB" sz="200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kern="1200" smtClean="0">
                                      <a:solidFill>
                                        <a:schemeClr val="dk1"/>
                                      </a:solidFill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fr-FR" sz="2000" b="0" i="1" kern="1200" smtClean="0">
                                      <a:solidFill>
                                        <a:schemeClr val="dk1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𝑔𝑙𝑢𝑡𝑒𝑛</m:t>
                                  </m:r>
                                </m:sub>
                              </m:sSub>
                              <m:r>
                                <a:rPr lang="fr-FR" sz="2000" b="0" i="1" kern="1200" smtClean="0">
                                  <a:solidFill>
                                    <a:schemeClr val="dk1"/>
                                  </a:solidFill>
                                  <a:latin typeface="Cambria Math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GB" sz="200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kern="1200" smtClean="0">
                                      <a:solidFill>
                                        <a:schemeClr val="dk1"/>
                                      </a:solidFill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fr-FR" sz="2000" b="0" i="1" kern="1200" smtClean="0">
                                      <a:solidFill>
                                        <a:schemeClr val="dk1"/>
                                      </a:solidFill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𝑠𝑡𝑎𝑟𝑐h</m:t>
                                  </m:r>
                                </m:sub>
                              </m:sSub>
                              <m:r>
                                <a:rPr lang="fr-FR" sz="2000" b="0" i="1" kern="1200" smtClean="0">
                                  <a:solidFill>
                                    <a:schemeClr val="dk1"/>
                                  </a:solidFill>
                                  <a:latin typeface="Cambria Math"/>
                                  <a:ea typeface="+mn-ea"/>
                                  <a:cs typeface="+mn-cs"/>
                                </a:rPr>
                                <m:t>=10</m:t>
                              </m:r>
                              <m:r>
                                <a:rPr lang="fr-FR" sz="2000" b="0" i="1" kern="1200" smtClean="0">
                                  <a:solidFill>
                                    <a:schemeClr val="dk1"/>
                                  </a:solidFill>
                                  <a:latin typeface="Cambria Math"/>
                                  <a:ea typeface="+mn-ea"/>
                                  <a:cs typeface="+mn-cs"/>
                                </a:rPr>
                                <m:t>𝑠</m:t>
                              </m:r>
                              <m:r>
                                <a:rPr lang="fr-FR" sz="2000" b="0" i="1" kern="1200" smtClean="0">
                                  <a:solidFill>
                                    <a:schemeClr val="dk1"/>
                                  </a:solidFill>
                                  <a:latin typeface="Cambria Math"/>
                                  <a:ea typeface="+mn-ea"/>
                                  <a:cs typeface="+mn-cs"/>
                                </a:rPr>
                                <m:t>, </m:t>
                              </m:r>
                            </m:oMath>
                          </a14:m>
                          <a:endParaRPr lang="fr-FR" sz="2000" b="0" i="1" kern="1200" dirty="0">
                            <a:solidFill>
                              <a:schemeClr val="dk1"/>
                            </a:solidFill>
                            <a:latin typeface="Cambria Math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sz="2000" b="1" i="1" kern="1200" smtClean="0">
                                  <a:solidFill>
                                    <a:schemeClr val="dk1"/>
                                  </a:solidFill>
                                  <a:latin typeface="Cambria Math"/>
                                  <a:ea typeface="+mn-ea"/>
                                  <a:cs typeface="+mn-cs"/>
                                </a:rPr>
                                <m:t>𝒓</m:t>
                              </m:r>
                              <m:r>
                                <a:rPr lang="fr-FR" sz="2000" b="1" i="1" kern="1200" smtClean="0">
                                  <a:solidFill>
                                    <a:schemeClr val="dk1"/>
                                  </a:solidFill>
                                  <a:latin typeface="Cambria Math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fr-FR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000" b="1" i="1">
                                      <a:latin typeface="Cambria Math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fr-FR" sz="2000" b="1" i="1">
                                      <a:latin typeface="Cambria Math"/>
                                    </a:rPr>
                                    <m:t>𝒔𝒕𝒂𝒓𝒄𝒉</m:t>
                                  </m:r>
                                </m:sub>
                              </m:sSub>
                              <m:r>
                                <a:rPr lang="fr-FR" sz="2000" b="1" i="1" smtClean="0">
                                  <a:latin typeface="Cambria Math"/>
                                </a:rPr>
                                <m:t>\</m:t>
                              </m:r>
                              <m:sSub>
                                <m:sSub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000" b="1" i="1">
                                      <a:latin typeface="Cambria Math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fr-FR" sz="2000" b="1" i="1">
                                      <a:latin typeface="Cambria Math"/>
                                    </a:rPr>
                                    <m:t>𝒈𝒍𝒖𝒕𝒆𝒏</m:t>
                                  </m:r>
                                </m:sub>
                              </m:sSub>
                              <m:r>
                                <a:rPr lang="fr-FR" sz="2000">
                                  <a:latin typeface="Cambria Math"/>
                                </a:rPr>
                                <m:t> </m:t>
                              </m:r>
                            </m:oMath>
                          </a14:m>
                          <a:r>
                            <a:rPr lang="en-GB" sz="2000" i="1" kern="1200" dirty="0">
                              <a:solidFill>
                                <a:schemeClr val="dk1"/>
                              </a:solidFill>
                              <a:latin typeface="Cambria Math"/>
                              <a:ea typeface="+mn-ea"/>
                              <a:cs typeface="+mn-cs"/>
                            </a:rPr>
                            <a:t> 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600" i="1" dirty="0">
                            <a:latin typeface="Cambria Math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600" i="1" dirty="0">
                            <a:latin typeface="Cambria Math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0" name="Tableau 9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95127440"/>
                  </p:ext>
                </p:extLst>
              </p:nvPr>
            </p:nvGraphicFramePr>
            <p:xfrm>
              <a:off x="22511852" y="21404858"/>
              <a:ext cx="8712968" cy="1998854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2347699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0"/>
                        </a:ext>
                      </a:extLst>
                    </a:gridCol>
                    <a:gridCol w="2347699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1"/>
                        </a:ext>
                      </a:extLst>
                    </a:gridCol>
                    <a:gridCol w="4017570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2"/>
                        </a:ext>
                      </a:extLst>
                    </a:gridCol>
                  </a:tblGrid>
                  <a:tr h="396240">
                    <a:tc gridSpan="2">
                      <a:txBody>
                        <a:bodyPr/>
                        <a:lstStyle/>
                        <a:p>
                          <a:r>
                            <a:rPr lang="fr-FR" sz="2000" dirty="0" err="1" smtClean="0"/>
                            <a:t>Linear</a:t>
                          </a:r>
                          <a:r>
                            <a:rPr lang="fr-FR" sz="2000" dirty="0" smtClean="0"/>
                            <a:t> </a:t>
                          </a:r>
                          <a:r>
                            <a:rPr lang="fr-FR" sz="2000" dirty="0" err="1" smtClean="0"/>
                            <a:t>viscoelastic</a:t>
                          </a:r>
                          <a:r>
                            <a:rPr lang="fr-FR" sz="2000" dirty="0" smtClean="0"/>
                            <a:t> </a:t>
                          </a:r>
                          <a:r>
                            <a:rPr lang="fr-FR" sz="2000" dirty="0"/>
                            <a:t>model 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sz="2000" dirty="0" err="1" smtClean="0"/>
                            <a:t>Neo-Hookan</a:t>
                          </a:r>
                          <a:r>
                            <a:rPr lang="fr-FR" sz="2000" baseline="0" dirty="0"/>
                            <a:t> </a:t>
                          </a:r>
                          <a:r>
                            <a:rPr lang="fr-FR" sz="2000" dirty="0" err="1" smtClean="0"/>
                            <a:t>hyperelastic</a:t>
                          </a:r>
                          <a:r>
                            <a:rPr lang="fr-FR" sz="2000" dirty="0" smtClean="0"/>
                            <a:t> </a:t>
                          </a:r>
                          <a:r>
                            <a:rPr lang="fr-FR" sz="2000" dirty="0"/>
                            <a:t>model 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0"/>
                      </a:ext>
                    </a:extLst>
                  </a:tr>
                  <a:tr h="42094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5"/>
                          <a:stretch>
                            <a:fillRect l="-260" t="-101449" r="-271429" b="-2942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5"/>
                          <a:stretch>
                            <a:fillRect l="-100260" t="-101449" r="-171429" b="-294203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5"/>
                          <a:stretch>
                            <a:fillRect l="-116995" t="-50725" r="-152" b="-9710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1"/>
                      </a:ext>
                    </a:extLst>
                  </a:tr>
                  <a:tr h="42094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5"/>
                          <a:stretch>
                            <a:fillRect l="-260" t="-201449" r="-271429" b="-1942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/>
                            <a:t>0.4999</a:t>
                          </a:r>
                          <a:endParaRPr lang="en-US" sz="2000" i="1" dirty="0">
                            <a:latin typeface="Cambria Math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2"/>
                      </a:ext>
                    </a:extLst>
                  </a:tr>
                  <a:tr h="760730"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5"/>
                          <a:stretch>
                            <a:fillRect l="-70" t="-166400" r="-70" b="-72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600" i="1" dirty="0">
                            <a:latin typeface="Cambria Math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600" i="1" dirty="0">
                            <a:latin typeface="Cambria Math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Rectangle 16"/>
          <p:cNvSpPr/>
          <p:nvPr/>
        </p:nvSpPr>
        <p:spPr>
          <a:xfrm>
            <a:off x="28425263" y="26399521"/>
            <a:ext cx="2956676" cy="4524315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/>
              <a:t>Strain hardening and softening behavior depended on strain rate [3]</a:t>
            </a:r>
          </a:p>
          <a:p>
            <a:endParaRPr lang="en-US" sz="24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/>
              <a:t>Stress in GCW greatly depends on time of relaxation especially at small strain rate</a:t>
            </a:r>
          </a:p>
        </p:txBody>
      </p:sp>
      <p:sp>
        <p:nvSpPr>
          <p:cNvPr id="108" name="ZoneTexte 107"/>
          <p:cNvSpPr txBox="1"/>
          <p:nvPr/>
        </p:nvSpPr>
        <p:spPr>
          <a:xfrm>
            <a:off x="14383693" y="40705809"/>
            <a:ext cx="17353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600" dirty="0"/>
              <a:t>The softening of starch granule (r&lt;1) relieves stress concentration and increases ability of GCW to extend without rupture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600" dirty="0"/>
              <a:t>The nature of the interactions at the gluten/starch interface shown no great effect on the mean of Von Mises stress within GCW for the considered gluten/starch proportion</a:t>
            </a:r>
          </a:p>
        </p:txBody>
      </p:sp>
      <p:pic>
        <p:nvPicPr>
          <p:cNvPr id="1034" name="Picture 10" descr="RÃ©sultat de recherche d'images pour &quot;logo universitÃ© rennes 1&quot;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2928" y="450530"/>
            <a:ext cx="5868000" cy="2030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6" name="Rectangle 115"/>
              <p:cNvSpPr/>
              <p:nvPr/>
            </p:nvSpPr>
            <p:spPr>
              <a:xfrm>
                <a:off x="16255901" y="31102275"/>
                <a:ext cx="15313888" cy="12653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2400" b="1" dirty="0"/>
                  <a:t>Figure 3</a:t>
                </a:r>
                <a:r>
                  <a:rPr lang="fr-FR" sz="2400" dirty="0"/>
                  <a:t>: Mean of the Von Mises stress  </a:t>
                </a:r>
                <a:r>
                  <a:rPr lang="en-US" sz="2400" dirty="0"/>
                  <a:t>within</a:t>
                </a:r>
                <a:r>
                  <a:rPr lang="fr-FR" sz="2400" dirty="0"/>
                  <a:t> GCW, </a:t>
                </a:r>
                <a:r>
                  <a:rPr lang="en-US" sz="2400" dirty="0"/>
                  <a:t>comparison</a:t>
                </a:r>
                <a:r>
                  <a:rPr lang="fr-FR" sz="2400" dirty="0"/>
                  <a:t> of the </a:t>
                </a:r>
                <a:r>
                  <a:rPr lang="en-US" sz="2400" dirty="0"/>
                  <a:t>proposed</a:t>
                </a:r>
                <a:r>
                  <a:rPr lang="fr-FR" sz="2400" dirty="0"/>
                  <a:t> model to </a:t>
                </a:r>
                <a:r>
                  <a:rPr lang="en-US" sz="2400" dirty="0"/>
                  <a:t>Filament Stretching Rheometry (FiSER) experiment on a strong flour dough by </a:t>
                </a:r>
                <a:r>
                  <a:rPr lang="en-US" sz="2400" b="1" dirty="0"/>
                  <a:t>Ng, McKinley [3]</a:t>
                </a:r>
                <a:r>
                  <a:rPr lang="fr-FR" sz="2400" dirty="0"/>
                  <a:t>  for </a:t>
                </a:r>
                <a:r>
                  <a:rPr lang="en-GB" sz="2400" b="1" dirty="0"/>
                  <a:t>different relaxation times </a:t>
                </a:r>
                <a:r>
                  <a:rPr lang="en-GB" sz="2400" dirty="0"/>
                  <a:t>(𝜏𝑟=</a:t>
                </a:r>
                <a:r>
                  <a:rPr lang="en-GB" sz="2400" dirty="0">
                    <a:solidFill>
                      <a:schemeClr val="dk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schemeClr val="dk1"/>
                            </a:solidFill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fr-FR" sz="2400" i="1">
                            <a:solidFill>
                              <a:schemeClr val="dk1"/>
                            </a:solidFill>
                            <a:latin typeface="Cambria Math"/>
                          </a:rPr>
                          <m:t>𝑔𝑙𝑢𝑡𝑒𝑛</m:t>
                        </m:r>
                      </m:sub>
                    </m:sSub>
                    <m:r>
                      <a:rPr lang="fr-FR" sz="2400" i="1">
                        <a:solidFill>
                          <a:schemeClr val="dk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sz="24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schemeClr val="dk1"/>
                            </a:solidFill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fr-FR" sz="2400" i="1">
                            <a:solidFill>
                              <a:schemeClr val="dk1"/>
                            </a:solidFill>
                            <a:latin typeface="Cambria Math"/>
                            <a:ea typeface="Cambria Math"/>
                          </a:rPr>
                          <m:t>𝑠𝑡𝑎𝑟𝑐h</m:t>
                        </m:r>
                      </m:sub>
                    </m:sSub>
                    <m:r>
                      <a:rPr lang="fr-FR" sz="2400" i="1">
                        <a:solidFill>
                          <a:schemeClr val="dk1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GB" sz="2400" dirty="0"/>
                  <a:t>=1, 10, 100 𝑠 ) </a:t>
                </a:r>
                <a:r>
                  <a:rPr lang="fr-FR" sz="2400" b="1" dirty="0"/>
                  <a:t>a.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400" b="1" i="1">
                            <a:latin typeface="Cambria Math"/>
                            <a:ea typeface="Cambria Math"/>
                          </a:rPr>
                          <m:t>𝜺</m:t>
                        </m:r>
                      </m:e>
                    </m:acc>
                  </m:oMath>
                </a14:m>
                <a:r>
                  <a:rPr lang="fr-FR" sz="2400" b="1" dirty="0"/>
                  <a:t> = 3.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4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 dirty="0">
                            <a:latin typeface="Cambria Math"/>
                          </a:rPr>
                          <m:t>𝟏𝟎</m:t>
                        </m:r>
                      </m:e>
                      <m:sup>
                        <m:r>
                          <a:rPr lang="fr-FR" sz="2400" b="1" i="1" dirty="0">
                            <a:latin typeface="Cambria Math"/>
                          </a:rPr>
                          <m:t>−</m:t>
                        </m:r>
                        <m:r>
                          <a:rPr lang="fr-FR" sz="2400" b="1" i="1" dirty="0">
                            <a:latin typeface="Cambria Math"/>
                          </a:rPr>
                          <m:t>𝟑</m:t>
                        </m:r>
                      </m:sup>
                    </m:sSup>
                    <m:sSup>
                      <m:sSupPr>
                        <m:ctrlPr>
                          <a:rPr lang="fr-FR" sz="24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 dirty="0">
                            <a:latin typeface="Cambria Math"/>
                          </a:rPr>
                          <m:t>𝒔</m:t>
                        </m:r>
                      </m:e>
                      <m:sup>
                        <m:r>
                          <a:rPr lang="fr-FR" sz="2400" b="1" i="1" dirty="0">
                            <a:latin typeface="Cambria Math"/>
                          </a:rPr>
                          <m:t>−</m:t>
                        </m:r>
                        <m:r>
                          <a:rPr lang="fr-FR" sz="2400" b="1" i="1" dirty="0">
                            <a:latin typeface="Cambria Math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fr-FR" sz="2400" dirty="0"/>
                  <a:t>: </a:t>
                </a:r>
                <a:r>
                  <a:rPr lang="fr-FR" sz="2400" b="1" dirty="0"/>
                  <a:t>strain softening</a:t>
                </a:r>
                <a:r>
                  <a:rPr lang="fr-FR" sz="2400" dirty="0"/>
                  <a:t> and,  </a:t>
                </a:r>
                <a:r>
                  <a:rPr lang="fr-FR" sz="2400" b="1" dirty="0"/>
                  <a:t>b.</a:t>
                </a:r>
                <a:r>
                  <a:rPr lang="fr-FR" sz="24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400" b="1" i="1">
                            <a:latin typeface="Cambria Math"/>
                            <a:ea typeface="Cambria Math"/>
                          </a:rPr>
                          <m:t>𝜺</m:t>
                        </m:r>
                      </m:e>
                    </m:acc>
                  </m:oMath>
                </a14:m>
                <a:r>
                  <a:rPr lang="fr-FR" sz="2400" b="1" dirty="0"/>
                  <a:t> = 3.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4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 dirty="0">
                            <a:latin typeface="Cambria Math"/>
                          </a:rPr>
                          <m:t>𝟏𝟎</m:t>
                        </m:r>
                      </m:e>
                      <m:sup>
                        <m:r>
                          <a:rPr lang="fr-FR" sz="2400" b="1" i="1" dirty="0">
                            <a:latin typeface="Cambria Math"/>
                          </a:rPr>
                          <m:t>−</m:t>
                        </m:r>
                        <m:r>
                          <a:rPr lang="fr-FR" sz="2400" b="1" i="1" dirty="0">
                            <a:latin typeface="Cambria Math"/>
                          </a:rPr>
                          <m:t>𝟏</m:t>
                        </m:r>
                      </m:sup>
                    </m:sSup>
                    <m:sSup>
                      <m:sSupPr>
                        <m:ctrlPr>
                          <a:rPr lang="fr-FR" sz="24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 dirty="0">
                            <a:latin typeface="Cambria Math"/>
                          </a:rPr>
                          <m:t>𝒔</m:t>
                        </m:r>
                      </m:e>
                      <m:sup>
                        <m:r>
                          <a:rPr lang="fr-FR" sz="2400" b="1" i="1" dirty="0">
                            <a:latin typeface="Cambria Math"/>
                          </a:rPr>
                          <m:t>−</m:t>
                        </m:r>
                        <m:r>
                          <a:rPr lang="fr-FR" sz="2400" b="1" i="1" dirty="0">
                            <a:latin typeface="Cambria Math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fr-FR" sz="2400" dirty="0"/>
                  <a:t>: </a:t>
                </a:r>
                <a:r>
                  <a:rPr lang="fr-FR" sz="2400" b="1" dirty="0"/>
                  <a:t>strain </a:t>
                </a:r>
                <a:r>
                  <a:rPr lang="en-US" sz="2400" b="1" dirty="0"/>
                  <a:t>hardening</a:t>
                </a:r>
                <a:r>
                  <a:rPr lang="fr-FR" sz="2400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>
                            <a:latin typeface="Cambria Math"/>
                          </a:rPr>
                          <m:t>𝑬</m:t>
                        </m:r>
                      </m:e>
                      <m:sub>
                        <m:r>
                          <a:rPr lang="fr-FR" sz="2400" b="1" i="1">
                            <a:latin typeface="Cambria Math"/>
                          </a:rPr>
                          <m:t>𝒔𝒕𝒂𝒓𝒄𝒉</m:t>
                        </m:r>
                      </m:sub>
                    </m:sSub>
                    <m:r>
                      <a:rPr lang="fr-FR" sz="2400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>
                            <a:latin typeface="Cambria Math"/>
                          </a:rPr>
                          <m:t>𝑬</m:t>
                        </m:r>
                      </m:e>
                      <m:sub>
                        <m:r>
                          <a:rPr lang="fr-FR" sz="2400" b="1" i="1">
                            <a:latin typeface="Cambria Math"/>
                          </a:rPr>
                          <m:t>𝒈𝒍𝒖𝒕𝒆𝒏</m:t>
                        </m:r>
                      </m:sub>
                    </m:sSub>
                  </m:oMath>
                </a14:m>
                <a:r>
                  <a:rPr lang="fr-FR" sz="2400" dirty="0"/>
                  <a:t>).</a:t>
                </a:r>
              </a:p>
            </p:txBody>
          </p:sp>
        </mc:Choice>
        <mc:Fallback>
          <p:sp>
            <p:nvSpPr>
              <p:cNvPr id="116" name="Rectangle 1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55901" y="31102275"/>
                <a:ext cx="15313888" cy="1265346"/>
              </a:xfrm>
              <a:prstGeom prst="rect">
                <a:avLst/>
              </a:prstGeom>
              <a:blipFill>
                <a:blip r:embed="rId27"/>
                <a:stretch>
                  <a:fillRect l="-637" t="-3846" r="-916"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Rectangle 120"/>
              <p:cNvSpPr/>
              <p:nvPr/>
            </p:nvSpPr>
            <p:spPr>
              <a:xfrm>
                <a:off x="1062213" y="38765229"/>
                <a:ext cx="14178748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2400" b="1" dirty="0"/>
                  <a:t>Figure 4</a:t>
                </a:r>
                <a:r>
                  <a:rPr lang="fr-FR" sz="2400" dirty="0"/>
                  <a:t>: Mean of the Von Mises stress in the case of </a:t>
                </a:r>
                <a:r>
                  <a:rPr lang="fr-FR" sz="2400" b="1" dirty="0"/>
                  <a:t>cohesion</a:t>
                </a:r>
                <a:r>
                  <a:rPr lang="fr-FR" sz="2400" dirty="0"/>
                  <a:t> and </a:t>
                </a:r>
                <a:r>
                  <a:rPr lang="fr-FR" sz="2400" b="1" dirty="0"/>
                  <a:t>non-</a:t>
                </a:r>
                <a:r>
                  <a:rPr lang="fr-FR" sz="2400" b="1" dirty="0" err="1"/>
                  <a:t>cohesion</a:t>
                </a:r>
                <a:r>
                  <a:rPr lang="fr-FR" sz="2400" dirty="0"/>
                  <a:t> at the </a:t>
                </a:r>
                <a:r>
                  <a:rPr lang="en-US" sz="2400" dirty="0"/>
                  <a:t>gluten/starch</a:t>
                </a:r>
                <a:r>
                  <a:rPr lang="fr-FR" sz="2400" dirty="0"/>
                  <a:t> interface for </a:t>
                </a:r>
                <a:r>
                  <a:rPr lang="fr-FR" sz="2400" b="1" dirty="0"/>
                  <a:t>r&lt;1</a:t>
                </a:r>
                <a:r>
                  <a:rPr lang="fr-FR" sz="2400" dirty="0"/>
                  <a:t> and </a:t>
                </a:r>
                <a:r>
                  <a:rPr lang="fr-FR" sz="2400" b="1" dirty="0"/>
                  <a:t>r&gt;1</a:t>
                </a:r>
                <a:r>
                  <a:rPr lang="fr-FR" sz="2400" dirty="0"/>
                  <a:t> (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400" i="1"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</m:acc>
                  </m:oMath>
                </a14:m>
                <a:r>
                  <a:rPr lang="fr-FR" sz="2400" dirty="0"/>
                  <a:t> = 3.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i="1" dirty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fr-FR" sz="2400" i="1" dirty="0">
                            <a:latin typeface="Cambria Math"/>
                          </a:rPr>
                          <m:t>−3</m:t>
                        </m:r>
                      </m:sup>
                    </m:sSup>
                    <m:sSup>
                      <m:sSupPr>
                        <m:ctrlPr>
                          <a:rPr lang="fr-FR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i="1" dirty="0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fr-FR" sz="2400" i="1" dirty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fr-FR" sz="2400" dirty="0"/>
                  <a:t>).</a:t>
                </a:r>
              </a:p>
            </p:txBody>
          </p:sp>
        </mc:Choice>
        <mc:Fallback xmlns="">
          <p:sp>
            <p:nvSpPr>
              <p:cNvPr id="121" name="Rectangle 1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2213" y="38765229"/>
                <a:ext cx="14178748" cy="830997"/>
              </a:xfrm>
              <a:prstGeom prst="rect">
                <a:avLst/>
              </a:prstGeom>
              <a:blipFill>
                <a:blip r:embed="rId28"/>
                <a:stretch>
                  <a:fillRect l="-645" t="-5882" b="-16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2" name="Rectangle 121"/>
              <p:cNvSpPr/>
              <p:nvPr/>
            </p:nvSpPr>
            <p:spPr>
              <a:xfrm>
                <a:off x="16568445" y="38863893"/>
                <a:ext cx="12344808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2400" b="1" dirty="0"/>
                  <a:t>Figure 5</a:t>
                </a:r>
                <a:r>
                  <a:rPr lang="fr-FR" sz="2400" dirty="0"/>
                  <a:t>: The </a:t>
                </a:r>
                <a:r>
                  <a:rPr lang="fr-FR" sz="2400" b="1" dirty="0"/>
                  <a:t>Von Mises stress concentration </a:t>
                </a:r>
                <a:r>
                  <a:rPr lang="en-US" sz="2400" b="1" dirty="0"/>
                  <a:t>fields</a:t>
                </a:r>
                <a:r>
                  <a:rPr lang="fr-FR" sz="2400" b="1" dirty="0"/>
                  <a:t> </a:t>
                </a:r>
                <a:r>
                  <a:rPr lang="fr-FR" sz="2400" dirty="0"/>
                  <a:t>in the case of cohesion and non-</a:t>
                </a:r>
                <a:r>
                  <a:rPr lang="fr-FR" sz="2400" dirty="0" err="1"/>
                  <a:t>cohesion</a:t>
                </a:r>
                <a:r>
                  <a:rPr lang="fr-FR" sz="2400" dirty="0"/>
                  <a:t> at the </a:t>
                </a:r>
                <a:r>
                  <a:rPr lang="en-US" sz="2400" dirty="0"/>
                  <a:t>gluten/starch</a:t>
                </a:r>
                <a:r>
                  <a:rPr lang="fr-FR" sz="2400" dirty="0"/>
                  <a:t> interface for </a:t>
                </a:r>
                <a:r>
                  <a:rPr lang="fr-FR" sz="2400" b="1" dirty="0"/>
                  <a:t>r&lt;1</a:t>
                </a:r>
                <a:r>
                  <a:rPr lang="fr-FR" sz="2400" dirty="0"/>
                  <a:t> and </a:t>
                </a:r>
                <a:r>
                  <a:rPr lang="fr-FR" sz="2400" b="1" dirty="0"/>
                  <a:t>r&gt;1</a:t>
                </a:r>
                <a:r>
                  <a:rPr lang="fr-FR" sz="2400" dirty="0"/>
                  <a:t>(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400" i="1"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</m:acc>
                  </m:oMath>
                </a14:m>
                <a:r>
                  <a:rPr lang="fr-FR" sz="2400" dirty="0"/>
                  <a:t> = 3.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i="1" dirty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fr-FR" sz="2400" i="1" dirty="0">
                            <a:latin typeface="Cambria Math"/>
                          </a:rPr>
                          <m:t>−3</m:t>
                        </m:r>
                      </m:sup>
                    </m:sSup>
                    <m:sSup>
                      <m:sSupPr>
                        <m:ctrlPr>
                          <a:rPr lang="fr-FR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i="1" dirty="0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fr-FR" sz="2400" i="1" dirty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fr-FR" sz="2400" dirty="0"/>
                  <a:t> and </a:t>
                </a:r>
                <a14:m>
                  <m:oMath xmlns:m="http://schemas.openxmlformats.org/officeDocument/2006/math">
                    <m:r>
                      <a:rPr lang="fr-FR" sz="2400" i="1" smtClean="0">
                        <a:latin typeface="Cambria Math"/>
                        <a:ea typeface="Cambria Math"/>
                      </a:rPr>
                      <m:t>𝜀</m:t>
                    </m:r>
                    <m:r>
                      <a:rPr lang="fr-FR" sz="2400" b="0" i="1" smtClean="0">
                        <a:latin typeface="Cambria Math"/>
                        <a:ea typeface="Cambria Math"/>
                      </a:rPr>
                      <m:t>=1(</m:t>
                    </m:r>
                    <m:r>
                      <a:rPr lang="fr-FR" sz="2400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fr-FR" sz="2400" b="0" i="1" smtClean="0">
                        <a:latin typeface="Cambria Math"/>
                        <a:ea typeface="Cambria Math"/>
                      </a:rPr>
                      <m:t>𝑚</m:t>
                    </m:r>
                    <m:r>
                      <a:rPr lang="fr-FR" sz="2400" b="0" i="1" smtClean="0">
                        <a:latin typeface="Cambria Math"/>
                        <a:ea typeface="Cambria Math"/>
                      </a:rPr>
                      <m:t>/</m:t>
                    </m:r>
                    <m:r>
                      <a:rPr lang="fr-FR" sz="2400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fr-FR" sz="2400" b="0" i="1" smtClean="0">
                        <a:latin typeface="Cambria Math"/>
                        <a:ea typeface="Cambria Math"/>
                      </a:rPr>
                      <m:t>𝑚</m:t>
                    </m:r>
                    <m:r>
                      <a:rPr lang="fr-FR" sz="24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fr-FR" sz="2400" dirty="0"/>
                  <a:t>).</a:t>
                </a:r>
              </a:p>
            </p:txBody>
          </p:sp>
        </mc:Choice>
        <mc:Fallback xmlns="">
          <p:sp>
            <p:nvSpPr>
              <p:cNvPr id="122" name="Rectangle 1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68445" y="38863893"/>
                <a:ext cx="12344808" cy="830997"/>
              </a:xfrm>
              <a:prstGeom prst="rect">
                <a:avLst/>
              </a:prstGeom>
              <a:blipFill>
                <a:blip r:embed="rId29"/>
                <a:stretch>
                  <a:fillRect l="-790" t="-5839" b="-153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6" name="ZoneTexte 1035"/>
              <p:cNvSpPr txBox="1"/>
              <p:nvPr/>
            </p:nvSpPr>
            <p:spPr>
              <a:xfrm>
                <a:off x="3532321" y="19396872"/>
                <a:ext cx="27396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6">
                        <a:lumMod val="75000"/>
                      </a:schemeClr>
                    </a:solidFill>
                  </a:rPr>
                  <a:t>(Small strains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sz="2000" i="1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chemeClr val="accent6">
                        <a:lumMod val="75000"/>
                      </a:schemeClr>
                    </a:solidFill>
                  </a:rPr>
                  <a:t>&lt;0.1)</a:t>
                </a:r>
                <a:endParaRPr lang="en-US" sz="20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36" name="ZoneTexte 10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2321" y="19396872"/>
                <a:ext cx="2739604" cy="400110"/>
              </a:xfrm>
              <a:prstGeom prst="rect">
                <a:avLst/>
              </a:prstGeom>
              <a:blipFill>
                <a:blip r:embed="rId30"/>
                <a:stretch>
                  <a:fillRect l="-2222" t="-9091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1" name="ZoneTexte 150"/>
              <p:cNvSpPr txBox="1"/>
              <p:nvPr/>
            </p:nvSpPr>
            <p:spPr>
              <a:xfrm>
                <a:off x="11396723" y="20092324"/>
                <a:ext cx="28425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6">
                        <a:lumMod val="75000"/>
                      </a:schemeClr>
                    </a:solidFill>
                  </a:rPr>
                  <a:t>(Finite strains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fr-FR" sz="2000" b="0" i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/>
                      </a:rPr>
                      <m:t>&gt;</m:t>
                    </m:r>
                  </m:oMath>
                </a14:m>
                <a:r>
                  <a:rPr lang="en-GB" sz="2000" dirty="0">
                    <a:solidFill>
                      <a:schemeClr val="accent6">
                        <a:lumMod val="75000"/>
                      </a:schemeClr>
                    </a:solidFill>
                  </a:rPr>
                  <a:t>0.1)</a:t>
                </a:r>
                <a:endParaRPr lang="en-US" sz="20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1" name="ZoneTexte 1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96723" y="20092324"/>
                <a:ext cx="2842573" cy="400110"/>
              </a:xfrm>
              <a:prstGeom prst="rect">
                <a:avLst/>
              </a:prstGeom>
              <a:blipFill>
                <a:blip r:embed="rId31"/>
                <a:stretch>
                  <a:fillRect l="-2361" t="-9091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ZoneTexte 152"/>
              <p:cNvSpPr txBox="1"/>
              <p:nvPr/>
            </p:nvSpPr>
            <p:spPr>
              <a:xfrm>
                <a:off x="518261" y="21496889"/>
                <a:ext cx="6892341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2000" b="1" i="1" dirty="0"/>
                  <a:t>S</a:t>
                </a:r>
                <a:r>
                  <a:rPr lang="en-US" sz="2000" i="1" dirty="0"/>
                  <a:t> </a:t>
                </a:r>
                <a:r>
                  <a:rPr lang="en-US" sz="2000" dirty="0">
                    <a:solidFill>
                      <a:prstClr val="black"/>
                    </a:solidFill>
                  </a:rPr>
                  <a:t>: elastic stress tensor; 𝝉 : viscoelastic stress  tensor </a:t>
                </a:r>
              </a:p>
              <a:p>
                <a:pPr lvl="0" algn="just"/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fr-FR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fr-FR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𝑡𝑟</m:t>
                    </m:r>
                    <m:r>
                      <a:rPr lang="fr-FR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fr-FR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 (</a:t>
                </a:r>
                <a:r>
                  <a:rPr lang="en-GB" sz="2000" dirty="0">
                    <a:solidFill>
                      <a:prstClr val="black"/>
                    </a:solidFill>
                  </a:rPr>
                  <a:t>the first invariant of the left Cauchy–Green tensor)</a:t>
                </a:r>
                <a:r>
                  <a:rPr lang="en-US" sz="2000" dirty="0">
                    <a:solidFill>
                      <a:prstClr val="black"/>
                    </a:solidFill>
                  </a:rPr>
                  <a:t> </a:t>
                </a:r>
              </a:p>
              <a:p>
                <a:pPr algn="just"/>
                <a:r>
                  <a:rPr lang="en-GB" sz="2000" b="1" dirty="0"/>
                  <a:t>G: </a:t>
                </a:r>
                <a:r>
                  <a:rPr lang="en-GB" sz="2000" dirty="0"/>
                  <a:t>stress relaxation modulus function 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n-GB" sz="2000" b="1" i="1"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GB" sz="2000" dirty="0"/>
                  <a:t> : strain tensor</a:t>
                </a:r>
              </a:p>
              <a:p>
                <a:pPr algn="just"/>
                <a:r>
                  <a:rPr lang="en-GB" sz="2000" dirty="0">
                    <a:solidFill>
                      <a:prstClr val="black"/>
                    </a:solidFill>
                  </a:rPr>
                  <a:t>W: </a:t>
                </a:r>
                <a:r>
                  <a:rPr lang="en-US" sz="2000" i="0" dirty="0">
                    <a:solidFill>
                      <a:prstClr val="black"/>
                    </a:solidFill>
                    <a:latin typeface="+mj-lt"/>
                  </a:rPr>
                  <a:t>strain</a:t>
                </a:r>
                <a:r>
                  <a:rPr lang="fr-FR" sz="2000" i="0" dirty="0">
                    <a:solidFill>
                      <a:prstClr val="black"/>
                    </a:solidFill>
                    <a:latin typeface="+mj-lt"/>
                  </a:rPr>
                  <a:t> </a:t>
                </a:r>
                <a:r>
                  <a:rPr lang="en-US" sz="2000" i="0" dirty="0">
                    <a:solidFill>
                      <a:prstClr val="black"/>
                    </a:solidFill>
                    <a:latin typeface="+mj-lt"/>
                  </a:rPr>
                  <a:t>energy</a:t>
                </a:r>
                <a:r>
                  <a:rPr lang="fr-FR" sz="2000" i="0" dirty="0">
                    <a:solidFill>
                      <a:prstClr val="black"/>
                    </a:solidFill>
                    <a:latin typeface="+mj-lt"/>
                  </a:rPr>
                  <a:t> </a:t>
                </a:r>
                <a:r>
                  <a:rPr lang="en-US" sz="2000" i="0" dirty="0">
                    <a:solidFill>
                      <a:prstClr val="black"/>
                    </a:solidFill>
                    <a:latin typeface="+mj-lt"/>
                  </a:rPr>
                  <a:t>density</a:t>
                </a:r>
                <a:r>
                  <a:rPr lang="fr-FR" sz="2000" i="0" dirty="0">
                    <a:solidFill>
                      <a:prstClr val="black"/>
                    </a:solidFill>
                    <a:latin typeface="+mj-lt"/>
                  </a:rPr>
                  <a:t> </a:t>
                </a:r>
                <a:r>
                  <a:rPr lang="en-US" sz="2000" i="0" dirty="0">
                    <a:solidFill>
                      <a:prstClr val="black"/>
                    </a:solidFill>
                    <a:latin typeface="+mj-lt"/>
                  </a:rPr>
                  <a:t>function</a:t>
                </a:r>
                <a:r>
                  <a:rPr lang="fr-FR" sz="2000" i="0" dirty="0">
                    <a:solidFill>
                      <a:prstClr val="black"/>
                    </a:solidFill>
                    <a:latin typeface="+mj-lt"/>
                  </a:rPr>
                  <a:t> </a:t>
                </a:r>
                <a:endParaRPr lang="en-US" sz="2000" dirty="0">
                  <a:solidFill>
                    <a:prstClr val="black"/>
                  </a:solidFill>
                </a:endParaRP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: Young’s modulus in purely elastic spring </a:t>
                </a: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: Young’s modulus of the spring of branch 1</a:t>
                </a:r>
              </a:p>
            </p:txBody>
          </p:sp>
        </mc:Choice>
        <mc:Fallback xmlns="">
          <p:sp>
            <p:nvSpPr>
              <p:cNvPr id="153" name="ZoneTexte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261" y="21496889"/>
                <a:ext cx="6892341" cy="2246769"/>
              </a:xfrm>
              <a:prstGeom prst="rect">
                <a:avLst/>
              </a:prstGeom>
              <a:blipFill>
                <a:blip r:embed="rId32"/>
                <a:stretch>
                  <a:fillRect l="-884" t="-1897" b="-37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ZoneTexte 153"/>
              <p:cNvSpPr txBox="1"/>
              <p:nvPr/>
            </p:nvSpPr>
            <p:spPr>
              <a:xfrm>
                <a:off x="7625423" y="21553324"/>
                <a:ext cx="7476151" cy="2246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2000" dirty="0"/>
                  <a:t>  : Lamé coefficient (shear modulus)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n-GB" sz="2000" b="1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𝑸</m:t>
                    </m:r>
                    <m:r>
                      <a:rPr lang="en-GB" sz="2000" b="1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2000" dirty="0"/>
                  <a:t>: auxiliary stress tensor from thermodynamic consideration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n-GB" sz="2000" b="1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mbria Math" panose="02040503050406030204" pitchFamily="18" charset="0"/>
                      </a:rPr>
                      <m:t>𝒖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 : displacement vector </a:t>
                </a:r>
                <a:endParaRPr lang="en-US" sz="2000" i="1" dirty="0">
                  <a:solidFill>
                    <a:prstClr val="black"/>
                  </a:solidFill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n-GB" sz="2000" b="1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𝜺</m:t>
                    </m:r>
                    <m:r>
                      <a:rPr lang="en-GB" sz="2000" b="1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: strain  tensor components</a:t>
                </a:r>
                <a:endParaRPr lang="en-US" sz="2000" i="1" dirty="0">
                  <a:solidFill>
                    <a:prstClr val="black"/>
                  </a:solidFill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𝛽</m:t>
                    </m:r>
                    <m:r>
                      <a:rPr lang="en-GB" sz="20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2000" dirty="0"/>
                  <a:t>: strain energy factor</a:t>
                </a:r>
              </a:p>
              <a:p>
                <a:pPr algn="just"/>
                <a14:m>
                  <m:oMath xmlns:m="http://schemas.openxmlformats.org/officeDocument/2006/math">
                    <m:sSubSup>
                      <m:sSubSupPr>
                        <m:ctrlPr>
                          <a:rPr lang="fr-FR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GB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𝑖𝑠𝑜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∞</m:t>
                        </m:r>
                      </m:sup>
                    </m:sSubSup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2000" dirty="0"/>
                  <a:t>: isochoric part of second Piola-Korchoff stress</a:t>
                </a:r>
              </a:p>
              <a:p>
                <a:pPr algn="just"/>
                <a14:m>
                  <m:oMath xmlns:m="http://schemas.openxmlformats.org/officeDocument/2006/math">
                    <m:sSubSup>
                      <m:sSubSupPr>
                        <m:ctrlPr>
                          <a:rPr lang="fr-FR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GB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𝑣𝑜𝑙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∞</m:t>
                        </m:r>
                      </m:sup>
                    </m:sSubSup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2000" dirty="0"/>
                  <a:t>: volumetric part of second Piola-Korchoff stress</a:t>
                </a:r>
              </a:p>
            </p:txBody>
          </p:sp>
        </mc:Choice>
        <mc:Fallback xmlns="">
          <p:sp>
            <p:nvSpPr>
              <p:cNvPr id="154" name="ZoneTexte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5423" y="21553324"/>
                <a:ext cx="7476151" cy="2246962"/>
              </a:xfrm>
              <a:prstGeom prst="rect">
                <a:avLst/>
              </a:prstGeom>
              <a:blipFill>
                <a:blip r:embed="rId33"/>
                <a:stretch>
                  <a:fillRect l="-408" t="-1630" b="-40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7" name="ZoneTexte 1036"/>
          <p:cNvSpPr txBox="1"/>
          <p:nvPr/>
        </p:nvSpPr>
        <p:spPr>
          <a:xfrm>
            <a:off x="4194848" y="23996299"/>
            <a:ext cx="7492457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The set of equations was solved using COMSOL Multiphysics software</a:t>
            </a:r>
          </a:p>
        </p:txBody>
      </p:sp>
      <p:pic>
        <p:nvPicPr>
          <p:cNvPr id="42" name="Picture 9" descr="\\re-dfs\Rennes\Data\tere\irm-food\FiVAC\valorisation\congres\POLYMERIX 2019_rennes\Figures\shemas1.png"/>
          <p:cNvPicPr>
            <a:picLocks noChangeAspect="1" noChangeArrowheads="1"/>
          </p:cNvPicPr>
          <p:nvPr/>
        </p:nvPicPr>
        <p:blipFill rotWithShape="1"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75" b="44257"/>
          <a:stretch/>
        </p:blipFill>
        <p:spPr bwMode="auto">
          <a:xfrm>
            <a:off x="24703770" y="4719598"/>
            <a:ext cx="6857143" cy="30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ZoneTexte 43"/>
          <p:cNvSpPr txBox="1"/>
          <p:nvPr/>
        </p:nvSpPr>
        <p:spPr>
          <a:xfrm>
            <a:off x="26385395" y="7590710"/>
            <a:ext cx="37614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/>
              <a:t>Bread dough strurture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-621147" y="12039750"/>
            <a:ext cx="25446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fr-FR" sz="3600" dirty="0"/>
              <a:t>-The </a:t>
            </a:r>
            <a:r>
              <a:rPr lang="en-US" sz="3600" dirty="0"/>
              <a:t>linear</a:t>
            </a:r>
            <a:r>
              <a:rPr lang="fr-FR" sz="3600" dirty="0"/>
              <a:t> </a:t>
            </a:r>
            <a:r>
              <a:rPr lang="fr-FR" sz="3600" dirty="0" err="1"/>
              <a:t>viscoelasticy</a:t>
            </a:r>
            <a:r>
              <a:rPr lang="fr-FR" sz="3600" dirty="0"/>
              <a:t> </a:t>
            </a:r>
            <a:r>
              <a:rPr lang="fr-FR" sz="3600" dirty="0" err="1"/>
              <a:t>was</a:t>
            </a:r>
            <a:r>
              <a:rPr lang="fr-FR" sz="3600" dirty="0"/>
              <a:t> </a:t>
            </a:r>
            <a:r>
              <a:rPr lang="fr-FR" sz="3600" dirty="0" err="1"/>
              <a:t>compared</a:t>
            </a:r>
            <a:r>
              <a:rPr lang="fr-FR" sz="3600" dirty="0"/>
              <a:t> to the </a:t>
            </a:r>
            <a:r>
              <a:rPr lang="fr-FR" sz="3600" dirty="0" err="1"/>
              <a:t>visco-hyperelasticity</a:t>
            </a:r>
            <a:r>
              <a:rPr lang="fr-FR" sz="3600" dirty="0"/>
              <a:t> </a:t>
            </a:r>
          </a:p>
          <a:p>
            <a:pPr lvl="1" algn="just"/>
            <a:r>
              <a:rPr lang="fr-FR" sz="3600" dirty="0"/>
              <a:t>-The strain </a:t>
            </a:r>
            <a:r>
              <a:rPr lang="fr-FR" sz="3600" dirty="0" err="1"/>
              <a:t>hardening</a:t>
            </a:r>
            <a:r>
              <a:rPr lang="fr-FR" sz="3600" dirty="0"/>
              <a:t>, strain </a:t>
            </a:r>
            <a:r>
              <a:rPr lang="fr-FR" sz="3600" dirty="0" err="1"/>
              <a:t>softening</a:t>
            </a:r>
            <a:r>
              <a:rPr lang="fr-FR" sz="3600" dirty="0"/>
              <a:t> </a:t>
            </a:r>
            <a:r>
              <a:rPr lang="fr-FR" sz="3600" dirty="0" err="1"/>
              <a:t>behaviors</a:t>
            </a:r>
            <a:r>
              <a:rPr lang="fr-FR" sz="3600" dirty="0"/>
              <a:t> and </a:t>
            </a:r>
            <a:r>
              <a:rPr lang="fr-FR" sz="3600" dirty="0" err="1"/>
              <a:t>sensitivity</a:t>
            </a:r>
            <a:r>
              <a:rPr lang="fr-FR" sz="3600" dirty="0"/>
              <a:t> to the relaxation time </a:t>
            </a:r>
            <a:r>
              <a:rPr lang="fr-FR" sz="3600" dirty="0" err="1"/>
              <a:t>were</a:t>
            </a:r>
            <a:r>
              <a:rPr lang="fr-FR" sz="3600" dirty="0"/>
              <a:t> assessed in </a:t>
            </a:r>
            <a:r>
              <a:rPr lang="fr-FR" sz="3600" dirty="0" err="1"/>
              <a:t>visco-hyperelasticity</a:t>
            </a:r>
            <a:endParaRPr lang="fr-FR" sz="3600" dirty="0"/>
          </a:p>
          <a:p>
            <a:pPr lvl="1" algn="just"/>
            <a:r>
              <a:rPr lang="fr-FR" sz="3600" dirty="0"/>
              <a:t>-The </a:t>
            </a:r>
            <a:r>
              <a:rPr lang="fr-FR" sz="3600" dirty="0" err="1"/>
              <a:t>effect</a:t>
            </a:r>
            <a:r>
              <a:rPr lang="fr-FR" sz="3600" dirty="0"/>
              <a:t> of gluten/</a:t>
            </a:r>
            <a:r>
              <a:rPr lang="fr-FR" sz="3600" dirty="0" err="1"/>
              <a:t>starch</a:t>
            </a:r>
            <a:r>
              <a:rPr lang="fr-FR" sz="3600" dirty="0"/>
              <a:t> </a:t>
            </a:r>
            <a:r>
              <a:rPr lang="fr-FR" sz="3600" dirty="0" err="1"/>
              <a:t>rheological</a:t>
            </a:r>
            <a:r>
              <a:rPr lang="fr-FR" sz="3600" dirty="0"/>
              <a:t> </a:t>
            </a:r>
            <a:r>
              <a:rPr lang="fr-FR" sz="3600" dirty="0" err="1"/>
              <a:t>moduli</a:t>
            </a:r>
            <a:r>
              <a:rPr lang="fr-FR" sz="3600" dirty="0"/>
              <a:t> ratio on Von Mises stress concentration </a:t>
            </a:r>
            <a:r>
              <a:rPr lang="fr-FR" sz="3600" dirty="0" err="1"/>
              <a:t>within</a:t>
            </a:r>
            <a:r>
              <a:rPr lang="fr-FR" sz="3600" dirty="0"/>
              <a:t> GCW </a:t>
            </a:r>
            <a:r>
              <a:rPr lang="fr-FR" sz="3600" dirty="0" err="1"/>
              <a:t>was</a:t>
            </a:r>
            <a:r>
              <a:rPr lang="fr-FR" sz="3600" dirty="0"/>
              <a:t> </a:t>
            </a:r>
            <a:r>
              <a:rPr lang="fr-FR" sz="3600" dirty="0" err="1"/>
              <a:t>studied</a:t>
            </a:r>
            <a:endParaRPr lang="fr-FR" sz="3600" dirty="0"/>
          </a:p>
          <a:p>
            <a:pPr lvl="1" algn="just"/>
            <a:r>
              <a:rPr lang="fr-FR" sz="3600" dirty="0"/>
              <a:t>-Von Mises stress concentration </a:t>
            </a:r>
            <a:r>
              <a:rPr lang="fr-FR" sz="3600" dirty="0" err="1"/>
              <a:t>analysis</a:t>
            </a:r>
            <a:r>
              <a:rPr lang="fr-FR" sz="3600" dirty="0"/>
              <a:t> </a:t>
            </a:r>
            <a:r>
              <a:rPr lang="fr-FR" sz="3600" dirty="0" err="1"/>
              <a:t>was</a:t>
            </a:r>
            <a:r>
              <a:rPr lang="fr-FR" sz="3600" dirty="0"/>
              <a:t> </a:t>
            </a:r>
            <a:r>
              <a:rPr lang="fr-FR" sz="3600" dirty="0" err="1"/>
              <a:t>performed</a:t>
            </a:r>
            <a:r>
              <a:rPr lang="fr-FR" sz="3600" dirty="0"/>
              <a:t> to </a:t>
            </a:r>
            <a:r>
              <a:rPr lang="fr-FR" sz="3600" dirty="0" err="1"/>
              <a:t>localize</a:t>
            </a:r>
            <a:r>
              <a:rPr lang="fr-FR" sz="3600" dirty="0"/>
              <a:t> the spot </a:t>
            </a:r>
            <a:r>
              <a:rPr lang="fr-FR" sz="3600" dirty="0" err="1"/>
              <a:t>where</a:t>
            </a:r>
            <a:r>
              <a:rPr lang="fr-FR" sz="3600" dirty="0"/>
              <a:t> GCW </a:t>
            </a:r>
            <a:r>
              <a:rPr lang="fr-FR" sz="3600" dirty="0" err="1"/>
              <a:t>is</a:t>
            </a:r>
            <a:r>
              <a:rPr lang="fr-FR" sz="3600" dirty="0"/>
              <a:t> </a:t>
            </a:r>
            <a:r>
              <a:rPr lang="fr-FR" sz="3600" dirty="0" err="1"/>
              <a:t>most</a:t>
            </a:r>
            <a:r>
              <a:rPr lang="fr-FR" sz="3600" dirty="0"/>
              <a:t> </a:t>
            </a:r>
            <a:r>
              <a:rPr lang="fr-FR" sz="3600" dirty="0" err="1"/>
              <a:t>likely</a:t>
            </a:r>
            <a:r>
              <a:rPr lang="fr-FR" sz="3600" dirty="0"/>
              <a:t> to rupture</a:t>
            </a:r>
          </a:p>
        </p:txBody>
      </p:sp>
      <p:cxnSp>
        <p:nvCxnSpPr>
          <p:cNvPr id="92" name="Connecteur droit avec flèche 91"/>
          <p:cNvCxnSpPr/>
          <p:nvPr/>
        </p:nvCxnSpPr>
        <p:spPr>
          <a:xfrm flipH="1">
            <a:off x="25992529" y="4855737"/>
            <a:ext cx="2288708" cy="14236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ZoneTexte 105"/>
          <p:cNvSpPr txBox="1"/>
          <p:nvPr/>
        </p:nvSpPr>
        <p:spPr>
          <a:xfrm>
            <a:off x="28270632" y="4603945"/>
            <a:ext cx="2059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Gas cell wall</a:t>
            </a:r>
          </a:p>
        </p:txBody>
      </p:sp>
      <p:grpSp>
        <p:nvGrpSpPr>
          <p:cNvPr id="181" name="Groupe 5"/>
          <p:cNvGrpSpPr>
            <a:grpSpLocks/>
          </p:cNvGrpSpPr>
          <p:nvPr/>
        </p:nvGrpSpPr>
        <p:grpSpPr bwMode="auto">
          <a:xfrm>
            <a:off x="1753995" y="5724033"/>
            <a:ext cx="3138615" cy="2684677"/>
            <a:chOff x="-156076" y="4851921"/>
            <a:chExt cx="1166674" cy="1182525"/>
          </a:xfrm>
        </p:grpSpPr>
        <p:pic>
          <p:nvPicPr>
            <p:cNvPr id="184" name="Picture 35"/>
            <p:cNvPicPr>
              <a:picLocks noChangeAspect="1" noChangeArrowheads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150" y="4851921"/>
              <a:ext cx="903287" cy="1023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3" name="ZoneTexte 2"/>
            <p:cNvSpPr txBox="1">
              <a:spLocks noChangeArrowheads="1"/>
            </p:cNvSpPr>
            <p:nvPr/>
          </p:nvSpPr>
          <p:spPr bwMode="auto">
            <a:xfrm>
              <a:off x="-156076" y="5858209"/>
              <a:ext cx="1166674" cy="176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fr-FR" altLang="fr-FR" sz="2000" b="1" dirty="0">
                  <a:latin typeface="Times New Roman" charset="0"/>
                  <a:cs typeface="Times New Roman" charset="0"/>
                </a:rPr>
                <a:t>By Sandstedt [5]</a:t>
              </a:r>
              <a:endParaRPr lang="fr-FR" altLang="fr-FR" sz="2000" b="1" dirty="0">
                <a:solidFill>
                  <a:schemeClr val="tx1"/>
                </a:solidFill>
                <a:latin typeface="Times New Roman" charset="0"/>
                <a:cs typeface="Times New Roman" charset="0"/>
              </a:endParaRPr>
            </a:p>
          </p:txBody>
        </p:sp>
      </p:grpSp>
      <p:pic>
        <p:nvPicPr>
          <p:cNvPr id="191" name="Picture 34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490" y="5733303"/>
            <a:ext cx="2884788" cy="2278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" name="Rectangle 1024"/>
          <p:cNvSpPr/>
          <p:nvPr/>
        </p:nvSpPr>
        <p:spPr>
          <a:xfrm>
            <a:off x="4981706" y="7974394"/>
            <a:ext cx="26965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sz="2000" b="1" dirty="0">
                <a:latin typeface="Times New Roman" charset="0"/>
                <a:cs typeface="Times New Roman" charset="0"/>
              </a:rPr>
              <a:t>By Kusunose, Fujii [4] </a:t>
            </a:r>
            <a:endParaRPr lang="en-US" sz="34400" dirty="0"/>
          </a:p>
        </p:txBody>
      </p:sp>
      <p:sp>
        <p:nvSpPr>
          <p:cNvPr id="1038" name="Rectangle 1037"/>
          <p:cNvSpPr/>
          <p:nvPr/>
        </p:nvSpPr>
        <p:spPr>
          <a:xfrm>
            <a:off x="2111355" y="5280136"/>
            <a:ext cx="2189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fr-FR" sz="1800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Early GCW rupture</a:t>
            </a:r>
          </a:p>
        </p:txBody>
      </p:sp>
      <p:sp>
        <p:nvSpPr>
          <p:cNvPr id="194" name="Rectangle 193"/>
          <p:cNvSpPr/>
          <p:nvPr/>
        </p:nvSpPr>
        <p:spPr>
          <a:xfrm>
            <a:off x="5166255" y="5339354"/>
            <a:ext cx="2087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fr-FR" sz="1800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Late GCW rupture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5" name="ZoneTexte 194"/>
              <p:cNvSpPr txBox="1"/>
              <p:nvPr/>
            </p:nvSpPr>
            <p:spPr>
              <a:xfrm>
                <a:off x="22520597" y="23493090"/>
                <a:ext cx="885698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smtClean="0"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  <a:ea typeface="Calibri"/>
                            <a:cs typeface="Times New Roman"/>
                          </a:rPr>
                          <m:t>𝑘</m:t>
                        </m:r>
                      </m:e>
                      <m:sub>
                        <m:r>
                          <a:rPr lang="en-US" sz="1600" i="1">
                            <a:latin typeface="Cambria Math"/>
                            <a:ea typeface="Calibri"/>
                            <a:cs typeface="Times New Roman"/>
                          </a:rPr>
                          <m:t>𝑛</m:t>
                        </m:r>
                      </m:sub>
                    </m:sSub>
                    <m:r>
                      <a:rPr lang="fr-FR" sz="1600" b="0" i="0" smtClean="0">
                        <a:latin typeface="Cambria Math"/>
                        <a:ea typeface="Calibri"/>
                        <a:cs typeface="Times New Roman"/>
                      </a:rPr>
                      <m:t>,</m:t>
                    </m:r>
                    <m:sSub>
                      <m:sSub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libri"/>
                            <a:cs typeface="Times New Roman"/>
                          </a:rPr>
                          <m:t>𝑘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libri"/>
                            <a:cs typeface="Times New Roman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GB" sz="2000" dirty="0"/>
                  <a:t> spring constant per unit area in directions normal and tangential respectively </a:t>
                </a:r>
                <a:endParaRPr lang="fr-FR" sz="2000" dirty="0"/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sz="2000" b="0" i="1" smtClean="0">
                            <a:latin typeface="Cambria Math"/>
                          </a:rPr>
                          <m:t>𝑖𝑛𝑡</m:t>
                        </m:r>
                      </m:sub>
                    </m:sSub>
                  </m:oMath>
                </a14:m>
                <a:r>
                  <a:rPr lang="en-US" sz="2000" i="1" dirty="0"/>
                  <a:t> </a:t>
                </a:r>
                <a:r>
                  <a:rPr lang="en-US" sz="2000" dirty="0">
                    <a:solidFill>
                      <a:prstClr val="black"/>
                    </a:solidFill>
                  </a:rPr>
                  <a:t>: Young modulus at interface</a:t>
                </a: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/>
                            </a:solidFill>
                          </a:rPr>
                          <m:t>𝝉</m:t>
                        </m:r>
                      </m:e>
                      <m:sub>
                        <m:r>
                          <a:rPr lang="fr-FR" sz="2000" b="0" i="1" dirty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fr-FR" sz="2000" b="0" i="1" smtClean="0">
                            <a:latin typeface="Cambria Math"/>
                          </a:rPr>
                          <m:t> </m:t>
                        </m:r>
                      </m:sub>
                    </m:sSub>
                    <m:r>
                      <a:rPr lang="fr-FR" sz="2000" b="0" i="0" smtClean="0">
                        <a:latin typeface="Cambria Math"/>
                      </a:rPr>
                      <m:t> :</m:t>
                    </m:r>
                  </m:oMath>
                </a14:m>
                <a:r>
                  <a:rPr lang="fr-FR" sz="2000" b="0" i="0" dirty="0">
                    <a:latin typeface="+mj-lt"/>
                  </a:rPr>
                  <a:t>relaxation  time  of  </a:t>
                </a:r>
                <a:r>
                  <a:rPr lang="en-US" sz="2000" b="0" i="0" dirty="0">
                    <a:latin typeface="+mj-lt"/>
                  </a:rPr>
                  <a:t>material</a:t>
                </a:r>
                <a:r>
                  <a:rPr lang="fr-FR" sz="2000" b="0" i="0" dirty="0">
                    <a:latin typeface="+mj-lt"/>
                  </a:rPr>
                  <a:t> i</a:t>
                </a:r>
                <a14:m>
                  <m:oMath xmlns:m="http://schemas.openxmlformats.org/officeDocument/2006/math">
                    <m:r>
                      <a:rPr lang="fr-FR" sz="2000" b="0" i="0" smtClean="0">
                        <a:latin typeface="Cambria Math"/>
                      </a:rPr>
                      <m:t>  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 : Poison’s ratio  </a:t>
                </a:r>
                <a:r>
                  <a:rPr lang="en-GB" sz="2000" dirty="0">
                    <a:solidFill>
                      <a:prstClr val="black"/>
                    </a:solidFill>
                  </a:rPr>
                  <a:t>G : share modulus.</a:t>
                </a:r>
                <a:endParaRPr lang="en-US" sz="2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95" name="ZoneTexte 1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20597" y="23493090"/>
                <a:ext cx="8856983" cy="1015663"/>
              </a:xfrm>
              <a:prstGeom prst="rect">
                <a:avLst/>
              </a:prstGeom>
              <a:blipFill rotWithShape="1">
                <a:blip r:embed="rId39"/>
                <a:stretch>
                  <a:fillRect t="-3012" b="-10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41" name="Picture 11"/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9525" y="16699295"/>
            <a:ext cx="1733049" cy="2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" name="Picture 12" descr="\\re-dfs\Rennes\Data\tere\irm-food\FiVAC\valorisation\congres\POLYMERIX 2019_rennes\Figures\shemas1.png"/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8525" y="16436306"/>
            <a:ext cx="5544000" cy="73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5" name="ZoneTexte 1044"/>
          <p:cNvSpPr txBox="1"/>
          <p:nvPr/>
        </p:nvSpPr>
        <p:spPr>
          <a:xfrm>
            <a:off x="7574404" y="34696579"/>
            <a:ext cx="5719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On the mean of Von Mises stress</a:t>
            </a:r>
          </a:p>
        </p:txBody>
      </p:sp>
      <p:sp>
        <p:nvSpPr>
          <p:cNvPr id="110" name="ZoneTexte 109"/>
          <p:cNvSpPr txBox="1"/>
          <p:nvPr/>
        </p:nvSpPr>
        <p:spPr>
          <a:xfrm>
            <a:off x="15655802" y="34078266"/>
            <a:ext cx="2256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Cohesion</a:t>
            </a:r>
          </a:p>
        </p:txBody>
      </p:sp>
      <p:sp>
        <p:nvSpPr>
          <p:cNvPr id="202" name="ZoneTexte 201"/>
          <p:cNvSpPr txBox="1"/>
          <p:nvPr/>
        </p:nvSpPr>
        <p:spPr>
          <a:xfrm>
            <a:off x="20552346" y="34078266"/>
            <a:ext cx="2256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Cohesion</a:t>
            </a:r>
          </a:p>
        </p:txBody>
      </p:sp>
      <p:sp>
        <p:nvSpPr>
          <p:cNvPr id="203" name="ZoneTexte 202"/>
          <p:cNvSpPr txBox="1"/>
          <p:nvPr/>
        </p:nvSpPr>
        <p:spPr>
          <a:xfrm>
            <a:off x="23183527" y="34078266"/>
            <a:ext cx="2289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Non-cohesion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" name="ZoneTexte 203"/>
              <p:cNvSpPr txBox="1"/>
              <p:nvPr/>
            </p:nvSpPr>
            <p:spPr>
              <a:xfrm>
                <a:off x="16910439" y="33646218"/>
                <a:ext cx="2873854" cy="4917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fr-FR" sz="2400">
                            <a:latin typeface="Cambria Math"/>
                          </a:rPr>
                          <m:t>𝑠𝑡𝑎𝑟𝑐h</m:t>
                        </m:r>
                      </m:sub>
                    </m:sSub>
                    <m:r>
                      <a:rPr lang="fr-FR" sz="2400" i="1">
                        <a:latin typeface="Cambria Math"/>
                      </a:rPr>
                      <m:t>\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fr-FR" sz="2400">
                            <a:latin typeface="Cambria Math"/>
                          </a:rPr>
                          <m:t>𝑔𝑙𝑢𝑡𝑒𝑛</m:t>
                        </m:r>
                      </m:sub>
                    </m:sSub>
                  </m:oMath>
                </a14:m>
                <a:r>
                  <a:rPr lang="en-US" sz="2400" b="1" dirty="0"/>
                  <a:t>= 10</a:t>
                </a:r>
              </a:p>
            </p:txBody>
          </p:sp>
        </mc:Choice>
        <mc:Fallback xmlns="">
          <p:sp>
            <p:nvSpPr>
              <p:cNvPr id="204" name="ZoneTexte 2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0439" y="33646218"/>
                <a:ext cx="2873854" cy="491738"/>
              </a:xfrm>
              <a:prstGeom prst="rect">
                <a:avLst/>
              </a:prstGeom>
              <a:blipFill rotWithShape="1">
                <a:blip r:embed="rId42"/>
                <a:stretch>
                  <a:fillRect l="-425" t="-8642" b="-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47" name="Picture 14" descr="C:\Users\kossigan.dedey\Documents\Traitement data\data\comparaison visco hyper cohesion.png"/>
          <p:cNvPicPr>
            <a:picLocks noChangeAspect="1" noChangeArrowheads="1"/>
          </p:cNvPicPr>
          <p:nvPr/>
        </p:nvPicPr>
        <p:blipFill rotWithShape="1"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50" r="22787"/>
          <a:stretch/>
        </p:blipFill>
        <p:spPr bwMode="auto">
          <a:xfrm>
            <a:off x="630773" y="26304870"/>
            <a:ext cx="5436000" cy="507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15" descr="C:\Users\kossigan.dedey\Documents\Traitement data\data\comparaison visco hyper decohesion.png"/>
          <p:cNvPicPr>
            <a:picLocks noChangeAspect="1" noChangeArrowheads="1"/>
          </p:cNvPicPr>
          <p:nvPr/>
        </p:nvPicPr>
        <p:blipFill rotWithShape="1"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4" r="22786"/>
          <a:stretch/>
        </p:blipFill>
        <p:spPr bwMode="auto">
          <a:xfrm>
            <a:off x="6005050" y="26304870"/>
            <a:ext cx="5544000" cy="5071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2" name="ZoneTexte 1051"/>
          <p:cNvSpPr txBox="1"/>
          <p:nvPr/>
        </p:nvSpPr>
        <p:spPr>
          <a:xfrm>
            <a:off x="1721268" y="26447541"/>
            <a:ext cx="8531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a</a:t>
            </a:r>
          </a:p>
        </p:txBody>
      </p:sp>
      <p:sp>
        <p:nvSpPr>
          <p:cNvPr id="212" name="ZoneTexte 211"/>
          <p:cNvSpPr txBox="1"/>
          <p:nvPr/>
        </p:nvSpPr>
        <p:spPr>
          <a:xfrm>
            <a:off x="7256576" y="26496247"/>
            <a:ext cx="8531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b</a:t>
            </a:r>
          </a:p>
        </p:txBody>
      </p:sp>
      <p:sp>
        <p:nvSpPr>
          <p:cNvPr id="1053" name="Ellipse 1052"/>
          <p:cNvSpPr/>
          <p:nvPr/>
        </p:nvSpPr>
        <p:spPr>
          <a:xfrm>
            <a:off x="21172273" y="36109465"/>
            <a:ext cx="628244" cy="1425185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Ellipse 215"/>
          <p:cNvSpPr/>
          <p:nvPr/>
        </p:nvSpPr>
        <p:spPr>
          <a:xfrm>
            <a:off x="16221113" y="36109465"/>
            <a:ext cx="610852" cy="1425186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55" name="Connecteur droit 1054"/>
          <p:cNvCxnSpPr>
            <a:stCxn id="216" idx="6"/>
            <a:endCxn id="1062" idx="1"/>
          </p:cNvCxnSpPr>
          <p:nvPr/>
        </p:nvCxnSpPr>
        <p:spPr>
          <a:xfrm flipV="1">
            <a:off x="16831965" y="35158210"/>
            <a:ext cx="10262859" cy="1663848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Connecteur droit 219"/>
          <p:cNvCxnSpPr>
            <a:stCxn id="1053" idx="6"/>
          </p:cNvCxnSpPr>
          <p:nvPr/>
        </p:nvCxnSpPr>
        <p:spPr>
          <a:xfrm flipV="1">
            <a:off x="21800517" y="36819415"/>
            <a:ext cx="8555228" cy="2643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62" name="Picture 20"/>
          <p:cNvPicPr>
            <a:picLocks noChangeAspect="1"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4824" y="33574210"/>
            <a:ext cx="1440000" cy="31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67" name="Connecteur droit 1066"/>
          <p:cNvCxnSpPr>
            <a:stCxn id="1071" idx="2"/>
          </p:cNvCxnSpPr>
          <p:nvPr/>
        </p:nvCxnSpPr>
        <p:spPr>
          <a:xfrm flipH="1">
            <a:off x="30330572" y="36717508"/>
            <a:ext cx="53003" cy="101907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1" name="Picture 21"/>
          <p:cNvPicPr>
            <a:picLocks noChangeAspect="1" noChangeArrowheads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9575" y="33574210"/>
            <a:ext cx="828000" cy="3143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0CCFEA5D-60DD-4A9A-9B5D-042CE8260A3F}"/>
              </a:ext>
            </a:extLst>
          </p:cNvPr>
          <p:cNvPicPr>
            <a:picLocks noChangeAspect="1"/>
          </p:cNvPicPr>
          <p:nvPr/>
        </p:nvPicPr>
        <p:blipFill rotWithShape="1"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54" r="22889"/>
          <a:stretch/>
        </p:blipFill>
        <p:spPr>
          <a:xfrm>
            <a:off x="16328533" y="26157386"/>
            <a:ext cx="5616000" cy="4979886"/>
          </a:xfrm>
          <a:prstGeom prst="rect">
            <a:avLst/>
          </a:prstGeom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9EB60437-5C2A-44B2-8CF8-6BB7186CF291}"/>
              </a:ext>
            </a:extLst>
          </p:cNvPr>
          <p:cNvPicPr>
            <a:picLocks noChangeAspect="1"/>
          </p:cNvPicPr>
          <p:nvPr/>
        </p:nvPicPr>
        <p:blipFill rotWithShape="1"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05" r="13327"/>
          <a:stretch/>
        </p:blipFill>
        <p:spPr>
          <a:xfrm>
            <a:off x="21773213" y="26157386"/>
            <a:ext cx="6552000" cy="4990085"/>
          </a:xfrm>
          <a:prstGeom prst="rect">
            <a:avLst/>
          </a:prstGeom>
        </p:spPr>
      </p:pic>
      <p:sp>
        <p:nvSpPr>
          <p:cNvPr id="128" name="ZoneTexte 127"/>
          <p:cNvSpPr txBox="1"/>
          <p:nvPr/>
        </p:nvSpPr>
        <p:spPr>
          <a:xfrm>
            <a:off x="17635036" y="26304870"/>
            <a:ext cx="8531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a</a:t>
            </a:r>
          </a:p>
        </p:txBody>
      </p:sp>
      <p:sp>
        <p:nvSpPr>
          <p:cNvPr id="129" name="ZoneTexte 128"/>
          <p:cNvSpPr txBox="1"/>
          <p:nvPr/>
        </p:nvSpPr>
        <p:spPr>
          <a:xfrm>
            <a:off x="23096163" y="26373410"/>
            <a:ext cx="8531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b</a:t>
            </a:r>
          </a:p>
        </p:txBody>
      </p:sp>
      <p:sp>
        <p:nvSpPr>
          <p:cNvPr id="137" name="ZoneTexte 136"/>
          <p:cNvSpPr txBox="1"/>
          <p:nvPr/>
        </p:nvSpPr>
        <p:spPr>
          <a:xfrm>
            <a:off x="26429088" y="33574210"/>
            <a:ext cx="504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a</a:t>
            </a:r>
          </a:p>
        </p:txBody>
      </p:sp>
      <p:sp>
        <p:nvSpPr>
          <p:cNvPr id="138" name="ZoneTexte 137"/>
          <p:cNvSpPr txBox="1"/>
          <p:nvPr/>
        </p:nvSpPr>
        <p:spPr>
          <a:xfrm>
            <a:off x="29285158" y="33575951"/>
            <a:ext cx="504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b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4A30909-1791-43C3-8E81-C322978AB49F}"/>
              </a:ext>
            </a:extLst>
          </p:cNvPr>
          <p:cNvCxnSpPr>
            <a:cxnSpLocks/>
          </p:cNvCxnSpPr>
          <p:nvPr/>
        </p:nvCxnSpPr>
        <p:spPr>
          <a:xfrm>
            <a:off x="2805763" y="26661442"/>
            <a:ext cx="0" cy="4032448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necteur droit 138">
            <a:extLst>
              <a:ext uri="{FF2B5EF4-FFF2-40B4-BE49-F238E27FC236}">
                <a16:creationId xmlns:a16="http://schemas.microsoft.com/office/drawing/2014/main" id="{3691E7D3-AA6E-4DEA-8155-62C2F64B04DC}"/>
              </a:ext>
            </a:extLst>
          </p:cNvPr>
          <p:cNvCxnSpPr>
            <a:cxnSpLocks/>
          </p:cNvCxnSpPr>
          <p:nvPr/>
        </p:nvCxnSpPr>
        <p:spPr>
          <a:xfrm>
            <a:off x="8335021" y="26661442"/>
            <a:ext cx="0" cy="4032448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4D622AC-3CDA-4111-97D1-F7E73ACBC291}"/>
                  </a:ext>
                </a:extLst>
              </p:cNvPr>
              <p:cNvSpPr/>
              <p:nvPr/>
            </p:nvSpPr>
            <p:spPr>
              <a:xfrm>
                <a:off x="7115085" y="17931893"/>
                <a:ext cx="292622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800" b="1" dirty="0"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∇</a:t>
                </a:r>
                <a:r>
                  <a:rPr lang="en-GB" sz="2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r>
                      <a:rPr lang="en-GB" sz="2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fr-FR" sz="2800" b="1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GB" sz="28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𝑭𝑺</m:t>
                        </m:r>
                        <m:r>
                          <a:rPr lang="en-GB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GB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GB" sz="2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GB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GB" sz="2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2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4D622AC-3CDA-4111-97D1-F7E73ACBC2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5085" y="17931893"/>
                <a:ext cx="2926222" cy="523220"/>
              </a:xfrm>
              <a:prstGeom prst="rect">
                <a:avLst/>
              </a:prstGeom>
              <a:blipFill>
                <a:blip r:embed="rId49"/>
                <a:stretch>
                  <a:fillRect l="-4167" t="-15294" b="-317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2BB1381-DE71-4DEF-9A67-49DCE064ADB4}"/>
                  </a:ext>
                </a:extLst>
              </p:cNvPr>
              <p:cNvSpPr/>
              <p:nvPr/>
            </p:nvSpPr>
            <p:spPr>
              <a:xfrm>
                <a:off x="7121678" y="18604340"/>
                <a:ext cx="4307522" cy="6805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4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</a:t>
                </a:r>
                <a:r>
                  <a:rPr lang="en-GB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=2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𝜕</m:t>
                        </m:r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num>
                      <m:den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GB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sub>
                        </m:sSub>
                      </m:den>
                    </m:f>
                    <m:r>
                      <a:rPr lang="en-GB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sSubSup>
                      <m:sSubSupPr>
                        <m:ctrlPr>
                          <a:rPr lang="fr-FR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GB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e>
                      <m:sub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𝑣𝑜𝑙</m:t>
                        </m:r>
                      </m:sub>
                      <m:sup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en-GB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+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GB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e>
                      <m:sub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𝑖𝑠𝑜</m:t>
                        </m:r>
                      </m:sub>
                      <m:sup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en-GB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+ 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𝑸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2BB1381-DE71-4DEF-9A67-49DCE064AD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1678" y="18604340"/>
                <a:ext cx="4307522" cy="680571"/>
              </a:xfrm>
              <a:prstGeom prst="rect">
                <a:avLst/>
              </a:prstGeom>
              <a:blipFill>
                <a:blip r:embed="rId50"/>
                <a:stretch>
                  <a:fillRect l="-2122" b="-8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C0F11298-220A-46FF-9483-4E1202110E0B}"/>
                  </a:ext>
                </a:extLst>
              </p:cNvPr>
              <p:cNvSpPr/>
              <p:nvPr/>
            </p:nvSpPr>
            <p:spPr>
              <a:xfrm>
                <a:off x="705966" y="19314214"/>
                <a:ext cx="2765950" cy="5309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1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𝜺</m:t>
                    </m:r>
                    <m:r>
                      <a:rPr lang="en-GB" sz="2800" b="1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2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mbria Math" panose="02040503050406030204" pitchFamily="18" charset="0"/>
                      </a:rPr>
                      <m:t>𝜵</m:t>
                    </m:r>
                    <m:r>
                      <a:rPr lang="en-GB" sz="2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mbria Math" panose="02040503050406030204" pitchFamily="18" charset="0"/>
                      </a:rPr>
                      <m:t>𝒖</m:t>
                    </m:r>
                    <m:r>
                      <a:rPr lang="en-GB" sz="28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fr-FR" sz="2800" b="1" i="1">
                            <a:effectLst/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mbria Math" panose="02040503050406030204" pitchFamily="18" charset="0"/>
                          </a:rPr>
                          <m:t>(</m:t>
                        </m:r>
                        <m:r>
                          <a:rPr lang="en-GB" sz="28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mbria Math" panose="02040503050406030204" pitchFamily="18" charset="0"/>
                          </a:rPr>
                          <m:t>𝜵</m:t>
                        </m:r>
                        <m:r>
                          <a:rPr lang="en-GB" sz="28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mbria Math" panose="02040503050406030204" pitchFamily="18" charset="0"/>
                          </a:rPr>
                          <m:t>𝒖</m:t>
                        </m:r>
                        <m:r>
                          <a:rPr lang="en-GB" sz="28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GB" sz="28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mbria Math" panose="02040503050406030204" pitchFamily="18" charset="0"/>
                          </a:rPr>
                          <m:t>𝑻</m:t>
                        </m:r>
                      </m:sup>
                    </m:sSup>
                  </m:oMath>
                </a14:m>
                <a:r>
                  <a:rPr lang="en-GB" sz="2800" b="1" i="1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GB" sz="2800" dirty="0"/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C0F11298-220A-46FF-9483-4E1202110E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966" y="19314214"/>
                <a:ext cx="2765950" cy="530915"/>
              </a:xfrm>
              <a:prstGeom prst="rect">
                <a:avLst/>
              </a:prstGeom>
              <a:blipFill>
                <a:blip r:embed="rId5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87707AE5-28AC-43C1-994C-104CD9E203F9}"/>
                  </a:ext>
                </a:extLst>
              </p:cNvPr>
              <p:cNvSpPr/>
              <p:nvPr/>
            </p:nvSpPr>
            <p:spPr>
              <a:xfrm>
                <a:off x="7115085" y="20098285"/>
                <a:ext cx="5279079" cy="4682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1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𝜺</m:t>
                    </m:r>
                    <m:r>
                      <a:rPr lang="en-GB" sz="2400" b="1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fr-FR" sz="2400" b="1" i="1">
                            <a:effectLst/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mbria Math" panose="02040503050406030204" pitchFamily="18" charset="0"/>
                          </a:rPr>
                          <m:t>(</m:t>
                        </m:r>
                        <m:r>
                          <a:rPr lang="en-GB" sz="24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mbria Math" panose="02040503050406030204" pitchFamily="18" charset="0"/>
                          </a:rPr>
                          <m:t>𝜵</m:t>
                        </m:r>
                        <m:r>
                          <a:rPr lang="en-GB" sz="24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mbria Math" panose="02040503050406030204" pitchFamily="18" charset="0"/>
                          </a:rPr>
                          <m:t>𝒖</m:t>
                        </m:r>
                        <m:r>
                          <a:rPr lang="en-GB" sz="24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GB" sz="24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mbria Math" panose="02040503050406030204" pitchFamily="18" charset="0"/>
                          </a:rPr>
                          <m:t>𝑻</m:t>
                        </m:r>
                      </m:sup>
                    </m:sSup>
                    <m:r>
                      <a:rPr lang="en-GB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mbria Math" panose="02040503050406030204" pitchFamily="18" charset="0"/>
                      </a:rPr>
                      <m:t>+</m:t>
                    </m:r>
                    <m:r>
                      <a:rPr lang="en-GB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mbria Math" panose="02040503050406030204" pitchFamily="18" charset="0"/>
                      </a:rPr>
                      <m:t>𝜵</m:t>
                    </m:r>
                    <m:r>
                      <a:rPr lang="en-GB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mbria Math" panose="02040503050406030204" pitchFamily="18" charset="0"/>
                      </a:rPr>
                      <m:t>𝒖</m:t>
                    </m:r>
                    <m:r>
                      <a:rPr lang="en-GB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fr-FR" sz="2400" b="1" i="1">
                            <a:effectLst/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mbria Math" panose="02040503050406030204" pitchFamily="18" charset="0"/>
                          </a:rPr>
                          <m:t>(</m:t>
                        </m:r>
                        <m:r>
                          <a:rPr lang="en-GB" sz="24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mbria Math" panose="02040503050406030204" pitchFamily="18" charset="0"/>
                          </a:rPr>
                          <m:t>𝜵</m:t>
                        </m:r>
                        <m:r>
                          <a:rPr lang="en-GB" sz="24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mbria Math" panose="02040503050406030204" pitchFamily="18" charset="0"/>
                          </a:rPr>
                          <m:t>𝒖</m:t>
                        </m:r>
                        <m:r>
                          <a:rPr lang="en-GB" sz="24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GB" sz="24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mbria Math" panose="02040503050406030204" pitchFamily="18" charset="0"/>
                          </a:rPr>
                          <m:t>𝑻</m:t>
                        </m:r>
                      </m:sup>
                    </m:sSup>
                    <m:r>
                      <a:rPr lang="en-GB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mbria Math" panose="02040503050406030204" pitchFamily="18" charset="0"/>
                      </a:rPr>
                      <m:t>. </m:t>
                    </m:r>
                    <m:r>
                      <a:rPr lang="en-GB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mbria Math" panose="02040503050406030204" pitchFamily="18" charset="0"/>
                      </a:rPr>
                      <m:t>𝜵</m:t>
                    </m:r>
                    <m:r>
                      <a:rPr lang="en-GB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mbria Math" panose="02040503050406030204" pitchFamily="18" charset="0"/>
                      </a:rPr>
                      <m:t>𝒖</m:t>
                    </m:r>
                  </m:oMath>
                </a14:m>
                <a:r>
                  <a:rPr lang="en-GB" sz="24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en-GB" sz="2400" dirty="0"/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87707AE5-28AC-43C1-994C-104CD9E203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5085" y="20098285"/>
                <a:ext cx="5279079" cy="468205"/>
              </a:xfrm>
              <a:prstGeom prst="rect">
                <a:avLst/>
              </a:prstGeom>
              <a:blipFill>
                <a:blip r:embed="rId52"/>
                <a:stretch>
                  <a:fillRect b="-168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34849841-AB09-4B6E-9054-8D34F0212048}"/>
                  </a:ext>
                </a:extLst>
              </p:cNvPr>
              <p:cNvSpPr/>
              <p:nvPr/>
            </p:nvSpPr>
            <p:spPr>
              <a:xfrm>
                <a:off x="7115085" y="19365170"/>
                <a:ext cx="4441601" cy="5128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1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𝑸</m:t>
                    </m:r>
                    <m:r>
                      <a:rPr lang="en-GB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 </m:t>
                    </m:r>
                    <m:sSub>
                      <m:sSubPr>
                        <m:ctrlPr>
                          <a:rPr lang="fr-FR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</m:sub>
                    </m:sSub>
                    <m:acc>
                      <m:accPr>
                        <m:chr m:val="̇"/>
                        <m:ctrlPr>
                          <a:rPr lang="fr-FR" sz="2400" b="1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4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𝑸</m:t>
                        </m:r>
                      </m:e>
                    </m:acc>
                    <m:r>
                      <a:rPr lang="en-GB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sSub>
                      <m:sSubPr>
                        <m:ctrlPr>
                          <a:rPr lang="fr-FR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</m:sub>
                    </m:sSub>
                    <m:r>
                      <a:rPr lang="en-GB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𝛽</m:t>
                    </m:r>
                    <m:acc>
                      <m:accPr>
                        <m:chr m:val="̇"/>
                        <m:ctrlPr>
                          <a:rPr lang="fr-FR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Sup>
                          <m:sSubSupPr>
                            <m:ctrlPr>
                              <a:rPr lang="fr-FR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4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GB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𝑖𝑠𝑜</m:t>
                            </m:r>
                          </m:sub>
                          <m:sup>
                            <m:r>
                              <a:rPr lang="en-GB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∞</m:t>
                            </m:r>
                          </m:sup>
                        </m:sSubSup>
                      </m:e>
                    </m:acc>
                  </m:oMath>
                </a14:m>
                <a:r>
                  <a:rPr lang="en-GB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	</a:t>
                </a:r>
                <a:endParaRPr lang="en-GB" sz="2400" dirty="0"/>
              </a:p>
            </p:txBody>
          </p:sp>
        </mc:Choice>
        <mc:Fallback xmlns=""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34849841-AB09-4B6E-9054-8D34F02120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5085" y="19365170"/>
                <a:ext cx="4441601" cy="512833"/>
              </a:xfrm>
              <a:prstGeom prst="rect">
                <a:avLst/>
              </a:prstGeom>
              <a:blipFill>
                <a:blip r:embed="rId5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61E94565-7877-48E0-82BF-8A512093E560}"/>
                  </a:ext>
                </a:extLst>
              </p:cNvPr>
              <p:cNvSpPr/>
              <p:nvPr/>
            </p:nvSpPr>
            <p:spPr>
              <a:xfrm>
                <a:off x="677467" y="19973162"/>
                <a:ext cx="232185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en-GB" sz="2400" b="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400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2400" b="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acc>
                        <m:accPr>
                          <m:chr m:val="̇"/>
                          <m:ctrlPr>
                            <a:rPr lang="en-GB" sz="2400" b="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b="1" i="1"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</m:acc>
                      <m:r>
                        <a:rPr lang="en-GB" sz="2400" b="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2400" b="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GB" sz="2400" b="0" i="1">
                          <a:latin typeface="Cambria Math" panose="02040503050406030204" pitchFamily="18" charset="0"/>
                        </a:rPr>
                        <m:t>𝐺</m:t>
                      </m:r>
                      <m:acc>
                        <m:accPr>
                          <m:chr m:val="̇"/>
                          <m:ctrlPr>
                            <a:rPr lang="en-GB" sz="2400" b="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b="1" i="1">
                              <a:latin typeface="Cambria Math" panose="02040503050406030204" pitchFamily="18" charset="0"/>
                            </a:rPr>
                            <m:t>𝜸</m:t>
                          </m:r>
                        </m:e>
                      </m:acc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61E94565-7877-48E0-82BF-8A512093E5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467" y="19973162"/>
                <a:ext cx="2321853" cy="461665"/>
              </a:xfrm>
              <a:prstGeom prst="rect">
                <a:avLst/>
              </a:prstGeom>
              <a:blipFill>
                <a:blip r:embed="rId54"/>
                <a:stretch>
                  <a:fillRect r="-525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FA32338E-9EF3-4044-9654-E2CCDF8182CD}"/>
                  </a:ext>
                </a:extLst>
              </p:cNvPr>
              <p:cNvSpPr/>
              <p:nvPr/>
            </p:nvSpPr>
            <p:spPr>
              <a:xfrm>
                <a:off x="7083399" y="20744205"/>
                <a:ext cx="4441601" cy="613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𝑊</m:t>
                    </m:r>
                    <m:r>
                      <a:rPr lang="en-GB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fr-FR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GB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𝜇</m:t>
                    </m:r>
                    <m:d>
                      <m:dPr>
                        <m:ctrlPr>
                          <a:rPr lang="fr-FR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400" b="1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GB" sz="24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GB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</m:e>
                    </m:d>
                  </m:oMath>
                </a14:m>
                <a:r>
                  <a:rPr lang="en-GB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	</a:t>
                </a:r>
                <a:endParaRPr lang="en-GB" sz="2400" dirty="0"/>
              </a:p>
            </p:txBody>
          </p:sp>
        </mc:Choice>
        <mc:Fallback xmlns=""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FA32338E-9EF3-4044-9654-E2CCDF8182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3399" y="20744205"/>
                <a:ext cx="4441601" cy="613886"/>
              </a:xfrm>
              <a:prstGeom prst="rect">
                <a:avLst/>
              </a:prstGeom>
              <a:blipFill>
                <a:blip r:embed="rId5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Rectangle 58">
            <a:extLst>
              <a:ext uri="{FF2B5EF4-FFF2-40B4-BE49-F238E27FC236}">
                <a16:creationId xmlns:a16="http://schemas.microsoft.com/office/drawing/2014/main" id="{8260BE06-8FEE-482B-83BD-5853CA10F276}"/>
              </a:ext>
            </a:extLst>
          </p:cNvPr>
          <p:cNvSpPr/>
          <p:nvPr/>
        </p:nvSpPr>
        <p:spPr>
          <a:xfrm>
            <a:off x="10519486" y="20848853"/>
            <a:ext cx="2335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Neo-Hookean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6236C571-ED97-4B73-8BF1-5BD682078583}"/>
                  </a:ext>
                </a:extLst>
              </p:cNvPr>
              <p:cNvSpPr/>
              <p:nvPr/>
            </p:nvSpPr>
            <p:spPr>
              <a:xfrm>
                <a:off x="736322" y="18676683"/>
                <a:ext cx="133132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1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𝝈</m:t>
                    </m:r>
                  </m:oMath>
                </a14:m>
                <a:r>
                  <a:rPr lang="en-GB" sz="24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𝑪</m:t>
                    </m:r>
                    <m:r>
                      <a:rPr lang="en-GB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GB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𝜺</m:t>
                    </m:r>
                  </m:oMath>
                </a14:m>
                <a:r>
                  <a:rPr lang="en-GB" sz="24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en-GB" sz="2400" dirty="0"/>
              </a:p>
            </p:txBody>
          </p:sp>
        </mc:Choice>
        <mc:Fallback xmlns=""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6236C571-ED97-4B73-8BF1-5BD6820785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322" y="18676683"/>
                <a:ext cx="1331326" cy="461665"/>
              </a:xfrm>
              <a:prstGeom prst="rect">
                <a:avLst/>
              </a:prstGeom>
              <a:blipFill>
                <a:blip r:embed="rId5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5" name="Image 64">
            <a:extLst>
              <a:ext uri="{FF2B5EF4-FFF2-40B4-BE49-F238E27FC236}">
                <a16:creationId xmlns:a16="http://schemas.microsoft.com/office/drawing/2014/main" id="{E04DAE39-90D4-452E-BF0B-B9BF87CC060B}"/>
              </a:ext>
            </a:extLst>
          </p:cNvPr>
          <p:cNvPicPr>
            <a:picLocks noChangeAspect="1"/>
          </p:cNvPicPr>
          <p:nvPr/>
        </p:nvPicPr>
        <p:blipFill rotWithShape="1"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2" r="23182"/>
          <a:stretch/>
        </p:blipFill>
        <p:spPr>
          <a:xfrm>
            <a:off x="859953" y="33780868"/>
            <a:ext cx="5292000" cy="4947285"/>
          </a:xfrm>
          <a:prstGeom prst="rect">
            <a:avLst/>
          </a:prstGeom>
        </p:spPr>
      </p:pic>
      <p:pic>
        <p:nvPicPr>
          <p:cNvPr id="150" name="Picture 2" descr="https://cdn.comsol.com/conference/2019/documents/png/COMSOL_Conference_Cambridge_Logo_2019_blue.png">
            <a:extLst>
              <a:ext uri="{FF2B5EF4-FFF2-40B4-BE49-F238E27FC236}">
                <a16:creationId xmlns:a16="http://schemas.microsoft.com/office/drawing/2014/main" id="{F02C738F-9CE8-48BC-A3CF-C4B75A250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9737" y="33750"/>
            <a:ext cx="3456000" cy="1461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336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15264</TotalTime>
  <Words>1413</Words>
  <Application>Microsoft Office PowerPoint</Application>
  <PresentationFormat>Personnalisé</PresentationFormat>
  <Paragraphs>136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 Math</vt:lpstr>
      <vt:lpstr>Times New Roman</vt:lpstr>
      <vt:lpstr>Thème Office</vt:lpstr>
      <vt:lpstr>Présentation PowerPoint</vt:lpstr>
    </vt:vector>
  </TitlesOfParts>
  <Company>Irstea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g.winisdorffer</dc:creator>
  <cp:lastModifiedBy>Kossigan Bernard DEDEY</cp:lastModifiedBy>
  <cp:revision>835</cp:revision>
  <cp:lastPrinted>2019-06-26T13:51:52Z</cp:lastPrinted>
  <dcterms:created xsi:type="dcterms:W3CDTF">2013-04-02T10:07:09Z</dcterms:created>
  <dcterms:modified xsi:type="dcterms:W3CDTF">2019-09-02T19:49:41Z</dcterms:modified>
</cp:coreProperties>
</file>