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10" d="100"/>
          <a:sy n="10" d="100"/>
        </p:scale>
        <p:origin x="3043" y="528"/>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8/6/2019</a:t>
            </a:fld>
            <a:endParaRPr lang="en-US"/>
          </a:p>
        </p:txBody>
      </p:sp>
      <p:sp>
        <p:nvSpPr>
          <p:cNvPr id="4" name="Footer Placeholder 3">
            <a:extLst>
              <a:ext uri="{FF2B5EF4-FFF2-40B4-BE49-F238E27FC236}">
                <a16:creationId xmlns=""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extLst>
      <p:ext uri="{BB962C8B-B14F-4D97-AF65-F5344CB8AC3E}">
        <p14:creationId xmlns:p14="http://schemas.microsoft.com/office/powerpoint/2010/main" val="36774416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8/6/2019</a:t>
            </a:fld>
            <a:endParaRPr lang="en-US"/>
          </a:p>
        </p:txBody>
      </p:sp>
      <p:sp>
        <p:nvSpPr>
          <p:cNvPr id="4" name="Slide Image Placeholder 3">
            <a:extLst>
              <a:ext uri="{FF2B5EF4-FFF2-40B4-BE49-F238E27FC236}">
                <a16:creationId xmlns=""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extLst>
      <p:ext uri="{BB962C8B-B14F-4D97-AF65-F5344CB8AC3E}">
        <p14:creationId xmlns:p14="http://schemas.microsoft.com/office/powerpoint/2010/main" val="2447814921"/>
      </p:ext>
    </p:extLst>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extLst>
      <p:ext uri="{BB962C8B-B14F-4D97-AF65-F5344CB8AC3E}">
        <p14:creationId xmlns:p14="http://schemas.microsoft.com/office/powerpoint/2010/main" val="1950502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8/6/2019</a:t>
            </a:fld>
            <a:endParaRPr lang="en-US"/>
          </a:p>
        </p:txBody>
      </p:sp>
      <p:sp>
        <p:nvSpPr>
          <p:cNvPr id="5" name="Footer Placeholder 4">
            <a:extLst>
              <a:ext uri="{FF2B5EF4-FFF2-40B4-BE49-F238E27FC236}">
                <a16:creationId xmlns=""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8/6/2019</a:t>
            </a:fld>
            <a:endParaRPr lang="en-US"/>
          </a:p>
        </p:txBody>
      </p:sp>
      <p:sp>
        <p:nvSpPr>
          <p:cNvPr id="5" name="Footer Placeholder 4">
            <a:extLst>
              <a:ext uri="{FF2B5EF4-FFF2-40B4-BE49-F238E27FC236}">
                <a16:creationId xmlns=""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8/6/2019</a:t>
            </a:fld>
            <a:endParaRPr lang="en-US"/>
          </a:p>
        </p:txBody>
      </p:sp>
      <p:sp>
        <p:nvSpPr>
          <p:cNvPr id="5" name="Footer Placeholder 4">
            <a:extLst>
              <a:ext uri="{FF2B5EF4-FFF2-40B4-BE49-F238E27FC236}">
                <a16:creationId xmlns=""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8/6/2019</a:t>
            </a:fld>
            <a:endParaRPr lang="en-US"/>
          </a:p>
        </p:txBody>
      </p:sp>
      <p:sp>
        <p:nvSpPr>
          <p:cNvPr id="5" name="Footer Placeholder 4">
            <a:extLst>
              <a:ext uri="{FF2B5EF4-FFF2-40B4-BE49-F238E27FC236}">
                <a16:creationId xmlns=""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8/6/2019</a:t>
            </a:fld>
            <a:endParaRPr lang="en-US"/>
          </a:p>
        </p:txBody>
      </p:sp>
      <p:sp>
        <p:nvSpPr>
          <p:cNvPr id="5" name="Footer Placeholder 4">
            <a:extLst>
              <a:ext uri="{FF2B5EF4-FFF2-40B4-BE49-F238E27FC236}">
                <a16:creationId xmlns=""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8/6/2019</a:t>
            </a:fld>
            <a:endParaRPr lang="en-US"/>
          </a:p>
        </p:txBody>
      </p:sp>
      <p:sp>
        <p:nvSpPr>
          <p:cNvPr id="6" name="Footer Placeholder 4">
            <a:extLst>
              <a:ext uri="{FF2B5EF4-FFF2-40B4-BE49-F238E27FC236}">
                <a16:creationId xmlns=""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8/6/2019</a:t>
            </a:fld>
            <a:endParaRPr lang="en-US"/>
          </a:p>
        </p:txBody>
      </p:sp>
      <p:sp>
        <p:nvSpPr>
          <p:cNvPr id="8" name="Footer Placeholder 4">
            <a:extLst>
              <a:ext uri="{FF2B5EF4-FFF2-40B4-BE49-F238E27FC236}">
                <a16:creationId xmlns=""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8/6/2019</a:t>
            </a:fld>
            <a:endParaRPr lang="en-US"/>
          </a:p>
        </p:txBody>
      </p:sp>
      <p:sp>
        <p:nvSpPr>
          <p:cNvPr id="4" name="Footer Placeholder 4">
            <a:extLst>
              <a:ext uri="{FF2B5EF4-FFF2-40B4-BE49-F238E27FC236}">
                <a16:creationId xmlns=""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8/6/2019</a:t>
            </a:fld>
            <a:endParaRPr lang="en-US"/>
          </a:p>
        </p:txBody>
      </p:sp>
      <p:sp>
        <p:nvSpPr>
          <p:cNvPr id="3" name="Footer Placeholder 4">
            <a:extLst>
              <a:ext uri="{FF2B5EF4-FFF2-40B4-BE49-F238E27FC236}">
                <a16:creationId xmlns=""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8/6/2019</a:t>
            </a:fld>
            <a:endParaRPr lang="en-US"/>
          </a:p>
        </p:txBody>
      </p:sp>
      <p:sp>
        <p:nvSpPr>
          <p:cNvPr id="6" name="Footer Placeholder 4">
            <a:extLst>
              <a:ext uri="{FF2B5EF4-FFF2-40B4-BE49-F238E27FC236}">
                <a16:creationId xmlns=""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8/6/2019</a:t>
            </a:fld>
            <a:endParaRPr lang="en-US"/>
          </a:p>
        </p:txBody>
      </p:sp>
      <p:sp>
        <p:nvSpPr>
          <p:cNvPr id="6" name="Footer Placeholder 4">
            <a:extLst>
              <a:ext uri="{FF2B5EF4-FFF2-40B4-BE49-F238E27FC236}">
                <a16:creationId xmlns=""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8/6/2019</a:t>
            </a:fld>
            <a:endParaRPr lang="en-US"/>
          </a:p>
        </p:txBody>
      </p:sp>
      <p:sp>
        <p:nvSpPr>
          <p:cNvPr id="5" name="Footer Placeholder 4">
            <a:extLst>
              <a:ext uri="{FF2B5EF4-FFF2-40B4-BE49-F238E27FC236}">
                <a16:creationId xmlns=""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 xmlns:a16="http://schemas.microsoft.com/office/drawing/2014/main" id="{EED9D940-F4FF-024E-B7AE-8FAE83C5C54B}"/>
              </a:ext>
            </a:extLst>
          </p:cNvPr>
          <p:cNvSpPr txBox="1">
            <a:spLocks noChangeArrowheads="1"/>
          </p:cNvSpPr>
          <p:nvPr/>
        </p:nvSpPr>
        <p:spPr bwMode="auto">
          <a:xfrm>
            <a:off x="1571627" y="1141557"/>
            <a:ext cx="27134789" cy="4519816"/>
          </a:xfrm>
          <a:prstGeom prst="rect">
            <a:avLst/>
          </a:prstGeom>
          <a:noFill/>
          <a:ln w="9525">
            <a:noFill/>
            <a:miter lim="800000"/>
            <a:headEnd/>
            <a:tailEnd/>
          </a:ln>
        </p:spPr>
        <p:txBody>
          <a:bodyPr wrap="square" lIns="86984" tIns="43492" rIns="86984" bIns="43492">
            <a:spAutoFit/>
          </a:bodyPr>
          <a:lstStyle/>
          <a:p>
            <a:pPr algn="ctr"/>
            <a:r>
              <a:rPr lang="en-GB" sz="4800" b="1" dirty="0">
                <a:latin typeface="+mj-lt"/>
              </a:rPr>
              <a:t>Design and Implementation Of A Deodorizing Electrostatic Filter In Hoods</a:t>
            </a:r>
            <a:endParaRPr lang="en-GB" sz="4800" dirty="0">
              <a:latin typeface="+mj-lt"/>
            </a:endParaRPr>
          </a:p>
          <a:p>
            <a:pPr algn="ctr" defTabSz="4174027">
              <a:defRPr/>
            </a:pPr>
            <a:endParaRPr lang="en-US" sz="4800" dirty="0">
              <a:latin typeface="+mj-lt"/>
              <a:ea typeface="+mn-ea"/>
              <a:cs typeface="Calibri" panose="020F0502020204030204" pitchFamily="34" charset="0"/>
            </a:endParaRPr>
          </a:p>
          <a:p>
            <a:pPr algn="ctr"/>
            <a:r>
              <a:rPr lang="en-GB" sz="4800" dirty="0" err="1">
                <a:latin typeface="+mj-lt"/>
              </a:rPr>
              <a:t>Okan</a:t>
            </a:r>
            <a:r>
              <a:rPr lang="en-GB" sz="4800" dirty="0">
                <a:latin typeface="+mj-lt"/>
              </a:rPr>
              <a:t> Ozgonenel</a:t>
            </a:r>
            <a:r>
              <a:rPr lang="en-GB" sz="4800" baseline="30000" dirty="0">
                <a:latin typeface="+mj-lt"/>
              </a:rPr>
              <a:t>1</a:t>
            </a:r>
            <a:r>
              <a:rPr lang="en-GB" sz="4800" dirty="0">
                <a:latin typeface="+mj-lt"/>
              </a:rPr>
              <a:t>, </a:t>
            </a:r>
            <a:r>
              <a:rPr lang="en-GB" sz="4800" dirty="0" err="1">
                <a:latin typeface="+mj-lt"/>
              </a:rPr>
              <a:t>Sezgin</a:t>
            </a:r>
            <a:r>
              <a:rPr lang="en-GB" sz="4800" dirty="0">
                <a:latin typeface="+mj-lt"/>
              </a:rPr>
              <a:t> Bahtiyar</a:t>
            </a:r>
            <a:r>
              <a:rPr lang="en-GB" sz="4800" baseline="30000" dirty="0">
                <a:latin typeface="+mj-lt"/>
              </a:rPr>
              <a:t>2</a:t>
            </a:r>
            <a:r>
              <a:rPr lang="en-GB" sz="4800" dirty="0">
                <a:latin typeface="+mj-lt"/>
              </a:rPr>
              <a:t>, </a:t>
            </a:r>
            <a:r>
              <a:rPr lang="en-GB" sz="4800" dirty="0" err="1">
                <a:latin typeface="+mj-lt"/>
              </a:rPr>
              <a:t>Tugce</a:t>
            </a:r>
            <a:r>
              <a:rPr lang="en-GB" sz="4800" dirty="0">
                <a:latin typeface="+mj-lt"/>
              </a:rPr>
              <a:t> Simsek</a:t>
            </a:r>
            <a:r>
              <a:rPr lang="en-GB" sz="4800" baseline="30000" dirty="0">
                <a:latin typeface="+mj-lt"/>
              </a:rPr>
              <a:t>3</a:t>
            </a:r>
            <a:r>
              <a:rPr lang="en-GB" sz="4800" dirty="0">
                <a:latin typeface="+mj-lt"/>
              </a:rPr>
              <a:t>, Ali Erkoc</a:t>
            </a:r>
            <a:r>
              <a:rPr lang="en-GB" sz="4800" baseline="30000" dirty="0">
                <a:latin typeface="+mj-lt"/>
              </a:rPr>
              <a:t>3</a:t>
            </a:r>
            <a:endParaRPr lang="en-GB" sz="4800" dirty="0">
              <a:latin typeface="+mj-lt"/>
            </a:endParaRPr>
          </a:p>
          <a:p>
            <a:pPr algn="ctr"/>
            <a:r>
              <a:rPr lang="en-GB" sz="4800" dirty="0" smtClean="0">
                <a:latin typeface="+mj-lt"/>
              </a:rPr>
              <a:t>1</a:t>
            </a:r>
            <a:r>
              <a:rPr lang="tr-TR" sz="4800" dirty="0" smtClean="0">
                <a:latin typeface="+mj-lt"/>
              </a:rPr>
              <a:t>. </a:t>
            </a:r>
            <a:r>
              <a:rPr lang="en-GB" sz="4800" dirty="0" smtClean="0">
                <a:latin typeface="+mj-lt"/>
              </a:rPr>
              <a:t>Electrical </a:t>
            </a:r>
            <a:r>
              <a:rPr lang="en-GB" sz="4800" dirty="0">
                <a:latin typeface="+mj-lt"/>
              </a:rPr>
              <a:t>&amp; Electronic Engineering, Ondokuz </a:t>
            </a:r>
            <a:r>
              <a:rPr lang="en-GB" sz="4800" dirty="0" err="1">
                <a:latin typeface="+mj-lt"/>
              </a:rPr>
              <a:t>Mayis</a:t>
            </a:r>
            <a:r>
              <a:rPr lang="en-GB" sz="4800" dirty="0">
                <a:latin typeface="+mj-lt"/>
              </a:rPr>
              <a:t> University, Samsun, Turkey</a:t>
            </a:r>
          </a:p>
          <a:p>
            <a:pPr algn="ctr"/>
            <a:r>
              <a:rPr lang="en-GB" sz="4800" dirty="0" smtClean="0">
                <a:latin typeface="+mj-lt"/>
              </a:rPr>
              <a:t>2</a:t>
            </a:r>
            <a:r>
              <a:rPr lang="tr-TR" sz="4800" dirty="0" smtClean="0">
                <a:latin typeface="+mj-lt"/>
              </a:rPr>
              <a:t>. </a:t>
            </a:r>
            <a:r>
              <a:rPr lang="en-GB" sz="4800" dirty="0" err="1" smtClean="0">
                <a:latin typeface="+mj-lt"/>
              </a:rPr>
              <a:t>Silverline</a:t>
            </a:r>
            <a:r>
              <a:rPr lang="en-GB" sz="4800" dirty="0">
                <a:latin typeface="+mj-lt"/>
              </a:rPr>
              <a:t>, R&amp;D Director, </a:t>
            </a:r>
            <a:r>
              <a:rPr lang="en-GB" sz="4800" dirty="0" err="1">
                <a:latin typeface="+mj-lt"/>
              </a:rPr>
              <a:t>Merzifon</a:t>
            </a:r>
            <a:r>
              <a:rPr lang="en-GB" sz="4800" dirty="0">
                <a:latin typeface="+mj-lt"/>
              </a:rPr>
              <a:t> – </a:t>
            </a:r>
            <a:r>
              <a:rPr lang="en-GB" sz="4800" dirty="0" err="1">
                <a:latin typeface="+mj-lt"/>
              </a:rPr>
              <a:t>Amasya</a:t>
            </a:r>
            <a:r>
              <a:rPr lang="en-GB" sz="4800" dirty="0">
                <a:latin typeface="+mj-lt"/>
              </a:rPr>
              <a:t>, Turkey </a:t>
            </a:r>
          </a:p>
          <a:p>
            <a:pPr algn="ctr"/>
            <a:r>
              <a:rPr lang="en-GB" sz="4800" dirty="0" smtClean="0">
                <a:latin typeface="+mj-lt"/>
              </a:rPr>
              <a:t>3</a:t>
            </a:r>
            <a:r>
              <a:rPr lang="tr-TR" sz="4800" smtClean="0">
                <a:latin typeface="+mj-lt"/>
              </a:rPr>
              <a:t>. </a:t>
            </a:r>
            <a:r>
              <a:rPr lang="en-GB" sz="4800" smtClean="0">
                <a:latin typeface="+mj-lt"/>
              </a:rPr>
              <a:t>Silverline</a:t>
            </a:r>
            <a:r>
              <a:rPr lang="en-GB" sz="4800" dirty="0">
                <a:latin typeface="+mj-lt"/>
              </a:rPr>
              <a:t>, R&amp;D Section, </a:t>
            </a:r>
            <a:r>
              <a:rPr lang="en-GB" sz="4800" dirty="0" err="1">
                <a:latin typeface="+mj-lt"/>
              </a:rPr>
              <a:t>Merzifon</a:t>
            </a:r>
            <a:r>
              <a:rPr lang="en-GB" sz="4800" dirty="0">
                <a:latin typeface="+mj-lt"/>
              </a:rPr>
              <a:t> – </a:t>
            </a:r>
            <a:r>
              <a:rPr lang="en-GB" sz="4800" dirty="0" err="1">
                <a:latin typeface="+mj-lt"/>
              </a:rPr>
              <a:t>Amasya</a:t>
            </a:r>
            <a:r>
              <a:rPr lang="en-GB" sz="4800" dirty="0">
                <a:latin typeface="+mj-lt"/>
              </a:rPr>
              <a:t>, Turkey </a:t>
            </a:r>
          </a:p>
        </p:txBody>
      </p:sp>
      <p:sp>
        <p:nvSpPr>
          <p:cNvPr id="2051" name="TextBox 6">
            <a:extLst>
              <a:ext uri="{FF2B5EF4-FFF2-40B4-BE49-F238E27FC236}">
                <a16:creationId xmlns="" xmlns:a16="http://schemas.microsoft.com/office/drawing/2014/main" id="{FFAA168A-D7A5-134D-961C-7DB57519DC16}"/>
              </a:ext>
            </a:extLst>
          </p:cNvPr>
          <p:cNvSpPr txBox="1">
            <a:spLocks noChangeArrowheads="1"/>
          </p:cNvSpPr>
          <p:nvPr/>
        </p:nvSpPr>
        <p:spPr bwMode="auto">
          <a:xfrm>
            <a:off x="1362077" y="6490661"/>
            <a:ext cx="13017206" cy="895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US" altLang="nl-NL" sz="4800" b="1" dirty="0" smtClean="0">
                <a:latin typeface="+mj-lt"/>
                <a:cs typeface="Calibri" panose="020F0502020204030204" pitchFamily="34" charset="0"/>
              </a:rPr>
              <a:t>INRODUCTION</a:t>
            </a:r>
            <a:r>
              <a:rPr lang="en-US" altLang="nl-NL" sz="4800" dirty="0" smtClean="0">
                <a:latin typeface="+mj-lt"/>
                <a:cs typeface="Calibri" panose="020F0502020204030204" pitchFamily="34" charset="0"/>
              </a:rPr>
              <a:t>: </a:t>
            </a:r>
            <a:r>
              <a:rPr lang="en-GB" sz="4800" dirty="0">
                <a:latin typeface="+mj-lt"/>
              </a:rPr>
              <a:t>This paper proposed design and implementation of a deodorizing electrostatic filter in hoods. The proposed model is aimed to be used in home applications. Electrostatic analysis is used to define maximum voltage level in order to refrain electrical breakdown (arc). It is vital because excessive heat is produced during arc phenomena and harms insulation materials. </a:t>
            </a:r>
            <a:r>
              <a:rPr lang="en-GB" sz="4800" dirty="0" err="1">
                <a:latin typeface="+mj-lt"/>
              </a:rPr>
              <a:t>Multiphysics</a:t>
            </a:r>
            <a:r>
              <a:rPr lang="en-GB" sz="4800" dirty="0">
                <a:latin typeface="+mj-lt"/>
              </a:rPr>
              <a:t> approach is used for design procedure. These are electrostatic, particle tracing for fluid flow, and laminar flow. The suggested modelling technique ensures to have hold particles over 90%.  </a:t>
            </a:r>
          </a:p>
        </p:txBody>
      </p:sp>
      <p:sp>
        <p:nvSpPr>
          <p:cNvPr id="2058" name="TextBox 15">
            <a:extLst>
              <a:ext uri="{FF2B5EF4-FFF2-40B4-BE49-F238E27FC236}">
                <a16:creationId xmlns="" xmlns:a16="http://schemas.microsoft.com/office/drawing/2014/main" id="{A0A9D8B8-7127-D248-9486-D72164C15279}"/>
              </a:ext>
            </a:extLst>
          </p:cNvPr>
          <p:cNvSpPr txBox="1">
            <a:spLocks noChangeArrowheads="1"/>
          </p:cNvSpPr>
          <p:nvPr/>
        </p:nvSpPr>
        <p:spPr bwMode="auto">
          <a:xfrm>
            <a:off x="15788519" y="6405177"/>
            <a:ext cx="13019177" cy="895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nl-NL" sz="4800" b="1" dirty="0" smtClean="0">
                <a:latin typeface="+mj-lt"/>
                <a:cs typeface="Calibri" panose="020F0502020204030204" pitchFamily="34" charset="0"/>
              </a:rPr>
              <a:t>RESULTS</a:t>
            </a:r>
            <a:r>
              <a:rPr lang="en-US" altLang="nl-NL" sz="4800" dirty="0" smtClean="0">
                <a:latin typeface="+mj-lt"/>
                <a:cs typeface="Calibri" panose="020F0502020204030204" pitchFamily="34" charset="0"/>
              </a:rPr>
              <a:t>:</a:t>
            </a:r>
            <a:r>
              <a:rPr lang="tr-TR" altLang="nl-NL" sz="4800" dirty="0" smtClean="0">
                <a:latin typeface="+mj-lt"/>
                <a:cs typeface="Calibri" panose="020F0502020204030204" pitchFamily="34" charset="0"/>
              </a:rPr>
              <a:t> </a:t>
            </a:r>
            <a:r>
              <a:rPr lang="en-GB" sz="4800" dirty="0" smtClean="0">
                <a:latin typeface="+mj-lt"/>
              </a:rPr>
              <a:t>In </a:t>
            </a:r>
            <a:r>
              <a:rPr lang="en-GB" sz="4800" dirty="0">
                <a:latin typeface="+mj-lt"/>
              </a:rPr>
              <a:t>the case of the corona discharge problem in an ESP it is eﬃcient to use a ﬁne mesh close to the corona electrode and an extremely ﬁne mesh close to the boundary between the air region and the dust layer and inside the layer, because a signiﬁcant variation of potential is concentrated there</a:t>
            </a:r>
            <a:r>
              <a:rPr lang="en-GB" sz="4800" dirty="0" smtClean="0">
                <a:latin typeface="+mj-lt"/>
              </a:rPr>
              <a:t>.</a:t>
            </a:r>
            <a:r>
              <a:rPr lang="en-GB" sz="4800" dirty="0">
                <a:latin typeface="+mj-lt"/>
              </a:rPr>
              <a:t> Mainly, the proposed model has 3 physics such as electrostatics, particle tracing for fluid flow and laminar flow. The whole model is surrounded by air. </a:t>
            </a:r>
            <a:r>
              <a:rPr lang="tr-TR" sz="4800" dirty="0" err="1" smtClean="0">
                <a:latin typeface="+mj-lt"/>
              </a:rPr>
              <a:t>Particle</a:t>
            </a:r>
            <a:r>
              <a:rPr lang="tr-TR" sz="4800" dirty="0" smtClean="0">
                <a:latin typeface="+mj-lt"/>
              </a:rPr>
              <a:t> </a:t>
            </a:r>
            <a:r>
              <a:rPr lang="tr-TR" sz="4800" dirty="0" err="1" smtClean="0">
                <a:latin typeface="+mj-lt"/>
              </a:rPr>
              <a:t>tracing</a:t>
            </a:r>
            <a:r>
              <a:rPr lang="tr-TR" sz="4800" dirty="0" smtClean="0">
                <a:latin typeface="+mj-lt"/>
              </a:rPr>
              <a:t> </a:t>
            </a:r>
            <a:r>
              <a:rPr lang="tr-TR" sz="4800" dirty="0" err="1" smtClean="0">
                <a:latin typeface="+mj-lt"/>
              </a:rPr>
              <a:t>solution</a:t>
            </a:r>
            <a:r>
              <a:rPr lang="tr-TR" sz="4800" dirty="0" smtClean="0">
                <a:latin typeface="+mj-lt"/>
              </a:rPr>
              <a:t> </a:t>
            </a:r>
            <a:r>
              <a:rPr lang="en-GB" sz="4800" dirty="0" smtClean="0">
                <a:latin typeface="+mj-lt"/>
              </a:rPr>
              <a:t>is </a:t>
            </a:r>
            <a:r>
              <a:rPr lang="en-GB" sz="4800" dirty="0">
                <a:latin typeface="+mj-lt"/>
              </a:rPr>
              <a:t>given in Fig. </a:t>
            </a:r>
            <a:r>
              <a:rPr lang="tr-TR" sz="4800" dirty="0" smtClean="0">
                <a:latin typeface="+mj-lt"/>
              </a:rPr>
              <a:t>3, 4, </a:t>
            </a:r>
            <a:r>
              <a:rPr lang="tr-TR" sz="4800" dirty="0" err="1" smtClean="0">
                <a:latin typeface="+mj-lt"/>
              </a:rPr>
              <a:t>and</a:t>
            </a:r>
            <a:r>
              <a:rPr lang="tr-TR" sz="4800" dirty="0" smtClean="0">
                <a:latin typeface="+mj-lt"/>
              </a:rPr>
              <a:t> 5</a:t>
            </a:r>
            <a:r>
              <a:rPr lang="en-GB" sz="4800" dirty="0" smtClean="0">
                <a:latin typeface="+mj-lt"/>
              </a:rPr>
              <a:t>.</a:t>
            </a:r>
            <a:endParaRPr lang="en-GB" sz="4800" dirty="0">
              <a:latin typeface="+mj-lt"/>
            </a:endParaRPr>
          </a:p>
          <a:p>
            <a:pPr algn="just" eaLnBrk="1" hangingPunct="1">
              <a:spcBef>
                <a:spcPct val="0"/>
              </a:spcBef>
              <a:buNone/>
            </a:pPr>
            <a:endParaRPr lang="en-GB" sz="4800" dirty="0">
              <a:latin typeface="+mj-lt"/>
            </a:endParaRPr>
          </a:p>
        </p:txBody>
      </p:sp>
      <p:sp>
        <p:nvSpPr>
          <p:cNvPr id="2086" name="TextBox 22">
            <a:extLst>
              <a:ext uri="{FF2B5EF4-FFF2-40B4-BE49-F238E27FC236}">
                <a16:creationId xmlns="" xmlns:a16="http://schemas.microsoft.com/office/drawing/2014/main" id="{067FFD12-C65D-E84D-82ED-9FD7053DBE65}"/>
              </a:ext>
            </a:extLst>
          </p:cNvPr>
          <p:cNvSpPr txBox="1">
            <a:spLocks noChangeArrowheads="1"/>
          </p:cNvSpPr>
          <p:nvPr/>
        </p:nvSpPr>
        <p:spPr bwMode="auto">
          <a:xfrm>
            <a:off x="1362077" y="15296068"/>
            <a:ext cx="13029272" cy="599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tr-TR" altLang="nl-NL" sz="4800" b="1" dirty="0" smtClean="0">
                <a:latin typeface="+mj-lt"/>
                <a:cs typeface="Calibri" panose="020F0502020204030204" pitchFamily="34" charset="0"/>
              </a:rPr>
              <a:t>EELCTROSTATIC PRECIPITATOR</a:t>
            </a:r>
            <a:r>
              <a:rPr lang="en-US" altLang="nl-NL" sz="4800" dirty="0" smtClean="0">
                <a:latin typeface="+mj-lt"/>
                <a:cs typeface="Calibri" panose="020F0502020204030204" pitchFamily="34" charset="0"/>
              </a:rPr>
              <a:t>:</a:t>
            </a:r>
            <a:r>
              <a:rPr lang="en-GB" sz="4800" dirty="0">
                <a:latin typeface="+mj-lt"/>
              </a:rPr>
              <a:t>The electrostatic precipitator (ESP), shown in Fig. 1, is a universal apparatus for industrial gas cleaning of solid and wet particles. High collecting eﬃciencies (approximately 99%) and low energy expenditures are the main beneﬁts of ESPs</a:t>
            </a:r>
            <a:r>
              <a:rPr lang="en-GB" sz="4800" dirty="0" smtClean="0">
                <a:latin typeface="+mj-lt"/>
              </a:rPr>
              <a:t>.</a:t>
            </a:r>
            <a:r>
              <a:rPr lang="tr-TR" sz="4800" dirty="0" smtClean="0">
                <a:latin typeface="+mj-lt"/>
              </a:rPr>
              <a:t> </a:t>
            </a:r>
            <a:r>
              <a:rPr lang="tr-TR" sz="4800" dirty="0" err="1" smtClean="0">
                <a:latin typeface="+mj-lt"/>
              </a:rPr>
              <a:t>Electric</a:t>
            </a:r>
            <a:r>
              <a:rPr lang="tr-TR" sz="4800" dirty="0" smtClean="0">
                <a:latin typeface="+mj-lt"/>
              </a:rPr>
              <a:t> </a:t>
            </a:r>
            <a:r>
              <a:rPr lang="tr-TR" sz="4800" dirty="0" err="1" smtClean="0">
                <a:latin typeface="+mj-lt"/>
              </a:rPr>
              <a:t>potential</a:t>
            </a:r>
            <a:r>
              <a:rPr lang="tr-TR" sz="4800" dirty="0" smtClean="0">
                <a:latin typeface="+mj-lt"/>
              </a:rPr>
              <a:t> </a:t>
            </a:r>
            <a:r>
              <a:rPr lang="tr-TR" sz="4800" dirty="0" err="1" smtClean="0">
                <a:latin typeface="+mj-lt"/>
              </a:rPr>
              <a:t>distribution</a:t>
            </a:r>
            <a:r>
              <a:rPr lang="tr-TR" sz="4800" dirty="0" smtClean="0">
                <a:latin typeface="+mj-lt"/>
              </a:rPr>
              <a:t> is </a:t>
            </a:r>
            <a:r>
              <a:rPr lang="tr-TR" sz="4800" dirty="0" err="1" smtClean="0">
                <a:latin typeface="+mj-lt"/>
              </a:rPr>
              <a:t>given</a:t>
            </a:r>
            <a:r>
              <a:rPr lang="tr-TR" sz="4800" dirty="0" smtClean="0">
                <a:latin typeface="+mj-lt"/>
              </a:rPr>
              <a:t> in </a:t>
            </a:r>
            <a:r>
              <a:rPr lang="tr-TR" sz="4800" dirty="0" err="1" smtClean="0">
                <a:latin typeface="+mj-lt"/>
              </a:rPr>
              <a:t>Fig</a:t>
            </a:r>
            <a:r>
              <a:rPr lang="tr-TR" sz="4800" dirty="0" smtClean="0">
                <a:latin typeface="+mj-lt"/>
              </a:rPr>
              <a:t>. 2.</a:t>
            </a:r>
            <a:endParaRPr lang="en-GB" sz="4800" dirty="0">
              <a:latin typeface="+mj-lt"/>
            </a:endParaRPr>
          </a:p>
          <a:p>
            <a:pPr eaLnBrk="1" hangingPunct="1">
              <a:spcBef>
                <a:spcPct val="0"/>
              </a:spcBef>
              <a:buFontTx/>
              <a:buNone/>
            </a:pPr>
            <a:endParaRPr lang="en-US" altLang="nl-NL" sz="4800" dirty="0">
              <a:latin typeface="+mj-lt"/>
              <a:cs typeface="Calibri" panose="020F0502020204030204" pitchFamily="34" charset="0"/>
            </a:endParaRPr>
          </a:p>
        </p:txBody>
      </p:sp>
      <p:sp>
        <p:nvSpPr>
          <p:cNvPr id="24" name="TextBox 23">
            <a:extLst>
              <a:ext uri="{FF2B5EF4-FFF2-40B4-BE49-F238E27FC236}">
                <a16:creationId xmlns="" xmlns:a16="http://schemas.microsoft.com/office/drawing/2014/main" id="{58974D01-8153-BC41-856A-A00CCD55800A}"/>
              </a:ext>
            </a:extLst>
          </p:cNvPr>
          <p:cNvSpPr txBox="1"/>
          <p:nvPr/>
        </p:nvSpPr>
        <p:spPr>
          <a:xfrm>
            <a:off x="15655169" y="32880304"/>
            <a:ext cx="13301447" cy="8274690"/>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mn-lt"/>
                <a:ea typeface="+mn-ea"/>
                <a:cs typeface="Calibri" panose="020F0502020204030204" pitchFamily="34" charset="0"/>
              </a:rPr>
              <a:t>REFERENCES</a:t>
            </a:r>
            <a:r>
              <a:rPr lang="en-US" sz="4800" dirty="0" smtClean="0">
                <a:latin typeface="+mn-lt"/>
                <a:ea typeface="+mn-ea"/>
                <a:cs typeface="Calibri" panose="020F0502020204030204" pitchFamily="34" charset="0"/>
              </a:rPr>
              <a:t>:</a:t>
            </a:r>
            <a:endParaRPr lang="tr-TR" sz="4800" dirty="0" smtClean="0">
              <a:latin typeface="+mn-lt"/>
              <a:ea typeface="+mn-ea"/>
              <a:cs typeface="Calibri" panose="020F0502020204030204" pitchFamily="34" charset="0"/>
            </a:endParaRPr>
          </a:p>
          <a:p>
            <a:pPr algn="just"/>
            <a:r>
              <a:rPr lang="en-GB" sz="4400" dirty="0">
                <a:latin typeface="+mn-lt"/>
              </a:rPr>
              <a:t>1. W.C. Hinds, </a:t>
            </a:r>
            <a:r>
              <a:rPr lang="en-GB" sz="4400" dirty="0" err="1">
                <a:latin typeface="+mn-lt"/>
              </a:rPr>
              <a:t>Aeorosol</a:t>
            </a:r>
            <a:r>
              <a:rPr lang="en-GB" sz="4400" dirty="0">
                <a:latin typeface="+mn-lt"/>
              </a:rPr>
              <a:t> technology - properties, </a:t>
            </a:r>
            <a:r>
              <a:rPr lang="en-GB" sz="4400" dirty="0" err="1">
                <a:latin typeface="+mn-lt"/>
              </a:rPr>
              <a:t>behavior</a:t>
            </a:r>
            <a:r>
              <a:rPr lang="en-GB" sz="4400" dirty="0">
                <a:latin typeface="+mn-lt"/>
              </a:rPr>
              <a:t>, and measurements of airborne particles (1999). J. Benitez, Process engineering and design for air pollution control (1993). </a:t>
            </a:r>
          </a:p>
          <a:p>
            <a:pPr algn="just"/>
            <a:r>
              <a:rPr lang="en-GB" sz="4400" dirty="0">
                <a:latin typeface="+mn-lt"/>
              </a:rPr>
              <a:t>2. M. D. Allen et al., Slip correction measurements of spherical solid aerosol particles in an improved </a:t>
            </a:r>
            <a:r>
              <a:rPr lang="en-GB" sz="4400" dirty="0" err="1">
                <a:latin typeface="+mn-lt"/>
              </a:rPr>
              <a:t>Milikan</a:t>
            </a:r>
            <a:r>
              <a:rPr lang="en-GB" sz="4400" dirty="0">
                <a:latin typeface="+mn-lt"/>
              </a:rPr>
              <a:t> apparatus, Aerosol Science and Technology, 3rd edition p.269-286 (1985). </a:t>
            </a:r>
          </a:p>
          <a:p>
            <a:r>
              <a:rPr lang="en-GB" sz="4400" dirty="0">
                <a:latin typeface="+mn-lt"/>
              </a:rPr>
              <a:t>3. H.J. White, Industrial electrostatic precipitation (1963). </a:t>
            </a:r>
          </a:p>
          <a:p>
            <a:pPr algn="just"/>
            <a:r>
              <a:rPr lang="en-GB" sz="4400" dirty="0">
                <a:latin typeface="+mn-lt"/>
              </a:rPr>
              <a:t>4. R.C. </a:t>
            </a:r>
            <a:r>
              <a:rPr lang="en-GB" sz="4400" dirty="0" err="1">
                <a:latin typeface="+mn-lt"/>
              </a:rPr>
              <a:t>Flagan</a:t>
            </a:r>
            <a:r>
              <a:rPr lang="en-GB" sz="4400" dirty="0">
                <a:latin typeface="+mn-lt"/>
              </a:rPr>
              <a:t> et al., Fundamentals of air pollution engineering (1988). </a:t>
            </a:r>
          </a:p>
        </p:txBody>
      </p:sp>
      <p:sp>
        <p:nvSpPr>
          <p:cNvPr id="2088" name="TextBox 24">
            <a:extLst>
              <a:ext uri="{FF2B5EF4-FFF2-40B4-BE49-F238E27FC236}">
                <a16:creationId xmlns="" xmlns:a16="http://schemas.microsoft.com/office/drawing/2014/main" id="{F1E4126A-6A40-9640-AEDD-8346A4AF0B0C}"/>
              </a:ext>
            </a:extLst>
          </p:cNvPr>
          <p:cNvSpPr txBox="1">
            <a:spLocks noChangeArrowheads="1"/>
          </p:cNvSpPr>
          <p:nvPr/>
        </p:nvSpPr>
        <p:spPr bwMode="auto">
          <a:xfrm>
            <a:off x="1661312" y="35885669"/>
            <a:ext cx="9772333"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latin typeface="+mj-lt"/>
                <a:cs typeface="Calibri" panose="020F0502020204030204" pitchFamily="34" charset="0"/>
              </a:rPr>
              <a:t>Figure 2</a:t>
            </a:r>
            <a:r>
              <a:rPr lang="en-US" altLang="nl-NL" sz="4800" dirty="0">
                <a:latin typeface="+mj-lt"/>
                <a:cs typeface="Calibri" panose="020F0502020204030204" pitchFamily="34" charset="0"/>
              </a:rPr>
              <a:t>. </a:t>
            </a:r>
            <a:r>
              <a:rPr lang="tr-TR" altLang="nl-NL" sz="4800" dirty="0" err="1" smtClean="0">
                <a:latin typeface="+mj-lt"/>
                <a:cs typeface="Calibri" panose="020F0502020204030204" pitchFamily="34" charset="0"/>
              </a:rPr>
              <a:t>Electric</a:t>
            </a:r>
            <a:r>
              <a:rPr lang="tr-TR" altLang="nl-NL" sz="4800" dirty="0" smtClean="0">
                <a:latin typeface="+mj-lt"/>
                <a:cs typeface="Calibri" panose="020F0502020204030204" pitchFamily="34" charset="0"/>
              </a:rPr>
              <a:t> </a:t>
            </a:r>
            <a:r>
              <a:rPr lang="tr-TR" altLang="nl-NL" sz="4800" dirty="0" err="1" smtClean="0">
                <a:latin typeface="+mj-lt"/>
                <a:cs typeface="Calibri" panose="020F0502020204030204" pitchFamily="34" charset="0"/>
              </a:rPr>
              <a:t>potential</a:t>
            </a:r>
            <a:r>
              <a:rPr lang="tr-TR" altLang="nl-NL" sz="4800" dirty="0" smtClean="0">
                <a:latin typeface="+mj-lt"/>
                <a:cs typeface="Calibri" panose="020F0502020204030204" pitchFamily="34" charset="0"/>
              </a:rPr>
              <a:t> </a:t>
            </a:r>
            <a:r>
              <a:rPr lang="tr-TR" altLang="nl-NL" sz="4800" dirty="0" err="1" smtClean="0">
                <a:latin typeface="+mj-lt"/>
                <a:cs typeface="Calibri" panose="020F0502020204030204" pitchFamily="34" charset="0"/>
              </a:rPr>
              <a:t>distribution</a:t>
            </a:r>
            <a:endParaRPr lang="en-US" altLang="nl-NL" sz="4800" dirty="0">
              <a:latin typeface="+mj-lt"/>
              <a:cs typeface="Calibri" panose="020F0502020204030204" pitchFamily="34" charset="0"/>
            </a:endParaRPr>
          </a:p>
        </p:txBody>
      </p:sp>
      <p:sp>
        <p:nvSpPr>
          <p:cNvPr id="2096" name="TextBox 33">
            <a:extLst>
              <a:ext uri="{FF2B5EF4-FFF2-40B4-BE49-F238E27FC236}">
                <a16:creationId xmlns="" xmlns:a16="http://schemas.microsoft.com/office/drawing/2014/main" id="{478932AD-87D4-5E47-9D62-E7F29E38EF7E}"/>
              </a:ext>
            </a:extLst>
          </p:cNvPr>
          <p:cNvSpPr txBox="1">
            <a:spLocks noChangeArrowheads="1"/>
          </p:cNvSpPr>
          <p:nvPr/>
        </p:nvSpPr>
        <p:spPr bwMode="auto">
          <a:xfrm>
            <a:off x="2142229" y="24064478"/>
            <a:ext cx="10448800"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4800" b="1" dirty="0">
                <a:latin typeface="+mj-lt"/>
                <a:cs typeface="Calibri" panose="020F0502020204030204" pitchFamily="34" charset="0"/>
              </a:rPr>
              <a:t>Figure 1</a:t>
            </a:r>
            <a:r>
              <a:rPr lang="en-US" altLang="nl-NL" sz="4800" dirty="0">
                <a:latin typeface="+mj-lt"/>
                <a:cs typeface="Calibri" panose="020F0502020204030204" pitchFamily="34" charset="0"/>
              </a:rPr>
              <a:t>. </a:t>
            </a:r>
            <a:r>
              <a:rPr lang="en-GB" sz="4800" dirty="0">
                <a:latin typeface="+mj-lt"/>
              </a:rPr>
              <a:t>Schematic description of an ESP</a:t>
            </a:r>
            <a:endParaRPr lang="en-US" altLang="nl-NL" sz="4800" dirty="0">
              <a:latin typeface="+mj-lt"/>
              <a:cs typeface="Calibri" panose="020F0502020204030204" pitchFamily="34" charset="0"/>
            </a:endParaRPr>
          </a:p>
        </p:txBody>
      </p:sp>
      <p:sp>
        <p:nvSpPr>
          <p:cNvPr id="2097" name="TextBox 1">
            <a:extLst>
              <a:ext uri="{FF2B5EF4-FFF2-40B4-BE49-F238E27FC236}">
                <a16:creationId xmlns="" xmlns:a16="http://schemas.microsoft.com/office/drawing/2014/main" id="{39CBE0C8-6EEF-F74A-9126-F93FE6E11A79}"/>
              </a:ext>
            </a:extLst>
          </p:cNvPr>
          <p:cNvSpPr txBox="1">
            <a:spLocks noChangeArrowheads="1"/>
          </p:cNvSpPr>
          <p:nvPr/>
        </p:nvSpPr>
        <p:spPr bwMode="auto">
          <a:xfrm>
            <a:off x="900000" y="41190978"/>
            <a:ext cx="28467126" cy="830997"/>
          </a:xfrm>
          <a:prstGeom prst="rect">
            <a:avLst/>
          </a:prstGeom>
          <a:solidFill>
            <a:schemeClr val="bg1">
              <a:lumMod val="85000"/>
            </a:schemeClr>
          </a:solidFill>
          <a:ln>
            <a:noFill/>
          </a:ln>
        </p:spPr>
        <p:txBody>
          <a:bodyPr wrap="square">
            <a:spAutoFit/>
          </a:bodyPr>
          <a:lstStyle/>
          <a:p>
            <a:pPr lvl="0" algn="ctr" defTabSz="4384675" eaLnBrk="0" hangingPunct="0"/>
            <a:r>
              <a:rPr lang="en-US" sz="4800" dirty="0">
                <a:solidFill>
                  <a:srgbClr val="0079C1"/>
                </a:solidFill>
                <a:latin typeface="+mj-lt"/>
              </a:rPr>
              <a:t>Excerpt from the Proceedings of the 2019 COMSOL Conference in Cambridge</a:t>
            </a:r>
          </a:p>
        </p:txBody>
      </p:sp>
      <p:sp>
        <p:nvSpPr>
          <p:cNvPr id="3" name="Rectangle 2">
            <a:extLst>
              <a:ext uri="{FF2B5EF4-FFF2-40B4-BE49-F238E27FC236}">
                <a16:creationId xmlns="" xmlns:a16="http://schemas.microsoft.com/office/drawing/2014/main" id="{3D51C328-7747-C64D-8AE3-B06012BEF968}"/>
              </a:ext>
            </a:extLst>
          </p:cNvPr>
          <p:cNvSpPr/>
          <p:nvPr/>
        </p:nvSpPr>
        <p:spPr>
          <a:xfrm>
            <a:off x="900000" y="865315"/>
            <a:ext cx="28467126" cy="5350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a:latin typeface="+mj-lt"/>
            </a:endParaRPr>
          </a:p>
        </p:txBody>
      </p:sp>
      <p:sp>
        <p:nvSpPr>
          <p:cNvPr id="7" name="Rectangle 6">
            <a:extLst>
              <a:ext uri="{FF2B5EF4-FFF2-40B4-BE49-F238E27FC236}">
                <a16:creationId xmlns=""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a:latin typeface="+mj-lt"/>
            </a:endParaRPr>
          </a:p>
        </p:txBody>
      </p:sp>
      <p:sp>
        <p:nvSpPr>
          <p:cNvPr id="32" name="TextBox 22">
            <a:extLst>
              <a:ext uri="{FF2B5EF4-FFF2-40B4-BE49-F238E27FC236}">
                <a16:creationId xmlns="" xmlns:a16="http://schemas.microsoft.com/office/drawing/2014/main" id="{067FFD12-C65D-E84D-82ED-9FD7053DBE65}"/>
              </a:ext>
            </a:extLst>
          </p:cNvPr>
          <p:cNvSpPr txBox="1">
            <a:spLocks noChangeArrowheads="1"/>
          </p:cNvSpPr>
          <p:nvPr/>
        </p:nvSpPr>
        <p:spPr bwMode="auto">
          <a:xfrm>
            <a:off x="15687240" y="23353402"/>
            <a:ext cx="13029272" cy="7474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US" altLang="nl-NL" sz="4800" b="1" dirty="0">
                <a:latin typeface="+mj-lt"/>
                <a:cs typeface="Calibri" panose="020F0502020204030204" pitchFamily="34" charset="0"/>
              </a:rPr>
              <a:t>CONCLUSIONS</a:t>
            </a:r>
            <a:r>
              <a:rPr lang="en-US" altLang="nl-NL" sz="4800" dirty="0" smtClean="0">
                <a:latin typeface="+mj-lt"/>
                <a:cs typeface="Calibri" panose="020F0502020204030204" pitchFamily="34" charset="0"/>
              </a:rPr>
              <a:t>:</a:t>
            </a:r>
            <a:r>
              <a:rPr lang="tr-TR" altLang="nl-NL" sz="4800" dirty="0" smtClean="0">
                <a:latin typeface="+mj-lt"/>
                <a:cs typeface="Calibri" panose="020F0502020204030204" pitchFamily="34" charset="0"/>
              </a:rPr>
              <a:t> </a:t>
            </a:r>
            <a:r>
              <a:rPr lang="en-GB" sz="4800" dirty="0">
                <a:latin typeface="+mj-lt"/>
              </a:rPr>
              <a:t>This paper proposed design and implementation of an ESP for in-house applications. The proposed ESP is modelled using FEA in </a:t>
            </a:r>
            <a:r>
              <a:rPr lang="en-GB" sz="4800" dirty="0" err="1">
                <a:latin typeface="+mj-lt"/>
              </a:rPr>
              <a:t>Comsol</a:t>
            </a:r>
            <a:r>
              <a:rPr lang="en-GB" sz="4800" dirty="0">
                <a:latin typeface="+mj-lt"/>
              </a:rPr>
              <a:t>™ (ver. 5.2a) environment. It can be concluded from the simulations that the proposed ESP design can hold particles with the amount of 95%. Real time experiments have been achieved using smoke (burning a paper). To avoid electrical arc between the electrodes the applied voltage is controlled by a microprocessor controller. </a:t>
            </a:r>
          </a:p>
        </p:txBody>
      </p:sp>
      <p:pic>
        <p:nvPicPr>
          <p:cNvPr id="33" name="Resim 32"/>
          <p:cNvPicPr/>
          <p:nvPr/>
        </p:nvPicPr>
        <p:blipFill>
          <a:blip r:embed="rId3">
            <a:extLst>
              <a:ext uri="{28A0092B-C50C-407E-A947-70E740481C1C}">
                <a14:useLocalDpi xmlns:a14="http://schemas.microsoft.com/office/drawing/2010/main" val="0"/>
              </a:ext>
            </a:extLst>
          </a:blip>
          <a:srcRect/>
          <a:stretch>
            <a:fillRect/>
          </a:stretch>
        </p:blipFill>
        <p:spPr bwMode="auto">
          <a:xfrm>
            <a:off x="4277969" y="20415308"/>
            <a:ext cx="6854655" cy="3673299"/>
          </a:xfrm>
          <a:prstGeom prst="rect">
            <a:avLst/>
          </a:prstGeom>
          <a:noFill/>
          <a:ln>
            <a:noFill/>
          </a:ln>
        </p:spPr>
      </p:pic>
      <mc:AlternateContent xmlns:mc="http://schemas.openxmlformats.org/markup-compatibility/2006" xmlns:a14="http://schemas.microsoft.com/office/drawing/2010/main">
        <mc:Choice Requires="a14">
          <p:sp>
            <p:nvSpPr>
              <p:cNvPr id="6" name="Dikdörtgen 5"/>
              <p:cNvSpPr/>
              <p:nvPr/>
            </p:nvSpPr>
            <p:spPr>
              <a:xfrm>
                <a:off x="1202629" y="24512374"/>
                <a:ext cx="13027721" cy="8094524"/>
              </a:xfrm>
              <a:prstGeom prst="rect">
                <a:avLst/>
              </a:prstGeom>
            </p:spPr>
            <p:txBody>
              <a:bodyPr wrap="square">
                <a:spAutoFit/>
              </a:bodyPr>
              <a:lstStyle/>
              <a:p>
                <a:pPr algn="just">
                  <a:spcAft>
                    <a:spcPts val="800"/>
                  </a:spcAft>
                </a:pPr>
                <a:r>
                  <a:rPr lang="en-GB" sz="4800" dirty="0">
                    <a:latin typeface="+mj-lt"/>
                    <a:ea typeface="Calibri" panose="020F0502020204030204" pitchFamily="34" charset="0"/>
                    <a:cs typeface="Times New Roman" panose="02020603050405020304" pitchFamily="18" charset="0"/>
                  </a:rPr>
                  <a:t>The precipitation process in an ESP with a dust layer at the collecting electrode includes the following factors:</a:t>
                </a:r>
                <a:endParaRPr lang="en-GB" sz="4800" dirty="0">
                  <a:effectLst/>
                  <a:latin typeface="+mj-lt"/>
                  <a:ea typeface="Calibri" panose="020F0502020204030204" pitchFamily="34" charset="0"/>
                  <a:cs typeface="Times New Roman" panose="02020603050405020304" pitchFamily="18" charset="0"/>
                </a:endParaRPr>
              </a:p>
              <a:p>
                <a:pPr algn="just">
                  <a:spcAft>
                    <a:spcPts val="800"/>
                  </a:spcAft>
                </a:pPr>
                <a:r>
                  <a:rPr lang="en-GB" sz="4800" dirty="0">
                    <a:effectLst/>
                    <a:latin typeface="+mj-lt"/>
                    <a:ea typeface="Calibri" panose="020F0502020204030204" pitchFamily="34" charset="0"/>
                    <a:cs typeface="Times New Roman" panose="02020603050405020304" pitchFamily="18" charset="0"/>
                  </a:rPr>
                  <a:t>Applied voltage between collecting and corona electrodes, U;</a:t>
                </a:r>
              </a:p>
              <a:p>
                <a:pPr>
                  <a:spcAft>
                    <a:spcPts val="800"/>
                  </a:spcAft>
                </a:pPr>
                <a:r>
                  <a:rPr lang="en-GB" sz="4800" dirty="0">
                    <a:effectLst/>
                    <a:latin typeface="+mj-lt"/>
                    <a:ea typeface="Calibri" panose="020F0502020204030204" pitchFamily="34" charset="0"/>
                    <a:cs typeface="Times New Roman" panose="02020603050405020304" pitchFamily="18" charset="0"/>
                  </a:rPr>
                  <a:t>Electric ﬁeld, E;</a:t>
                </a:r>
              </a:p>
              <a:p>
                <a:pPr>
                  <a:spcAft>
                    <a:spcPts val="800"/>
                  </a:spcAft>
                </a:pPr>
                <a:r>
                  <a:rPr lang="en-GB" sz="4800" dirty="0">
                    <a:effectLst/>
                    <a:latin typeface="+mj-lt"/>
                    <a:ea typeface="Calibri" panose="020F0502020204030204" pitchFamily="34" charset="0"/>
                    <a:cs typeface="Times New Roman" panose="02020603050405020304" pitchFamily="18" charset="0"/>
                  </a:rPr>
                  <a:t>Ion space charge density, ρ;</a:t>
                </a:r>
              </a:p>
              <a:p>
                <a:pPr>
                  <a:spcAft>
                    <a:spcPts val="800"/>
                  </a:spcAft>
                </a:pPr>
                <a:r>
                  <a:rPr lang="en-GB" sz="4800" dirty="0">
                    <a:effectLst/>
                    <a:latin typeface="+mj-lt"/>
                    <a:ea typeface="Calibri" panose="020F0502020204030204" pitchFamily="34" charset="0"/>
                    <a:cs typeface="Times New Roman" panose="02020603050405020304" pitchFamily="18" charset="0"/>
                  </a:rPr>
                  <a:t>Resistivity of the dust layer, </a:t>
                </a:r>
                <a14:m>
                  <m:oMath xmlns:m="http://schemas.openxmlformats.org/officeDocument/2006/math">
                    <m:r>
                      <a:rPr lang="en-GB" sz="4800" i="1">
                        <a:effectLst/>
                        <a:latin typeface="Cambria Math" panose="02040503050406030204" pitchFamily="18" charset="0"/>
                        <a:ea typeface="Calibri" panose="020F0502020204030204" pitchFamily="34" charset="0"/>
                        <a:cs typeface="Times New Roman" panose="02020603050405020304" pitchFamily="18" charset="0"/>
                      </a:rPr>
                      <m:t>𝛼</m:t>
                    </m:r>
                  </m:oMath>
                </a14:m>
                <a:r>
                  <a:rPr lang="en-GB" sz="4800" dirty="0">
                    <a:effectLst/>
                    <a:latin typeface="+mj-lt"/>
                    <a:ea typeface="Calibri" panose="020F0502020204030204" pitchFamily="34" charset="0"/>
                    <a:cs typeface="Times New Roman" panose="02020603050405020304" pitchFamily="18" charset="0"/>
                  </a:rPr>
                  <a:t>;</a:t>
                </a:r>
              </a:p>
              <a:p>
                <a:pPr>
                  <a:spcAft>
                    <a:spcPts val="800"/>
                  </a:spcAft>
                </a:pPr>
                <a:r>
                  <a:rPr lang="en-GB" sz="4800" dirty="0">
                    <a:effectLst/>
                    <a:latin typeface="+mj-lt"/>
                    <a:ea typeface="Calibri" panose="020F0502020204030204" pitchFamily="34" charset="0"/>
                    <a:cs typeface="Times New Roman" panose="02020603050405020304" pitchFamily="18" charset="0"/>
                  </a:rPr>
                  <a:t>Thickness of the dust layer, </a:t>
                </a:r>
                <a:r>
                  <a:rPr lang="en-GB" sz="4800" i="1" dirty="0">
                    <a:effectLst/>
                    <a:latin typeface="+mj-lt"/>
                    <a:ea typeface="Calibri" panose="020F0502020204030204" pitchFamily="34" charset="0"/>
                    <a:cs typeface="Times New Roman" panose="02020603050405020304" pitchFamily="18" charset="0"/>
                  </a:rPr>
                  <a:t>l</a:t>
                </a:r>
                <a:r>
                  <a:rPr lang="en-GB" sz="4800" dirty="0">
                    <a:effectLst/>
                    <a:latin typeface="+mj-lt"/>
                    <a:ea typeface="Calibri" panose="020F0502020204030204" pitchFamily="34" charset="0"/>
                    <a:cs typeface="Times New Roman" panose="02020603050405020304" pitchFamily="18" charset="0"/>
                  </a:rPr>
                  <a:t>;</a:t>
                </a:r>
              </a:p>
              <a:p>
                <a:pPr>
                  <a:spcAft>
                    <a:spcPts val="800"/>
                  </a:spcAft>
                </a:pPr>
                <a:r>
                  <a:rPr lang="en-GB" sz="4800" dirty="0">
                    <a:effectLst/>
                    <a:latin typeface="+mj-lt"/>
                    <a:ea typeface="Calibri" panose="020F0502020204030204" pitchFamily="34" charset="0"/>
                    <a:cs typeface="Times New Roman" panose="02020603050405020304" pitchFamily="18" charset="0"/>
                  </a:rPr>
                  <a:t>Relative permittivity of the dust layer, </a:t>
                </a:r>
                <a14:m>
                  <m:oMath xmlns:m="http://schemas.openxmlformats.org/officeDocument/2006/math">
                    <m:sSub>
                      <m:sSubPr>
                        <m:ctrlPr>
                          <a:rPr lang="en-GB" sz="4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4800" i="1">
                            <a:effectLst/>
                            <a:latin typeface="Cambria Math" panose="02040503050406030204" pitchFamily="18" charset="0"/>
                            <a:ea typeface="Calibri" panose="020F0502020204030204" pitchFamily="34" charset="0"/>
                            <a:cs typeface="Times New Roman" panose="02020603050405020304" pitchFamily="18" charset="0"/>
                          </a:rPr>
                          <m:t>𝜀</m:t>
                        </m:r>
                      </m:e>
                      <m:sub>
                        <m:r>
                          <a:rPr lang="en-GB" sz="4800" i="1">
                            <a:effectLst/>
                            <a:latin typeface="Cambria Math" panose="02040503050406030204" pitchFamily="18" charset="0"/>
                            <a:ea typeface="Calibri" panose="020F0502020204030204" pitchFamily="34" charset="0"/>
                            <a:cs typeface="Times New Roman" panose="02020603050405020304" pitchFamily="18" charset="0"/>
                          </a:rPr>
                          <m:t>𝑟</m:t>
                        </m:r>
                      </m:sub>
                    </m:sSub>
                  </m:oMath>
                </a14:m>
                <a:r>
                  <a:rPr lang="en-GB" sz="4800" dirty="0">
                    <a:effectLst/>
                    <a:latin typeface="+mj-lt"/>
                    <a:ea typeface="Calibri" panose="020F0502020204030204" pitchFamily="34" charset="0"/>
                    <a:cs typeface="Times New Roman" panose="02020603050405020304" pitchFamily="18" charset="0"/>
                  </a:rPr>
                  <a:t>.</a:t>
                </a:r>
              </a:p>
            </p:txBody>
          </p:sp>
        </mc:Choice>
        <mc:Fallback xmlns="">
          <p:sp>
            <p:nvSpPr>
              <p:cNvPr id="6" name="Dikdörtgen 5"/>
              <p:cNvSpPr>
                <a:spLocks noRot="1" noChangeAspect="1" noMove="1" noResize="1" noEditPoints="1" noAdjustHandles="1" noChangeArrowheads="1" noChangeShapeType="1" noTextEdit="1"/>
              </p:cNvSpPr>
              <p:nvPr/>
            </p:nvSpPr>
            <p:spPr>
              <a:xfrm>
                <a:off x="1202629" y="24512374"/>
                <a:ext cx="13027721" cy="8094524"/>
              </a:xfrm>
              <a:prstGeom prst="rect">
                <a:avLst/>
              </a:prstGeom>
              <a:blipFill rotWithShape="0">
                <a:blip r:embed="rId4"/>
                <a:stretch>
                  <a:fillRect l="-2106" t="-1657" r="-2153" b="-3087"/>
                </a:stretch>
              </a:blipFill>
            </p:spPr>
            <p:txBody>
              <a:bodyPr/>
              <a:lstStyle/>
              <a:p>
                <a:r>
                  <a:rPr lang="en-GB">
                    <a:noFill/>
                  </a:rPr>
                  <a:t> </a:t>
                </a:r>
              </a:p>
            </p:txBody>
          </p:sp>
        </mc:Fallback>
      </mc:AlternateContent>
      <p:pic>
        <p:nvPicPr>
          <p:cNvPr id="37" name="Resim 3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61025" y="32569865"/>
            <a:ext cx="9271599" cy="3301745"/>
          </a:xfrm>
          <a:prstGeom prst="rect">
            <a:avLst/>
          </a:prstGeom>
          <a:noFill/>
          <a:ln>
            <a:noFill/>
          </a:ln>
        </p:spPr>
      </p:pic>
      <p:pic>
        <p:nvPicPr>
          <p:cNvPr id="38" name="Resim 37"/>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61361" y="36700782"/>
            <a:ext cx="9092725" cy="3290155"/>
          </a:xfrm>
          <a:prstGeom prst="rect">
            <a:avLst/>
          </a:prstGeom>
          <a:noFill/>
          <a:ln>
            <a:noFill/>
          </a:ln>
        </p:spPr>
      </p:pic>
      <p:sp>
        <p:nvSpPr>
          <p:cNvPr id="39" name="TextBox 24">
            <a:extLst>
              <a:ext uri="{FF2B5EF4-FFF2-40B4-BE49-F238E27FC236}">
                <a16:creationId xmlns="" xmlns:a16="http://schemas.microsoft.com/office/drawing/2014/main" id="{F1E4126A-6A40-9640-AEDD-8346A4AF0B0C}"/>
              </a:ext>
            </a:extLst>
          </p:cNvPr>
          <p:cNvSpPr txBox="1">
            <a:spLocks noChangeArrowheads="1"/>
          </p:cNvSpPr>
          <p:nvPr/>
        </p:nvSpPr>
        <p:spPr bwMode="auto">
          <a:xfrm>
            <a:off x="952934" y="39809829"/>
            <a:ext cx="14979393" cy="1565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latin typeface="+mj-lt"/>
                <a:cs typeface="Calibri" panose="020F0502020204030204" pitchFamily="34" charset="0"/>
              </a:rPr>
              <a:t>Figure </a:t>
            </a:r>
            <a:r>
              <a:rPr lang="tr-TR" altLang="nl-NL" sz="4800" b="1" dirty="0" smtClean="0">
                <a:latin typeface="+mj-lt"/>
                <a:cs typeface="Calibri" panose="020F0502020204030204" pitchFamily="34" charset="0"/>
              </a:rPr>
              <a:t>3</a:t>
            </a:r>
            <a:r>
              <a:rPr lang="en-US" altLang="nl-NL" sz="4800" dirty="0" smtClean="0">
                <a:latin typeface="+mj-lt"/>
                <a:cs typeface="Calibri" panose="020F0502020204030204" pitchFamily="34" charset="0"/>
              </a:rPr>
              <a:t>. </a:t>
            </a:r>
            <a:r>
              <a:rPr lang="en-GB" sz="4800" dirty="0">
                <a:latin typeface="+mj-lt"/>
              </a:rPr>
              <a:t>Particle trajectory distribution of the proposed model</a:t>
            </a:r>
            <a:endParaRPr lang="en-US" altLang="nl-NL" sz="4800" dirty="0">
              <a:latin typeface="+mj-lt"/>
              <a:cs typeface="Calibri" panose="020F0502020204030204" pitchFamily="34" charset="0"/>
            </a:endParaRPr>
          </a:p>
        </p:txBody>
      </p:sp>
      <p:pic>
        <p:nvPicPr>
          <p:cNvPr id="40" name="Resim 39"/>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966214" y="14165282"/>
            <a:ext cx="8132286" cy="3570268"/>
          </a:xfrm>
          <a:prstGeom prst="rect">
            <a:avLst/>
          </a:prstGeom>
          <a:noFill/>
          <a:ln>
            <a:noFill/>
          </a:ln>
        </p:spPr>
      </p:pic>
      <p:sp>
        <p:nvSpPr>
          <p:cNvPr id="41" name="TextBox 33">
            <a:extLst>
              <a:ext uri="{FF2B5EF4-FFF2-40B4-BE49-F238E27FC236}">
                <a16:creationId xmlns="" xmlns:a16="http://schemas.microsoft.com/office/drawing/2014/main" id="{478932AD-87D4-5E47-9D62-E7F29E38EF7E}"/>
              </a:ext>
            </a:extLst>
          </p:cNvPr>
          <p:cNvSpPr txBox="1">
            <a:spLocks noChangeArrowheads="1"/>
          </p:cNvSpPr>
          <p:nvPr/>
        </p:nvSpPr>
        <p:spPr bwMode="auto">
          <a:xfrm>
            <a:off x="18180195" y="17875015"/>
            <a:ext cx="7398093"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4800" b="1" dirty="0">
                <a:latin typeface="+mj-lt"/>
                <a:cs typeface="Calibri" panose="020F0502020204030204" pitchFamily="34" charset="0"/>
              </a:rPr>
              <a:t>Figure </a:t>
            </a:r>
            <a:r>
              <a:rPr lang="tr-TR" altLang="nl-NL" sz="4800" b="1" dirty="0" smtClean="0">
                <a:latin typeface="+mj-lt"/>
                <a:cs typeface="Calibri" panose="020F0502020204030204" pitchFamily="34" charset="0"/>
              </a:rPr>
              <a:t>4</a:t>
            </a:r>
            <a:r>
              <a:rPr lang="en-US" altLang="nl-NL" sz="4800" dirty="0" smtClean="0">
                <a:latin typeface="+mj-lt"/>
                <a:cs typeface="Calibri" panose="020F0502020204030204" pitchFamily="34" charset="0"/>
              </a:rPr>
              <a:t>. </a:t>
            </a:r>
            <a:r>
              <a:rPr lang="tr-TR" sz="4800" dirty="0" err="1" smtClean="0">
                <a:latin typeface="+mj-lt"/>
              </a:rPr>
              <a:t>Velocity</a:t>
            </a:r>
            <a:r>
              <a:rPr lang="tr-TR" sz="4800" dirty="0" smtClean="0">
                <a:latin typeface="+mj-lt"/>
              </a:rPr>
              <a:t> of </a:t>
            </a:r>
            <a:r>
              <a:rPr lang="tr-TR" sz="4800" dirty="0" err="1" smtClean="0">
                <a:latin typeface="+mj-lt"/>
              </a:rPr>
              <a:t>particles</a:t>
            </a:r>
            <a:endParaRPr lang="en-US" altLang="nl-NL" sz="4800" dirty="0">
              <a:latin typeface="+mj-lt"/>
              <a:cs typeface="Calibri" panose="020F0502020204030204" pitchFamily="34" charset="0"/>
            </a:endParaRPr>
          </a:p>
        </p:txBody>
      </p:sp>
      <p:pic>
        <p:nvPicPr>
          <p:cNvPr id="42" name="Resim 4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966214" y="18618849"/>
            <a:ext cx="8132286" cy="3768953"/>
          </a:xfrm>
          <a:prstGeom prst="rect">
            <a:avLst/>
          </a:prstGeom>
          <a:noFill/>
          <a:ln>
            <a:noFill/>
          </a:ln>
        </p:spPr>
      </p:pic>
      <p:sp>
        <p:nvSpPr>
          <p:cNvPr id="43" name="TextBox 33">
            <a:extLst>
              <a:ext uri="{FF2B5EF4-FFF2-40B4-BE49-F238E27FC236}">
                <a16:creationId xmlns="" xmlns:a16="http://schemas.microsoft.com/office/drawing/2014/main" id="{478932AD-87D4-5E47-9D62-E7F29E38EF7E}"/>
              </a:ext>
            </a:extLst>
          </p:cNvPr>
          <p:cNvSpPr txBox="1">
            <a:spLocks noChangeArrowheads="1"/>
          </p:cNvSpPr>
          <p:nvPr/>
        </p:nvSpPr>
        <p:spPr bwMode="auto">
          <a:xfrm>
            <a:off x="14645390" y="22500367"/>
            <a:ext cx="14467721"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4800" b="1" dirty="0">
                <a:latin typeface="+mj-lt"/>
                <a:cs typeface="Calibri" panose="020F0502020204030204" pitchFamily="34" charset="0"/>
              </a:rPr>
              <a:t>Figure </a:t>
            </a:r>
            <a:r>
              <a:rPr lang="tr-TR" altLang="nl-NL" sz="4800" b="1" dirty="0" smtClean="0">
                <a:latin typeface="+mj-lt"/>
                <a:cs typeface="Calibri" panose="020F0502020204030204" pitchFamily="34" charset="0"/>
              </a:rPr>
              <a:t>5</a:t>
            </a:r>
            <a:r>
              <a:rPr lang="en-US" altLang="nl-NL" sz="4800" dirty="0" smtClean="0">
                <a:latin typeface="+mj-lt"/>
                <a:cs typeface="Calibri" panose="020F0502020204030204" pitchFamily="34" charset="0"/>
              </a:rPr>
              <a:t>. </a:t>
            </a:r>
            <a:r>
              <a:rPr lang="tr-TR" sz="4800" dirty="0" smtClean="0">
                <a:latin typeface="+mj-lt"/>
              </a:rPr>
              <a:t>Distribution of </a:t>
            </a:r>
            <a:r>
              <a:rPr lang="tr-TR" sz="4800" dirty="0" err="1" smtClean="0">
                <a:latin typeface="+mj-lt"/>
              </a:rPr>
              <a:t>the</a:t>
            </a:r>
            <a:r>
              <a:rPr lang="tr-TR" sz="4800" dirty="0" smtClean="0">
                <a:latin typeface="+mj-lt"/>
              </a:rPr>
              <a:t> </a:t>
            </a:r>
            <a:r>
              <a:rPr lang="tr-TR" sz="4800" dirty="0" err="1" smtClean="0">
                <a:latin typeface="+mj-lt"/>
              </a:rPr>
              <a:t>pressure</a:t>
            </a:r>
            <a:r>
              <a:rPr lang="tr-TR" sz="4800" dirty="0" smtClean="0">
                <a:latin typeface="+mj-lt"/>
              </a:rPr>
              <a:t> </a:t>
            </a:r>
            <a:r>
              <a:rPr lang="tr-TR" sz="4800" dirty="0" err="1" smtClean="0">
                <a:latin typeface="+mj-lt"/>
              </a:rPr>
              <a:t>from</a:t>
            </a:r>
            <a:r>
              <a:rPr lang="tr-TR" sz="4800" dirty="0" smtClean="0">
                <a:latin typeface="+mj-lt"/>
              </a:rPr>
              <a:t> </a:t>
            </a:r>
            <a:r>
              <a:rPr lang="tr-TR" sz="4800" dirty="0" err="1" smtClean="0">
                <a:latin typeface="+mj-lt"/>
              </a:rPr>
              <a:t>the</a:t>
            </a:r>
            <a:r>
              <a:rPr lang="tr-TR" sz="4800" dirty="0" smtClean="0">
                <a:latin typeface="+mj-lt"/>
              </a:rPr>
              <a:t> </a:t>
            </a:r>
            <a:r>
              <a:rPr lang="tr-TR" sz="4800" dirty="0" err="1" smtClean="0">
                <a:latin typeface="+mj-lt"/>
              </a:rPr>
              <a:t>electrodes</a:t>
            </a:r>
            <a:endParaRPr lang="en-US" altLang="nl-NL" sz="4800" dirty="0">
              <a:latin typeface="+mj-lt"/>
              <a:cs typeface="Calibri" panose="020F0502020204030204" pitchFamily="34" charset="0"/>
            </a:endParaRPr>
          </a:p>
        </p:txBody>
      </p:sp>
      <p:sp>
        <p:nvSpPr>
          <p:cNvPr id="9" name="Dikdörtgen 8"/>
          <p:cNvSpPr/>
          <p:nvPr/>
        </p:nvSpPr>
        <p:spPr>
          <a:xfrm>
            <a:off x="15655169" y="30789139"/>
            <a:ext cx="13578607" cy="1938992"/>
          </a:xfrm>
          <a:prstGeom prst="rect">
            <a:avLst/>
          </a:prstGeom>
        </p:spPr>
        <p:txBody>
          <a:bodyPr wrap="square">
            <a:spAutoFit/>
          </a:bodyPr>
          <a:lstStyle/>
          <a:p>
            <a:pPr algn="just"/>
            <a:r>
              <a:rPr lang="en-GB" sz="4000" b="1" dirty="0">
                <a:solidFill>
                  <a:srgbClr val="C00000"/>
                </a:solidFill>
                <a:latin typeface="+mn-lt"/>
              </a:rPr>
              <a:t>The authors are deeply thankful to THE SCIENTIFIC AND TECHNOLOGICAL RESEARCH COUNCIL OF TURKEY (TUBITAK) for its support.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635</Words>
  <Application>Microsoft Office PowerPoint</Application>
  <PresentationFormat>Özel</PresentationFormat>
  <Paragraphs>30</Paragraphs>
  <Slides>1</Slides>
  <Notes>1</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1</vt:i4>
      </vt:variant>
    </vt:vector>
  </HeadingPairs>
  <TitlesOfParts>
    <vt:vector size="7" baseType="lpstr">
      <vt:lpstr>ＭＳ Ｐゴシック</vt:lpstr>
      <vt:lpstr>Arial</vt:lpstr>
      <vt:lpstr>Calibri</vt:lpstr>
      <vt:lpstr>Cambria Math</vt:lpstr>
      <vt:lpstr>Times New Roman</vt:lpstr>
      <vt:lpstr>Office Theme</vt:lpstr>
      <vt:lpstr>PowerPoint Sunusu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2019-08-06T17:23:12Z</dcterms:modified>
</cp:coreProperties>
</file>