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797675" cy="9928225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4693" autoAdjust="0"/>
  </p:normalViewPr>
  <p:slideViewPr>
    <p:cSldViewPr snapToGrid="0">
      <p:cViewPr>
        <p:scale>
          <a:sx n="17" d="100"/>
          <a:sy n="17" d="100"/>
        </p:scale>
        <p:origin x="2410" y="10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4/21/2019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5540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38597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4/21/2019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384675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1862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xmlns="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xmlns="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xmlns="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688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4/21/2019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4/21/2019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4/21/2019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4/21/2019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4/21/2019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4/21/2019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4/21/2019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4/21/2019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4/21/2019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4/21/2019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4/21/2019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4/21/2019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>
            <a:extLst>
              <a:ext uri="{FF2B5EF4-FFF2-40B4-BE49-F238E27FC236}">
                <a16:creationId xmlns:a16="http://schemas.microsoft.com/office/drawing/2014/main" xmlns="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1141557"/>
            <a:ext cx="27134789" cy="335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 defTabSz="4174027">
              <a:defRPr/>
            </a:pPr>
            <a:r>
              <a:rPr lang="tr-TR" sz="72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Protection</a:t>
            </a:r>
            <a:r>
              <a:rPr lang="tr-TR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tr-TR" sz="72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Type</a:t>
            </a:r>
            <a:r>
              <a:rPr lang="tr-TR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tr-TR" sz="72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Current</a:t>
            </a:r>
            <a:r>
              <a:rPr lang="tr-TR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tr-TR" sz="72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Transformer</a:t>
            </a:r>
            <a:r>
              <a:rPr lang="tr-TR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tr-TR" sz="72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Modeling</a:t>
            </a:r>
            <a:r>
              <a:rPr lang="tr-TR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tr-TR" sz="72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With</a:t>
            </a:r>
            <a:r>
              <a:rPr lang="tr-TR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tr-TR" sz="72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Air</a:t>
            </a:r>
            <a:r>
              <a:rPr lang="tr-TR" sz="7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tr-TR" sz="72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Gaps</a:t>
            </a:r>
            <a:endParaRPr lang="en-US" sz="7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174027">
              <a:defRPr/>
            </a:pPr>
            <a:endParaRPr lang="en-US" sz="20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tr-TR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O. </a:t>
            </a:r>
            <a:r>
              <a:rPr lang="tr-TR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Ozgonenel</a:t>
            </a: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B. </a:t>
            </a:r>
            <a:r>
              <a:rPr lang="tr-TR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Cepken</a:t>
            </a:r>
            <a:r>
              <a:rPr lang="en-US" sz="4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, B. </a:t>
            </a:r>
            <a:r>
              <a:rPr lang="tr-TR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Cilsal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 2</a:t>
            </a:r>
            <a:endParaRPr lang="en-US" sz="4000" baseline="30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276" indent="-914276" algn="ctr" defTabSz="4387247" eaLnBrk="1" hangingPunct="1">
              <a:defRPr/>
            </a:pP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1. </a:t>
            </a:r>
            <a:r>
              <a:rPr lang="tr-TR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Ondokuz </a:t>
            </a:r>
            <a:r>
              <a:rPr lang="tr-TR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Mayis</a:t>
            </a:r>
            <a:r>
              <a:rPr lang="tr-TR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University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Electrical</a:t>
            </a:r>
            <a:r>
              <a:rPr lang="tr-TR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Electronic </a:t>
            </a:r>
            <a:r>
              <a:rPr lang="tr-TR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Engineering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Samsun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55200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Turkey</a:t>
            </a: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914276" indent="-914276" algn="ctr" defTabSz="4387247" eaLnBrk="1" hangingPunct="1">
              <a:defRPr/>
            </a:pPr>
            <a:r>
              <a:rPr lang="en-US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tr-TR" sz="4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ESİTAŞ</a:t>
            </a:r>
            <a:r>
              <a:rPr lang="en-US" sz="4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tr-TR" sz="4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40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Instrument</a:t>
            </a:r>
            <a:r>
              <a:rPr lang="tr-TR" sz="4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40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Transformers</a:t>
            </a:r>
            <a:r>
              <a:rPr lang="en-US" sz="4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40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Istanbul</a:t>
            </a:r>
            <a:r>
              <a:rPr lang="en-US" sz="4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</a:t>
            </a:r>
            <a:r>
              <a:rPr lang="tr-TR" sz="40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ancaktepe</a:t>
            </a:r>
            <a:r>
              <a:rPr lang="tr-TR" sz="4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34791</a:t>
            </a:r>
            <a:r>
              <a:rPr lang="en-US" sz="4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40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Turkey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1" name="TextBox 6">
            <a:extLst>
              <a:ext uri="{FF2B5EF4-FFF2-40B4-BE49-F238E27FC236}">
                <a16:creationId xmlns:a16="http://schemas.microsoft.com/office/drawing/2014/main" xmlns="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9" y="5848649"/>
            <a:ext cx="13017206" cy="12645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INRODUCTION</a:t>
            </a:r>
            <a:r>
              <a:rPr lang="en-US" altLang="nl-NL" sz="4800" dirty="0" smtClean="0">
                <a:cs typeface="Calibri" panose="020F0502020204030204" pitchFamily="34" charset="0"/>
              </a:rPr>
              <a:t>:</a:t>
            </a:r>
            <a:r>
              <a:rPr lang="tr-TR" altLang="nl-NL" sz="4800" dirty="0">
                <a:cs typeface="Calibri" panose="020F0502020204030204" pitchFamily="34" charset="0"/>
              </a:rPr>
              <a:t> </a:t>
            </a:r>
            <a:r>
              <a:rPr lang="en-GB" sz="4800" dirty="0" smtClean="0"/>
              <a:t>Current </a:t>
            </a:r>
            <a:r>
              <a:rPr lang="en-GB" sz="4800" dirty="0"/>
              <a:t>transformers </a:t>
            </a:r>
            <a:r>
              <a:rPr lang="tr-TR" sz="4800" dirty="0" smtClean="0"/>
              <a:t>(</a:t>
            </a:r>
            <a:r>
              <a:rPr lang="tr-TR" sz="4800" dirty="0" err="1" smtClean="0"/>
              <a:t>CTs</a:t>
            </a:r>
            <a:r>
              <a:rPr lang="tr-TR" sz="4800" dirty="0" smtClean="0"/>
              <a:t>) </a:t>
            </a:r>
            <a:r>
              <a:rPr lang="en-GB" sz="4800" dirty="0" smtClean="0"/>
              <a:t>used </a:t>
            </a:r>
            <a:r>
              <a:rPr lang="en-GB" sz="4800" dirty="0"/>
              <a:t>for the purpose of measurement and design of our company has come a long way and have original designs. In the proposed paper, protection type current transformer design and manufacturing at medium voltage level (up to 36kV) will be </a:t>
            </a:r>
            <a:r>
              <a:rPr lang="en-GB" sz="4800" dirty="0" err="1"/>
              <a:t>modeled</a:t>
            </a:r>
            <a:r>
              <a:rPr lang="en-GB" sz="4800" dirty="0"/>
              <a:t>. Protection type current transformers are used in case of current conditions where the current measurement function is required in the power system (percentage protection, distance protection, overcurrent relays etc.). </a:t>
            </a:r>
            <a:r>
              <a:rPr lang="en-GB" sz="4800" dirty="0" smtClean="0"/>
              <a:t>Traditionally</a:t>
            </a:r>
            <a:r>
              <a:rPr lang="en-GB" sz="4800" dirty="0"/>
              <a:t>, the protection current transformers (at MV and HV levels) are in the standards of 5P and 10P (accuracy) and are manufactured in the core structures required by these standards.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In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the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design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phase</a:t>
            </a:r>
            <a:r>
              <a:rPr lang="tr-TR" altLang="nl-NL" sz="4800" dirty="0" smtClean="0">
                <a:cs typeface="Calibri" panose="020F0502020204030204" pitchFamily="34" charset="0"/>
              </a:rPr>
              <a:t>,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permenant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flux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factor</a:t>
            </a:r>
            <a:r>
              <a:rPr lang="tr-TR" altLang="nl-NL" sz="4800" dirty="0" smtClean="0">
                <a:cs typeface="Calibri" panose="020F0502020204030204" pitchFamily="34" charset="0"/>
              </a:rPr>
              <a:t>, 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en-GB" sz="4800" dirty="0" smtClean="0"/>
              <a:t>K</a:t>
            </a:r>
            <a:r>
              <a:rPr lang="tr-TR" sz="4800" dirty="0" smtClean="0"/>
              <a:t>, </a:t>
            </a:r>
            <a:r>
              <a:rPr lang="tr-TR" sz="4800" dirty="0" err="1" smtClean="0"/>
              <a:t>will</a:t>
            </a:r>
            <a:r>
              <a:rPr lang="tr-TR" sz="4800" dirty="0" smtClean="0"/>
              <a:t> be </a:t>
            </a:r>
            <a:r>
              <a:rPr lang="tr-TR" sz="4800" dirty="0" err="1" smtClean="0"/>
              <a:t>modified</a:t>
            </a:r>
            <a:r>
              <a:rPr lang="tr-TR" sz="4800" dirty="0" smtClean="0"/>
              <a:t> </a:t>
            </a:r>
            <a:r>
              <a:rPr lang="tr-TR" sz="4800" dirty="0" err="1" smtClean="0"/>
              <a:t>within</a:t>
            </a:r>
            <a:r>
              <a:rPr lang="tr-TR" sz="4800" dirty="0" smtClean="0"/>
              <a:t> </a:t>
            </a:r>
            <a:r>
              <a:rPr lang="tr-TR" sz="4800" dirty="0" err="1" smtClean="0"/>
              <a:t>the</a:t>
            </a:r>
            <a:r>
              <a:rPr lang="tr-TR" sz="4800" dirty="0" smtClean="0"/>
              <a:t> </a:t>
            </a:r>
            <a:r>
              <a:rPr lang="tr-TR" sz="4800" dirty="0" err="1" smtClean="0"/>
              <a:t>values</a:t>
            </a:r>
            <a:r>
              <a:rPr lang="tr-TR" sz="4800" dirty="0" smtClean="0"/>
              <a:t> of</a:t>
            </a:r>
            <a:r>
              <a:rPr lang="en-GB" sz="4800" dirty="0" smtClean="0"/>
              <a:t> </a:t>
            </a:r>
            <a:r>
              <a:rPr lang="en-GB" sz="4800" dirty="0"/>
              <a:t>&lt;= 10</a:t>
            </a:r>
            <a:r>
              <a:rPr lang="en-GB" sz="4800" dirty="0" smtClean="0"/>
              <a:t>%</a:t>
            </a:r>
            <a:r>
              <a:rPr lang="tr-TR" sz="4800" dirty="0" smtClean="0"/>
              <a:t>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52" name="TextBox 7">
            <a:extLst>
              <a:ext uri="{FF2B5EF4-FFF2-40B4-BE49-F238E27FC236}">
                <a16:creationId xmlns:a16="http://schemas.microsoft.com/office/drawing/2014/main" xmlns="" id="{4A08504F-7725-A243-96B9-497CEA110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2411" y="18349167"/>
            <a:ext cx="12975642" cy="14861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COMPUTATIONAL METHODS</a:t>
            </a:r>
            <a:r>
              <a:rPr lang="en-US" altLang="nl-NL" sz="4800" dirty="0" smtClean="0">
                <a:cs typeface="Calibri" panose="020F0502020204030204" pitchFamily="34" charset="0"/>
              </a:rPr>
              <a:t>: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The</a:t>
            </a:r>
            <a:r>
              <a:rPr lang="tr-TR" altLang="nl-NL" sz="4800" dirty="0" smtClean="0">
                <a:cs typeface="Calibri" panose="020F0502020204030204" pitchFamily="34" charset="0"/>
              </a:rPr>
              <a:t> model is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consisted</a:t>
            </a:r>
            <a:r>
              <a:rPr lang="tr-TR" altLang="nl-NL" sz="4800" dirty="0" smtClean="0">
                <a:cs typeface="Calibri" panose="020F0502020204030204" pitchFamily="34" charset="0"/>
              </a:rPr>
              <a:t> of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Magnetic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Fields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and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Electrical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Circuit</a:t>
            </a:r>
            <a:r>
              <a:rPr lang="tr-TR" altLang="nl-NL" sz="4800" dirty="0" smtClean="0">
                <a:cs typeface="Calibri" panose="020F0502020204030204" pitchFamily="34" charset="0"/>
              </a:rPr>
              <a:t> (in AC/DC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Module</a:t>
            </a:r>
            <a:r>
              <a:rPr lang="tr-TR" altLang="nl-NL" sz="4800" dirty="0" smtClean="0">
                <a:cs typeface="Calibri" panose="020F0502020204030204" pitchFamily="34" charset="0"/>
              </a:rPr>
              <a:t>).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Physics</a:t>
            </a:r>
            <a:r>
              <a:rPr lang="tr-TR" altLang="nl-NL" sz="4800" dirty="0" smtClean="0">
                <a:cs typeface="Calibri" panose="020F0502020204030204" pitchFamily="34" charset="0"/>
              </a:rPr>
              <a:t>.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The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constitutive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equations</a:t>
            </a:r>
            <a:r>
              <a:rPr lang="tr-TR" altLang="nl-NL" sz="4800" dirty="0" smtClean="0">
                <a:cs typeface="Calibri" panose="020F0502020204030204" pitchFamily="34" charset="0"/>
              </a:rPr>
              <a:t> ar as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follow</a:t>
            </a:r>
            <a:r>
              <a:rPr lang="tr-TR" altLang="nl-NL" sz="4800" dirty="0" smtClean="0">
                <a:cs typeface="Calibri" panose="020F0502020204030204" pitchFamily="34" charset="0"/>
              </a:rPr>
              <a:t>: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tr-TR" altLang="nl-NL" sz="4800" dirty="0" smtClean="0">
                <a:cs typeface="Calibri" panose="020F0502020204030204" pitchFamily="34" charset="0"/>
              </a:rPr>
              <a:t>a) Ampere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Law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for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core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material</a:t>
            </a:r>
            <a:endParaRPr lang="tr-TR" altLang="nl-NL" sz="4800" dirty="0" smtClean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tr-TR" altLang="nl-NL" sz="4800" dirty="0" smtClean="0">
                <a:cs typeface="Calibri" panose="020F0502020204030204" pitchFamily="34" charset="0"/>
              </a:rPr>
              <a:t>  </a:t>
            </a: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nl-NL" sz="4800" dirty="0" smtClean="0">
                <a:cs typeface="Calibri" panose="020F0502020204030204" pitchFamily="34" charset="0"/>
              </a:rPr>
              <a:t>b)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Coil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definitions</a:t>
            </a:r>
            <a:endParaRPr lang="tr-TR" altLang="nl-NL" sz="4800" dirty="0" smtClean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tr-TR" altLang="nl-NL" sz="4800" dirty="0" err="1" smtClean="0">
                <a:cs typeface="Calibri" panose="020F0502020204030204" pitchFamily="34" charset="0"/>
              </a:rPr>
              <a:t>The</a:t>
            </a:r>
            <a:r>
              <a:rPr lang="tr-TR" altLang="nl-NL" sz="4800" dirty="0" smtClean="0">
                <a:cs typeface="Calibri" panose="020F0502020204030204" pitchFamily="34" charset="0"/>
              </a:rPr>
              <a:t> problem is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solved</a:t>
            </a:r>
            <a:r>
              <a:rPr lang="tr-TR" altLang="nl-NL" sz="4800" dirty="0" smtClean="0">
                <a:cs typeface="Calibri" panose="020F0502020204030204" pitchFamily="34" charset="0"/>
              </a:rPr>
              <a:t> in time domain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with</a:t>
            </a:r>
            <a:r>
              <a:rPr lang="tr-TR" altLang="nl-NL" sz="4800" dirty="0" smtClean="0">
                <a:cs typeface="Calibri" panose="020F0502020204030204" pitchFamily="34" charset="0"/>
              </a:rPr>
              <a:t> a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sampling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frequency</a:t>
            </a:r>
            <a:r>
              <a:rPr lang="tr-TR" altLang="nl-NL" sz="4800" dirty="0" smtClean="0">
                <a:cs typeface="Calibri" panose="020F0502020204030204" pitchFamily="34" charset="0"/>
              </a:rPr>
              <a:t> of 2000Hz.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Fig</a:t>
            </a:r>
            <a:r>
              <a:rPr lang="tr-TR" altLang="nl-NL" sz="4800" dirty="0" smtClean="0">
                <a:cs typeface="Calibri" panose="020F0502020204030204" pitchFamily="34" charset="0"/>
              </a:rPr>
              <a:t>. 1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shows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the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complete</a:t>
            </a:r>
            <a:r>
              <a:rPr lang="tr-TR" altLang="nl-NL" sz="4800" dirty="0" smtClean="0">
                <a:cs typeface="Calibri" panose="020F0502020204030204" pitchFamily="34" charset="0"/>
              </a:rPr>
              <a:t> 3D model.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In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Fig</a:t>
            </a:r>
            <a:r>
              <a:rPr lang="tr-TR" altLang="nl-NL" sz="4800" dirty="0" smtClean="0">
                <a:cs typeface="Calibri" panose="020F0502020204030204" pitchFamily="34" charset="0"/>
              </a:rPr>
              <a:t>. 1,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secondary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winding</a:t>
            </a:r>
            <a:r>
              <a:rPr lang="tr-TR" altLang="nl-NL" sz="4800" dirty="0" smtClean="0">
                <a:cs typeface="Calibri" panose="020F0502020204030204" pitchFamily="34" charset="0"/>
              </a:rPr>
              <a:t> has 30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turns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due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to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reducing</a:t>
            </a:r>
            <a:r>
              <a:rPr lang="tr-TR" altLang="nl-NL" sz="4800" dirty="0" smtClean="0">
                <a:cs typeface="Calibri" panose="020F0502020204030204" pitchFamily="34" charset="0"/>
              </a:rPr>
              <a:t> of mesh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elements</a:t>
            </a:r>
            <a:r>
              <a:rPr lang="tr-TR" altLang="nl-NL" sz="4800" dirty="0" smtClean="0">
                <a:cs typeface="Calibri" panose="020F0502020204030204" pitchFamily="34" charset="0"/>
              </a:rPr>
              <a:t>.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Normally</a:t>
            </a:r>
            <a:r>
              <a:rPr lang="tr-TR" altLang="nl-NL" sz="4800" dirty="0" smtClean="0">
                <a:cs typeface="Calibri" panose="020F0502020204030204" pitchFamily="34" charset="0"/>
              </a:rPr>
              <a:t> it has 240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turns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for</a:t>
            </a:r>
            <a:r>
              <a:rPr lang="tr-TR" altLang="nl-NL" sz="4800" dirty="0" smtClean="0">
                <a:cs typeface="Calibri" panose="020F0502020204030204" pitchFamily="34" charset="0"/>
              </a:rPr>
              <a:t> a 600/5 PR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Type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current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transformer</a:t>
            </a:r>
            <a:r>
              <a:rPr lang="tr-TR" altLang="nl-NL" sz="4800" dirty="0" smtClean="0">
                <a:cs typeface="Calibri" panose="020F0502020204030204" pitchFamily="34" charset="0"/>
              </a:rPr>
              <a:t>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58" name="TextBox 15">
            <a:extLst>
              <a:ext uri="{FF2B5EF4-FFF2-40B4-BE49-F238E27FC236}">
                <a16:creationId xmlns:a16="http://schemas.microsoft.com/office/drawing/2014/main" xmlns="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7240" y="5848649"/>
            <a:ext cx="13019177" cy="23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tr-TR" altLang="nl-NL" sz="4800" dirty="0" smtClean="0">
                <a:cs typeface="Calibri" panose="020F0502020204030204" pitchFamily="34" charset="0"/>
              </a:rPr>
              <a:t>First,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traditional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modeling</a:t>
            </a:r>
            <a:r>
              <a:rPr lang="tr-TR" altLang="nl-NL" sz="4800" dirty="0" smtClean="0">
                <a:cs typeface="Calibri" panose="020F0502020204030204" pitchFamily="34" charset="0"/>
              </a:rPr>
              <a:t> is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applied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to</a:t>
            </a:r>
            <a:r>
              <a:rPr lang="tr-TR" altLang="nl-NL" sz="4800" dirty="0" smtClean="0">
                <a:cs typeface="Calibri" panose="020F0502020204030204" pitchFamily="34" charset="0"/>
              </a:rPr>
              <a:t> 3D model of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proposed</a:t>
            </a:r>
            <a:r>
              <a:rPr lang="tr-TR" altLang="nl-NL" sz="4800" dirty="0" smtClean="0">
                <a:cs typeface="Calibri" panose="020F0502020204030204" pitchFamily="34" charset="0"/>
              </a:rPr>
              <a:t> CT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and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then</a:t>
            </a:r>
            <a:r>
              <a:rPr lang="tr-TR" altLang="nl-NL" sz="4800" dirty="0" smtClean="0">
                <a:cs typeface="Calibri" panose="020F0502020204030204" pitchFamily="34" charset="0"/>
              </a:rPr>
              <a:t> 2D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models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are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solved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for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air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gap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studies</a:t>
            </a:r>
            <a:r>
              <a:rPr lang="tr-TR" altLang="nl-NL" sz="4800" dirty="0" smtClean="0">
                <a:cs typeface="Calibri" panose="020F0502020204030204" pitchFamily="34" charset="0"/>
              </a:rPr>
              <a:t> (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Fig</a:t>
            </a:r>
            <a:r>
              <a:rPr lang="tr-TR" altLang="nl-NL" sz="4800" dirty="0" smtClean="0">
                <a:cs typeface="Calibri" panose="020F0502020204030204" pitchFamily="34" charset="0"/>
              </a:rPr>
              <a:t>. 2).  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86" name="TextBox 22">
            <a:extLst>
              <a:ext uri="{FF2B5EF4-FFF2-40B4-BE49-F238E27FC236}">
                <a16:creationId xmlns:a16="http://schemas.microsoft.com/office/drawing/2014/main" xmlns="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77391" y="28897300"/>
            <a:ext cx="13604482" cy="451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CONCLUSIONS</a:t>
            </a:r>
            <a:r>
              <a:rPr lang="en-US" altLang="nl-NL" sz="4800" dirty="0" smtClean="0">
                <a:cs typeface="Calibri" panose="020F0502020204030204" pitchFamily="34" charset="0"/>
              </a:rPr>
              <a:t>: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This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paper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proposes</a:t>
            </a:r>
            <a:r>
              <a:rPr lang="tr-TR" altLang="nl-NL" sz="4800" dirty="0" smtClean="0">
                <a:cs typeface="Calibri" panose="020F0502020204030204" pitchFamily="34" charset="0"/>
              </a:rPr>
              <a:t> PR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type</a:t>
            </a:r>
            <a:r>
              <a:rPr lang="tr-TR" altLang="nl-NL" sz="4800" dirty="0" smtClean="0">
                <a:cs typeface="Calibri" panose="020F0502020204030204" pitchFamily="34" charset="0"/>
              </a:rPr>
              <a:t> CT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for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power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system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applications</a:t>
            </a:r>
            <a:r>
              <a:rPr lang="tr-TR" altLang="nl-NL" sz="4800" dirty="0" smtClean="0">
                <a:cs typeface="Calibri" panose="020F0502020204030204" pitchFamily="34" charset="0"/>
              </a:rPr>
              <a:t>.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The</a:t>
            </a:r>
            <a:r>
              <a:rPr lang="tr-TR" altLang="nl-NL" sz="4800" dirty="0" smtClean="0">
                <a:cs typeface="Calibri" panose="020F0502020204030204" pitchFamily="34" charset="0"/>
              </a:rPr>
              <a:t> main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purpose</a:t>
            </a:r>
            <a:r>
              <a:rPr lang="tr-TR" altLang="nl-NL" sz="4800" dirty="0" smtClean="0">
                <a:cs typeface="Calibri" panose="020F0502020204030204" pitchFamily="34" charset="0"/>
              </a:rPr>
              <a:t> is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to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achieve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required</a:t>
            </a:r>
            <a:r>
              <a:rPr lang="tr-TR" altLang="nl-NL" sz="4800" dirty="0" smtClean="0">
                <a:cs typeface="Calibri" panose="020F0502020204030204" pitchFamily="34" charset="0"/>
              </a:rPr>
              <a:t> IEC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and</a:t>
            </a:r>
            <a:r>
              <a:rPr lang="tr-TR" altLang="nl-NL" sz="4800" dirty="0" smtClean="0">
                <a:cs typeface="Calibri" panose="020F0502020204030204" pitchFamily="34" charset="0"/>
              </a:rPr>
              <a:t> IEEE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standards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with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air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gaps</a:t>
            </a:r>
            <a:r>
              <a:rPr lang="tr-TR" altLang="nl-NL" sz="4800" dirty="0" smtClean="0">
                <a:cs typeface="Calibri" panose="020F0502020204030204" pitchFamily="34" charset="0"/>
              </a:rPr>
              <a:t> in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the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core</a:t>
            </a:r>
            <a:r>
              <a:rPr lang="tr-TR" altLang="nl-NL" sz="4800" dirty="0" smtClean="0">
                <a:cs typeface="Calibri" panose="020F0502020204030204" pitchFamily="34" charset="0"/>
              </a:rPr>
              <a:t>.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According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to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performance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curves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and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calculations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the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suggested</a:t>
            </a:r>
            <a:r>
              <a:rPr lang="tr-TR" altLang="nl-NL" sz="4800" dirty="0" smtClean="0">
                <a:cs typeface="Calibri" panose="020F0502020204030204" pitchFamily="34" charset="0"/>
              </a:rPr>
              <a:t> model is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able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to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achieve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the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standards</a:t>
            </a:r>
            <a:r>
              <a:rPr lang="tr-TR" altLang="nl-NL" sz="4800" dirty="0" smtClean="0">
                <a:cs typeface="Calibri" panose="020F0502020204030204" pitchFamily="34" charset="0"/>
              </a:rPr>
              <a:t>. 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58974D01-8153-BC41-856A-A00CCD55800A}"/>
              </a:ext>
            </a:extLst>
          </p:cNvPr>
          <p:cNvSpPr txBox="1"/>
          <p:nvPr/>
        </p:nvSpPr>
        <p:spPr>
          <a:xfrm>
            <a:off x="15577391" y="37203420"/>
            <a:ext cx="13604482" cy="3411820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REFERENCES</a:t>
            </a:r>
            <a:r>
              <a:rPr lang="en-US" sz="4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algn="just"/>
            <a:r>
              <a:rPr lang="tr-TR" sz="2800" dirty="0" smtClean="0">
                <a:latin typeface="+mn-lt"/>
              </a:rPr>
              <a:t>1. </a:t>
            </a:r>
            <a:r>
              <a:rPr lang="en-GB" sz="2800" dirty="0" smtClean="0">
                <a:latin typeface="+mn-lt"/>
              </a:rPr>
              <a:t>N</a:t>
            </a:r>
            <a:r>
              <a:rPr lang="en-GB" sz="2800" dirty="0">
                <a:latin typeface="+mn-lt"/>
              </a:rPr>
              <a:t>. </a:t>
            </a:r>
            <a:r>
              <a:rPr lang="en-GB" sz="2800" dirty="0" err="1">
                <a:latin typeface="+mn-lt"/>
              </a:rPr>
              <a:t>Locci</a:t>
            </a:r>
            <a:r>
              <a:rPr lang="en-GB" sz="2800" dirty="0">
                <a:latin typeface="+mn-lt"/>
              </a:rPr>
              <a:t>, C. </a:t>
            </a:r>
            <a:r>
              <a:rPr lang="en-GB" sz="2800" dirty="0" err="1">
                <a:latin typeface="+mn-lt"/>
              </a:rPr>
              <a:t>Muscas</a:t>
            </a:r>
            <a:r>
              <a:rPr lang="en-GB" sz="2800" dirty="0">
                <a:latin typeface="+mn-lt"/>
              </a:rPr>
              <a:t>, </a:t>
            </a:r>
            <a:r>
              <a:rPr lang="en-GB" sz="2800" dirty="0" smtClean="0">
                <a:latin typeface="+mn-lt"/>
              </a:rPr>
              <a:t>Hysteresis </a:t>
            </a:r>
            <a:r>
              <a:rPr lang="en-GB" sz="2800" dirty="0">
                <a:latin typeface="+mn-lt"/>
              </a:rPr>
              <a:t>and eddy currents compensation in current </a:t>
            </a:r>
            <a:r>
              <a:rPr lang="en-GB" sz="2800" dirty="0" smtClean="0">
                <a:latin typeface="+mn-lt"/>
              </a:rPr>
              <a:t>transformer,</a:t>
            </a:r>
            <a:r>
              <a:rPr lang="en-GB" sz="2800" dirty="0">
                <a:latin typeface="+mn-lt"/>
              </a:rPr>
              <a:t> </a:t>
            </a:r>
            <a:r>
              <a:rPr lang="en-GB" sz="2800" i="1" dirty="0">
                <a:latin typeface="+mn-lt"/>
              </a:rPr>
              <a:t>IEEE Trans. Power </a:t>
            </a:r>
            <a:r>
              <a:rPr lang="en-GB" sz="2800" i="1" dirty="0" err="1">
                <a:latin typeface="+mn-lt"/>
              </a:rPr>
              <a:t>Deliv</a:t>
            </a:r>
            <a:r>
              <a:rPr lang="en-GB" sz="2800" i="1" dirty="0">
                <a:latin typeface="+mn-lt"/>
              </a:rPr>
              <a:t>.</a:t>
            </a:r>
            <a:r>
              <a:rPr lang="en-GB" sz="2800" dirty="0">
                <a:latin typeface="+mn-lt"/>
              </a:rPr>
              <a:t>, </a:t>
            </a:r>
            <a:r>
              <a:rPr lang="en-GB" sz="2800" dirty="0" smtClean="0">
                <a:latin typeface="+mn-lt"/>
              </a:rPr>
              <a:t>16</a:t>
            </a:r>
            <a:r>
              <a:rPr lang="en-GB" sz="2800" dirty="0">
                <a:latin typeface="+mn-lt"/>
              </a:rPr>
              <a:t>, no. 2, </a:t>
            </a:r>
            <a:r>
              <a:rPr lang="en-GB" sz="2800" dirty="0" smtClean="0">
                <a:latin typeface="+mn-lt"/>
              </a:rPr>
              <a:t>154-159</a:t>
            </a:r>
            <a:r>
              <a:rPr lang="en-GB" sz="2800" dirty="0">
                <a:latin typeface="+mn-lt"/>
              </a:rPr>
              <a:t>, </a:t>
            </a:r>
            <a:r>
              <a:rPr lang="tr-TR" sz="2800" dirty="0" smtClean="0">
                <a:latin typeface="+mn-lt"/>
              </a:rPr>
              <a:t>(</a:t>
            </a:r>
            <a:r>
              <a:rPr lang="en-GB" sz="2800" dirty="0" smtClean="0">
                <a:latin typeface="+mn-lt"/>
              </a:rPr>
              <a:t>2</a:t>
            </a:r>
            <a:r>
              <a:rPr lang="tr-TR" sz="2800" dirty="0" smtClean="0">
                <a:latin typeface="+mn-lt"/>
              </a:rPr>
              <a:t>001)</a:t>
            </a:r>
            <a:r>
              <a:rPr lang="en-GB" sz="2800" dirty="0" smtClean="0">
                <a:latin typeface="+mn-lt"/>
              </a:rPr>
              <a:t>.</a:t>
            </a:r>
            <a:endParaRPr lang="en-GB" sz="2800" dirty="0">
              <a:latin typeface="+mn-lt"/>
            </a:endParaRPr>
          </a:p>
          <a:p>
            <a:pPr algn="just"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800" dirty="0" smtClean="0">
                <a:latin typeface="+mn-lt"/>
                <a:ea typeface="+mn-ea"/>
                <a:cs typeface="Calibri" panose="020F0502020204030204" pitchFamily="34" charset="0"/>
              </a:rPr>
              <a:t>2. </a:t>
            </a:r>
            <a:r>
              <a:rPr lang="en-GB" sz="2800" dirty="0">
                <a:latin typeface="+mn-lt"/>
              </a:rPr>
              <a:t>J.H. Chan, A. </a:t>
            </a:r>
            <a:r>
              <a:rPr lang="en-GB" sz="2800" dirty="0" err="1">
                <a:latin typeface="+mn-lt"/>
              </a:rPr>
              <a:t>Vladimirescu</a:t>
            </a:r>
            <a:r>
              <a:rPr lang="en-GB" sz="2800" dirty="0">
                <a:latin typeface="+mn-lt"/>
              </a:rPr>
              <a:t>, X.C. Gao, P. </a:t>
            </a:r>
            <a:r>
              <a:rPr lang="en-GB" sz="2800" dirty="0" err="1">
                <a:latin typeface="+mn-lt"/>
              </a:rPr>
              <a:t>Liebmann</a:t>
            </a:r>
            <a:r>
              <a:rPr lang="en-GB" sz="2800" dirty="0">
                <a:latin typeface="+mn-lt"/>
              </a:rPr>
              <a:t>, Y. </a:t>
            </a:r>
            <a:r>
              <a:rPr lang="en-GB" sz="2800" dirty="0" err="1">
                <a:latin typeface="+mn-lt"/>
              </a:rPr>
              <a:t>Valainis</a:t>
            </a:r>
            <a:r>
              <a:rPr lang="en-GB" sz="2800" dirty="0">
                <a:latin typeface="+mn-lt"/>
              </a:rPr>
              <a:t>, </a:t>
            </a:r>
            <a:r>
              <a:rPr lang="en-GB" sz="2800" dirty="0" smtClean="0">
                <a:latin typeface="+mn-lt"/>
              </a:rPr>
              <a:t>Nonlinear </a:t>
            </a:r>
            <a:r>
              <a:rPr lang="en-GB" sz="2800" dirty="0">
                <a:latin typeface="+mn-lt"/>
              </a:rPr>
              <a:t>transformer model for circuit </a:t>
            </a:r>
            <a:r>
              <a:rPr lang="en-GB" sz="2800" dirty="0" smtClean="0">
                <a:latin typeface="+mn-lt"/>
              </a:rPr>
              <a:t>simulation,</a:t>
            </a:r>
            <a:r>
              <a:rPr lang="en-GB" sz="2800" dirty="0">
                <a:latin typeface="+mn-lt"/>
              </a:rPr>
              <a:t> </a:t>
            </a:r>
            <a:r>
              <a:rPr lang="en-GB" sz="2800" i="1" dirty="0">
                <a:latin typeface="+mn-lt"/>
              </a:rPr>
              <a:t>IEEE Trans. </a:t>
            </a:r>
            <a:r>
              <a:rPr lang="en-GB" sz="2800" i="1" dirty="0" err="1">
                <a:latin typeface="+mn-lt"/>
              </a:rPr>
              <a:t>Comput</a:t>
            </a:r>
            <a:r>
              <a:rPr lang="en-GB" sz="2800" i="1" dirty="0">
                <a:latin typeface="+mn-lt"/>
              </a:rPr>
              <a:t>.-Aided Des. </a:t>
            </a:r>
            <a:r>
              <a:rPr lang="en-GB" sz="2800" i="1" dirty="0" err="1">
                <a:latin typeface="+mn-lt"/>
              </a:rPr>
              <a:t>Integr</a:t>
            </a:r>
            <a:r>
              <a:rPr lang="en-GB" sz="2800" i="1" dirty="0">
                <a:latin typeface="+mn-lt"/>
              </a:rPr>
              <a:t>.</a:t>
            </a:r>
            <a:r>
              <a:rPr lang="en-GB" sz="2800" dirty="0">
                <a:latin typeface="+mn-lt"/>
              </a:rPr>
              <a:t>, </a:t>
            </a:r>
            <a:r>
              <a:rPr lang="en-GB" sz="2800" dirty="0" smtClean="0">
                <a:latin typeface="+mn-lt"/>
              </a:rPr>
              <a:t>10</a:t>
            </a:r>
            <a:r>
              <a:rPr lang="en-GB" sz="2800" dirty="0">
                <a:latin typeface="+mn-lt"/>
              </a:rPr>
              <a:t>, no. 4, </a:t>
            </a:r>
            <a:r>
              <a:rPr lang="en-GB" sz="2800" dirty="0" smtClean="0">
                <a:latin typeface="+mn-lt"/>
              </a:rPr>
              <a:t>476-482</a:t>
            </a:r>
            <a:r>
              <a:rPr lang="en-GB" sz="2800" dirty="0">
                <a:latin typeface="+mn-lt"/>
              </a:rPr>
              <a:t>, </a:t>
            </a:r>
            <a:r>
              <a:rPr lang="tr-TR" sz="2800" dirty="0" smtClean="0">
                <a:latin typeface="+mn-lt"/>
              </a:rPr>
              <a:t>(</a:t>
            </a:r>
            <a:r>
              <a:rPr lang="en-GB" sz="2800" dirty="0" smtClean="0">
                <a:latin typeface="+mn-lt"/>
              </a:rPr>
              <a:t>1991</a:t>
            </a:r>
            <a:r>
              <a:rPr lang="tr-TR" sz="2800" dirty="0" smtClean="0">
                <a:latin typeface="+mn-lt"/>
              </a:rPr>
              <a:t>)</a:t>
            </a:r>
            <a:r>
              <a:rPr lang="en-GB" sz="2800" dirty="0" smtClean="0">
                <a:latin typeface="+mn-lt"/>
              </a:rPr>
              <a:t>.</a:t>
            </a:r>
            <a:endParaRPr lang="tr-TR" sz="2800" dirty="0" smtClean="0">
              <a:latin typeface="+mn-lt"/>
              <a:ea typeface="+mn-ea"/>
              <a:cs typeface="Calibri" panose="020F0502020204030204" pitchFamily="34" charset="0"/>
            </a:endParaRPr>
          </a:p>
          <a:p>
            <a:pPr algn="just"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3</a:t>
            </a:r>
            <a:r>
              <a:rPr lang="tr-TR" sz="2800" dirty="0" smtClean="0">
                <a:latin typeface="+mn-lt"/>
                <a:ea typeface="+mn-ea"/>
                <a:cs typeface="Calibri" panose="020F0502020204030204" pitchFamily="34" charset="0"/>
              </a:rPr>
              <a:t>. </a:t>
            </a:r>
            <a:r>
              <a:rPr lang="en-GB" sz="2800" dirty="0">
                <a:latin typeface="+mn-lt"/>
              </a:rPr>
              <a:t>O. </a:t>
            </a:r>
            <a:r>
              <a:rPr lang="en-GB" sz="2800" dirty="0" err="1">
                <a:latin typeface="+mn-lt"/>
              </a:rPr>
              <a:t>Ozgonenel</a:t>
            </a:r>
            <a:r>
              <a:rPr lang="en-GB" sz="2800" dirty="0">
                <a:latin typeface="+mn-lt"/>
              </a:rPr>
              <a:t>, U.K. Terzi, I. </a:t>
            </a:r>
            <a:r>
              <a:rPr lang="en-GB" sz="2800" dirty="0" err="1">
                <a:latin typeface="+mn-lt"/>
              </a:rPr>
              <a:t>Guney</a:t>
            </a:r>
            <a:r>
              <a:rPr lang="en-GB" sz="2800" dirty="0">
                <a:latin typeface="+mn-lt"/>
              </a:rPr>
              <a:t>, </a:t>
            </a:r>
            <a:r>
              <a:rPr lang="en-GB" sz="2800" dirty="0" smtClean="0">
                <a:latin typeface="+mn-lt"/>
              </a:rPr>
              <a:t>A </a:t>
            </a:r>
            <a:r>
              <a:rPr lang="en-GB" sz="2800" dirty="0">
                <a:latin typeface="+mn-lt"/>
              </a:rPr>
              <a:t>different algorithm for correcting secondary current of current </a:t>
            </a:r>
            <a:r>
              <a:rPr lang="en-GB" sz="2800" dirty="0" smtClean="0">
                <a:latin typeface="+mn-lt"/>
              </a:rPr>
              <a:t>transformer,</a:t>
            </a:r>
            <a:r>
              <a:rPr lang="en-GB" sz="2800" dirty="0">
                <a:latin typeface="+mn-lt"/>
              </a:rPr>
              <a:t> </a:t>
            </a:r>
            <a:r>
              <a:rPr lang="en-GB" sz="2800" i="1" dirty="0">
                <a:latin typeface="+mn-lt"/>
              </a:rPr>
              <a:t>Proc. 10th Int. Conf. Developments in Power System Protection</a:t>
            </a:r>
            <a:r>
              <a:rPr lang="en-GB" sz="2800" dirty="0">
                <a:latin typeface="+mn-lt"/>
              </a:rPr>
              <a:t>, </a:t>
            </a:r>
            <a:r>
              <a:rPr lang="tr-TR" sz="2800" dirty="0" smtClean="0">
                <a:latin typeface="+mn-lt"/>
              </a:rPr>
              <a:t>(</a:t>
            </a:r>
            <a:r>
              <a:rPr lang="en-GB" sz="2800" dirty="0" smtClean="0">
                <a:latin typeface="+mn-lt"/>
              </a:rPr>
              <a:t>2010</a:t>
            </a:r>
            <a:r>
              <a:rPr lang="tr-TR" sz="2800" dirty="0" smtClean="0">
                <a:latin typeface="+mn-lt"/>
              </a:rPr>
              <a:t>)</a:t>
            </a:r>
            <a:r>
              <a:rPr lang="en-GB" sz="2800" dirty="0" smtClean="0">
                <a:latin typeface="+mn-lt"/>
              </a:rPr>
              <a:t>.</a:t>
            </a:r>
            <a:endParaRPr lang="en-US" sz="2800" dirty="0"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2088" name="TextBox 24">
            <a:extLst>
              <a:ext uri="{FF2B5EF4-FFF2-40B4-BE49-F238E27FC236}">
                <a16:creationId xmlns:a16="http://schemas.microsoft.com/office/drawing/2014/main" xmlns="" id="{F1E4126A-6A40-9640-AEDD-8346A4AF0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02318" y="14396163"/>
            <a:ext cx="6214179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2</a:t>
            </a:r>
            <a:r>
              <a:rPr lang="en-US" altLang="nl-NL" sz="3600" dirty="0">
                <a:cs typeface="Calibri" panose="020F0502020204030204" pitchFamily="34" charset="0"/>
              </a:rPr>
              <a:t>. </a:t>
            </a:r>
            <a:r>
              <a:rPr lang="tr-TR" altLang="nl-NL" sz="3600" dirty="0" smtClean="0">
                <a:cs typeface="Calibri" panose="020F0502020204030204" pitchFamily="34" charset="0"/>
              </a:rPr>
              <a:t>2D model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with</a:t>
            </a:r>
            <a:r>
              <a:rPr lang="tr-TR" altLang="nl-NL" sz="3600" dirty="0" smtClean="0">
                <a:cs typeface="Calibri" panose="020F0502020204030204" pitchFamily="34" charset="0"/>
              </a:rPr>
              <a:t>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ai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r</a:t>
            </a:r>
            <a:r>
              <a:rPr lang="tr-TR" altLang="nl-NL" sz="3600" dirty="0" smtClean="0">
                <a:cs typeface="Calibri" panose="020F0502020204030204" pitchFamily="34" charset="0"/>
              </a:rPr>
              <a:t>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gaps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89" name="TextBox 25">
            <a:extLst>
              <a:ext uri="{FF2B5EF4-FFF2-40B4-BE49-F238E27FC236}">
                <a16:creationId xmlns:a16="http://schemas.microsoft.com/office/drawing/2014/main" xmlns="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39670" y="22847292"/>
            <a:ext cx="6852111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3</a:t>
            </a:r>
            <a:r>
              <a:rPr lang="en-US" altLang="nl-NL" sz="3600" dirty="0">
                <a:cs typeface="Calibri" panose="020F0502020204030204" pitchFamily="34" charset="0"/>
              </a:rPr>
              <a:t>.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Magnetic</a:t>
            </a:r>
            <a:r>
              <a:rPr lang="tr-TR" altLang="nl-NL" sz="3600" dirty="0" smtClean="0">
                <a:cs typeface="Calibri" panose="020F0502020204030204" pitchFamily="34" charset="0"/>
              </a:rPr>
              <a:t>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flux</a:t>
            </a:r>
            <a:r>
              <a:rPr lang="tr-TR" altLang="nl-NL" sz="3600" dirty="0" smtClean="0">
                <a:cs typeface="Calibri" panose="020F0502020204030204" pitchFamily="34" charset="0"/>
              </a:rPr>
              <a:t>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distribution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0" name="TextBox 26">
            <a:extLst>
              <a:ext uri="{FF2B5EF4-FFF2-40B4-BE49-F238E27FC236}">
                <a16:creationId xmlns:a16="http://schemas.microsoft.com/office/drawing/2014/main" xmlns="" id="{4777EA07-A11C-6249-80C7-698BCEF47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03416" y="22194970"/>
            <a:ext cx="7879187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4</a:t>
            </a:r>
            <a:r>
              <a:rPr lang="en-US" altLang="nl-NL" sz="3600" dirty="0">
                <a:cs typeface="Calibri" panose="020F0502020204030204" pitchFamily="34" charset="0"/>
              </a:rPr>
              <a:t>.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Primary</a:t>
            </a:r>
            <a:r>
              <a:rPr lang="tr-TR" altLang="nl-NL" sz="3600" dirty="0" smtClean="0">
                <a:cs typeface="Calibri" panose="020F0502020204030204" pitchFamily="34" charset="0"/>
              </a:rPr>
              <a:t>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and</a:t>
            </a:r>
            <a:r>
              <a:rPr lang="tr-TR" altLang="nl-NL" sz="3600" dirty="0" smtClean="0">
                <a:cs typeface="Calibri" panose="020F0502020204030204" pitchFamily="34" charset="0"/>
              </a:rPr>
              <a:t>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secondary</a:t>
            </a:r>
            <a:r>
              <a:rPr lang="tr-TR" altLang="nl-NL" sz="3600" dirty="0" smtClean="0">
                <a:cs typeface="Calibri" panose="020F0502020204030204" pitchFamily="34" charset="0"/>
              </a:rPr>
              <a:t>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currents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2" name="TextBox 28">
            <a:extLst>
              <a:ext uri="{FF2B5EF4-FFF2-40B4-BE49-F238E27FC236}">
                <a16:creationId xmlns:a16="http://schemas.microsoft.com/office/drawing/2014/main" xmlns="" id="{B1056133-A630-A340-8799-CF384CEF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87155" y="28429082"/>
            <a:ext cx="12394718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5</a:t>
            </a:r>
            <a:r>
              <a:rPr lang="en-US" altLang="nl-NL" sz="3600" dirty="0">
                <a:cs typeface="Calibri" panose="020F0502020204030204" pitchFamily="34" charset="0"/>
              </a:rPr>
              <a:t>.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Current</a:t>
            </a:r>
            <a:r>
              <a:rPr lang="tr-TR" altLang="nl-NL" sz="3600" dirty="0" smtClean="0">
                <a:cs typeface="Calibri" panose="020F0502020204030204" pitchFamily="34" charset="0"/>
              </a:rPr>
              <a:t>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density</a:t>
            </a:r>
            <a:r>
              <a:rPr lang="tr-TR" altLang="nl-NL" sz="3600" dirty="0" smtClean="0">
                <a:cs typeface="Calibri" panose="020F0502020204030204" pitchFamily="34" charset="0"/>
              </a:rPr>
              <a:t> of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secondary</a:t>
            </a:r>
            <a:r>
              <a:rPr lang="tr-TR" altLang="nl-NL" sz="3600" dirty="0" smtClean="0">
                <a:cs typeface="Calibri" panose="020F0502020204030204" pitchFamily="34" charset="0"/>
              </a:rPr>
              <a:t>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winding</a:t>
            </a:r>
            <a:r>
              <a:rPr lang="tr-TR" altLang="nl-NL" sz="3600" dirty="0" smtClean="0">
                <a:cs typeface="Calibri" panose="020F0502020204030204" pitchFamily="34" charset="0"/>
              </a:rPr>
              <a:t> at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the</a:t>
            </a:r>
            <a:r>
              <a:rPr lang="tr-TR" altLang="nl-NL" sz="3600" dirty="0" smtClean="0">
                <a:cs typeface="Calibri" panose="020F0502020204030204" pitchFamily="34" charset="0"/>
              </a:rPr>
              <a:t> time 5msec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6" name="TextBox 33">
            <a:extLst>
              <a:ext uri="{FF2B5EF4-FFF2-40B4-BE49-F238E27FC236}">
                <a16:creationId xmlns:a16="http://schemas.microsoft.com/office/drawing/2014/main" xmlns="" id="{478932AD-87D4-5E47-9D62-E7F29E38E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8115" y="38498744"/>
            <a:ext cx="9272388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1</a:t>
            </a:r>
            <a:r>
              <a:rPr lang="en-US" altLang="nl-NL" sz="3600" dirty="0">
                <a:cs typeface="Calibri" panose="020F0502020204030204" pitchFamily="34" charset="0"/>
              </a:rPr>
              <a:t>. </a:t>
            </a:r>
            <a:r>
              <a:rPr lang="tr-TR" altLang="nl-NL" sz="3600" dirty="0" smtClean="0">
                <a:cs typeface="Calibri" panose="020F0502020204030204" pitchFamily="34" charset="0"/>
              </a:rPr>
              <a:t>3D model of PR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type</a:t>
            </a:r>
            <a:r>
              <a:rPr lang="tr-TR" altLang="nl-NL" sz="3600" dirty="0" smtClean="0">
                <a:cs typeface="Calibri" panose="020F0502020204030204" pitchFamily="34" charset="0"/>
              </a:rPr>
              <a:t> CT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without</a:t>
            </a:r>
            <a:r>
              <a:rPr lang="tr-TR" altLang="nl-NL" sz="3600" dirty="0" smtClean="0">
                <a:cs typeface="Calibri" panose="020F0502020204030204" pitchFamily="34" charset="0"/>
              </a:rPr>
              <a:t>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air</a:t>
            </a:r>
            <a:r>
              <a:rPr lang="tr-TR" altLang="nl-NL" sz="3600" dirty="0" smtClean="0">
                <a:cs typeface="Calibri" panose="020F0502020204030204" pitchFamily="34" charset="0"/>
              </a:rPr>
              <a:t> </a:t>
            </a:r>
            <a:r>
              <a:rPr lang="tr-TR" altLang="nl-NL" sz="3600" dirty="0" err="1" smtClean="0">
                <a:cs typeface="Calibri" panose="020F0502020204030204" pitchFamily="34" charset="0"/>
              </a:rPr>
              <a:t>gap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7" name="TextBox 1">
            <a:extLst>
              <a:ext uri="{FF2B5EF4-FFF2-40B4-BE49-F238E27FC236}">
                <a16:creationId xmlns:a16="http://schemas.microsoft.com/office/drawing/2014/main" xmlns="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046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5CDBC56B-29D0-CA4A-8DA9-C13301CCFC8B}"/>
              </a:ext>
            </a:extLst>
          </p:cNvPr>
          <p:cNvSpPr txBox="1"/>
          <p:nvPr/>
        </p:nvSpPr>
        <p:spPr>
          <a:xfrm rot="-5400000">
            <a:off x="-20849215" y="21047937"/>
            <a:ext cx="42803764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lang="en-US" sz="40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7888" y="22147923"/>
            <a:ext cx="3177382" cy="3177382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27" y="26508012"/>
            <a:ext cx="3926501" cy="1542554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8400" y="32086136"/>
            <a:ext cx="11074400" cy="6515666"/>
          </a:xfrm>
          <a:prstGeom prst="rect">
            <a:avLst/>
          </a:prstGeom>
        </p:spPr>
      </p:pic>
      <p:sp>
        <p:nvSpPr>
          <p:cNvPr id="35" name="TextBox 15">
            <a:extLst>
              <a:ext uri="{FF2B5EF4-FFF2-40B4-BE49-F238E27FC236}">
                <a16:creationId xmlns:a16="http://schemas.microsoft.com/office/drawing/2014/main" xmlns="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9794" y="15364134"/>
            <a:ext cx="13019177" cy="23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RESULTS</a:t>
            </a:r>
            <a:r>
              <a:rPr lang="en-US" altLang="nl-NL" sz="4800" dirty="0" smtClean="0">
                <a:cs typeface="Calibri" panose="020F0502020204030204" pitchFamily="34" charset="0"/>
              </a:rPr>
              <a:t>:</a:t>
            </a:r>
            <a:r>
              <a:rPr lang="tr-TR" altLang="nl-NL" sz="4800" dirty="0" smtClean="0">
                <a:cs typeface="Calibri" panose="020F0502020204030204" pitchFamily="34" charset="0"/>
              </a:rPr>
              <a:t> As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seen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from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the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performance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figures</a:t>
            </a:r>
            <a:r>
              <a:rPr lang="tr-TR" altLang="nl-NL" sz="4800" dirty="0" smtClean="0">
                <a:cs typeface="Calibri" panose="020F0502020204030204" pitchFamily="34" charset="0"/>
              </a:rPr>
              <a:t>, it can be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concluded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that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the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proposed</a:t>
            </a:r>
            <a:r>
              <a:rPr lang="tr-TR" altLang="nl-NL" sz="4800" dirty="0" smtClean="0">
                <a:cs typeface="Calibri" panose="020F0502020204030204" pitchFamily="34" charset="0"/>
              </a:rPr>
              <a:t> CT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type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with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air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gaps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fulfills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the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required</a:t>
            </a:r>
            <a:r>
              <a:rPr lang="tr-TR" altLang="nl-NL" sz="4800" dirty="0" smtClean="0">
                <a:cs typeface="Calibri" panose="020F0502020204030204" pitchFamily="34" charset="0"/>
              </a:rPr>
              <a:t> </a:t>
            </a:r>
            <a:r>
              <a:rPr lang="tr-TR" altLang="nl-NL" sz="4800" dirty="0" smtClean="0">
                <a:cs typeface="Calibri" panose="020F0502020204030204" pitchFamily="34" charset="0"/>
              </a:rPr>
              <a:t>IEC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and</a:t>
            </a:r>
            <a:r>
              <a:rPr lang="tr-TR" altLang="nl-NL" sz="4800" dirty="0" smtClean="0">
                <a:cs typeface="Calibri" panose="020F0502020204030204" pitchFamily="34" charset="0"/>
              </a:rPr>
              <a:t> IEEE </a:t>
            </a:r>
            <a:r>
              <a:rPr lang="tr-TR" altLang="nl-NL" sz="4800" dirty="0" err="1" smtClean="0">
                <a:cs typeface="Calibri" panose="020F0502020204030204" pitchFamily="34" charset="0"/>
              </a:rPr>
              <a:t>standards</a:t>
            </a:r>
            <a:r>
              <a:rPr lang="tr-TR" altLang="nl-NL" sz="4800" dirty="0" smtClean="0">
                <a:cs typeface="Calibri" panose="020F0502020204030204" pitchFamily="34" charset="0"/>
              </a:rPr>
              <a:t>.  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pic>
        <p:nvPicPr>
          <p:cNvPr id="8" name="Resim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78560" y="8149317"/>
            <a:ext cx="7851640" cy="5886653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577391" y="17537635"/>
            <a:ext cx="6932016" cy="5197178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56089" y="18283867"/>
            <a:ext cx="5176593" cy="3965787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712452" y="23489123"/>
            <a:ext cx="6439388" cy="4827837"/>
          </a:xfrm>
          <a:prstGeom prst="rect">
            <a:avLst/>
          </a:prstGeom>
        </p:spPr>
      </p:pic>
      <p:sp>
        <p:nvSpPr>
          <p:cNvPr id="42" name="Rectangle 16"/>
          <p:cNvSpPr>
            <a:spLocks noChangeArrowheads="1"/>
          </p:cNvSpPr>
          <p:nvPr/>
        </p:nvSpPr>
        <p:spPr bwMode="auto">
          <a:xfrm>
            <a:off x="15561915" y="33359236"/>
            <a:ext cx="1357188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182563">
              <a:tabLst>
                <a:tab pos="182563" algn="l"/>
              </a:tabLst>
              <a:defRPr/>
            </a:pPr>
            <a:r>
              <a:rPr lang="en-US" sz="4800" b="1" dirty="0" smtClean="0">
                <a:latin typeface="+mn-lt"/>
                <a:cs typeface="Times New Roman" pitchFamily="18" charset="0"/>
              </a:rPr>
              <a:t>Acknowledgement</a:t>
            </a:r>
            <a:endParaRPr lang="tr-TR" sz="4800" dirty="0">
              <a:latin typeface="+mn-lt"/>
            </a:endParaRPr>
          </a:p>
          <a:p>
            <a:pPr indent="182563" algn="just">
              <a:tabLst>
                <a:tab pos="182563" algn="l"/>
              </a:tabLst>
              <a:defRPr/>
            </a:pPr>
            <a:r>
              <a:rPr lang="en-US" sz="4800" dirty="0" smtClean="0">
                <a:latin typeface="+mj-lt"/>
                <a:cs typeface="Calibri" panose="020F0502020204030204" pitchFamily="34" charset="0"/>
              </a:rPr>
              <a:t>The </a:t>
            </a:r>
            <a:r>
              <a:rPr lang="en-US" sz="4800" dirty="0">
                <a:latin typeface="+mj-lt"/>
                <a:cs typeface="Calibri" panose="020F0502020204030204" pitchFamily="34" charset="0"/>
              </a:rPr>
              <a:t>authors are deeply grateful to TUBİTAK for its </a:t>
            </a:r>
            <a:r>
              <a:rPr lang="tr-TR" sz="4800" dirty="0">
                <a:latin typeface="+mj-lt"/>
                <a:cs typeface="Calibri" panose="020F0502020204030204" pitchFamily="34" charset="0"/>
              </a:rPr>
              <a:t>TEYDEB </a:t>
            </a:r>
            <a:r>
              <a:rPr lang="en-US" sz="4800" dirty="0">
                <a:latin typeface="+mj-lt"/>
                <a:cs typeface="Calibri" panose="020F0502020204030204" pitchFamily="34" charset="0"/>
              </a:rPr>
              <a:t>support </a:t>
            </a:r>
            <a:r>
              <a:rPr lang="en-US" sz="4800" dirty="0">
                <a:latin typeface="+mj-lt"/>
                <a:cs typeface="Calibri" panose="020F0502020204030204" pitchFamily="34" charset="0"/>
              </a:rPr>
              <a:t>for this project and would like to kindly acknowledge it. Without this support, this project would never have succeeded</a:t>
            </a:r>
            <a:r>
              <a:rPr lang="en-US" sz="4800" dirty="0">
                <a:latin typeface="+mj-lt"/>
                <a:cs typeface="Times New Roman" pitchFamily="18" charset="0"/>
              </a:rPr>
              <a:t>.</a:t>
            </a:r>
            <a:endParaRPr lang="en-US" sz="4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503</Words>
  <Application>Microsoft Office PowerPoint</Application>
  <PresentationFormat>Özel</PresentationFormat>
  <Paragraphs>34</Paragraphs>
  <Slides>1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Times New Roman</vt:lpstr>
      <vt:lpstr>Office Theme</vt:lpstr>
      <vt:lpstr>PowerPoint Sunusu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2019-04-21T11:54:35Z</dcterms:modified>
</cp:coreProperties>
</file>