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6" r:id="rId2"/>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varScale="1">
        <p:scale>
          <a:sx n="13" d="100"/>
          <a:sy n="13" d="100"/>
        </p:scale>
        <p:origin x="2803" y="125"/>
      </p:cViewPr>
      <p:guideLst>
        <p:guide orient="horz" pos="13482"/>
        <p:guide pos="9536"/>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8/10/2019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a:t>
            </a:fld>
            <a:endParaRPr lang="en-US" altLang="en-US"/>
          </a:p>
        </p:txBody>
      </p:sp>
    </p:spTree>
    <p:extLst>
      <p:ext uri="{BB962C8B-B14F-4D97-AF65-F5344CB8AC3E}">
        <p14:creationId xmlns:p14="http://schemas.microsoft.com/office/powerpoint/2010/main" val="1002903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8/10/2019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a:t>
            </a:fld>
            <a:endParaRPr lang="en-US" altLang="en-US"/>
          </a:p>
        </p:txBody>
      </p:sp>
    </p:spTree>
    <p:extLst>
      <p:ext uri="{BB962C8B-B14F-4D97-AF65-F5344CB8AC3E}">
        <p14:creationId xmlns:p14="http://schemas.microsoft.com/office/powerpoint/2010/main" val="2926660404"/>
      </p:ext>
    </p:extLst>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8/10/2019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8/10/2019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8/10/2019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8/10/2019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8/10/2019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8/10/2019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8/10/2019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8/10/2019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8/10/2019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8/10/2019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8/10/2019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8/10/2019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emf"/><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lvl="1" algn="ctr" defTabSz="4174027">
              <a:defRPr/>
            </a:pPr>
            <a:r>
              <a:rPr lang="en-US" sz="7200" b="1" dirty="0">
                <a:solidFill>
                  <a:srgbClr val="0070C0"/>
                </a:solidFill>
                <a:latin typeface="Calibri" panose="020F0502020204030204" pitchFamily="34" charset="0"/>
                <a:ea typeface="+mn-ea"/>
                <a:cs typeface="Calibri" panose="020F0502020204030204" pitchFamily="34" charset="0"/>
              </a:rPr>
              <a:t>FEM simulation and reverse engineering of an Electronic Wheel Detector</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J. J. Munoz</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S. Karoui</a:t>
            </a:r>
            <a:r>
              <a:rPr lang="en-US" sz="4000" baseline="30000" dirty="0">
                <a:latin typeface="Calibri" panose="020F0502020204030204" pitchFamily="34" charset="0"/>
                <a:cs typeface="Calibri" panose="020F0502020204030204" pitchFamily="34" charset="0"/>
              </a:rPr>
              <a:t>1</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1. SNCF Réseau, DGII Telecommunications Department, 93210 La </a:t>
            </a:r>
            <a:r>
              <a:rPr lang="en-US" sz="4000" dirty="0" err="1">
                <a:latin typeface="Calibri" panose="020F0502020204030204" pitchFamily="34" charset="0"/>
                <a:cs typeface="Calibri" panose="020F0502020204030204" pitchFamily="34" charset="0"/>
              </a:rPr>
              <a:t>Plaine</a:t>
            </a:r>
            <a:r>
              <a:rPr lang="en-US" sz="4000" dirty="0">
                <a:latin typeface="Calibri" panose="020F0502020204030204" pitchFamily="34" charset="0"/>
                <a:cs typeface="Calibri" panose="020F0502020204030204" pitchFamily="34" charset="0"/>
              </a:rPr>
              <a:t> Saint Denis, France</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271743" y="5000103"/>
            <a:ext cx="13861820" cy="969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solidFill>
                  <a:srgbClr val="0070C0"/>
                </a:solidFill>
                <a:cs typeface="Calibri" panose="020F0502020204030204" pitchFamily="34" charset="0"/>
              </a:rPr>
              <a:t>INRODUCTION</a:t>
            </a:r>
            <a:r>
              <a:rPr lang="en-US" altLang="nl-NL" sz="4800" dirty="0">
                <a:solidFill>
                  <a:srgbClr val="0070C0"/>
                </a:solidFill>
                <a:cs typeface="Calibri" panose="020F0502020204030204" pitchFamily="34" charset="0"/>
              </a:rPr>
              <a:t>: </a:t>
            </a:r>
          </a:p>
          <a:p>
            <a:pPr algn="just" eaLnBrk="1" hangingPunct="1">
              <a:spcBef>
                <a:spcPct val="0"/>
              </a:spcBef>
              <a:buFontTx/>
              <a:buNone/>
            </a:pPr>
            <a:r>
              <a:rPr lang="en-US" altLang="nl-NL" sz="4800" dirty="0">
                <a:cs typeface="Calibri" panose="020F0502020204030204" pitchFamily="34" charset="0"/>
              </a:rPr>
              <a:t>Electronic wheel detectors allow detecting trains passage. Some dysfunctions have been noticed in recent years, apparently due to their sensibility to external magnetic fields. This is why CEM team at SNCF’s Telecommunications Department has been working on developing a numerical model of such detectors, so it can further be used to simulate potential failure conditions. </a:t>
            </a:r>
          </a:p>
          <a:p>
            <a:pPr algn="just" eaLnBrk="1" hangingPunct="1">
              <a:spcBef>
                <a:spcPct val="0"/>
              </a:spcBef>
              <a:buFontTx/>
              <a:buNone/>
            </a:pPr>
            <a:r>
              <a:rPr lang="en-US" altLang="nl-NL" sz="4800" dirty="0">
                <a:cs typeface="Calibri" panose="020F0502020204030204" pitchFamily="34" charset="0"/>
              </a:rPr>
              <a:t>Such detectors consist in an “U” ferrite; this “U” is closed by the passage of a wheel, which results in an impedance augmentation of the detector at its resonating frequency (39kHz or 50kHz). </a:t>
            </a:r>
          </a:p>
        </p:txBody>
      </p:sp>
      <mc:AlternateContent xmlns:mc="http://schemas.openxmlformats.org/markup-compatibility/2006" xmlns:a14="http://schemas.microsoft.com/office/drawing/2010/main">
        <mc:Choice Requires="a14">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951672" y="21028147"/>
                <a:ext cx="13473348" cy="228405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solidFill>
                      <a:srgbClr val="0070C0"/>
                    </a:solidFill>
                    <a:cs typeface="Calibri" panose="020F0502020204030204" pitchFamily="34" charset="0"/>
                  </a:rPr>
                  <a:t>COMPUTATIONAL METHODS</a:t>
                </a:r>
                <a:r>
                  <a:rPr lang="en-US" altLang="nl-NL" sz="4800" dirty="0">
                    <a:solidFill>
                      <a:srgbClr val="0070C0"/>
                    </a:solidFill>
                    <a:cs typeface="Calibri" panose="020F0502020204030204" pitchFamily="34" charset="0"/>
                  </a:rPr>
                  <a:t>:</a:t>
                </a:r>
              </a:p>
              <a:p>
                <a:pPr marL="685800" indent="-685800" algn="just" eaLnBrk="1" hangingPunct="1">
                  <a:spcBef>
                    <a:spcPct val="0"/>
                  </a:spcBef>
                </a:pPr>
                <a:r>
                  <a:rPr lang="en-US" altLang="nl-NL" sz="4800" dirty="0">
                    <a:cs typeface="Calibri" panose="020F0502020204030204" pitchFamily="34" charset="0"/>
                  </a:rPr>
                  <a:t>Given the frequency range of the problem, Comsol’s </a:t>
                </a:r>
                <a:r>
                  <a:rPr lang="en-US" altLang="nl-NL" sz="4800" b="1" i="1" dirty="0">
                    <a:cs typeface="Calibri" panose="020F0502020204030204" pitchFamily="34" charset="0"/>
                  </a:rPr>
                  <a:t>AC/DC module </a:t>
                </a:r>
                <a:r>
                  <a:rPr lang="en-US" altLang="nl-NL" sz="4800" dirty="0">
                    <a:cs typeface="Calibri" panose="020F0502020204030204" pitchFamily="34" charset="0"/>
                  </a:rPr>
                  <a:t>was retained. </a:t>
                </a:r>
              </a:p>
              <a:p>
                <a:pPr marL="685800" indent="-685800" algn="just" eaLnBrk="1" hangingPunct="1">
                  <a:spcBef>
                    <a:spcPct val="0"/>
                  </a:spcBef>
                </a:pPr>
                <a:r>
                  <a:rPr lang="en-US" altLang="nl-NL" sz="4800" b="1" i="1" dirty="0">
                    <a:cs typeface="Calibri" panose="020F0502020204030204" pitchFamily="34" charset="0"/>
                  </a:rPr>
                  <a:t>Magnetic fields interface </a:t>
                </a:r>
                <a:r>
                  <a:rPr lang="en-US" altLang="nl-NL" sz="4800" dirty="0">
                    <a:cs typeface="Calibri" panose="020F0502020204030204" pitchFamily="34" charset="0"/>
                  </a:rPr>
                  <a:t>allows calculating magnetic fields generated by the detector as well as imposing external perturbing fields. </a:t>
                </a:r>
              </a:p>
              <a:p>
                <a:pPr algn="just" eaLnBrk="1" hangingPunct="1">
                  <a:spcBef>
                    <a:spcPct val="0"/>
                  </a:spcBef>
                  <a:buNone/>
                </a:pPr>
                <a14:m>
                  <m:oMath xmlns:m="http://schemas.openxmlformats.org/officeDocument/2006/math">
                    <m:r>
                      <a:rPr lang="fr-FR" altLang="nl-NL" sz="4800" b="0" i="0" smtClean="0">
                        <a:latin typeface="Cambria Math"/>
                        <a:cs typeface="Calibri" panose="020F0502020204030204" pitchFamily="34" charset="0"/>
                      </a:rPr>
                      <m:t>     </m:t>
                    </m:r>
                    <m:r>
                      <a:rPr lang="fr-FR" altLang="nl-NL" sz="4800" b="0" i="0" smtClean="0">
                        <a:latin typeface="Cambria Math"/>
                        <a:cs typeface="Calibri" panose="020F0502020204030204" pitchFamily="34" charset="0"/>
                      </a:rPr>
                      <m:t>𝛻</m:t>
                    </m:r>
                    <m:r>
                      <a:rPr lang="fr-FR" altLang="nl-NL" sz="4800" b="0" i="1" smtClean="0">
                        <a:latin typeface="Cambria Math"/>
                        <a:cs typeface="Calibri" panose="020F0502020204030204" pitchFamily="34" charset="0"/>
                      </a:rPr>
                      <m:t>×</m:t>
                    </m:r>
                    <m:acc>
                      <m:accPr>
                        <m:chr m:val="⃗"/>
                        <m:ctrlPr>
                          <a:rPr lang="fr-FR" altLang="nl-NL" sz="4800" i="1" smtClean="0">
                            <a:latin typeface="Cambria Math" panose="02040503050406030204" pitchFamily="18" charset="0"/>
                            <a:cs typeface="Calibri" panose="020F0502020204030204" pitchFamily="34" charset="0"/>
                          </a:rPr>
                        </m:ctrlPr>
                      </m:accPr>
                      <m:e>
                        <m:r>
                          <a:rPr lang="fr-FR" altLang="nl-NL" sz="4800" b="0" i="1" smtClean="0">
                            <a:latin typeface="Cambria Math"/>
                            <a:cs typeface="Calibri" panose="020F0502020204030204" pitchFamily="34" charset="0"/>
                          </a:rPr>
                          <m:t>𝐻</m:t>
                        </m:r>
                      </m:e>
                    </m:acc>
                    <m:r>
                      <a:rPr lang="fr-FR" altLang="nl-NL" sz="4800" b="0" i="1" dirty="0" smtClean="0">
                        <a:latin typeface="Cambria Math"/>
                        <a:cs typeface="Calibri" panose="020F0502020204030204" pitchFamily="34" charset="0"/>
                      </a:rPr>
                      <m:t>=</m:t>
                    </m:r>
                    <m:acc>
                      <m:accPr>
                        <m:chr m:val="⃗"/>
                        <m:ctrlPr>
                          <a:rPr lang="fr-FR" altLang="nl-NL" sz="4800" i="1" dirty="0" smtClean="0">
                            <a:latin typeface="Cambria Math" panose="02040503050406030204" pitchFamily="18" charset="0"/>
                            <a:cs typeface="Calibri" panose="020F0502020204030204" pitchFamily="34" charset="0"/>
                          </a:rPr>
                        </m:ctrlPr>
                      </m:accPr>
                      <m:e>
                        <m:r>
                          <a:rPr lang="fr-FR" altLang="nl-NL" sz="4800" b="0" i="1" dirty="0" smtClean="0">
                            <a:latin typeface="Cambria Math"/>
                            <a:cs typeface="Calibri" panose="020F0502020204030204" pitchFamily="34" charset="0"/>
                          </a:rPr>
                          <m:t>𝐽</m:t>
                        </m:r>
                      </m:e>
                    </m:acc>
                  </m:oMath>
                </a14:m>
                <a:r>
                  <a:rPr lang="en-US" altLang="nl-NL" sz="4800" dirty="0">
                    <a:cs typeface="Calibri" panose="020F0502020204030204" pitchFamily="34" charset="0"/>
                  </a:rPr>
                  <a:t>               </a:t>
                </a:r>
                <a14:m>
                  <m:oMath xmlns:m="http://schemas.openxmlformats.org/officeDocument/2006/math">
                    <m:acc>
                      <m:accPr>
                        <m:chr m:val="⃗"/>
                        <m:ctrlPr>
                          <a:rPr lang="fr-FR" altLang="nl-NL" sz="4800" i="1">
                            <a:latin typeface="Cambria Math" panose="02040503050406030204" pitchFamily="18" charset="0"/>
                            <a:cs typeface="Calibri" panose="020F0502020204030204" pitchFamily="34" charset="0"/>
                          </a:rPr>
                        </m:ctrlPr>
                      </m:accPr>
                      <m:e>
                        <m:r>
                          <a:rPr lang="fr-FR" altLang="nl-NL" sz="4800" i="1">
                            <a:latin typeface="Cambria Math"/>
                            <a:cs typeface="Calibri" panose="020F0502020204030204" pitchFamily="34" charset="0"/>
                          </a:rPr>
                          <m:t>𝐻</m:t>
                        </m:r>
                      </m:e>
                    </m:acc>
                    <m:r>
                      <a:rPr lang="fr-FR" altLang="nl-NL" sz="4800" i="1" dirty="0">
                        <a:latin typeface="Cambria Math"/>
                        <a:cs typeface="Calibri" panose="020F0502020204030204" pitchFamily="34" charset="0"/>
                      </a:rPr>
                      <m:t>=</m:t>
                    </m:r>
                    <m:r>
                      <a:rPr lang="fr-FR" altLang="nl-NL" sz="4800" i="1" dirty="0">
                        <a:latin typeface="Cambria Math"/>
                        <a:cs typeface="Calibri" panose="020F0502020204030204" pitchFamily="34" charset="0"/>
                      </a:rPr>
                      <m:t>𝑓</m:t>
                    </m:r>
                    <m:d>
                      <m:dPr>
                        <m:ctrlPr>
                          <a:rPr lang="fr-FR" altLang="nl-NL" sz="4800" i="1" dirty="0">
                            <a:latin typeface="Cambria Math" panose="02040503050406030204" pitchFamily="18" charset="0"/>
                            <a:cs typeface="Calibri" panose="020F0502020204030204" pitchFamily="34" charset="0"/>
                          </a:rPr>
                        </m:ctrlPr>
                      </m:dPr>
                      <m:e>
                        <m:r>
                          <a:rPr lang="fr-FR" altLang="nl-NL" sz="4800" i="1" dirty="0">
                            <a:latin typeface="Cambria Math"/>
                            <a:cs typeface="Calibri" panose="020F0502020204030204" pitchFamily="34" charset="0"/>
                          </a:rPr>
                          <m:t> </m:t>
                        </m:r>
                        <m:acc>
                          <m:accPr>
                            <m:chr m:val="⃗"/>
                            <m:ctrlPr>
                              <a:rPr lang="fr-FR" altLang="nl-NL" sz="4800" i="1" dirty="0">
                                <a:latin typeface="Cambria Math" panose="02040503050406030204" pitchFamily="18" charset="0"/>
                                <a:cs typeface="Calibri" panose="020F0502020204030204" pitchFamily="34" charset="0"/>
                              </a:rPr>
                            </m:ctrlPr>
                          </m:accPr>
                          <m:e>
                            <m:r>
                              <a:rPr lang="fr-FR" altLang="nl-NL" sz="4800" i="1" dirty="0">
                                <a:latin typeface="Cambria Math"/>
                                <a:cs typeface="Calibri" panose="020F0502020204030204" pitchFamily="34" charset="0"/>
                              </a:rPr>
                              <m:t>𝐵</m:t>
                            </m:r>
                          </m:e>
                        </m:acc>
                      </m:e>
                    </m:d>
                  </m:oMath>
                </a14:m>
                <a:r>
                  <a:rPr lang="en-US" altLang="nl-NL" sz="4800" dirty="0">
                    <a:cs typeface="Calibri" panose="020F0502020204030204" pitchFamily="34" charset="0"/>
                  </a:rPr>
                  <a:t>            </a:t>
                </a:r>
                <a14:m>
                  <m:oMath xmlns:m="http://schemas.openxmlformats.org/officeDocument/2006/math">
                    <m:acc>
                      <m:accPr>
                        <m:chr m:val="⃗"/>
                        <m:ctrlPr>
                          <a:rPr lang="fr-FR" altLang="nl-NL" sz="4800" i="1">
                            <a:latin typeface="Cambria Math" panose="02040503050406030204" pitchFamily="18" charset="0"/>
                            <a:cs typeface="Calibri" panose="020F0502020204030204" pitchFamily="34" charset="0"/>
                          </a:rPr>
                        </m:ctrlPr>
                      </m:accPr>
                      <m:e>
                        <m:r>
                          <a:rPr lang="fr-FR" altLang="nl-NL" sz="4800" i="1">
                            <a:latin typeface="Cambria Math"/>
                            <a:cs typeface="Calibri" panose="020F0502020204030204" pitchFamily="34" charset="0"/>
                          </a:rPr>
                          <m:t>𝐵</m:t>
                        </m:r>
                      </m:e>
                    </m:acc>
                    <m:r>
                      <a:rPr lang="fr-FR" altLang="nl-NL" sz="4800" i="1" dirty="0">
                        <a:latin typeface="Cambria Math"/>
                        <a:cs typeface="Calibri" panose="020F0502020204030204" pitchFamily="34" charset="0"/>
                      </a:rPr>
                      <m:t>=</m:t>
                    </m:r>
                    <m:r>
                      <a:rPr lang="fr-FR" altLang="nl-NL" sz="4800" dirty="0">
                        <a:latin typeface="Cambria Math"/>
                        <a:cs typeface="Calibri" panose="020F0502020204030204" pitchFamily="34" charset="0"/>
                      </a:rPr>
                      <m:t>𝛻</m:t>
                    </m:r>
                    <m:r>
                      <a:rPr lang="fr-FR" altLang="nl-NL" sz="4800" i="1" dirty="0">
                        <a:latin typeface="Cambria Math"/>
                        <a:cs typeface="Calibri" panose="020F0502020204030204" pitchFamily="34" charset="0"/>
                      </a:rPr>
                      <m:t>×</m:t>
                    </m:r>
                    <m:acc>
                      <m:accPr>
                        <m:chr m:val="⃗"/>
                        <m:ctrlPr>
                          <a:rPr lang="fr-FR" altLang="nl-NL" sz="4800" i="1" dirty="0">
                            <a:latin typeface="Cambria Math" panose="02040503050406030204" pitchFamily="18" charset="0"/>
                            <a:cs typeface="Calibri" panose="020F0502020204030204" pitchFamily="34" charset="0"/>
                          </a:rPr>
                        </m:ctrlPr>
                      </m:accPr>
                      <m:e>
                        <m:r>
                          <a:rPr lang="fr-FR" altLang="nl-NL" sz="4800" i="1" dirty="0">
                            <a:latin typeface="Cambria Math"/>
                            <a:cs typeface="Calibri" panose="020F0502020204030204" pitchFamily="34" charset="0"/>
                          </a:rPr>
                          <m:t>𝐴</m:t>
                        </m:r>
                      </m:e>
                    </m:acc>
                  </m:oMath>
                </a14:m>
                <a:endParaRPr lang="fr-FR" altLang="nl-NL" sz="4800" dirty="0">
                  <a:cs typeface="Calibri" panose="020F0502020204030204" pitchFamily="34" charset="0"/>
                </a:endParaRPr>
              </a:p>
              <a:p>
                <a:pPr algn="ctr" eaLnBrk="1" hangingPunct="1">
                  <a:spcBef>
                    <a:spcPct val="0"/>
                  </a:spcBef>
                  <a:buNone/>
                </a:pPr>
                <a:r>
                  <a:rPr lang="fr-FR" altLang="nl-NL" sz="4800" dirty="0">
                    <a:cs typeface="Calibri" panose="020F0502020204030204" pitchFamily="34" charset="0"/>
                  </a:rPr>
                  <a:t>Unicity of the solution: </a:t>
                </a:r>
                <a14:m>
                  <m:oMath xmlns:m="http://schemas.openxmlformats.org/officeDocument/2006/math">
                    <m:r>
                      <a:rPr lang="fr-FR" altLang="nl-NL" sz="4800" b="0" i="0" smtClean="0">
                        <a:latin typeface="Cambria Math"/>
                        <a:cs typeface="Calibri" panose="020F0502020204030204" pitchFamily="34" charset="0"/>
                      </a:rPr>
                      <m:t>𝛻</m:t>
                    </m:r>
                    <m:r>
                      <a:rPr lang="fr-FR" altLang="nl-NL" sz="4800" b="0" i="1" smtClean="0">
                        <a:latin typeface="Cambria Math"/>
                        <a:cs typeface="Calibri" panose="020F0502020204030204" pitchFamily="34" charset="0"/>
                      </a:rPr>
                      <m:t>⋅</m:t>
                    </m:r>
                    <m:acc>
                      <m:accPr>
                        <m:chr m:val="⃗"/>
                        <m:ctrlPr>
                          <a:rPr lang="fr-FR" altLang="nl-NL" sz="4800" b="0" i="1" smtClean="0">
                            <a:latin typeface="Cambria Math" panose="02040503050406030204" pitchFamily="18" charset="0"/>
                            <a:cs typeface="Calibri" panose="020F0502020204030204" pitchFamily="34" charset="0"/>
                          </a:rPr>
                        </m:ctrlPr>
                      </m:accPr>
                      <m:e>
                        <m:r>
                          <a:rPr lang="fr-FR" altLang="nl-NL" sz="4800" b="0" i="1" smtClean="0">
                            <a:latin typeface="Cambria Math"/>
                            <a:cs typeface="Calibri" panose="020F0502020204030204" pitchFamily="34" charset="0"/>
                          </a:rPr>
                          <m:t>𝐴</m:t>
                        </m:r>
                      </m:e>
                    </m:acc>
                    <m:r>
                      <a:rPr lang="fr-FR" altLang="nl-NL" sz="4800" b="0" i="0" smtClean="0">
                        <a:latin typeface="Cambria Math"/>
                        <a:cs typeface="Calibri" panose="020F0502020204030204" pitchFamily="34" charset="0"/>
                      </a:rPr>
                      <m:t>=0</m:t>
                    </m:r>
                  </m:oMath>
                </a14:m>
                <a:endParaRPr lang="fr-FR" altLang="nl-NL" sz="4800" dirty="0">
                  <a:cs typeface="Calibri" panose="020F0502020204030204" pitchFamily="34" charset="0"/>
                </a:endParaRPr>
              </a:p>
              <a:p>
                <a:pPr marL="685800" indent="-685800" algn="just" eaLnBrk="1" hangingPunct="1">
                  <a:spcBef>
                    <a:spcPct val="0"/>
                  </a:spcBef>
                </a:pPr>
                <a:r>
                  <a:rPr lang="en-US" altLang="nl-NL" sz="4800" dirty="0">
                    <a:cs typeface="Calibri" panose="020F0502020204030204" pitchFamily="34" charset="0"/>
                  </a:rPr>
                  <a:t>Magnetic insulation conditions are set at the boundaries of calculation domain to force magnetic fields to zero when far from the detector.</a:t>
                </a:r>
              </a:p>
              <a:p>
                <a:pPr marL="685800" indent="-685800" algn="just" eaLnBrk="1" hangingPunct="1">
                  <a:spcBef>
                    <a:spcPct val="0"/>
                  </a:spcBef>
                </a:pPr>
                <a:r>
                  <a:rPr lang="en-US" altLang="nl-NL" sz="4800" b="1" i="1" dirty="0">
                    <a:cs typeface="Calibri" panose="020F0502020204030204" pitchFamily="34" charset="0"/>
                  </a:rPr>
                  <a:t>Electrical circuits interface </a:t>
                </a:r>
                <a:r>
                  <a:rPr lang="en-US" altLang="nl-NL" sz="4800" dirty="0">
                    <a:cs typeface="Calibri" panose="020F0502020204030204" pitchFamily="34" charset="0"/>
                  </a:rPr>
                  <a:t>allows coupling the coils defined in magnetic fields interface to a simpler circuit model.</a:t>
                </a:r>
              </a:p>
              <a:p>
                <a:pPr marL="685800" indent="-685800" algn="just" eaLnBrk="1" hangingPunct="1">
                  <a:spcBef>
                    <a:spcPct val="0"/>
                  </a:spcBef>
                </a:pPr>
                <a:r>
                  <a:rPr lang="en-US" altLang="nl-NL" sz="4800" dirty="0">
                    <a:cs typeface="Calibri" panose="020F0502020204030204" pitchFamily="34" charset="0"/>
                  </a:rPr>
                  <a:t>Resonance frequency of an LC circuit </a:t>
                </a:r>
                <a14:m>
                  <m:oMath xmlns:m="http://schemas.openxmlformats.org/officeDocument/2006/math">
                    <m:r>
                      <a:rPr lang="fr-FR" altLang="nl-NL" sz="4800" b="0" i="1" smtClean="0">
                        <a:latin typeface="Cambria Math"/>
                        <a:cs typeface="Calibri" panose="020F0502020204030204" pitchFamily="34" charset="0"/>
                      </a:rPr>
                      <m:t>𝑓</m:t>
                    </m:r>
                    <m:r>
                      <a:rPr lang="fr-FR" altLang="nl-NL" sz="4800" b="0" i="1" smtClean="0">
                        <a:latin typeface="Cambria Math"/>
                        <a:cs typeface="Calibri" panose="020F0502020204030204" pitchFamily="34" charset="0"/>
                      </a:rPr>
                      <m:t>=</m:t>
                    </m:r>
                    <m:f>
                      <m:fPr>
                        <m:ctrlPr>
                          <a:rPr lang="fr-FR" altLang="nl-NL" sz="4800" b="0" i="1" smtClean="0">
                            <a:latin typeface="Cambria Math" panose="02040503050406030204" pitchFamily="18" charset="0"/>
                            <a:cs typeface="Calibri" panose="020F0502020204030204" pitchFamily="34" charset="0"/>
                          </a:rPr>
                        </m:ctrlPr>
                      </m:fPr>
                      <m:num>
                        <m:r>
                          <a:rPr lang="fr-FR" altLang="nl-NL" sz="4800" b="0" i="1" smtClean="0">
                            <a:latin typeface="Cambria Math"/>
                            <a:cs typeface="Calibri" panose="020F0502020204030204" pitchFamily="34" charset="0"/>
                          </a:rPr>
                          <m:t>1</m:t>
                        </m:r>
                      </m:num>
                      <m:den>
                        <m:r>
                          <a:rPr lang="fr-FR" altLang="nl-NL" sz="4800" b="0" i="1" smtClean="0">
                            <a:latin typeface="Cambria Math"/>
                            <a:cs typeface="Calibri" panose="020F0502020204030204" pitchFamily="34" charset="0"/>
                          </a:rPr>
                          <m:t>2</m:t>
                        </m:r>
                        <m:r>
                          <a:rPr lang="fr-FR" altLang="nl-NL" sz="4800" b="0" i="1" smtClean="0">
                            <a:latin typeface="Cambria Math"/>
                            <a:cs typeface="Calibri" panose="020F0502020204030204" pitchFamily="34" charset="0"/>
                          </a:rPr>
                          <m:t>𝜋</m:t>
                        </m:r>
                        <m:rad>
                          <m:radPr>
                            <m:degHide m:val="on"/>
                            <m:ctrlPr>
                              <a:rPr lang="fr-FR" altLang="nl-NL" sz="4800" b="0" i="1" smtClean="0">
                                <a:latin typeface="Cambria Math" panose="02040503050406030204" pitchFamily="18" charset="0"/>
                                <a:cs typeface="Calibri" panose="020F0502020204030204" pitchFamily="34" charset="0"/>
                              </a:rPr>
                            </m:ctrlPr>
                          </m:radPr>
                          <m:deg/>
                          <m:e>
                            <m:r>
                              <a:rPr lang="fr-FR" altLang="nl-NL" sz="4800" b="0" i="1" smtClean="0">
                                <a:latin typeface="Cambria Math"/>
                                <a:cs typeface="Calibri" panose="020F0502020204030204" pitchFamily="34" charset="0"/>
                              </a:rPr>
                              <m:t>𝐿𝐶</m:t>
                            </m:r>
                            <m:r>
                              <a:rPr lang="fr-FR" altLang="nl-NL" sz="4800" b="0" i="1" smtClean="0">
                                <a:latin typeface="Cambria Math"/>
                                <a:cs typeface="Calibri" panose="020F0502020204030204" pitchFamily="34" charset="0"/>
                              </a:rPr>
                              <m:t> </m:t>
                            </m:r>
                          </m:e>
                        </m:rad>
                      </m:den>
                    </m:f>
                  </m:oMath>
                </a14:m>
                <a:endParaRPr lang="en-US" altLang="nl-NL" sz="4800" dirty="0">
                  <a:cs typeface="Calibri" panose="020F0502020204030204" pitchFamily="34" charset="0"/>
                </a:endParaRPr>
              </a:p>
              <a:p>
                <a:pPr algn="just" eaLnBrk="1" hangingPunct="1">
                  <a:spcBef>
                    <a:spcPct val="0"/>
                  </a:spcBef>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mc:Choice>
        <mc:Fallback xmlns="">
          <p:sp>
            <p:nvSpPr>
              <p:cNvPr id="2052" name="TextBox 7">
                <a:extLst>
                  <a:ext uri="{FF2B5EF4-FFF2-40B4-BE49-F238E27FC236}">
                    <a16:creationId xmlns="" xmlns:a16="http://schemas.microsoft.com/office/drawing/2014/main" xmlns:a14="http://schemas.microsoft.com/office/drawing/2010/main" id="{4A08504F-7725-A243-96B9-497CEA110D4F}"/>
                  </a:ext>
                </a:extLst>
              </p:cNvPr>
              <p:cNvSpPr txBox="1">
                <a:spLocks noRot="1" noChangeAspect="1" noMove="1" noResize="1" noEditPoints="1" noAdjustHandles="1" noChangeArrowheads="1" noChangeShapeType="1" noTextEdit="1"/>
              </p:cNvSpPr>
              <p:nvPr/>
            </p:nvSpPr>
            <p:spPr bwMode="auto">
              <a:xfrm>
                <a:off x="951672" y="21028147"/>
                <a:ext cx="13473348" cy="22840537"/>
              </a:xfrm>
              <a:prstGeom prst="rect">
                <a:avLst/>
              </a:prstGeom>
              <a:blipFill rotWithShape="1">
                <a:blip r:embed="rId3"/>
                <a:stretch>
                  <a:fillRect l="-2081" t="-587" r="-212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687239" y="5095098"/>
            <a:ext cx="13019177" cy="4519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solidFill>
                  <a:srgbClr val="0070C0"/>
                </a:solidFill>
                <a:cs typeface="Calibri" panose="020F0502020204030204" pitchFamily="34" charset="0"/>
              </a:rPr>
              <a:t>RESULTS</a:t>
            </a:r>
            <a:r>
              <a:rPr lang="en-US" altLang="nl-NL" sz="4800" dirty="0">
                <a:solidFill>
                  <a:srgbClr val="0070C0"/>
                </a:solidFill>
                <a:cs typeface="Calibri" panose="020F0502020204030204" pitchFamily="34" charset="0"/>
              </a:rPr>
              <a:t>: </a:t>
            </a:r>
            <a:r>
              <a:rPr lang="en-US" altLang="nl-NL" sz="4800" dirty="0">
                <a:cs typeface="Calibri" panose="020F0502020204030204" pitchFamily="34" charset="0"/>
              </a:rPr>
              <a:t>A step voltage was applied between detector’s terminals. Resonance frequency corresponds to the pseudo-frequency of oscillations in the circuit’s transient response, it equals approximatively its theoretical 39kHz value and it is sensible to model’s geometric details. </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425313" y="25741926"/>
            <a:ext cx="13448640" cy="11906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4800" b="1" dirty="0">
                <a:solidFill>
                  <a:srgbClr val="0070C0"/>
                </a:solidFill>
                <a:cs typeface="Calibri" panose="020F0502020204030204" pitchFamily="34" charset="0"/>
              </a:rPr>
              <a:t>CONCLUSIONS</a:t>
            </a:r>
            <a:r>
              <a:rPr lang="en-US" altLang="nl-NL" sz="4800" dirty="0">
                <a:solidFill>
                  <a:srgbClr val="0070C0"/>
                </a:solidFill>
                <a:cs typeface="Calibri" panose="020F0502020204030204" pitchFamily="34" charset="0"/>
              </a:rPr>
              <a:t>: </a:t>
            </a:r>
          </a:p>
          <a:p>
            <a:pPr marL="685800" indent="-685800" algn="just" eaLnBrk="1" hangingPunct="1">
              <a:spcBef>
                <a:spcPct val="0"/>
              </a:spcBef>
            </a:pPr>
            <a:r>
              <a:rPr lang="en-US" altLang="nl-NL" sz="4800" dirty="0">
                <a:cs typeface="Calibri" panose="020F0502020204030204" pitchFamily="34" charset="0"/>
              </a:rPr>
              <a:t>Convergence with respect to mesh size is reached.</a:t>
            </a:r>
          </a:p>
          <a:p>
            <a:pPr marL="685800" indent="-685800" algn="just" eaLnBrk="1" hangingPunct="1">
              <a:spcBef>
                <a:spcPct val="0"/>
              </a:spcBef>
            </a:pPr>
            <a:r>
              <a:rPr lang="en-US" altLang="nl-NL" sz="4800" dirty="0">
                <a:cs typeface="Calibri" panose="020F0502020204030204" pitchFamily="34" charset="0"/>
              </a:rPr>
              <a:t>The detector modeled through reverse engineering corresponds to its theoretical characteristics in terms of resonance frequency and sensibility region. </a:t>
            </a:r>
          </a:p>
          <a:p>
            <a:pPr marL="685800" indent="-685800" algn="just" eaLnBrk="1" hangingPunct="1">
              <a:spcBef>
                <a:spcPct val="0"/>
              </a:spcBef>
            </a:pPr>
            <a:r>
              <a:rPr lang="en-US" altLang="nl-NL" sz="4800" dirty="0">
                <a:cs typeface="Calibri" panose="020F0502020204030204" pitchFamily="34" charset="0"/>
              </a:rPr>
              <a:t>Considering detector’s full geometry is necessary for its resonance frequency to be as close as possible to its theoretical value.</a:t>
            </a:r>
          </a:p>
          <a:p>
            <a:pPr marL="685800" indent="-685800" algn="just" eaLnBrk="1" hangingPunct="1">
              <a:spcBef>
                <a:spcPct val="0"/>
              </a:spcBef>
            </a:pPr>
            <a:r>
              <a:rPr lang="en-US" altLang="nl-NL" sz="4800" dirty="0">
                <a:cs typeface="Calibri" panose="020F0502020204030204" pitchFamily="34" charset="0"/>
              </a:rPr>
              <a:t>External fields may have an impact on detector’s transient response.</a:t>
            </a:r>
          </a:p>
          <a:p>
            <a:pPr algn="just" eaLnBrk="1" hangingPunct="1">
              <a:spcBef>
                <a:spcPct val="0"/>
              </a:spcBef>
              <a:buNone/>
            </a:pPr>
            <a:r>
              <a:rPr lang="en-US" altLang="nl-NL" sz="4800" dirty="0">
                <a:cs typeface="Calibri" panose="020F0502020204030204" pitchFamily="34" charset="0"/>
              </a:rPr>
              <a:t>Further work includes: </a:t>
            </a:r>
          </a:p>
          <a:p>
            <a:pPr marL="685800" indent="-685800" algn="just" eaLnBrk="1" hangingPunct="1">
              <a:spcBef>
                <a:spcPct val="0"/>
              </a:spcBef>
            </a:pPr>
            <a:r>
              <a:rPr lang="en-US" altLang="nl-NL" sz="4800" dirty="0">
                <a:cs typeface="Calibri" panose="020F0502020204030204" pitchFamily="34" charset="0"/>
              </a:rPr>
              <a:t>Experimental validation of the model.</a:t>
            </a:r>
          </a:p>
          <a:p>
            <a:pPr marL="685800" indent="-685800" algn="just" eaLnBrk="1" hangingPunct="1">
              <a:spcBef>
                <a:spcPct val="0"/>
              </a:spcBef>
            </a:pPr>
            <a:r>
              <a:rPr lang="en-US" altLang="nl-NL" sz="4800" dirty="0">
                <a:cs typeface="Calibri" panose="020F0502020204030204" pitchFamily="34" charset="0"/>
              </a:rPr>
              <a:t>Development of simulation cases in which possible failure sources can be detected.</a:t>
            </a:r>
          </a:p>
          <a:p>
            <a:pPr marL="685800" indent="-685800" algn="just" eaLnBrk="1" hangingPunct="1">
              <a:spcBef>
                <a:spcPct val="0"/>
              </a:spcBef>
            </a:pPr>
            <a:r>
              <a:rPr lang="en-US" altLang="nl-NL" sz="4800" dirty="0">
                <a:cs typeface="Calibri" panose="020F0502020204030204" pitchFamily="34" charset="0"/>
              </a:rPr>
              <a:t>Dynamic modeling of a wheel’s passage. </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5677353" y="37566820"/>
            <a:ext cx="13024286" cy="3411820"/>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defTabSz="4175235" fontAlgn="auto">
              <a:spcBef>
                <a:spcPts val="0"/>
              </a:spcBef>
              <a:spcAft>
                <a:spcPts val="0"/>
              </a:spcAft>
              <a:defRPr/>
            </a:pPr>
            <a:r>
              <a:rPr lang="fr-FR" sz="2800" dirty="0">
                <a:latin typeface="+mj-lt"/>
              </a:rPr>
              <a:t>1. Guillaume Éric, Électronique modernisée des pédales D50, 2015</a:t>
            </a:r>
          </a:p>
          <a:p>
            <a:r>
              <a:rPr lang="fr-FR" sz="2800" dirty="0">
                <a:latin typeface="+mj-lt"/>
              </a:rPr>
              <a:t>2. </a:t>
            </a:r>
            <a:r>
              <a:rPr lang="fr-FR" sz="2800" dirty="0" err="1">
                <a:latin typeface="+mj-lt"/>
              </a:rPr>
              <a:t>Peetenut</a:t>
            </a:r>
            <a:r>
              <a:rPr lang="fr-FR" sz="2800" dirty="0">
                <a:latin typeface="+mj-lt"/>
              </a:rPr>
              <a:t> </a:t>
            </a:r>
            <a:r>
              <a:rPr lang="fr-FR" sz="2800" dirty="0" err="1">
                <a:latin typeface="+mj-lt"/>
              </a:rPr>
              <a:t>Triwong</a:t>
            </a:r>
            <a:r>
              <a:rPr lang="fr-FR" sz="2800" dirty="0">
                <a:latin typeface="+mj-lt"/>
              </a:rPr>
              <a:t>. Modélisation numérique 3D des phénomènes couplés dans les procédés d’élaboration par induction : couplage faible et couplage fort. </a:t>
            </a:r>
            <a:r>
              <a:rPr lang="en-US" sz="2800" dirty="0" err="1">
                <a:latin typeface="+mj-lt"/>
              </a:rPr>
              <a:t>Institut</a:t>
            </a:r>
            <a:r>
              <a:rPr lang="en-US" sz="2800" dirty="0">
                <a:latin typeface="+mj-lt"/>
              </a:rPr>
              <a:t> National </a:t>
            </a:r>
            <a:r>
              <a:rPr lang="en-US" sz="2800" dirty="0" err="1">
                <a:latin typeface="+mj-lt"/>
              </a:rPr>
              <a:t>Polytechnique</a:t>
            </a:r>
            <a:r>
              <a:rPr lang="en-US" sz="2800" dirty="0">
                <a:latin typeface="+mj-lt"/>
              </a:rPr>
              <a:t> de Grenoble – INPG, 2008.</a:t>
            </a:r>
            <a:endParaRPr lang="fr-FR" sz="2800" dirty="0">
              <a:latin typeface="+mj-lt"/>
            </a:endParaRPr>
          </a:p>
          <a:p>
            <a:pPr defTabSz="4175235" fontAlgn="auto">
              <a:spcBef>
                <a:spcPts val="0"/>
              </a:spcBef>
              <a:spcAft>
                <a:spcPts val="0"/>
              </a:spcAft>
              <a:defRPr/>
            </a:pPr>
            <a:r>
              <a:rPr lang="fr-FR" sz="2800" dirty="0">
                <a:latin typeface="+mj-lt"/>
              </a:rPr>
              <a:t>3. EPSF, Protocole de vérification de la compatibilité des matériels roulants avec les détecteurs électroniques, 2016. </a:t>
            </a:r>
            <a:endParaRPr lang="en-US" sz="2800" dirty="0">
              <a:latin typeface="+mj-lt"/>
              <a:ea typeface="+mn-ea"/>
              <a:cs typeface="Calibri" panose="020F0502020204030204" pitchFamily="34" charset="0"/>
            </a:endParaRP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5632454" y="40066181"/>
            <a:ext cx="5217496"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Simulation setup</a:t>
            </a:r>
          </a:p>
        </p:txBody>
      </p:sp>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5385085" y="15577511"/>
            <a:ext cx="6893156"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Transient current for a unit </a:t>
            </a:r>
          </a:p>
          <a:p>
            <a:pPr algn="ctr" eaLnBrk="1" hangingPunct="1">
              <a:spcBef>
                <a:spcPct val="0"/>
              </a:spcBef>
              <a:buFontTx/>
              <a:buNone/>
            </a:pPr>
            <a:r>
              <a:rPr lang="en-US" altLang="nl-NL" sz="3600" dirty="0">
                <a:cs typeface="Calibri" panose="020F0502020204030204" pitchFamily="34" charset="0"/>
              </a:rPr>
              <a:t>step voltage excitation. </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4419351" y="20103069"/>
            <a:ext cx="7566601"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Electronic wheel detector D39</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26" name="Picture 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0252" y="32849841"/>
            <a:ext cx="12243056" cy="7216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28"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6002" y="14827875"/>
            <a:ext cx="6422400" cy="4939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29" name="Picture 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88402" y="14590263"/>
            <a:ext cx="4998998" cy="5453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30" name="Picture 82" descr="D:\COMSOL Simulation results\result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54452" y="9614914"/>
            <a:ext cx="5269872" cy="3827198"/>
          </a:xfrm>
          <a:prstGeom prst="rect">
            <a:avLst/>
          </a:prstGeom>
          <a:noFill/>
          <a:extLst>
            <a:ext uri="{909E8E84-426E-40DD-AFC4-6F175D3DCCD1}">
              <a14:hiddenFill xmlns:a14="http://schemas.microsoft.com/office/drawing/2010/main">
                <a:solidFill>
                  <a:srgbClr val="FFFFFF"/>
                </a:solidFill>
              </a14:hiddenFill>
            </a:ext>
          </a:extLst>
        </p:spPr>
      </p:pic>
      <p:pic>
        <p:nvPicPr>
          <p:cNvPr id="2131" name="Picture 83" descr="D:\COMSOL Simulation results\result2.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541590" y="13600421"/>
            <a:ext cx="5444723" cy="3954181"/>
          </a:xfrm>
          <a:prstGeom prst="rect">
            <a:avLst/>
          </a:prstGeom>
          <a:noFill/>
          <a:extLst>
            <a:ext uri="{909E8E84-426E-40DD-AFC4-6F175D3DCCD1}">
              <a14:hiddenFill xmlns:a14="http://schemas.microsoft.com/office/drawing/2010/main">
                <a:solidFill>
                  <a:srgbClr val="FFFFFF"/>
                </a:solidFill>
              </a14:hiddenFill>
            </a:ext>
          </a:extLst>
        </p:spPr>
      </p:pic>
      <p:pic>
        <p:nvPicPr>
          <p:cNvPr id="2133" name="Picture 8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385085" y="10793032"/>
            <a:ext cx="7256332" cy="478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34" name="Picture 8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514108" y="18750431"/>
            <a:ext cx="6167873" cy="4771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22514108" y="23625440"/>
            <a:ext cx="6545190" cy="17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6</a:t>
            </a:r>
            <a:r>
              <a:rPr lang="en-US" altLang="nl-NL" sz="3600" dirty="0">
                <a:cs typeface="Calibri" panose="020F0502020204030204" pitchFamily="34" charset="0"/>
              </a:rPr>
              <a:t>.  Simulated </a:t>
            </a:r>
            <a:r>
              <a:rPr lang="en-US" altLang="nl-NL" sz="3600" b="1" dirty="0">
                <a:cs typeface="Calibri" panose="020F0502020204030204" pitchFamily="34" charset="0"/>
              </a:rPr>
              <a:t>B </a:t>
            </a:r>
            <a:r>
              <a:rPr lang="en-US" altLang="nl-NL" sz="3600" dirty="0">
                <a:cs typeface="Calibri" panose="020F0502020204030204" pitchFamily="34" charset="0"/>
              </a:rPr>
              <a:t>field</a:t>
            </a:r>
            <a:r>
              <a:rPr lang="en-US" altLang="nl-NL" sz="3600" b="1" dirty="0">
                <a:cs typeface="Calibri" panose="020F0502020204030204" pitchFamily="34" charset="0"/>
              </a:rPr>
              <a:t> </a:t>
            </a:r>
            <a:r>
              <a:rPr lang="en-US" altLang="nl-NL" sz="3600" dirty="0">
                <a:cs typeface="Calibri" panose="020F0502020204030204" pitchFamily="34" charset="0"/>
              </a:rPr>
              <a:t>(detector perturbed</a:t>
            </a:r>
          </a:p>
          <a:p>
            <a:pPr algn="ctr" eaLnBrk="1" hangingPunct="1">
              <a:spcBef>
                <a:spcPct val="0"/>
              </a:spcBef>
              <a:buFontTx/>
              <a:buNone/>
            </a:pPr>
            <a:r>
              <a:rPr lang="en-US" altLang="nl-NL" sz="3600" dirty="0">
                <a:cs typeface="Calibri" panose="020F0502020204030204" pitchFamily="34" charset="0"/>
              </a:rPr>
              <a:t>by the passage of a wheel)</a:t>
            </a:r>
          </a:p>
        </p:txBody>
      </p:sp>
      <p:pic>
        <p:nvPicPr>
          <p:cNvPr id="2135" name="Picture 8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677353" y="17572807"/>
            <a:ext cx="6600888" cy="4947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15425313" y="22750525"/>
            <a:ext cx="6879571" cy="23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Impedance of the circuit</a:t>
            </a:r>
          </a:p>
          <a:p>
            <a:pPr algn="ctr" eaLnBrk="1" hangingPunct="1">
              <a:spcBef>
                <a:spcPct val="0"/>
              </a:spcBef>
              <a:buFontTx/>
              <a:buNone/>
            </a:pPr>
            <a:r>
              <a:rPr lang="en-US" altLang="nl-NL" sz="3600" dirty="0">
                <a:cs typeface="Calibri" panose="020F0502020204030204" pitchFamily="34" charset="0"/>
              </a:rPr>
              <a:t>in function of the gap between</a:t>
            </a:r>
          </a:p>
          <a:p>
            <a:pPr algn="ctr" eaLnBrk="1" hangingPunct="1">
              <a:spcBef>
                <a:spcPct val="0"/>
              </a:spcBef>
              <a:buFontTx/>
              <a:buNone/>
            </a:pPr>
            <a:r>
              <a:rPr lang="en-US" altLang="nl-NL" sz="3600" dirty="0">
                <a:cs typeface="Calibri" panose="020F0502020204030204" pitchFamily="34" charset="0"/>
              </a:rPr>
              <a:t>the (approximate) wheel and the detector.</a:t>
            </a:r>
          </a:p>
        </p:txBody>
      </p:sp>
      <p:sp>
        <p:nvSpPr>
          <p:cNvPr id="2092"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22671426" y="17554602"/>
            <a:ext cx="5185052"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Simulated </a:t>
            </a:r>
            <a:r>
              <a:rPr lang="en-US" altLang="nl-NL" sz="3600" b="1" dirty="0">
                <a:cs typeface="Calibri" panose="020F0502020204030204" pitchFamily="34" charset="0"/>
              </a:rPr>
              <a:t>B </a:t>
            </a:r>
            <a:r>
              <a:rPr lang="en-US" altLang="nl-NL" sz="3600" dirty="0">
                <a:cs typeface="Calibri" panose="020F0502020204030204" pitchFamily="34" charset="0"/>
              </a:rPr>
              <a:t>field</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496</Words>
  <Application>Microsoft Office PowerPoint</Application>
  <PresentationFormat>Personnalisé</PresentationFormat>
  <Paragraphs>54</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Cambria Math</vt:lpstr>
      <vt:lpstr>Office Theme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2019-08-10T14:02:55Z</dcterms:modified>
</cp:coreProperties>
</file>