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9" r:id="rId2"/>
  </p:sldIdLst>
  <p:sldSz cx="30275213" cy="42803763"/>
  <p:notesSz cx="6797675" cy="9926638"/>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1" autoAdjust="0"/>
    <p:restoredTop sz="96357" autoAdjust="0"/>
  </p:normalViewPr>
  <p:slideViewPr>
    <p:cSldViewPr snapToGrid="0">
      <p:cViewPr>
        <p:scale>
          <a:sx n="33" d="100"/>
          <a:sy n="33" d="100"/>
        </p:scale>
        <p:origin x="1176" y="-2616"/>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720089" cy="720089"/>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49899D-C613-4325-B791-04D4815D1155}" type="doc">
      <dgm:prSet loTypeId="urn:microsoft.com/office/officeart/2005/8/layout/hProcess9" loCatId="process" qsTypeId="urn:microsoft.com/office/officeart/2005/8/quickstyle/simple1" qsCatId="simple" csTypeId="urn:microsoft.com/office/officeart/2005/8/colors/colorful5" csCatId="colorful" phldr="1"/>
      <dgm:spPr/>
      <dgm:t>
        <a:bodyPr/>
        <a:lstStyle/>
        <a:p>
          <a:endParaRPr lang="en-GB"/>
        </a:p>
      </dgm:t>
    </dgm:pt>
    <dgm:pt modelId="{E127ECCA-939A-44A0-A433-C3B3AC712D1D}">
      <dgm:prSet phldrT="[Testo]" custT="1"/>
      <dgm:spPr>
        <a:solidFill>
          <a:srgbClr val="FFC000"/>
        </a:solidFill>
      </dgm:spPr>
      <dgm:t>
        <a:bodyPr/>
        <a:lstStyle/>
        <a:p>
          <a:r>
            <a:rPr lang="en-US" sz="2800" noProof="0" dirty="0">
              <a:solidFill>
                <a:schemeClr val="tx1"/>
              </a:solidFill>
            </a:rPr>
            <a:t>2D-axy Diaphragm Parametric Model definition</a:t>
          </a:r>
        </a:p>
      </dgm:t>
    </dgm:pt>
    <dgm:pt modelId="{425428B8-BA16-4AE3-8C64-C0636C201DA6}" type="parTrans" cxnId="{43ED6537-C138-4AA6-96B9-32116FFECF5B}">
      <dgm:prSet/>
      <dgm:spPr/>
      <dgm:t>
        <a:bodyPr/>
        <a:lstStyle/>
        <a:p>
          <a:endParaRPr lang="en-GB"/>
        </a:p>
      </dgm:t>
    </dgm:pt>
    <dgm:pt modelId="{70CBAF8E-A3ED-4E0E-AFE4-75B299AD8B50}" type="sibTrans" cxnId="{43ED6537-C138-4AA6-96B9-32116FFECF5B}">
      <dgm:prSet/>
      <dgm:spPr/>
      <dgm:t>
        <a:bodyPr/>
        <a:lstStyle/>
        <a:p>
          <a:endParaRPr lang="en-GB"/>
        </a:p>
      </dgm:t>
    </dgm:pt>
    <dgm:pt modelId="{9A097D0E-271F-4191-A047-AF98744882A1}">
      <dgm:prSet phldrT="[Testo]" custT="1"/>
      <dgm:spPr>
        <a:solidFill>
          <a:srgbClr val="FFC000"/>
        </a:solidFill>
      </dgm:spPr>
      <dgm:t>
        <a:bodyPr/>
        <a:lstStyle/>
        <a:p>
          <a:r>
            <a:rPr lang="en-US" sz="2800" noProof="0" dirty="0">
              <a:solidFill>
                <a:schemeClr val="tx1"/>
              </a:solidFill>
            </a:rPr>
            <a:t>Model Method: Evaluation Results and Ranking </a:t>
          </a:r>
        </a:p>
      </dgm:t>
    </dgm:pt>
    <dgm:pt modelId="{C9CA4872-0FA9-4149-BBFD-0B655205707C}" type="parTrans" cxnId="{2A41C9C9-80DE-4E55-A100-97034074CEB2}">
      <dgm:prSet/>
      <dgm:spPr/>
      <dgm:t>
        <a:bodyPr/>
        <a:lstStyle/>
        <a:p>
          <a:endParaRPr lang="en-GB"/>
        </a:p>
      </dgm:t>
    </dgm:pt>
    <dgm:pt modelId="{FB7212B7-7405-4BD1-874F-6AE46841C918}" type="sibTrans" cxnId="{2A41C9C9-80DE-4E55-A100-97034074CEB2}">
      <dgm:prSet/>
      <dgm:spPr/>
      <dgm:t>
        <a:bodyPr/>
        <a:lstStyle/>
        <a:p>
          <a:endParaRPr lang="en-GB"/>
        </a:p>
      </dgm:t>
    </dgm:pt>
    <dgm:pt modelId="{BF7D1A12-1C6C-4D1D-A08F-6C62B3666A64}">
      <dgm:prSet phldrT="[Testo]" custT="1"/>
      <dgm:spPr>
        <a:solidFill>
          <a:srgbClr val="FFC000"/>
        </a:solidFill>
      </dgm:spPr>
      <dgm:t>
        <a:bodyPr/>
        <a:lstStyle/>
        <a:p>
          <a:r>
            <a:rPr lang="en-US" sz="2800" noProof="0" dirty="0">
              <a:solidFill>
                <a:schemeClr val="tx1"/>
              </a:solidFill>
            </a:rPr>
            <a:t>Model Method: Automatic creation of  3D models  (from 2D </a:t>
          </a:r>
          <a:r>
            <a:rPr lang="en-US" sz="2800" noProof="0" dirty="0" err="1">
              <a:solidFill>
                <a:schemeClr val="tx1"/>
              </a:solidFill>
            </a:rPr>
            <a:t>axy</a:t>
          </a:r>
          <a:r>
            <a:rPr lang="en-US" sz="2800" noProof="0" dirty="0">
              <a:solidFill>
                <a:schemeClr val="tx1"/>
              </a:solidFill>
            </a:rPr>
            <a:t> better results)</a:t>
          </a:r>
        </a:p>
      </dgm:t>
    </dgm:pt>
    <dgm:pt modelId="{13926FF0-046F-412B-9704-8D2DD996F0D3}" type="parTrans" cxnId="{1C8672AF-C87E-4CA0-8143-EEA68590A009}">
      <dgm:prSet/>
      <dgm:spPr/>
      <dgm:t>
        <a:bodyPr/>
        <a:lstStyle/>
        <a:p>
          <a:endParaRPr lang="en-GB"/>
        </a:p>
      </dgm:t>
    </dgm:pt>
    <dgm:pt modelId="{F23CF9D4-8256-4974-9663-549010945643}" type="sibTrans" cxnId="{1C8672AF-C87E-4CA0-8143-EEA68590A009}">
      <dgm:prSet/>
      <dgm:spPr/>
      <dgm:t>
        <a:bodyPr/>
        <a:lstStyle/>
        <a:p>
          <a:endParaRPr lang="en-GB"/>
        </a:p>
      </dgm:t>
    </dgm:pt>
    <dgm:pt modelId="{E40532E4-6F96-4495-BF84-AD922DF315D1}">
      <dgm:prSet phldrT="[Testo]" custT="1"/>
      <dgm:spPr>
        <a:solidFill>
          <a:srgbClr val="FFC000"/>
        </a:solidFill>
      </dgm:spPr>
      <dgm:t>
        <a:bodyPr/>
        <a:lstStyle/>
        <a:p>
          <a:r>
            <a:rPr lang="en-US" sz="2800" noProof="0" dirty="0">
              <a:solidFill>
                <a:schemeClr val="tx1"/>
              </a:solidFill>
            </a:rPr>
            <a:t>Model Method: Evaluation of rocking modes</a:t>
          </a:r>
        </a:p>
      </dgm:t>
    </dgm:pt>
    <dgm:pt modelId="{397DE463-D8A6-42CB-94E7-078285A9A1EB}" type="parTrans" cxnId="{9A35431E-B7CA-4D45-9D7B-E6D0C6DA32D7}">
      <dgm:prSet/>
      <dgm:spPr/>
      <dgm:t>
        <a:bodyPr/>
        <a:lstStyle/>
        <a:p>
          <a:endParaRPr lang="en-GB"/>
        </a:p>
      </dgm:t>
    </dgm:pt>
    <dgm:pt modelId="{3CFBD011-CE77-458B-8F27-6059DF6348F0}" type="sibTrans" cxnId="{9A35431E-B7CA-4D45-9D7B-E6D0C6DA32D7}">
      <dgm:prSet/>
      <dgm:spPr/>
      <dgm:t>
        <a:bodyPr/>
        <a:lstStyle/>
        <a:p>
          <a:endParaRPr lang="en-GB"/>
        </a:p>
      </dgm:t>
    </dgm:pt>
    <dgm:pt modelId="{C8BD5DDB-0AB7-44EE-98FE-0B5C7527585D}" type="pres">
      <dgm:prSet presAssocID="{D649899D-C613-4325-B791-04D4815D1155}" presName="CompostProcess" presStyleCnt="0">
        <dgm:presLayoutVars>
          <dgm:dir/>
          <dgm:resizeHandles val="exact"/>
        </dgm:presLayoutVars>
      </dgm:prSet>
      <dgm:spPr/>
    </dgm:pt>
    <dgm:pt modelId="{C5E0569D-33E2-4891-9E5B-A97D6B09E197}" type="pres">
      <dgm:prSet presAssocID="{D649899D-C613-4325-B791-04D4815D1155}" presName="arrow" presStyleLbl="bgShp" presStyleIdx="0" presStyleCnt="1" custScaleX="94025" custLinFactNeighborY="-912"/>
      <dgm:spPr/>
    </dgm:pt>
    <dgm:pt modelId="{B6496C88-1781-49F4-B4F0-5268FBC0A729}" type="pres">
      <dgm:prSet presAssocID="{D649899D-C613-4325-B791-04D4815D1155}" presName="linearProcess" presStyleCnt="0"/>
      <dgm:spPr/>
    </dgm:pt>
    <dgm:pt modelId="{C398C819-ED82-4FAC-8C4A-2ACA8B94C8F1}" type="pres">
      <dgm:prSet presAssocID="{E127ECCA-939A-44A0-A433-C3B3AC712D1D}" presName="textNode" presStyleLbl="node1" presStyleIdx="0" presStyleCnt="4" custScaleX="73109" custScaleY="97337">
        <dgm:presLayoutVars>
          <dgm:bulletEnabled val="1"/>
        </dgm:presLayoutVars>
      </dgm:prSet>
      <dgm:spPr/>
    </dgm:pt>
    <dgm:pt modelId="{E120FEB4-94C0-49C4-8D4A-F599991ED7D0}" type="pres">
      <dgm:prSet presAssocID="{70CBAF8E-A3ED-4E0E-AFE4-75B299AD8B50}" presName="sibTrans" presStyleCnt="0"/>
      <dgm:spPr/>
    </dgm:pt>
    <dgm:pt modelId="{DDD8A983-3902-46B5-A5B3-9D9DAA7007E8}" type="pres">
      <dgm:prSet presAssocID="{9A097D0E-271F-4191-A047-AF98744882A1}" presName="textNode" presStyleLbl="node1" presStyleIdx="1" presStyleCnt="4" custScaleX="64552" custScaleY="93482" custLinFactNeighborX="-63324">
        <dgm:presLayoutVars>
          <dgm:bulletEnabled val="1"/>
        </dgm:presLayoutVars>
      </dgm:prSet>
      <dgm:spPr/>
    </dgm:pt>
    <dgm:pt modelId="{0D7D0412-54F9-41A5-B8C6-98AB4E3AB498}" type="pres">
      <dgm:prSet presAssocID="{FB7212B7-7405-4BD1-874F-6AE46841C918}" presName="sibTrans" presStyleCnt="0"/>
      <dgm:spPr/>
    </dgm:pt>
    <dgm:pt modelId="{8096E12F-D87C-44FC-9A6B-7CFD531E8F42}" type="pres">
      <dgm:prSet presAssocID="{BF7D1A12-1C6C-4D1D-A08F-6C62B3666A64}" presName="textNode" presStyleLbl="node1" presStyleIdx="2" presStyleCnt="4" custScaleX="81137" custScaleY="89627" custLinFactX="-2684" custLinFactNeighborX="-100000">
        <dgm:presLayoutVars>
          <dgm:bulletEnabled val="1"/>
        </dgm:presLayoutVars>
      </dgm:prSet>
      <dgm:spPr/>
    </dgm:pt>
    <dgm:pt modelId="{B216D359-9B29-45BC-A1A0-1676FE46DDAF}" type="pres">
      <dgm:prSet presAssocID="{F23CF9D4-8256-4974-9663-549010945643}" presName="sibTrans" presStyleCnt="0"/>
      <dgm:spPr/>
    </dgm:pt>
    <dgm:pt modelId="{A38CC38A-D920-4FAB-A695-72C3D939BB37}" type="pres">
      <dgm:prSet presAssocID="{E40532E4-6F96-4495-BF84-AD922DF315D1}" presName="textNode" presStyleLbl="node1" presStyleIdx="3" presStyleCnt="4" custScaleX="59044" custScaleY="93482" custLinFactX="-14124" custLinFactNeighborX="-100000">
        <dgm:presLayoutVars>
          <dgm:bulletEnabled val="1"/>
        </dgm:presLayoutVars>
      </dgm:prSet>
      <dgm:spPr/>
    </dgm:pt>
  </dgm:ptLst>
  <dgm:cxnLst>
    <dgm:cxn modelId="{AED70118-DC95-4485-AA16-EFC2B99B0FC0}" type="presOf" srcId="{BF7D1A12-1C6C-4D1D-A08F-6C62B3666A64}" destId="{8096E12F-D87C-44FC-9A6B-7CFD531E8F42}" srcOrd="0" destOrd="0" presId="urn:microsoft.com/office/officeart/2005/8/layout/hProcess9"/>
    <dgm:cxn modelId="{9A35431E-B7CA-4D45-9D7B-E6D0C6DA32D7}" srcId="{D649899D-C613-4325-B791-04D4815D1155}" destId="{E40532E4-6F96-4495-BF84-AD922DF315D1}" srcOrd="3" destOrd="0" parTransId="{397DE463-D8A6-42CB-94E7-078285A9A1EB}" sibTransId="{3CFBD011-CE77-458B-8F27-6059DF6348F0}"/>
    <dgm:cxn modelId="{642D2532-5DD1-4555-9EA4-61FC2EC37B92}" type="presOf" srcId="{E127ECCA-939A-44A0-A433-C3B3AC712D1D}" destId="{C398C819-ED82-4FAC-8C4A-2ACA8B94C8F1}" srcOrd="0" destOrd="0" presId="urn:microsoft.com/office/officeart/2005/8/layout/hProcess9"/>
    <dgm:cxn modelId="{43ED6537-C138-4AA6-96B9-32116FFECF5B}" srcId="{D649899D-C613-4325-B791-04D4815D1155}" destId="{E127ECCA-939A-44A0-A433-C3B3AC712D1D}" srcOrd="0" destOrd="0" parTransId="{425428B8-BA16-4AE3-8C64-C0636C201DA6}" sibTransId="{70CBAF8E-A3ED-4E0E-AFE4-75B299AD8B50}"/>
    <dgm:cxn modelId="{F9FCC783-A54D-4034-8E54-7385F4911DC5}" type="presOf" srcId="{E40532E4-6F96-4495-BF84-AD922DF315D1}" destId="{A38CC38A-D920-4FAB-A695-72C3D939BB37}" srcOrd="0" destOrd="0" presId="urn:microsoft.com/office/officeart/2005/8/layout/hProcess9"/>
    <dgm:cxn modelId="{CBBBC9A4-0E5D-45DC-B0C3-E5F20B53CA23}" type="presOf" srcId="{9A097D0E-271F-4191-A047-AF98744882A1}" destId="{DDD8A983-3902-46B5-A5B3-9D9DAA7007E8}" srcOrd="0" destOrd="0" presId="urn:microsoft.com/office/officeart/2005/8/layout/hProcess9"/>
    <dgm:cxn modelId="{1C8672AF-C87E-4CA0-8143-EEA68590A009}" srcId="{D649899D-C613-4325-B791-04D4815D1155}" destId="{BF7D1A12-1C6C-4D1D-A08F-6C62B3666A64}" srcOrd="2" destOrd="0" parTransId="{13926FF0-046F-412B-9704-8D2DD996F0D3}" sibTransId="{F23CF9D4-8256-4974-9663-549010945643}"/>
    <dgm:cxn modelId="{2A41C9C9-80DE-4E55-A100-97034074CEB2}" srcId="{D649899D-C613-4325-B791-04D4815D1155}" destId="{9A097D0E-271F-4191-A047-AF98744882A1}" srcOrd="1" destOrd="0" parTransId="{C9CA4872-0FA9-4149-BBFD-0B655205707C}" sibTransId="{FB7212B7-7405-4BD1-874F-6AE46841C918}"/>
    <dgm:cxn modelId="{3224F1F4-23B7-4B38-9E45-83C160372E0E}" type="presOf" srcId="{D649899D-C613-4325-B791-04D4815D1155}" destId="{C8BD5DDB-0AB7-44EE-98FE-0B5C7527585D}" srcOrd="0" destOrd="0" presId="urn:microsoft.com/office/officeart/2005/8/layout/hProcess9"/>
    <dgm:cxn modelId="{C7EA7744-0E56-4D6A-9AC2-41C45BAF5692}" type="presParOf" srcId="{C8BD5DDB-0AB7-44EE-98FE-0B5C7527585D}" destId="{C5E0569D-33E2-4891-9E5B-A97D6B09E197}" srcOrd="0" destOrd="0" presId="urn:microsoft.com/office/officeart/2005/8/layout/hProcess9"/>
    <dgm:cxn modelId="{1387FAE1-9331-4B3C-A34E-18D30EDA52FF}" type="presParOf" srcId="{C8BD5DDB-0AB7-44EE-98FE-0B5C7527585D}" destId="{B6496C88-1781-49F4-B4F0-5268FBC0A729}" srcOrd="1" destOrd="0" presId="urn:microsoft.com/office/officeart/2005/8/layout/hProcess9"/>
    <dgm:cxn modelId="{A9D20663-E3A5-4AE5-BE85-65657CC9B312}" type="presParOf" srcId="{B6496C88-1781-49F4-B4F0-5268FBC0A729}" destId="{C398C819-ED82-4FAC-8C4A-2ACA8B94C8F1}" srcOrd="0" destOrd="0" presId="urn:microsoft.com/office/officeart/2005/8/layout/hProcess9"/>
    <dgm:cxn modelId="{CCB5134F-7754-4EF9-A89F-0D4F904B8215}" type="presParOf" srcId="{B6496C88-1781-49F4-B4F0-5268FBC0A729}" destId="{E120FEB4-94C0-49C4-8D4A-F599991ED7D0}" srcOrd="1" destOrd="0" presId="urn:microsoft.com/office/officeart/2005/8/layout/hProcess9"/>
    <dgm:cxn modelId="{46596DEC-BD4A-496A-B448-B98AC0C1DB0E}" type="presParOf" srcId="{B6496C88-1781-49F4-B4F0-5268FBC0A729}" destId="{DDD8A983-3902-46B5-A5B3-9D9DAA7007E8}" srcOrd="2" destOrd="0" presId="urn:microsoft.com/office/officeart/2005/8/layout/hProcess9"/>
    <dgm:cxn modelId="{A936F0AA-47B4-40F7-9646-4F67F15F6C36}" type="presParOf" srcId="{B6496C88-1781-49F4-B4F0-5268FBC0A729}" destId="{0D7D0412-54F9-41A5-B8C6-98AB4E3AB498}" srcOrd="3" destOrd="0" presId="urn:microsoft.com/office/officeart/2005/8/layout/hProcess9"/>
    <dgm:cxn modelId="{1190C245-BB24-44B5-B72F-CBB8D3AD0235}" type="presParOf" srcId="{B6496C88-1781-49F4-B4F0-5268FBC0A729}" destId="{8096E12F-D87C-44FC-9A6B-7CFD531E8F42}" srcOrd="4" destOrd="0" presId="urn:microsoft.com/office/officeart/2005/8/layout/hProcess9"/>
    <dgm:cxn modelId="{8AF4B7F3-D4EA-4801-A1E2-7DDD0A12A57F}" type="presParOf" srcId="{B6496C88-1781-49F4-B4F0-5268FBC0A729}" destId="{B216D359-9B29-45BC-A1A0-1676FE46DDAF}" srcOrd="5" destOrd="0" presId="urn:microsoft.com/office/officeart/2005/8/layout/hProcess9"/>
    <dgm:cxn modelId="{DDB3AD59-2DD9-4827-AB64-DD54E796201A}" type="presParOf" srcId="{B6496C88-1781-49F4-B4F0-5268FBC0A729}" destId="{A38CC38A-D920-4FAB-A695-72C3D939BB37}" srcOrd="6"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E0569D-33E2-4891-9E5B-A97D6B09E197}">
      <dsp:nvSpPr>
        <dsp:cNvPr id="0" name=""/>
        <dsp:cNvSpPr/>
      </dsp:nvSpPr>
      <dsp:spPr>
        <a:xfrm>
          <a:off x="1553109" y="0"/>
          <a:ext cx="12363966" cy="5897728"/>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98C819-ED82-4FAC-8C4A-2ACA8B94C8F1}">
      <dsp:nvSpPr>
        <dsp:cNvPr id="0" name=""/>
        <dsp:cNvSpPr/>
      </dsp:nvSpPr>
      <dsp:spPr>
        <a:xfrm>
          <a:off x="127427" y="1800729"/>
          <a:ext cx="3393029" cy="2296268"/>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noProof="0" dirty="0">
              <a:solidFill>
                <a:schemeClr val="tx1"/>
              </a:solidFill>
            </a:rPr>
            <a:t>2D-axy Diaphragm Parametric Model definition</a:t>
          </a:r>
        </a:p>
      </dsp:txBody>
      <dsp:txXfrm>
        <a:off x="239522" y="1912824"/>
        <a:ext cx="3168839" cy="2072078"/>
      </dsp:txXfrm>
    </dsp:sp>
    <dsp:sp modelId="{DDD8A983-3902-46B5-A5B3-9D9DAA7007E8}">
      <dsp:nvSpPr>
        <dsp:cNvPr id="0" name=""/>
        <dsp:cNvSpPr/>
      </dsp:nvSpPr>
      <dsp:spPr>
        <a:xfrm>
          <a:off x="3804149" y="1846201"/>
          <a:ext cx="2995894" cy="2205325"/>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noProof="0" dirty="0">
              <a:solidFill>
                <a:schemeClr val="tx1"/>
              </a:solidFill>
            </a:rPr>
            <a:t>Model Method: Evaluation Results and Ranking </a:t>
          </a:r>
        </a:p>
      </dsp:txBody>
      <dsp:txXfrm>
        <a:off x="3911804" y="1953856"/>
        <a:ext cx="2780584" cy="1990015"/>
      </dsp:txXfrm>
    </dsp:sp>
    <dsp:sp modelId="{8096E12F-D87C-44FC-9A6B-7CFD531E8F42}">
      <dsp:nvSpPr>
        <dsp:cNvPr id="0" name=""/>
        <dsp:cNvSpPr/>
      </dsp:nvSpPr>
      <dsp:spPr>
        <a:xfrm>
          <a:off x="7165295" y="1891672"/>
          <a:ext cx="3765613" cy="2114382"/>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noProof="0" dirty="0">
              <a:solidFill>
                <a:schemeClr val="tx1"/>
              </a:solidFill>
            </a:rPr>
            <a:t>Model Method: Automatic creation of  3D models  (from 2D </a:t>
          </a:r>
          <a:r>
            <a:rPr lang="en-US" sz="2800" kern="1200" noProof="0" dirty="0" err="1">
              <a:solidFill>
                <a:schemeClr val="tx1"/>
              </a:solidFill>
            </a:rPr>
            <a:t>axy</a:t>
          </a:r>
          <a:r>
            <a:rPr lang="en-US" sz="2800" kern="1200" noProof="0" dirty="0">
              <a:solidFill>
                <a:schemeClr val="tx1"/>
              </a:solidFill>
            </a:rPr>
            <a:t> better results)</a:t>
          </a:r>
        </a:p>
      </dsp:txBody>
      <dsp:txXfrm>
        <a:off x="7268511" y="1994888"/>
        <a:ext cx="3559181" cy="1907950"/>
      </dsp:txXfrm>
    </dsp:sp>
    <dsp:sp modelId="{A38CC38A-D920-4FAB-A695-72C3D939BB37}">
      <dsp:nvSpPr>
        <dsp:cNvPr id="0" name=""/>
        <dsp:cNvSpPr/>
      </dsp:nvSpPr>
      <dsp:spPr>
        <a:xfrm>
          <a:off x="11173481" y="1846201"/>
          <a:ext cx="2740264" cy="2205325"/>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noProof="0" dirty="0">
              <a:solidFill>
                <a:schemeClr val="tx1"/>
              </a:solidFill>
            </a:rPr>
            <a:t>Model Method: Evaluation of rocking modes</a:t>
          </a:r>
        </a:p>
      </dsp:txBody>
      <dsp:txXfrm>
        <a:off x="11281136" y="1953856"/>
        <a:ext cx="2524954" cy="199001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09"/>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09"/>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8242"/>
            <a:ext cx="2946400" cy="496809"/>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8242"/>
            <a:ext cx="2946400" cy="496809"/>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‹N›</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09"/>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09"/>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5710"/>
            <a:ext cx="5438775" cy="4466511"/>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8242"/>
            <a:ext cx="2946400" cy="496809"/>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8242"/>
            <a:ext cx="2946400" cy="496809"/>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‹N›</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buFontTx/>
              <a:buNone/>
            </a:pPr>
            <a:r>
              <a:rPr lang="en-US" altLang="nl-NL" sz="1100" u="sng" dirty="0">
                <a:cs typeface="Calibri" panose="020F0502020204030204" pitchFamily="34" charset="0"/>
              </a:rPr>
              <a:t>NO-MOVING PART</a:t>
            </a:r>
            <a:r>
              <a:rPr lang="en-US" altLang="nl-NL" sz="1100" dirty="0">
                <a:cs typeface="Calibri" panose="020F0502020204030204" pitchFamily="34" charset="0"/>
              </a:rPr>
              <a:t>: </a:t>
            </a:r>
            <a:r>
              <a:rPr lang="en-GB" altLang="nl-NL" sz="1100" dirty="0">
                <a:cs typeface="Calibri" panose="020F0502020204030204" pitchFamily="34" charset="0"/>
              </a:rPr>
              <a:t>Mechanical response is a crucial point, usually loudspeakers may be subjected to serious shock/vibrational loads (both in automotive and professional application). In this work, our focus is on the capability of the basket for automotive application to support torsional/flexural load. The developed COMSOL model uses the </a:t>
            </a:r>
            <a:r>
              <a:rPr lang="en-GB" altLang="nl-NL" sz="1100" i="1" dirty="0">
                <a:cs typeface="Calibri" panose="020F0502020204030204" pitchFamily="34" charset="0"/>
              </a:rPr>
              <a:t>Solid Mechanics interface </a:t>
            </a:r>
            <a:r>
              <a:rPr lang="en-GB" altLang="nl-NL" sz="1100" dirty="0">
                <a:cs typeface="Calibri" panose="020F0502020204030204" pitchFamily="34" charset="0"/>
              </a:rPr>
              <a:t>(</a:t>
            </a:r>
            <a:r>
              <a:rPr lang="en-GB" altLang="nl-NL" sz="1100" i="1" dirty="0">
                <a:cs typeface="Calibri" panose="020F0502020204030204" pitchFamily="34" charset="0"/>
              </a:rPr>
              <a:t>Structural Mechanics Module</a:t>
            </a:r>
            <a:r>
              <a:rPr lang="en-GB" altLang="nl-NL" sz="1100" dirty="0">
                <a:cs typeface="Calibri" panose="020F0502020204030204" pitchFamily="34" charset="0"/>
              </a:rPr>
              <a:t>) including the </a:t>
            </a:r>
            <a:r>
              <a:rPr lang="en-GB" altLang="nl-NL" sz="1100" i="1" dirty="0">
                <a:cs typeface="Calibri" panose="020F0502020204030204" pitchFamily="34" charset="0"/>
              </a:rPr>
              <a:t>Safety</a:t>
            </a:r>
            <a:r>
              <a:rPr lang="en-GB" altLang="nl-NL" sz="1100" dirty="0">
                <a:cs typeface="Calibri" panose="020F0502020204030204" pitchFamily="34" charset="0"/>
              </a:rPr>
              <a:t> attribute, that enables you to study the use of materials in the structure, particularly with respect to safety factors. The safety factor can be computed with respect to a large number of different isotropic, orthotropic, or anisotropic failure criteria, including user-defined expressions. When a Safety node is included, you can access postprocessing variables for the safety factor, margin of safety, and damage and failure indices.</a:t>
            </a:r>
          </a:p>
          <a:p>
            <a:pPr eaLnBrk="1" hangingPunct="1">
              <a:spcBef>
                <a:spcPct val="0"/>
              </a:spcBef>
            </a:pPr>
            <a:endParaRPr lang="it-IT" altLang="nl-NL" dirty="0">
              <a:ea typeface="ＭＳ Ｐゴシック" panose="020B0600070205080204" pitchFamily="34" charset="-128"/>
            </a:endParaRPr>
          </a:p>
          <a:p>
            <a:pPr eaLnBrk="1" hangingPunct="1">
              <a:spcBef>
                <a:spcPct val="0"/>
              </a:spcBef>
            </a:pPr>
            <a:endParaRPr lang="it-IT" altLang="nl-NL" dirty="0">
              <a:ea typeface="ＭＳ Ｐゴシック" panose="020B0600070205080204" pitchFamily="34" charset="-128"/>
            </a:endParaRPr>
          </a:p>
          <a:p>
            <a:pPr algn="just" eaLnBrk="1" hangingPunct="1">
              <a:spcBef>
                <a:spcPct val="0"/>
              </a:spcBef>
              <a:buFontTx/>
              <a:buNone/>
            </a:pPr>
            <a:endParaRPr lang="en-US" altLang="nl-NL" sz="1100" dirty="0">
              <a:cs typeface="Calibri" panose="020F0502020204030204" pitchFamily="34" charset="0"/>
            </a:endParaRPr>
          </a:p>
          <a:p>
            <a:pPr algn="just" eaLnBrk="1" hangingPunct="1">
              <a:spcBef>
                <a:spcPct val="0"/>
              </a:spcBef>
              <a:buFontTx/>
              <a:buNone/>
            </a:pPr>
            <a:r>
              <a:rPr lang="en-US" altLang="nl-NL" sz="1100" dirty="0">
                <a:cs typeface="Calibri" panose="020F0502020204030204" pitchFamily="34" charset="0"/>
              </a:rPr>
              <a:t>MOVING PART: Soft Parts movements  generate sound. </a:t>
            </a:r>
            <a:r>
              <a:rPr lang="en-GB" altLang="nl-NL" sz="1100" dirty="0">
                <a:cs typeface="Calibri" panose="020F0502020204030204" pitchFamily="34" charset="0"/>
              </a:rPr>
              <a:t>The diaphragm is usually manufactured with a cone- or dome-shaped profile. A variety of different materials may be used, but the most common are paper, plastic, and metal. The ideal material would 1) be rigid, to prevent uncontrolled cone motions; 2) have low mass, to minimize starting force requirements and energy storage issues; 3) be well damped, to reduce vibrations continuing after the signal has stopped with little or no audible ringing due to its resonance frequency as determined by its usage. In practice, all three of these criteria cannot be met simultaneously using existing materials; thus, driver design involves trade-offs. For example, paper is light and typically well damped, but is not stiff; metal may be stiff and light, but it usually has poor damping; plastic can be light, but typically, the stiffer it is made, the poorer the damping.</a:t>
            </a:r>
            <a:endParaRPr lang="en-US" altLang="nl-NL" sz="1100" dirty="0">
              <a:cs typeface="Calibri" panose="020F0502020204030204" pitchFamily="34" charset="0"/>
            </a:endParaRPr>
          </a:p>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‹N›</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‹N›</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‹N›</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‹N›</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‹N›</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‹N›</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‹N›</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‹N›</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‹N›</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‹N›</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‹N›</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1.xml"/><Relationship Id="rId13" Type="http://schemas.microsoft.com/office/2007/relationships/hdphoto" Target="../media/hdphoto1.wdp"/><Relationship Id="rId1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diagramData" Target="../diagrams/data1.xml"/><Relationship Id="rId12" Type="http://schemas.openxmlformats.org/officeDocument/2006/relationships/image" Target="../media/image5.png"/><Relationship Id="rId17" Type="http://schemas.openxmlformats.org/officeDocument/2006/relationships/image" Target="../media/image9.png"/><Relationship Id="rId2" Type="http://schemas.openxmlformats.org/officeDocument/2006/relationships/notesSlide" Target="../notesSlides/notesSlide1.xml"/><Relationship Id="rId16"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4.png"/><Relationship Id="rId11" Type="http://schemas.microsoft.com/office/2007/relationships/diagramDrawing" Target="../diagrams/drawing1.xml"/><Relationship Id="rId5" Type="http://schemas.openxmlformats.org/officeDocument/2006/relationships/image" Target="../media/image3.png"/><Relationship Id="rId15" Type="http://schemas.openxmlformats.org/officeDocument/2006/relationships/image" Target="../media/image7.png"/><Relationship Id="rId10" Type="http://schemas.openxmlformats.org/officeDocument/2006/relationships/diagramColors" Target="../diagrams/colors1.xml"/><Relationship Id="rId4" Type="http://schemas.openxmlformats.org/officeDocument/2006/relationships/image" Target="../media/image2.png"/><Relationship Id="rId9" Type="http://schemas.openxmlformats.org/officeDocument/2006/relationships/diagramQuickStyle" Target="../diagrams/quickStyle1.xm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Immagine 10">
            <a:extLst>
              <a:ext uri="{FF2B5EF4-FFF2-40B4-BE49-F238E27FC236}">
                <a16:creationId xmlns:a16="http://schemas.microsoft.com/office/drawing/2014/main" id="{39DB9276-4206-49AB-ACA8-FABAE1A5D6B4}"/>
              </a:ext>
            </a:extLst>
          </p:cNvPr>
          <p:cNvPicPr>
            <a:picLocks noChangeAspect="1"/>
          </p:cNvPicPr>
          <p:nvPr/>
        </p:nvPicPr>
        <p:blipFill>
          <a:blip r:embed="rId3"/>
          <a:stretch>
            <a:fillRect/>
          </a:stretch>
        </p:blipFill>
        <p:spPr>
          <a:xfrm>
            <a:off x="15407202" y="24387770"/>
            <a:ext cx="9436207" cy="5202900"/>
          </a:xfrm>
          <a:prstGeom prst="rect">
            <a:avLst/>
          </a:prstGeom>
        </p:spPr>
      </p:pic>
      <p:pic>
        <p:nvPicPr>
          <p:cNvPr id="10" name="Immagine 9">
            <a:extLst>
              <a:ext uri="{FF2B5EF4-FFF2-40B4-BE49-F238E27FC236}">
                <a16:creationId xmlns:a16="http://schemas.microsoft.com/office/drawing/2014/main" id="{928A5971-C7A0-4D2B-BF6C-3FC79592365B}"/>
              </a:ext>
            </a:extLst>
          </p:cNvPr>
          <p:cNvPicPr>
            <a:picLocks noChangeAspect="1"/>
          </p:cNvPicPr>
          <p:nvPr/>
        </p:nvPicPr>
        <p:blipFill>
          <a:blip r:embed="rId4"/>
          <a:stretch>
            <a:fillRect/>
          </a:stretch>
        </p:blipFill>
        <p:spPr>
          <a:xfrm>
            <a:off x="15407202" y="14055158"/>
            <a:ext cx="8630855" cy="4763218"/>
          </a:xfrm>
          <a:prstGeom prst="rect">
            <a:avLst/>
          </a:prstGeom>
        </p:spPr>
      </p:pic>
      <p:pic>
        <p:nvPicPr>
          <p:cNvPr id="80" name="Immagine 79" descr="download.png"/>
          <p:cNvPicPr>
            <a:picLocks noChangeAspect="1"/>
          </p:cNvPicPr>
          <p:nvPr/>
        </p:nvPicPr>
        <p:blipFill>
          <a:blip r:embed="rId5" cstate="print"/>
          <a:stretch>
            <a:fillRect/>
          </a:stretch>
        </p:blipFill>
        <p:spPr>
          <a:xfrm>
            <a:off x="24467344" y="21059775"/>
            <a:ext cx="2143125" cy="2143125"/>
          </a:xfrm>
          <a:prstGeom prst="rect">
            <a:avLst/>
          </a:prstGeom>
        </p:spPr>
      </p:pic>
      <p:pic>
        <p:nvPicPr>
          <p:cNvPr id="1029" name="Picture 5"/>
          <p:cNvPicPr>
            <a:picLocks noChangeAspect="1" noChangeArrowheads="1"/>
          </p:cNvPicPr>
          <p:nvPr/>
        </p:nvPicPr>
        <p:blipFill>
          <a:blip r:embed="rId6" cstate="print"/>
          <a:srcRect l="18950" t="8005" r="23336"/>
          <a:stretch>
            <a:fillRect/>
          </a:stretch>
        </p:blipFill>
        <p:spPr bwMode="auto">
          <a:xfrm>
            <a:off x="20025542" y="19322095"/>
            <a:ext cx="4314825" cy="4376311"/>
          </a:xfrm>
          <a:prstGeom prst="rect">
            <a:avLst/>
          </a:prstGeom>
          <a:noFill/>
          <a:ln w="9525">
            <a:noFill/>
            <a:miter lim="800000"/>
            <a:headEnd/>
            <a:tailEnd/>
          </a:ln>
          <a:effectLst/>
        </p:spPr>
      </p:pic>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3842708"/>
          </a:xfrm>
          <a:prstGeom prst="rect">
            <a:avLst/>
          </a:prstGeom>
          <a:noFill/>
          <a:ln w="9525">
            <a:noFill/>
            <a:miter lim="800000"/>
            <a:headEnd/>
            <a:tailEnd/>
          </a:ln>
        </p:spPr>
        <p:txBody>
          <a:bodyPr wrap="square" lIns="86984" tIns="43492" rIns="86984" bIns="43492">
            <a:spAutoFit/>
          </a:bodyPr>
          <a:lstStyle/>
          <a:p>
            <a:pPr algn="ctr" defTabSz="4174027">
              <a:defRPr/>
            </a:pPr>
            <a:r>
              <a:rPr lang="en-US" sz="7200" b="1" dirty="0"/>
              <a:t>FEM Simulation in Loudspeakers Design: </a:t>
            </a:r>
          </a:p>
          <a:p>
            <a:pPr algn="ctr" defTabSz="4174027">
              <a:defRPr/>
            </a:pPr>
            <a:r>
              <a:rPr lang="en-US" sz="7200" b="1" dirty="0"/>
              <a:t>Focus on Mechanical and Acoustic-Structural Analysis</a:t>
            </a:r>
            <a:endParaRPr lang="en-US" sz="7200" b="1" dirty="0">
              <a:latin typeface="Calibri" panose="020F0502020204030204" pitchFamily="34" charset="0"/>
              <a:ea typeface="+mn-ea"/>
              <a:cs typeface="Calibri" panose="020F0502020204030204" pitchFamily="34" charset="0"/>
            </a:endParaRP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it-IT" sz="4000" u="sng" dirty="0" err="1"/>
              <a:t>G.Spatafora</a:t>
            </a:r>
            <a:r>
              <a:rPr lang="it-IT" sz="4000" dirty="0"/>
              <a:t>, </a:t>
            </a:r>
            <a:r>
              <a:rPr lang="it-IT" sz="4000" dirty="0" err="1"/>
              <a:t>E.Capucci</a:t>
            </a:r>
            <a:r>
              <a:rPr lang="it-IT" sz="4000" dirty="0"/>
              <a:t>, </a:t>
            </a:r>
            <a:r>
              <a:rPr lang="it-IT" sz="4000" dirty="0" err="1"/>
              <a:t>C.Corsini</a:t>
            </a:r>
            <a:r>
              <a:rPr lang="it-IT" sz="4000" dirty="0"/>
              <a:t> and </a:t>
            </a:r>
            <a:r>
              <a:rPr lang="it-IT" sz="4000" dirty="0" err="1"/>
              <a:t>R.Toppi</a:t>
            </a:r>
            <a:endParaRPr lang="it-IT" sz="4000" dirty="0"/>
          </a:p>
          <a:p>
            <a:pPr algn="ctr" defTabSz="4387247">
              <a:defRPr/>
            </a:pPr>
            <a:r>
              <a:rPr lang="en-US" sz="4000" dirty="0" err="1">
                <a:latin typeface="Calibri" panose="020F0502020204030204" pitchFamily="34" charset="0"/>
                <a:cs typeface="Calibri" panose="020F0502020204030204" pitchFamily="34" charset="0"/>
              </a:rPr>
              <a:t>Faital</a:t>
            </a:r>
            <a:r>
              <a:rPr lang="en-US" sz="4000" dirty="0">
                <a:latin typeface="Calibri" panose="020F0502020204030204" pitchFamily="34" charset="0"/>
                <a:cs typeface="Calibri" panose="020F0502020204030204" pitchFamily="34" charset="0"/>
              </a:rPr>
              <a:t> SPA, </a:t>
            </a:r>
            <a:r>
              <a:rPr lang="it-IT" sz="4000" dirty="0">
                <a:latin typeface="Calibri" panose="020F0502020204030204" pitchFamily="34" charset="0"/>
                <a:cs typeface="Calibri" panose="020F0502020204030204" pitchFamily="34" charset="0"/>
              </a:rPr>
              <a:t>Via Bruno </a:t>
            </a:r>
            <a:r>
              <a:rPr lang="it-IT" sz="4000" dirty="0" err="1">
                <a:latin typeface="Calibri" panose="020F0502020204030204" pitchFamily="34" charset="0"/>
                <a:cs typeface="Calibri" panose="020F0502020204030204" pitchFamily="34" charset="0"/>
              </a:rPr>
              <a:t>Buozzi</a:t>
            </a:r>
            <a:r>
              <a:rPr lang="it-IT" sz="4000" dirty="0">
                <a:latin typeface="Calibri" panose="020F0502020204030204" pitchFamily="34" charset="0"/>
                <a:cs typeface="Calibri" panose="020F0502020204030204" pitchFamily="34" charset="0"/>
              </a:rPr>
              <a:t>, 12, 20097 San Donato Milanese </a:t>
            </a:r>
            <a:r>
              <a:rPr lang="it-IT" sz="4000" dirty="0" err="1">
                <a:latin typeface="Calibri" panose="020F0502020204030204" pitchFamily="34" charset="0"/>
                <a:cs typeface="Calibri" panose="020F0502020204030204" pitchFamily="34" charset="0"/>
              </a:rPr>
              <a:t>MI</a:t>
            </a:r>
            <a:r>
              <a:rPr lang="it-IT" sz="4000" dirty="0">
                <a:latin typeface="Calibri" panose="020F0502020204030204" pitchFamily="34" charset="0"/>
                <a:cs typeface="Calibri" panose="020F0502020204030204" pitchFamily="34" charset="0"/>
              </a:rPr>
              <a:t> - ITALY</a:t>
            </a:r>
            <a:endParaRPr lang="en-US" sz="4000" dirty="0">
              <a:latin typeface="Calibri" panose="020F0502020204030204" pitchFamily="34" charset="0"/>
              <a:cs typeface="Calibri" panose="020F0502020204030204" pitchFamily="34" charset="0"/>
            </a:endParaRP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079998" y="5543848"/>
            <a:ext cx="13788000" cy="3534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nl-NL" sz="4800" b="1" dirty="0">
                <a:cs typeface="Calibri" panose="020F0502020204030204" pitchFamily="34" charset="0"/>
              </a:rPr>
              <a:t>INTRODUCTION</a:t>
            </a:r>
            <a:endParaRPr lang="en-US" altLang="nl-NL" sz="4400" b="1" dirty="0">
              <a:cs typeface="Calibri" panose="020F0502020204030204" pitchFamily="34" charset="0"/>
            </a:endParaRPr>
          </a:p>
          <a:p>
            <a:pPr algn="just" eaLnBrk="1" hangingPunct="1">
              <a:spcBef>
                <a:spcPct val="0"/>
              </a:spcBef>
              <a:buNone/>
            </a:pPr>
            <a:r>
              <a:rPr lang="en-US" altLang="nl-NL" sz="4400" dirty="0">
                <a:cs typeface="Calibri" panose="020F0502020204030204" pitchFamily="34" charset="0"/>
              </a:rPr>
              <a:t>Finite Element simulations are becoming a crucial tool in the transducer design process. </a:t>
            </a:r>
            <a:r>
              <a:rPr lang="en-GB" altLang="nl-NL" sz="4400" dirty="0">
                <a:cs typeface="Calibri" panose="020F0502020204030204" pitchFamily="34" charset="0"/>
              </a:rPr>
              <a:t>In this work, we will focus on typical analysis used in FAITAL during the product development.</a:t>
            </a:r>
            <a:endParaRPr lang="en-US" altLang="nl-NL" sz="4400" dirty="0">
              <a:cs typeface="Calibri" panose="020F0502020204030204" pitchFamily="34" charset="0"/>
            </a:endParaRPr>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080000" y="9239423"/>
            <a:ext cx="13788000" cy="821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DESIGN: FEM MODELS AND RESULTS</a:t>
            </a:r>
          </a:p>
          <a:p>
            <a:pPr algn="just" eaLnBrk="1" hangingPunct="1">
              <a:spcBef>
                <a:spcPct val="0"/>
              </a:spcBef>
              <a:buFontTx/>
              <a:buNone/>
            </a:pPr>
            <a:r>
              <a:rPr lang="en-GB" altLang="nl-NL" sz="4400" dirty="0">
                <a:cs typeface="Calibri" panose="020F0502020204030204" pitchFamily="34" charset="0"/>
              </a:rPr>
              <a:t>Loudspeakers need to be developed according to the technical specifications related to the application and typical usage. </a:t>
            </a:r>
          </a:p>
          <a:p>
            <a:pPr algn="just" eaLnBrk="1" hangingPunct="1">
              <a:spcBef>
                <a:spcPct val="0"/>
              </a:spcBef>
              <a:buFontTx/>
              <a:buNone/>
            </a:pPr>
            <a:endParaRPr lang="en-GB" altLang="nl-NL" sz="4000" dirty="0">
              <a:cs typeface="Calibri" panose="020F0502020204030204" pitchFamily="34" charset="0"/>
            </a:endParaRPr>
          </a:p>
          <a:p>
            <a:pPr algn="just" eaLnBrk="1" hangingPunct="1">
              <a:spcBef>
                <a:spcPct val="0"/>
              </a:spcBef>
              <a:buFontTx/>
              <a:buNone/>
            </a:pPr>
            <a:r>
              <a:rPr lang="en-US" altLang="nl-NL" sz="4400" u="sng" dirty="0">
                <a:cs typeface="Calibri" panose="020F0502020204030204" pitchFamily="34" charset="0"/>
              </a:rPr>
              <a:t>NO-MOVING PART</a:t>
            </a:r>
            <a:r>
              <a:rPr lang="en-US" altLang="nl-NL" sz="4400" dirty="0">
                <a:cs typeface="Calibri" panose="020F0502020204030204" pitchFamily="34" charset="0"/>
              </a:rPr>
              <a:t>: </a:t>
            </a:r>
          </a:p>
          <a:p>
            <a:pPr algn="just" eaLnBrk="1" hangingPunct="1">
              <a:spcBef>
                <a:spcPct val="0"/>
              </a:spcBef>
              <a:buFontTx/>
              <a:buNone/>
            </a:pPr>
            <a:r>
              <a:rPr lang="en-GB" altLang="nl-NL" sz="4400" dirty="0">
                <a:cs typeface="Calibri" panose="020F0502020204030204" pitchFamily="34" charset="0"/>
              </a:rPr>
              <a:t>Usually loudspeakers may be subjected to several kinds of loads. In this work, our emphasis is on the capability of the basket (automotive application) to support torsional and/or flexural load. It uses the </a:t>
            </a:r>
            <a:r>
              <a:rPr lang="en-GB" altLang="nl-NL" sz="4400" i="1" dirty="0">
                <a:cs typeface="Calibri" panose="020F0502020204030204" pitchFamily="34" charset="0"/>
              </a:rPr>
              <a:t>Solid Mechanics interface </a:t>
            </a:r>
            <a:r>
              <a:rPr lang="en-GB" altLang="nl-NL" sz="4400" dirty="0">
                <a:cs typeface="Calibri" panose="020F0502020204030204" pitchFamily="34" charset="0"/>
              </a:rPr>
              <a:t>(</a:t>
            </a:r>
            <a:r>
              <a:rPr lang="en-GB" altLang="nl-NL" sz="4400" i="1" dirty="0">
                <a:cs typeface="Calibri" panose="020F0502020204030204" pitchFamily="34" charset="0"/>
              </a:rPr>
              <a:t>Structural Mechanics Module</a:t>
            </a:r>
            <a:r>
              <a:rPr lang="en-GB" altLang="nl-NL" sz="4400" dirty="0">
                <a:cs typeface="Calibri" panose="020F0502020204030204" pitchFamily="34" charset="0"/>
              </a:rPr>
              <a:t>) including the </a:t>
            </a:r>
            <a:r>
              <a:rPr lang="en-GB" altLang="nl-NL" sz="4400" i="1" dirty="0">
                <a:cs typeface="Calibri" panose="020F0502020204030204" pitchFamily="34" charset="0"/>
              </a:rPr>
              <a:t>Safety</a:t>
            </a:r>
            <a:r>
              <a:rPr lang="en-GB" altLang="nl-NL" sz="4400" dirty="0">
                <a:cs typeface="Calibri" panose="020F0502020204030204" pitchFamily="34" charset="0"/>
              </a:rPr>
              <a:t> attribute (Figure 1 ). </a:t>
            </a:r>
            <a:endParaRPr lang="en-US" altLang="nl-NL" sz="4400" dirty="0">
              <a:highlight>
                <a:srgbClr val="FFFF00"/>
              </a:highlight>
              <a:cs typeface="Calibri" panose="020F0502020204030204" pitchFamily="34" charset="0"/>
            </a:endParaRPr>
          </a:p>
        </p:txBody>
      </p:sp>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101772" y="29430647"/>
            <a:ext cx="13788000" cy="5504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GB" altLang="nl-NL" sz="4400" u="sng" dirty="0">
                <a:cs typeface="Calibri" panose="020F0502020204030204" pitchFamily="34" charset="0"/>
              </a:rPr>
              <a:t>MOVING PART</a:t>
            </a:r>
            <a:r>
              <a:rPr lang="en-GB" altLang="nl-NL" sz="4400" dirty="0">
                <a:cs typeface="Calibri" panose="020F0502020204030204" pitchFamily="34" charset="0"/>
              </a:rPr>
              <a:t>: </a:t>
            </a:r>
          </a:p>
          <a:p>
            <a:pPr algn="just" eaLnBrk="1" hangingPunct="1">
              <a:spcBef>
                <a:spcPct val="0"/>
              </a:spcBef>
              <a:buNone/>
            </a:pPr>
            <a:r>
              <a:rPr lang="en-GB" altLang="nl-NL" sz="4400" dirty="0">
                <a:cs typeface="Calibri" panose="020F0502020204030204" pitchFamily="34" charset="0"/>
              </a:rPr>
              <a:t>The diaphragm is usually manufactured with a cone- , dome- or annular-shaped profile. To evaluate the mechanical response of  both dome-shaped and annular membrane for our compression driver, a </a:t>
            </a:r>
            <a:r>
              <a:rPr lang="en-GB" altLang="nl-NL" sz="4400" i="1" dirty="0">
                <a:cs typeface="Calibri" panose="020F0502020204030204" pitchFamily="34" charset="0"/>
              </a:rPr>
              <a:t>Model Method </a:t>
            </a:r>
            <a:r>
              <a:rPr lang="en-GB" altLang="nl-NL" sz="4400" dirty="0">
                <a:cs typeface="Calibri" panose="020F0502020204030204" pitchFamily="34" charset="0"/>
              </a:rPr>
              <a:t>is developed (Figure 2). The Model Method is able to automatically define the membrane that fits our technical requirements.</a:t>
            </a: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318000" y="32120580"/>
            <a:ext cx="13788000" cy="889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nl-NL" sz="4800" b="1" dirty="0">
                <a:cs typeface="Calibri" panose="020F0502020204030204" pitchFamily="34" charset="0"/>
              </a:rPr>
              <a:t>CONCLUSIONS</a:t>
            </a:r>
            <a:r>
              <a:rPr lang="en-US" altLang="nl-NL" sz="4400" dirty="0">
                <a:cs typeface="Calibri" panose="020F0502020204030204" pitchFamily="34" charset="0"/>
              </a:rPr>
              <a:t> </a:t>
            </a:r>
          </a:p>
          <a:p>
            <a:pPr algn="just" eaLnBrk="1" hangingPunct="1">
              <a:spcBef>
                <a:spcPct val="0"/>
              </a:spcBef>
              <a:buNone/>
            </a:pPr>
            <a:r>
              <a:rPr lang="en-US" altLang="nl-NL" sz="4400" dirty="0">
                <a:cs typeface="Calibri" panose="020F0502020204030204" pitchFamily="34" charset="0"/>
              </a:rPr>
              <a:t>The use of FEM models during the design process permits to evaluate different aspects related to our products before the prototype realization. Mechanical validation tests, acoustic measurements and magnetic circuits performance can be replicated using COMSOL Multiphysics to maximize their capabilities according with the technical requirements. Obviously, models are an “idealized” version of the final products, but their analysis will be a guideline to avoid unexpected problem in the following development steps. FEM approach is an efficient and effective way to reduce design time and cost related to the number of physical prototypes to realize and test. </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1080000" y="39951290"/>
            <a:ext cx="13788000"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Schematic representation of how the Membrane  Development Method works</a:t>
            </a:r>
          </a:p>
        </p:txBody>
      </p:sp>
      <p:graphicFrame>
        <p:nvGraphicFramePr>
          <p:cNvPr id="110" name="Diagramma 109">
            <a:extLst>
              <a:ext uri="{FF2B5EF4-FFF2-40B4-BE49-F238E27FC236}">
                <a16:creationId xmlns:a16="http://schemas.microsoft.com/office/drawing/2014/main" id="{E1E67E2D-D8B5-46BD-82AC-FA25094FD2B7}"/>
              </a:ext>
            </a:extLst>
          </p:cNvPr>
          <p:cNvGraphicFramePr/>
          <p:nvPr>
            <p:extLst>
              <p:ext uri="{D42A27DB-BD31-4B8C-83A1-F6EECF244321}">
                <p14:modId xmlns:p14="http://schemas.microsoft.com/office/powerpoint/2010/main" val="3060816906"/>
              </p:ext>
            </p:extLst>
          </p:nvPr>
        </p:nvGraphicFramePr>
        <p:xfrm>
          <a:off x="901929" y="34216041"/>
          <a:ext cx="15470186" cy="58977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3"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1080000" y="27905658"/>
            <a:ext cx="13788000"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Geometry and BCs (up) and stress Distribution (down left) and displacement in force-direction (down right)</a:t>
            </a:r>
          </a:p>
        </p:txBody>
      </p:sp>
      <p:grpSp>
        <p:nvGrpSpPr>
          <p:cNvPr id="5" name="Gruppo 62"/>
          <p:cNvGrpSpPr>
            <a:grpSpLocks noChangeAspect="1"/>
          </p:cNvGrpSpPr>
          <p:nvPr/>
        </p:nvGrpSpPr>
        <p:grpSpPr>
          <a:xfrm>
            <a:off x="1991353" y="17263195"/>
            <a:ext cx="11326931" cy="4451963"/>
            <a:chOff x="1241590" y="18588144"/>
            <a:chExt cx="9439110" cy="3709969"/>
          </a:xfrm>
        </p:grpSpPr>
        <p:grpSp>
          <p:nvGrpSpPr>
            <p:cNvPr id="6" name="Gruppo 51">
              <a:extLst>
                <a:ext uri="{FF2B5EF4-FFF2-40B4-BE49-F238E27FC236}">
                  <a16:creationId xmlns:a16="http://schemas.microsoft.com/office/drawing/2014/main" id="{25A77B67-5C43-47FB-B856-0EDE6546067B}"/>
                </a:ext>
              </a:extLst>
            </p:cNvPr>
            <p:cNvGrpSpPr>
              <a:grpSpLocks noChangeAspect="1"/>
            </p:cNvGrpSpPr>
            <p:nvPr/>
          </p:nvGrpSpPr>
          <p:grpSpPr>
            <a:xfrm>
              <a:off x="2521970" y="18588144"/>
              <a:ext cx="8158730" cy="3489549"/>
              <a:chOff x="11103581" y="19391685"/>
              <a:chExt cx="4243608" cy="1815022"/>
            </a:xfrm>
          </p:grpSpPr>
          <p:pic>
            <p:nvPicPr>
              <p:cNvPr id="96" name="Picture 4">
                <a:extLst>
                  <a:ext uri="{FF2B5EF4-FFF2-40B4-BE49-F238E27FC236}">
                    <a16:creationId xmlns:a16="http://schemas.microsoft.com/office/drawing/2014/main" id="{BEC9ECCD-D55C-4631-81B7-02EF51E2B8DD}"/>
                  </a:ext>
                </a:extLst>
              </p:cNvPr>
              <p:cNvPicPr>
                <a:picLocks noChangeAspect="1" noChangeArrowheads="1"/>
              </p:cNvPicPr>
              <p:nvPr/>
            </p:nvPicPr>
            <p:blipFill>
              <a:blip r:embed="rId12" cstate="print">
                <a:alphaModFix/>
                <a:extLst>
                  <a:ext uri="{BEBA8EAE-BF5A-486C-A8C5-ECC9F3942E4B}">
                    <a14:imgProps xmlns:a14="http://schemas.microsoft.com/office/drawing/2010/main">
                      <a14:imgLayer r:embed="rId13">
                        <a14:imgEffect>
                          <a14:saturation sat="400000"/>
                        </a14:imgEffect>
                      </a14:imgLayer>
                    </a14:imgProps>
                  </a:ext>
                </a:extLst>
              </a:blip>
              <a:srcRect t="33247" b="32682"/>
              <a:stretch>
                <a:fillRect/>
              </a:stretch>
            </p:blipFill>
            <p:spPr bwMode="auto">
              <a:xfrm rot="21103438">
                <a:off x="11103581" y="19391685"/>
                <a:ext cx="4149407" cy="1609090"/>
              </a:xfrm>
              <a:prstGeom prst="rect">
                <a:avLst/>
              </a:prstGeom>
              <a:noFill/>
              <a:ln w="9525">
                <a:noFill/>
                <a:miter lim="800000"/>
                <a:headEnd/>
                <a:tailEnd/>
              </a:ln>
              <a:effectLst/>
            </p:spPr>
          </p:pic>
          <p:grpSp>
            <p:nvGrpSpPr>
              <p:cNvPr id="8" name="Gruppo 53">
                <a:extLst>
                  <a:ext uri="{FF2B5EF4-FFF2-40B4-BE49-F238E27FC236}">
                    <a16:creationId xmlns:a16="http://schemas.microsoft.com/office/drawing/2014/main" id="{B1498116-63FD-4445-B09C-FA46980461E0}"/>
                  </a:ext>
                </a:extLst>
              </p:cNvPr>
              <p:cNvGrpSpPr/>
              <p:nvPr/>
            </p:nvGrpSpPr>
            <p:grpSpPr>
              <a:xfrm>
                <a:off x="11512791" y="20740688"/>
                <a:ext cx="3834398" cy="466019"/>
                <a:chOff x="11512791" y="20740688"/>
                <a:chExt cx="3834398" cy="466019"/>
              </a:xfrm>
            </p:grpSpPr>
            <p:sp>
              <p:nvSpPr>
                <p:cNvPr id="100" name="Rettangolo 99">
                  <a:extLst>
                    <a:ext uri="{FF2B5EF4-FFF2-40B4-BE49-F238E27FC236}">
                      <a16:creationId xmlns:a16="http://schemas.microsoft.com/office/drawing/2014/main" id="{AC1F6F6F-B40A-419B-960A-36C0BDE036EB}"/>
                    </a:ext>
                  </a:extLst>
                </p:cNvPr>
                <p:cNvSpPr/>
                <p:nvPr/>
              </p:nvSpPr>
              <p:spPr>
                <a:xfrm>
                  <a:off x="13277850" y="20740688"/>
                  <a:ext cx="2069339" cy="3836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ttangolo 100">
                  <a:extLst>
                    <a:ext uri="{FF2B5EF4-FFF2-40B4-BE49-F238E27FC236}">
                      <a16:creationId xmlns:a16="http://schemas.microsoft.com/office/drawing/2014/main" id="{FE8820D2-DB77-4B94-A16D-9AF5D1931815}"/>
                    </a:ext>
                  </a:extLst>
                </p:cNvPr>
                <p:cNvSpPr/>
                <p:nvPr/>
              </p:nvSpPr>
              <p:spPr>
                <a:xfrm>
                  <a:off x="11512791" y="21080370"/>
                  <a:ext cx="3834398" cy="1263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73" name="Freccia in giù 72">
              <a:extLst>
                <a:ext uri="{FF2B5EF4-FFF2-40B4-BE49-F238E27FC236}">
                  <a16:creationId xmlns:a16="http://schemas.microsoft.com/office/drawing/2014/main" id="{9172B65D-DA81-4EC6-AD24-EB20CD42532F}"/>
                </a:ext>
              </a:extLst>
            </p:cNvPr>
            <p:cNvSpPr/>
            <p:nvPr/>
          </p:nvSpPr>
          <p:spPr>
            <a:xfrm>
              <a:off x="9320343" y="19401192"/>
              <a:ext cx="314785" cy="7376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CasellaDiTesto 73">
              <a:extLst>
                <a:ext uri="{FF2B5EF4-FFF2-40B4-BE49-F238E27FC236}">
                  <a16:creationId xmlns:a16="http://schemas.microsoft.com/office/drawing/2014/main" id="{77EEB15B-72B6-4478-A466-A02FC851A549}"/>
                </a:ext>
              </a:extLst>
            </p:cNvPr>
            <p:cNvSpPr txBox="1"/>
            <p:nvPr/>
          </p:nvSpPr>
          <p:spPr>
            <a:xfrm>
              <a:off x="8694464" y="18877233"/>
              <a:ext cx="1566542" cy="384721"/>
            </a:xfrm>
            <a:prstGeom prst="rect">
              <a:avLst/>
            </a:prstGeom>
            <a:noFill/>
          </p:spPr>
          <p:txBody>
            <a:bodyPr wrap="square" rtlCol="0">
              <a:spAutoFit/>
            </a:bodyPr>
            <a:lstStyle/>
            <a:p>
              <a:pPr algn="ctr"/>
              <a:r>
                <a:rPr lang="it-IT" sz="2400" b="1" dirty="0">
                  <a:latin typeface="+mj-lt"/>
                </a:rPr>
                <a:t>Force</a:t>
              </a:r>
              <a:endParaRPr lang="en-GB" sz="2400" b="1" dirty="0">
                <a:latin typeface="+mj-lt"/>
              </a:endParaRPr>
            </a:p>
          </p:txBody>
        </p:sp>
        <p:cxnSp>
          <p:nvCxnSpPr>
            <p:cNvPr id="75" name="Connettore 2 74">
              <a:extLst>
                <a:ext uri="{FF2B5EF4-FFF2-40B4-BE49-F238E27FC236}">
                  <a16:creationId xmlns:a16="http://schemas.microsoft.com/office/drawing/2014/main" id="{4380D93A-B8EE-4564-B9EF-9BC80E340687}"/>
                </a:ext>
              </a:extLst>
            </p:cNvPr>
            <p:cNvCxnSpPr>
              <a:cxnSpLocks/>
            </p:cNvCxnSpPr>
            <p:nvPr/>
          </p:nvCxnSpPr>
          <p:spPr>
            <a:xfrm flipH="1">
              <a:off x="3869104" y="21796453"/>
              <a:ext cx="766631" cy="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Connettore 2 75">
              <a:extLst>
                <a:ext uri="{FF2B5EF4-FFF2-40B4-BE49-F238E27FC236}">
                  <a16:creationId xmlns:a16="http://schemas.microsoft.com/office/drawing/2014/main" id="{B2392655-9B0B-4FCF-9FAD-F0BF31F8F116}"/>
                </a:ext>
              </a:extLst>
            </p:cNvPr>
            <p:cNvCxnSpPr>
              <a:cxnSpLocks/>
            </p:cNvCxnSpPr>
            <p:nvPr/>
          </p:nvCxnSpPr>
          <p:spPr>
            <a:xfrm flipV="1">
              <a:off x="5986593" y="21273894"/>
              <a:ext cx="647307" cy="49612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77" name="CasellaDiTesto 76">
              <a:extLst>
                <a:ext uri="{FF2B5EF4-FFF2-40B4-BE49-F238E27FC236}">
                  <a16:creationId xmlns:a16="http://schemas.microsoft.com/office/drawing/2014/main" id="{69DA3817-75C1-4C8D-8677-22EAA8A707D5}"/>
                </a:ext>
              </a:extLst>
            </p:cNvPr>
            <p:cNvSpPr txBox="1"/>
            <p:nvPr/>
          </p:nvSpPr>
          <p:spPr>
            <a:xfrm>
              <a:off x="4667113" y="21590227"/>
              <a:ext cx="1306777" cy="707886"/>
            </a:xfrm>
            <a:prstGeom prst="rect">
              <a:avLst/>
            </a:prstGeom>
            <a:noFill/>
            <a:ln>
              <a:solidFill>
                <a:srgbClr val="FFC000"/>
              </a:solidFill>
            </a:ln>
          </p:spPr>
          <p:txBody>
            <a:bodyPr wrap="square" rtlCol="0">
              <a:spAutoFit/>
            </a:bodyPr>
            <a:lstStyle/>
            <a:p>
              <a:pPr algn="ctr"/>
              <a:r>
                <a:rPr lang="en-US" sz="2400" b="1" dirty="0">
                  <a:latin typeface="+mj-lt"/>
                </a:rPr>
                <a:t>Contact zones</a:t>
              </a:r>
            </a:p>
          </p:txBody>
        </p:sp>
        <p:grpSp>
          <p:nvGrpSpPr>
            <p:cNvPr id="9" name="Gruppo 2052">
              <a:extLst>
                <a:ext uri="{FF2B5EF4-FFF2-40B4-BE49-F238E27FC236}">
                  <a16:creationId xmlns:a16="http://schemas.microsoft.com/office/drawing/2014/main" id="{29DB3CFB-C56C-4326-B178-9EA7B861C1CE}"/>
                </a:ext>
              </a:extLst>
            </p:cNvPr>
            <p:cNvGrpSpPr>
              <a:grpSpLocks noChangeAspect="1"/>
            </p:cNvGrpSpPr>
            <p:nvPr/>
          </p:nvGrpSpPr>
          <p:grpSpPr>
            <a:xfrm rot="4612828">
              <a:off x="3100963" y="21535767"/>
              <a:ext cx="201483" cy="296247"/>
              <a:chOff x="9756862" y="29659972"/>
              <a:chExt cx="507465" cy="746142"/>
            </a:xfrm>
            <a:solidFill>
              <a:srgbClr val="FFC000"/>
            </a:solidFill>
          </p:grpSpPr>
          <p:sp>
            <p:nvSpPr>
              <p:cNvPr id="90" name="Ovale 89">
                <a:extLst>
                  <a:ext uri="{FF2B5EF4-FFF2-40B4-BE49-F238E27FC236}">
                    <a16:creationId xmlns:a16="http://schemas.microsoft.com/office/drawing/2014/main" id="{097C4655-EB8F-4087-8327-80328A5EC87C}"/>
                  </a:ext>
                </a:extLst>
              </p:cNvPr>
              <p:cNvSpPr/>
              <p:nvPr/>
            </p:nvSpPr>
            <p:spPr>
              <a:xfrm>
                <a:off x="9896953" y="29659972"/>
                <a:ext cx="218953" cy="24852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Triangolo isoscele 92">
                <a:extLst>
                  <a:ext uri="{FF2B5EF4-FFF2-40B4-BE49-F238E27FC236}">
                    <a16:creationId xmlns:a16="http://schemas.microsoft.com/office/drawing/2014/main" id="{2A2FED5A-8398-47F4-9A0C-683870429C71}"/>
                  </a:ext>
                </a:extLst>
              </p:cNvPr>
              <p:cNvSpPr/>
              <p:nvPr/>
            </p:nvSpPr>
            <p:spPr>
              <a:xfrm>
                <a:off x="9756862" y="29815435"/>
                <a:ext cx="507465" cy="43521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e 93">
                <a:extLst>
                  <a:ext uri="{FF2B5EF4-FFF2-40B4-BE49-F238E27FC236}">
                    <a16:creationId xmlns:a16="http://schemas.microsoft.com/office/drawing/2014/main" id="{5ADF3D6C-F766-4237-9613-50B5AD555F0B}"/>
                  </a:ext>
                </a:extLst>
              </p:cNvPr>
              <p:cNvSpPr/>
              <p:nvPr/>
            </p:nvSpPr>
            <p:spPr>
              <a:xfrm>
                <a:off x="9756862" y="30255155"/>
                <a:ext cx="137969" cy="15095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Ovale 94">
                <a:extLst>
                  <a:ext uri="{FF2B5EF4-FFF2-40B4-BE49-F238E27FC236}">
                    <a16:creationId xmlns:a16="http://schemas.microsoft.com/office/drawing/2014/main" id="{4C55692C-C06A-43ED-A861-4697EE345165}"/>
                  </a:ext>
                </a:extLst>
              </p:cNvPr>
              <p:cNvSpPr/>
              <p:nvPr/>
            </p:nvSpPr>
            <p:spPr>
              <a:xfrm>
                <a:off x="10125347" y="30255154"/>
                <a:ext cx="137969" cy="15095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3" name="CasellaDiTesto 82">
              <a:extLst>
                <a:ext uri="{FF2B5EF4-FFF2-40B4-BE49-F238E27FC236}">
                  <a16:creationId xmlns:a16="http://schemas.microsoft.com/office/drawing/2014/main" id="{A8E75BAB-4E0F-4161-A07B-3933057C41DD}"/>
                </a:ext>
              </a:extLst>
            </p:cNvPr>
            <p:cNvSpPr txBox="1"/>
            <p:nvPr/>
          </p:nvSpPr>
          <p:spPr>
            <a:xfrm>
              <a:off x="1276393" y="21550564"/>
              <a:ext cx="1566542" cy="384721"/>
            </a:xfrm>
            <a:prstGeom prst="rect">
              <a:avLst/>
            </a:prstGeom>
            <a:noFill/>
            <a:ln>
              <a:solidFill>
                <a:srgbClr val="FFC000"/>
              </a:solidFill>
            </a:ln>
          </p:spPr>
          <p:txBody>
            <a:bodyPr wrap="square" rtlCol="0">
              <a:spAutoFit/>
            </a:bodyPr>
            <a:lstStyle/>
            <a:p>
              <a:pPr algn="ctr"/>
              <a:r>
                <a:rPr lang="it-IT" sz="2400" b="1" dirty="0">
                  <a:latin typeface="+mj-lt"/>
                </a:rPr>
                <a:t>Roller</a:t>
              </a:r>
              <a:endParaRPr lang="en-GB" sz="1600" b="1" dirty="0">
                <a:latin typeface="+mj-lt"/>
              </a:endParaRPr>
            </a:p>
          </p:txBody>
        </p:sp>
        <p:cxnSp>
          <p:nvCxnSpPr>
            <p:cNvPr id="85" name="Connettore 2 84">
              <a:extLst>
                <a:ext uri="{FF2B5EF4-FFF2-40B4-BE49-F238E27FC236}">
                  <a16:creationId xmlns:a16="http://schemas.microsoft.com/office/drawing/2014/main" id="{6D585544-5323-411F-BC2B-000CC7D22C9C}"/>
                </a:ext>
              </a:extLst>
            </p:cNvPr>
            <p:cNvCxnSpPr>
              <a:cxnSpLocks/>
            </p:cNvCxnSpPr>
            <p:nvPr/>
          </p:nvCxnSpPr>
          <p:spPr>
            <a:xfrm>
              <a:off x="3511557" y="20972255"/>
              <a:ext cx="45918" cy="392889"/>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8" name="CasellaDiTesto 87">
              <a:extLst>
                <a:ext uri="{FF2B5EF4-FFF2-40B4-BE49-F238E27FC236}">
                  <a16:creationId xmlns:a16="http://schemas.microsoft.com/office/drawing/2014/main" id="{8C1D41DF-B7ED-4E11-8E8F-ABE3922624B3}"/>
                </a:ext>
              </a:extLst>
            </p:cNvPr>
            <p:cNvSpPr txBox="1"/>
            <p:nvPr/>
          </p:nvSpPr>
          <p:spPr>
            <a:xfrm>
              <a:off x="1241590" y="19944408"/>
              <a:ext cx="2597207" cy="1015663"/>
            </a:xfrm>
            <a:prstGeom prst="rect">
              <a:avLst/>
            </a:prstGeom>
            <a:noFill/>
            <a:ln>
              <a:solidFill>
                <a:srgbClr val="FFC000"/>
              </a:solidFill>
            </a:ln>
          </p:spPr>
          <p:txBody>
            <a:bodyPr wrap="square" rtlCol="0">
              <a:spAutoFit/>
            </a:bodyPr>
            <a:lstStyle/>
            <a:p>
              <a:pPr algn="ctr"/>
              <a:r>
                <a:rPr lang="en-US" sz="2400" b="1" dirty="0">
                  <a:latin typeface="+mj-lt"/>
                </a:rPr>
                <a:t>Blocked displacement in positive normal direction</a:t>
              </a:r>
            </a:p>
          </p:txBody>
        </p:sp>
      </p:grpSp>
      <p:sp>
        <p:nvSpPr>
          <p:cNvPr id="102"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318000" y="5474444"/>
            <a:ext cx="13788000" cy="821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nl-NL" sz="4400" dirty="0">
                <a:cs typeface="Calibri" panose="020F0502020204030204" pitchFamily="34" charset="0"/>
              </a:rPr>
              <a:t> </a:t>
            </a:r>
            <a:r>
              <a:rPr lang="en-US" altLang="nl-NL" sz="4400" u="sng" dirty="0">
                <a:cs typeface="Calibri" panose="020F0502020204030204" pitchFamily="34" charset="0"/>
              </a:rPr>
              <a:t>ACOUSTICAL STRUCTURAL INTERACTION</a:t>
            </a:r>
            <a:r>
              <a:rPr lang="en-US" altLang="nl-NL" sz="4400" dirty="0">
                <a:cs typeface="Calibri" panose="020F0502020204030204" pitchFamily="34" charset="0"/>
              </a:rPr>
              <a:t>: </a:t>
            </a:r>
          </a:p>
          <a:p>
            <a:pPr algn="just" eaLnBrk="1" hangingPunct="1">
              <a:spcBef>
                <a:spcPct val="0"/>
              </a:spcBef>
              <a:buNone/>
            </a:pPr>
            <a:r>
              <a:rPr lang="en-US" altLang="nl-NL" sz="4400" i="1" dirty="0">
                <a:cs typeface="Calibri" panose="020F0502020204030204" pitchFamily="34" charset="0"/>
              </a:rPr>
              <a:t>Pressure Acoustic </a:t>
            </a:r>
            <a:r>
              <a:rPr lang="en-US" altLang="nl-NL" sz="4400" dirty="0">
                <a:cs typeface="Calibri" panose="020F0502020204030204" pitchFamily="34" charset="0"/>
              </a:rPr>
              <a:t>Interface (</a:t>
            </a:r>
            <a:r>
              <a:rPr lang="en-US" altLang="nl-NL" sz="4400" i="1" dirty="0">
                <a:cs typeface="Calibri" panose="020F0502020204030204" pitchFamily="34" charset="0"/>
              </a:rPr>
              <a:t>Acoustic Module</a:t>
            </a:r>
            <a:r>
              <a:rPr lang="en-US" altLang="nl-NL" sz="4400" dirty="0">
                <a:cs typeface="Calibri" panose="020F0502020204030204" pitchFamily="34" charset="0"/>
              </a:rPr>
              <a:t>), </a:t>
            </a:r>
            <a:r>
              <a:rPr lang="en-US" altLang="nl-NL" sz="4400" i="1" dirty="0">
                <a:cs typeface="Calibri" panose="020F0502020204030204" pitchFamily="34" charset="0"/>
              </a:rPr>
              <a:t>Solid Mechanics </a:t>
            </a:r>
            <a:r>
              <a:rPr lang="en-US" altLang="nl-NL" sz="4400" dirty="0">
                <a:cs typeface="Calibri" panose="020F0502020204030204" pitchFamily="34" charset="0"/>
              </a:rPr>
              <a:t>Interface (</a:t>
            </a:r>
            <a:r>
              <a:rPr lang="en-GB" altLang="nl-NL" sz="4400" i="1" dirty="0">
                <a:cs typeface="Calibri" panose="020F0502020204030204" pitchFamily="34" charset="0"/>
              </a:rPr>
              <a:t>Structural Mechanics Module</a:t>
            </a:r>
            <a:r>
              <a:rPr lang="en-US" altLang="nl-NL" sz="4400" dirty="0">
                <a:cs typeface="Calibri" panose="020F0502020204030204" pitchFamily="34" charset="0"/>
              </a:rPr>
              <a:t>) and a Multiphysics node </a:t>
            </a:r>
            <a:r>
              <a:rPr lang="en-US" altLang="nl-NL" sz="4400" i="1" dirty="0">
                <a:cs typeface="Calibri" panose="020F0502020204030204" pitchFamily="34" charset="0"/>
              </a:rPr>
              <a:t>Acoustic Structure Boundary </a:t>
            </a:r>
            <a:r>
              <a:rPr lang="en-US" altLang="nl-NL" sz="4400" dirty="0">
                <a:cs typeface="Calibri" panose="020F0502020204030204" pitchFamily="34" charset="0"/>
              </a:rPr>
              <a:t>able to connect the two interfaces are needed to implement Acoustic-Structure Interaction Models. In our case, an </a:t>
            </a:r>
            <a:r>
              <a:rPr lang="en-US" altLang="nl-NL" sz="4400" i="1" dirty="0">
                <a:cs typeface="Calibri" panose="020F0502020204030204" pitchFamily="34" charset="0"/>
              </a:rPr>
              <a:t>Electrical Circuit </a:t>
            </a:r>
            <a:r>
              <a:rPr lang="en-US" altLang="nl-NL" sz="4400" dirty="0">
                <a:cs typeface="Calibri" panose="020F0502020204030204" pitchFamily="34" charset="0"/>
              </a:rPr>
              <a:t>Interface</a:t>
            </a:r>
            <a:r>
              <a:rPr lang="en-US" altLang="nl-NL" sz="4400" i="1" dirty="0">
                <a:cs typeface="Calibri" panose="020F0502020204030204" pitchFamily="34" charset="0"/>
              </a:rPr>
              <a:t> </a:t>
            </a:r>
            <a:r>
              <a:rPr lang="en-US" altLang="nl-NL" sz="4400" dirty="0">
                <a:cs typeface="Calibri" panose="020F0502020204030204" pitchFamily="34" charset="0"/>
              </a:rPr>
              <a:t>(</a:t>
            </a:r>
            <a:r>
              <a:rPr lang="en-US" altLang="nl-NL" sz="4400" i="1" dirty="0">
                <a:cs typeface="Calibri" panose="020F0502020204030204" pitchFamily="34" charset="0"/>
              </a:rPr>
              <a:t>AC/DC Module</a:t>
            </a:r>
            <a:r>
              <a:rPr lang="en-US" altLang="nl-NL" sz="4400" dirty="0">
                <a:cs typeface="Calibri" panose="020F0502020204030204" pitchFamily="34" charset="0"/>
              </a:rPr>
              <a:t>) is also added to reproduce the Magnetic Circuit contribute. This kind of simulation may be useful both to optimize/improve existing product and to completely develop new devices. In this work an example of a product improvement related to 6-inch neodymium mid woofer is presented (Figure 3).</a:t>
            </a:r>
            <a:endParaRPr lang="en-GB" altLang="nl-NL" sz="4400" dirty="0">
              <a:cs typeface="Calibri" panose="020F0502020204030204" pitchFamily="34" charset="0"/>
            </a:endParaRPr>
          </a:p>
        </p:txBody>
      </p:sp>
      <p:sp>
        <p:nvSpPr>
          <p:cNvPr id="2090" name="TextBox 26">
            <a:extLst>
              <a:ext uri="{FF2B5EF4-FFF2-40B4-BE49-F238E27FC236}">
                <a16:creationId xmlns:a16="http://schemas.microsoft.com/office/drawing/2014/main" id="{4777EA07-A11C-6249-80C7-698BCEF47F94}"/>
              </a:ext>
            </a:extLst>
          </p:cNvPr>
          <p:cNvSpPr txBox="1">
            <a:spLocks noChangeArrowheads="1"/>
          </p:cNvSpPr>
          <p:nvPr/>
        </p:nvSpPr>
        <p:spPr bwMode="auto">
          <a:xfrm>
            <a:off x="16941691" y="17145367"/>
            <a:ext cx="5521297" cy="51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2800" b="1" dirty="0">
                <a:cs typeface="Calibri" panose="020F0502020204030204" pitchFamily="34" charset="0"/>
              </a:rPr>
              <a:t>Initial SPL Measurement to improve</a:t>
            </a:r>
          </a:p>
        </p:txBody>
      </p:sp>
      <p:pic>
        <p:nvPicPr>
          <p:cNvPr id="1030" name="Picture 6"/>
          <p:cNvPicPr>
            <a:picLocks noChangeAspect="1" noChangeArrowheads="1"/>
          </p:cNvPicPr>
          <p:nvPr/>
        </p:nvPicPr>
        <p:blipFill>
          <a:blip r:embed="rId14" cstate="print"/>
          <a:srcRect l="18950" t="7377" r="23913" b="4460"/>
          <a:stretch>
            <a:fillRect/>
          </a:stretch>
        </p:blipFill>
        <p:spPr bwMode="auto">
          <a:xfrm>
            <a:off x="24368126" y="17436960"/>
            <a:ext cx="4388731" cy="4308936"/>
          </a:xfrm>
          <a:prstGeom prst="rect">
            <a:avLst/>
          </a:prstGeom>
          <a:noFill/>
          <a:ln w="9525">
            <a:noFill/>
            <a:miter lim="800000"/>
            <a:headEnd/>
            <a:tailEnd/>
          </a:ln>
          <a:effectLst/>
        </p:spPr>
      </p:pic>
      <p:sp>
        <p:nvSpPr>
          <p:cNvPr id="116" name="TextBox 26">
            <a:extLst>
              <a:ext uri="{FF2B5EF4-FFF2-40B4-BE49-F238E27FC236}">
                <a16:creationId xmlns:a16="http://schemas.microsoft.com/office/drawing/2014/main" id="{4777EA07-A11C-6249-80C7-698BCEF47F94}"/>
              </a:ext>
            </a:extLst>
          </p:cNvPr>
          <p:cNvSpPr txBox="1">
            <a:spLocks noChangeArrowheads="1"/>
          </p:cNvSpPr>
          <p:nvPr/>
        </p:nvSpPr>
        <p:spPr bwMode="auto">
          <a:xfrm>
            <a:off x="24060149" y="22575929"/>
            <a:ext cx="5114925" cy="174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FEM model: changes in geometry/materials are implemented and studied</a:t>
            </a:r>
          </a:p>
        </p:txBody>
      </p:sp>
      <p:sp>
        <p:nvSpPr>
          <p:cNvPr id="119" name="TextBox 26">
            <a:extLst>
              <a:ext uri="{FF2B5EF4-FFF2-40B4-BE49-F238E27FC236}">
                <a16:creationId xmlns:a16="http://schemas.microsoft.com/office/drawing/2014/main" id="{4777EA07-A11C-6249-80C7-698BCEF47F94}"/>
              </a:ext>
            </a:extLst>
          </p:cNvPr>
          <p:cNvSpPr txBox="1">
            <a:spLocks noChangeArrowheads="1"/>
          </p:cNvSpPr>
          <p:nvPr/>
        </p:nvSpPr>
        <p:spPr bwMode="auto">
          <a:xfrm>
            <a:off x="16799709" y="27465146"/>
            <a:ext cx="5364063" cy="949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2800" b="1" dirty="0">
                <a:cs typeface="Calibri" panose="020F0502020204030204" pitchFamily="34" charset="0"/>
              </a:rPr>
              <a:t>New measurement on FEM improved sample</a:t>
            </a:r>
          </a:p>
        </p:txBody>
      </p:sp>
      <p:sp>
        <p:nvSpPr>
          <p:cNvPr id="60" name="Rettangolo 59"/>
          <p:cNvSpPr/>
          <p:nvPr/>
        </p:nvSpPr>
        <p:spPr>
          <a:xfrm>
            <a:off x="20258851" y="14843862"/>
            <a:ext cx="2454442" cy="156410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noFill/>
            </a:endParaRPr>
          </a:p>
        </p:txBody>
      </p:sp>
      <p:sp>
        <p:nvSpPr>
          <p:cNvPr id="61" name="Rettangolo 60"/>
          <p:cNvSpPr/>
          <p:nvPr/>
        </p:nvSpPr>
        <p:spPr>
          <a:xfrm>
            <a:off x="20737783" y="25359854"/>
            <a:ext cx="2426672" cy="1336478"/>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noFill/>
            </a:endParaRPr>
          </a:p>
        </p:txBody>
      </p:sp>
      <p:sp>
        <p:nvSpPr>
          <p:cNvPr id="65" name="Freccia curva 64"/>
          <p:cNvSpPr/>
          <p:nvPr/>
        </p:nvSpPr>
        <p:spPr>
          <a:xfrm rot="5400000">
            <a:off x="24296916" y="14059219"/>
            <a:ext cx="3265714" cy="3178629"/>
          </a:xfrm>
          <a:prstGeom prst="bentArrow">
            <a:avLst>
              <a:gd name="adj1" fmla="val 14847"/>
              <a:gd name="adj2" fmla="val 25000"/>
              <a:gd name="adj3" fmla="val 25000"/>
              <a:gd name="adj4" fmla="val 4375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66" name="Freccia curva 65"/>
          <p:cNvSpPr/>
          <p:nvPr/>
        </p:nvSpPr>
        <p:spPr>
          <a:xfrm rot="5400000" flipV="1">
            <a:off x="16703491" y="20585047"/>
            <a:ext cx="3178633" cy="3222172"/>
          </a:xfrm>
          <a:prstGeom prst="bentArrow">
            <a:avLst>
              <a:gd name="adj1" fmla="val 14847"/>
              <a:gd name="adj2" fmla="val 25000"/>
              <a:gd name="adj3" fmla="val 25000"/>
              <a:gd name="adj4" fmla="val 4375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68"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15318000" y="30465965"/>
            <a:ext cx="13788000"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Schematic representation of 6inch improvement </a:t>
            </a:r>
          </a:p>
          <a:p>
            <a:pPr algn="ctr" eaLnBrk="1" hangingPunct="1">
              <a:spcBef>
                <a:spcPct val="0"/>
              </a:spcBef>
              <a:buFontTx/>
              <a:buNone/>
            </a:pPr>
            <a:r>
              <a:rPr lang="en-US" altLang="nl-NL" sz="3600" dirty="0">
                <a:cs typeface="Calibri" panose="020F0502020204030204" pitchFamily="34" charset="0"/>
              </a:rPr>
              <a:t>(measurement in semi-anechoic chamber @1m on axis)</a:t>
            </a:r>
          </a:p>
        </p:txBody>
      </p:sp>
      <p:cxnSp>
        <p:nvCxnSpPr>
          <p:cNvPr id="81" name="Connettore 1 80"/>
          <p:cNvCxnSpPr>
            <a:cxnSpLocks/>
          </p:cNvCxnSpPr>
          <p:nvPr/>
        </p:nvCxnSpPr>
        <p:spPr>
          <a:xfrm>
            <a:off x="21542460" y="26696331"/>
            <a:ext cx="3018216" cy="2321122"/>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6" name="Connettore 1 85"/>
          <p:cNvCxnSpPr>
            <a:cxnSpLocks/>
            <a:stCxn id="61" idx="3"/>
          </p:cNvCxnSpPr>
          <p:nvPr/>
        </p:nvCxnSpPr>
        <p:spPr>
          <a:xfrm>
            <a:off x="23164455" y="26028093"/>
            <a:ext cx="4279071" cy="1224657"/>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7" name="Picture 6"/>
          <p:cNvPicPr>
            <a:picLocks noChangeAspect="1" noChangeArrowheads="1"/>
          </p:cNvPicPr>
          <p:nvPr/>
        </p:nvPicPr>
        <p:blipFill>
          <a:blip r:embed="rId15" cstate="print"/>
          <a:srcRect l="17623" t="26136" r="33636" b="21111"/>
          <a:stretch>
            <a:fillRect/>
          </a:stretch>
        </p:blipFill>
        <p:spPr bwMode="auto">
          <a:xfrm>
            <a:off x="7942588" y="23271816"/>
            <a:ext cx="5766559" cy="3603329"/>
          </a:xfrm>
          <a:prstGeom prst="rect">
            <a:avLst/>
          </a:prstGeom>
          <a:noFill/>
          <a:ln w="9525">
            <a:noFill/>
            <a:miter lim="800000"/>
            <a:headEnd/>
            <a:tailEnd/>
          </a:ln>
          <a:effectLst/>
        </p:spPr>
      </p:pic>
      <p:pic>
        <p:nvPicPr>
          <p:cNvPr id="89" name="Picture 6"/>
          <p:cNvPicPr>
            <a:picLocks noChangeAspect="1" noChangeArrowheads="1"/>
          </p:cNvPicPr>
          <p:nvPr/>
        </p:nvPicPr>
        <p:blipFill>
          <a:blip r:embed="rId15" cstate="print"/>
          <a:srcRect l="86199" t="-240" r="6772" b="8126"/>
          <a:stretch>
            <a:fillRect/>
          </a:stretch>
        </p:blipFill>
        <p:spPr bwMode="auto">
          <a:xfrm>
            <a:off x="13658850" y="21214415"/>
            <a:ext cx="857250" cy="6486525"/>
          </a:xfrm>
          <a:prstGeom prst="rect">
            <a:avLst/>
          </a:prstGeom>
          <a:noFill/>
          <a:ln w="9525">
            <a:noFill/>
            <a:miter lim="800000"/>
            <a:headEnd/>
            <a:tailEnd/>
          </a:ln>
          <a:effectLst/>
        </p:spPr>
      </p:pic>
      <p:pic>
        <p:nvPicPr>
          <p:cNvPr id="91" name="Picture 4"/>
          <p:cNvPicPr>
            <a:picLocks noChangeAspect="1" noChangeArrowheads="1"/>
          </p:cNvPicPr>
          <p:nvPr/>
        </p:nvPicPr>
        <p:blipFill>
          <a:blip r:embed="rId16" cstate="print"/>
          <a:srcRect l="1558" t="25959" r="9172" b="15105"/>
          <a:stretch>
            <a:fillRect/>
          </a:stretch>
        </p:blipFill>
        <p:spPr bwMode="auto">
          <a:xfrm>
            <a:off x="2114555" y="23271826"/>
            <a:ext cx="5794563" cy="3361973"/>
          </a:xfrm>
          <a:prstGeom prst="rect">
            <a:avLst/>
          </a:prstGeom>
          <a:noFill/>
          <a:ln w="9525">
            <a:noFill/>
            <a:miter lim="800000"/>
            <a:headEnd/>
            <a:tailEnd/>
          </a:ln>
          <a:effectLst/>
        </p:spPr>
      </p:pic>
      <p:pic>
        <p:nvPicPr>
          <p:cNvPr id="15" name="Picture 7"/>
          <p:cNvPicPr>
            <a:picLocks noChangeAspect="1" noChangeArrowheads="1"/>
          </p:cNvPicPr>
          <p:nvPr/>
        </p:nvPicPr>
        <p:blipFill>
          <a:blip r:embed="rId17" cstate="print"/>
          <a:srcRect l="88731" t="4251"/>
          <a:stretch>
            <a:fillRect/>
          </a:stretch>
        </p:blipFill>
        <p:spPr bwMode="auto">
          <a:xfrm>
            <a:off x="1085852" y="21700190"/>
            <a:ext cx="977686" cy="6024317"/>
          </a:xfrm>
          <a:prstGeom prst="rect">
            <a:avLst/>
          </a:prstGeom>
          <a:noFill/>
          <a:ln w="9525">
            <a:noFill/>
            <a:miter lim="800000"/>
            <a:headEnd/>
            <a:tailEnd/>
          </a:ln>
          <a:effectLst/>
        </p:spPr>
      </p:pic>
      <p:cxnSp>
        <p:nvCxnSpPr>
          <p:cNvPr id="64" name="Connettore 2 63">
            <a:extLst>
              <a:ext uri="{FF2B5EF4-FFF2-40B4-BE49-F238E27FC236}">
                <a16:creationId xmlns:a16="http://schemas.microsoft.com/office/drawing/2014/main" id="{1CFEFC9D-1F40-46DE-AC3B-A4983D3ED295}"/>
              </a:ext>
            </a:extLst>
          </p:cNvPr>
          <p:cNvCxnSpPr>
            <a:cxnSpLocks/>
          </p:cNvCxnSpPr>
          <p:nvPr/>
        </p:nvCxnSpPr>
        <p:spPr>
          <a:xfrm flipV="1">
            <a:off x="3279760" y="26087931"/>
            <a:ext cx="734430" cy="94122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7" name="CasellaDiTesto 66">
            <a:extLst>
              <a:ext uri="{FF2B5EF4-FFF2-40B4-BE49-F238E27FC236}">
                <a16:creationId xmlns:a16="http://schemas.microsoft.com/office/drawing/2014/main" id="{C86EA4C7-2243-4134-AC45-7A3803F70865}"/>
              </a:ext>
            </a:extLst>
          </p:cNvPr>
          <p:cNvSpPr txBox="1"/>
          <p:nvPr/>
        </p:nvSpPr>
        <p:spPr>
          <a:xfrm>
            <a:off x="1696384" y="26813411"/>
            <a:ext cx="1568132" cy="849463"/>
          </a:xfrm>
          <a:prstGeom prst="rect">
            <a:avLst/>
          </a:prstGeom>
          <a:noFill/>
          <a:ln>
            <a:solidFill>
              <a:srgbClr val="FFC000"/>
            </a:solidFill>
          </a:ln>
        </p:spPr>
        <p:txBody>
          <a:bodyPr wrap="square" rtlCol="0">
            <a:spAutoFit/>
          </a:bodyPr>
          <a:lstStyle/>
          <a:p>
            <a:pPr algn="ctr"/>
            <a:r>
              <a:rPr lang="en-US" sz="2400" b="1" dirty="0">
                <a:latin typeface="+mj-lt"/>
              </a:rPr>
              <a:t>Contact zones</a:t>
            </a:r>
          </a:p>
        </p:txBody>
      </p:sp>
      <p:sp>
        <p:nvSpPr>
          <p:cNvPr id="82" name="CasellaDiTesto 81">
            <a:extLst>
              <a:ext uri="{FF2B5EF4-FFF2-40B4-BE49-F238E27FC236}">
                <a16:creationId xmlns:a16="http://schemas.microsoft.com/office/drawing/2014/main" id="{8C1D41DF-B7ED-4E11-8E8F-ABE3922624B3}"/>
              </a:ext>
            </a:extLst>
          </p:cNvPr>
          <p:cNvSpPr txBox="1"/>
          <p:nvPr/>
        </p:nvSpPr>
        <p:spPr>
          <a:xfrm>
            <a:off x="3743953" y="22072062"/>
            <a:ext cx="3116648" cy="1200329"/>
          </a:xfrm>
          <a:prstGeom prst="rect">
            <a:avLst/>
          </a:prstGeom>
          <a:noFill/>
          <a:ln>
            <a:solidFill>
              <a:srgbClr val="FFC000"/>
            </a:solidFill>
          </a:ln>
        </p:spPr>
        <p:txBody>
          <a:bodyPr wrap="square" rtlCol="0">
            <a:spAutoFit/>
          </a:bodyPr>
          <a:lstStyle/>
          <a:p>
            <a:pPr algn="ctr"/>
            <a:r>
              <a:rPr lang="en-US" sz="2400" b="1" dirty="0">
                <a:latin typeface="+mj-lt"/>
              </a:rPr>
              <a:t>Von </a:t>
            </a:r>
            <a:r>
              <a:rPr lang="en-US" sz="2400" b="1" dirty="0" err="1">
                <a:latin typeface="+mj-lt"/>
              </a:rPr>
              <a:t>Mises</a:t>
            </a:r>
            <a:r>
              <a:rPr lang="en-US" sz="2400" b="1" dirty="0">
                <a:latin typeface="+mj-lt"/>
              </a:rPr>
              <a:t> Stress evaluated in Gauss Point</a:t>
            </a:r>
          </a:p>
        </p:txBody>
      </p:sp>
      <p:sp>
        <p:nvSpPr>
          <p:cNvPr id="84" name="CasellaDiTesto 83">
            <a:extLst>
              <a:ext uri="{FF2B5EF4-FFF2-40B4-BE49-F238E27FC236}">
                <a16:creationId xmlns:a16="http://schemas.microsoft.com/office/drawing/2014/main" id="{8C1D41DF-B7ED-4E11-8E8F-ABE3922624B3}"/>
              </a:ext>
            </a:extLst>
          </p:cNvPr>
          <p:cNvSpPr txBox="1"/>
          <p:nvPr/>
        </p:nvSpPr>
        <p:spPr>
          <a:xfrm>
            <a:off x="9725653" y="22441394"/>
            <a:ext cx="3116648" cy="461665"/>
          </a:xfrm>
          <a:prstGeom prst="rect">
            <a:avLst/>
          </a:prstGeom>
          <a:noFill/>
          <a:ln>
            <a:solidFill>
              <a:srgbClr val="FFC000"/>
            </a:solidFill>
          </a:ln>
        </p:spPr>
        <p:txBody>
          <a:bodyPr wrap="square" rtlCol="0">
            <a:spAutoFit/>
          </a:bodyPr>
          <a:lstStyle/>
          <a:p>
            <a:pPr algn="ctr"/>
            <a:r>
              <a:rPr lang="en-US" sz="2400" b="1" dirty="0">
                <a:latin typeface="+mj-lt"/>
              </a:rPr>
              <a:t>Displacement</a:t>
            </a:r>
          </a:p>
        </p:txBody>
      </p:sp>
      <p:pic>
        <p:nvPicPr>
          <p:cNvPr id="16" name="Immagine 15">
            <a:extLst>
              <a:ext uri="{FF2B5EF4-FFF2-40B4-BE49-F238E27FC236}">
                <a16:creationId xmlns:a16="http://schemas.microsoft.com/office/drawing/2014/main" id="{ADA133C2-89BB-4424-977E-2B29E981B9B9}"/>
              </a:ext>
            </a:extLst>
          </p:cNvPr>
          <p:cNvPicPr>
            <a:picLocks noChangeAspect="1"/>
          </p:cNvPicPr>
          <p:nvPr/>
        </p:nvPicPr>
        <p:blipFill>
          <a:blip r:embed="rId18"/>
          <a:stretch>
            <a:fillRect/>
          </a:stretch>
        </p:blipFill>
        <p:spPr>
          <a:xfrm>
            <a:off x="23582890" y="27237583"/>
            <a:ext cx="5364063" cy="2955407"/>
          </a:xfrm>
          <a:prstGeom prst="rect">
            <a:avLst/>
          </a:prstGeom>
          <a:ln w="34925">
            <a:solidFill>
              <a:srgbClr val="FFC000"/>
            </a:solidFill>
            <a:prstDash val="solid"/>
          </a:ln>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896</Words>
  <Application>Microsoft Office PowerPoint</Application>
  <PresentationFormat>Personalizzato</PresentationFormat>
  <Paragraphs>43</Paragraphs>
  <Slides>1</Slides>
  <Notes>1</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vt:i4>
      </vt:variant>
    </vt:vector>
  </HeadingPairs>
  <TitlesOfParts>
    <vt:vector size="4" baseType="lpstr">
      <vt:lpstr>Arial</vt:lpstr>
      <vt:lpstr>Calibri</vt:lpstr>
      <vt:lpstr>Office Theme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2019-08-01T12:03:56Z</dcterms:modified>
</cp:coreProperties>
</file>