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286" autoAdjust="0"/>
  </p:normalViewPr>
  <p:slideViewPr>
    <p:cSldViewPr snapToGrid="0">
      <p:cViewPr varScale="1">
        <p:scale>
          <a:sx n="20" d="100"/>
          <a:sy n="20" d="100"/>
        </p:scale>
        <p:origin x="3120" y="108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4396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Ultrasonic Scattering Analysis with the Discontinuous </a:t>
            </a:r>
            <a:r>
              <a:rPr lang="en-US" sz="72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Galerkin</a:t>
            </a: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Approach</a:t>
            </a:r>
            <a:endParaRPr lang="en-US" sz="7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. Rubinetti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D. A.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Weiss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E. Weingartner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M. Lenner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4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Institute of Thermal and Fluid Engineering, Switzerland 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. Institute 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Sensors and Electronics, Switzerland </a:t>
            </a:r>
          </a:p>
          <a:p>
            <a:pPr algn="ctr" defTabSz="4387247">
              <a:defRPr/>
            </a:pPr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Corporate Research Center, ABB Switzerland Ltd.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601911"/>
            <a:ext cx="13017206" cy="4519816"/>
          </a:xfrm>
          <a:prstGeom prst="rect">
            <a:avLst/>
          </a:prstGeom>
          <a:solidFill>
            <a:srgbClr val="DEEBF8"/>
          </a:solidFill>
          <a:ln>
            <a:noFill/>
          </a:ln>
          <a:extLst/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INRODUCTION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We prove and verify that the discontinuous 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Galerkin</a:t>
            </a:r>
            <a:r>
              <a:rPr lang="en-US" altLang="nl-NL" sz="4800" dirty="0" smtClean="0">
                <a:cs typeface="Calibri" panose="020F0502020204030204" pitchFamily="34" charset="0"/>
              </a:rPr>
              <a:t> method is a well-suited approach to investigate acoustic scattering phenomena. For that purpose, we conceive a model for plane wave scattering from a rigid sphere.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193" y="21287575"/>
            <a:ext cx="12975642" cy="5258480"/>
          </a:xfrm>
          <a:prstGeom prst="rect">
            <a:avLst/>
          </a:prstGeom>
          <a:solidFill>
            <a:srgbClr val="DEEBF8"/>
          </a:solidFill>
          <a:ln>
            <a:noFill/>
          </a:ln>
          <a:extLst/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COMPUTATIONAL </a:t>
            </a:r>
            <a:r>
              <a:rPr lang="en-US" altLang="nl-NL" sz="4800" b="1" dirty="0" smtClean="0">
                <a:cs typeface="Calibri" panose="020F0502020204030204" pitchFamily="34" charset="0"/>
              </a:rPr>
              <a:t>METHODS</a:t>
            </a:r>
          </a:p>
          <a:p>
            <a:pPr marL="685800" indent="-685800" eaLnBrk="1" hangingPunct="1">
              <a:spcBef>
                <a:spcPct val="0"/>
              </a:spcBef>
            </a:pPr>
            <a:r>
              <a:rPr lang="de-CH" altLang="nl-NL" sz="4800" i="1" dirty="0" err="1" smtClean="0">
                <a:cs typeface="Calibri" panose="020F0502020204030204" pitchFamily="34" charset="0"/>
              </a:rPr>
              <a:t>Convected</a:t>
            </a:r>
            <a:r>
              <a:rPr lang="de-CH" altLang="nl-NL" sz="4800" i="1" dirty="0" smtClean="0">
                <a:cs typeface="Calibri" panose="020F0502020204030204" pitchFamily="34" charset="0"/>
              </a:rPr>
              <a:t> Wave </a:t>
            </a:r>
            <a:r>
              <a:rPr lang="de-CH" altLang="nl-NL" sz="4800" i="1" dirty="0" err="1" smtClean="0">
                <a:cs typeface="Calibri" panose="020F0502020204030204" pitchFamily="34" charset="0"/>
              </a:rPr>
              <a:t>Equation</a:t>
            </a:r>
            <a:r>
              <a:rPr lang="de-CH" altLang="nl-NL" sz="4800" i="1" dirty="0" smtClean="0">
                <a:cs typeface="Calibri" panose="020F0502020204030204" pitchFamily="34" charset="0"/>
              </a:rPr>
              <a:t>, Time Explicit </a:t>
            </a:r>
          </a:p>
          <a:p>
            <a:pPr marL="685800" indent="-685800" eaLnBrk="1" hangingPunct="1">
              <a:spcBef>
                <a:spcPct val="0"/>
              </a:spcBef>
            </a:pPr>
            <a:r>
              <a:rPr lang="de-CH" altLang="nl-NL" sz="4800" dirty="0" err="1" smtClean="0">
                <a:cs typeface="Calibri" panose="020F0502020204030204" pitchFamily="34" charset="0"/>
              </a:rPr>
              <a:t>Stationary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background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flow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field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omitted</a:t>
            </a:r>
            <a:endParaRPr lang="de-CH" altLang="nl-NL" sz="4800" dirty="0">
              <a:cs typeface="Calibri" panose="020F0502020204030204" pitchFamily="34" charset="0"/>
            </a:endParaRPr>
          </a:p>
          <a:p>
            <a:pPr marL="685800" indent="-685800" eaLnBrk="1" hangingPunct="1">
              <a:spcBef>
                <a:spcPct val="0"/>
              </a:spcBef>
            </a:pPr>
            <a:r>
              <a:rPr lang="de-CH" altLang="nl-NL" sz="4800" dirty="0" smtClean="0">
                <a:cs typeface="Calibri" panose="020F0502020204030204" pitchFamily="34" charset="0"/>
              </a:rPr>
              <a:t>2D-axisymmetric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setup</a:t>
            </a:r>
            <a:endParaRPr lang="de-CH" altLang="nl-NL" sz="4800" dirty="0" smtClean="0">
              <a:cs typeface="Calibri" panose="020F0502020204030204" pitchFamily="34" charset="0"/>
            </a:endParaRPr>
          </a:p>
          <a:p>
            <a:pPr marL="685800" indent="-685800" eaLnBrk="1" hangingPunct="1">
              <a:spcBef>
                <a:spcPct val="0"/>
              </a:spcBef>
            </a:pPr>
            <a:r>
              <a:rPr lang="de-CH" altLang="nl-NL" sz="4800" dirty="0" smtClean="0">
                <a:cs typeface="Calibri" panose="020F0502020204030204" pitchFamily="34" charset="0"/>
              </a:rPr>
              <a:t>Time-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dependent</a:t>
            </a:r>
            <a:r>
              <a:rPr lang="de-CH" altLang="nl-NL" sz="4800" dirty="0" smtClean="0">
                <a:cs typeface="Calibri" panose="020F0502020204030204" pitchFamily="34" charset="0"/>
              </a:rPr>
              <a:t> Study 1: Plane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wave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only</a:t>
            </a:r>
            <a:endParaRPr lang="de-CH" altLang="nl-NL" sz="4800" dirty="0" smtClean="0">
              <a:cs typeface="Calibri" panose="020F0502020204030204" pitchFamily="34" charset="0"/>
            </a:endParaRPr>
          </a:p>
          <a:p>
            <a:pPr marL="685800" indent="-685800" eaLnBrk="1" hangingPunct="1">
              <a:spcBef>
                <a:spcPct val="0"/>
              </a:spcBef>
            </a:pPr>
            <a:r>
              <a:rPr lang="de-CH" altLang="nl-NL" sz="4800" dirty="0" smtClean="0">
                <a:cs typeface="Calibri" panose="020F0502020204030204" pitchFamily="34" charset="0"/>
              </a:rPr>
              <a:t>Time-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dependent</a:t>
            </a:r>
            <a:r>
              <a:rPr lang="de-CH" altLang="nl-NL" sz="4800" dirty="0" smtClean="0">
                <a:cs typeface="Calibri" panose="020F0502020204030204" pitchFamily="34" charset="0"/>
              </a:rPr>
              <a:t> Study 2: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Sphere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included</a:t>
            </a:r>
            <a:endParaRPr lang="de-CH" altLang="nl-NL" sz="4800" dirty="0" smtClean="0">
              <a:cs typeface="Calibri" panose="020F0502020204030204" pitchFamily="34" charset="0"/>
            </a:endParaRPr>
          </a:p>
          <a:p>
            <a:pPr marL="685800" indent="-685800" eaLnBrk="1" hangingPunct="1">
              <a:spcBef>
                <a:spcPct val="0"/>
              </a:spcBef>
            </a:pPr>
            <a:r>
              <a:rPr lang="de-CH" altLang="nl-NL" sz="4800" dirty="0" err="1" smtClean="0">
                <a:cs typeface="Calibri" panose="020F0502020204030204" pitchFamily="34" charset="0"/>
              </a:rPr>
              <a:t>Scattered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field</a:t>
            </a:r>
            <a:r>
              <a:rPr lang="de-CH" altLang="nl-NL" sz="4800" dirty="0" smtClean="0">
                <a:cs typeface="Calibri" panose="020F0502020204030204" pitchFamily="34" charset="0"/>
              </a:rPr>
              <a:t>: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Result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study</a:t>
            </a:r>
            <a:r>
              <a:rPr lang="de-CH" altLang="nl-NL" sz="4800" dirty="0" smtClean="0">
                <a:cs typeface="Calibri" panose="020F0502020204030204" pitchFamily="34" charset="0"/>
              </a:rPr>
              <a:t> 2 -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result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study</a:t>
            </a:r>
            <a:r>
              <a:rPr lang="de-CH" altLang="nl-NL" sz="4800" dirty="0" smtClean="0">
                <a:cs typeface="Calibri" panose="020F0502020204030204" pitchFamily="34" charset="0"/>
              </a:rPr>
              <a:t> 1</a:t>
            </a:r>
          </a:p>
        </p:txBody>
      </p:sp>
      <p:sp>
        <p:nvSpPr>
          <p:cNvPr id="2086" name="TextBox 22">
            <a:extLst>
              <a:ext uri="{FF2B5EF4-FFF2-40B4-BE49-F238E27FC236}">
                <a16:creationId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33146" y="31039515"/>
            <a:ext cx="13029272" cy="5997143"/>
          </a:xfrm>
          <a:prstGeom prst="rect">
            <a:avLst/>
          </a:prstGeom>
          <a:solidFill>
            <a:srgbClr val="DEEBF8"/>
          </a:solidFill>
          <a:ln>
            <a:noFill/>
          </a:ln>
          <a:extLst/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CONCLUSIONS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nl-NL" sz="4800" dirty="0" smtClean="0">
                <a:cs typeface="Calibri" panose="020F0502020204030204" pitchFamily="34" charset="0"/>
              </a:rPr>
              <a:t>The rigid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sphere</a:t>
            </a:r>
            <a:r>
              <a:rPr lang="de-CH" altLang="nl-NL" sz="4800" dirty="0" smtClean="0">
                <a:cs typeface="Calibri" panose="020F0502020204030204" pitchFamily="34" charset="0"/>
              </a:rPr>
              <a:t> test-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case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exemplarily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shows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the</a:t>
            </a:r>
            <a:r>
              <a:rPr lang="de-CH" altLang="nl-NL" sz="4800" dirty="0" smtClean="0">
                <a:cs typeface="Calibri" panose="020F0502020204030204" pitchFamily="34" charset="0"/>
              </a:rPr>
              <a:t> power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of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the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discontinuous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Galerkin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method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that</a:t>
            </a:r>
            <a:r>
              <a:rPr lang="de-CH" altLang="nl-NL" sz="4800" dirty="0" smtClean="0">
                <a:cs typeface="Calibri" panose="020F0502020204030204" pitchFamily="34" charset="0"/>
              </a:rPr>
              <a:t> was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utilized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for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the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investigation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of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scattering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phenomena</a:t>
            </a:r>
            <a:r>
              <a:rPr lang="de-CH" altLang="nl-NL" sz="4800" dirty="0" smtClean="0">
                <a:cs typeface="Calibri" panose="020F0502020204030204" pitchFamily="34" charset="0"/>
              </a:rPr>
              <a:t>.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Based</a:t>
            </a:r>
            <a:r>
              <a:rPr lang="de-CH" altLang="nl-NL" sz="4800" dirty="0" smtClean="0">
                <a:cs typeface="Calibri" panose="020F0502020204030204" pitchFamily="34" charset="0"/>
              </a:rPr>
              <a:t> on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the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findings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of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this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study</a:t>
            </a:r>
            <a:r>
              <a:rPr lang="de-CH" altLang="nl-NL" sz="4800" dirty="0" smtClean="0">
                <a:cs typeface="Calibri" panose="020F0502020204030204" pitchFamily="34" charset="0"/>
              </a:rPr>
              <a:t>,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future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work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targets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the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development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of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novel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aerosol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sizing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technologies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for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industrial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applications</a:t>
            </a:r>
            <a:r>
              <a:rPr lang="de-CH" altLang="nl-NL" sz="4800" dirty="0" smtClean="0">
                <a:cs typeface="Calibri" panose="020F0502020204030204" pitchFamily="34" charset="0"/>
              </a:rPr>
              <a:t>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687240" y="37993766"/>
            <a:ext cx="13024286" cy="2550046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endParaRPr lang="en-US" sz="4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John A. Adam. </a:t>
            </a:r>
            <a:r>
              <a:rPr lang="en-US" sz="2800" i="1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Rays, Waves and Scattering: Topics in Classical Mathematical Physics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Vol. 56, Princeton University Press (2017).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Frank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Ihlenburg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</a:t>
            </a:r>
            <a:r>
              <a:rPr lang="en-US" sz="2800" i="1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Finite element Analysis of acoustic scattering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Vol. 132, Springer Science and Business Media (2006).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334" y="3150552"/>
            <a:ext cx="7368168" cy="10375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45843" y="2473862"/>
            <a:ext cx="2390928" cy="2390928"/>
          </a:xfrm>
          <a:prstGeom prst="rect">
            <a:avLst/>
          </a:prstGeom>
        </p:spPr>
      </p:pic>
      <p:sp>
        <p:nvSpPr>
          <p:cNvPr id="46" name="TextBox 25">
            <a:extLst>
              <a:ext uri="{FF2B5EF4-FFF2-40B4-BE49-F238E27FC236}">
                <a16:creationId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5325" y="17975155"/>
            <a:ext cx="12953510" cy="1749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1</a:t>
            </a:r>
            <a:r>
              <a:rPr lang="en-US" altLang="nl-NL" sz="3600" dirty="0" smtClean="0">
                <a:cs typeface="Calibri" panose="020F0502020204030204" pitchFamily="34" charset="0"/>
              </a:rPr>
              <a:t>. A rigid sphere hit by an acoustic wave radiates the scattered pressure in different directions as shown in the polar plot on the right.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23181" r="23510"/>
          <a:stretch/>
        </p:blipFill>
        <p:spPr>
          <a:xfrm>
            <a:off x="1671586" y="11037229"/>
            <a:ext cx="5087881" cy="46872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911" y="10160265"/>
            <a:ext cx="7095924" cy="709592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607888" y="27259050"/>
            <a:ext cx="12759369" cy="7886344"/>
            <a:chOff x="1720539" y="26139771"/>
            <a:chExt cx="12759369" cy="788634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20539" y="26139771"/>
              <a:ext cx="12759369" cy="7886344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3092439" y="27163324"/>
              <a:ext cx="831861" cy="90177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9609187" y="27163324"/>
              <a:ext cx="831861" cy="90177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3092439" y="30188340"/>
              <a:ext cx="831861" cy="90177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7160323" y="30211453"/>
              <a:ext cx="831861" cy="90177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11424181" y="30211453"/>
              <a:ext cx="831861" cy="90177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1211212"/>
                  </p:ext>
                </p:extLst>
              </p:nvPr>
            </p:nvGraphicFramePr>
            <p:xfrm>
              <a:off x="1351915" y="35537535"/>
              <a:ext cx="12953114" cy="516299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933388">
                      <a:extLst>
                        <a:ext uri="{9D8B030D-6E8A-4147-A177-3AD203B41FA5}">
                          <a16:colId xmlns:a16="http://schemas.microsoft.com/office/drawing/2014/main" val="3983191747"/>
                        </a:ext>
                      </a:extLst>
                    </a:gridCol>
                    <a:gridCol w="11019726">
                      <a:extLst>
                        <a:ext uri="{9D8B030D-6E8A-4147-A177-3AD203B41FA5}">
                          <a16:colId xmlns:a16="http://schemas.microsoft.com/office/drawing/2014/main" val="12270600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3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oMath>
                            </m:oMathPara>
                          </a14:m>
                          <a:endParaRPr lang="en-US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err="1" smtClean="0"/>
                            <a:t>Acoustic</a:t>
                          </a:r>
                          <a:r>
                            <a:rPr lang="de-CH" sz="3600" dirty="0" smtClean="0"/>
                            <a:t> </a:t>
                          </a:r>
                          <a:r>
                            <a:rPr lang="de-CH" sz="3600" dirty="0" err="1" smtClean="0"/>
                            <a:t>perturbation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density</a:t>
                          </a:r>
                          <a:endParaRPr lang="de-CH" sz="3600" baseline="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86014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3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de-CH" sz="3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Air </a:t>
                          </a:r>
                          <a:r>
                            <a:rPr lang="de-CH" sz="3600" dirty="0" err="1" smtClean="0"/>
                            <a:t>density</a:t>
                          </a:r>
                          <a:r>
                            <a:rPr lang="de-CH" sz="3600" dirty="0" smtClean="0"/>
                            <a:t> </a:t>
                          </a:r>
                          <a:r>
                            <a:rPr lang="de-CH" sz="3600" baseline="0" dirty="0" smtClean="0"/>
                            <a:t>(1.225 kg/m</a:t>
                          </a:r>
                          <a:r>
                            <a:rPr lang="en-US" sz="4000" baseline="300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r>
                            <a:rPr lang="de-CH" sz="3600" baseline="0" dirty="0" smtClean="0"/>
                            <a:t>)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87448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CH" sz="3600" b="1" i="1" smtClean="0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oMath>
                            </m:oMathPara>
                          </a14:m>
                          <a:endParaRPr lang="en-US" sz="3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err="1" smtClean="0"/>
                            <a:t>Acoustic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velocity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field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453017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3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3600" b="1" i="1" smtClean="0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</m:e>
                                  <m:sub>
                                    <m:r>
                                      <a:rPr lang="de-CH" sz="3600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3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Background </a:t>
                          </a:r>
                          <a:r>
                            <a:rPr lang="de-CH" sz="3600" dirty="0" err="1" smtClean="0"/>
                            <a:t>flow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field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916543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CH" sz="36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en-US" sz="3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err="1" smtClean="0"/>
                            <a:t>Acoustic</a:t>
                          </a:r>
                          <a:r>
                            <a:rPr lang="de-CH" sz="3600" dirty="0" smtClean="0"/>
                            <a:t> </a:t>
                          </a:r>
                          <a:r>
                            <a:rPr lang="de-CH" sz="3600" dirty="0" err="1" smtClean="0"/>
                            <a:t>pressure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209349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3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36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de-CH" sz="3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3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Background </a:t>
                          </a:r>
                          <a:r>
                            <a:rPr lang="de-CH" sz="3600" dirty="0" err="1" smtClean="0"/>
                            <a:t>flow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pressure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4238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CH" sz="36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oMath>
                            </m:oMathPara>
                          </a14:m>
                          <a:endParaRPr lang="en-US" sz="3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Speed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of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sound</a:t>
                          </a:r>
                          <a:r>
                            <a:rPr lang="de-CH" sz="3600" baseline="0" dirty="0" smtClean="0"/>
                            <a:t> in </a:t>
                          </a:r>
                          <a:r>
                            <a:rPr lang="de-CH" sz="3600" baseline="0" dirty="0" err="1" smtClean="0"/>
                            <a:t>air</a:t>
                          </a:r>
                          <a:r>
                            <a:rPr lang="de-CH" sz="3600" baseline="0" dirty="0" smtClean="0"/>
                            <a:t> (343 m/s)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30615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3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36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CH" sz="36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de-CH" sz="36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de-CH" sz="3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3600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de-CH" sz="3600" b="1" i="1" smtClean="0">
                                        <a:latin typeface="Cambria Math" panose="02040503050406030204" pitchFamily="18" charset="0"/>
                                      </a:rPr>
                                      <m:t>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3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Source </a:t>
                          </a:r>
                          <a:r>
                            <a:rPr lang="de-CH" sz="3600" dirty="0" err="1" smtClean="0"/>
                            <a:t>terms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493675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1211212"/>
                  </p:ext>
                </p:extLst>
              </p:nvPr>
            </p:nvGraphicFramePr>
            <p:xfrm>
              <a:off x="1351915" y="35537535"/>
              <a:ext cx="12953114" cy="516299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933388">
                      <a:extLst>
                        <a:ext uri="{9D8B030D-6E8A-4147-A177-3AD203B41FA5}">
                          <a16:colId xmlns:a16="http://schemas.microsoft.com/office/drawing/2014/main" val="3983191747"/>
                        </a:ext>
                      </a:extLst>
                    </a:gridCol>
                    <a:gridCol w="11019726">
                      <a:extLst>
                        <a:ext uri="{9D8B030D-6E8A-4147-A177-3AD203B41FA5}">
                          <a16:colId xmlns:a16="http://schemas.microsoft.com/office/drawing/2014/main" val="1227060096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t="-14286" r="-570662" b="-73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err="1" smtClean="0"/>
                            <a:t>Acoustic</a:t>
                          </a:r>
                          <a:r>
                            <a:rPr lang="de-CH" sz="3600" dirty="0" smtClean="0"/>
                            <a:t> </a:t>
                          </a:r>
                          <a:r>
                            <a:rPr lang="de-CH" sz="3600" dirty="0" err="1" smtClean="0"/>
                            <a:t>perturbation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density</a:t>
                          </a:r>
                          <a:endParaRPr lang="de-CH" sz="3600" baseline="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860146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t="-114286" r="-570662" b="-63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Air </a:t>
                          </a:r>
                          <a:r>
                            <a:rPr lang="de-CH" sz="3600" dirty="0" err="1" smtClean="0"/>
                            <a:t>density</a:t>
                          </a:r>
                          <a:r>
                            <a:rPr lang="de-CH" sz="3600" dirty="0" smtClean="0"/>
                            <a:t> </a:t>
                          </a:r>
                          <a:r>
                            <a:rPr lang="de-CH" sz="3600" baseline="0" dirty="0" smtClean="0"/>
                            <a:t>(1.225 kg/m</a:t>
                          </a:r>
                          <a:r>
                            <a:rPr lang="en-US" sz="4000" baseline="30000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r>
                            <a:rPr lang="de-CH" sz="3600" baseline="0" dirty="0" smtClean="0"/>
                            <a:t>)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874488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t="-214286" r="-570662" b="-53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err="1" smtClean="0"/>
                            <a:t>Acoustic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velocity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field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4530173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t="-311321" r="-570662" b="-4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Background </a:t>
                          </a:r>
                          <a:r>
                            <a:rPr lang="de-CH" sz="3600" dirty="0" err="1" smtClean="0"/>
                            <a:t>flow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field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9165434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t="-415238" r="-570662" b="-33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err="1" smtClean="0"/>
                            <a:t>Acoustic</a:t>
                          </a:r>
                          <a:r>
                            <a:rPr lang="de-CH" sz="3600" dirty="0" smtClean="0"/>
                            <a:t> </a:t>
                          </a:r>
                          <a:r>
                            <a:rPr lang="de-CH" sz="3600" dirty="0" err="1" smtClean="0"/>
                            <a:t>pressure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2093494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t="-515238" r="-570662" b="-23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Background </a:t>
                          </a:r>
                          <a:r>
                            <a:rPr lang="de-CH" sz="3600" dirty="0" err="1" smtClean="0"/>
                            <a:t>flow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pressure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742384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t="-615238" r="-570662" b="-13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Speed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of</a:t>
                          </a:r>
                          <a:r>
                            <a:rPr lang="de-CH" sz="3600" baseline="0" dirty="0" smtClean="0"/>
                            <a:t> </a:t>
                          </a:r>
                          <a:r>
                            <a:rPr lang="de-CH" sz="3600" baseline="0" dirty="0" err="1" smtClean="0"/>
                            <a:t>sound</a:t>
                          </a:r>
                          <a:r>
                            <a:rPr lang="de-CH" sz="3600" baseline="0" dirty="0" smtClean="0"/>
                            <a:t> in </a:t>
                          </a:r>
                          <a:r>
                            <a:rPr lang="de-CH" sz="3600" baseline="0" dirty="0" err="1" smtClean="0"/>
                            <a:t>air</a:t>
                          </a:r>
                          <a:r>
                            <a:rPr lang="de-CH" sz="3600" baseline="0" dirty="0" smtClean="0"/>
                            <a:t> (343 m/s)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3061533"/>
                      </a:ext>
                    </a:extLst>
                  </a:tr>
                  <a:tr h="68243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t="-670536" r="-570662" b="-276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17523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CH" sz="3600" dirty="0" smtClean="0"/>
                            <a:t>Source </a:t>
                          </a:r>
                          <a:r>
                            <a:rPr lang="de-CH" sz="3600" dirty="0" err="1" smtClean="0"/>
                            <a:t>terms</a:t>
                          </a:r>
                          <a:endParaRPr lang="en-US" sz="3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4936757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47" name="Straight Arrow Connector 46"/>
          <p:cNvCxnSpPr/>
          <p:nvPr/>
        </p:nvCxnSpPr>
        <p:spPr>
          <a:xfrm flipV="1">
            <a:off x="13535396" y="28234661"/>
            <a:ext cx="831861" cy="90177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2482087" y="31357561"/>
            <a:ext cx="831861" cy="90177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25">
                <a:extLst>
                  <a:ext uri="{FF2B5EF4-FFF2-40B4-BE49-F238E27FC236}">
                    <a16:creationId xmlns:a16="http://schemas.microsoft.com/office/drawing/2014/main" id="{10595A17-4314-624E-A1B3-3E27CC01E8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687240" y="13554277"/>
                <a:ext cx="12953510" cy="17498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3600" b="1" dirty="0" smtClean="0">
                    <a:cs typeface="Calibri" panose="020F0502020204030204" pitchFamily="34" charset="0"/>
                  </a:rPr>
                  <a:t>Figure 2</a:t>
                </a:r>
                <a:r>
                  <a:rPr lang="en-US" altLang="nl-NL" sz="3600" dirty="0" smtClean="0">
                    <a:cs typeface="Calibri" panose="020F0502020204030204" pitchFamily="34" charset="0"/>
                  </a:rPr>
                  <a:t>. Geometrical setup and boundary conditions in the simulation. The pressure amplitude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CH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𝑝</m:t>
                        </m:r>
                      </m:e>
                      <m:sub>
                        <m:r>
                          <a:rPr lang="de-CH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𝑎</m:t>
                        </m:r>
                      </m:sub>
                    </m:sSub>
                    <m:r>
                      <a:rPr lang="de-CH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=1 </m:t>
                    </m:r>
                    <m:r>
                      <m:rPr>
                        <m:sty m:val="p"/>
                      </m:rPr>
                      <a:rPr lang="de-CH" altLang="nl-NL" sz="36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Pa</m:t>
                    </m:r>
                  </m:oMath>
                </a14:m>
                <a:r>
                  <a:rPr lang="en-US" altLang="nl-NL" sz="3600" dirty="0" smtClean="0">
                    <a:cs typeface="Calibri" panose="020F0502020204030204" pitchFamily="34" charset="0"/>
                  </a:rPr>
                  <a:t>, and the wave frequency </a:t>
                </a:r>
                <a14:m>
                  <m:oMath xmlns:m="http://schemas.openxmlformats.org/officeDocument/2006/math">
                    <m:r>
                      <a:rPr lang="de-CH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𝑓</m:t>
                    </m:r>
                    <m:r>
                      <a:rPr lang="de-CH" altLang="nl-NL" sz="36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de-CH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50</m:t>
                    </m:r>
                    <m:r>
                      <a:rPr lang="de-CH" altLang="nl-NL" sz="36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altLang="nl-NL" sz="36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kHz</m:t>
                    </m:r>
                  </m:oMath>
                </a14:m>
                <a:r>
                  <a:rPr lang="en-US" altLang="nl-NL" sz="3600" dirty="0" smtClean="0">
                    <a:cs typeface="Calibri" panose="020F0502020204030204" pitchFamily="34" charset="0"/>
                  </a:rPr>
                  <a:t> yielding a wavelength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nl-NL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λ</m:t>
                    </m:r>
                    <m:r>
                      <a:rPr lang="de-CH" altLang="nl-NL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de-CH" altLang="nl-NL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𝑎</m:t>
                    </m:r>
                    <m:r>
                      <a:rPr lang="de-CH" altLang="nl-NL" sz="36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de-CH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6.86</m:t>
                    </m:r>
                    <m:r>
                      <a:rPr lang="de-CH" altLang="nl-NL" sz="36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altLang="nl-NL" sz="36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mm</m:t>
                    </m:r>
                    <m:r>
                      <a:rPr lang="de-CH" altLang="nl-NL" sz="36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.</m:t>
                    </m:r>
                  </m:oMath>
                </a14:m>
                <a:endParaRPr lang="en-US" altLang="nl-NL" sz="3600" dirty="0"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0" name="TextBox 25">
                <a:extLst>
                  <a:ext uri="{FF2B5EF4-FFF2-40B4-BE49-F238E27FC236}">
                    <a16:creationId xmlns:a16="http://schemas.microsoft.com/office/drawing/2014/main" id="{10595A17-4314-624E-A1B3-3E27CC01E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87240" y="13554277"/>
                <a:ext cx="12953510" cy="1749827"/>
              </a:xfrm>
              <a:prstGeom prst="rect">
                <a:avLst/>
              </a:prstGeom>
              <a:blipFill>
                <a:blip r:embed="rId9"/>
                <a:stretch>
                  <a:fillRect l="-1459" t="-5208" r="-1459" b="-121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677145" y="5014083"/>
            <a:ext cx="12963605" cy="7913965"/>
          </a:xfrm>
          <a:prstGeom prst="rect">
            <a:avLst/>
          </a:prstGeom>
        </p:spPr>
      </p:pic>
      <p:sp>
        <p:nvSpPr>
          <p:cNvPr id="86" name="TextBox 6">
            <a:extLst>
              <a:ext uri="{FF2B5EF4-FFF2-40B4-BE49-F238E27FC236}">
                <a16:creationId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9210" y="16887675"/>
            <a:ext cx="13017206" cy="2303825"/>
          </a:xfrm>
          <a:prstGeom prst="rect">
            <a:avLst/>
          </a:prstGeom>
          <a:solidFill>
            <a:srgbClr val="DEEBF8"/>
          </a:solidFill>
          <a:ln>
            <a:noFill/>
          </a:ln>
          <a:extLst/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RESULTS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nl-NL" sz="4800" dirty="0" smtClean="0">
                <a:cs typeface="Calibri" panose="020F0502020204030204" pitchFamily="34" charset="0"/>
              </a:rPr>
              <a:t>The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analytical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results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and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the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simulation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results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are</a:t>
            </a:r>
            <a:r>
              <a:rPr lang="de-CH" altLang="nl-NL" sz="4800" dirty="0" smtClean="0">
                <a:cs typeface="Calibri" panose="020F0502020204030204" pitchFamily="34" charset="0"/>
              </a:rPr>
              <a:t> in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perfect</a:t>
            </a:r>
            <a:r>
              <a:rPr lang="de-CH" altLang="nl-NL" sz="4800" dirty="0" smtClean="0">
                <a:cs typeface="Calibri" panose="020F0502020204030204" pitchFamily="34" charset="0"/>
              </a:rPr>
              <a:t> </a:t>
            </a:r>
            <a:r>
              <a:rPr lang="de-CH" altLang="nl-NL" sz="4800" dirty="0" err="1" smtClean="0">
                <a:cs typeface="Calibri" panose="020F0502020204030204" pitchFamily="34" charset="0"/>
              </a:rPr>
              <a:t>agreement</a:t>
            </a:r>
            <a:r>
              <a:rPr lang="de-CH" altLang="nl-NL" sz="4800" dirty="0" smtClean="0">
                <a:cs typeface="Calibri" panose="020F0502020204030204" pitchFamily="34" charset="0"/>
              </a:rPr>
              <a:t>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7194" y="20424210"/>
            <a:ext cx="6669577" cy="6669577"/>
          </a:xfrm>
          <a:prstGeom prst="rect">
            <a:avLst/>
          </a:prstGeom>
        </p:spPr>
      </p:pic>
      <p:sp>
        <p:nvSpPr>
          <p:cNvPr id="90" name="TextBox 25">
            <a:extLst>
              <a:ext uri="{FF2B5EF4-FFF2-40B4-BE49-F238E27FC236}">
                <a16:creationId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1163" y="28256660"/>
            <a:ext cx="12953510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 smtClean="0">
                <a:cs typeface="Calibri" panose="020F0502020204030204" pitchFamily="34" charset="0"/>
              </a:rPr>
              <a:t>Figure 3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de-CH" altLang="nl-NL" sz="3600" dirty="0">
                <a:cs typeface="Calibri" panose="020F0502020204030204" pitchFamily="34" charset="0"/>
              </a:rPr>
              <a:t>Simulation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results</a:t>
            </a:r>
            <a:r>
              <a:rPr lang="de-CH" altLang="nl-NL" sz="3600" dirty="0" smtClean="0">
                <a:cs typeface="Calibri" panose="020F0502020204030204" pitchFamily="34" charset="0"/>
              </a:rPr>
              <a:t> (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left</a:t>
            </a:r>
            <a:r>
              <a:rPr lang="de-CH" altLang="nl-NL" sz="3600" dirty="0" smtClean="0">
                <a:cs typeface="Calibri" panose="020F0502020204030204" pitchFamily="34" charset="0"/>
              </a:rPr>
              <a:t>)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and</a:t>
            </a:r>
            <a:r>
              <a:rPr lang="de-CH" altLang="nl-NL" sz="3600" dirty="0" smtClean="0">
                <a:cs typeface="Calibri" panose="020F0502020204030204" pitchFamily="34" charset="0"/>
              </a:rPr>
              <a:t>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comparison</a:t>
            </a:r>
            <a:r>
              <a:rPr lang="de-CH" altLang="nl-NL" sz="3600" dirty="0" smtClean="0">
                <a:cs typeface="Calibri" panose="020F0502020204030204" pitchFamily="34" charset="0"/>
              </a:rPr>
              <a:t>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with</a:t>
            </a:r>
            <a:r>
              <a:rPr lang="de-CH" altLang="nl-NL" sz="3600" dirty="0" smtClean="0">
                <a:cs typeface="Calibri" panose="020F0502020204030204" pitchFamily="34" charset="0"/>
              </a:rPr>
              <a:t>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analytical</a:t>
            </a:r>
            <a:r>
              <a:rPr lang="de-CH" altLang="nl-NL" sz="3600" dirty="0" smtClean="0">
                <a:cs typeface="Calibri" panose="020F0502020204030204" pitchFamily="34" charset="0"/>
              </a:rPr>
              <a:t>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solution</a:t>
            </a:r>
            <a:r>
              <a:rPr lang="de-CH" altLang="nl-NL" sz="3600" dirty="0" smtClean="0">
                <a:cs typeface="Calibri" panose="020F0502020204030204" pitchFamily="34" charset="0"/>
              </a:rPr>
              <a:t> (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right</a:t>
            </a:r>
            <a:r>
              <a:rPr lang="de-CH" altLang="nl-NL" sz="3600" dirty="0" smtClean="0">
                <a:cs typeface="Calibri" panose="020F0502020204030204" pitchFamily="34" charset="0"/>
              </a:rPr>
              <a:t>)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for</a:t>
            </a:r>
            <a:r>
              <a:rPr lang="de-CH" altLang="nl-NL" sz="3600" dirty="0" smtClean="0">
                <a:cs typeface="Calibri" panose="020F0502020204030204" pitchFamily="34" charset="0"/>
              </a:rPr>
              <a:t>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the</a:t>
            </a:r>
            <a:r>
              <a:rPr lang="de-CH" altLang="nl-NL" sz="3600" dirty="0" smtClean="0">
                <a:cs typeface="Calibri" panose="020F0502020204030204" pitchFamily="34" charset="0"/>
              </a:rPr>
              <a:t>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radiation</a:t>
            </a:r>
            <a:r>
              <a:rPr lang="de-CH" altLang="nl-NL" sz="3600" dirty="0" smtClean="0">
                <a:cs typeface="Calibri" panose="020F0502020204030204" pitchFamily="34" charset="0"/>
              </a:rPr>
              <a:t>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pattern</a:t>
            </a:r>
            <a:r>
              <a:rPr lang="de-CH" altLang="nl-NL" sz="3600" dirty="0" smtClean="0">
                <a:cs typeface="Calibri" panose="020F0502020204030204" pitchFamily="34" charset="0"/>
              </a:rPr>
              <a:t> on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the</a:t>
            </a:r>
            <a:r>
              <a:rPr lang="de-CH" altLang="nl-NL" sz="3600" dirty="0" smtClean="0">
                <a:cs typeface="Calibri" panose="020F0502020204030204" pitchFamily="34" charset="0"/>
              </a:rPr>
              <a:t> </a:t>
            </a:r>
            <a:r>
              <a:rPr lang="de-CH" altLang="nl-NL" sz="3600" dirty="0" err="1" smtClean="0">
                <a:cs typeface="Calibri" panose="020F0502020204030204" pitchFamily="34" charset="0"/>
              </a:rPr>
              <a:t>sphere</a:t>
            </a:r>
            <a:r>
              <a:rPr lang="de-CH" altLang="nl-NL" sz="3600" dirty="0" smtClean="0">
                <a:cs typeface="Calibri" panose="020F0502020204030204" pitchFamily="34" charset="0"/>
              </a:rPr>
              <a:t>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068533" y="19763844"/>
            <a:ext cx="8146594" cy="7875342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 flipV="1">
            <a:off x="6323851" y="28161727"/>
            <a:ext cx="831861" cy="90177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2019-08-16T09:12:17Z</dcterms:modified>
</cp:coreProperties>
</file>