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797675" cy="9928225"/>
  <p:defaultTextStyle>
    <a:defPPr>
      <a:defRPr lang="en-US"/>
    </a:defPPr>
    <a:lvl1pPr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082800" indent="-164782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170363" indent="-3300413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259513" indent="-4954588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347075" indent="-660717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3482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1" autoAdjust="0"/>
    <p:restoredTop sz="94693" autoAdjust="0"/>
  </p:normalViewPr>
  <p:slideViewPr>
    <p:cSldViewPr snapToGrid="0">
      <p:cViewPr>
        <p:scale>
          <a:sx n="54" d="100"/>
          <a:sy n="54" d="100"/>
        </p:scale>
        <p:origin x="-216" y="-80"/>
      </p:cViewPr>
      <p:guideLst>
        <p:guide orient="horz" pos="13482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7057B796-EFD0-F246-9863-E2060FED03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BA6FB60-7F22-D74A-843C-F6413EDE31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fld id="{74B8438F-1271-6C46-8F9C-9456BEDDECCF}" type="datetimeFigureOut">
              <a:rPr lang="en-US"/>
              <a:pPr>
                <a:defRPr/>
              </a:pPr>
              <a:t>30/08/19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09E99419-FDB7-4F47-9563-16A61150F3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89FF592-48C8-3C47-AFB1-D96941E664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A813B9-8573-914D-A8D2-51AED3D763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8543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0DDBEE0A-5DFA-DE46-82C7-7D6177DD32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BA61207-634F-734D-A1D7-824436FEACA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38597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9598E62-35EC-B84F-8906-602E012AB95E}" type="datetimeFigureOut">
              <a:rPr lang="en-US"/>
              <a:pPr>
                <a:defRPr/>
              </a:pPr>
              <a:t>30/08/19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="" xmlns:a16="http://schemas.microsoft.com/office/drawing/2014/main" id="{8600A71D-9804-B846-9BC5-B2DFD2D431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="" xmlns:a16="http://schemas.microsoft.com/office/drawing/2014/main" id="{62897342-DE2C-B841-AD04-57AC32CAC1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96EE6E9-3630-3F4B-BA78-F264B58E57C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4DC1787-EB28-5944-9EC8-914FFA866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384675">
              <a:defRPr sz="1200"/>
            </a:lvl1pPr>
          </a:lstStyle>
          <a:p>
            <a:fld id="{F0D34A83-C334-CB4D-8A80-280A6D000E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58085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3338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6836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0333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73831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17460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52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44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36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="" xmlns:a16="http://schemas.microsoft.com/office/drawing/2014/main" id="{A109A4C0-3D7C-D24F-B1CA-0240842C08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="" xmlns:a16="http://schemas.microsoft.com/office/drawing/2014/main" id="{C455B2B2-F0C4-E542-9F8B-24F394C710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nl-NL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>
            <a:extLst>
              <a:ext uri="{FF2B5EF4-FFF2-40B4-BE49-F238E27FC236}">
                <a16:creationId xmlns="" xmlns:a16="http://schemas.microsoft.com/office/drawing/2014/main" id="{D006F916-9A1C-F342-948F-7616765E1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5462D2F-9D93-D141-941E-B2A50F494F6A}" type="slidenum">
              <a:rPr lang="en-US" altLang="nl-NL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nl-NL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3" y="13296915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5466"/>
            <a:ext cx="21192650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3A5DD98-14C0-EE43-94D0-37584D51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2F4B-E005-564B-A5E7-DD1E7C694BD4}" type="datetimeFigureOut">
              <a:rPr lang="en-US"/>
              <a:pPr>
                <a:defRPr/>
              </a:pPr>
              <a:t>30/08/19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24CDC09-D0D9-4C44-9E4A-E8EE39F5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2FAB73E-4419-7645-AD90-F954C96B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6224C-D9C9-6C48-8AB8-47F0B7CE97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5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CDEA25D-F534-B24B-AC21-A5048A69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E161A-CE89-1844-AE27-3AFC4203C8DA}" type="datetimeFigureOut">
              <a:rPr lang="en-US"/>
              <a:pPr>
                <a:defRPr/>
              </a:pPr>
              <a:t>30/08/19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987FC01-2E7C-964B-B451-21DF997F3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AABE15C-3BF8-2D43-8FC9-8C313A1E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61311-DB9D-8547-A7FE-F927F308F0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40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11" y="10968469"/>
            <a:ext cx="24519771" cy="2337461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6" y="10968469"/>
            <a:ext cx="73065230" cy="2337461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2E24803-91DA-C748-A8E2-AD75E8E5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58A6-50A4-E24A-8246-B1C993FBBD71}" type="datetimeFigureOut">
              <a:rPr lang="en-US"/>
              <a:pPr>
                <a:defRPr/>
              </a:pPr>
              <a:t>30/08/19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00BA247-EEB6-3249-BA69-8947AA3B7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1621B4A-DCB6-3C42-92B0-C1C547CE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BDEDE-A2A4-D745-840C-2708D5BB4F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5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0341404-6161-DE4F-86C1-2C971CAA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9F7AD-590B-234B-9E0D-CC9819C93501}" type="datetimeFigureOut">
              <a:rPr lang="en-US"/>
              <a:pPr>
                <a:defRPr/>
              </a:pPr>
              <a:t>30/08/19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C74A077-F49A-F541-9A6A-3EC5504BF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D7D1A8A-0067-6248-B435-F7CEA57F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34862-F695-044F-B639-55834FB64D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46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05386"/>
            <a:ext cx="25733931" cy="8501303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2065"/>
            <a:ext cx="25733931" cy="93633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61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23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85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47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7D7F23F-13C9-1941-99C1-2A225464E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CB76-C680-EF4B-8C53-18E2AB0A9625}" type="datetimeFigureOut">
              <a:rPr lang="en-US"/>
              <a:pPr>
                <a:defRPr/>
              </a:pPr>
              <a:t>30/08/19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0203CF-CAAC-5E4B-8A83-F3A1A19D9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AE7DCCF-970E-1045-9B58-B7CB274F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A8057-CD29-1E4B-BEA4-5464FF5CF2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12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63918308"/>
            <a:ext cx="48792499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81" y="63918308"/>
            <a:ext cx="48792502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E242C415-0287-3545-917F-8E48FBB43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9DEA-FFAD-C046-9D69-7B4260C0F1F5}" type="datetimeFigureOut">
              <a:rPr lang="en-US"/>
              <a:pPr>
                <a:defRPr/>
              </a:pPr>
              <a:t>30/08/19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2C6FEA20-893B-AC44-8063-1AAFB3B29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4547E2BD-1E10-6D4F-A94A-DB61E687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16955-6DFD-4B49-AD3A-2641553844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926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3" cy="713396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9581309"/>
            <a:ext cx="13382066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6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04151EC1-BE64-5149-9280-3612C4F50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25563-019A-6841-99D3-7951C34D7371}" type="datetimeFigureOut">
              <a:rPr lang="en-US"/>
              <a:pPr>
                <a:defRPr/>
              </a:pPr>
              <a:t>30/08/19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25EBE217-0F76-F147-8BDE-1FEC91DC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581955FD-0C9D-644C-8F74-6D430C26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AD294-DC75-9749-82D3-58F83AF5E7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53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C0D6241A-0462-B645-BD17-2B9113A11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288BC-7D51-A94C-B613-ABA24656F2B3}" type="datetimeFigureOut">
              <a:rPr lang="en-US"/>
              <a:pPr>
                <a:defRPr/>
              </a:pPr>
              <a:t>30/08/19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D9DDBE4C-625E-574D-8EFC-7195737C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98C09BD9-689D-9C4F-9D15-4C6A5B5BC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7104B-94A3-8146-8271-DBA42BFD4C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48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2655DBEF-9B21-114D-9935-076FCA1FE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E0E42-8DDB-6240-9C56-EF3ED40F2F66}" type="datetimeFigureOut">
              <a:rPr lang="en-US"/>
              <a:pPr>
                <a:defRPr/>
              </a:pPr>
              <a:t>30/08/19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C224101C-D068-8843-98AC-E267A999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C0138860-1526-DA46-A245-119ECF10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C682C-8DAA-F24C-A074-0B9195437E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08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5" y="1704224"/>
            <a:ext cx="9960337" cy="725286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9"/>
            <a:ext cx="16924685" cy="36531826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5" y="8957089"/>
            <a:ext cx="9960337" cy="29278966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34E1E29B-1441-8D4B-8F63-B01872E1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F9DC9-BFA0-0F40-BE23-3928968778D9}" type="datetimeFigureOut">
              <a:rPr lang="en-US"/>
              <a:pPr>
                <a:defRPr/>
              </a:pPr>
              <a:t>30/08/19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12508D43-4FEA-5742-A3DF-0DA41F6E0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FC012734-AFD8-BD49-BAC9-4CF9C0B6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1B3A7-DBCB-B945-8E99-3BA692F065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592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7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4700"/>
            </a:lvl1pPr>
            <a:lvl2pPr marL="2087618" indent="0">
              <a:buNone/>
              <a:defRPr sz="12800"/>
            </a:lvl2pPr>
            <a:lvl3pPr marL="4175235" indent="0">
              <a:buNone/>
              <a:defRPr sz="10900"/>
            </a:lvl3pPr>
            <a:lvl4pPr marL="6262854" indent="0">
              <a:buNone/>
              <a:defRPr sz="9100"/>
            </a:lvl4pPr>
            <a:lvl5pPr marL="8350471" indent="0">
              <a:buNone/>
              <a:defRPr sz="9100"/>
            </a:lvl5pPr>
            <a:lvl6pPr marL="10438089" indent="0">
              <a:buNone/>
              <a:defRPr sz="9100"/>
            </a:lvl6pPr>
            <a:lvl7pPr marL="12525706" indent="0">
              <a:buNone/>
              <a:defRPr sz="9100"/>
            </a:lvl7pPr>
            <a:lvl8pPr marL="14613324" indent="0">
              <a:buNone/>
              <a:defRPr sz="9100"/>
            </a:lvl8pPr>
            <a:lvl9pPr marL="16700942" indent="0">
              <a:buNone/>
              <a:defRPr sz="91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4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B5248483-6921-C748-BE99-BFE63670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FEEB-100B-C54D-BA04-8B080773EA07}" type="datetimeFigureOut">
              <a:rPr lang="en-US"/>
              <a:pPr>
                <a:defRPr/>
              </a:pPr>
              <a:t>30/08/19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9B17C9A2-8AC0-C746-BE63-EFC41FB5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88998E21-231F-1B43-A227-24B3E140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68C14-DF4B-B442-AAED-26A405B7FD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80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="" xmlns:a16="http://schemas.microsoft.com/office/drawing/2014/main" id="{D5A080F1-A825-924A-8770-3F5633C0F2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14475" y="1714500"/>
            <a:ext cx="272462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="" xmlns:a16="http://schemas.microsoft.com/office/drawing/2014/main" id="{5DFDB9A6-B404-AF4F-812F-FC11C295BE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14475" y="9986963"/>
            <a:ext cx="27246263" cy="282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text styles</a:t>
            </a:r>
          </a:p>
          <a:p>
            <a:pPr lvl="1"/>
            <a:r>
              <a:rPr lang="en-US" altLang="nl-NL"/>
              <a:t>Second level</a:t>
            </a:r>
          </a:p>
          <a:p>
            <a:pPr lvl="2"/>
            <a:r>
              <a:rPr lang="en-US" altLang="nl-NL"/>
              <a:t>Third level</a:t>
            </a:r>
          </a:p>
          <a:p>
            <a:pPr lvl="3"/>
            <a:r>
              <a:rPr lang="en-US" altLang="nl-NL"/>
              <a:t>Fourth level</a:t>
            </a:r>
          </a:p>
          <a:p>
            <a:pPr lvl="4"/>
            <a:r>
              <a:rPr lang="en-US" altLang="nl-N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C79B495-FB04-574F-8865-42235E9AB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14475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defTabSz="4172813">
              <a:defRPr sz="55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AE235B9-E920-1C43-8DC3-2CFE87C5C0E7}" type="datetimeFigureOut">
              <a:rPr lang="en-US"/>
              <a:pPr>
                <a:defRPr/>
              </a:pPr>
              <a:t>30/08/19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075C5AF-16E8-C442-ABD0-D4CDF4941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150" y="39673213"/>
            <a:ext cx="9586913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ctr" defTabSz="4172813">
              <a:defRPr sz="55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4531783-9C42-A248-B2DC-D29210012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697950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r" defTabSz="4171950">
              <a:defRPr sz="55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7A03B85-5E63-7F41-86BE-B6DD6CB34CE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0363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3492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869842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130476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1739681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2100" indent="-15621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7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387725" indent="-1303338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21811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4088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39006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1481897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9515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134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4752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618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235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85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471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089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5706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32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0942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jpe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3">
            <a:extLst>
              <a:ext uri="{FF2B5EF4-FFF2-40B4-BE49-F238E27FC236}">
                <a16:creationId xmlns="" xmlns:a16="http://schemas.microsoft.com/office/drawing/2014/main" id="{EED9D940-F4FF-024E-B7AE-8FAE83C5C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8" y="1141557"/>
            <a:ext cx="26087064" cy="4458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4" tIns="43492" rIns="86984" bIns="43492">
            <a:spAutoFit/>
          </a:bodyPr>
          <a:lstStyle/>
          <a:p>
            <a:r>
              <a:rPr lang="en-GB" sz="7200" b="1" dirty="0" smtClean="0"/>
              <a:t>Example of Educational Selected Projects with </a:t>
            </a:r>
            <a:r>
              <a:rPr lang="en-GB" sz="7200" b="1" dirty="0" err="1" smtClean="0"/>
              <a:t>Comsol</a:t>
            </a:r>
            <a:r>
              <a:rPr lang="en-GB" sz="7200" b="1" dirty="0" smtClean="0"/>
              <a:t> Class-Kit at Department of Physics, University of Orleans</a:t>
            </a:r>
          </a:p>
          <a:p>
            <a:pPr algn="ctr" defTabSz="4174027">
              <a:defRPr/>
            </a:pPr>
            <a:endParaRPr lang="en-GB" sz="2000" dirty="0" smtClean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387247" eaLnBrk="1" hangingPunct="1">
              <a:defRPr/>
            </a:pPr>
            <a:r>
              <a:rPr lang="en-GB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Nadjib </a:t>
            </a:r>
            <a:r>
              <a:rPr lang="en-GB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Semmar</a:t>
            </a:r>
            <a:endParaRPr lang="en-GB" sz="4000" baseline="30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276" indent="-914276" algn="ctr" defTabSz="4387247">
              <a:defRPr/>
            </a:pPr>
            <a:r>
              <a:rPr lang="en-GB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Université</a:t>
            </a:r>
            <a:r>
              <a:rPr lang="en-GB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d’</a:t>
            </a:r>
            <a:r>
              <a:rPr lang="en-GB" sz="4000" dirty="0" err="1" smtClean="0"/>
              <a:t>Orléans</a:t>
            </a:r>
            <a:r>
              <a:rPr lang="en-GB" sz="4000" dirty="0" smtClean="0"/>
              <a:t>, </a:t>
            </a:r>
            <a:r>
              <a:rPr lang="en-GB" sz="4000" dirty="0" err="1" smtClean="0"/>
              <a:t>Département</a:t>
            </a:r>
            <a:r>
              <a:rPr lang="en-GB" sz="4000" dirty="0" smtClean="0"/>
              <a:t> de Physique, </a:t>
            </a:r>
            <a:r>
              <a:rPr lang="en-GB" sz="4000" dirty="0" err="1" smtClean="0"/>
              <a:t>Faculté</a:t>
            </a:r>
            <a:r>
              <a:rPr lang="en-GB" sz="4000" dirty="0" smtClean="0"/>
              <a:t> des Sciences et Techniques 45067 </a:t>
            </a:r>
            <a:r>
              <a:rPr lang="en-GB" sz="4000" dirty="0" err="1" smtClean="0"/>
              <a:t>Orléans</a:t>
            </a:r>
            <a:r>
              <a:rPr lang="en-GB" sz="4000" dirty="0" smtClean="0"/>
              <a:t> </a:t>
            </a:r>
            <a:r>
              <a:rPr lang="en-GB" sz="4000" dirty="0" err="1" smtClean="0"/>
              <a:t>Cedex</a:t>
            </a:r>
            <a:endParaRPr lang="en-GB" sz="4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276" indent="-914276" algn="ctr" defTabSz="4387247" eaLnBrk="1" hangingPunct="1">
              <a:defRPr/>
            </a:pPr>
            <a:endParaRPr lang="en-GB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1" name="TextBox 6">
            <a:extLst>
              <a:ext uri="{FF2B5EF4-FFF2-40B4-BE49-F238E27FC236}">
                <a16:creationId xmlns="" xmlns:a16="http://schemas.microsoft.com/office/drawing/2014/main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579" y="5848649"/>
            <a:ext cx="13017206" cy="21078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nl-NL" sz="4400" b="1" dirty="0" smtClean="0">
                <a:cs typeface="Calibri" panose="020F0502020204030204" pitchFamily="34" charset="0"/>
              </a:rPr>
              <a:t>INRODUCTION</a:t>
            </a:r>
            <a:r>
              <a:rPr lang="en-GB" altLang="nl-NL" sz="4400" dirty="0" smtClean="0">
                <a:cs typeface="Calibri" panose="020F0502020204030204" pitchFamily="34" charset="0"/>
              </a:rPr>
              <a:t>: One of our </a:t>
            </a:r>
            <a:r>
              <a:rPr lang="en-GB" altLang="nl-NL" sz="4400" dirty="0" err="1" smtClean="0">
                <a:cs typeface="Calibri" panose="020F0502020204030204" pitchFamily="34" charset="0"/>
              </a:rPr>
              <a:t>chalenges</a:t>
            </a:r>
            <a:r>
              <a:rPr lang="en-GB" altLang="nl-NL" sz="4400" dirty="0" smtClean="0">
                <a:cs typeface="Calibri" panose="020F0502020204030204" pitchFamily="34" charset="0"/>
              </a:rPr>
              <a:t> this scholar year was to motivate our bachelor students (3</a:t>
            </a:r>
            <a:r>
              <a:rPr lang="en-GB" altLang="nl-NL" sz="4400" baseline="30000" dirty="0" smtClean="0">
                <a:cs typeface="Calibri" panose="020F0502020204030204" pitchFamily="34" charset="0"/>
              </a:rPr>
              <a:t>rd</a:t>
            </a:r>
            <a:r>
              <a:rPr lang="en-GB" altLang="nl-NL" sz="4400" dirty="0" smtClean="0">
                <a:cs typeface="Calibri" panose="020F0502020204030204" pitchFamily="34" charset="0"/>
              </a:rPr>
              <a:t> Year at Faculty of Science, Department of Physics) </a:t>
            </a:r>
            <a:r>
              <a:rPr lang="en-GB" altLang="nl-NL" sz="4400" dirty="0" smtClean="0">
                <a:cs typeface="Calibri" panose="020F0502020204030204" pitchFamily="34" charset="0"/>
              </a:rPr>
              <a:t>to built their own simulation process in the frame of ‘S</a:t>
            </a:r>
            <a:r>
              <a:rPr lang="en-GB" altLang="nl-NL" sz="4400" dirty="0" smtClean="0">
                <a:cs typeface="Calibri" panose="020F0502020204030204" pitchFamily="34" charset="0"/>
              </a:rPr>
              <a:t>cientific Modelling and </a:t>
            </a:r>
            <a:r>
              <a:rPr lang="en-GB" altLang="nl-NL" sz="4400" dirty="0" smtClean="0">
                <a:cs typeface="Calibri" panose="020F0502020204030204" pitchFamily="34" charset="0"/>
              </a:rPr>
              <a:t>N</a:t>
            </a:r>
            <a:r>
              <a:rPr lang="en-GB" altLang="nl-NL" sz="4400" dirty="0" smtClean="0">
                <a:cs typeface="Calibri" panose="020F0502020204030204" pitchFamily="34" charset="0"/>
              </a:rPr>
              <a:t>umerical </a:t>
            </a:r>
            <a:r>
              <a:rPr lang="en-GB" altLang="nl-NL" sz="4400" dirty="0" smtClean="0">
                <a:cs typeface="Calibri" panose="020F0502020204030204" pitchFamily="34" charset="0"/>
              </a:rPr>
              <a:t>E</a:t>
            </a:r>
            <a:r>
              <a:rPr lang="en-GB" altLang="nl-NL" sz="4400" dirty="0" smtClean="0">
                <a:cs typeface="Calibri" panose="020F0502020204030204" pitchFamily="34" charset="0"/>
              </a:rPr>
              <a:t>xperiments’  learning module.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nl-NL" sz="4400" dirty="0" smtClean="0">
                <a:cs typeface="Calibri" panose="020F0502020204030204" pitchFamily="34" charset="0"/>
              </a:rPr>
              <a:t>After the presentation of </a:t>
            </a:r>
            <a:r>
              <a:rPr lang="en-GB" altLang="nl-NL" sz="4400" dirty="0" err="1" smtClean="0">
                <a:cs typeface="Calibri" panose="020F0502020204030204" pitchFamily="34" charset="0"/>
              </a:rPr>
              <a:t>Comsol</a:t>
            </a:r>
            <a:r>
              <a:rPr lang="en-GB" altLang="nl-NL" sz="4400" dirty="0" smtClean="0">
                <a:cs typeface="Calibri" panose="020F0502020204030204" pitchFamily="34" charset="0"/>
              </a:rPr>
              <a:t> tool and its environment with the </a:t>
            </a:r>
            <a:r>
              <a:rPr lang="en-GB" altLang="nl-NL" sz="4400" dirty="0" err="1" smtClean="0">
                <a:cs typeface="Calibri" panose="020F0502020204030204" pitchFamily="34" charset="0"/>
              </a:rPr>
              <a:t>classkit</a:t>
            </a:r>
            <a:r>
              <a:rPr lang="en-GB" altLang="nl-NL" sz="4400" dirty="0" smtClean="0">
                <a:cs typeface="Calibri" panose="020F0502020204030204" pitchFamily="34" charset="0"/>
              </a:rPr>
              <a:t> module (2 X 2h), and with practical physics examples (acoustics, fluid and thermal engineering, AC/DC module …), students (working</a:t>
            </a:r>
            <a:r>
              <a:rPr lang="en-GB" altLang="nl-NL" sz="4400" dirty="0" smtClean="0">
                <a:cs typeface="Calibri" panose="020F0502020204030204" pitchFamily="34" charset="0"/>
              </a:rPr>
              <a:t> in pairs on the base of active pedagogy) have to select their project/application, to built the physics modelling sequences, and to start solving their problem.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nl-NL" sz="4400" b="1" dirty="0" smtClean="0">
                <a:cs typeface="Calibri" panose="020F0502020204030204" pitchFamily="34" charset="0"/>
              </a:rPr>
              <a:t>40 students </a:t>
            </a:r>
            <a:r>
              <a:rPr lang="en-GB" altLang="nl-NL" sz="4400" dirty="0" smtClean="0">
                <a:cs typeface="Calibri" panose="020F0502020204030204" pitchFamily="34" charset="0"/>
              </a:rPr>
              <a:t>(18 practical projects with a wide variety of applications : </a:t>
            </a:r>
            <a:r>
              <a:rPr lang="en-GB" altLang="nl-NL" sz="4400" b="1" dirty="0" err="1" smtClean="0">
                <a:cs typeface="Calibri" panose="020F0502020204030204" pitchFamily="34" charset="0"/>
              </a:rPr>
              <a:t>Venturi</a:t>
            </a:r>
            <a:r>
              <a:rPr lang="en-GB" altLang="nl-NL" sz="4400" b="1" dirty="0" smtClean="0">
                <a:cs typeface="Calibri" panose="020F0502020204030204" pitchFamily="34" charset="0"/>
              </a:rPr>
              <a:t> </a:t>
            </a:r>
            <a:r>
              <a:rPr lang="en-GB" altLang="nl-NL" sz="4400" b="1" dirty="0" err="1" smtClean="0">
                <a:cs typeface="Calibri" panose="020F0502020204030204" pitchFamily="34" charset="0"/>
              </a:rPr>
              <a:t>distorsion</a:t>
            </a:r>
            <a:r>
              <a:rPr lang="en-GB" altLang="nl-NL" sz="4400" b="1" dirty="0" smtClean="0">
                <a:cs typeface="Calibri" panose="020F0502020204030204" pitchFamily="34" charset="0"/>
              </a:rPr>
              <a:t> </a:t>
            </a:r>
            <a:r>
              <a:rPr lang="en-GB" altLang="nl-NL" sz="4400" dirty="0" smtClean="0">
                <a:cs typeface="Calibri" panose="020F0502020204030204" pitchFamily="34" charset="0"/>
              </a:rPr>
              <a:t>inside a vehicle engine, </a:t>
            </a:r>
            <a:r>
              <a:rPr lang="en-GB" altLang="nl-NL" sz="4400" b="1" dirty="0" err="1" smtClean="0">
                <a:cs typeface="Calibri" panose="020F0502020204030204" pitchFamily="34" charset="0"/>
              </a:rPr>
              <a:t>Eolian</a:t>
            </a:r>
            <a:r>
              <a:rPr lang="en-GB" altLang="nl-NL" sz="4400" b="1" dirty="0" smtClean="0">
                <a:cs typeface="Calibri" panose="020F0502020204030204" pitchFamily="34" charset="0"/>
              </a:rPr>
              <a:t> energy harvesting </a:t>
            </a:r>
            <a:r>
              <a:rPr lang="en-GB" altLang="nl-NL" sz="4400" dirty="0" smtClean="0">
                <a:cs typeface="Calibri" panose="020F0502020204030204" pitchFamily="34" charset="0"/>
              </a:rPr>
              <a:t>by a </a:t>
            </a:r>
            <a:r>
              <a:rPr lang="en-GB" altLang="nl-NL" sz="4400" b="1" dirty="0" smtClean="0">
                <a:cs typeface="Calibri" panose="020F0502020204030204" pitchFamily="34" charset="0"/>
              </a:rPr>
              <a:t>piezoelectric device</a:t>
            </a:r>
            <a:r>
              <a:rPr lang="en-GB" altLang="nl-NL" sz="4400" dirty="0" smtClean="0">
                <a:cs typeface="Calibri" panose="020F0502020204030204" pitchFamily="34" charset="0"/>
              </a:rPr>
              <a:t>, or acoustic and thermal </a:t>
            </a:r>
            <a:r>
              <a:rPr lang="en-GB" altLang="nl-NL" sz="4400" b="1" dirty="0" smtClean="0">
                <a:cs typeface="Calibri" panose="020F0502020204030204" pitchFamily="34" charset="0"/>
              </a:rPr>
              <a:t>effects in human brain</a:t>
            </a:r>
            <a:r>
              <a:rPr lang="mr-IN" altLang="nl-NL" sz="4400" dirty="0" smtClean="0">
                <a:cs typeface="Calibri" panose="020F0502020204030204" pitchFamily="34" charset="0"/>
              </a:rPr>
              <a:t>…</a:t>
            </a:r>
            <a:r>
              <a:rPr lang="en-GB" altLang="nl-NL" sz="4400" dirty="0" smtClean="0">
                <a:cs typeface="Calibri" panose="020F0502020204030204" pitchFamily="34" charset="0"/>
              </a:rPr>
              <a:t>),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nl-NL" sz="4400" dirty="0" smtClean="0">
                <a:cs typeface="Calibri" panose="020F0502020204030204" pitchFamily="34" charset="0"/>
              </a:rPr>
              <a:t>After one-day oral and technical defence of all projects by a panel composed by students themself, only  four practical projects were selected to be recognized and included to this poster, considering their </a:t>
            </a:r>
            <a:r>
              <a:rPr lang="en-GB" altLang="nl-NL" sz="4400" b="1" dirty="0" smtClean="0">
                <a:cs typeface="Calibri" panose="020F0502020204030204" pitchFamily="34" charset="0"/>
              </a:rPr>
              <a:t>originality</a:t>
            </a:r>
            <a:r>
              <a:rPr lang="en-GB" altLang="nl-NL" sz="4400" dirty="0" smtClean="0">
                <a:cs typeface="Calibri" panose="020F0502020204030204" pitchFamily="34" charset="0"/>
              </a:rPr>
              <a:t> and the high rate of </a:t>
            </a:r>
            <a:r>
              <a:rPr lang="en-GB" altLang="nl-NL" sz="4400" b="1" dirty="0" smtClean="0">
                <a:cs typeface="Calibri" panose="020F0502020204030204" pitchFamily="34" charset="0"/>
              </a:rPr>
              <a:t>project achievement</a:t>
            </a:r>
            <a:r>
              <a:rPr lang="en-GB" altLang="nl-NL" sz="4400" dirty="0" smtClean="0">
                <a:cs typeface="Calibri" panose="020F0502020204030204" pitchFamily="34" charset="0"/>
              </a:rPr>
              <a:t>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nl-NL" sz="4400" dirty="0" smtClean="0">
                <a:cs typeface="Calibri" panose="020F0502020204030204" pitchFamily="34" charset="0"/>
              </a:rPr>
              <a:t>1- </a:t>
            </a:r>
            <a:r>
              <a:rPr lang="en-GB" altLang="nl-NL" sz="4400" dirty="0" err="1" smtClean="0">
                <a:cs typeface="Calibri" panose="020F0502020204030204" pitchFamily="34" charset="0"/>
              </a:rPr>
              <a:t>Comsol</a:t>
            </a:r>
            <a:r>
              <a:rPr lang="en-GB" altLang="nl-NL" sz="4400" dirty="0" smtClean="0">
                <a:cs typeface="Calibri" panose="020F0502020204030204" pitchFamily="34" charset="0"/>
              </a:rPr>
              <a:t> based </a:t>
            </a:r>
            <a:r>
              <a:rPr lang="en-GB" altLang="nl-NL" sz="4400" b="1" dirty="0" smtClean="0">
                <a:cs typeface="Calibri" panose="020F0502020204030204" pitchFamily="34" charset="0"/>
              </a:rPr>
              <a:t>graphical visualisation of the acoustic resonance of musical instruments</a:t>
            </a:r>
            <a:r>
              <a:rPr lang="en-GB" altLang="nl-NL" sz="4400" dirty="0" smtClean="0">
                <a:cs typeface="Calibri" panose="020F0502020204030204" pitchFamily="34" charset="0"/>
              </a:rPr>
              <a:t>, by </a:t>
            </a:r>
            <a:r>
              <a:rPr lang="en-GB" altLang="nl-NL" sz="4400" b="1" i="1" dirty="0" smtClean="0">
                <a:cs typeface="Calibri" panose="020F0502020204030204" pitchFamily="34" charset="0"/>
              </a:rPr>
              <a:t>Benjamin </a:t>
            </a:r>
            <a:r>
              <a:rPr lang="en-GB" altLang="nl-NL" sz="4400" b="1" i="1" dirty="0" err="1" smtClean="0">
                <a:cs typeface="Calibri" panose="020F0502020204030204" pitchFamily="34" charset="0"/>
              </a:rPr>
              <a:t>D.,Michel</a:t>
            </a:r>
            <a:r>
              <a:rPr lang="en-GB" altLang="nl-NL" sz="4400" b="1" i="1" dirty="0" smtClean="0">
                <a:cs typeface="Calibri" panose="020F0502020204030204" pitchFamily="34" charset="0"/>
              </a:rPr>
              <a:t> J., and Mathieu D’</a:t>
            </a:r>
            <a:r>
              <a:rPr lang="en-GB" altLang="nl-NL" sz="4400" dirty="0" smtClean="0">
                <a:cs typeface="Calibri" panose="020F0502020204030204" pitchFamily="34" charset="0"/>
              </a:rPr>
              <a:t>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nl-NL" sz="4400" dirty="0" smtClean="0">
                <a:cs typeface="Calibri" panose="020F0502020204030204" pitchFamily="34" charset="0"/>
              </a:rPr>
              <a:t>2- </a:t>
            </a:r>
            <a:r>
              <a:rPr lang="en-GB" altLang="nl-NL" sz="4400" dirty="0" err="1" smtClean="0">
                <a:cs typeface="Calibri" panose="020F0502020204030204" pitchFamily="34" charset="0"/>
              </a:rPr>
              <a:t>Comsol</a:t>
            </a:r>
            <a:r>
              <a:rPr lang="en-GB" altLang="nl-NL" sz="4400" dirty="0" smtClean="0">
                <a:cs typeface="Calibri" panose="020F0502020204030204" pitchFamily="34" charset="0"/>
              </a:rPr>
              <a:t> </a:t>
            </a:r>
            <a:r>
              <a:rPr lang="en-GB" altLang="nl-NL" sz="4400" b="1" dirty="0" smtClean="0">
                <a:cs typeface="Calibri" panose="020F0502020204030204" pitchFamily="34" charset="0"/>
              </a:rPr>
              <a:t>simulation of </a:t>
            </a:r>
            <a:r>
              <a:rPr lang="en-GB" altLang="nl-NL" sz="4400" b="1" dirty="0" err="1" smtClean="0">
                <a:cs typeface="Calibri" panose="020F0502020204030204" pitchFamily="34" charset="0"/>
              </a:rPr>
              <a:t>thermoelastic</a:t>
            </a:r>
            <a:r>
              <a:rPr lang="en-GB" altLang="nl-NL" sz="4400" b="1" dirty="0" smtClean="0">
                <a:cs typeface="Calibri" panose="020F0502020204030204" pitchFamily="34" charset="0"/>
              </a:rPr>
              <a:t> and thermal </a:t>
            </a:r>
            <a:r>
              <a:rPr lang="en-GB" altLang="nl-NL" sz="4400" b="1" dirty="0" err="1" smtClean="0">
                <a:cs typeface="Calibri" panose="020F0502020204030204" pitchFamily="34" charset="0"/>
              </a:rPr>
              <a:t>behiour</a:t>
            </a:r>
            <a:r>
              <a:rPr lang="en-GB" altLang="nl-NL" sz="4400" b="1" dirty="0" smtClean="0">
                <a:cs typeface="Calibri" panose="020F0502020204030204" pitchFamily="34" charset="0"/>
              </a:rPr>
              <a:t> in a </a:t>
            </a:r>
            <a:r>
              <a:rPr lang="en-GB" altLang="nl-NL" sz="4400" b="1" dirty="0" err="1" smtClean="0">
                <a:cs typeface="Calibri" panose="020F0502020204030204" pitchFamily="34" charset="0"/>
              </a:rPr>
              <a:t>chiken</a:t>
            </a:r>
            <a:r>
              <a:rPr lang="en-GB" altLang="nl-NL" sz="4400" dirty="0" smtClean="0">
                <a:cs typeface="Calibri" panose="020F0502020204030204" pitchFamily="34" charset="0"/>
              </a:rPr>
              <a:t>, by </a:t>
            </a:r>
            <a:r>
              <a:rPr lang="en-GB" altLang="nl-NL" sz="4400" b="1" i="1" dirty="0" smtClean="0">
                <a:cs typeface="Calibri" panose="020F0502020204030204" pitchFamily="34" charset="0"/>
              </a:rPr>
              <a:t>Axel R. and Mohamed-</a:t>
            </a:r>
            <a:r>
              <a:rPr lang="en-GB" altLang="nl-NL" sz="4400" b="1" i="1" dirty="0" err="1" smtClean="0">
                <a:cs typeface="Calibri" panose="020F0502020204030204" pitchFamily="34" charset="0"/>
              </a:rPr>
              <a:t>Riad</a:t>
            </a:r>
            <a:r>
              <a:rPr lang="en-GB" altLang="nl-NL" sz="4400" b="1" i="1" dirty="0" smtClean="0">
                <a:cs typeface="Calibri" panose="020F0502020204030204" pitchFamily="34" charset="0"/>
              </a:rPr>
              <a:t> A</a:t>
            </a:r>
            <a:r>
              <a:rPr lang="en-GB" altLang="nl-NL" sz="4400" dirty="0" smtClean="0">
                <a:cs typeface="Calibri" panose="020F0502020204030204" pitchFamily="34" charset="0"/>
              </a:rPr>
              <a:t>..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nl-NL" sz="4400" dirty="0" smtClean="0">
                <a:cs typeface="Calibri" panose="020F0502020204030204" pitchFamily="34" charset="0"/>
              </a:rPr>
              <a:t>3- Piezoelectric </a:t>
            </a:r>
            <a:r>
              <a:rPr lang="en-GB" altLang="nl-NL" sz="4400" b="1" dirty="0" smtClean="0">
                <a:cs typeface="Calibri" panose="020F0502020204030204" pitchFamily="34" charset="0"/>
              </a:rPr>
              <a:t>Outsole for energy conversion</a:t>
            </a:r>
            <a:r>
              <a:rPr lang="en-GB" altLang="nl-NL" sz="4400" dirty="0" smtClean="0">
                <a:cs typeface="Calibri" panose="020F0502020204030204" pitchFamily="34" charset="0"/>
              </a:rPr>
              <a:t>, by </a:t>
            </a:r>
            <a:r>
              <a:rPr lang="en-GB" altLang="nl-NL" sz="4400" b="1" i="1" dirty="0" err="1" smtClean="0">
                <a:cs typeface="Calibri" panose="020F0502020204030204" pitchFamily="34" charset="0"/>
              </a:rPr>
              <a:t>Fekher</a:t>
            </a:r>
            <a:r>
              <a:rPr lang="en-GB" altLang="nl-NL" sz="4400" b="1" i="1" dirty="0" smtClean="0">
                <a:cs typeface="Calibri" panose="020F0502020204030204" pitchFamily="34" charset="0"/>
              </a:rPr>
              <a:t> T. and </a:t>
            </a:r>
            <a:r>
              <a:rPr lang="en-GB" altLang="nl-NL" sz="4400" b="1" i="1" dirty="0" err="1" smtClean="0">
                <a:cs typeface="Calibri" panose="020F0502020204030204" pitchFamily="34" charset="0"/>
              </a:rPr>
              <a:t>Maxime</a:t>
            </a:r>
            <a:r>
              <a:rPr lang="en-GB" altLang="nl-NL" sz="4400" b="1" i="1" dirty="0" smtClean="0">
                <a:cs typeface="Calibri" panose="020F0502020204030204" pitchFamily="34" charset="0"/>
              </a:rPr>
              <a:t> L.,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nl-NL" sz="4400" dirty="0" smtClean="0">
                <a:cs typeface="Calibri" panose="020F0502020204030204" pitchFamily="34" charset="0"/>
              </a:rPr>
              <a:t>4- Acoustic and </a:t>
            </a:r>
            <a:r>
              <a:rPr lang="en-GB" altLang="nl-NL" sz="4400" b="1" dirty="0" smtClean="0">
                <a:cs typeface="Calibri" panose="020F0502020204030204" pitchFamily="34" charset="0"/>
              </a:rPr>
              <a:t>thermal waves propagation in a human brain</a:t>
            </a:r>
            <a:r>
              <a:rPr lang="en-GB" altLang="nl-NL" sz="4400" dirty="0" smtClean="0">
                <a:cs typeface="Calibri" panose="020F0502020204030204" pitchFamily="34" charset="0"/>
              </a:rPr>
              <a:t>, by </a:t>
            </a:r>
            <a:r>
              <a:rPr lang="en-GB" altLang="nl-NL" sz="4400" b="1" i="1" dirty="0" smtClean="0">
                <a:cs typeface="Calibri" panose="020F0502020204030204" pitchFamily="34" charset="0"/>
              </a:rPr>
              <a:t>David E., </a:t>
            </a:r>
            <a:r>
              <a:rPr lang="en-GB" altLang="nl-NL" sz="4400" b="1" i="1" dirty="0" err="1" smtClean="0">
                <a:cs typeface="Calibri" panose="020F0502020204030204" pitchFamily="34" charset="0"/>
              </a:rPr>
              <a:t>Thibault</a:t>
            </a:r>
            <a:r>
              <a:rPr lang="en-GB" altLang="nl-NL" sz="4400" b="1" i="1" dirty="0" smtClean="0">
                <a:cs typeface="Calibri" panose="020F0502020204030204" pitchFamily="34" charset="0"/>
              </a:rPr>
              <a:t> N</a:t>
            </a:r>
            <a:r>
              <a:rPr lang="en-GB" altLang="nl-NL" sz="4400" dirty="0" smtClean="0">
                <a:cs typeface="Calibri" panose="020F0502020204030204" pitchFamily="34" charset="0"/>
              </a:rPr>
              <a:t>.</a:t>
            </a:r>
          </a:p>
        </p:txBody>
      </p:sp>
      <p:sp>
        <p:nvSpPr>
          <p:cNvPr id="2052" name="TextBox 7">
            <a:extLst>
              <a:ext uri="{FF2B5EF4-FFF2-40B4-BE49-F238E27FC236}">
                <a16:creationId xmlns="" xmlns:a16="http://schemas.microsoft.com/office/drawing/2014/main" id="{4A08504F-7725-A243-96B9-497CEA110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3529" y="27104477"/>
            <a:ext cx="12975642" cy="1363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400" b="1" dirty="0" smtClean="0">
                <a:cs typeface="Calibri" panose="020F0502020204030204" pitchFamily="34" charset="0"/>
              </a:rPr>
              <a:t>PEDAGOGY</a:t>
            </a:r>
            <a:r>
              <a:rPr lang="en-US" altLang="nl-NL" sz="4400" b="1" dirty="0" smtClean="0">
                <a:cs typeface="Calibri" panose="020F0502020204030204" pitchFamily="34" charset="0"/>
              </a:rPr>
              <a:t> METHODS </a:t>
            </a:r>
            <a:r>
              <a:rPr lang="en-US" altLang="nl-NL" sz="4400" dirty="0" smtClean="0">
                <a:cs typeface="Calibri" panose="020F0502020204030204" pitchFamily="34" charset="0"/>
              </a:rPr>
              <a:t>:  </a:t>
            </a:r>
            <a:endParaRPr lang="en-US" altLang="nl-NL" sz="4400" dirty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400" dirty="0" smtClean="0">
                <a:cs typeface="Calibri" panose="020F0502020204030204" pitchFamily="34" charset="0"/>
              </a:rPr>
              <a:t>All student tandems used the </a:t>
            </a:r>
            <a:r>
              <a:rPr lang="en-US" altLang="nl-NL" sz="4400" dirty="0" err="1" smtClean="0">
                <a:cs typeface="Calibri" panose="020F0502020204030204" pitchFamily="34" charset="0"/>
              </a:rPr>
              <a:t>Comsol</a:t>
            </a:r>
            <a:r>
              <a:rPr lang="en-US" altLang="nl-NL" sz="4400" dirty="0" smtClean="0">
                <a:cs typeface="Calibri" panose="020F0502020204030204" pitchFamily="34" charset="0"/>
              </a:rPr>
              <a:t> class-kit (5.1) to built their practical project from </a:t>
            </a:r>
            <a:r>
              <a:rPr lang="en-US" altLang="nl-NL" sz="4400" dirty="0" err="1" smtClean="0">
                <a:cs typeface="Calibri" panose="020F0502020204030204" pitchFamily="34" charset="0"/>
              </a:rPr>
              <a:t>february</a:t>
            </a:r>
            <a:r>
              <a:rPr lang="en-US" altLang="nl-NL" sz="4400" dirty="0" smtClean="0">
                <a:cs typeface="Calibri" panose="020F0502020204030204" pitchFamily="34" charset="0"/>
              </a:rPr>
              <a:t> 15</a:t>
            </a:r>
            <a:r>
              <a:rPr lang="en-US" altLang="nl-NL" sz="4400" baseline="30000" dirty="0" smtClean="0">
                <a:cs typeface="Calibri" panose="020F0502020204030204" pitchFamily="34" charset="0"/>
              </a:rPr>
              <a:t>th</a:t>
            </a:r>
            <a:r>
              <a:rPr lang="en-US" altLang="nl-NL" sz="4400" dirty="0" smtClean="0">
                <a:cs typeface="Calibri" panose="020F0502020204030204" pitchFamily="34" charset="0"/>
              </a:rPr>
              <a:t> to April 30</a:t>
            </a:r>
            <a:r>
              <a:rPr lang="en-US" altLang="nl-NL" sz="4400" baseline="30000" dirty="0" smtClean="0">
                <a:cs typeface="Calibri" panose="020F0502020204030204" pitchFamily="34" charset="0"/>
              </a:rPr>
              <a:t>th</a:t>
            </a:r>
            <a:r>
              <a:rPr lang="en-US" altLang="nl-NL" sz="4400" dirty="0" smtClean="0">
                <a:cs typeface="Calibri" panose="020F0502020204030204" pitchFamily="34" charset="0"/>
              </a:rPr>
              <a:t>. During this period all students take free access to the teaching room.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400" b="1" u="sng" dirty="0" smtClean="0">
                <a:cs typeface="Calibri" panose="020F0502020204030204" pitchFamily="34" charset="0"/>
              </a:rPr>
              <a:t>On first weeks period </a:t>
            </a:r>
            <a:r>
              <a:rPr lang="en-US" altLang="nl-NL" sz="4400" dirty="0" smtClean="0">
                <a:cs typeface="Calibri" panose="020F0502020204030204" pitchFamily="34" charset="0"/>
              </a:rPr>
              <a:t>(typically three weeks), the </a:t>
            </a:r>
            <a:r>
              <a:rPr lang="en-US" altLang="nl-NL" sz="4400" b="1" dirty="0" smtClean="0">
                <a:cs typeface="Calibri" panose="020F0502020204030204" pitchFamily="34" charset="0"/>
              </a:rPr>
              <a:t>students were exited </a:t>
            </a:r>
            <a:r>
              <a:rPr lang="en-US" altLang="nl-NL" sz="4400" dirty="0" smtClean="0">
                <a:cs typeface="Calibri" panose="020F0502020204030204" pitchFamily="34" charset="0"/>
              </a:rPr>
              <a:t>by the use of </a:t>
            </a:r>
            <a:r>
              <a:rPr lang="en-US" altLang="nl-NL" sz="4400" dirty="0" err="1" smtClean="0">
                <a:cs typeface="Calibri" panose="020F0502020204030204" pitchFamily="34" charset="0"/>
              </a:rPr>
              <a:t>Comsol</a:t>
            </a:r>
            <a:r>
              <a:rPr lang="en-US" altLang="nl-NL" sz="4400" dirty="0" smtClean="0">
                <a:cs typeface="Calibri" panose="020F0502020204030204" pitchFamily="34" charset="0"/>
              </a:rPr>
              <a:t> and also </a:t>
            </a:r>
            <a:r>
              <a:rPr lang="en-US" altLang="nl-NL" sz="4400" b="1" dirty="0" smtClean="0">
                <a:cs typeface="Calibri" panose="020F0502020204030204" pitchFamily="34" charset="0"/>
              </a:rPr>
              <a:t>certain to success in the project achievement</a:t>
            </a:r>
            <a:r>
              <a:rPr lang="en-US" altLang="nl-NL" sz="4400" dirty="0" smtClean="0">
                <a:cs typeface="Calibri" panose="020F0502020204030204" pitchFamily="34" charset="0"/>
              </a:rPr>
              <a:t>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400" b="1" u="sng" dirty="0" smtClean="0">
                <a:cs typeface="Calibri" panose="020F0502020204030204" pitchFamily="34" charset="0"/>
              </a:rPr>
              <a:t>The second period (</a:t>
            </a:r>
            <a:r>
              <a:rPr lang="en-US" altLang="nl-NL" sz="4400" u="sng" dirty="0" smtClean="0">
                <a:cs typeface="Calibri" panose="020F0502020204030204" pitchFamily="34" charset="0"/>
              </a:rPr>
              <a:t>four following weeks</a:t>
            </a:r>
            <a:r>
              <a:rPr lang="en-US" altLang="nl-NL" sz="4400" b="1" u="sng" dirty="0" smtClean="0">
                <a:cs typeface="Calibri" panose="020F0502020204030204" pitchFamily="34" charset="0"/>
              </a:rPr>
              <a:t>)</a:t>
            </a:r>
            <a:r>
              <a:rPr lang="en-US" altLang="nl-NL" sz="4400" dirty="0" smtClean="0">
                <a:cs typeface="Calibri" panose="020F0502020204030204" pitchFamily="34" charset="0"/>
              </a:rPr>
              <a:t>, was hard for students and for the teacher him-self. Students become more realistic on what we can do by our self and what the computation with </a:t>
            </a:r>
            <a:r>
              <a:rPr lang="en-US" altLang="nl-NL" sz="4400" dirty="0" err="1" smtClean="0">
                <a:cs typeface="Calibri" panose="020F0502020204030204" pitchFamily="34" charset="0"/>
              </a:rPr>
              <a:t>Comsol</a:t>
            </a:r>
            <a:r>
              <a:rPr lang="en-US" altLang="nl-NL" sz="4400" dirty="0" smtClean="0">
                <a:cs typeface="Calibri" panose="020F0502020204030204" pitchFamily="34" charset="0"/>
              </a:rPr>
              <a:t> can return! It was the starting point to master the skills!!!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400" b="1" u="sng" dirty="0" smtClean="0">
                <a:cs typeface="Calibri" panose="020F0502020204030204" pitchFamily="34" charset="0"/>
              </a:rPr>
              <a:t>The third and last period</a:t>
            </a:r>
            <a:r>
              <a:rPr lang="en-US" altLang="nl-NL" sz="4400" dirty="0" smtClean="0">
                <a:cs typeface="Calibri" panose="020F0502020204030204" pitchFamily="34" charset="0"/>
              </a:rPr>
              <a:t>, was more technical. Students have to produce results, to write and return reports and to built their oral defense.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400" dirty="0" smtClean="0">
                <a:cs typeface="Calibri" panose="020F0502020204030204" pitchFamily="34" charset="0"/>
              </a:rPr>
              <a:t>This teaching unit was evaluated to be very useful for them, and allows to discover a scientific computation tool that friendly-fit with their  ‘Mathematical </a:t>
            </a:r>
            <a:r>
              <a:rPr lang="en-US" altLang="nl-NL" sz="4400" dirty="0">
                <a:cs typeface="Calibri" panose="020F0502020204030204" pitchFamily="34" charset="0"/>
              </a:rPr>
              <a:t>E</a:t>
            </a:r>
            <a:r>
              <a:rPr lang="en-US" altLang="nl-NL" sz="4400" dirty="0" smtClean="0">
                <a:cs typeface="Calibri" panose="020F0502020204030204" pitchFamily="34" charset="0"/>
              </a:rPr>
              <a:t>quation </a:t>
            </a:r>
            <a:r>
              <a:rPr lang="en-US" altLang="nl-NL" sz="4400" dirty="0">
                <a:cs typeface="Calibri" panose="020F0502020204030204" pitchFamily="34" charset="0"/>
              </a:rPr>
              <a:t>W</a:t>
            </a:r>
            <a:r>
              <a:rPr lang="en-US" altLang="nl-NL" sz="4400" dirty="0" smtClean="0">
                <a:cs typeface="Calibri" panose="020F0502020204030204" pitchFamily="34" charset="0"/>
              </a:rPr>
              <a:t>ord’.</a:t>
            </a:r>
            <a:endParaRPr lang="en-US" altLang="nl-NL" sz="4400" dirty="0">
              <a:cs typeface="Calibri" panose="020F0502020204030204" pitchFamily="34" charset="0"/>
            </a:endParaRPr>
          </a:p>
        </p:txBody>
      </p:sp>
      <p:sp>
        <p:nvSpPr>
          <p:cNvPr id="2058" name="TextBox 15">
            <a:extLst>
              <a:ext uri="{FF2B5EF4-FFF2-40B4-BE49-F238E27FC236}">
                <a16:creationId xmlns="" xmlns:a16="http://schemas.microsoft.com/office/drawing/2014/main" id="{A0A9D8B8-7127-D248-9486-D72164C15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7240" y="5848649"/>
            <a:ext cx="13019177" cy="2119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400" b="1" dirty="0">
                <a:cs typeface="Calibri" panose="020F0502020204030204" pitchFamily="34" charset="0"/>
              </a:rPr>
              <a:t>RESULTS</a:t>
            </a:r>
            <a:r>
              <a:rPr lang="en-US" altLang="nl-NL" sz="4400" dirty="0" smtClean="0">
                <a:cs typeface="Calibri" panose="020F0502020204030204" pitchFamily="34" charset="0"/>
              </a:rPr>
              <a:t>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4400" b="1" dirty="0">
                <a:cs typeface="Calibri" panose="020F0502020204030204" pitchFamily="34" charset="0"/>
              </a:rPr>
              <a:t>P</a:t>
            </a:r>
            <a:r>
              <a:rPr lang="en-US" altLang="nl-NL" sz="4400" b="1" dirty="0" smtClean="0">
                <a:cs typeface="Calibri" panose="020F0502020204030204" pitchFamily="34" charset="0"/>
              </a:rPr>
              <a:t>roject n° 2 </a:t>
            </a:r>
            <a:r>
              <a:rPr lang="en-US" altLang="nl-NL" sz="4400" dirty="0" smtClean="0">
                <a:cs typeface="Calibri" panose="020F0502020204030204" pitchFamily="34" charset="0"/>
              </a:rPr>
              <a:t>starts with the question listed bellow on the number of slap to cook a chicken. </a:t>
            </a:r>
          </a:p>
        </p:txBody>
      </p:sp>
      <p:sp>
        <p:nvSpPr>
          <p:cNvPr id="2086" name="TextBox 22">
            <a:extLst>
              <a:ext uri="{FF2B5EF4-FFF2-40B4-BE49-F238E27FC236}">
                <a16:creationId xmlns="" xmlns:a16="http://schemas.microsoft.com/office/drawing/2014/main" id="{067FFD12-C65D-E84D-82ED-9FD7053D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46907" y="31618083"/>
            <a:ext cx="13029272" cy="550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400" b="1" dirty="0">
                <a:cs typeface="Calibri" panose="020F0502020204030204" pitchFamily="34" charset="0"/>
              </a:rPr>
              <a:t>CONCLUSIONS</a:t>
            </a:r>
            <a:r>
              <a:rPr lang="en-US" altLang="nl-NL" sz="4400" dirty="0">
                <a:cs typeface="Calibri" panose="020F0502020204030204" pitchFamily="34" charset="0"/>
              </a:rPr>
              <a:t>: </a:t>
            </a:r>
            <a:endParaRPr lang="en-US" altLang="nl-NL" sz="4400" dirty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400" dirty="0" smtClean="0">
                <a:cs typeface="Calibri" panose="020F0502020204030204" pitchFamily="34" charset="0"/>
              </a:rPr>
              <a:t>The main result for my staff was to convict our administration that through this active pedagogy, and via ambitious projects for day-life conducted by students gives a positive opinion on Physics studies.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400" b="1" i="1" dirty="0" smtClean="0">
                <a:cs typeface="Calibri" panose="020F0502020204030204" pitchFamily="34" charset="0"/>
              </a:rPr>
              <a:t>The practical result for us was also to obtain the financial support from our Faculty to obtain the last updated Class Kit </a:t>
            </a:r>
            <a:r>
              <a:rPr lang="en-US" altLang="nl-NL" sz="4400" b="1" i="1" dirty="0" err="1" smtClean="0">
                <a:cs typeface="Calibri" panose="020F0502020204030204" pitchFamily="34" charset="0"/>
              </a:rPr>
              <a:t>Licence</a:t>
            </a:r>
            <a:r>
              <a:rPr lang="en-US" altLang="nl-NL" sz="4400" b="1" i="1" dirty="0" smtClean="0">
                <a:cs typeface="Calibri" panose="020F0502020204030204" pitchFamily="34" charset="0"/>
              </a:rPr>
              <a:t> (CKL).</a:t>
            </a:r>
            <a:endParaRPr lang="en-US" altLang="nl-NL" sz="4400" b="1" i="1" dirty="0"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58974D01-8153-BC41-856A-A00CCD55800A}"/>
              </a:ext>
            </a:extLst>
          </p:cNvPr>
          <p:cNvSpPr txBox="1"/>
          <p:nvPr/>
        </p:nvSpPr>
        <p:spPr>
          <a:xfrm>
            <a:off x="15687240" y="37418510"/>
            <a:ext cx="13024286" cy="3473376"/>
          </a:xfrm>
          <a:prstGeom prst="rect">
            <a:avLst/>
          </a:prstGeom>
          <a:noFill/>
        </p:spPr>
        <p:txBody>
          <a:bodyPr wrap="square" lIns="86984" tIns="43492" rIns="86984" bIns="43492">
            <a:spAutoFit/>
          </a:bodyPr>
          <a:lstStyle/>
          <a:p>
            <a:pPr algn="just" defTabSz="41752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AKNOWLEDGEMENTS</a:t>
            </a:r>
            <a:r>
              <a:rPr lang="en-US" sz="44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</a:t>
            </a:r>
          </a:p>
          <a:p>
            <a:pPr algn="just" defTabSz="41752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Physics Bachelor students from Faculty of Science in University of Orleans are very grateful to Damien </a:t>
            </a:r>
            <a:r>
              <a:rPr lang="en-US" sz="44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Audoux</a:t>
            </a:r>
            <a:r>
              <a:rPr lang="en-US" sz="44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and Pierre-Sylvain </a:t>
            </a:r>
            <a:r>
              <a:rPr lang="en-US" sz="44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Allaume</a:t>
            </a:r>
            <a:r>
              <a:rPr lang="en-US" sz="44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for their technical assistance. </a:t>
            </a:r>
            <a:endParaRPr lang="en-US" sz="40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089" name="TextBox 25">
            <a:extLst>
              <a:ext uri="{FF2B5EF4-FFF2-40B4-BE49-F238E27FC236}">
                <a16:creationId xmlns="" xmlns:a16="http://schemas.microsoft.com/office/drawing/2014/main" id="{10595A17-4314-624E-A1B3-3E27CC01E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46254" y="25273934"/>
            <a:ext cx="12818015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2</a:t>
            </a:r>
            <a:r>
              <a:rPr lang="en-US" altLang="nl-NL" sz="3600" dirty="0" smtClean="0">
                <a:cs typeface="Calibri" panose="020F0502020204030204" pitchFamily="34" charset="0"/>
              </a:rPr>
              <a:t>. </a:t>
            </a:r>
            <a:r>
              <a:rPr lang="en-US" altLang="nl-NL" sz="3600" dirty="0" smtClean="0">
                <a:cs typeface="Calibri" panose="020F0502020204030204" pitchFamily="34" charset="0"/>
              </a:rPr>
              <a:t>Deformation of outsole for an adult and kids (project n°3)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2" name="TextBox 28">
            <a:extLst>
              <a:ext uri="{FF2B5EF4-FFF2-40B4-BE49-F238E27FC236}">
                <a16:creationId xmlns="" xmlns:a16="http://schemas.microsoft.com/office/drawing/2014/main" id="{B1056133-A630-A340-8799-CF384CEF1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69302" y="28859026"/>
            <a:ext cx="6294722" cy="119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3</a:t>
            </a:r>
            <a:r>
              <a:rPr lang="en-US" altLang="nl-NL" sz="3600" dirty="0" smtClean="0">
                <a:cs typeface="Calibri" panose="020F0502020204030204" pitchFamily="34" charset="0"/>
              </a:rPr>
              <a:t>. Temperature gradient in a human brain (project n°4)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7" name="TextBox 1">
            <a:extLst>
              <a:ext uri="{FF2B5EF4-FFF2-40B4-BE49-F238E27FC236}">
                <a16:creationId xmlns="" xmlns:a16="http://schemas.microsoft.com/office/drawing/2014/main" id="{39CBE0C8-6EEF-F74A-9126-F93FE6E11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41190978"/>
            <a:ext cx="28467126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 defTabSz="4384675" eaLnBrk="0" hangingPunct="0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Cambridge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3D51C328-7747-C64D-8AE3-B06012BEF968}"/>
              </a:ext>
            </a:extLst>
          </p:cNvPr>
          <p:cNvSpPr/>
          <p:nvPr/>
        </p:nvSpPr>
        <p:spPr>
          <a:xfrm>
            <a:off x="900000" y="865315"/>
            <a:ext cx="28467126" cy="40467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80BC61C2-14BE-2F4D-BB4C-A27ABC532A8E}"/>
              </a:ext>
            </a:extLst>
          </p:cNvPr>
          <p:cNvSpPr txBox="1"/>
          <p:nvPr/>
        </p:nvSpPr>
        <p:spPr>
          <a:xfrm>
            <a:off x="0" y="158381"/>
            <a:ext cx="30275213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40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Please leave at least a </a:t>
            </a:r>
            <a:r>
              <a:rPr lang="en-US" sz="4000" b="1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25mm margin </a:t>
            </a:r>
            <a:r>
              <a:rPr lang="en-US" sz="40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on all sides to avoid cropping during printing. Remove this text box before submitting.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5CDBC56B-29D0-CA4A-8DA9-C13301CCFC8B}"/>
              </a:ext>
            </a:extLst>
          </p:cNvPr>
          <p:cNvSpPr txBox="1"/>
          <p:nvPr/>
        </p:nvSpPr>
        <p:spPr>
          <a:xfrm rot="-5400000">
            <a:off x="-20849215" y="21047937"/>
            <a:ext cx="42803764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40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Please leave at least a </a:t>
            </a:r>
            <a:r>
              <a:rPr lang="en-US" sz="4000" b="1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25mm margin </a:t>
            </a:r>
            <a:r>
              <a:rPr lang="en-US" sz="40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on all sides to avoid cropping during printing. Remove this text box before submitting.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790C208-AB3F-2E48-B4FF-98CD9E165942}"/>
              </a:ext>
            </a:extLst>
          </p:cNvPr>
          <p:cNvSpPr/>
          <p:nvPr/>
        </p:nvSpPr>
        <p:spPr>
          <a:xfrm>
            <a:off x="900000" y="865316"/>
            <a:ext cx="28467126" cy="40325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Image 31"/>
          <p:cNvPicPr/>
          <p:nvPr/>
        </p:nvPicPr>
        <p:blipFill rotWithShape="1">
          <a:blip r:embed="rId3" cstate="print"/>
          <a:srcRect l="50691" t="21607" r="17792" b="23838"/>
          <a:stretch/>
        </p:blipFill>
        <p:spPr bwMode="auto">
          <a:xfrm>
            <a:off x="23095948" y="26575962"/>
            <a:ext cx="5266748" cy="5024130"/>
          </a:xfrm>
          <a:prstGeom prst="rect">
            <a:avLst/>
          </a:prstGeom>
          <a:ln w="19050">
            <a:solidFill>
              <a:srgbClr val="00206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Picture 8" descr="Adulte, 44, F=145Nm2, Bois, Force ma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6610" y="20619908"/>
            <a:ext cx="5914200" cy="4355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9" descr="Enfant, 36, F=104Nm2, Bois, V max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651296" y="20721573"/>
            <a:ext cx="5718490" cy="421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16883947" y="23211883"/>
            <a:ext cx="227436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30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 sz="28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1800" b="1" dirty="0" err="1" smtClean="0">
                <a:solidFill>
                  <a:schemeClr val="tx1"/>
                </a:solidFill>
              </a:rPr>
              <a:t>Adult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outsole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deformation</a:t>
            </a:r>
            <a:endParaRPr lang="fr-FR" sz="1800" b="1" dirty="0">
              <a:solidFill>
                <a:schemeClr val="tx1"/>
              </a:solidFill>
            </a:endParaRPr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23071148" y="23211883"/>
            <a:ext cx="168630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30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 sz="28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1800" b="1" dirty="0" smtClean="0">
                <a:solidFill>
                  <a:schemeClr val="tx1"/>
                </a:solidFill>
              </a:rPr>
              <a:t>Kids </a:t>
            </a:r>
            <a:r>
              <a:rPr lang="fr-FR" sz="1800" b="1" dirty="0" err="1" smtClean="0">
                <a:solidFill>
                  <a:schemeClr val="tx1"/>
                </a:solidFill>
              </a:rPr>
              <a:t>outsole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deformation</a:t>
            </a:r>
            <a:endParaRPr lang="fr-FR" sz="1800" b="1" dirty="0">
              <a:solidFill>
                <a:schemeClr val="tx1"/>
              </a:solidFill>
            </a:endParaRPr>
          </a:p>
        </p:txBody>
      </p:sp>
      <p:pic>
        <p:nvPicPr>
          <p:cNvPr id="40" name="Espace réservé du contenu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783931" y="8444762"/>
            <a:ext cx="6410332" cy="817545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Espace réservé du contenu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44644" y="8434749"/>
            <a:ext cx="4892325" cy="2127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Espace réservé du contenu 8" descr="Chicken 20 Pa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2496638" y="10785109"/>
            <a:ext cx="5868103" cy="488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5757927" y="17474280"/>
            <a:ext cx="13358960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i="1" dirty="0" err="1" smtClean="0">
                <a:latin typeface="+mj-lt"/>
              </a:rPr>
              <a:t>Comsol</a:t>
            </a:r>
            <a:r>
              <a:rPr lang="en-GB" sz="4000" i="1" dirty="0" smtClean="0">
                <a:latin typeface="+mj-lt"/>
              </a:rPr>
              <a:t> simulation return a solution in the case of 1 slap in 0.6 sec with a pressure of 20 N/m2. The time of cooking is then 28 hours!!! (number of slap close to 168000).</a:t>
            </a:r>
            <a:endParaRPr lang="en-GB" sz="4000" i="1" dirty="0">
              <a:latin typeface="+mj-lt"/>
            </a:endParaRPr>
          </a:p>
        </p:txBody>
      </p:sp>
      <p:sp>
        <p:nvSpPr>
          <p:cNvPr id="47" name="TextBox 25">
            <a:extLst>
              <a:ext uri="{FF2B5EF4-FFF2-40B4-BE49-F238E27FC236}">
                <a16:creationId xmlns="" xmlns:a16="http://schemas.microsoft.com/office/drawing/2014/main" id="{10595A17-4314-624E-A1B3-3E27CC01E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85686" y="15713160"/>
            <a:ext cx="6578412" cy="1749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>
                <a:cs typeface="Calibri" panose="020F0502020204030204" pitchFamily="34" charset="0"/>
              </a:rPr>
              <a:t>1</a:t>
            </a:r>
            <a:r>
              <a:rPr lang="en-US" altLang="nl-NL" sz="3600" dirty="0" smtClean="0">
                <a:cs typeface="Calibri" panose="020F0502020204030204" pitchFamily="34" charset="0"/>
              </a:rPr>
              <a:t>. </a:t>
            </a:r>
            <a:r>
              <a:rPr lang="en-US" altLang="nl-NL" sz="3600" dirty="0" smtClean="0">
                <a:cs typeface="Calibri" panose="020F0502020204030204" pitchFamily="34" charset="0"/>
              </a:rPr>
              <a:t>Temperature rise on a </a:t>
            </a:r>
            <a:r>
              <a:rPr lang="en-US" altLang="nl-NL" sz="3600" dirty="0" err="1" smtClean="0">
                <a:cs typeface="Calibri" panose="020F0502020204030204" pitchFamily="34" charset="0"/>
              </a:rPr>
              <a:t>chiken</a:t>
            </a:r>
            <a:r>
              <a:rPr lang="en-US" altLang="nl-NL" sz="3600" dirty="0" smtClean="0">
                <a:cs typeface="Calibri" panose="020F0502020204030204" pitchFamily="34" charset="0"/>
              </a:rPr>
              <a:t> surface due to one slap with a pressure of 20 N/m2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787</Words>
  <Application>Microsoft Macintosh PowerPoint</Application>
  <PresentationFormat>Personnalisé</PresentationFormat>
  <Paragraphs>35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2019-09-01T05:17:01Z</dcterms:modified>
</cp:coreProperties>
</file>