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media/image32.jpg" ContentType="image/jpg"/>
  <Override PartName="/ppt/media/image33.jpg" ContentType="image/jpg"/>
  <Override PartName="/ppt/tags/tag64.xml" ContentType="application/vnd.openxmlformats-officedocument.presentationml.tags+xml"/>
  <Override PartName="/ppt/tags/tag6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1"/>
  </p:notesMasterIdLst>
  <p:handoutMasterIdLst>
    <p:handoutMasterId r:id="rId22"/>
  </p:handoutMasterIdLst>
  <p:sldIdLst>
    <p:sldId id="259" r:id="rId5"/>
    <p:sldId id="262" r:id="rId6"/>
    <p:sldId id="640" r:id="rId7"/>
    <p:sldId id="295" r:id="rId8"/>
    <p:sldId id="296" r:id="rId9"/>
    <p:sldId id="297" r:id="rId10"/>
    <p:sldId id="298" r:id="rId11"/>
    <p:sldId id="305" r:id="rId12"/>
    <p:sldId id="641" r:id="rId13"/>
    <p:sldId id="260" r:id="rId14"/>
    <p:sldId id="257" r:id="rId15"/>
    <p:sldId id="306" r:id="rId16"/>
    <p:sldId id="258" r:id="rId17"/>
    <p:sldId id="278" r:id="rId18"/>
    <p:sldId id="285" r:id="rId19"/>
    <p:sldId id="299" r:id="rId20"/>
  </p:sldIdLst>
  <p:sldSz cx="12192000" cy="6858000"/>
  <p:notesSz cx="6858000" cy="9144000"/>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6" autoAdjust="0"/>
    <p:restoredTop sz="94646" autoAdjust="0"/>
  </p:normalViewPr>
  <p:slideViewPr>
    <p:cSldViewPr snapToGrid="0">
      <p:cViewPr varScale="1">
        <p:scale>
          <a:sx n="86" d="100"/>
          <a:sy n="86" d="100"/>
        </p:scale>
        <p:origin x="562" y="72"/>
      </p:cViewPr>
      <p:guideLst>
        <p:guide orient="horz" pos="2160"/>
        <p:guide pos="3840"/>
      </p:guideLst>
    </p:cSldViewPr>
  </p:slideViewPr>
  <p:notesTextViewPr>
    <p:cViewPr>
      <p:scale>
        <a:sx n="1" d="1"/>
        <a:sy n="1" d="1"/>
      </p:scale>
      <p:origin x="0" y="0"/>
    </p:cViewPr>
  </p:notesTextViewPr>
  <p:notesViewPr>
    <p:cSldViewPr snapToGrid="0">
      <p:cViewPr varScale="1">
        <p:scale>
          <a:sx n="51" d="100"/>
          <a:sy n="51" d="100"/>
        </p:scale>
        <p:origin x="241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99EBCFA-0CE2-4A89-8946-0F5E3E710EF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a:extLst>
              <a:ext uri="{FF2B5EF4-FFF2-40B4-BE49-F238E27FC236}">
                <a16:creationId xmlns:a16="http://schemas.microsoft.com/office/drawing/2014/main" id="{502777A9-7004-4E6A-A966-7A45A8D16AA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1B2B96-935C-4E33-8AB6-12B49957FB30}" type="datetimeFigureOut">
              <a:rPr lang="en-US"/>
              <a:t>9/16/2019</a:t>
            </a:fld>
            <a:endParaRPr/>
          </a:p>
        </p:txBody>
      </p:sp>
      <p:sp>
        <p:nvSpPr>
          <p:cNvPr id="4" name="Footer Placeholder 3">
            <a:extLst>
              <a:ext uri="{FF2B5EF4-FFF2-40B4-BE49-F238E27FC236}">
                <a16:creationId xmlns:a16="http://schemas.microsoft.com/office/drawing/2014/main" id="{B4243AFB-A93F-41E6-B3FD-EE51F24745B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a:extLst>
              <a:ext uri="{FF2B5EF4-FFF2-40B4-BE49-F238E27FC236}">
                <a16:creationId xmlns:a16="http://schemas.microsoft.com/office/drawing/2014/main" id="{5244E995-49EF-4046-B58E-C57E1A05DC7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03C2E-0CD0-4868-B096-48302A79D453}" type="slidenum">
              <a:rPr/>
              <a:t>‹#›</a:t>
            </a:fld>
            <a:endParaRPr/>
          </a:p>
        </p:txBody>
      </p:sp>
    </p:spTree>
    <p:extLst>
      <p:ext uri="{BB962C8B-B14F-4D97-AF65-F5344CB8AC3E}">
        <p14:creationId xmlns:p14="http://schemas.microsoft.com/office/powerpoint/2010/main" val="31328702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2C2542-699D-4A89-AAB1-134E0E425CBA}" type="datetimeFigureOut">
              <a:rPr lang="en-US"/>
              <a:t>9/16/2019</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487158-5AD9-4F9D-82F5-B27354584B0B}" type="slidenum">
              <a:rPr/>
              <a:t>‹#›</a:t>
            </a:fld>
            <a:endParaRPr/>
          </a:p>
        </p:txBody>
      </p:sp>
    </p:spTree>
    <p:extLst>
      <p:ext uri="{BB962C8B-B14F-4D97-AF65-F5344CB8AC3E}">
        <p14:creationId xmlns:p14="http://schemas.microsoft.com/office/powerpoint/2010/main" val="2406359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Remember From 3D Images to Models – </a:t>
            </a:r>
          </a:p>
          <a:p>
            <a:endParaRPr lang="en-GB" dirty="0"/>
          </a:p>
          <a:p>
            <a:r>
              <a:rPr lang="en-GB" dirty="0"/>
              <a:t>For general audience DON T JUMP to CAD/CAE/3D printed models</a:t>
            </a:r>
          </a:p>
          <a:p>
            <a:endParaRPr lang="en-GB" dirty="0"/>
          </a:p>
          <a:p>
            <a:r>
              <a:rPr lang="en-GB" dirty="0"/>
              <a:t>For a more CAE focussed audience DON T JUMP to our unique meshing capabilities – explain that we export to NURBS etc.. first </a:t>
            </a:r>
            <a:endParaRPr lang="en-US" dirty="0"/>
          </a:p>
        </p:txBody>
      </p:sp>
      <p:sp>
        <p:nvSpPr>
          <p:cNvPr id="4" name="Slide Number Placeholder 3"/>
          <p:cNvSpPr>
            <a:spLocks noGrp="1"/>
          </p:cNvSpPr>
          <p:nvPr>
            <p:ph type="sldNum" sz="quarter" idx="10"/>
          </p:nvPr>
        </p:nvSpPr>
        <p:spPr/>
        <p:txBody>
          <a:bodyPr/>
          <a:lstStyle/>
          <a:p>
            <a:fld id="{BD812089-2153-42FE-B97D-D1E1BA4603DA}" type="slidenum">
              <a:rPr lang="en-GB" smtClean="0"/>
              <a:t>1</a:t>
            </a:fld>
            <a:endParaRPr lang="en-GB"/>
          </a:p>
        </p:txBody>
      </p:sp>
    </p:spTree>
    <p:extLst>
      <p:ext uri="{BB962C8B-B14F-4D97-AF65-F5344CB8AC3E}">
        <p14:creationId xmlns:p14="http://schemas.microsoft.com/office/powerpoint/2010/main" val="2119192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latin typeface="Calibri" panose="020F0502020204030204" pitchFamily="34" charset="0"/>
                <a:ea typeface="Calibri" panose="020F0502020204030204" pitchFamily="34" charset="0"/>
                <a:cs typeface="Times New Roman" panose="02020603050405020304" pitchFamily="18" charset="0"/>
              </a:rPr>
              <a:t>Context/Key Messages: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a:p>
            <a:r>
              <a:rPr lang="en-GB" dirty="0"/>
              <a:t>S</a:t>
            </a:r>
            <a:r>
              <a:rPr lang="en-US" dirty="0" err="1"/>
              <a:t>impleware</a:t>
            </a:r>
            <a:r>
              <a:rPr lang="en-US" dirty="0"/>
              <a:t> Product Group</a:t>
            </a:r>
          </a:p>
          <a:p>
            <a:endParaRPr lang="en-GB" dirty="0"/>
          </a:p>
          <a:p>
            <a:r>
              <a:rPr lang="en-GB" dirty="0"/>
              <a:t>P</a:t>
            </a:r>
            <a:r>
              <a:rPr lang="en-US" dirty="0" err="1"/>
              <a:t>rovide</a:t>
            </a:r>
            <a:r>
              <a:rPr lang="en-US" dirty="0"/>
              <a:t> IMAGE PROCESSING SOFTWARE- we sell software!</a:t>
            </a:r>
          </a:p>
          <a:p>
            <a:endParaRPr lang="en-GB" dirty="0"/>
          </a:p>
          <a:p>
            <a:r>
              <a:rPr lang="en-GB" dirty="0"/>
              <a:t>SPG is GLOBAL</a:t>
            </a:r>
          </a:p>
          <a:p>
            <a:endParaRPr lang="en-GB" dirty="0"/>
          </a:p>
          <a:p>
            <a:r>
              <a:rPr lang="en-GB" dirty="0"/>
              <a:t>DEDICATED Support, Services and Sales Team</a:t>
            </a:r>
          </a:p>
          <a:p>
            <a:endParaRPr lang="en-GB" dirty="0"/>
          </a:p>
          <a:p>
            <a:r>
              <a:rPr lang="en-GB" dirty="0"/>
              <a:t>Sell across wide range of INDUSTRIES</a:t>
            </a:r>
          </a:p>
        </p:txBody>
      </p:sp>
      <p:sp>
        <p:nvSpPr>
          <p:cNvPr id="4" name="Slide Number Placeholder 3"/>
          <p:cNvSpPr>
            <a:spLocks noGrp="1"/>
          </p:cNvSpPr>
          <p:nvPr>
            <p:ph type="sldNum" sz="quarter" idx="10"/>
          </p:nvPr>
        </p:nvSpPr>
        <p:spPr/>
        <p:txBody>
          <a:bodyPr/>
          <a:lstStyle/>
          <a:p>
            <a:fld id="{BD812089-2153-42FE-B97D-D1E1BA4603DA}" type="slidenum">
              <a:rPr lang="en-GB" smtClean="0"/>
              <a:t>2</a:t>
            </a:fld>
            <a:endParaRPr lang="en-GB"/>
          </a:p>
        </p:txBody>
      </p:sp>
    </p:spTree>
    <p:extLst>
      <p:ext uri="{BB962C8B-B14F-4D97-AF65-F5344CB8AC3E}">
        <p14:creationId xmlns:p14="http://schemas.microsoft.com/office/powerpoint/2010/main" val="1136067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D812089-2153-42FE-B97D-D1E1BA4603DA}" type="slidenum">
              <a:rPr lang="en-GB" smtClean="0"/>
              <a:t>3</a:t>
            </a:fld>
            <a:endParaRPr lang="en-GB"/>
          </a:p>
        </p:txBody>
      </p:sp>
    </p:spTree>
    <p:extLst>
      <p:ext uri="{BB962C8B-B14F-4D97-AF65-F5344CB8AC3E}">
        <p14:creationId xmlns:p14="http://schemas.microsoft.com/office/powerpoint/2010/main" val="126839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BD812089-2153-42FE-B97D-D1E1BA4603DA}" type="slidenum">
              <a:rPr lang="en-GB" smtClean="0"/>
              <a:t>4</a:t>
            </a:fld>
            <a:endParaRPr lang="en-GB"/>
          </a:p>
        </p:txBody>
      </p:sp>
    </p:spTree>
    <p:extLst>
      <p:ext uri="{BB962C8B-B14F-4D97-AF65-F5344CB8AC3E}">
        <p14:creationId xmlns:p14="http://schemas.microsoft.com/office/powerpoint/2010/main" val="835030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latin typeface="Calibri" panose="020F0502020204030204" pitchFamily="34" charset="0"/>
                <a:ea typeface="Calibri" panose="020F0502020204030204" pitchFamily="34" charset="0"/>
                <a:cs typeface="Times New Roman" panose="02020603050405020304" pitchFamily="18" charset="0"/>
              </a:rPr>
              <a:t>Context/Key Messages: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a:p>
            <a:pPr marL="0" indent="0">
              <a:buNone/>
            </a:pPr>
            <a:r>
              <a:rPr lang="en-GB" dirty="0"/>
              <a:t>Why use Simpleware Software?: </a:t>
            </a:r>
            <a:r>
              <a:rPr lang="en-US" dirty="0"/>
              <a:t>To analyze and validate as-built parts !</a:t>
            </a:r>
          </a:p>
          <a:p>
            <a:pPr marL="0" indent="0">
              <a:buNone/>
            </a:pPr>
            <a:endParaRPr lang="en-GB" dirty="0"/>
          </a:p>
          <a:p>
            <a:pPr marL="0" indent="0">
              <a:buNone/>
            </a:pPr>
            <a:r>
              <a:rPr lang="en-GB" dirty="0"/>
              <a:t>How? Say you have scans of a manufactured part (casting, …) with Simpleware software tools you can</a:t>
            </a:r>
          </a:p>
          <a:p>
            <a:pPr marL="0" indent="0">
              <a:buNone/>
            </a:pPr>
            <a:endParaRPr lang="en-GB" dirty="0"/>
          </a:p>
          <a:p>
            <a:r>
              <a:rPr lang="en-GB" dirty="0"/>
              <a:t>Visualise and quantify defects</a:t>
            </a:r>
          </a:p>
          <a:p>
            <a:r>
              <a:rPr lang="en-GB" dirty="0"/>
              <a:t>Carry out metrology (measurements, compare to original CAD)</a:t>
            </a:r>
          </a:p>
          <a:p>
            <a:r>
              <a:rPr lang="en-GB" dirty="0"/>
              <a:t>Carry out simulation on as built or damaged part to check still fit for purpose </a:t>
            </a:r>
          </a:p>
          <a:p>
            <a:endParaRPr lang="en-GB" dirty="0"/>
          </a:p>
          <a:p>
            <a:r>
              <a:rPr lang="en-GB" dirty="0"/>
              <a:t>Sell across wide range of INDUSTRIES</a:t>
            </a:r>
          </a:p>
        </p:txBody>
      </p:sp>
      <p:sp>
        <p:nvSpPr>
          <p:cNvPr id="4" name="Slide Number Placeholder 3"/>
          <p:cNvSpPr>
            <a:spLocks noGrp="1"/>
          </p:cNvSpPr>
          <p:nvPr>
            <p:ph type="sldNum" sz="quarter" idx="10"/>
          </p:nvPr>
        </p:nvSpPr>
        <p:spPr/>
        <p:txBody>
          <a:bodyPr/>
          <a:lstStyle/>
          <a:p>
            <a:fld id="{BD812089-2153-42FE-B97D-D1E1BA4603DA}" type="slidenum">
              <a:rPr lang="en-GB" smtClean="0"/>
              <a:t>5</a:t>
            </a:fld>
            <a:endParaRPr lang="en-GB"/>
          </a:p>
        </p:txBody>
      </p:sp>
    </p:spTree>
    <p:extLst>
      <p:ext uri="{BB962C8B-B14F-4D97-AF65-F5344CB8AC3E}">
        <p14:creationId xmlns:p14="http://schemas.microsoft.com/office/powerpoint/2010/main" val="2030970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latin typeface="Calibri" panose="020F0502020204030204" pitchFamily="34" charset="0"/>
                <a:ea typeface="Calibri" panose="020F0502020204030204" pitchFamily="34" charset="0"/>
                <a:cs typeface="Times New Roman" panose="02020603050405020304" pitchFamily="18" charset="0"/>
              </a:rPr>
              <a:t>Context/Key Messages: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a:p>
            <a:pPr marL="0" indent="0">
              <a:buNone/>
            </a:pPr>
            <a:r>
              <a:rPr lang="en-US" dirty="0"/>
              <a:t>To </a:t>
            </a:r>
            <a:r>
              <a:rPr lang="en-US" dirty="0" err="1"/>
              <a:t>analyse</a:t>
            </a:r>
            <a:r>
              <a:rPr lang="en-US" dirty="0"/>
              <a:t> and optimize microstructures !</a:t>
            </a:r>
          </a:p>
          <a:p>
            <a:pPr marL="0" indent="0">
              <a:buNone/>
            </a:pPr>
            <a:endParaRPr lang="en-GB" dirty="0"/>
          </a:p>
          <a:p>
            <a:pPr marL="0" indent="0">
              <a:buNone/>
            </a:pPr>
            <a:r>
              <a:rPr lang="en-GB" dirty="0"/>
              <a:t>Say you have scans or synthetic models of microstructure such as a filter (or a foam, or soil, or composite material or asphalt or textile…)  </a:t>
            </a:r>
          </a:p>
          <a:p>
            <a:pPr marL="0" indent="0">
              <a:buNone/>
            </a:pPr>
            <a:endParaRPr lang="en-GB" dirty="0"/>
          </a:p>
          <a:p>
            <a:r>
              <a:rPr lang="en-GB" dirty="0"/>
              <a:t>Visualise </a:t>
            </a:r>
          </a:p>
          <a:p>
            <a:r>
              <a:rPr lang="en-GB" dirty="0"/>
              <a:t>Calculate porosity, surface area</a:t>
            </a:r>
          </a:p>
          <a:p>
            <a:r>
              <a:rPr lang="en-GB" dirty="0"/>
              <a:t>Measure centrelines</a:t>
            </a:r>
          </a:p>
          <a:p>
            <a:r>
              <a:rPr lang="en-GB" dirty="0"/>
              <a:t>Obtain homogenised material properties: e.g. effective permeability </a:t>
            </a:r>
          </a:p>
          <a:p>
            <a:endParaRPr lang="en-GB" dirty="0"/>
          </a:p>
          <a:p>
            <a:r>
              <a:rPr lang="en-GB" dirty="0"/>
              <a:t>Sell across wide range of INDUSTRIES</a:t>
            </a:r>
          </a:p>
        </p:txBody>
      </p:sp>
      <p:sp>
        <p:nvSpPr>
          <p:cNvPr id="4" name="Slide Number Placeholder 3"/>
          <p:cNvSpPr>
            <a:spLocks noGrp="1"/>
          </p:cNvSpPr>
          <p:nvPr>
            <p:ph type="sldNum" sz="quarter" idx="10"/>
          </p:nvPr>
        </p:nvSpPr>
        <p:spPr/>
        <p:txBody>
          <a:bodyPr/>
          <a:lstStyle/>
          <a:p>
            <a:fld id="{BD812089-2153-42FE-B97D-D1E1BA4603DA}" type="slidenum">
              <a:rPr lang="en-GB" smtClean="0"/>
              <a:t>6</a:t>
            </a:fld>
            <a:endParaRPr lang="en-GB"/>
          </a:p>
        </p:txBody>
      </p:sp>
    </p:spTree>
    <p:extLst>
      <p:ext uri="{BB962C8B-B14F-4D97-AF65-F5344CB8AC3E}">
        <p14:creationId xmlns:p14="http://schemas.microsoft.com/office/powerpoint/2010/main" val="2770583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Support: mention that one point of contact assigned from initial benchmarking through to production use</a:t>
            </a:r>
          </a:p>
          <a:p>
            <a:endParaRPr lang="en-GB" dirty="0"/>
          </a:p>
          <a:p>
            <a:r>
              <a:rPr lang="en-GB" dirty="0"/>
              <a:t>Regulatory approval: ONLY needed for Med applications</a:t>
            </a:r>
          </a:p>
          <a:p>
            <a:endParaRPr lang="en-GB" dirty="0"/>
          </a:p>
          <a:p>
            <a:endParaRPr lang="en-GB" dirty="0"/>
          </a:p>
        </p:txBody>
      </p:sp>
      <p:sp>
        <p:nvSpPr>
          <p:cNvPr id="4" name="Slide Number Placeholder 3"/>
          <p:cNvSpPr>
            <a:spLocks noGrp="1"/>
          </p:cNvSpPr>
          <p:nvPr>
            <p:ph type="sldNum" sz="quarter" idx="10"/>
          </p:nvPr>
        </p:nvSpPr>
        <p:spPr/>
        <p:txBody>
          <a:bodyPr/>
          <a:lstStyle/>
          <a:p>
            <a:fld id="{BD812089-2153-42FE-B97D-D1E1BA4603DA}" type="slidenum">
              <a:rPr lang="en-GB" smtClean="0"/>
              <a:t>14</a:t>
            </a:fld>
            <a:endParaRPr lang="en-GB"/>
          </a:p>
        </p:txBody>
      </p:sp>
    </p:spTree>
    <p:extLst>
      <p:ext uri="{BB962C8B-B14F-4D97-AF65-F5344CB8AC3E}">
        <p14:creationId xmlns:p14="http://schemas.microsoft.com/office/powerpoint/2010/main" val="3401192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Support: mention that one point of contact assigned from initial benchmarking through to production use</a:t>
            </a:r>
          </a:p>
          <a:p>
            <a:endParaRPr lang="en-GB" dirty="0"/>
          </a:p>
          <a:p>
            <a:r>
              <a:rPr lang="en-GB" dirty="0"/>
              <a:t>Regulatory approval: ONLY needed for Med applications</a:t>
            </a:r>
          </a:p>
          <a:p>
            <a:endParaRPr lang="en-GB" dirty="0"/>
          </a:p>
          <a:p>
            <a:r>
              <a:rPr lang="en-GB" dirty="0"/>
              <a:t>ISO: quality management system for medical devices. It is like a medical version of the ISO 9001 and more stringent requirements.</a:t>
            </a:r>
          </a:p>
          <a:p>
            <a:endParaRPr lang="en-GB" dirty="0"/>
          </a:p>
        </p:txBody>
      </p:sp>
      <p:sp>
        <p:nvSpPr>
          <p:cNvPr id="4" name="Slide Number Placeholder 3"/>
          <p:cNvSpPr>
            <a:spLocks noGrp="1"/>
          </p:cNvSpPr>
          <p:nvPr>
            <p:ph type="sldNum" sz="quarter" idx="10"/>
          </p:nvPr>
        </p:nvSpPr>
        <p:spPr/>
        <p:txBody>
          <a:bodyPr/>
          <a:lstStyle/>
          <a:p>
            <a:fld id="{BD812089-2153-42FE-B97D-D1E1BA4603DA}" type="slidenum">
              <a:rPr lang="en-GB" smtClean="0"/>
              <a:t>15</a:t>
            </a:fld>
            <a:endParaRPr lang="en-GB"/>
          </a:p>
        </p:txBody>
      </p:sp>
    </p:spTree>
    <p:extLst>
      <p:ext uri="{BB962C8B-B14F-4D97-AF65-F5344CB8AC3E}">
        <p14:creationId xmlns:p14="http://schemas.microsoft.com/office/powerpoint/2010/main" val="215790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5398A6-786E-4EC8-A971-8D248254ACC0}" type="slidenum">
              <a:rPr lang="en-US" smtClean="0"/>
              <a:t>16</a:t>
            </a:fld>
            <a:endParaRPr lang="en-US"/>
          </a:p>
        </p:txBody>
      </p:sp>
    </p:spTree>
    <p:extLst>
      <p:ext uri="{BB962C8B-B14F-4D97-AF65-F5344CB8AC3E}">
        <p14:creationId xmlns:p14="http://schemas.microsoft.com/office/powerpoint/2010/main" val="63661037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1.xml"/><Relationship Id="rId7"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10" Type="http://schemas.openxmlformats.org/officeDocument/2006/relationships/image" Target="../media/image3.svg"/><Relationship Id="rId4" Type="http://schemas.openxmlformats.org/officeDocument/2006/relationships/tags" Target="../tags/tag12.xml"/><Relationship Id="rId9"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image" Target="../media/image5.pn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slideMaster" Target="../slideMasters/slideMaster1.xml"/><Relationship Id="rId5" Type="http://schemas.openxmlformats.org/officeDocument/2006/relationships/tags" Target="../tags/tag49.xml"/><Relationship Id="rId4" Type="http://schemas.openxmlformats.org/officeDocument/2006/relationships/tags" Target="../tags/tag48.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6.png"/><Relationship Id="rId5" Type="http://schemas.openxmlformats.org/officeDocument/2006/relationships/image" Target="../media/image1.png"/><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53.xml"/><Relationship Id="rId4" Type="http://schemas.openxmlformats.org/officeDocument/2006/relationships/image" Target="../media/image3.svg"/></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56.xml"/><Relationship Id="rId7" Type="http://schemas.openxmlformats.org/officeDocument/2006/relationships/slideMaster" Target="../slideMasters/slideMaster1.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1.xml"/><Relationship Id="rId1" Type="http://schemas.openxmlformats.org/officeDocument/2006/relationships/tags" Target="../tags/tag60.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tags" Target="../tags/tag15.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tags" Target="../tags/tag17.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slideMaster" Target="../slideMasters/slideMaster1.xml"/><Relationship Id="rId4" Type="http://schemas.openxmlformats.org/officeDocument/2006/relationships/tags" Target="../tags/tag22.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Master" Target="../slideMasters/slideMaster1.xml"/><Relationship Id="rId5" Type="http://schemas.openxmlformats.org/officeDocument/2006/relationships/tags" Target="../tags/tag30.xml"/><Relationship Id="rId4" Type="http://schemas.openxmlformats.org/officeDocument/2006/relationships/tags" Target="../tags/tag29.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38.xml"/><Relationship Id="rId3" Type="http://schemas.openxmlformats.org/officeDocument/2006/relationships/tags" Target="../tags/tag33.xml"/><Relationship Id="rId7" Type="http://schemas.openxmlformats.org/officeDocument/2006/relationships/tags" Target="../tags/tag3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9"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9.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4.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slideMaster" Target="../slideMasters/slideMaster1.xml"/><Relationship Id="rId5" Type="http://schemas.openxmlformats.org/officeDocument/2006/relationships/tags" Target="../tags/tag44.xml"/><Relationship Id="rId4" Type="http://schemas.openxmlformats.org/officeDocument/2006/relationships/tags" Target="../tags/tag4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Synopsys 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4E8F61E-8F8D-404F-9D1D-7C47EA2E81A2}"/>
              </a:ext>
            </a:extLst>
          </p:cNvPr>
          <p:cNvPicPr>
            <a:picLocks noChangeAspect="1"/>
          </p:cNvPicPr>
          <p:nvPr>
            <p:custDataLst>
              <p:tags r:id="rId1"/>
            </p:custDataLst>
          </p:nvPr>
        </p:nvPicPr>
        <p:blipFill>
          <a:blip r:embed="rId8"/>
          <a:stretch>
            <a:fillRect/>
          </a:stretch>
        </p:blipFill>
        <p:spPr>
          <a:xfrm>
            <a:off x="0" y="3909847"/>
            <a:ext cx="12192000" cy="2948153"/>
          </a:xfrm>
          <a:prstGeom prst="rect">
            <a:avLst/>
          </a:prstGeom>
        </p:spPr>
      </p:pic>
      <p:sp>
        <p:nvSpPr>
          <p:cNvPr id="8" name="Text Placeholder 15"/>
          <p:cNvSpPr>
            <a:spLocks noGrp="1"/>
          </p:cNvSpPr>
          <p:nvPr>
            <p:ph type="body" sz="quarter" idx="10" hasCustomPrompt="1"/>
            <p:custDataLst>
              <p:tags r:id="rId2"/>
            </p:custDataLst>
          </p:nvPr>
        </p:nvSpPr>
        <p:spPr>
          <a:xfrm>
            <a:off x="456698" y="3970142"/>
            <a:ext cx="5524972" cy="731520"/>
          </a:xfrm>
        </p:spPr>
        <p:txBody>
          <a:bodyPr anchor="b">
            <a:normAutofit/>
          </a:bodyPr>
          <a:lstStyle>
            <a:lvl1pPr marL="0" indent="0" algn="l">
              <a:buNone/>
              <a:defRPr sz="2400" baseline="0">
                <a:solidFill>
                  <a:schemeClr val="tx1"/>
                </a:solidFill>
                <a:effectLst/>
              </a:defRPr>
            </a:lvl1pPr>
            <a:lvl2pPr marL="0" indent="0" algn="ctr">
              <a:buNone/>
              <a:defRPr>
                <a:solidFill>
                  <a:schemeClr val="tx1">
                    <a:lumMod val="65000"/>
                    <a:lumOff val="35000"/>
                  </a:schemeClr>
                </a:solidFill>
              </a:defRPr>
            </a:lvl2pPr>
            <a:lvl3pPr algn="ctr">
              <a:defRPr>
                <a:solidFill>
                  <a:schemeClr val="tx1">
                    <a:lumMod val="65000"/>
                    <a:lumOff val="35000"/>
                  </a:schemeClr>
                </a:solidFill>
              </a:defRPr>
            </a:lvl3pPr>
            <a:lvl4pPr algn="ctr">
              <a:defRPr>
                <a:solidFill>
                  <a:schemeClr val="tx1">
                    <a:lumMod val="65000"/>
                    <a:lumOff val="35000"/>
                  </a:schemeClr>
                </a:solidFill>
              </a:defRPr>
            </a:lvl4pPr>
            <a:lvl5pPr algn="ctr">
              <a:defRPr>
                <a:solidFill>
                  <a:schemeClr val="tx1">
                    <a:lumMod val="65000"/>
                    <a:lumOff val="35000"/>
                  </a:schemeClr>
                </a:solidFill>
              </a:defRPr>
            </a:lvl5pPr>
          </a:lstStyle>
          <a:p>
            <a:pPr lvl="0"/>
            <a:r>
              <a:t>Click to Add Name and Title</a:t>
            </a:r>
          </a:p>
        </p:txBody>
      </p:sp>
      <p:sp>
        <p:nvSpPr>
          <p:cNvPr id="9" name="Text Placeholder 18"/>
          <p:cNvSpPr>
            <a:spLocks noGrp="1"/>
          </p:cNvSpPr>
          <p:nvPr>
            <p:ph type="body" sz="quarter" idx="11" hasCustomPrompt="1"/>
            <p:custDataLst>
              <p:tags r:id="rId3"/>
            </p:custDataLst>
          </p:nvPr>
        </p:nvSpPr>
        <p:spPr>
          <a:xfrm>
            <a:off x="456555" y="4701662"/>
            <a:ext cx="5525117" cy="396815"/>
          </a:xfrm>
        </p:spPr>
        <p:txBody>
          <a:bodyPr anchor="b">
            <a:normAutofit/>
          </a:bodyPr>
          <a:lstStyle>
            <a:lvl1pPr algn="l">
              <a:buNone/>
              <a:defRPr sz="2000">
                <a:solidFill>
                  <a:schemeClr val="tx1"/>
                </a:solidFill>
                <a:effectLst/>
              </a:defRPr>
            </a:lvl1pPr>
          </a:lstStyle>
          <a:p>
            <a:pPr lvl="0"/>
            <a:r>
              <a:t>Click to Add Date</a:t>
            </a:r>
          </a:p>
        </p:txBody>
      </p:sp>
      <p:sp>
        <p:nvSpPr>
          <p:cNvPr id="21" name="Subtitle 2"/>
          <p:cNvSpPr>
            <a:spLocks noGrp="1"/>
          </p:cNvSpPr>
          <p:nvPr>
            <p:ph type="subTitle" idx="1" hasCustomPrompt="1"/>
            <p:custDataLst>
              <p:tags r:id="rId4"/>
            </p:custDataLst>
          </p:nvPr>
        </p:nvSpPr>
        <p:spPr>
          <a:xfrm>
            <a:off x="456556" y="2982484"/>
            <a:ext cx="11278565" cy="990600"/>
          </a:xfrm>
        </p:spPr>
        <p:txBody>
          <a:bodyPr/>
          <a:lstStyle>
            <a:lvl1pPr marL="0" indent="0" algn="l">
              <a:buNone/>
              <a:defRPr sz="2800" b="0">
                <a:solidFill>
                  <a:schemeClr val="tx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t>Click to Add a Subtitle</a:t>
            </a:r>
          </a:p>
        </p:txBody>
      </p:sp>
      <p:sp>
        <p:nvSpPr>
          <p:cNvPr id="22" name="Title 1"/>
          <p:cNvSpPr>
            <a:spLocks noGrp="1"/>
          </p:cNvSpPr>
          <p:nvPr>
            <p:ph type="ctrTitle" hasCustomPrompt="1"/>
            <p:custDataLst>
              <p:tags r:id="rId5"/>
            </p:custDataLst>
          </p:nvPr>
        </p:nvSpPr>
        <p:spPr>
          <a:xfrm>
            <a:off x="456555" y="1147394"/>
            <a:ext cx="11278567" cy="1828800"/>
          </a:xfrm>
        </p:spPr>
        <p:txBody>
          <a:bodyPr anchor="b">
            <a:noAutofit/>
          </a:bodyPr>
          <a:lstStyle>
            <a:lvl1pPr algn="l">
              <a:defRPr sz="3600">
                <a:solidFill>
                  <a:schemeClr val="accent1"/>
                </a:solidFill>
                <a:effectLst/>
              </a:defRPr>
            </a:lvl1pPr>
          </a:lstStyle>
          <a:p>
            <a:r>
              <a:t>Click to Add a Title</a:t>
            </a:r>
          </a:p>
        </p:txBody>
      </p:sp>
      <p:pic>
        <p:nvPicPr>
          <p:cNvPr id="10" name="Graphic 9">
            <a:extLst>
              <a:ext uri="{FF2B5EF4-FFF2-40B4-BE49-F238E27FC236}">
                <a16:creationId xmlns:a16="http://schemas.microsoft.com/office/drawing/2014/main" id="{9889C713-0D9F-4617-8B3E-E5631E10483A}"/>
              </a:ext>
            </a:extLst>
          </p:cNvPr>
          <p:cNvPicPr>
            <a:picLocks noChangeAspect="1"/>
          </p:cNvPicPr>
          <p:nvPr>
            <p:custDataLst>
              <p:tags r:id="rId6"/>
            </p:custDataLst>
          </p:nvPr>
        </p:nvPicPr>
        <p:blipFill>
          <a:blip r:embed="rId9">
            <a:extLst>
              <a:ext uri="{96DAC541-7B7A-43D3-8B79-37D633B846F1}">
                <asvg:svgBlip xmlns:asvg="http://schemas.microsoft.com/office/drawing/2016/SVG/main" r:embed="rId10"/>
              </a:ext>
            </a:extLst>
          </a:blip>
          <a:stretch>
            <a:fillRect/>
          </a:stretch>
        </p:blipFill>
        <p:spPr>
          <a:xfrm>
            <a:off x="9905927" y="453166"/>
            <a:ext cx="1829195" cy="584326"/>
          </a:xfrm>
          <a:prstGeom prst="rect">
            <a:avLst/>
          </a:prstGeom>
        </p:spPr>
      </p:pic>
    </p:spTree>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76077B-EDE3-4E16-A788-1305C2FB8CBA}"/>
              </a:ext>
            </a:extLst>
          </p:cNvPr>
          <p:cNvSpPr/>
          <p:nvPr>
            <p:custDataLst>
              <p:tags r:id="rId1"/>
            </p:custDataLst>
          </p:nvPr>
        </p:nvSpPr>
        <p:spPr>
          <a:xfrm>
            <a:off x="0" y="921262"/>
            <a:ext cx="12192000" cy="3200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 name="Title 1"/>
          <p:cNvSpPr>
            <a:spLocks noGrp="1"/>
          </p:cNvSpPr>
          <p:nvPr>
            <p:ph type="title" hasCustomPrompt="1"/>
            <p:custDataLst>
              <p:tags r:id="rId2"/>
            </p:custDataLst>
          </p:nvPr>
        </p:nvSpPr>
        <p:spPr>
          <a:xfrm>
            <a:off x="456877" y="921262"/>
            <a:ext cx="10319339" cy="1001323"/>
          </a:xfrm>
        </p:spPr>
        <p:txBody>
          <a:bodyPr anchor="b">
            <a:normAutofit/>
          </a:bodyPr>
          <a:lstStyle>
            <a:lvl1pPr>
              <a:defRPr sz="3600">
                <a:solidFill>
                  <a:schemeClr val="accent1"/>
                </a:solidFill>
              </a:defRPr>
            </a:lvl1pPr>
          </a:lstStyle>
          <a:p>
            <a:r>
              <a:t>Click to add Section Header</a:t>
            </a:r>
          </a:p>
        </p:txBody>
      </p:sp>
      <p:sp>
        <p:nvSpPr>
          <p:cNvPr id="3" name="Text Placeholder 2"/>
          <p:cNvSpPr>
            <a:spLocks noGrp="1"/>
          </p:cNvSpPr>
          <p:nvPr>
            <p:ph type="body" idx="1" hasCustomPrompt="1"/>
            <p:custDataLst>
              <p:tags r:id="rId3"/>
            </p:custDataLst>
          </p:nvPr>
        </p:nvSpPr>
        <p:spPr>
          <a:xfrm>
            <a:off x="456877" y="1922584"/>
            <a:ext cx="10319339" cy="2084775"/>
          </a:xfrm>
        </p:spPr>
        <p:txBody>
          <a:bodyPr>
            <a:normAutofit/>
          </a:bodyPr>
          <a:lstStyle>
            <a:lvl1pPr marL="0" indent="0">
              <a:spcBef>
                <a:spcPts val="600"/>
              </a:spcBef>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t>Click to Add a Subtitle</a:t>
            </a:r>
          </a:p>
        </p:txBody>
      </p:sp>
      <p:pic>
        <p:nvPicPr>
          <p:cNvPr id="7" name="Picture 6">
            <a:extLst>
              <a:ext uri="{FF2B5EF4-FFF2-40B4-BE49-F238E27FC236}">
                <a16:creationId xmlns:a16="http://schemas.microsoft.com/office/drawing/2014/main" id="{641161AF-79AD-478F-9172-4E43B7541C27}"/>
              </a:ext>
            </a:extLst>
          </p:cNvPr>
          <p:cNvPicPr>
            <a:picLocks noChangeAspect="1"/>
          </p:cNvPicPr>
          <p:nvPr>
            <p:custDataLst>
              <p:tags r:id="rId4"/>
            </p:custDataLst>
          </p:nvPr>
        </p:nvPicPr>
        <p:blipFill>
          <a:blip r:embed="rId7"/>
          <a:stretch>
            <a:fillRect/>
          </a:stretch>
        </p:blipFill>
        <p:spPr>
          <a:xfrm>
            <a:off x="10856088" y="921262"/>
            <a:ext cx="1339461" cy="3206774"/>
          </a:xfrm>
          <a:prstGeom prst="rect">
            <a:avLst/>
          </a:prstGeom>
        </p:spPr>
      </p:pic>
      <p:sp>
        <p:nvSpPr>
          <p:cNvPr id="6" name="ConStatement"/>
          <p:cNvSpPr txBox="1"/>
          <p:nvPr userDrawn="1">
            <p:custDataLst>
              <p:tags r:id="rId5"/>
            </p:custDataLst>
          </p:nvPr>
        </p:nvSpPr>
        <p:spPr>
          <a:xfrm>
            <a:off x="2921000" y="6590224"/>
            <a:ext cx="6350000" cy="245794"/>
          </a:xfrm>
          <a:prstGeom prst="rect">
            <a:avLst/>
          </a:prstGeom>
          <a:noFill/>
        </p:spPr>
        <p:txBody>
          <a:bodyPr vert="horz" wrap="none" lIns="91440" tIns="45720" rIns="91440" bIns="45720" rtlCol="0" anchor="ctr">
            <a:noAutofit/>
          </a:bodyPr>
          <a:lstStyle/>
          <a:p>
            <a:pPr algn="ctr"/>
            <a:r>
              <a:rPr lang="en-US" sz="800" dirty="0">
                <a:solidFill>
                  <a:srgbClr val="7F7F7F"/>
                </a:solidFill>
                <a:latin typeface="Arial"/>
              </a:rPr>
              <a:t>Synopsys Confidential Information</a:t>
            </a:r>
          </a:p>
        </p:txBody>
      </p:sp>
    </p:spTree>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626D063-21E0-49F4-B710-4D6E39322D0C}"/>
              </a:ext>
            </a:extLst>
          </p:cNvPr>
          <p:cNvPicPr>
            <a:picLocks noChangeAspect="1"/>
          </p:cNvPicPr>
          <p:nvPr>
            <p:custDataLst>
              <p:tags r:id="rId1"/>
            </p:custDataLst>
          </p:nvPr>
        </p:nvPicPr>
        <p:blipFill>
          <a:blip r:embed="rId5"/>
          <a:stretch>
            <a:fillRect/>
          </a:stretch>
        </p:blipFill>
        <p:spPr>
          <a:xfrm>
            <a:off x="0" y="3909847"/>
            <a:ext cx="12192000" cy="2948153"/>
          </a:xfrm>
          <a:prstGeom prst="rect">
            <a:avLst/>
          </a:prstGeom>
        </p:spPr>
      </p:pic>
      <p:sp>
        <p:nvSpPr>
          <p:cNvPr id="8" name="TextBox 7"/>
          <p:cNvSpPr txBox="1"/>
          <p:nvPr>
            <p:custDataLst>
              <p:tags r:id="rId2"/>
            </p:custDataLst>
          </p:nvPr>
        </p:nvSpPr>
        <p:spPr>
          <a:xfrm>
            <a:off x="3333602" y="2619969"/>
            <a:ext cx="5524797" cy="923330"/>
          </a:xfrm>
          <a:prstGeom prst="rect">
            <a:avLst/>
          </a:prstGeom>
          <a:noFill/>
        </p:spPr>
        <p:txBody>
          <a:bodyPr wrap="square" rtlCol="0">
            <a:spAutoFit/>
          </a:bodyPr>
          <a:lstStyle/>
          <a:p>
            <a:pPr algn="ctr"/>
            <a:r>
              <a:rPr sz="5400" b="1">
                <a:solidFill>
                  <a:schemeClr val="accent1"/>
                </a:solidFill>
              </a:rPr>
              <a:t>Thank You</a:t>
            </a:r>
          </a:p>
        </p:txBody>
      </p:sp>
      <p:pic>
        <p:nvPicPr>
          <p:cNvPr id="5" name="Picture 4">
            <a:extLst>
              <a:ext uri="{FF2B5EF4-FFF2-40B4-BE49-F238E27FC236}">
                <a16:creationId xmlns:a16="http://schemas.microsoft.com/office/drawing/2014/main" id="{77AAF269-FAF3-4093-8469-8EC0980C0624}"/>
              </a:ext>
            </a:extLst>
          </p:cNvPr>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tretch>
            <a:fillRect/>
          </a:stretch>
        </p:blipFill>
        <p:spPr>
          <a:xfrm>
            <a:off x="10045587" y="453166"/>
            <a:ext cx="1689536" cy="540651"/>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End logo">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AC622576-BD66-44E6-9B27-C224C1C8FB56}"/>
              </a:ext>
            </a:extLst>
          </p:cNvPr>
          <p:cNvPicPr>
            <a:picLocks noChangeAspect="1"/>
          </p:cNvPicPr>
          <p:nvPr>
            <p:custDataLst>
              <p:tags r:id="rId1"/>
            </p:custDataLst>
          </p:nvPr>
        </p:nvPicPr>
        <p:blipFill>
          <a:blip r:embed="rId3">
            <a:extLst>
              <a:ext uri="{96DAC541-7B7A-43D3-8B79-37D633B846F1}">
                <asvg:svgBlip xmlns:asvg="http://schemas.microsoft.com/office/drawing/2016/SVG/main" r:embed="rId4"/>
              </a:ext>
            </a:extLst>
          </a:blip>
          <a:stretch>
            <a:fillRect/>
          </a:stretch>
        </p:blipFill>
        <p:spPr>
          <a:xfrm>
            <a:off x="4068674" y="2760785"/>
            <a:ext cx="4183610" cy="133643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10045964" y="457199"/>
            <a:ext cx="1689158" cy="5943601"/>
          </a:xfrm>
        </p:spPr>
        <p:txBody>
          <a:bodyPr vert="eaVert" anchor="ctr"/>
          <a:lstStyle/>
          <a:p>
            <a:r>
              <a:rPr lang="en-US"/>
              <a:t>Click to edit Master title style</a:t>
            </a:r>
            <a:endParaRPr/>
          </a:p>
        </p:txBody>
      </p:sp>
      <p:sp>
        <p:nvSpPr>
          <p:cNvPr id="3" name="Vertical Text Placeholder 2"/>
          <p:cNvSpPr>
            <a:spLocks noGrp="1"/>
          </p:cNvSpPr>
          <p:nvPr>
            <p:ph type="body" orient="vert" idx="1"/>
            <p:custDataLst>
              <p:tags r:id="rId2"/>
            </p:custDataLst>
          </p:nvPr>
        </p:nvSpPr>
        <p:spPr>
          <a:xfrm>
            <a:off x="456879" y="457200"/>
            <a:ext cx="9360429" cy="59436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Box 4">
            <a:extLst>
              <a:ext uri="{FF2B5EF4-FFF2-40B4-BE49-F238E27FC236}">
                <a16:creationId xmlns:a16="http://schemas.microsoft.com/office/drawing/2014/main" id="{F355DDA2-48E4-496F-AB6D-0DA3825552CB}"/>
              </a:ext>
            </a:extLst>
          </p:cNvPr>
          <p:cNvSpPr txBox="1"/>
          <p:nvPr>
            <p:custDataLst>
              <p:tags r:id="rId3"/>
            </p:custDataLst>
          </p:nvPr>
        </p:nvSpPr>
        <p:spPr>
          <a:xfrm rot="5400000">
            <a:off x="-518439" y="5515895"/>
            <a:ext cx="1353017" cy="230832"/>
          </a:xfrm>
          <a:prstGeom prst="rect">
            <a:avLst/>
          </a:prstGeom>
          <a:noFill/>
        </p:spPr>
        <p:txBody>
          <a:bodyPr wrap="square" rtlCol="0">
            <a:spAutoFit/>
          </a:bodyPr>
          <a:lstStyle/>
          <a:p>
            <a:r>
              <a:rPr sz="900">
                <a:solidFill>
                  <a:schemeClr val="tx1">
                    <a:lumMod val="50000"/>
                    <a:lumOff val="50000"/>
                  </a:schemeClr>
                </a:solidFill>
              </a:rPr>
              <a:t>© 2019 Synopsys, Inc. </a:t>
            </a:r>
          </a:p>
        </p:txBody>
      </p:sp>
      <p:sp>
        <p:nvSpPr>
          <p:cNvPr id="6" name="TextBox 5">
            <a:extLst>
              <a:ext uri="{FF2B5EF4-FFF2-40B4-BE49-F238E27FC236}">
                <a16:creationId xmlns:a16="http://schemas.microsoft.com/office/drawing/2014/main" id="{4DC5F678-53A4-4C2D-8E4A-3796CA282842}"/>
              </a:ext>
            </a:extLst>
          </p:cNvPr>
          <p:cNvSpPr txBox="1"/>
          <p:nvPr>
            <p:custDataLst>
              <p:tags r:id="rId4"/>
            </p:custDataLst>
          </p:nvPr>
        </p:nvSpPr>
        <p:spPr>
          <a:xfrm rot="5400000">
            <a:off x="-268651" y="6289177"/>
            <a:ext cx="853440" cy="215444"/>
          </a:xfrm>
          <a:prstGeom prst="rect">
            <a:avLst/>
          </a:prstGeom>
          <a:noFill/>
        </p:spPr>
        <p:txBody>
          <a:bodyPr wrap="square" rtlCol="0">
            <a:spAutoFit/>
          </a:bodyPr>
          <a:lstStyle/>
          <a:p>
            <a:pPr algn="ctr"/>
            <a:fld id="{CAE2347F-76BC-4690-80B5-B24BA0EA7B0A}" type="slidenum">
              <a:rPr sz="900">
                <a:solidFill>
                  <a:schemeClr val="tx1">
                    <a:lumMod val="50000"/>
                    <a:lumOff val="50000"/>
                  </a:schemeClr>
                </a:solidFill>
              </a:rPr>
              <a:pPr algn="ctr"/>
              <a:t>‹#›</a:t>
            </a:fld>
            <a:endParaRPr sz="900">
              <a:solidFill>
                <a:schemeClr val="tx1">
                  <a:lumMod val="50000"/>
                  <a:lumOff val="50000"/>
                </a:schemeClr>
              </a:solidFill>
            </a:endParaRPr>
          </a:p>
        </p:txBody>
      </p:sp>
      <p:grpSp>
        <p:nvGrpSpPr>
          <p:cNvPr id="21" name="Group 20">
            <a:extLst>
              <a:ext uri="{FF2B5EF4-FFF2-40B4-BE49-F238E27FC236}">
                <a16:creationId xmlns:a16="http://schemas.microsoft.com/office/drawing/2014/main" id="{1966C0AE-D4E4-4290-83DB-872570AA3B7E}"/>
              </a:ext>
            </a:extLst>
          </p:cNvPr>
          <p:cNvGrpSpPr/>
          <p:nvPr>
            <p:custDataLst>
              <p:tags r:id="rId5"/>
            </p:custDataLst>
          </p:nvPr>
        </p:nvGrpSpPr>
        <p:grpSpPr>
          <a:xfrm rot="5400000">
            <a:off x="-461816" y="461816"/>
            <a:ext cx="1152231" cy="228599"/>
            <a:chOff x="-1588" y="6629402"/>
            <a:chExt cx="1152231" cy="228599"/>
          </a:xfrm>
        </p:grpSpPr>
        <p:sp>
          <p:nvSpPr>
            <p:cNvPr id="22" name="Freeform: Shape 21">
              <a:extLst>
                <a:ext uri="{FF2B5EF4-FFF2-40B4-BE49-F238E27FC236}">
                  <a16:creationId xmlns:a16="http://schemas.microsoft.com/office/drawing/2014/main" id="{0668FA34-176E-4C0A-8878-391D136FA130}"/>
                </a:ext>
              </a:extLst>
            </p:cNvPr>
            <p:cNvSpPr/>
            <p:nvPr/>
          </p:nvSpPr>
          <p:spPr>
            <a:xfrm>
              <a:off x="-1588" y="6629402"/>
              <a:ext cx="458788" cy="228599"/>
            </a:xfrm>
            <a:custGeom>
              <a:avLst/>
              <a:gdLst>
                <a:gd name="connsiteX0" fmla="*/ 0 w 458788"/>
                <a:gd name="connsiteY0" fmla="*/ 0 h 228599"/>
                <a:gd name="connsiteX1" fmla="*/ 458788 w 458788"/>
                <a:gd name="connsiteY1" fmla="*/ 0 h 228599"/>
                <a:gd name="connsiteX2" fmla="*/ 375500 w 458788"/>
                <a:gd name="connsiteY2" fmla="*/ 228599 h 228599"/>
                <a:gd name="connsiteX3" fmla="*/ 0 w 458788"/>
                <a:gd name="connsiteY3" fmla="*/ 228599 h 228599"/>
                <a:gd name="connsiteX4" fmla="*/ 0 w 458788"/>
                <a:gd name="connsiteY4" fmla="*/ 0 h 228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788" h="228599">
                  <a:moveTo>
                    <a:pt x="0" y="0"/>
                  </a:moveTo>
                  <a:lnTo>
                    <a:pt x="458788" y="0"/>
                  </a:lnTo>
                  <a:lnTo>
                    <a:pt x="375500" y="228599"/>
                  </a:lnTo>
                  <a:lnTo>
                    <a:pt x="0" y="2285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23" name="Group 22">
              <a:extLst>
                <a:ext uri="{FF2B5EF4-FFF2-40B4-BE49-F238E27FC236}">
                  <a16:creationId xmlns:a16="http://schemas.microsoft.com/office/drawing/2014/main" id="{C983A029-D5BE-4C5E-8B1B-E265A362764F}"/>
                </a:ext>
              </a:extLst>
            </p:cNvPr>
            <p:cNvGrpSpPr/>
            <p:nvPr/>
          </p:nvGrpSpPr>
          <p:grpSpPr>
            <a:xfrm>
              <a:off x="521037" y="6675438"/>
              <a:ext cx="629606" cy="136522"/>
              <a:chOff x="973138" y="5000626"/>
              <a:chExt cx="3506788" cy="760412"/>
            </a:xfrm>
            <a:solidFill>
              <a:schemeClr val="accent1"/>
            </a:solidFill>
          </p:grpSpPr>
          <p:sp>
            <p:nvSpPr>
              <p:cNvPr id="24" name="Freeform 6">
                <a:extLst>
                  <a:ext uri="{FF2B5EF4-FFF2-40B4-BE49-F238E27FC236}">
                    <a16:creationId xmlns:a16="http://schemas.microsoft.com/office/drawing/2014/main" id="{F9777C50-0973-4E32-87C2-CD7CDFF0DFA3}"/>
                  </a:ext>
                </a:extLst>
              </p:cNvPr>
              <p:cNvSpPr>
                <a:spLocks/>
              </p:cNvSpPr>
              <p:nvPr/>
            </p:nvSpPr>
            <p:spPr bwMode="auto">
              <a:xfrm>
                <a:off x="973138" y="5000626"/>
                <a:ext cx="357188" cy="612775"/>
              </a:xfrm>
              <a:custGeom>
                <a:avLst/>
                <a:gdLst>
                  <a:gd name="T0" fmla="*/ 276 w 451"/>
                  <a:gd name="T1" fmla="*/ 1 h 771"/>
                  <a:gd name="T2" fmla="*/ 354 w 451"/>
                  <a:gd name="T3" fmla="*/ 12 h 771"/>
                  <a:gd name="T4" fmla="*/ 407 w 451"/>
                  <a:gd name="T5" fmla="*/ 33 h 771"/>
                  <a:gd name="T6" fmla="*/ 437 w 451"/>
                  <a:gd name="T7" fmla="*/ 65 h 771"/>
                  <a:gd name="T8" fmla="*/ 447 w 451"/>
                  <a:gd name="T9" fmla="*/ 107 h 771"/>
                  <a:gd name="T10" fmla="*/ 307 w 451"/>
                  <a:gd name="T11" fmla="*/ 203 h 771"/>
                  <a:gd name="T12" fmla="*/ 307 w 451"/>
                  <a:gd name="T13" fmla="*/ 99 h 771"/>
                  <a:gd name="T14" fmla="*/ 297 w 451"/>
                  <a:gd name="T15" fmla="*/ 77 h 771"/>
                  <a:gd name="T16" fmla="*/ 272 w 451"/>
                  <a:gd name="T17" fmla="*/ 64 h 771"/>
                  <a:gd name="T18" fmla="*/ 228 w 451"/>
                  <a:gd name="T19" fmla="*/ 59 h 771"/>
                  <a:gd name="T20" fmla="*/ 182 w 451"/>
                  <a:gd name="T21" fmla="*/ 64 h 771"/>
                  <a:gd name="T22" fmla="*/ 158 w 451"/>
                  <a:gd name="T23" fmla="*/ 77 h 771"/>
                  <a:gd name="T24" fmla="*/ 149 w 451"/>
                  <a:gd name="T25" fmla="*/ 99 h 771"/>
                  <a:gd name="T26" fmla="*/ 148 w 451"/>
                  <a:gd name="T27" fmla="*/ 190 h 771"/>
                  <a:gd name="T28" fmla="*/ 154 w 451"/>
                  <a:gd name="T29" fmla="*/ 226 h 771"/>
                  <a:gd name="T30" fmla="*/ 178 w 451"/>
                  <a:gd name="T31" fmla="*/ 258 h 771"/>
                  <a:gd name="T32" fmla="*/ 421 w 451"/>
                  <a:gd name="T33" fmla="*/ 468 h 771"/>
                  <a:gd name="T34" fmla="*/ 447 w 451"/>
                  <a:gd name="T35" fmla="*/ 515 h 771"/>
                  <a:gd name="T36" fmla="*/ 451 w 451"/>
                  <a:gd name="T37" fmla="*/ 660 h 771"/>
                  <a:gd name="T38" fmla="*/ 439 w 451"/>
                  <a:gd name="T39" fmla="*/ 703 h 771"/>
                  <a:gd name="T40" fmla="*/ 404 w 451"/>
                  <a:gd name="T41" fmla="*/ 736 h 771"/>
                  <a:gd name="T42" fmla="*/ 348 w 451"/>
                  <a:gd name="T43" fmla="*/ 759 h 771"/>
                  <a:gd name="T44" fmla="*/ 272 w 451"/>
                  <a:gd name="T45" fmla="*/ 770 h 771"/>
                  <a:gd name="T46" fmla="*/ 180 w 451"/>
                  <a:gd name="T47" fmla="*/ 770 h 771"/>
                  <a:gd name="T48" fmla="*/ 101 w 451"/>
                  <a:gd name="T49" fmla="*/ 760 h 771"/>
                  <a:gd name="T50" fmla="*/ 44 w 451"/>
                  <a:gd name="T51" fmla="*/ 739 h 771"/>
                  <a:gd name="T52" fmla="*/ 11 w 451"/>
                  <a:gd name="T53" fmla="*/ 705 h 771"/>
                  <a:gd name="T54" fmla="*/ 0 w 451"/>
                  <a:gd name="T55" fmla="*/ 660 h 771"/>
                  <a:gd name="T56" fmla="*/ 140 w 451"/>
                  <a:gd name="T57" fmla="*/ 557 h 771"/>
                  <a:gd name="T58" fmla="*/ 141 w 451"/>
                  <a:gd name="T59" fmla="*/ 673 h 771"/>
                  <a:gd name="T60" fmla="*/ 161 w 451"/>
                  <a:gd name="T61" fmla="*/ 697 h 771"/>
                  <a:gd name="T62" fmla="*/ 200 w 451"/>
                  <a:gd name="T63" fmla="*/ 711 h 771"/>
                  <a:gd name="T64" fmla="*/ 254 w 451"/>
                  <a:gd name="T65" fmla="*/ 711 h 771"/>
                  <a:gd name="T66" fmla="*/ 291 w 451"/>
                  <a:gd name="T67" fmla="*/ 697 h 771"/>
                  <a:gd name="T68" fmla="*/ 310 w 451"/>
                  <a:gd name="T69" fmla="*/ 673 h 771"/>
                  <a:gd name="T70" fmla="*/ 311 w 451"/>
                  <a:gd name="T71" fmla="*/ 550 h 771"/>
                  <a:gd name="T72" fmla="*/ 303 w 451"/>
                  <a:gd name="T73" fmla="*/ 514 h 771"/>
                  <a:gd name="T74" fmla="*/ 272 w 451"/>
                  <a:gd name="T75" fmla="*/ 478 h 771"/>
                  <a:gd name="T76" fmla="*/ 47 w 451"/>
                  <a:gd name="T77" fmla="*/ 281 h 771"/>
                  <a:gd name="T78" fmla="*/ 19 w 451"/>
                  <a:gd name="T79" fmla="*/ 245 h 771"/>
                  <a:gd name="T80" fmla="*/ 8 w 451"/>
                  <a:gd name="T81" fmla="*/ 203 h 771"/>
                  <a:gd name="T82" fmla="*/ 11 w 451"/>
                  <a:gd name="T83" fmla="*/ 88 h 771"/>
                  <a:gd name="T84" fmla="*/ 34 w 451"/>
                  <a:gd name="T85" fmla="*/ 49 h 771"/>
                  <a:gd name="T86" fmla="*/ 78 w 451"/>
                  <a:gd name="T87" fmla="*/ 22 h 771"/>
                  <a:gd name="T88" fmla="*/ 144 w 451"/>
                  <a:gd name="T89" fmla="*/ 5 h 771"/>
                  <a:gd name="T90" fmla="*/ 228 w 451"/>
                  <a:gd name="T9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1" h="771">
                    <a:moveTo>
                      <a:pt x="228" y="0"/>
                    </a:moveTo>
                    <a:lnTo>
                      <a:pt x="276" y="1"/>
                    </a:lnTo>
                    <a:lnTo>
                      <a:pt x="318" y="5"/>
                    </a:lnTo>
                    <a:lnTo>
                      <a:pt x="354" y="12"/>
                    </a:lnTo>
                    <a:lnTo>
                      <a:pt x="382" y="21"/>
                    </a:lnTo>
                    <a:lnTo>
                      <a:pt x="407" y="33"/>
                    </a:lnTo>
                    <a:lnTo>
                      <a:pt x="424" y="48"/>
                    </a:lnTo>
                    <a:lnTo>
                      <a:pt x="437" y="65"/>
                    </a:lnTo>
                    <a:lnTo>
                      <a:pt x="444" y="84"/>
                    </a:lnTo>
                    <a:lnTo>
                      <a:pt x="447" y="107"/>
                    </a:lnTo>
                    <a:lnTo>
                      <a:pt x="447" y="203"/>
                    </a:lnTo>
                    <a:lnTo>
                      <a:pt x="307" y="203"/>
                    </a:lnTo>
                    <a:lnTo>
                      <a:pt x="307" y="111"/>
                    </a:lnTo>
                    <a:lnTo>
                      <a:pt x="307" y="99"/>
                    </a:lnTo>
                    <a:lnTo>
                      <a:pt x="303" y="87"/>
                    </a:lnTo>
                    <a:lnTo>
                      <a:pt x="297" y="77"/>
                    </a:lnTo>
                    <a:lnTo>
                      <a:pt x="287" y="69"/>
                    </a:lnTo>
                    <a:lnTo>
                      <a:pt x="272" y="64"/>
                    </a:lnTo>
                    <a:lnTo>
                      <a:pt x="252" y="60"/>
                    </a:lnTo>
                    <a:lnTo>
                      <a:pt x="228" y="59"/>
                    </a:lnTo>
                    <a:lnTo>
                      <a:pt x="203" y="60"/>
                    </a:lnTo>
                    <a:lnTo>
                      <a:pt x="182" y="64"/>
                    </a:lnTo>
                    <a:lnTo>
                      <a:pt x="169" y="69"/>
                    </a:lnTo>
                    <a:lnTo>
                      <a:pt x="158" y="77"/>
                    </a:lnTo>
                    <a:lnTo>
                      <a:pt x="152" y="87"/>
                    </a:lnTo>
                    <a:lnTo>
                      <a:pt x="149" y="99"/>
                    </a:lnTo>
                    <a:lnTo>
                      <a:pt x="148" y="111"/>
                    </a:lnTo>
                    <a:lnTo>
                      <a:pt x="148" y="190"/>
                    </a:lnTo>
                    <a:lnTo>
                      <a:pt x="149" y="209"/>
                    </a:lnTo>
                    <a:lnTo>
                      <a:pt x="154" y="226"/>
                    </a:lnTo>
                    <a:lnTo>
                      <a:pt x="165" y="243"/>
                    </a:lnTo>
                    <a:lnTo>
                      <a:pt x="178" y="258"/>
                    </a:lnTo>
                    <a:lnTo>
                      <a:pt x="400" y="448"/>
                    </a:lnTo>
                    <a:lnTo>
                      <a:pt x="421" y="468"/>
                    </a:lnTo>
                    <a:lnTo>
                      <a:pt x="437" y="491"/>
                    </a:lnTo>
                    <a:lnTo>
                      <a:pt x="447" y="515"/>
                    </a:lnTo>
                    <a:lnTo>
                      <a:pt x="451" y="541"/>
                    </a:lnTo>
                    <a:lnTo>
                      <a:pt x="451" y="660"/>
                    </a:lnTo>
                    <a:lnTo>
                      <a:pt x="448" y="683"/>
                    </a:lnTo>
                    <a:lnTo>
                      <a:pt x="439" y="703"/>
                    </a:lnTo>
                    <a:lnTo>
                      <a:pt x="424" y="721"/>
                    </a:lnTo>
                    <a:lnTo>
                      <a:pt x="404" y="736"/>
                    </a:lnTo>
                    <a:lnTo>
                      <a:pt x="378" y="748"/>
                    </a:lnTo>
                    <a:lnTo>
                      <a:pt x="348" y="759"/>
                    </a:lnTo>
                    <a:lnTo>
                      <a:pt x="311" y="766"/>
                    </a:lnTo>
                    <a:lnTo>
                      <a:pt x="272" y="770"/>
                    </a:lnTo>
                    <a:lnTo>
                      <a:pt x="228" y="771"/>
                    </a:lnTo>
                    <a:lnTo>
                      <a:pt x="180" y="770"/>
                    </a:lnTo>
                    <a:lnTo>
                      <a:pt x="137" y="767"/>
                    </a:lnTo>
                    <a:lnTo>
                      <a:pt x="101" y="760"/>
                    </a:lnTo>
                    <a:lnTo>
                      <a:pt x="70" y="751"/>
                    </a:lnTo>
                    <a:lnTo>
                      <a:pt x="44" y="739"/>
                    </a:lnTo>
                    <a:lnTo>
                      <a:pt x="24" y="723"/>
                    </a:lnTo>
                    <a:lnTo>
                      <a:pt x="11" y="705"/>
                    </a:lnTo>
                    <a:lnTo>
                      <a:pt x="3" y="684"/>
                    </a:lnTo>
                    <a:lnTo>
                      <a:pt x="0" y="660"/>
                    </a:lnTo>
                    <a:lnTo>
                      <a:pt x="0" y="557"/>
                    </a:lnTo>
                    <a:lnTo>
                      <a:pt x="140" y="557"/>
                    </a:lnTo>
                    <a:lnTo>
                      <a:pt x="140" y="656"/>
                    </a:lnTo>
                    <a:lnTo>
                      <a:pt x="141" y="673"/>
                    </a:lnTo>
                    <a:lnTo>
                      <a:pt x="149" y="687"/>
                    </a:lnTo>
                    <a:lnTo>
                      <a:pt x="161" y="697"/>
                    </a:lnTo>
                    <a:lnTo>
                      <a:pt x="177" y="705"/>
                    </a:lnTo>
                    <a:lnTo>
                      <a:pt x="200" y="711"/>
                    </a:lnTo>
                    <a:lnTo>
                      <a:pt x="228" y="712"/>
                    </a:lnTo>
                    <a:lnTo>
                      <a:pt x="254" y="711"/>
                    </a:lnTo>
                    <a:lnTo>
                      <a:pt x="275" y="705"/>
                    </a:lnTo>
                    <a:lnTo>
                      <a:pt x="291" y="697"/>
                    </a:lnTo>
                    <a:lnTo>
                      <a:pt x="303" y="687"/>
                    </a:lnTo>
                    <a:lnTo>
                      <a:pt x="310" y="673"/>
                    </a:lnTo>
                    <a:lnTo>
                      <a:pt x="311" y="656"/>
                    </a:lnTo>
                    <a:lnTo>
                      <a:pt x="311" y="550"/>
                    </a:lnTo>
                    <a:lnTo>
                      <a:pt x="310" y="531"/>
                    </a:lnTo>
                    <a:lnTo>
                      <a:pt x="303" y="514"/>
                    </a:lnTo>
                    <a:lnTo>
                      <a:pt x="290" y="496"/>
                    </a:lnTo>
                    <a:lnTo>
                      <a:pt x="272" y="478"/>
                    </a:lnTo>
                    <a:lnTo>
                      <a:pt x="67" y="300"/>
                    </a:lnTo>
                    <a:lnTo>
                      <a:pt x="47" y="281"/>
                    </a:lnTo>
                    <a:lnTo>
                      <a:pt x="31" y="262"/>
                    </a:lnTo>
                    <a:lnTo>
                      <a:pt x="19" y="245"/>
                    </a:lnTo>
                    <a:lnTo>
                      <a:pt x="11" y="225"/>
                    </a:lnTo>
                    <a:lnTo>
                      <a:pt x="8" y="203"/>
                    </a:lnTo>
                    <a:lnTo>
                      <a:pt x="8" y="111"/>
                    </a:lnTo>
                    <a:lnTo>
                      <a:pt x="11" y="88"/>
                    </a:lnTo>
                    <a:lnTo>
                      <a:pt x="20" y="67"/>
                    </a:lnTo>
                    <a:lnTo>
                      <a:pt x="34" y="49"/>
                    </a:lnTo>
                    <a:lnTo>
                      <a:pt x="54" y="35"/>
                    </a:lnTo>
                    <a:lnTo>
                      <a:pt x="78" y="22"/>
                    </a:lnTo>
                    <a:lnTo>
                      <a:pt x="109" y="12"/>
                    </a:lnTo>
                    <a:lnTo>
                      <a:pt x="144" y="5"/>
                    </a:lnTo>
                    <a:lnTo>
                      <a:pt x="182" y="1"/>
                    </a:lnTo>
                    <a:lnTo>
                      <a:pt x="2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 name="Freeform 7">
                <a:extLst>
                  <a:ext uri="{FF2B5EF4-FFF2-40B4-BE49-F238E27FC236}">
                    <a16:creationId xmlns:a16="http://schemas.microsoft.com/office/drawing/2014/main" id="{BDE6EBEF-C061-4AAF-BFCE-8B08D8214DE6}"/>
                  </a:ext>
                </a:extLst>
              </p:cNvPr>
              <p:cNvSpPr>
                <a:spLocks noEditPoints="1"/>
              </p:cNvSpPr>
              <p:nvPr/>
            </p:nvSpPr>
            <p:spPr bwMode="auto">
              <a:xfrm>
                <a:off x="2282826" y="5000626"/>
                <a:ext cx="387350" cy="611188"/>
              </a:xfrm>
              <a:custGeom>
                <a:avLst/>
                <a:gdLst>
                  <a:gd name="T0" fmla="*/ 213 w 489"/>
                  <a:gd name="T1" fmla="*/ 61 h 772"/>
                  <a:gd name="T2" fmla="*/ 172 w 489"/>
                  <a:gd name="T3" fmla="*/ 71 h 772"/>
                  <a:gd name="T4" fmla="*/ 149 w 489"/>
                  <a:gd name="T5" fmla="*/ 90 h 772"/>
                  <a:gd name="T6" fmla="*/ 140 w 489"/>
                  <a:gd name="T7" fmla="*/ 116 h 772"/>
                  <a:gd name="T8" fmla="*/ 138 w 489"/>
                  <a:gd name="T9" fmla="*/ 642 h 772"/>
                  <a:gd name="T10" fmla="*/ 142 w 489"/>
                  <a:gd name="T11" fmla="*/ 670 h 772"/>
                  <a:gd name="T12" fmla="*/ 158 w 489"/>
                  <a:gd name="T13" fmla="*/ 693 h 772"/>
                  <a:gd name="T14" fmla="*/ 191 w 489"/>
                  <a:gd name="T15" fmla="*/ 707 h 772"/>
                  <a:gd name="T16" fmla="*/ 244 w 489"/>
                  <a:gd name="T17" fmla="*/ 713 h 772"/>
                  <a:gd name="T18" fmla="*/ 298 w 489"/>
                  <a:gd name="T19" fmla="*/ 707 h 772"/>
                  <a:gd name="T20" fmla="*/ 330 w 489"/>
                  <a:gd name="T21" fmla="*/ 693 h 772"/>
                  <a:gd name="T22" fmla="*/ 345 w 489"/>
                  <a:gd name="T23" fmla="*/ 670 h 772"/>
                  <a:gd name="T24" fmla="*/ 349 w 489"/>
                  <a:gd name="T25" fmla="*/ 642 h 772"/>
                  <a:gd name="T26" fmla="*/ 349 w 489"/>
                  <a:gd name="T27" fmla="*/ 116 h 772"/>
                  <a:gd name="T28" fmla="*/ 340 w 489"/>
                  <a:gd name="T29" fmla="*/ 90 h 772"/>
                  <a:gd name="T30" fmla="*/ 317 w 489"/>
                  <a:gd name="T31" fmla="*/ 71 h 772"/>
                  <a:gd name="T32" fmla="*/ 274 w 489"/>
                  <a:gd name="T33" fmla="*/ 61 h 772"/>
                  <a:gd name="T34" fmla="*/ 244 w 489"/>
                  <a:gd name="T35" fmla="*/ 0 h 772"/>
                  <a:gd name="T36" fmla="*/ 334 w 489"/>
                  <a:gd name="T37" fmla="*/ 6 h 772"/>
                  <a:gd name="T38" fmla="*/ 400 w 489"/>
                  <a:gd name="T39" fmla="*/ 20 h 772"/>
                  <a:gd name="T40" fmla="*/ 446 w 489"/>
                  <a:gd name="T41" fmla="*/ 43 h 772"/>
                  <a:gd name="T42" fmla="*/ 474 w 489"/>
                  <a:gd name="T43" fmla="*/ 73 h 772"/>
                  <a:gd name="T44" fmla="*/ 487 w 489"/>
                  <a:gd name="T45" fmla="*/ 109 h 772"/>
                  <a:gd name="T46" fmla="*/ 489 w 489"/>
                  <a:gd name="T47" fmla="*/ 643 h 772"/>
                  <a:gd name="T48" fmla="*/ 482 w 489"/>
                  <a:gd name="T49" fmla="*/ 682 h 772"/>
                  <a:gd name="T50" fmla="*/ 462 w 489"/>
                  <a:gd name="T51" fmla="*/ 715 h 772"/>
                  <a:gd name="T52" fmla="*/ 425 w 489"/>
                  <a:gd name="T53" fmla="*/ 742 h 772"/>
                  <a:gd name="T54" fmla="*/ 369 w 489"/>
                  <a:gd name="T55" fmla="*/ 761 h 772"/>
                  <a:gd name="T56" fmla="*/ 291 w 489"/>
                  <a:gd name="T57" fmla="*/ 770 h 772"/>
                  <a:gd name="T58" fmla="*/ 196 w 489"/>
                  <a:gd name="T59" fmla="*/ 770 h 772"/>
                  <a:gd name="T60" fmla="*/ 118 w 489"/>
                  <a:gd name="T61" fmla="*/ 761 h 772"/>
                  <a:gd name="T62" fmla="*/ 62 w 489"/>
                  <a:gd name="T63" fmla="*/ 742 h 772"/>
                  <a:gd name="T64" fmla="*/ 26 w 489"/>
                  <a:gd name="T65" fmla="*/ 715 h 772"/>
                  <a:gd name="T66" fmla="*/ 5 w 489"/>
                  <a:gd name="T67" fmla="*/ 682 h 772"/>
                  <a:gd name="T68" fmla="*/ 0 w 489"/>
                  <a:gd name="T69" fmla="*/ 643 h 772"/>
                  <a:gd name="T70" fmla="*/ 1 w 489"/>
                  <a:gd name="T71" fmla="*/ 109 h 772"/>
                  <a:gd name="T72" fmla="*/ 14 w 489"/>
                  <a:gd name="T73" fmla="*/ 73 h 772"/>
                  <a:gd name="T74" fmla="*/ 42 w 489"/>
                  <a:gd name="T75" fmla="*/ 43 h 772"/>
                  <a:gd name="T76" fmla="*/ 87 w 489"/>
                  <a:gd name="T77" fmla="*/ 20 h 772"/>
                  <a:gd name="T78" fmla="*/ 154 w 489"/>
                  <a:gd name="T79" fmla="*/ 6 h 772"/>
                  <a:gd name="T80" fmla="*/ 244 w 489"/>
                  <a:gd name="T81" fmla="*/ 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9" h="772">
                    <a:moveTo>
                      <a:pt x="244" y="59"/>
                    </a:moveTo>
                    <a:lnTo>
                      <a:pt x="213" y="61"/>
                    </a:lnTo>
                    <a:lnTo>
                      <a:pt x="191" y="65"/>
                    </a:lnTo>
                    <a:lnTo>
                      <a:pt x="172" y="71"/>
                    </a:lnTo>
                    <a:lnTo>
                      <a:pt x="158" y="79"/>
                    </a:lnTo>
                    <a:lnTo>
                      <a:pt x="149" y="90"/>
                    </a:lnTo>
                    <a:lnTo>
                      <a:pt x="142" y="102"/>
                    </a:lnTo>
                    <a:lnTo>
                      <a:pt x="140" y="116"/>
                    </a:lnTo>
                    <a:lnTo>
                      <a:pt x="138" y="130"/>
                    </a:lnTo>
                    <a:lnTo>
                      <a:pt x="138" y="642"/>
                    </a:lnTo>
                    <a:lnTo>
                      <a:pt x="140" y="656"/>
                    </a:lnTo>
                    <a:lnTo>
                      <a:pt x="142" y="670"/>
                    </a:lnTo>
                    <a:lnTo>
                      <a:pt x="149" y="683"/>
                    </a:lnTo>
                    <a:lnTo>
                      <a:pt x="158" y="693"/>
                    </a:lnTo>
                    <a:lnTo>
                      <a:pt x="172" y="702"/>
                    </a:lnTo>
                    <a:lnTo>
                      <a:pt x="191" y="707"/>
                    </a:lnTo>
                    <a:lnTo>
                      <a:pt x="213" y="711"/>
                    </a:lnTo>
                    <a:lnTo>
                      <a:pt x="244" y="713"/>
                    </a:lnTo>
                    <a:lnTo>
                      <a:pt x="274" y="711"/>
                    </a:lnTo>
                    <a:lnTo>
                      <a:pt x="298" y="707"/>
                    </a:lnTo>
                    <a:lnTo>
                      <a:pt x="317" y="702"/>
                    </a:lnTo>
                    <a:lnTo>
                      <a:pt x="330" y="693"/>
                    </a:lnTo>
                    <a:lnTo>
                      <a:pt x="340" y="683"/>
                    </a:lnTo>
                    <a:lnTo>
                      <a:pt x="345" y="670"/>
                    </a:lnTo>
                    <a:lnTo>
                      <a:pt x="349" y="656"/>
                    </a:lnTo>
                    <a:lnTo>
                      <a:pt x="349" y="642"/>
                    </a:lnTo>
                    <a:lnTo>
                      <a:pt x="349" y="130"/>
                    </a:lnTo>
                    <a:lnTo>
                      <a:pt x="349" y="116"/>
                    </a:lnTo>
                    <a:lnTo>
                      <a:pt x="345" y="102"/>
                    </a:lnTo>
                    <a:lnTo>
                      <a:pt x="340" y="90"/>
                    </a:lnTo>
                    <a:lnTo>
                      <a:pt x="330" y="79"/>
                    </a:lnTo>
                    <a:lnTo>
                      <a:pt x="317" y="71"/>
                    </a:lnTo>
                    <a:lnTo>
                      <a:pt x="298" y="65"/>
                    </a:lnTo>
                    <a:lnTo>
                      <a:pt x="274" y="61"/>
                    </a:lnTo>
                    <a:lnTo>
                      <a:pt x="244" y="59"/>
                    </a:lnTo>
                    <a:close/>
                    <a:moveTo>
                      <a:pt x="244" y="0"/>
                    </a:moveTo>
                    <a:lnTo>
                      <a:pt x="291" y="2"/>
                    </a:lnTo>
                    <a:lnTo>
                      <a:pt x="334" y="6"/>
                    </a:lnTo>
                    <a:lnTo>
                      <a:pt x="369" y="11"/>
                    </a:lnTo>
                    <a:lnTo>
                      <a:pt x="400" y="20"/>
                    </a:lnTo>
                    <a:lnTo>
                      <a:pt x="425" y="31"/>
                    </a:lnTo>
                    <a:lnTo>
                      <a:pt x="446" y="43"/>
                    </a:lnTo>
                    <a:lnTo>
                      <a:pt x="462" y="57"/>
                    </a:lnTo>
                    <a:lnTo>
                      <a:pt x="474" y="73"/>
                    </a:lnTo>
                    <a:lnTo>
                      <a:pt x="482" y="90"/>
                    </a:lnTo>
                    <a:lnTo>
                      <a:pt x="487" y="109"/>
                    </a:lnTo>
                    <a:lnTo>
                      <a:pt x="489" y="129"/>
                    </a:lnTo>
                    <a:lnTo>
                      <a:pt x="489" y="643"/>
                    </a:lnTo>
                    <a:lnTo>
                      <a:pt x="487" y="663"/>
                    </a:lnTo>
                    <a:lnTo>
                      <a:pt x="482" y="682"/>
                    </a:lnTo>
                    <a:lnTo>
                      <a:pt x="474" y="699"/>
                    </a:lnTo>
                    <a:lnTo>
                      <a:pt x="462" y="715"/>
                    </a:lnTo>
                    <a:lnTo>
                      <a:pt x="446" y="729"/>
                    </a:lnTo>
                    <a:lnTo>
                      <a:pt x="425" y="742"/>
                    </a:lnTo>
                    <a:lnTo>
                      <a:pt x="400" y="753"/>
                    </a:lnTo>
                    <a:lnTo>
                      <a:pt x="369" y="761"/>
                    </a:lnTo>
                    <a:lnTo>
                      <a:pt x="334" y="766"/>
                    </a:lnTo>
                    <a:lnTo>
                      <a:pt x="291" y="770"/>
                    </a:lnTo>
                    <a:lnTo>
                      <a:pt x="244" y="772"/>
                    </a:lnTo>
                    <a:lnTo>
                      <a:pt x="196" y="770"/>
                    </a:lnTo>
                    <a:lnTo>
                      <a:pt x="154" y="766"/>
                    </a:lnTo>
                    <a:lnTo>
                      <a:pt x="118" y="761"/>
                    </a:lnTo>
                    <a:lnTo>
                      <a:pt x="87" y="753"/>
                    </a:lnTo>
                    <a:lnTo>
                      <a:pt x="62" y="742"/>
                    </a:lnTo>
                    <a:lnTo>
                      <a:pt x="42" y="729"/>
                    </a:lnTo>
                    <a:lnTo>
                      <a:pt x="26" y="715"/>
                    </a:lnTo>
                    <a:lnTo>
                      <a:pt x="14" y="699"/>
                    </a:lnTo>
                    <a:lnTo>
                      <a:pt x="5" y="682"/>
                    </a:lnTo>
                    <a:lnTo>
                      <a:pt x="1" y="663"/>
                    </a:lnTo>
                    <a:lnTo>
                      <a:pt x="0" y="643"/>
                    </a:lnTo>
                    <a:lnTo>
                      <a:pt x="0" y="129"/>
                    </a:lnTo>
                    <a:lnTo>
                      <a:pt x="1" y="109"/>
                    </a:lnTo>
                    <a:lnTo>
                      <a:pt x="5" y="90"/>
                    </a:lnTo>
                    <a:lnTo>
                      <a:pt x="14" y="73"/>
                    </a:lnTo>
                    <a:lnTo>
                      <a:pt x="26" y="57"/>
                    </a:lnTo>
                    <a:lnTo>
                      <a:pt x="42" y="43"/>
                    </a:lnTo>
                    <a:lnTo>
                      <a:pt x="62" y="31"/>
                    </a:lnTo>
                    <a:lnTo>
                      <a:pt x="87" y="20"/>
                    </a:lnTo>
                    <a:lnTo>
                      <a:pt x="118" y="11"/>
                    </a:lnTo>
                    <a:lnTo>
                      <a:pt x="154" y="6"/>
                    </a:lnTo>
                    <a:lnTo>
                      <a:pt x="196" y="2"/>
                    </a:lnTo>
                    <a:lnTo>
                      <a:pt x="2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 name="Freeform 8">
                <a:extLst>
                  <a:ext uri="{FF2B5EF4-FFF2-40B4-BE49-F238E27FC236}">
                    <a16:creationId xmlns:a16="http://schemas.microsoft.com/office/drawing/2014/main" id="{89D18DE9-FB38-44E3-9753-8DBB95A05D2A}"/>
                  </a:ext>
                </a:extLst>
              </p:cNvPr>
              <p:cNvSpPr>
                <a:spLocks noEditPoints="1"/>
              </p:cNvSpPr>
              <p:nvPr/>
            </p:nvSpPr>
            <p:spPr bwMode="auto">
              <a:xfrm>
                <a:off x="2730501" y="5005388"/>
                <a:ext cx="360363" cy="603250"/>
              </a:xfrm>
              <a:custGeom>
                <a:avLst/>
                <a:gdLst>
                  <a:gd name="T0" fmla="*/ 140 w 454"/>
                  <a:gd name="T1" fmla="*/ 59 h 759"/>
                  <a:gd name="T2" fmla="*/ 140 w 454"/>
                  <a:gd name="T3" fmla="*/ 358 h 759"/>
                  <a:gd name="T4" fmla="*/ 207 w 454"/>
                  <a:gd name="T5" fmla="*/ 358 h 759"/>
                  <a:gd name="T6" fmla="*/ 232 w 454"/>
                  <a:gd name="T7" fmla="*/ 358 h 759"/>
                  <a:gd name="T8" fmla="*/ 255 w 454"/>
                  <a:gd name="T9" fmla="*/ 355 h 759"/>
                  <a:gd name="T10" fmla="*/ 275 w 454"/>
                  <a:gd name="T11" fmla="*/ 352 h 759"/>
                  <a:gd name="T12" fmla="*/ 291 w 454"/>
                  <a:gd name="T13" fmla="*/ 346 h 759"/>
                  <a:gd name="T14" fmla="*/ 303 w 454"/>
                  <a:gd name="T15" fmla="*/ 337 h 759"/>
                  <a:gd name="T16" fmla="*/ 311 w 454"/>
                  <a:gd name="T17" fmla="*/ 325 h 759"/>
                  <a:gd name="T18" fmla="*/ 314 w 454"/>
                  <a:gd name="T19" fmla="*/ 311 h 759"/>
                  <a:gd name="T20" fmla="*/ 314 w 454"/>
                  <a:gd name="T21" fmla="*/ 106 h 759"/>
                  <a:gd name="T22" fmla="*/ 311 w 454"/>
                  <a:gd name="T23" fmla="*/ 91 h 759"/>
                  <a:gd name="T24" fmla="*/ 303 w 454"/>
                  <a:gd name="T25" fmla="*/ 79 h 759"/>
                  <a:gd name="T26" fmla="*/ 291 w 454"/>
                  <a:gd name="T27" fmla="*/ 71 h 759"/>
                  <a:gd name="T28" fmla="*/ 275 w 454"/>
                  <a:gd name="T29" fmla="*/ 64 h 759"/>
                  <a:gd name="T30" fmla="*/ 255 w 454"/>
                  <a:gd name="T31" fmla="*/ 62 h 759"/>
                  <a:gd name="T32" fmla="*/ 232 w 454"/>
                  <a:gd name="T33" fmla="*/ 59 h 759"/>
                  <a:gd name="T34" fmla="*/ 207 w 454"/>
                  <a:gd name="T35" fmla="*/ 59 h 759"/>
                  <a:gd name="T36" fmla="*/ 140 w 454"/>
                  <a:gd name="T37" fmla="*/ 59 h 759"/>
                  <a:gd name="T38" fmla="*/ 0 w 454"/>
                  <a:gd name="T39" fmla="*/ 0 h 759"/>
                  <a:gd name="T40" fmla="*/ 221 w 454"/>
                  <a:gd name="T41" fmla="*/ 0 h 759"/>
                  <a:gd name="T42" fmla="*/ 271 w 454"/>
                  <a:gd name="T43" fmla="*/ 0 h 759"/>
                  <a:gd name="T44" fmla="*/ 314 w 454"/>
                  <a:gd name="T45" fmla="*/ 4 h 759"/>
                  <a:gd name="T46" fmla="*/ 350 w 454"/>
                  <a:gd name="T47" fmla="*/ 8 h 759"/>
                  <a:gd name="T48" fmla="*/ 380 w 454"/>
                  <a:gd name="T49" fmla="*/ 16 h 759"/>
                  <a:gd name="T50" fmla="*/ 404 w 454"/>
                  <a:gd name="T51" fmla="*/ 26 h 759"/>
                  <a:gd name="T52" fmla="*/ 423 w 454"/>
                  <a:gd name="T53" fmla="*/ 38 h 759"/>
                  <a:gd name="T54" fmla="*/ 437 w 454"/>
                  <a:gd name="T55" fmla="*/ 52 h 759"/>
                  <a:gd name="T56" fmla="*/ 447 w 454"/>
                  <a:gd name="T57" fmla="*/ 70 h 759"/>
                  <a:gd name="T58" fmla="*/ 452 w 454"/>
                  <a:gd name="T59" fmla="*/ 91 h 759"/>
                  <a:gd name="T60" fmla="*/ 454 w 454"/>
                  <a:gd name="T61" fmla="*/ 115 h 759"/>
                  <a:gd name="T62" fmla="*/ 454 w 454"/>
                  <a:gd name="T63" fmla="*/ 301 h 759"/>
                  <a:gd name="T64" fmla="*/ 451 w 454"/>
                  <a:gd name="T65" fmla="*/ 325 h 759"/>
                  <a:gd name="T66" fmla="*/ 447 w 454"/>
                  <a:gd name="T67" fmla="*/ 347 h 759"/>
                  <a:gd name="T68" fmla="*/ 437 w 454"/>
                  <a:gd name="T69" fmla="*/ 364 h 759"/>
                  <a:gd name="T70" fmla="*/ 423 w 454"/>
                  <a:gd name="T71" fmla="*/ 379 h 759"/>
                  <a:gd name="T72" fmla="*/ 404 w 454"/>
                  <a:gd name="T73" fmla="*/ 391 h 759"/>
                  <a:gd name="T74" fmla="*/ 380 w 454"/>
                  <a:gd name="T75" fmla="*/ 402 h 759"/>
                  <a:gd name="T76" fmla="*/ 350 w 454"/>
                  <a:gd name="T77" fmla="*/ 408 h 759"/>
                  <a:gd name="T78" fmla="*/ 314 w 454"/>
                  <a:gd name="T79" fmla="*/ 414 h 759"/>
                  <a:gd name="T80" fmla="*/ 271 w 454"/>
                  <a:gd name="T81" fmla="*/ 416 h 759"/>
                  <a:gd name="T82" fmla="*/ 221 w 454"/>
                  <a:gd name="T83" fmla="*/ 416 h 759"/>
                  <a:gd name="T84" fmla="*/ 140 w 454"/>
                  <a:gd name="T85" fmla="*/ 416 h 759"/>
                  <a:gd name="T86" fmla="*/ 140 w 454"/>
                  <a:gd name="T87" fmla="*/ 759 h 759"/>
                  <a:gd name="T88" fmla="*/ 0 w 454"/>
                  <a:gd name="T89" fmla="*/ 759 h 759"/>
                  <a:gd name="T90" fmla="*/ 0 w 454"/>
                  <a:gd name="T91" fmla="*/ 0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4" h="759">
                    <a:moveTo>
                      <a:pt x="140" y="59"/>
                    </a:moveTo>
                    <a:lnTo>
                      <a:pt x="140" y="358"/>
                    </a:lnTo>
                    <a:lnTo>
                      <a:pt x="207" y="358"/>
                    </a:lnTo>
                    <a:lnTo>
                      <a:pt x="232" y="358"/>
                    </a:lnTo>
                    <a:lnTo>
                      <a:pt x="255" y="355"/>
                    </a:lnTo>
                    <a:lnTo>
                      <a:pt x="275" y="352"/>
                    </a:lnTo>
                    <a:lnTo>
                      <a:pt x="291" y="346"/>
                    </a:lnTo>
                    <a:lnTo>
                      <a:pt x="303" y="337"/>
                    </a:lnTo>
                    <a:lnTo>
                      <a:pt x="311" y="325"/>
                    </a:lnTo>
                    <a:lnTo>
                      <a:pt x="314" y="311"/>
                    </a:lnTo>
                    <a:lnTo>
                      <a:pt x="314" y="106"/>
                    </a:lnTo>
                    <a:lnTo>
                      <a:pt x="311" y="91"/>
                    </a:lnTo>
                    <a:lnTo>
                      <a:pt x="303" y="79"/>
                    </a:lnTo>
                    <a:lnTo>
                      <a:pt x="291" y="71"/>
                    </a:lnTo>
                    <a:lnTo>
                      <a:pt x="275" y="64"/>
                    </a:lnTo>
                    <a:lnTo>
                      <a:pt x="255" y="62"/>
                    </a:lnTo>
                    <a:lnTo>
                      <a:pt x="232" y="59"/>
                    </a:lnTo>
                    <a:lnTo>
                      <a:pt x="207" y="59"/>
                    </a:lnTo>
                    <a:lnTo>
                      <a:pt x="140" y="59"/>
                    </a:lnTo>
                    <a:close/>
                    <a:moveTo>
                      <a:pt x="0" y="0"/>
                    </a:moveTo>
                    <a:lnTo>
                      <a:pt x="221" y="0"/>
                    </a:lnTo>
                    <a:lnTo>
                      <a:pt x="271" y="0"/>
                    </a:lnTo>
                    <a:lnTo>
                      <a:pt x="314" y="4"/>
                    </a:lnTo>
                    <a:lnTo>
                      <a:pt x="350" y="8"/>
                    </a:lnTo>
                    <a:lnTo>
                      <a:pt x="380" y="16"/>
                    </a:lnTo>
                    <a:lnTo>
                      <a:pt x="404" y="26"/>
                    </a:lnTo>
                    <a:lnTo>
                      <a:pt x="423" y="38"/>
                    </a:lnTo>
                    <a:lnTo>
                      <a:pt x="437" y="52"/>
                    </a:lnTo>
                    <a:lnTo>
                      <a:pt x="447" y="70"/>
                    </a:lnTo>
                    <a:lnTo>
                      <a:pt x="452" y="91"/>
                    </a:lnTo>
                    <a:lnTo>
                      <a:pt x="454" y="115"/>
                    </a:lnTo>
                    <a:lnTo>
                      <a:pt x="454" y="301"/>
                    </a:lnTo>
                    <a:lnTo>
                      <a:pt x="451" y="325"/>
                    </a:lnTo>
                    <a:lnTo>
                      <a:pt x="447" y="347"/>
                    </a:lnTo>
                    <a:lnTo>
                      <a:pt x="437" y="364"/>
                    </a:lnTo>
                    <a:lnTo>
                      <a:pt x="423" y="379"/>
                    </a:lnTo>
                    <a:lnTo>
                      <a:pt x="404" y="391"/>
                    </a:lnTo>
                    <a:lnTo>
                      <a:pt x="380" y="402"/>
                    </a:lnTo>
                    <a:lnTo>
                      <a:pt x="350" y="408"/>
                    </a:lnTo>
                    <a:lnTo>
                      <a:pt x="314" y="414"/>
                    </a:lnTo>
                    <a:lnTo>
                      <a:pt x="271" y="416"/>
                    </a:lnTo>
                    <a:lnTo>
                      <a:pt x="221" y="416"/>
                    </a:lnTo>
                    <a:lnTo>
                      <a:pt x="140" y="416"/>
                    </a:lnTo>
                    <a:lnTo>
                      <a:pt x="140" y="759"/>
                    </a:lnTo>
                    <a:lnTo>
                      <a:pt x="0" y="75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 name="Freeform 9">
                <a:extLst>
                  <a:ext uri="{FF2B5EF4-FFF2-40B4-BE49-F238E27FC236}">
                    <a16:creationId xmlns:a16="http://schemas.microsoft.com/office/drawing/2014/main" id="{8D961941-D9DC-44B7-B4B1-7160F7B31104}"/>
                  </a:ext>
                </a:extLst>
              </p:cNvPr>
              <p:cNvSpPr>
                <a:spLocks/>
              </p:cNvSpPr>
              <p:nvPr/>
            </p:nvSpPr>
            <p:spPr bwMode="auto">
              <a:xfrm>
                <a:off x="3121026" y="5000626"/>
                <a:ext cx="358775" cy="611188"/>
              </a:xfrm>
              <a:custGeom>
                <a:avLst/>
                <a:gdLst>
                  <a:gd name="T0" fmla="*/ 277 w 451"/>
                  <a:gd name="T1" fmla="*/ 2 h 772"/>
                  <a:gd name="T2" fmla="*/ 355 w 451"/>
                  <a:gd name="T3" fmla="*/ 12 h 772"/>
                  <a:gd name="T4" fmla="*/ 407 w 451"/>
                  <a:gd name="T5" fmla="*/ 34 h 772"/>
                  <a:gd name="T6" fmla="*/ 438 w 451"/>
                  <a:gd name="T7" fmla="*/ 65 h 772"/>
                  <a:gd name="T8" fmla="*/ 447 w 451"/>
                  <a:gd name="T9" fmla="*/ 106 h 772"/>
                  <a:gd name="T10" fmla="*/ 309 w 451"/>
                  <a:gd name="T11" fmla="*/ 204 h 772"/>
                  <a:gd name="T12" fmla="*/ 308 w 451"/>
                  <a:gd name="T13" fmla="*/ 98 h 772"/>
                  <a:gd name="T14" fmla="*/ 297 w 451"/>
                  <a:gd name="T15" fmla="*/ 78 h 772"/>
                  <a:gd name="T16" fmla="*/ 273 w 451"/>
                  <a:gd name="T17" fmla="*/ 65 h 772"/>
                  <a:gd name="T18" fmla="*/ 229 w 451"/>
                  <a:gd name="T19" fmla="*/ 59 h 772"/>
                  <a:gd name="T20" fmla="*/ 184 w 451"/>
                  <a:gd name="T21" fmla="*/ 65 h 772"/>
                  <a:gd name="T22" fmla="*/ 159 w 451"/>
                  <a:gd name="T23" fmla="*/ 78 h 772"/>
                  <a:gd name="T24" fmla="*/ 149 w 451"/>
                  <a:gd name="T25" fmla="*/ 98 h 772"/>
                  <a:gd name="T26" fmla="*/ 148 w 451"/>
                  <a:gd name="T27" fmla="*/ 191 h 772"/>
                  <a:gd name="T28" fmla="*/ 155 w 451"/>
                  <a:gd name="T29" fmla="*/ 227 h 772"/>
                  <a:gd name="T30" fmla="*/ 180 w 451"/>
                  <a:gd name="T31" fmla="*/ 259 h 772"/>
                  <a:gd name="T32" fmla="*/ 422 w 451"/>
                  <a:gd name="T33" fmla="*/ 469 h 772"/>
                  <a:gd name="T34" fmla="*/ 449 w 451"/>
                  <a:gd name="T35" fmla="*/ 516 h 772"/>
                  <a:gd name="T36" fmla="*/ 451 w 451"/>
                  <a:gd name="T37" fmla="*/ 660 h 772"/>
                  <a:gd name="T38" fmla="*/ 439 w 451"/>
                  <a:gd name="T39" fmla="*/ 703 h 772"/>
                  <a:gd name="T40" fmla="*/ 404 w 451"/>
                  <a:gd name="T41" fmla="*/ 737 h 772"/>
                  <a:gd name="T42" fmla="*/ 348 w 451"/>
                  <a:gd name="T43" fmla="*/ 760 h 772"/>
                  <a:gd name="T44" fmla="*/ 273 w 451"/>
                  <a:gd name="T45" fmla="*/ 770 h 772"/>
                  <a:gd name="T46" fmla="*/ 180 w 451"/>
                  <a:gd name="T47" fmla="*/ 770 h 772"/>
                  <a:gd name="T48" fmla="*/ 101 w 451"/>
                  <a:gd name="T49" fmla="*/ 760 h 772"/>
                  <a:gd name="T50" fmla="*/ 45 w 451"/>
                  <a:gd name="T51" fmla="*/ 738 h 772"/>
                  <a:gd name="T52" fmla="*/ 11 w 451"/>
                  <a:gd name="T53" fmla="*/ 706 h 772"/>
                  <a:gd name="T54" fmla="*/ 0 w 451"/>
                  <a:gd name="T55" fmla="*/ 660 h 772"/>
                  <a:gd name="T56" fmla="*/ 140 w 451"/>
                  <a:gd name="T57" fmla="*/ 556 h 772"/>
                  <a:gd name="T58" fmla="*/ 143 w 451"/>
                  <a:gd name="T59" fmla="*/ 672 h 772"/>
                  <a:gd name="T60" fmla="*/ 161 w 451"/>
                  <a:gd name="T61" fmla="*/ 698 h 772"/>
                  <a:gd name="T62" fmla="*/ 200 w 451"/>
                  <a:gd name="T63" fmla="*/ 711 h 772"/>
                  <a:gd name="T64" fmla="*/ 254 w 451"/>
                  <a:gd name="T65" fmla="*/ 711 h 772"/>
                  <a:gd name="T66" fmla="*/ 292 w 451"/>
                  <a:gd name="T67" fmla="*/ 698 h 772"/>
                  <a:gd name="T68" fmla="*/ 310 w 451"/>
                  <a:gd name="T69" fmla="*/ 672 h 772"/>
                  <a:gd name="T70" fmla="*/ 313 w 451"/>
                  <a:gd name="T71" fmla="*/ 551 h 772"/>
                  <a:gd name="T72" fmla="*/ 304 w 451"/>
                  <a:gd name="T73" fmla="*/ 513 h 772"/>
                  <a:gd name="T74" fmla="*/ 273 w 451"/>
                  <a:gd name="T75" fmla="*/ 477 h 772"/>
                  <a:gd name="T76" fmla="*/ 47 w 451"/>
                  <a:gd name="T77" fmla="*/ 282 h 772"/>
                  <a:gd name="T78" fmla="*/ 19 w 451"/>
                  <a:gd name="T79" fmla="*/ 244 h 772"/>
                  <a:gd name="T80" fmla="*/ 10 w 451"/>
                  <a:gd name="T81" fmla="*/ 204 h 772"/>
                  <a:gd name="T82" fmla="*/ 13 w 451"/>
                  <a:gd name="T83" fmla="*/ 89 h 772"/>
                  <a:gd name="T84" fmla="*/ 35 w 451"/>
                  <a:gd name="T85" fmla="*/ 50 h 772"/>
                  <a:gd name="T86" fmla="*/ 78 w 451"/>
                  <a:gd name="T87" fmla="*/ 22 h 772"/>
                  <a:gd name="T88" fmla="*/ 144 w 451"/>
                  <a:gd name="T89" fmla="*/ 6 h 772"/>
                  <a:gd name="T90" fmla="*/ 229 w 451"/>
                  <a:gd name="T91" fmla="*/ 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1" h="772">
                    <a:moveTo>
                      <a:pt x="229" y="0"/>
                    </a:moveTo>
                    <a:lnTo>
                      <a:pt x="277" y="2"/>
                    </a:lnTo>
                    <a:lnTo>
                      <a:pt x="318" y="6"/>
                    </a:lnTo>
                    <a:lnTo>
                      <a:pt x="355" y="12"/>
                    </a:lnTo>
                    <a:lnTo>
                      <a:pt x="384" y="22"/>
                    </a:lnTo>
                    <a:lnTo>
                      <a:pt x="407" y="34"/>
                    </a:lnTo>
                    <a:lnTo>
                      <a:pt x="426" y="49"/>
                    </a:lnTo>
                    <a:lnTo>
                      <a:pt x="438" y="65"/>
                    </a:lnTo>
                    <a:lnTo>
                      <a:pt x="445" y="85"/>
                    </a:lnTo>
                    <a:lnTo>
                      <a:pt x="447" y="106"/>
                    </a:lnTo>
                    <a:lnTo>
                      <a:pt x="447" y="204"/>
                    </a:lnTo>
                    <a:lnTo>
                      <a:pt x="309" y="204"/>
                    </a:lnTo>
                    <a:lnTo>
                      <a:pt x="309" y="110"/>
                    </a:lnTo>
                    <a:lnTo>
                      <a:pt x="308" y="98"/>
                    </a:lnTo>
                    <a:lnTo>
                      <a:pt x="304" y="87"/>
                    </a:lnTo>
                    <a:lnTo>
                      <a:pt x="297" y="78"/>
                    </a:lnTo>
                    <a:lnTo>
                      <a:pt x="288" y="70"/>
                    </a:lnTo>
                    <a:lnTo>
                      <a:pt x="273" y="65"/>
                    </a:lnTo>
                    <a:lnTo>
                      <a:pt x="254" y="61"/>
                    </a:lnTo>
                    <a:lnTo>
                      <a:pt x="229" y="59"/>
                    </a:lnTo>
                    <a:lnTo>
                      <a:pt x="203" y="61"/>
                    </a:lnTo>
                    <a:lnTo>
                      <a:pt x="184" y="65"/>
                    </a:lnTo>
                    <a:lnTo>
                      <a:pt x="170" y="70"/>
                    </a:lnTo>
                    <a:lnTo>
                      <a:pt x="159" y="78"/>
                    </a:lnTo>
                    <a:lnTo>
                      <a:pt x="152" y="87"/>
                    </a:lnTo>
                    <a:lnTo>
                      <a:pt x="149" y="98"/>
                    </a:lnTo>
                    <a:lnTo>
                      <a:pt x="148" y="110"/>
                    </a:lnTo>
                    <a:lnTo>
                      <a:pt x="148" y="191"/>
                    </a:lnTo>
                    <a:lnTo>
                      <a:pt x="149" y="209"/>
                    </a:lnTo>
                    <a:lnTo>
                      <a:pt x="155" y="227"/>
                    </a:lnTo>
                    <a:lnTo>
                      <a:pt x="165" y="243"/>
                    </a:lnTo>
                    <a:lnTo>
                      <a:pt x="180" y="259"/>
                    </a:lnTo>
                    <a:lnTo>
                      <a:pt x="402" y="448"/>
                    </a:lnTo>
                    <a:lnTo>
                      <a:pt x="422" y="469"/>
                    </a:lnTo>
                    <a:lnTo>
                      <a:pt x="438" y="492"/>
                    </a:lnTo>
                    <a:lnTo>
                      <a:pt x="449" y="516"/>
                    </a:lnTo>
                    <a:lnTo>
                      <a:pt x="451" y="541"/>
                    </a:lnTo>
                    <a:lnTo>
                      <a:pt x="451" y="660"/>
                    </a:lnTo>
                    <a:lnTo>
                      <a:pt x="449" y="683"/>
                    </a:lnTo>
                    <a:lnTo>
                      <a:pt x="439" y="703"/>
                    </a:lnTo>
                    <a:lnTo>
                      <a:pt x="424" y="721"/>
                    </a:lnTo>
                    <a:lnTo>
                      <a:pt x="404" y="737"/>
                    </a:lnTo>
                    <a:lnTo>
                      <a:pt x="379" y="749"/>
                    </a:lnTo>
                    <a:lnTo>
                      <a:pt x="348" y="760"/>
                    </a:lnTo>
                    <a:lnTo>
                      <a:pt x="313" y="766"/>
                    </a:lnTo>
                    <a:lnTo>
                      <a:pt x="273" y="770"/>
                    </a:lnTo>
                    <a:lnTo>
                      <a:pt x="229" y="772"/>
                    </a:lnTo>
                    <a:lnTo>
                      <a:pt x="180" y="770"/>
                    </a:lnTo>
                    <a:lnTo>
                      <a:pt x="137" y="766"/>
                    </a:lnTo>
                    <a:lnTo>
                      <a:pt x="101" y="760"/>
                    </a:lnTo>
                    <a:lnTo>
                      <a:pt x="70" y="750"/>
                    </a:lnTo>
                    <a:lnTo>
                      <a:pt x="45" y="738"/>
                    </a:lnTo>
                    <a:lnTo>
                      <a:pt x="26" y="723"/>
                    </a:lnTo>
                    <a:lnTo>
                      <a:pt x="11" y="706"/>
                    </a:lnTo>
                    <a:lnTo>
                      <a:pt x="3" y="685"/>
                    </a:lnTo>
                    <a:lnTo>
                      <a:pt x="0" y="660"/>
                    </a:lnTo>
                    <a:lnTo>
                      <a:pt x="0" y="556"/>
                    </a:lnTo>
                    <a:lnTo>
                      <a:pt x="140" y="556"/>
                    </a:lnTo>
                    <a:lnTo>
                      <a:pt x="140" y="656"/>
                    </a:lnTo>
                    <a:lnTo>
                      <a:pt x="143" y="672"/>
                    </a:lnTo>
                    <a:lnTo>
                      <a:pt x="149" y="687"/>
                    </a:lnTo>
                    <a:lnTo>
                      <a:pt x="161" y="698"/>
                    </a:lnTo>
                    <a:lnTo>
                      <a:pt x="179" y="706"/>
                    </a:lnTo>
                    <a:lnTo>
                      <a:pt x="200" y="711"/>
                    </a:lnTo>
                    <a:lnTo>
                      <a:pt x="229" y="713"/>
                    </a:lnTo>
                    <a:lnTo>
                      <a:pt x="254" y="711"/>
                    </a:lnTo>
                    <a:lnTo>
                      <a:pt x="276" y="706"/>
                    </a:lnTo>
                    <a:lnTo>
                      <a:pt x="292" y="698"/>
                    </a:lnTo>
                    <a:lnTo>
                      <a:pt x="304" y="687"/>
                    </a:lnTo>
                    <a:lnTo>
                      <a:pt x="310" y="672"/>
                    </a:lnTo>
                    <a:lnTo>
                      <a:pt x="313" y="656"/>
                    </a:lnTo>
                    <a:lnTo>
                      <a:pt x="313" y="551"/>
                    </a:lnTo>
                    <a:lnTo>
                      <a:pt x="310" y="532"/>
                    </a:lnTo>
                    <a:lnTo>
                      <a:pt x="304" y="513"/>
                    </a:lnTo>
                    <a:lnTo>
                      <a:pt x="292" y="496"/>
                    </a:lnTo>
                    <a:lnTo>
                      <a:pt x="273" y="477"/>
                    </a:lnTo>
                    <a:lnTo>
                      <a:pt x="69" y="300"/>
                    </a:lnTo>
                    <a:lnTo>
                      <a:pt x="47" y="282"/>
                    </a:lnTo>
                    <a:lnTo>
                      <a:pt x="31" y="263"/>
                    </a:lnTo>
                    <a:lnTo>
                      <a:pt x="19" y="244"/>
                    </a:lnTo>
                    <a:lnTo>
                      <a:pt x="11" y="225"/>
                    </a:lnTo>
                    <a:lnTo>
                      <a:pt x="10" y="204"/>
                    </a:lnTo>
                    <a:lnTo>
                      <a:pt x="10" y="112"/>
                    </a:lnTo>
                    <a:lnTo>
                      <a:pt x="13" y="89"/>
                    </a:lnTo>
                    <a:lnTo>
                      <a:pt x="21" y="67"/>
                    </a:lnTo>
                    <a:lnTo>
                      <a:pt x="35" y="50"/>
                    </a:lnTo>
                    <a:lnTo>
                      <a:pt x="54" y="35"/>
                    </a:lnTo>
                    <a:lnTo>
                      <a:pt x="78" y="22"/>
                    </a:lnTo>
                    <a:lnTo>
                      <a:pt x="109" y="12"/>
                    </a:lnTo>
                    <a:lnTo>
                      <a:pt x="144" y="6"/>
                    </a:lnTo>
                    <a:lnTo>
                      <a:pt x="184" y="2"/>
                    </a:lnTo>
                    <a:lnTo>
                      <a:pt x="2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 name="Freeform 10">
                <a:extLst>
                  <a:ext uri="{FF2B5EF4-FFF2-40B4-BE49-F238E27FC236}">
                    <a16:creationId xmlns:a16="http://schemas.microsoft.com/office/drawing/2014/main" id="{B9363D07-27BC-4F61-90A5-DF8C3FB43323}"/>
                  </a:ext>
                </a:extLst>
              </p:cNvPr>
              <p:cNvSpPr>
                <a:spLocks/>
              </p:cNvSpPr>
              <p:nvPr/>
            </p:nvSpPr>
            <p:spPr bwMode="auto">
              <a:xfrm>
                <a:off x="3935413" y="5000626"/>
                <a:ext cx="358775" cy="611188"/>
              </a:xfrm>
              <a:custGeom>
                <a:avLst/>
                <a:gdLst>
                  <a:gd name="T0" fmla="*/ 276 w 451"/>
                  <a:gd name="T1" fmla="*/ 2 h 772"/>
                  <a:gd name="T2" fmla="*/ 354 w 451"/>
                  <a:gd name="T3" fmla="*/ 12 h 772"/>
                  <a:gd name="T4" fmla="*/ 407 w 451"/>
                  <a:gd name="T5" fmla="*/ 34 h 772"/>
                  <a:gd name="T6" fmla="*/ 437 w 451"/>
                  <a:gd name="T7" fmla="*/ 65 h 772"/>
                  <a:gd name="T8" fmla="*/ 447 w 451"/>
                  <a:gd name="T9" fmla="*/ 106 h 772"/>
                  <a:gd name="T10" fmla="*/ 307 w 451"/>
                  <a:gd name="T11" fmla="*/ 204 h 772"/>
                  <a:gd name="T12" fmla="*/ 307 w 451"/>
                  <a:gd name="T13" fmla="*/ 98 h 772"/>
                  <a:gd name="T14" fmla="*/ 296 w 451"/>
                  <a:gd name="T15" fmla="*/ 78 h 772"/>
                  <a:gd name="T16" fmla="*/ 272 w 451"/>
                  <a:gd name="T17" fmla="*/ 65 h 772"/>
                  <a:gd name="T18" fmla="*/ 228 w 451"/>
                  <a:gd name="T19" fmla="*/ 59 h 772"/>
                  <a:gd name="T20" fmla="*/ 182 w 451"/>
                  <a:gd name="T21" fmla="*/ 65 h 772"/>
                  <a:gd name="T22" fmla="*/ 158 w 451"/>
                  <a:gd name="T23" fmla="*/ 78 h 772"/>
                  <a:gd name="T24" fmla="*/ 149 w 451"/>
                  <a:gd name="T25" fmla="*/ 98 h 772"/>
                  <a:gd name="T26" fmla="*/ 148 w 451"/>
                  <a:gd name="T27" fmla="*/ 191 h 772"/>
                  <a:gd name="T28" fmla="*/ 154 w 451"/>
                  <a:gd name="T29" fmla="*/ 227 h 772"/>
                  <a:gd name="T30" fmla="*/ 178 w 451"/>
                  <a:gd name="T31" fmla="*/ 259 h 772"/>
                  <a:gd name="T32" fmla="*/ 421 w 451"/>
                  <a:gd name="T33" fmla="*/ 469 h 772"/>
                  <a:gd name="T34" fmla="*/ 447 w 451"/>
                  <a:gd name="T35" fmla="*/ 516 h 772"/>
                  <a:gd name="T36" fmla="*/ 451 w 451"/>
                  <a:gd name="T37" fmla="*/ 660 h 772"/>
                  <a:gd name="T38" fmla="*/ 439 w 451"/>
                  <a:gd name="T39" fmla="*/ 703 h 772"/>
                  <a:gd name="T40" fmla="*/ 404 w 451"/>
                  <a:gd name="T41" fmla="*/ 737 h 772"/>
                  <a:gd name="T42" fmla="*/ 347 w 451"/>
                  <a:gd name="T43" fmla="*/ 760 h 772"/>
                  <a:gd name="T44" fmla="*/ 272 w 451"/>
                  <a:gd name="T45" fmla="*/ 770 h 772"/>
                  <a:gd name="T46" fmla="*/ 180 w 451"/>
                  <a:gd name="T47" fmla="*/ 770 h 772"/>
                  <a:gd name="T48" fmla="*/ 101 w 451"/>
                  <a:gd name="T49" fmla="*/ 760 h 772"/>
                  <a:gd name="T50" fmla="*/ 44 w 451"/>
                  <a:gd name="T51" fmla="*/ 738 h 772"/>
                  <a:gd name="T52" fmla="*/ 11 w 451"/>
                  <a:gd name="T53" fmla="*/ 706 h 772"/>
                  <a:gd name="T54" fmla="*/ 0 w 451"/>
                  <a:gd name="T55" fmla="*/ 660 h 772"/>
                  <a:gd name="T56" fmla="*/ 139 w 451"/>
                  <a:gd name="T57" fmla="*/ 556 h 772"/>
                  <a:gd name="T58" fmla="*/ 141 w 451"/>
                  <a:gd name="T59" fmla="*/ 672 h 772"/>
                  <a:gd name="T60" fmla="*/ 160 w 451"/>
                  <a:gd name="T61" fmla="*/ 698 h 772"/>
                  <a:gd name="T62" fmla="*/ 200 w 451"/>
                  <a:gd name="T63" fmla="*/ 711 h 772"/>
                  <a:gd name="T64" fmla="*/ 254 w 451"/>
                  <a:gd name="T65" fmla="*/ 711 h 772"/>
                  <a:gd name="T66" fmla="*/ 291 w 451"/>
                  <a:gd name="T67" fmla="*/ 698 h 772"/>
                  <a:gd name="T68" fmla="*/ 310 w 451"/>
                  <a:gd name="T69" fmla="*/ 672 h 772"/>
                  <a:gd name="T70" fmla="*/ 311 w 451"/>
                  <a:gd name="T71" fmla="*/ 551 h 772"/>
                  <a:gd name="T72" fmla="*/ 303 w 451"/>
                  <a:gd name="T73" fmla="*/ 515 h 772"/>
                  <a:gd name="T74" fmla="*/ 271 w 451"/>
                  <a:gd name="T75" fmla="*/ 477 h 772"/>
                  <a:gd name="T76" fmla="*/ 47 w 451"/>
                  <a:gd name="T77" fmla="*/ 282 h 772"/>
                  <a:gd name="T78" fmla="*/ 19 w 451"/>
                  <a:gd name="T79" fmla="*/ 244 h 772"/>
                  <a:gd name="T80" fmla="*/ 8 w 451"/>
                  <a:gd name="T81" fmla="*/ 204 h 772"/>
                  <a:gd name="T82" fmla="*/ 11 w 451"/>
                  <a:gd name="T83" fmla="*/ 89 h 772"/>
                  <a:gd name="T84" fmla="*/ 33 w 451"/>
                  <a:gd name="T85" fmla="*/ 50 h 772"/>
                  <a:gd name="T86" fmla="*/ 78 w 451"/>
                  <a:gd name="T87" fmla="*/ 22 h 772"/>
                  <a:gd name="T88" fmla="*/ 144 w 451"/>
                  <a:gd name="T89" fmla="*/ 6 h 772"/>
                  <a:gd name="T90" fmla="*/ 228 w 451"/>
                  <a:gd name="T91" fmla="*/ 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1" h="772">
                    <a:moveTo>
                      <a:pt x="228" y="0"/>
                    </a:moveTo>
                    <a:lnTo>
                      <a:pt x="276" y="2"/>
                    </a:lnTo>
                    <a:lnTo>
                      <a:pt x="318" y="6"/>
                    </a:lnTo>
                    <a:lnTo>
                      <a:pt x="354" y="12"/>
                    </a:lnTo>
                    <a:lnTo>
                      <a:pt x="382" y="22"/>
                    </a:lnTo>
                    <a:lnTo>
                      <a:pt x="407" y="34"/>
                    </a:lnTo>
                    <a:lnTo>
                      <a:pt x="424" y="49"/>
                    </a:lnTo>
                    <a:lnTo>
                      <a:pt x="437" y="65"/>
                    </a:lnTo>
                    <a:lnTo>
                      <a:pt x="444" y="85"/>
                    </a:lnTo>
                    <a:lnTo>
                      <a:pt x="447" y="106"/>
                    </a:lnTo>
                    <a:lnTo>
                      <a:pt x="447" y="204"/>
                    </a:lnTo>
                    <a:lnTo>
                      <a:pt x="307" y="204"/>
                    </a:lnTo>
                    <a:lnTo>
                      <a:pt x="307" y="110"/>
                    </a:lnTo>
                    <a:lnTo>
                      <a:pt x="307" y="98"/>
                    </a:lnTo>
                    <a:lnTo>
                      <a:pt x="303" y="87"/>
                    </a:lnTo>
                    <a:lnTo>
                      <a:pt x="296" y="78"/>
                    </a:lnTo>
                    <a:lnTo>
                      <a:pt x="286" y="70"/>
                    </a:lnTo>
                    <a:lnTo>
                      <a:pt x="272" y="65"/>
                    </a:lnTo>
                    <a:lnTo>
                      <a:pt x="252" y="61"/>
                    </a:lnTo>
                    <a:lnTo>
                      <a:pt x="228" y="59"/>
                    </a:lnTo>
                    <a:lnTo>
                      <a:pt x="203" y="61"/>
                    </a:lnTo>
                    <a:lnTo>
                      <a:pt x="182" y="65"/>
                    </a:lnTo>
                    <a:lnTo>
                      <a:pt x="169" y="70"/>
                    </a:lnTo>
                    <a:lnTo>
                      <a:pt x="158" y="78"/>
                    </a:lnTo>
                    <a:lnTo>
                      <a:pt x="152" y="87"/>
                    </a:lnTo>
                    <a:lnTo>
                      <a:pt x="149" y="98"/>
                    </a:lnTo>
                    <a:lnTo>
                      <a:pt x="148" y="110"/>
                    </a:lnTo>
                    <a:lnTo>
                      <a:pt x="148" y="191"/>
                    </a:lnTo>
                    <a:lnTo>
                      <a:pt x="149" y="209"/>
                    </a:lnTo>
                    <a:lnTo>
                      <a:pt x="154" y="227"/>
                    </a:lnTo>
                    <a:lnTo>
                      <a:pt x="164" y="243"/>
                    </a:lnTo>
                    <a:lnTo>
                      <a:pt x="178" y="259"/>
                    </a:lnTo>
                    <a:lnTo>
                      <a:pt x="400" y="448"/>
                    </a:lnTo>
                    <a:lnTo>
                      <a:pt x="421" y="469"/>
                    </a:lnTo>
                    <a:lnTo>
                      <a:pt x="437" y="492"/>
                    </a:lnTo>
                    <a:lnTo>
                      <a:pt x="447" y="516"/>
                    </a:lnTo>
                    <a:lnTo>
                      <a:pt x="451" y="541"/>
                    </a:lnTo>
                    <a:lnTo>
                      <a:pt x="451" y="660"/>
                    </a:lnTo>
                    <a:lnTo>
                      <a:pt x="448" y="683"/>
                    </a:lnTo>
                    <a:lnTo>
                      <a:pt x="439" y="703"/>
                    </a:lnTo>
                    <a:lnTo>
                      <a:pt x="424" y="721"/>
                    </a:lnTo>
                    <a:lnTo>
                      <a:pt x="404" y="737"/>
                    </a:lnTo>
                    <a:lnTo>
                      <a:pt x="378" y="749"/>
                    </a:lnTo>
                    <a:lnTo>
                      <a:pt x="347" y="760"/>
                    </a:lnTo>
                    <a:lnTo>
                      <a:pt x="311" y="766"/>
                    </a:lnTo>
                    <a:lnTo>
                      <a:pt x="272" y="770"/>
                    </a:lnTo>
                    <a:lnTo>
                      <a:pt x="228" y="772"/>
                    </a:lnTo>
                    <a:lnTo>
                      <a:pt x="180" y="770"/>
                    </a:lnTo>
                    <a:lnTo>
                      <a:pt x="137" y="766"/>
                    </a:lnTo>
                    <a:lnTo>
                      <a:pt x="101" y="760"/>
                    </a:lnTo>
                    <a:lnTo>
                      <a:pt x="70" y="750"/>
                    </a:lnTo>
                    <a:lnTo>
                      <a:pt x="44" y="738"/>
                    </a:lnTo>
                    <a:lnTo>
                      <a:pt x="24" y="723"/>
                    </a:lnTo>
                    <a:lnTo>
                      <a:pt x="11" y="706"/>
                    </a:lnTo>
                    <a:lnTo>
                      <a:pt x="3" y="685"/>
                    </a:lnTo>
                    <a:lnTo>
                      <a:pt x="0" y="660"/>
                    </a:lnTo>
                    <a:lnTo>
                      <a:pt x="0" y="556"/>
                    </a:lnTo>
                    <a:lnTo>
                      <a:pt x="139" y="556"/>
                    </a:lnTo>
                    <a:lnTo>
                      <a:pt x="139" y="656"/>
                    </a:lnTo>
                    <a:lnTo>
                      <a:pt x="141" y="672"/>
                    </a:lnTo>
                    <a:lnTo>
                      <a:pt x="149" y="687"/>
                    </a:lnTo>
                    <a:lnTo>
                      <a:pt x="160" y="698"/>
                    </a:lnTo>
                    <a:lnTo>
                      <a:pt x="177" y="706"/>
                    </a:lnTo>
                    <a:lnTo>
                      <a:pt x="200" y="711"/>
                    </a:lnTo>
                    <a:lnTo>
                      <a:pt x="228" y="713"/>
                    </a:lnTo>
                    <a:lnTo>
                      <a:pt x="254" y="711"/>
                    </a:lnTo>
                    <a:lnTo>
                      <a:pt x="275" y="706"/>
                    </a:lnTo>
                    <a:lnTo>
                      <a:pt x="291" y="698"/>
                    </a:lnTo>
                    <a:lnTo>
                      <a:pt x="302" y="687"/>
                    </a:lnTo>
                    <a:lnTo>
                      <a:pt x="310" y="672"/>
                    </a:lnTo>
                    <a:lnTo>
                      <a:pt x="311" y="656"/>
                    </a:lnTo>
                    <a:lnTo>
                      <a:pt x="311" y="551"/>
                    </a:lnTo>
                    <a:lnTo>
                      <a:pt x="310" y="532"/>
                    </a:lnTo>
                    <a:lnTo>
                      <a:pt x="303" y="515"/>
                    </a:lnTo>
                    <a:lnTo>
                      <a:pt x="290" y="496"/>
                    </a:lnTo>
                    <a:lnTo>
                      <a:pt x="271" y="477"/>
                    </a:lnTo>
                    <a:lnTo>
                      <a:pt x="67" y="300"/>
                    </a:lnTo>
                    <a:lnTo>
                      <a:pt x="47" y="282"/>
                    </a:lnTo>
                    <a:lnTo>
                      <a:pt x="31" y="263"/>
                    </a:lnTo>
                    <a:lnTo>
                      <a:pt x="19" y="244"/>
                    </a:lnTo>
                    <a:lnTo>
                      <a:pt x="11" y="225"/>
                    </a:lnTo>
                    <a:lnTo>
                      <a:pt x="8" y="204"/>
                    </a:lnTo>
                    <a:lnTo>
                      <a:pt x="8" y="112"/>
                    </a:lnTo>
                    <a:lnTo>
                      <a:pt x="11" y="89"/>
                    </a:lnTo>
                    <a:lnTo>
                      <a:pt x="20" y="67"/>
                    </a:lnTo>
                    <a:lnTo>
                      <a:pt x="33" y="50"/>
                    </a:lnTo>
                    <a:lnTo>
                      <a:pt x="54" y="35"/>
                    </a:lnTo>
                    <a:lnTo>
                      <a:pt x="78" y="22"/>
                    </a:lnTo>
                    <a:lnTo>
                      <a:pt x="107" y="12"/>
                    </a:lnTo>
                    <a:lnTo>
                      <a:pt x="144" y="6"/>
                    </a:lnTo>
                    <a:lnTo>
                      <a:pt x="182" y="2"/>
                    </a:lnTo>
                    <a:lnTo>
                      <a:pt x="2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 name="Freeform 11">
                <a:extLst>
                  <a:ext uri="{FF2B5EF4-FFF2-40B4-BE49-F238E27FC236}">
                    <a16:creationId xmlns:a16="http://schemas.microsoft.com/office/drawing/2014/main" id="{EE9DFF42-AE36-4CB3-AA29-2528A741DA5F}"/>
                  </a:ext>
                </a:extLst>
              </p:cNvPr>
              <p:cNvSpPr>
                <a:spLocks/>
              </p:cNvSpPr>
              <p:nvPr/>
            </p:nvSpPr>
            <p:spPr bwMode="auto">
              <a:xfrm>
                <a:off x="1430338" y="5005388"/>
                <a:ext cx="352425" cy="755650"/>
              </a:xfrm>
              <a:custGeom>
                <a:avLst/>
                <a:gdLst>
                  <a:gd name="T0" fmla="*/ 305 w 443"/>
                  <a:gd name="T1" fmla="*/ 0 h 952"/>
                  <a:gd name="T2" fmla="*/ 443 w 443"/>
                  <a:gd name="T3" fmla="*/ 0 h 952"/>
                  <a:gd name="T4" fmla="*/ 138 w 443"/>
                  <a:gd name="T5" fmla="*/ 952 h 952"/>
                  <a:gd name="T6" fmla="*/ 0 w 443"/>
                  <a:gd name="T7" fmla="*/ 952 h 952"/>
                  <a:gd name="T8" fmla="*/ 305 w 443"/>
                  <a:gd name="T9" fmla="*/ 0 h 952"/>
                </a:gdLst>
                <a:ahLst/>
                <a:cxnLst>
                  <a:cxn ang="0">
                    <a:pos x="T0" y="T1"/>
                  </a:cxn>
                  <a:cxn ang="0">
                    <a:pos x="T2" y="T3"/>
                  </a:cxn>
                  <a:cxn ang="0">
                    <a:pos x="T4" y="T5"/>
                  </a:cxn>
                  <a:cxn ang="0">
                    <a:pos x="T6" y="T7"/>
                  </a:cxn>
                  <a:cxn ang="0">
                    <a:pos x="T8" y="T9"/>
                  </a:cxn>
                </a:cxnLst>
                <a:rect l="0" t="0" r="r" b="b"/>
                <a:pathLst>
                  <a:path w="443" h="952">
                    <a:moveTo>
                      <a:pt x="305" y="0"/>
                    </a:moveTo>
                    <a:lnTo>
                      <a:pt x="443" y="0"/>
                    </a:lnTo>
                    <a:lnTo>
                      <a:pt x="138" y="952"/>
                    </a:lnTo>
                    <a:lnTo>
                      <a:pt x="0" y="952"/>
                    </a:lnTo>
                    <a:lnTo>
                      <a:pt x="3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 name="Freeform 12">
                <a:extLst>
                  <a:ext uri="{FF2B5EF4-FFF2-40B4-BE49-F238E27FC236}">
                    <a16:creationId xmlns:a16="http://schemas.microsoft.com/office/drawing/2014/main" id="{2DDF7598-C167-4733-90F9-E44E3AEF9F71}"/>
                  </a:ext>
                </a:extLst>
              </p:cNvPr>
              <p:cNvSpPr>
                <a:spLocks/>
              </p:cNvSpPr>
              <p:nvPr/>
            </p:nvSpPr>
            <p:spPr bwMode="auto">
              <a:xfrm>
                <a:off x="1349376" y="5006976"/>
                <a:ext cx="204788" cy="468313"/>
              </a:xfrm>
              <a:custGeom>
                <a:avLst/>
                <a:gdLst>
                  <a:gd name="T0" fmla="*/ 0 w 257"/>
                  <a:gd name="T1" fmla="*/ 0 h 591"/>
                  <a:gd name="T2" fmla="*/ 138 w 257"/>
                  <a:gd name="T3" fmla="*/ 0 h 591"/>
                  <a:gd name="T4" fmla="*/ 257 w 257"/>
                  <a:gd name="T5" fmla="*/ 373 h 591"/>
                  <a:gd name="T6" fmla="*/ 188 w 257"/>
                  <a:gd name="T7" fmla="*/ 591 h 591"/>
                  <a:gd name="T8" fmla="*/ 0 w 257"/>
                  <a:gd name="T9" fmla="*/ 0 h 591"/>
                </a:gdLst>
                <a:ahLst/>
                <a:cxnLst>
                  <a:cxn ang="0">
                    <a:pos x="T0" y="T1"/>
                  </a:cxn>
                  <a:cxn ang="0">
                    <a:pos x="T2" y="T3"/>
                  </a:cxn>
                  <a:cxn ang="0">
                    <a:pos x="T4" y="T5"/>
                  </a:cxn>
                  <a:cxn ang="0">
                    <a:pos x="T6" y="T7"/>
                  </a:cxn>
                  <a:cxn ang="0">
                    <a:pos x="T8" y="T9"/>
                  </a:cxn>
                </a:cxnLst>
                <a:rect l="0" t="0" r="r" b="b"/>
                <a:pathLst>
                  <a:path w="257" h="591">
                    <a:moveTo>
                      <a:pt x="0" y="0"/>
                    </a:moveTo>
                    <a:lnTo>
                      <a:pt x="138" y="0"/>
                    </a:lnTo>
                    <a:lnTo>
                      <a:pt x="257" y="373"/>
                    </a:lnTo>
                    <a:lnTo>
                      <a:pt x="188" y="59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 name="Freeform 13">
                <a:extLst>
                  <a:ext uri="{FF2B5EF4-FFF2-40B4-BE49-F238E27FC236}">
                    <a16:creationId xmlns:a16="http://schemas.microsoft.com/office/drawing/2014/main" id="{17250C49-24A3-4E87-8762-0B40D1B72FB9}"/>
                  </a:ext>
                </a:extLst>
              </p:cNvPr>
              <p:cNvSpPr>
                <a:spLocks/>
              </p:cNvSpPr>
              <p:nvPr/>
            </p:nvSpPr>
            <p:spPr bwMode="auto">
              <a:xfrm>
                <a:off x="3578226" y="5005388"/>
                <a:ext cx="352425" cy="755650"/>
              </a:xfrm>
              <a:custGeom>
                <a:avLst/>
                <a:gdLst>
                  <a:gd name="T0" fmla="*/ 305 w 444"/>
                  <a:gd name="T1" fmla="*/ 0 h 952"/>
                  <a:gd name="T2" fmla="*/ 444 w 444"/>
                  <a:gd name="T3" fmla="*/ 0 h 952"/>
                  <a:gd name="T4" fmla="*/ 138 w 444"/>
                  <a:gd name="T5" fmla="*/ 952 h 952"/>
                  <a:gd name="T6" fmla="*/ 0 w 444"/>
                  <a:gd name="T7" fmla="*/ 952 h 952"/>
                  <a:gd name="T8" fmla="*/ 305 w 444"/>
                  <a:gd name="T9" fmla="*/ 0 h 952"/>
                </a:gdLst>
                <a:ahLst/>
                <a:cxnLst>
                  <a:cxn ang="0">
                    <a:pos x="T0" y="T1"/>
                  </a:cxn>
                  <a:cxn ang="0">
                    <a:pos x="T2" y="T3"/>
                  </a:cxn>
                  <a:cxn ang="0">
                    <a:pos x="T4" y="T5"/>
                  </a:cxn>
                  <a:cxn ang="0">
                    <a:pos x="T6" y="T7"/>
                  </a:cxn>
                  <a:cxn ang="0">
                    <a:pos x="T8" y="T9"/>
                  </a:cxn>
                </a:cxnLst>
                <a:rect l="0" t="0" r="r" b="b"/>
                <a:pathLst>
                  <a:path w="444" h="952">
                    <a:moveTo>
                      <a:pt x="305" y="0"/>
                    </a:moveTo>
                    <a:lnTo>
                      <a:pt x="444" y="0"/>
                    </a:lnTo>
                    <a:lnTo>
                      <a:pt x="138" y="952"/>
                    </a:lnTo>
                    <a:lnTo>
                      <a:pt x="0" y="952"/>
                    </a:lnTo>
                    <a:lnTo>
                      <a:pt x="3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 name="Freeform 14">
                <a:extLst>
                  <a:ext uri="{FF2B5EF4-FFF2-40B4-BE49-F238E27FC236}">
                    <a16:creationId xmlns:a16="http://schemas.microsoft.com/office/drawing/2014/main" id="{11BB33A0-C3E9-4248-B1C8-1F04CA0972AA}"/>
                  </a:ext>
                </a:extLst>
              </p:cNvPr>
              <p:cNvSpPr>
                <a:spLocks/>
              </p:cNvSpPr>
              <p:nvPr/>
            </p:nvSpPr>
            <p:spPr bwMode="auto">
              <a:xfrm>
                <a:off x="3495676" y="5005388"/>
                <a:ext cx="206375" cy="468313"/>
              </a:xfrm>
              <a:custGeom>
                <a:avLst/>
                <a:gdLst>
                  <a:gd name="T0" fmla="*/ 0 w 259"/>
                  <a:gd name="T1" fmla="*/ 0 h 589"/>
                  <a:gd name="T2" fmla="*/ 139 w 259"/>
                  <a:gd name="T3" fmla="*/ 0 h 589"/>
                  <a:gd name="T4" fmla="*/ 259 w 259"/>
                  <a:gd name="T5" fmla="*/ 372 h 589"/>
                  <a:gd name="T6" fmla="*/ 189 w 259"/>
                  <a:gd name="T7" fmla="*/ 589 h 589"/>
                  <a:gd name="T8" fmla="*/ 0 w 259"/>
                  <a:gd name="T9" fmla="*/ 0 h 589"/>
                </a:gdLst>
                <a:ahLst/>
                <a:cxnLst>
                  <a:cxn ang="0">
                    <a:pos x="T0" y="T1"/>
                  </a:cxn>
                  <a:cxn ang="0">
                    <a:pos x="T2" y="T3"/>
                  </a:cxn>
                  <a:cxn ang="0">
                    <a:pos x="T4" y="T5"/>
                  </a:cxn>
                  <a:cxn ang="0">
                    <a:pos x="T6" y="T7"/>
                  </a:cxn>
                  <a:cxn ang="0">
                    <a:pos x="T8" y="T9"/>
                  </a:cxn>
                </a:cxnLst>
                <a:rect l="0" t="0" r="r" b="b"/>
                <a:pathLst>
                  <a:path w="259" h="589">
                    <a:moveTo>
                      <a:pt x="0" y="0"/>
                    </a:moveTo>
                    <a:lnTo>
                      <a:pt x="139" y="0"/>
                    </a:lnTo>
                    <a:lnTo>
                      <a:pt x="259" y="372"/>
                    </a:lnTo>
                    <a:lnTo>
                      <a:pt x="189" y="58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 name="Freeform 15">
                <a:extLst>
                  <a:ext uri="{FF2B5EF4-FFF2-40B4-BE49-F238E27FC236}">
                    <a16:creationId xmlns:a16="http://schemas.microsoft.com/office/drawing/2014/main" id="{6F224309-A90E-4600-8714-4FF47A6FC856}"/>
                  </a:ext>
                </a:extLst>
              </p:cNvPr>
              <p:cNvSpPr>
                <a:spLocks/>
              </p:cNvSpPr>
              <p:nvPr/>
            </p:nvSpPr>
            <p:spPr bwMode="auto">
              <a:xfrm>
                <a:off x="1817688" y="5005388"/>
                <a:ext cx="396875" cy="603250"/>
              </a:xfrm>
              <a:custGeom>
                <a:avLst/>
                <a:gdLst>
                  <a:gd name="T0" fmla="*/ 0 w 499"/>
                  <a:gd name="T1" fmla="*/ 0 h 759"/>
                  <a:gd name="T2" fmla="*/ 268 w 499"/>
                  <a:gd name="T3" fmla="*/ 0 h 759"/>
                  <a:gd name="T4" fmla="*/ 318 w 499"/>
                  <a:gd name="T5" fmla="*/ 0 h 759"/>
                  <a:gd name="T6" fmla="*/ 361 w 499"/>
                  <a:gd name="T7" fmla="*/ 4 h 759"/>
                  <a:gd name="T8" fmla="*/ 397 w 499"/>
                  <a:gd name="T9" fmla="*/ 8 h 759"/>
                  <a:gd name="T10" fmla="*/ 427 w 499"/>
                  <a:gd name="T11" fmla="*/ 16 h 759"/>
                  <a:gd name="T12" fmla="*/ 451 w 499"/>
                  <a:gd name="T13" fmla="*/ 26 h 759"/>
                  <a:gd name="T14" fmla="*/ 470 w 499"/>
                  <a:gd name="T15" fmla="*/ 38 h 759"/>
                  <a:gd name="T16" fmla="*/ 483 w 499"/>
                  <a:gd name="T17" fmla="*/ 52 h 759"/>
                  <a:gd name="T18" fmla="*/ 493 w 499"/>
                  <a:gd name="T19" fmla="*/ 70 h 759"/>
                  <a:gd name="T20" fmla="*/ 498 w 499"/>
                  <a:gd name="T21" fmla="*/ 91 h 759"/>
                  <a:gd name="T22" fmla="*/ 499 w 499"/>
                  <a:gd name="T23" fmla="*/ 115 h 759"/>
                  <a:gd name="T24" fmla="*/ 499 w 499"/>
                  <a:gd name="T25" fmla="*/ 759 h 759"/>
                  <a:gd name="T26" fmla="*/ 361 w 499"/>
                  <a:gd name="T27" fmla="*/ 759 h 759"/>
                  <a:gd name="T28" fmla="*/ 361 w 499"/>
                  <a:gd name="T29" fmla="*/ 106 h 759"/>
                  <a:gd name="T30" fmla="*/ 358 w 499"/>
                  <a:gd name="T31" fmla="*/ 91 h 759"/>
                  <a:gd name="T32" fmla="*/ 350 w 499"/>
                  <a:gd name="T33" fmla="*/ 79 h 759"/>
                  <a:gd name="T34" fmla="*/ 338 w 499"/>
                  <a:gd name="T35" fmla="*/ 71 h 759"/>
                  <a:gd name="T36" fmla="*/ 322 w 499"/>
                  <a:gd name="T37" fmla="*/ 66 h 759"/>
                  <a:gd name="T38" fmla="*/ 302 w 499"/>
                  <a:gd name="T39" fmla="*/ 62 h 759"/>
                  <a:gd name="T40" fmla="*/ 279 w 499"/>
                  <a:gd name="T41" fmla="*/ 59 h 759"/>
                  <a:gd name="T42" fmla="*/ 254 w 499"/>
                  <a:gd name="T43" fmla="*/ 59 h 759"/>
                  <a:gd name="T44" fmla="*/ 138 w 499"/>
                  <a:gd name="T45" fmla="*/ 59 h 759"/>
                  <a:gd name="T46" fmla="*/ 138 w 499"/>
                  <a:gd name="T47" fmla="*/ 759 h 759"/>
                  <a:gd name="T48" fmla="*/ 138 w 499"/>
                  <a:gd name="T49" fmla="*/ 759 h 759"/>
                  <a:gd name="T50" fmla="*/ 0 w 499"/>
                  <a:gd name="T51" fmla="*/ 759 h 759"/>
                  <a:gd name="T52" fmla="*/ 0 w 499"/>
                  <a:gd name="T53" fmla="*/ 0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9" h="759">
                    <a:moveTo>
                      <a:pt x="0" y="0"/>
                    </a:moveTo>
                    <a:lnTo>
                      <a:pt x="268" y="0"/>
                    </a:lnTo>
                    <a:lnTo>
                      <a:pt x="318" y="0"/>
                    </a:lnTo>
                    <a:lnTo>
                      <a:pt x="361" y="4"/>
                    </a:lnTo>
                    <a:lnTo>
                      <a:pt x="397" y="8"/>
                    </a:lnTo>
                    <a:lnTo>
                      <a:pt x="427" y="16"/>
                    </a:lnTo>
                    <a:lnTo>
                      <a:pt x="451" y="26"/>
                    </a:lnTo>
                    <a:lnTo>
                      <a:pt x="470" y="38"/>
                    </a:lnTo>
                    <a:lnTo>
                      <a:pt x="483" y="52"/>
                    </a:lnTo>
                    <a:lnTo>
                      <a:pt x="493" y="70"/>
                    </a:lnTo>
                    <a:lnTo>
                      <a:pt x="498" y="91"/>
                    </a:lnTo>
                    <a:lnTo>
                      <a:pt x="499" y="115"/>
                    </a:lnTo>
                    <a:lnTo>
                      <a:pt x="499" y="759"/>
                    </a:lnTo>
                    <a:lnTo>
                      <a:pt x="361" y="759"/>
                    </a:lnTo>
                    <a:lnTo>
                      <a:pt x="361" y="106"/>
                    </a:lnTo>
                    <a:lnTo>
                      <a:pt x="358" y="91"/>
                    </a:lnTo>
                    <a:lnTo>
                      <a:pt x="350" y="79"/>
                    </a:lnTo>
                    <a:lnTo>
                      <a:pt x="338" y="71"/>
                    </a:lnTo>
                    <a:lnTo>
                      <a:pt x="322" y="66"/>
                    </a:lnTo>
                    <a:lnTo>
                      <a:pt x="302" y="62"/>
                    </a:lnTo>
                    <a:lnTo>
                      <a:pt x="279" y="59"/>
                    </a:lnTo>
                    <a:lnTo>
                      <a:pt x="254" y="59"/>
                    </a:lnTo>
                    <a:lnTo>
                      <a:pt x="138" y="59"/>
                    </a:lnTo>
                    <a:lnTo>
                      <a:pt x="138" y="759"/>
                    </a:lnTo>
                    <a:lnTo>
                      <a:pt x="138" y="759"/>
                    </a:lnTo>
                    <a:lnTo>
                      <a:pt x="0" y="75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 name="Freeform 16">
                <a:extLst>
                  <a:ext uri="{FF2B5EF4-FFF2-40B4-BE49-F238E27FC236}">
                    <a16:creationId xmlns:a16="http://schemas.microsoft.com/office/drawing/2014/main" id="{538F60B4-8611-4079-A797-E62E8B431E6B}"/>
                  </a:ext>
                </a:extLst>
              </p:cNvPr>
              <p:cNvSpPr>
                <a:spLocks noEditPoints="1"/>
              </p:cNvSpPr>
              <p:nvPr/>
            </p:nvSpPr>
            <p:spPr bwMode="auto">
              <a:xfrm>
                <a:off x="4337051" y="5010151"/>
                <a:ext cx="142875" cy="139700"/>
              </a:xfrm>
              <a:custGeom>
                <a:avLst/>
                <a:gdLst>
                  <a:gd name="T0" fmla="*/ 72 w 180"/>
                  <a:gd name="T1" fmla="*/ 82 h 177"/>
                  <a:gd name="T2" fmla="*/ 100 w 180"/>
                  <a:gd name="T3" fmla="*/ 82 h 177"/>
                  <a:gd name="T4" fmla="*/ 113 w 180"/>
                  <a:gd name="T5" fmla="*/ 75 h 177"/>
                  <a:gd name="T6" fmla="*/ 113 w 180"/>
                  <a:gd name="T7" fmla="*/ 58 h 177"/>
                  <a:gd name="T8" fmla="*/ 101 w 180"/>
                  <a:gd name="T9" fmla="*/ 51 h 177"/>
                  <a:gd name="T10" fmla="*/ 72 w 180"/>
                  <a:gd name="T11" fmla="*/ 51 h 177"/>
                  <a:gd name="T12" fmla="*/ 96 w 180"/>
                  <a:gd name="T13" fmla="*/ 38 h 177"/>
                  <a:gd name="T14" fmla="*/ 123 w 180"/>
                  <a:gd name="T15" fmla="*/ 45 h 177"/>
                  <a:gd name="T16" fmla="*/ 132 w 180"/>
                  <a:gd name="T17" fmla="*/ 66 h 177"/>
                  <a:gd name="T18" fmla="*/ 124 w 180"/>
                  <a:gd name="T19" fmla="*/ 87 h 177"/>
                  <a:gd name="T20" fmla="*/ 105 w 180"/>
                  <a:gd name="T21" fmla="*/ 94 h 177"/>
                  <a:gd name="T22" fmla="*/ 117 w 180"/>
                  <a:gd name="T23" fmla="*/ 140 h 177"/>
                  <a:gd name="T24" fmla="*/ 72 w 180"/>
                  <a:gd name="T25" fmla="*/ 95 h 177"/>
                  <a:gd name="T26" fmla="*/ 57 w 180"/>
                  <a:gd name="T27" fmla="*/ 140 h 177"/>
                  <a:gd name="T28" fmla="*/ 90 w 180"/>
                  <a:gd name="T29" fmla="*/ 15 h 177"/>
                  <a:gd name="T30" fmla="*/ 47 w 180"/>
                  <a:gd name="T31" fmla="*/ 29 h 177"/>
                  <a:gd name="T32" fmla="*/ 22 w 180"/>
                  <a:gd name="T33" fmla="*/ 65 h 177"/>
                  <a:gd name="T34" fmla="*/ 22 w 180"/>
                  <a:gd name="T35" fmla="*/ 113 h 177"/>
                  <a:gd name="T36" fmla="*/ 47 w 180"/>
                  <a:gd name="T37" fmla="*/ 149 h 177"/>
                  <a:gd name="T38" fmla="*/ 90 w 180"/>
                  <a:gd name="T39" fmla="*/ 162 h 177"/>
                  <a:gd name="T40" fmla="*/ 133 w 180"/>
                  <a:gd name="T41" fmla="*/ 149 h 177"/>
                  <a:gd name="T42" fmla="*/ 159 w 180"/>
                  <a:gd name="T43" fmla="*/ 113 h 177"/>
                  <a:gd name="T44" fmla="*/ 159 w 180"/>
                  <a:gd name="T45" fmla="*/ 65 h 177"/>
                  <a:gd name="T46" fmla="*/ 133 w 180"/>
                  <a:gd name="T47" fmla="*/ 29 h 177"/>
                  <a:gd name="T48" fmla="*/ 90 w 180"/>
                  <a:gd name="T49" fmla="*/ 15 h 177"/>
                  <a:gd name="T50" fmla="*/ 115 w 180"/>
                  <a:gd name="T51" fmla="*/ 3 h 177"/>
                  <a:gd name="T52" fmla="*/ 153 w 180"/>
                  <a:gd name="T53" fmla="*/ 26 h 177"/>
                  <a:gd name="T54" fmla="*/ 176 w 180"/>
                  <a:gd name="T55" fmla="*/ 65 h 177"/>
                  <a:gd name="T56" fmla="*/ 176 w 180"/>
                  <a:gd name="T57" fmla="*/ 113 h 177"/>
                  <a:gd name="T58" fmla="*/ 153 w 180"/>
                  <a:gd name="T59" fmla="*/ 152 h 177"/>
                  <a:gd name="T60" fmla="*/ 115 w 180"/>
                  <a:gd name="T61" fmla="*/ 174 h 177"/>
                  <a:gd name="T62" fmla="*/ 68 w 180"/>
                  <a:gd name="T63" fmla="*/ 174 h 177"/>
                  <a:gd name="T64" fmla="*/ 27 w 180"/>
                  <a:gd name="T65" fmla="*/ 152 h 177"/>
                  <a:gd name="T66" fmla="*/ 4 w 180"/>
                  <a:gd name="T67" fmla="*/ 113 h 177"/>
                  <a:gd name="T68" fmla="*/ 4 w 180"/>
                  <a:gd name="T69" fmla="*/ 65 h 177"/>
                  <a:gd name="T70" fmla="*/ 27 w 180"/>
                  <a:gd name="T71" fmla="*/ 26 h 177"/>
                  <a:gd name="T72" fmla="*/ 68 w 180"/>
                  <a:gd name="T73"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0" h="177">
                    <a:moveTo>
                      <a:pt x="72" y="51"/>
                    </a:moveTo>
                    <a:lnTo>
                      <a:pt x="72" y="82"/>
                    </a:lnTo>
                    <a:lnTo>
                      <a:pt x="90" y="82"/>
                    </a:lnTo>
                    <a:lnTo>
                      <a:pt x="100" y="82"/>
                    </a:lnTo>
                    <a:lnTo>
                      <a:pt x="108" y="79"/>
                    </a:lnTo>
                    <a:lnTo>
                      <a:pt x="113" y="75"/>
                    </a:lnTo>
                    <a:lnTo>
                      <a:pt x="116" y="66"/>
                    </a:lnTo>
                    <a:lnTo>
                      <a:pt x="113" y="58"/>
                    </a:lnTo>
                    <a:lnTo>
                      <a:pt x="108" y="54"/>
                    </a:lnTo>
                    <a:lnTo>
                      <a:pt x="101" y="51"/>
                    </a:lnTo>
                    <a:lnTo>
                      <a:pt x="93" y="51"/>
                    </a:lnTo>
                    <a:lnTo>
                      <a:pt x="72" y="51"/>
                    </a:lnTo>
                    <a:close/>
                    <a:moveTo>
                      <a:pt x="57" y="38"/>
                    </a:moveTo>
                    <a:lnTo>
                      <a:pt x="96" y="38"/>
                    </a:lnTo>
                    <a:lnTo>
                      <a:pt x="112" y="39"/>
                    </a:lnTo>
                    <a:lnTo>
                      <a:pt x="123" y="45"/>
                    </a:lnTo>
                    <a:lnTo>
                      <a:pt x="129" y="54"/>
                    </a:lnTo>
                    <a:lnTo>
                      <a:pt x="132" y="66"/>
                    </a:lnTo>
                    <a:lnTo>
                      <a:pt x="129" y="78"/>
                    </a:lnTo>
                    <a:lnTo>
                      <a:pt x="124" y="87"/>
                    </a:lnTo>
                    <a:lnTo>
                      <a:pt x="116" y="91"/>
                    </a:lnTo>
                    <a:lnTo>
                      <a:pt x="105" y="94"/>
                    </a:lnTo>
                    <a:lnTo>
                      <a:pt x="135" y="140"/>
                    </a:lnTo>
                    <a:lnTo>
                      <a:pt x="117" y="140"/>
                    </a:lnTo>
                    <a:lnTo>
                      <a:pt x="90" y="95"/>
                    </a:lnTo>
                    <a:lnTo>
                      <a:pt x="72" y="95"/>
                    </a:lnTo>
                    <a:lnTo>
                      <a:pt x="72" y="140"/>
                    </a:lnTo>
                    <a:lnTo>
                      <a:pt x="57" y="140"/>
                    </a:lnTo>
                    <a:lnTo>
                      <a:pt x="57" y="38"/>
                    </a:lnTo>
                    <a:close/>
                    <a:moveTo>
                      <a:pt x="90" y="15"/>
                    </a:moveTo>
                    <a:lnTo>
                      <a:pt x="68" y="19"/>
                    </a:lnTo>
                    <a:lnTo>
                      <a:pt x="47" y="29"/>
                    </a:lnTo>
                    <a:lnTo>
                      <a:pt x="33" y="45"/>
                    </a:lnTo>
                    <a:lnTo>
                      <a:pt x="22" y="65"/>
                    </a:lnTo>
                    <a:lnTo>
                      <a:pt x="18" y="89"/>
                    </a:lnTo>
                    <a:lnTo>
                      <a:pt x="22" y="113"/>
                    </a:lnTo>
                    <a:lnTo>
                      <a:pt x="33" y="133"/>
                    </a:lnTo>
                    <a:lnTo>
                      <a:pt x="47" y="149"/>
                    </a:lnTo>
                    <a:lnTo>
                      <a:pt x="68" y="158"/>
                    </a:lnTo>
                    <a:lnTo>
                      <a:pt x="90" y="162"/>
                    </a:lnTo>
                    <a:lnTo>
                      <a:pt x="113" y="158"/>
                    </a:lnTo>
                    <a:lnTo>
                      <a:pt x="133" y="149"/>
                    </a:lnTo>
                    <a:lnTo>
                      <a:pt x="148" y="133"/>
                    </a:lnTo>
                    <a:lnTo>
                      <a:pt x="159" y="113"/>
                    </a:lnTo>
                    <a:lnTo>
                      <a:pt x="163" y="89"/>
                    </a:lnTo>
                    <a:lnTo>
                      <a:pt x="159" y="65"/>
                    </a:lnTo>
                    <a:lnTo>
                      <a:pt x="148" y="45"/>
                    </a:lnTo>
                    <a:lnTo>
                      <a:pt x="133" y="29"/>
                    </a:lnTo>
                    <a:lnTo>
                      <a:pt x="113" y="19"/>
                    </a:lnTo>
                    <a:lnTo>
                      <a:pt x="90" y="15"/>
                    </a:lnTo>
                    <a:close/>
                    <a:moveTo>
                      <a:pt x="90" y="0"/>
                    </a:moveTo>
                    <a:lnTo>
                      <a:pt x="115" y="3"/>
                    </a:lnTo>
                    <a:lnTo>
                      <a:pt x="136" y="12"/>
                    </a:lnTo>
                    <a:lnTo>
                      <a:pt x="153" y="26"/>
                    </a:lnTo>
                    <a:lnTo>
                      <a:pt x="168" y="43"/>
                    </a:lnTo>
                    <a:lnTo>
                      <a:pt x="176" y="65"/>
                    </a:lnTo>
                    <a:lnTo>
                      <a:pt x="180" y="89"/>
                    </a:lnTo>
                    <a:lnTo>
                      <a:pt x="176" y="113"/>
                    </a:lnTo>
                    <a:lnTo>
                      <a:pt x="168" y="134"/>
                    </a:lnTo>
                    <a:lnTo>
                      <a:pt x="153" y="152"/>
                    </a:lnTo>
                    <a:lnTo>
                      <a:pt x="136" y="165"/>
                    </a:lnTo>
                    <a:lnTo>
                      <a:pt x="115" y="174"/>
                    </a:lnTo>
                    <a:lnTo>
                      <a:pt x="90" y="177"/>
                    </a:lnTo>
                    <a:lnTo>
                      <a:pt x="68" y="174"/>
                    </a:lnTo>
                    <a:lnTo>
                      <a:pt x="46" y="165"/>
                    </a:lnTo>
                    <a:lnTo>
                      <a:pt x="27" y="152"/>
                    </a:lnTo>
                    <a:lnTo>
                      <a:pt x="14" y="134"/>
                    </a:lnTo>
                    <a:lnTo>
                      <a:pt x="4" y="113"/>
                    </a:lnTo>
                    <a:lnTo>
                      <a:pt x="0" y="89"/>
                    </a:lnTo>
                    <a:lnTo>
                      <a:pt x="4" y="65"/>
                    </a:lnTo>
                    <a:lnTo>
                      <a:pt x="14" y="43"/>
                    </a:lnTo>
                    <a:lnTo>
                      <a:pt x="27" y="26"/>
                    </a:lnTo>
                    <a:lnTo>
                      <a:pt x="46" y="12"/>
                    </a:lnTo>
                    <a:lnTo>
                      <a:pt x="68" y="3"/>
                    </a:lnTo>
                    <a:lnTo>
                      <a:pt x="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grpSp>
      <p:sp>
        <p:nvSpPr>
          <p:cNvPr id="20" name="ConStatement"/>
          <p:cNvSpPr txBox="1"/>
          <p:nvPr userDrawn="1">
            <p:custDataLst>
              <p:tags r:id="rId6"/>
            </p:custDataLst>
          </p:nvPr>
        </p:nvSpPr>
        <p:spPr>
          <a:xfrm>
            <a:off x="126373" y="0"/>
            <a:ext cx="254000" cy="6858000"/>
          </a:xfrm>
          <a:prstGeom prst="rect">
            <a:avLst/>
          </a:prstGeom>
          <a:noFill/>
        </p:spPr>
        <p:txBody>
          <a:bodyPr vert="mongolianVert" wrap="none" lIns="91440" tIns="45720" rIns="91440" bIns="45720" rtlCol="0" anchor="ctr">
            <a:noAutofit/>
          </a:bodyPr>
          <a:lstStyle/>
          <a:p>
            <a:pPr algn="ctr"/>
            <a:r>
              <a:rPr lang="en-US" sz="900" dirty="0">
                <a:solidFill>
                  <a:srgbClr val="7F7F7F"/>
                </a:solidFill>
                <a:latin typeface="Arial"/>
              </a:rPr>
              <a:t>Synopsys Confidential Information</a:t>
            </a:r>
          </a:p>
        </p:txBody>
      </p:sp>
    </p:spTree>
  </p:cSld>
  <p:clrMapOvr>
    <a:masterClrMapping/>
  </p:clrMapOvr>
  <p:extLst mod="1">
    <p:ext uri="{DCECCB84-F9BA-43D5-87BE-67443E8EF086}">
      <p15:sldGuideLst xmlns:p15="http://schemas.microsoft.com/office/powerpoint/2012/main">
        <p15:guide id="1" pos="288">
          <p15:clr>
            <a:srgbClr val="5ACBF0"/>
          </p15:clr>
        </p15:guide>
        <p15:guide id="2" pos="6192">
          <p15:clr>
            <a:srgbClr val="5ACBF0"/>
          </p15:clr>
        </p15:guide>
        <p15:guide id="3" pos="6312">
          <p15:clr>
            <a:srgbClr val="5ACBF0"/>
          </p15:clr>
        </p15:guide>
        <p15:guide id="4" orient="horz" pos="288">
          <p15:clr>
            <a:srgbClr val="5ACBF0"/>
          </p15:clr>
        </p15:guide>
        <p15:guide id="5" orient="horz" pos="4032">
          <p15:clr>
            <a:srgbClr val="5ACBF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custDataLst>
              <p:tags r:id="rId1"/>
            </p:custDataLst>
          </p:nvPr>
        </p:nvSpPr>
        <p:spPr/>
        <p:txBody>
          <a:bodyPr/>
          <a:lstStyle>
            <a:lvl1pPr>
              <a:defRPr/>
            </a:lvl1pPr>
          </a:lstStyle>
          <a:p>
            <a:r>
              <a:rPr lang="en-US" dirty="0"/>
              <a:t>Click to Add a Title</a:t>
            </a:r>
          </a:p>
        </p:txBody>
      </p:sp>
      <p:sp>
        <p:nvSpPr>
          <p:cNvPr id="3" name="Content Placeholder 2"/>
          <p:cNvSpPr>
            <a:spLocks noGrp="1"/>
          </p:cNvSpPr>
          <p:nvPr>
            <p:ph idx="1" hasCustomPrompt="1"/>
            <p:custDataLst>
              <p:tags r:id="rId2"/>
            </p:custDataLst>
          </p:nvPr>
        </p:nvSpPr>
        <p:spPr/>
        <p:txBody>
          <a:bodyPr/>
          <a:lstStyle>
            <a:lvl1pPr>
              <a:defRPr/>
            </a:lvl1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58011523"/>
      </p:ext>
    </p:extLst>
  </p:cSld>
  <p:clrMapOvr>
    <a:masterClrMapping/>
  </p:clrMapOvr>
  <p:extLst mod="1">
    <p:ext uri="{DCECCB84-F9BA-43D5-87BE-67443E8EF086}">
      <p15:sldGuideLst xmlns:p15="http://schemas.microsoft.com/office/powerpoint/2012/main">
        <p15:guide id="1" pos="384">
          <p15:clr>
            <a:srgbClr val="5ACBF0"/>
          </p15:clr>
        </p15:guide>
        <p15:guide id="2" pos="7296">
          <p15:clr>
            <a:srgbClr val="5ACBF0"/>
          </p15:clr>
        </p15:guide>
        <p15:guide id="3" orient="horz" pos="888">
          <p15:clr>
            <a:srgbClr val="5ACBF0"/>
          </p15:clr>
        </p15:guide>
        <p15:guide id="4" orient="horz" pos="3943">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70CAF9-E820-418F-A14D-F56F01578AF6}"/>
              </a:ext>
            </a:extLst>
          </p:cNvPr>
          <p:cNvSpPr>
            <a:spLocks noGrp="1"/>
          </p:cNvSpPr>
          <p:nvPr>
            <p:ph type="title" hasCustomPrompt="1"/>
            <p:custDataLst>
              <p:tags r:id="rId1"/>
            </p:custDataLst>
          </p:nvPr>
        </p:nvSpPr>
        <p:spPr>
          <a:xfrm>
            <a:off x="457200" y="-1"/>
            <a:ext cx="11277922" cy="1005840"/>
          </a:xfrm>
        </p:spPr>
        <p:txBody>
          <a:bodyPr/>
          <a:lstStyle>
            <a:lvl1pPr>
              <a:defRPr/>
            </a:lvl1pPr>
          </a:lstStyle>
          <a:p>
            <a:r>
              <a:t>Click to Add a Title</a:t>
            </a:r>
          </a:p>
        </p:txBody>
      </p:sp>
      <p:sp>
        <p:nvSpPr>
          <p:cNvPr id="4" name="ConStatement"/>
          <p:cNvSpPr txBox="1"/>
          <p:nvPr userDrawn="1">
            <p:custDataLst>
              <p:tags r:id="rId2"/>
            </p:custDataLst>
          </p:nvPr>
        </p:nvSpPr>
        <p:spPr>
          <a:xfrm>
            <a:off x="2921000" y="6590224"/>
            <a:ext cx="6350000" cy="245794"/>
          </a:xfrm>
          <a:prstGeom prst="rect">
            <a:avLst/>
          </a:prstGeom>
          <a:noFill/>
        </p:spPr>
        <p:txBody>
          <a:bodyPr vert="horz" wrap="none" lIns="91440" tIns="45720" rIns="91440" bIns="45720" rtlCol="0" anchor="ctr">
            <a:noAutofit/>
          </a:bodyPr>
          <a:lstStyle/>
          <a:p>
            <a:pPr algn="ctr"/>
            <a:r>
              <a:rPr lang="en-US" sz="800" dirty="0">
                <a:solidFill>
                  <a:srgbClr val="7F7F7F"/>
                </a:solidFill>
                <a:latin typeface="Arial"/>
              </a:rPr>
              <a:t>Synopsys Confidential Information</a:t>
            </a:r>
          </a:p>
        </p:txBody>
      </p:sp>
    </p:spTree>
  </p:cSld>
  <p:clrMapOvr>
    <a:masterClrMapping/>
  </p:clrMapOvr>
  <p:extLst mod="1">
    <p:ext uri="{DCECCB84-F9BA-43D5-87BE-67443E8EF086}">
      <p15:sldGuideLst xmlns:p15="http://schemas.microsoft.com/office/powerpoint/2012/main">
        <p15:guide id="1" pos="288">
          <p15:clr>
            <a:srgbClr val="5ACBF0"/>
          </p15:clr>
        </p15:guide>
        <p15:guide id="2" pos="7392">
          <p15:clr>
            <a:srgbClr val="5ACBF0"/>
          </p15:clr>
        </p15:guide>
        <p15:guide id="3" orient="horz" pos="3888">
          <p15:clr>
            <a:srgbClr val="5ACBF0"/>
          </p15:clr>
        </p15:guide>
        <p15:guide id="4" orient="horz" pos="720">
          <p15:clr>
            <a:srgbClr val="5ACBF0"/>
          </p15:clr>
        </p15:guide>
        <p15:guide id="5" orient="horz" pos="1152">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gal Disclosure NDA">
    <p:spTree>
      <p:nvGrpSpPr>
        <p:cNvPr id="1" name=""/>
        <p:cNvGrpSpPr/>
        <p:nvPr/>
      </p:nvGrpSpPr>
      <p:grpSpPr>
        <a:xfrm>
          <a:off x="0" y="0"/>
          <a:ext cx="0" cy="0"/>
          <a:chOff x="0" y="0"/>
          <a:chExt cx="0" cy="0"/>
        </a:xfrm>
      </p:grpSpPr>
      <p:sp>
        <p:nvSpPr>
          <p:cNvPr id="2" name="Content Placeholder 2"/>
          <p:cNvSpPr>
            <a:spLocks noGrp="1"/>
          </p:cNvSpPr>
          <p:nvPr>
            <p:custDataLst>
              <p:tags r:id="rId1"/>
            </p:custDataLst>
          </p:nvPr>
        </p:nvSpPr>
        <p:spPr>
          <a:xfrm>
            <a:off x="438150" y="463062"/>
            <a:ext cx="11315700" cy="534034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027113"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buNone/>
            </a:pPr>
            <a:r>
              <a:rPr sz="3200" b="1">
                <a:solidFill>
                  <a:schemeClr val="tx1"/>
                </a:solidFill>
              </a:rPr>
              <a:t>CONFIDENTIAL INFORMATION</a:t>
            </a:r>
          </a:p>
          <a:p>
            <a:pPr marL="0" indent="0">
              <a:buNone/>
            </a:pPr>
            <a:r>
              <a:rPr sz="2200">
                <a:solidFill>
                  <a:schemeClr val="tx1"/>
                </a:solidFill>
              </a:rPr>
              <a:t>The information contained in this presentation is the confidential and proprietary information of Synopsys. You are not permitted to disseminate or use any of </a:t>
            </a:r>
            <a:br>
              <a:rPr sz="2200">
                <a:solidFill>
                  <a:schemeClr val="tx1"/>
                </a:solidFill>
              </a:rPr>
            </a:br>
            <a:r>
              <a:rPr sz="2200">
                <a:solidFill>
                  <a:schemeClr val="tx1"/>
                </a:solidFill>
              </a:rPr>
              <a:t>the information provided to you in this presentation outside of Synopsys </a:t>
            </a:r>
            <a:br>
              <a:rPr sz="2200">
                <a:solidFill>
                  <a:schemeClr val="tx1"/>
                </a:solidFill>
              </a:rPr>
            </a:br>
            <a:r>
              <a:rPr sz="2200">
                <a:solidFill>
                  <a:schemeClr val="tx1"/>
                </a:solidFill>
              </a:rPr>
              <a:t>without prior written authorization. </a:t>
            </a:r>
          </a:p>
          <a:p>
            <a:pPr>
              <a:buNone/>
            </a:pPr>
            <a:r>
              <a:rPr>
                <a:solidFill>
                  <a:schemeClr val="tx1"/>
                </a:solidFill>
              </a:rPr>
              <a:t> </a:t>
            </a:r>
          </a:p>
          <a:p>
            <a:pPr>
              <a:buNone/>
            </a:pPr>
            <a:r>
              <a:rPr sz="3200" b="1">
                <a:solidFill>
                  <a:schemeClr val="tx1"/>
                </a:solidFill>
              </a:rPr>
              <a:t>IMPORTANT NOTICE</a:t>
            </a:r>
          </a:p>
          <a:p>
            <a:pPr marL="0" indent="0">
              <a:buNone/>
            </a:pPr>
            <a:r>
              <a:rPr sz="2200">
                <a:solidFill>
                  <a:schemeClr val="tx1"/>
                </a:solidFill>
              </a:rPr>
              <a:t>In the event information in this presentation reflects Synopsys’ future plans, such plans are as of the date of this presentation and are subject to change. Synopsys is not obligated to update this presentation or develop the products with the features and functionality discussed in this presentation. Additionally, Synopsys’ services and products may only be offered and purchased pursuant to an authorized quote and purchase order or a mutually agreed upon written contract with Synopsys.</a:t>
            </a:r>
          </a:p>
        </p:txBody>
      </p:sp>
      <p:sp>
        <p:nvSpPr>
          <p:cNvPr id="3" name="ConStatement"/>
          <p:cNvSpPr txBox="1"/>
          <p:nvPr userDrawn="1">
            <p:custDataLst>
              <p:tags r:id="rId2"/>
            </p:custDataLst>
          </p:nvPr>
        </p:nvSpPr>
        <p:spPr>
          <a:xfrm>
            <a:off x="2921000" y="6590224"/>
            <a:ext cx="6350000" cy="245794"/>
          </a:xfrm>
          <a:prstGeom prst="rect">
            <a:avLst/>
          </a:prstGeom>
          <a:noFill/>
        </p:spPr>
        <p:txBody>
          <a:bodyPr vert="horz" wrap="none" lIns="91440" tIns="45720" rIns="91440" bIns="45720" rtlCol="0" anchor="ctr">
            <a:noAutofit/>
          </a:bodyPr>
          <a:lstStyle/>
          <a:p>
            <a:pPr algn="ctr"/>
            <a:r>
              <a:rPr lang="en-US" sz="800" dirty="0">
                <a:solidFill>
                  <a:srgbClr val="7F7F7F"/>
                </a:solidFill>
                <a:latin typeface="Arial"/>
              </a:rPr>
              <a:t>Synopsys Confidential Information</a:t>
            </a:r>
          </a:p>
        </p:txBody>
      </p:sp>
    </p:spTree>
  </p:cSld>
  <p:clrMapOvr>
    <a:masterClrMapping/>
  </p:clrMapOvr>
  <p:extLst mod="1">
    <p:ext uri="{DCECCB84-F9BA-43D5-87BE-67443E8EF086}">
      <p15:sldGuideLst xmlns:p15="http://schemas.microsoft.com/office/powerpoint/2012/main">
        <p15:guide id="2" pos="7392">
          <p15:clr>
            <a:srgbClr val="5ACBF0"/>
          </p15:clr>
        </p15:guide>
        <p15:guide id="3" orient="horz" pos="3888">
          <p15:clr>
            <a:srgbClr val="5ACBF0"/>
          </p15:clr>
        </p15:guide>
        <p15:guide id="4" orient="horz" pos="372">
          <p15:clr>
            <a:srgbClr val="5ACBF0"/>
          </p15:clr>
        </p15:guide>
        <p15:guide id="5" pos="288">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custDataLst>
              <p:tags r:id="rId1"/>
            </p:custDataLst>
          </p:nvPr>
        </p:nvSpPr>
        <p:spPr>
          <a:xfrm>
            <a:off x="456555" y="1554480"/>
            <a:ext cx="11278244" cy="4846320"/>
          </a:xfrm>
        </p:spPr>
        <p:txBody>
          <a:bodyPr vert="horz" lIns="91440" tIns="45720" rIns="91440" bIns="45720" rtlCol="0">
            <a:normAutofit/>
          </a:bodyPr>
          <a:lstStyle>
            <a:lvl1pPr>
              <a:defRPr baseline="0"/>
            </a:lvl1pPr>
            <a:lvl2pPr>
              <a:defRPr/>
            </a:lvl2pPr>
            <a:lvl3pPr>
              <a:defRPr/>
            </a:lvl3pPr>
            <a:lvl4pPr>
              <a:defRPr/>
            </a:lvl4pPr>
            <a:lvl5pPr>
              <a:defRPr/>
            </a:lvl5pPr>
            <a:lvl6pPr>
              <a:defRPr/>
            </a:lvl6pPr>
          </a:lstStyle>
          <a:p>
            <a:pPr lvl="0"/>
            <a:r>
              <a:t>Click to add text or choose an icon below to insert other content</a:t>
            </a:r>
          </a:p>
          <a:p>
            <a:pPr lvl="1"/>
            <a:r>
              <a:t>Second level</a:t>
            </a:r>
          </a:p>
          <a:p>
            <a:pPr lvl="2"/>
            <a:r>
              <a:t>Third level</a:t>
            </a:r>
          </a:p>
          <a:p>
            <a:pPr lvl="3"/>
            <a:r>
              <a:t>Fourth level</a:t>
            </a:r>
          </a:p>
          <a:p>
            <a:pPr lvl="4"/>
            <a:r>
              <a:t>Fifth level</a:t>
            </a:r>
          </a:p>
        </p:txBody>
      </p:sp>
      <p:sp>
        <p:nvSpPr>
          <p:cNvPr id="4" name="Text Placeholder 6"/>
          <p:cNvSpPr>
            <a:spLocks noGrp="1"/>
          </p:cNvSpPr>
          <p:nvPr>
            <p:ph type="body" sz="quarter" idx="12" hasCustomPrompt="1"/>
            <p:custDataLst>
              <p:tags r:id="rId2"/>
            </p:custDataLst>
          </p:nvPr>
        </p:nvSpPr>
        <p:spPr>
          <a:xfrm>
            <a:off x="456555" y="1005839"/>
            <a:ext cx="11278244" cy="365760"/>
          </a:xfrm>
        </p:spPr>
        <p:txBody>
          <a:bodyPr>
            <a:noAutofit/>
          </a:bodyPr>
          <a:lstStyle>
            <a:lvl1pPr marL="0" indent="0">
              <a:spcBef>
                <a:spcPts val="0"/>
              </a:spcBef>
              <a:buFont typeface="Arial" panose="020B0604020202020204" pitchFamily="34" charset="0"/>
              <a:buNone/>
              <a:defRPr sz="2200" i="0">
                <a:solidFill>
                  <a:schemeClr val="tx1"/>
                </a:solidFill>
              </a:defRPr>
            </a:lvl1pPr>
            <a:lvl2pPr marL="0" indent="0">
              <a:spcBef>
                <a:spcPts val="0"/>
              </a:spcBef>
              <a:buNone/>
              <a:defRPr sz="2400">
                <a:solidFill>
                  <a:schemeClr val="tx1">
                    <a:lumMod val="65000"/>
                    <a:lumOff val="35000"/>
                  </a:schemeClr>
                </a:solidFill>
              </a:defRPr>
            </a:lvl2pPr>
            <a:lvl3pPr marL="0" indent="0">
              <a:spcBef>
                <a:spcPts val="0"/>
              </a:spcBef>
              <a:buNone/>
              <a:defRPr sz="2400">
                <a:solidFill>
                  <a:schemeClr val="tx1">
                    <a:lumMod val="65000"/>
                    <a:lumOff val="35000"/>
                  </a:schemeClr>
                </a:solidFill>
              </a:defRPr>
            </a:lvl3pPr>
            <a:lvl4pPr marL="0" indent="0">
              <a:spcBef>
                <a:spcPts val="0"/>
              </a:spcBef>
              <a:buNone/>
              <a:defRPr sz="2400">
                <a:solidFill>
                  <a:schemeClr val="tx1">
                    <a:lumMod val="65000"/>
                    <a:lumOff val="35000"/>
                  </a:schemeClr>
                </a:solidFill>
              </a:defRPr>
            </a:lvl4pPr>
            <a:lvl5pPr marL="0" indent="0">
              <a:spcBef>
                <a:spcPts val="0"/>
              </a:spcBef>
              <a:buNone/>
              <a:defRPr sz="2400">
                <a:solidFill>
                  <a:schemeClr val="tx1">
                    <a:lumMod val="65000"/>
                    <a:lumOff val="35000"/>
                  </a:schemeClr>
                </a:solidFill>
              </a:defRPr>
            </a:lvl5pPr>
            <a:lvl6pPr marL="0" indent="0">
              <a:spcBef>
                <a:spcPts val="0"/>
              </a:spcBef>
              <a:buNone/>
              <a:defRPr sz="2400">
                <a:solidFill>
                  <a:schemeClr val="tx1">
                    <a:lumMod val="65000"/>
                    <a:lumOff val="35000"/>
                  </a:schemeClr>
                </a:solidFill>
              </a:defRPr>
            </a:lvl6pPr>
            <a:lvl7pPr marL="0" indent="0">
              <a:spcBef>
                <a:spcPts val="0"/>
              </a:spcBef>
              <a:buNone/>
              <a:defRPr sz="2400">
                <a:solidFill>
                  <a:schemeClr val="tx1">
                    <a:lumMod val="65000"/>
                    <a:lumOff val="35000"/>
                  </a:schemeClr>
                </a:solidFill>
              </a:defRPr>
            </a:lvl7pPr>
            <a:lvl8pPr marL="0" indent="0">
              <a:spcBef>
                <a:spcPts val="0"/>
              </a:spcBef>
              <a:buNone/>
              <a:defRPr sz="2400">
                <a:solidFill>
                  <a:schemeClr val="tx1">
                    <a:lumMod val="65000"/>
                    <a:lumOff val="35000"/>
                  </a:schemeClr>
                </a:solidFill>
              </a:defRPr>
            </a:lvl8pPr>
            <a:lvl9pPr marL="0" indent="0">
              <a:spcBef>
                <a:spcPts val="0"/>
              </a:spcBef>
              <a:buNone/>
              <a:defRPr sz="2400">
                <a:solidFill>
                  <a:schemeClr val="tx1">
                    <a:lumMod val="65000"/>
                    <a:lumOff val="35000"/>
                  </a:schemeClr>
                </a:solidFill>
              </a:defRPr>
            </a:lvl9pPr>
          </a:lstStyle>
          <a:p>
            <a:pPr lvl="0"/>
            <a:r>
              <a:t>Click to Add a Subtitle</a:t>
            </a:r>
          </a:p>
        </p:txBody>
      </p:sp>
      <p:sp>
        <p:nvSpPr>
          <p:cNvPr id="5" name="Title 4">
            <a:extLst>
              <a:ext uri="{FF2B5EF4-FFF2-40B4-BE49-F238E27FC236}">
                <a16:creationId xmlns:a16="http://schemas.microsoft.com/office/drawing/2014/main" id="{13AB35E0-AD47-4AD2-A594-DF7D8B2173E4}"/>
              </a:ext>
            </a:extLst>
          </p:cNvPr>
          <p:cNvSpPr>
            <a:spLocks noGrp="1"/>
          </p:cNvSpPr>
          <p:nvPr>
            <p:ph type="title" hasCustomPrompt="1"/>
            <p:custDataLst>
              <p:tags r:id="rId3"/>
            </p:custDataLst>
          </p:nvPr>
        </p:nvSpPr>
        <p:spPr/>
        <p:txBody>
          <a:bodyPr/>
          <a:lstStyle>
            <a:lvl1pPr>
              <a:defRPr/>
            </a:lvl1pPr>
          </a:lstStyle>
          <a:p>
            <a:r>
              <a:t>Click to Add a Title</a:t>
            </a:r>
          </a:p>
        </p:txBody>
      </p:sp>
      <p:sp>
        <p:nvSpPr>
          <p:cNvPr id="6" name="ConStatement"/>
          <p:cNvSpPr txBox="1"/>
          <p:nvPr userDrawn="1">
            <p:custDataLst>
              <p:tags r:id="rId4"/>
            </p:custDataLst>
          </p:nvPr>
        </p:nvSpPr>
        <p:spPr>
          <a:xfrm>
            <a:off x="2921000" y="6590224"/>
            <a:ext cx="6350000" cy="245794"/>
          </a:xfrm>
          <a:prstGeom prst="rect">
            <a:avLst/>
          </a:prstGeom>
          <a:noFill/>
        </p:spPr>
        <p:txBody>
          <a:bodyPr vert="horz" wrap="none" lIns="91440" tIns="45720" rIns="91440" bIns="45720" rtlCol="0" anchor="ctr">
            <a:noAutofit/>
          </a:bodyPr>
          <a:lstStyle/>
          <a:p>
            <a:pPr algn="ctr"/>
            <a:r>
              <a:rPr lang="en-US" sz="800" dirty="0">
                <a:solidFill>
                  <a:srgbClr val="7F7F7F"/>
                </a:solidFill>
                <a:latin typeface="Arial"/>
              </a:rPr>
              <a:t>Synopsys Confidential Information</a:t>
            </a:r>
          </a:p>
        </p:txBody>
      </p:sp>
    </p:spTree>
  </p:cSld>
  <p:clrMapOvr>
    <a:masterClrMapping/>
  </p:clrMapOvr>
  <p:extLst mod="1">
    <p:ext uri="{DCECCB84-F9BA-43D5-87BE-67443E8EF086}">
      <p15:sldGuideLst xmlns:p15="http://schemas.microsoft.com/office/powerpoint/2012/main">
        <p15:guide id="1" pos="288">
          <p15:clr>
            <a:srgbClr val="5ACBF0"/>
          </p15:clr>
        </p15:guide>
        <p15:guide id="2" pos="7392">
          <p15:clr>
            <a:srgbClr val="5ACBF0"/>
          </p15:clr>
        </p15:guide>
        <p15:guide id="3" orient="horz" pos="1152">
          <p15:clr>
            <a:srgbClr val="5ACBF0"/>
          </p15:clr>
        </p15:guide>
        <p15:guide id="4" orient="horz" pos="3888">
          <p15:clr>
            <a:srgbClr val="5ACBF0"/>
          </p15:clr>
        </p15:guide>
        <p15:guide id="5" orient="horz" pos="720">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4D4B6-6919-4B05-9865-A84FDCB3F1A6}"/>
              </a:ext>
            </a:extLst>
          </p:cNvPr>
          <p:cNvSpPr>
            <a:spLocks noGrp="1"/>
          </p:cNvSpPr>
          <p:nvPr>
            <p:ph type="title" hasCustomPrompt="1"/>
            <p:custDataLst>
              <p:tags r:id="rId1"/>
            </p:custDataLst>
          </p:nvPr>
        </p:nvSpPr>
        <p:spPr/>
        <p:txBody>
          <a:bodyPr/>
          <a:lstStyle>
            <a:lvl1pPr>
              <a:defRPr/>
            </a:lvl1pPr>
          </a:lstStyle>
          <a:p>
            <a:r>
              <a:t>Click to Add a Title</a:t>
            </a:r>
          </a:p>
        </p:txBody>
      </p:sp>
      <p:sp>
        <p:nvSpPr>
          <p:cNvPr id="3" name="Text Placeholder 6">
            <a:extLst>
              <a:ext uri="{FF2B5EF4-FFF2-40B4-BE49-F238E27FC236}">
                <a16:creationId xmlns:a16="http://schemas.microsoft.com/office/drawing/2014/main" id="{9C032D36-66AB-4AEF-A795-4ED1CE7E776A}"/>
              </a:ext>
            </a:extLst>
          </p:cNvPr>
          <p:cNvSpPr>
            <a:spLocks noGrp="1"/>
          </p:cNvSpPr>
          <p:nvPr>
            <p:ph type="body" sz="quarter" idx="12" hasCustomPrompt="1"/>
            <p:custDataLst>
              <p:tags r:id="rId2"/>
            </p:custDataLst>
          </p:nvPr>
        </p:nvSpPr>
        <p:spPr>
          <a:xfrm>
            <a:off x="456555" y="1005839"/>
            <a:ext cx="11278244" cy="365760"/>
          </a:xfrm>
        </p:spPr>
        <p:txBody>
          <a:bodyPr>
            <a:noAutofit/>
          </a:bodyPr>
          <a:lstStyle>
            <a:lvl1pPr marL="0" indent="0">
              <a:spcBef>
                <a:spcPts val="0"/>
              </a:spcBef>
              <a:buFont typeface="Arial" panose="020B0604020202020204" pitchFamily="34" charset="0"/>
              <a:buNone/>
              <a:defRPr sz="2200" i="0">
                <a:solidFill>
                  <a:schemeClr val="tx1"/>
                </a:solidFill>
              </a:defRPr>
            </a:lvl1pPr>
            <a:lvl2pPr marL="0" indent="0">
              <a:spcBef>
                <a:spcPts val="0"/>
              </a:spcBef>
              <a:buNone/>
              <a:defRPr sz="2400">
                <a:solidFill>
                  <a:schemeClr val="tx1">
                    <a:lumMod val="65000"/>
                    <a:lumOff val="35000"/>
                  </a:schemeClr>
                </a:solidFill>
              </a:defRPr>
            </a:lvl2pPr>
            <a:lvl3pPr marL="0" indent="0">
              <a:spcBef>
                <a:spcPts val="0"/>
              </a:spcBef>
              <a:buNone/>
              <a:defRPr sz="2400">
                <a:solidFill>
                  <a:schemeClr val="tx1">
                    <a:lumMod val="65000"/>
                    <a:lumOff val="35000"/>
                  </a:schemeClr>
                </a:solidFill>
              </a:defRPr>
            </a:lvl3pPr>
            <a:lvl4pPr marL="0" indent="0">
              <a:spcBef>
                <a:spcPts val="0"/>
              </a:spcBef>
              <a:buNone/>
              <a:defRPr sz="2400">
                <a:solidFill>
                  <a:schemeClr val="tx1">
                    <a:lumMod val="65000"/>
                    <a:lumOff val="35000"/>
                  </a:schemeClr>
                </a:solidFill>
              </a:defRPr>
            </a:lvl4pPr>
            <a:lvl5pPr marL="0" indent="0">
              <a:spcBef>
                <a:spcPts val="0"/>
              </a:spcBef>
              <a:buNone/>
              <a:defRPr sz="2400">
                <a:solidFill>
                  <a:schemeClr val="tx1">
                    <a:lumMod val="65000"/>
                    <a:lumOff val="35000"/>
                  </a:schemeClr>
                </a:solidFill>
              </a:defRPr>
            </a:lvl5pPr>
            <a:lvl6pPr marL="0" indent="0">
              <a:spcBef>
                <a:spcPts val="0"/>
              </a:spcBef>
              <a:buNone/>
              <a:defRPr sz="2400">
                <a:solidFill>
                  <a:schemeClr val="tx1">
                    <a:lumMod val="65000"/>
                    <a:lumOff val="35000"/>
                  </a:schemeClr>
                </a:solidFill>
              </a:defRPr>
            </a:lvl6pPr>
            <a:lvl7pPr marL="0" indent="0">
              <a:spcBef>
                <a:spcPts val="0"/>
              </a:spcBef>
              <a:buNone/>
              <a:defRPr sz="2400">
                <a:solidFill>
                  <a:schemeClr val="tx1">
                    <a:lumMod val="65000"/>
                    <a:lumOff val="35000"/>
                  </a:schemeClr>
                </a:solidFill>
              </a:defRPr>
            </a:lvl7pPr>
            <a:lvl8pPr marL="0" indent="0">
              <a:spcBef>
                <a:spcPts val="0"/>
              </a:spcBef>
              <a:buNone/>
              <a:defRPr sz="2400">
                <a:solidFill>
                  <a:schemeClr val="tx1">
                    <a:lumMod val="65000"/>
                    <a:lumOff val="35000"/>
                  </a:schemeClr>
                </a:solidFill>
              </a:defRPr>
            </a:lvl8pPr>
            <a:lvl9pPr marL="0" indent="0">
              <a:spcBef>
                <a:spcPts val="0"/>
              </a:spcBef>
              <a:buNone/>
              <a:defRPr sz="2400">
                <a:solidFill>
                  <a:schemeClr val="tx1">
                    <a:lumMod val="65000"/>
                    <a:lumOff val="35000"/>
                  </a:schemeClr>
                </a:solidFill>
              </a:defRPr>
            </a:lvl9pPr>
          </a:lstStyle>
          <a:p>
            <a:pPr lvl="0"/>
            <a:r>
              <a:t>Click to Add a Subtitle</a:t>
            </a:r>
          </a:p>
        </p:txBody>
      </p:sp>
      <p:sp>
        <p:nvSpPr>
          <p:cNvPr id="4" name="ConStatement"/>
          <p:cNvSpPr txBox="1"/>
          <p:nvPr userDrawn="1">
            <p:custDataLst>
              <p:tags r:id="rId3"/>
            </p:custDataLst>
          </p:nvPr>
        </p:nvSpPr>
        <p:spPr>
          <a:xfrm>
            <a:off x="2921000" y="6590224"/>
            <a:ext cx="6350000" cy="245794"/>
          </a:xfrm>
          <a:prstGeom prst="rect">
            <a:avLst/>
          </a:prstGeom>
          <a:noFill/>
        </p:spPr>
        <p:txBody>
          <a:bodyPr vert="horz" wrap="none" lIns="91440" tIns="45720" rIns="91440" bIns="45720" rtlCol="0" anchor="ctr">
            <a:noAutofit/>
          </a:bodyPr>
          <a:lstStyle/>
          <a:p>
            <a:pPr algn="ctr"/>
            <a:r>
              <a:rPr lang="en-US" sz="800" dirty="0">
                <a:solidFill>
                  <a:srgbClr val="7F7F7F"/>
                </a:solidFill>
                <a:latin typeface="Arial"/>
              </a:rPr>
              <a:t>Synopsys Confidential Information</a:t>
            </a:r>
          </a:p>
        </p:txBody>
      </p:sp>
    </p:spTree>
    <p:extLst>
      <p:ext uri="{BB962C8B-B14F-4D97-AF65-F5344CB8AC3E}">
        <p14:creationId xmlns:p14="http://schemas.microsoft.com/office/powerpoint/2010/main" val="3041685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Subtitl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custDataLst>
              <p:tags r:id="rId1"/>
            </p:custDataLst>
          </p:nvPr>
        </p:nvSpPr>
        <p:spPr/>
        <p:txBody>
          <a:bodyPr/>
          <a:lstStyle/>
          <a:p>
            <a:r>
              <a:t>Click to Add a Title</a:t>
            </a:r>
          </a:p>
        </p:txBody>
      </p:sp>
      <p:sp>
        <p:nvSpPr>
          <p:cNvPr id="3" name="Content Placeholder 2"/>
          <p:cNvSpPr>
            <a:spLocks noGrp="1"/>
          </p:cNvSpPr>
          <p:nvPr>
            <p:ph sz="half" idx="1" hasCustomPrompt="1"/>
            <p:custDataLst>
              <p:tags r:id="rId2"/>
            </p:custDataLst>
          </p:nvPr>
        </p:nvSpPr>
        <p:spPr>
          <a:xfrm>
            <a:off x="456555" y="1554480"/>
            <a:ext cx="5525117" cy="4846320"/>
          </a:xfrm>
        </p:spPr>
        <p:txBody>
          <a:bodyPr vert="horz" lIns="91440" tIns="45720" rIns="91440" bIns="45720" rtlCol="0">
            <a:normAutofit/>
          </a:bodyPr>
          <a:lstStyle>
            <a:lvl1pPr>
              <a:defRPr/>
            </a:lvl1pPr>
            <a:lvl2pPr>
              <a:defRPr/>
            </a:lvl2pPr>
            <a:lvl3pPr>
              <a:defRPr/>
            </a:lvl3pPr>
            <a:lvl4pPr>
              <a:defRPr/>
            </a:lvl4pPr>
            <a:lvl5pPr>
              <a:defRPr/>
            </a:lvl5pPr>
          </a:lstStyle>
          <a:p>
            <a:pPr lvl="0"/>
            <a:r>
              <a:t>Click to add text or choose an icon below to insert other content</a:t>
            </a:r>
          </a:p>
          <a:p>
            <a:pPr lvl="1"/>
            <a:r>
              <a:t>Second level</a:t>
            </a:r>
          </a:p>
          <a:p>
            <a:pPr lvl="2"/>
            <a:r>
              <a:t>Third level</a:t>
            </a:r>
          </a:p>
          <a:p>
            <a:pPr lvl="3"/>
            <a:r>
              <a:t>Fourth level</a:t>
            </a:r>
          </a:p>
          <a:p>
            <a:pPr lvl="4"/>
            <a:r>
              <a:t>Fifth level</a:t>
            </a:r>
          </a:p>
        </p:txBody>
      </p:sp>
      <p:sp>
        <p:nvSpPr>
          <p:cNvPr id="4" name="Content Placeholder 3"/>
          <p:cNvSpPr>
            <a:spLocks noGrp="1"/>
          </p:cNvSpPr>
          <p:nvPr>
            <p:ph sz="half" idx="2" hasCustomPrompt="1"/>
            <p:custDataLst>
              <p:tags r:id="rId3"/>
            </p:custDataLst>
          </p:nvPr>
        </p:nvSpPr>
        <p:spPr>
          <a:xfrm>
            <a:off x="6209681" y="1554480"/>
            <a:ext cx="5525117" cy="4846320"/>
          </a:xfrm>
        </p:spPr>
        <p:txBody>
          <a:bodyPr vert="horz" lIns="91440" tIns="45720" rIns="91440" bIns="45720" rtlCol="0">
            <a:normAutofit/>
          </a:bodyPr>
          <a:lstStyle>
            <a:lvl1pPr>
              <a:defRPr/>
            </a:lvl1pPr>
            <a:lvl2pPr>
              <a:defRPr/>
            </a:lvl2pPr>
            <a:lvl3pPr>
              <a:defRPr/>
            </a:lvl3pPr>
            <a:lvl4pPr>
              <a:defRPr baseline="0"/>
            </a:lvl4pPr>
            <a:lvl5pPr>
              <a:defRPr baseline="0"/>
            </a:lvl5pPr>
          </a:lstStyle>
          <a:p>
            <a:pPr lvl="0"/>
            <a:r>
              <a:t>Click to add text or choose an icon below to insert other content</a:t>
            </a:r>
          </a:p>
          <a:p>
            <a:pPr lvl="1"/>
            <a:r>
              <a:t>Second level</a:t>
            </a:r>
          </a:p>
          <a:p>
            <a:pPr lvl="2"/>
            <a:r>
              <a:t>Third level</a:t>
            </a:r>
          </a:p>
          <a:p>
            <a:pPr lvl="3"/>
            <a:r>
              <a:t>Fourth level</a:t>
            </a:r>
          </a:p>
          <a:p>
            <a:pPr lvl="4"/>
            <a:r>
              <a:t>Fifth level</a:t>
            </a:r>
          </a:p>
        </p:txBody>
      </p:sp>
      <p:sp>
        <p:nvSpPr>
          <p:cNvPr id="5" name="Text Placeholder 6"/>
          <p:cNvSpPr>
            <a:spLocks noGrp="1"/>
          </p:cNvSpPr>
          <p:nvPr>
            <p:ph type="body" sz="quarter" idx="12" hasCustomPrompt="1"/>
            <p:custDataLst>
              <p:tags r:id="rId4"/>
            </p:custDataLst>
          </p:nvPr>
        </p:nvSpPr>
        <p:spPr>
          <a:xfrm>
            <a:off x="456555" y="1005839"/>
            <a:ext cx="11278244" cy="365760"/>
          </a:xfrm>
        </p:spPr>
        <p:txBody>
          <a:bodyPr>
            <a:noAutofit/>
          </a:bodyPr>
          <a:lstStyle>
            <a:lvl1pPr marL="0" indent="0">
              <a:spcBef>
                <a:spcPts val="0"/>
              </a:spcBef>
              <a:buFont typeface="Arial" panose="020B0604020202020204" pitchFamily="34" charset="0"/>
              <a:buNone/>
              <a:defRPr sz="2200" i="0">
                <a:solidFill>
                  <a:schemeClr val="tx1"/>
                </a:solidFill>
              </a:defRPr>
            </a:lvl1pPr>
            <a:lvl2pPr marL="0" indent="0">
              <a:spcBef>
                <a:spcPts val="0"/>
              </a:spcBef>
              <a:buNone/>
              <a:defRPr sz="2400">
                <a:solidFill>
                  <a:schemeClr val="tx1">
                    <a:lumMod val="65000"/>
                    <a:lumOff val="35000"/>
                  </a:schemeClr>
                </a:solidFill>
              </a:defRPr>
            </a:lvl2pPr>
            <a:lvl3pPr marL="0" indent="0">
              <a:spcBef>
                <a:spcPts val="0"/>
              </a:spcBef>
              <a:buNone/>
              <a:defRPr sz="2400">
                <a:solidFill>
                  <a:schemeClr val="tx1">
                    <a:lumMod val="65000"/>
                    <a:lumOff val="35000"/>
                  </a:schemeClr>
                </a:solidFill>
              </a:defRPr>
            </a:lvl3pPr>
            <a:lvl4pPr marL="0" indent="0">
              <a:spcBef>
                <a:spcPts val="0"/>
              </a:spcBef>
              <a:buNone/>
              <a:defRPr sz="2400">
                <a:solidFill>
                  <a:schemeClr val="tx1">
                    <a:lumMod val="65000"/>
                    <a:lumOff val="35000"/>
                  </a:schemeClr>
                </a:solidFill>
              </a:defRPr>
            </a:lvl4pPr>
            <a:lvl5pPr marL="0" indent="0">
              <a:spcBef>
                <a:spcPts val="0"/>
              </a:spcBef>
              <a:buNone/>
              <a:defRPr sz="2400">
                <a:solidFill>
                  <a:schemeClr val="tx1">
                    <a:lumMod val="65000"/>
                    <a:lumOff val="35000"/>
                  </a:schemeClr>
                </a:solidFill>
              </a:defRPr>
            </a:lvl5pPr>
            <a:lvl6pPr marL="0" indent="0">
              <a:spcBef>
                <a:spcPts val="0"/>
              </a:spcBef>
              <a:buNone/>
              <a:defRPr sz="2400">
                <a:solidFill>
                  <a:schemeClr val="tx1">
                    <a:lumMod val="65000"/>
                    <a:lumOff val="35000"/>
                  </a:schemeClr>
                </a:solidFill>
              </a:defRPr>
            </a:lvl6pPr>
            <a:lvl7pPr marL="0" indent="0">
              <a:spcBef>
                <a:spcPts val="0"/>
              </a:spcBef>
              <a:buNone/>
              <a:defRPr sz="2400">
                <a:solidFill>
                  <a:schemeClr val="tx1">
                    <a:lumMod val="65000"/>
                    <a:lumOff val="35000"/>
                  </a:schemeClr>
                </a:solidFill>
              </a:defRPr>
            </a:lvl7pPr>
            <a:lvl8pPr marL="0" indent="0">
              <a:spcBef>
                <a:spcPts val="0"/>
              </a:spcBef>
              <a:buNone/>
              <a:defRPr sz="2400">
                <a:solidFill>
                  <a:schemeClr val="tx1">
                    <a:lumMod val="65000"/>
                    <a:lumOff val="35000"/>
                  </a:schemeClr>
                </a:solidFill>
              </a:defRPr>
            </a:lvl8pPr>
            <a:lvl9pPr marL="0" indent="0">
              <a:spcBef>
                <a:spcPts val="0"/>
              </a:spcBef>
              <a:buNone/>
              <a:defRPr sz="2400">
                <a:solidFill>
                  <a:schemeClr val="tx1">
                    <a:lumMod val="65000"/>
                    <a:lumOff val="35000"/>
                  </a:schemeClr>
                </a:solidFill>
              </a:defRPr>
            </a:lvl9pPr>
          </a:lstStyle>
          <a:p>
            <a:pPr lvl="0"/>
            <a:r>
              <a:t>Click to Add a Subtitle</a:t>
            </a:r>
          </a:p>
        </p:txBody>
      </p:sp>
      <p:sp>
        <p:nvSpPr>
          <p:cNvPr id="6" name="ConStatement"/>
          <p:cNvSpPr txBox="1"/>
          <p:nvPr userDrawn="1">
            <p:custDataLst>
              <p:tags r:id="rId5"/>
            </p:custDataLst>
          </p:nvPr>
        </p:nvSpPr>
        <p:spPr>
          <a:xfrm>
            <a:off x="2921000" y="6590224"/>
            <a:ext cx="6350000" cy="245794"/>
          </a:xfrm>
          <a:prstGeom prst="rect">
            <a:avLst/>
          </a:prstGeom>
          <a:noFill/>
        </p:spPr>
        <p:txBody>
          <a:bodyPr vert="horz" wrap="none" lIns="91440" tIns="45720" rIns="91440" bIns="45720" rtlCol="0" anchor="ctr">
            <a:noAutofit/>
          </a:bodyPr>
          <a:lstStyle/>
          <a:p>
            <a:pPr algn="ctr"/>
            <a:r>
              <a:rPr lang="en-US" sz="800" dirty="0">
                <a:solidFill>
                  <a:srgbClr val="7F7F7F"/>
                </a:solidFill>
                <a:latin typeface="Arial"/>
              </a:rPr>
              <a:t>Synopsys Confidential Information</a:t>
            </a:r>
          </a:p>
        </p:txBody>
      </p:sp>
    </p:spTree>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3" orient="horz" pos="1152">
          <p15:clr>
            <a:srgbClr val="5ACBF0"/>
          </p15:clr>
        </p15:guide>
        <p15:guide id="4" orient="horz" pos="720">
          <p15:clr>
            <a:srgbClr val="5ACBF0"/>
          </p15:clr>
        </p15:guide>
        <p15:guide id="5" orient="horz" pos="3888">
          <p15:clr>
            <a:srgbClr val="5ACBF0"/>
          </p15:clr>
        </p15:guide>
        <p15:guide id="6" pos="7392">
          <p15:clr>
            <a:srgbClr val="5ACBF0"/>
          </p15:clr>
        </p15:guide>
        <p15:guide id="7" pos="288">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Content Gray Bar">
    <p:spTree>
      <p:nvGrpSpPr>
        <p:cNvPr id="1" name=""/>
        <p:cNvGrpSpPr/>
        <p:nvPr/>
      </p:nvGrpSpPr>
      <p:grpSpPr>
        <a:xfrm>
          <a:off x="0" y="0"/>
          <a:ext cx="0" cy="0"/>
          <a:chOff x="0" y="0"/>
          <a:chExt cx="0" cy="0"/>
        </a:xfrm>
      </p:grpSpPr>
      <p:sp>
        <p:nvSpPr>
          <p:cNvPr id="3" name="Rectangle 2"/>
          <p:cNvSpPr/>
          <p:nvPr>
            <p:custDataLst>
              <p:tags r:id="rId1"/>
            </p:custDataLst>
          </p:nvPr>
        </p:nvSpPr>
        <p:spPr bwMode="ltGray">
          <a:xfrm>
            <a:off x="8534400" y="0"/>
            <a:ext cx="3658245"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Content Placeholder 5"/>
          <p:cNvSpPr>
            <a:spLocks noGrp="1"/>
          </p:cNvSpPr>
          <p:nvPr>
            <p:ph sz="quarter" idx="10" hasCustomPrompt="1"/>
            <p:custDataLst>
              <p:tags r:id="rId2"/>
            </p:custDataLst>
          </p:nvPr>
        </p:nvSpPr>
        <p:spPr>
          <a:xfrm>
            <a:off x="456555" y="1554480"/>
            <a:ext cx="7772400" cy="4846320"/>
          </a:xfrm>
        </p:spPr>
        <p:txBody>
          <a:bodyPr vert="horz" lIns="91440" tIns="45720" rIns="91440" bIns="45720" rtlCol="0">
            <a:normAutofit/>
          </a:bodyPr>
          <a:lstStyle>
            <a:lvl1pPr>
              <a:defRPr/>
            </a:lvl1pPr>
            <a:lvl2pPr>
              <a:defRPr/>
            </a:lvl2pPr>
            <a:lvl3pPr>
              <a:defRPr/>
            </a:lvl3pPr>
          </a:lstStyle>
          <a:p>
            <a:pPr lvl="0"/>
            <a:r>
              <a:t>Click to add text or choose an icon below to insert other content</a:t>
            </a:r>
          </a:p>
          <a:p>
            <a:pPr lvl="1"/>
            <a:r>
              <a:t>Second level</a:t>
            </a:r>
          </a:p>
          <a:p>
            <a:pPr lvl="2"/>
            <a:r>
              <a:t>Third level</a:t>
            </a:r>
          </a:p>
          <a:p>
            <a:pPr lvl="3"/>
            <a:r>
              <a:t>Fourth level</a:t>
            </a:r>
          </a:p>
          <a:p>
            <a:pPr lvl="4"/>
            <a:r>
              <a:t>Fifth level</a:t>
            </a:r>
          </a:p>
        </p:txBody>
      </p:sp>
      <p:sp>
        <p:nvSpPr>
          <p:cNvPr id="6" name="Content Placeholder 7"/>
          <p:cNvSpPr>
            <a:spLocks noGrp="1"/>
          </p:cNvSpPr>
          <p:nvPr>
            <p:ph sz="quarter" idx="11" hasCustomPrompt="1"/>
            <p:custDataLst>
              <p:tags r:id="rId3"/>
            </p:custDataLst>
          </p:nvPr>
        </p:nvSpPr>
        <p:spPr>
          <a:xfrm>
            <a:off x="8763322" y="686390"/>
            <a:ext cx="3200400" cy="5700328"/>
          </a:xfrm>
        </p:spPr>
        <p:txBody>
          <a:bodyPr anchor="ctr"/>
          <a:lstStyle>
            <a:lvl1pPr marL="173736" indent="-173736">
              <a:spcBef>
                <a:spcPts val="600"/>
              </a:spcBef>
              <a:buFont typeface="Arial" panose="020B0604020202020204" pitchFamily="34" charset="0"/>
              <a:buChar char="•"/>
              <a:defRPr sz="2000"/>
            </a:lvl1pPr>
            <a:lvl2pPr marL="512064" indent="-219456">
              <a:spcBef>
                <a:spcPts val="600"/>
              </a:spcBef>
              <a:buFont typeface="Arial" panose="020B0604020202020204" pitchFamily="34" charset="0"/>
              <a:buChar char="–"/>
              <a:defRPr/>
            </a:lvl2pPr>
            <a:lvl3pPr marL="804672" indent="-228600">
              <a:spcBef>
                <a:spcPts val="600"/>
              </a:spcBef>
              <a:buFont typeface="Arial" panose="020B0604020202020204" pitchFamily="34" charset="0"/>
              <a:buChar char="–"/>
              <a:defRPr/>
            </a:lvl3pPr>
            <a:lvl4pPr marL="1088136" indent="-219456">
              <a:spcBef>
                <a:spcPts val="336"/>
              </a:spcBef>
              <a:buFont typeface="Arial" panose="020B0604020202020204" pitchFamily="34" charset="0"/>
              <a:buChar char="–"/>
              <a:defRPr/>
            </a:lvl4pPr>
            <a:lvl5pPr marL="1088136" indent="-219456">
              <a:spcBef>
                <a:spcPts val="336"/>
              </a:spcBef>
              <a:buFont typeface="Arial" panose="020B0604020202020204" pitchFamily="34" charset="0"/>
              <a:buChar char="–"/>
              <a:defRPr/>
            </a:lvl5pPr>
            <a:lvl6pPr marL="1088136" indent="-219456">
              <a:spcBef>
                <a:spcPts val="336"/>
              </a:spcBef>
              <a:buFont typeface="Arial" panose="020B0604020202020204" pitchFamily="34" charset="0"/>
              <a:buChar char="–"/>
              <a:defRPr/>
            </a:lvl6pPr>
            <a:lvl7pPr marL="1088136" indent="-219456">
              <a:spcBef>
                <a:spcPts val="336"/>
              </a:spcBef>
              <a:buFont typeface="Arial" panose="020B0604020202020204" pitchFamily="34" charset="0"/>
              <a:buChar char="–"/>
              <a:defRPr/>
            </a:lvl7pPr>
            <a:lvl8pPr marL="1088136" indent="-219456">
              <a:spcBef>
                <a:spcPts val="336"/>
              </a:spcBef>
              <a:buFont typeface="Arial" panose="020B0604020202020204" pitchFamily="34" charset="0"/>
              <a:buChar char="–"/>
              <a:defRPr/>
            </a:lvl8pPr>
            <a:lvl9pPr marL="1088136" indent="-219456">
              <a:spcBef>
                <a:spcPts val="336"/>
              </a:spcBef>
              <a:buFont typeface="Arial" panose="020B0604020202020204" pitchFamily="34" charset="0"/>
              <a:buChar char="–"/>
              <a:defRPr/>
            </a:lvl9pPr>
          </a:lstStyle>
          <a:p>
            <a:pPr lvl="0"/>
            <a:r>
              <a:t>Click to add text or choose an icon below to insert other content</a:t>
            </a:r>
          </a:p>
          <a:p>
            <a:pPr lvl="1"/>
            <a:r>
              <a:t>Second level</a:t>
            </a:r>
          </a:p>
          <a:p>
            <a:pPr lvl="2"/>
            <a:r>
              <a:t>Third level</a:t>
            </a:r>
          </a:p>
          <a:p>
            <a:pPr lvl="3"/>
            <a:r>
              <a:t>Fourth level</a:t>
            </a:r>
          </a:p>
          <a:p>
            <a:pPr lvl="4"/>
            <a:r>
              <a:t>Fifth level</a:t>
            </a:r>
          </a:p>
          <a:p>
            <a:pPr lvl="5"/>
            <a:r>
              <a:t>Sixth level</a:t>
            </a:r>
          </a:p>
          <a:p>
            <a:pPr lvl="6"/>
            <a:r>
              <a:t>Seventh level</a:t>
            </a:r>
          </a:p>
          <a:p>
            <a:pPr lvl="7"/>
            <a:r>
              <a:t>Eighth level</a:t>
            </a:r>
          </a:p>
          <a:p>
            <a:pPr lvl="8"/>
            <a:r>
              <a:t>Ninth level</a:t>
            </a:r>
          </a:p>
        </p:txBody>
      </p:sp>
      <p:sp>
        <p:nvSpPr>
          <p:cNvPr id="7" name="Text Placeholder 6"/>
          <p:cNvSpPr>
            <a:spLocks noGrp="1"/>
          </p:cNvSpPr>
          <p:nvPr>
            <p:ph type="body" sz="quarter" idx="12" hasCustomPrompt="1"/>
            <p:custDataLst>
              <p:tags r:id="rId4"/>
            </p:custDataLst>
          </p:nvPr>
        </p:nvSpPr>
        <p:spPr>
          <a:xfrm>
            <a:off x="456555" y="1005839"/>
            <a:ext cx="7772400" cy="365760"/>
          </a:xfrm>
        </p:spPr>
        <p:txBody>
          <a:bodyPr>
            <a:noAutofit/>
          </a:bodyPr>
          <a:lstStyle>
            <a:lvl1pPr marL="0" indent="0">
              <a:spcBef>
                <a:spcPts val="0"/>
              </a:spcBef>
              <a:buFontTx/>
              <a:buNone/>
              <a:defRPr sz="2200" i="0">
                <a:solidFill>
                  <a:schemeClr val="tx1"/>
                </a:solidFill>
              </a:defRPr>
            </a:lvl1pPr>
            <a:lvl2pPr marL="0" indent="0">
              <a:spcBef>
                <a:spcPts val="0"/>
              </a:spcBef>
              <a:buFontTx/>
              <a:buNone/>
              <a:defRPr sz="2400">
                <a:solidFill>
                  <a:schemeClr val="tx1">
                    <a:lumMod val="65000"/>
                    <a:lumOff val="35000"/>
                  </a:schemeClr>
                </a:solidFill>
              </a:defRPr>
            </a:lvl2pPr>
            <a:lvl3pPr marL="0" indent="0">
              <a:spcBef>
                <a:spcPts val="0"/>
              </a:spcBef>
              <a:buFontTx/>
              <a:buNone/>
              <a:defRPr sz="2400">
                <a:solidFill>
                  <a:schemeClr val="tx1">
                    <a:lumMod val="65000"/>
                    <a:lumOff val="35000"/>
                  </a:schemeClr>
                </a:solidFill>
              </a:defRPr>
            </a:lvl3pPr>
            <a:lvl4pPr marL="0" indent="0">
              <a:spcBef>
                <a:spcPts val="0"/>
              </a:spcBef>
              <a:buFontTx/>
              <a:buNone/>
              <a:defRPr sz="2400">
                <a:solidFill>
                  <a:schemeClr val="tx1">
                    <a:lumMod val="65000"/>
                    <a:lumOff val="35000"/>
                  </a:schemeClr>
                </a:solidFill>
              </a:defRPr>
            </a:lvl4pPr>
            <a:lvl5pPr marL="0" indent="0">
              <a:spcBef>
                <a:spcPts val="0"/>
              </a:spcBef>
              <a:buFontTx/>
              <a:buNone/>
              <a:defRPr sz="2400">
                <a:solidFill>
                  <a:schemeClr val="tx1">
                    <a:lumMod val="65000"/>
                    <a:lumOff val="35000"/>
                  </a:schemeClr>
                </a:solidFill>
              </a:defRPr>
            </a:lvl5pPr>
            <a:lvl6pPr marL="0" indent="0">
              <a:spcBef>
                <a:spcPts val="0"/>
              </a:spcBef>
              <a:buFontTx/>
              <a:buNone/>
              <a:defRPr sz="2400">
                <a:solidFill>
                  <a:schemeClr val="tx1">
                    <a:lumMod val="65000"/>
                    <a:lumOff val="35000"/>
                  </a:schemeClr>
                </a:solidFill>
              </a:defRPr>
            </a:lvl6pPr>
            <a:lvl7pPr marL="0" indent="0">
              <a:spcBef>
                <a:spcPts val="0"/>
              </a:spcBef>
              <a:buFontTx/>
              <a:buNone/>
              <a:defRPr sz="2400">
                <a:solidFill>
                  <a:schemeClr val="tx1">
                    <a:lumMod val="65000"/>
                    <a:lumOff val="35000"/>
                  </a:schemeClr>
                </a:solidFill>
              </a:defRPr>
            </a:lvl7pPr>
            <a:lvl8pPr marL="0" indent="0">
              <a:spcBef>
                <a:spcPts val="0"/>
              </a:spcBef>
              <a:buFontTx/>
              <a:buNone/>
              <a:defRPr sz="2400">
                <a:solidFill>
                  <a:schemeClr val="tx1">
                    <a:lumMod val="65000"/>
                    <a:lumOff val="35000"/>
                  </a:schemeClr>
                </a:solidFill>
              </a:defRPr>
            </a:lvl8pPr>
            <a:lvl9pPr marL="0" indent="0">
              <a:spcBef>
                <a:spcPts val="0"/>
              </a:spcBef>
              <a:buFontTx/>
              <a:buNone/>
              <a:defRPr sz="2400">
                <a:solidFill>
                  <a:schemeClr val="tx1">
                    <a:lumMod val="65000"/>
                    <a:lumOff val="35000"/>
                  </a:schemeClr>
                </a:solidFill>
              </a:defRPr>
            </a:lvl9pPr>
          </a:lstStyle>
          <a:p>
            <a:pPr lvl="0"/>
            <a:r>
              <a:t>Click to Add a Subtitle</a:t>
            </a:r>
          </a:p>
        </p:txBody>
      </p:sp>
      <p:sp>
        <p:nvSpPr>
          <p:cNvPr id="8" name="TextBox 7">
            <a:extLst>
              <a:ext uri="{FF2B5EF4-FFF2-40B4-BE49-F238E27FC236}">
                <a16:creationId xmlns:a16="http://schemas.microsoft.com/office/drawing/2014/main" id="{CC02078C-B5C2-413D-869E-7A1B5863A89B}"/>
              </a:ext>
            </a:extLst>
          </p:cNvPr>
          <p:cNvSpPr txBox="1"/>
          <p:nvPr>
            <p:custDataLst>
              <p:tags r:id="rId5"/>
            </p:custDataLst>
          </p:nvPr>
        </p:nvSpPr>
        <p:spPr>
          <a:xfrm>
            <a:off x="10293026" y="6605399"/>
            <a:ext cx="1353017" cy="215444"/>
          </a:xfrm>
          <a:prstGeom prst="rect">
            <a:avLst/>
          </a:prstGeom>
          <a:noFill/>
        </p:spPr>
        <p:txBody>
          <a:bodyPr wrap="square" rtlCol="0">
            <a:spAutoFit/>
          </a:bodyPr>
          <a:lstStyle/>
          <a:p>
            <a:r>
              <a:rPr sz="800">
                <a:solidFill>
                  <a:schemeClr val="tx1">
                    <a:lumMod val="50000"/>
                    <a:lumOff val="50000"/>
                  </a:schemeClr>
                </a:solidFill>
              </a:rPr>
              <a:t>© 2019 Synopsys, Inc. </a:t>
            </a:r>
          </a:p>
        </p:txBody>
      </p:sp>
      <p:sp>
        <p:nvSpPr>
          <p:cNvPr id="9" name="TextBox 8">
            <a:extLst>
              <a:ext uri="{FF2B5EF4-FFF2-40B4-BE49-F238E27FC236}">
                <a16:creationId xmlns:a16="http://schemas.microsoft.com/office/drawing/2014/main" id="{1C9E5331-3F34-4E1E-9A9D-9DBBF61D981B}"/>
              </a:ext>
            </a:extLst>
          </p:cNvPr>
          <p:cNvSpPr txBox="1"/>
          <p:nvPr>
            <p:custDataLst>
              <p:tags r:id="rId6"/>
            </p:custDataLst>
          </p:nvPr>
        </p:nvSpPr>
        <p:spPr>
          <a:xfrm>
            <a:off x="11308403" y="6605399"/>
            <a:ext cx="853440" cy="215444"/>
          </a:xfrm>
          <a:prstGeom prst="rect">
            <a:avLst/>
          </a:prstGeom>
          <a:noFill/>
        </p:spPr>
        <p:txBody>
          <a:bodyPr wrap="square" rtlCol="0">
            <a:spAutoFit/>
          </a:bodyPr>
          <a:lstStyle/>
          <a:p>
            <a:pPr algn="ctr"/>
            <a:fld id="{CAE2347F-76BC-4690-80B5-B24BA0EA7B0A}" type="slidenum">
              <a:rPr sz="800">
                <a:solidFill>
                  <a:schemeClr val="tx1">
                    <a:lumMod val="50000"/>
                    <a:lumOff val="50000"/>
                  </a:schemeClr>
                </a:solidFill>
              </a:rPr>
              <a:pPr algn="ctr"/>
              <a:t>‹#›</a:t>
            </a:fld>
            <a:endParaRPr sz="800">
              <a:solidFill>
                <a:schemeClr val="tx1">
                  <a:lumMod val="50000"/>
                  <a:lumOff val="50000"/>
                </a:schemeClr>
              </a:solidFill>
            </a:endParaRPr>
          </a:p>
        </p:txBody>
      </p:sp>
      <p:sp>
        <p:nvSpPr>
          <p:cNvPr id="2" name="Title 1">
            <a:extLst>
              <a:ext uri="{FF2B5EF4-FFF2-40B4-BE49-F238E27FC236}">
                <a16:creationId xmlns:a16="http://schemas.microsoft.com/office/drawing/2014/main" id="{9A2A9805-62BE-4C31-8A35-16B53C254CAC}"/>
              </a:ext>
            </a:extLst>
          </p:cNvPr>
          <p:cNvSpPr>
            <a:spLocks noGrp="1"/>
          </p:cNvSpPr>
          <p:nvPr>
            <p:ph type="title" hasCustomPrompt="1"/>
            <p:custDataLst>
              <p:tags r:id="rId7"/>
            </p:custDataLst>
          </p:nvPr>
        </p:nvSpPr>
        <p:spPr>
          <a:xfrm>
            <a:off x="457200" y="0"/>
            <a:ext cx="7772400" cy="1005840"/>
          </a:xfrm>
        </p:spPr>
        <p:txBody>
          <a:bodyPr/>
          <a:lstStyle>
            <a:lvl1pPr>
              <a:defRPr/>
            </a:lvl1pPr>
          </a:lstStyle>
          <a:p>
            <a:r>
              <a:t>Click to Add a Title</a:t>
            </a:r>
          </a:p>
        </p:txBody>
      </p:sp>
      <p:sp>
        <p:nvSpPr>
          <p:cNvPr id="10" name="ConStatement"/>
          <p:cNvSpPr txBox="1"/>
          <p:nvPr userDrawn="1">
            <p:custDataLst>
              <p:tags r:id="rId8"/>
            </p:custDataLst>
          </p:nvPr>
        </p:nvSpPr>
        <p:spPr>
          <a:xfrm>
            <a:off x="2921000" y="6590224"/>
            <a:ext cx="6350000" cy="245794"/>
          </a:xfrm>
          <a:prstGeom prst="rect">
            <a:avLst/>
          </a:prstGeom>
          <a:noFill/>
        </p:spPr>
        <p:txBody>
          <a:bodyPr vert="horz" wrap="none" lIns="91440" tIns="45720" rIns="91440" bIns="45720" rtlCol="0" anchor="ctr">
            <a:noAutofit/>
          </a:bodyPr>
          <a:lstStyle/>
          <a:p>
            <a:pPr algn="ctr"/>
            <a:r>
              <a:rPr lang="en-US" sz="800" dirty="0">
                <a:solidFill>
                  <a:srgbClr val="7F7F7F"/>
                </a:solidFill>
                <a:latin typeface="Arial"/>
              </a:rPr>
              <a:t>Synopsys Confidential Information</a:t>
            </a:r>
          </a:p>
        </p:txBody>
      </p:sp>
    </p:spTree>
  </p:cSld>
  <p:clrMapOvr>
    <a:masterClrMapping/>
  </p:clrMapOvr>
  <p:extLst mod="1">
    <p:ext uri="{DCECCB84-F9BA-43D5-87BE-67443E8EF086}">
      <p15:sldGuideLst xmlns:p15="http://schemas.microsoft.com/office/powerpoint/2012/main">
        <p15:guide id="2" pos="5256">
          <p15:clr>
            <a:srgbClr val="5ACBF0"/>
          </p15:clr>
        </p15:guide>
        <p15:guide id="5" orient="horz" pos="1152">
          <p15:clr>
            <a:srgbClr val="5ACBF0"/>
          </p15:clr>
        </p15:guide>
        <p15:guide id="6" orient="horz" pos="720">
          <p15:clr>
            <a:srgbClr val="5ACBF0"/>
          </p15:clr>
        </p15:guide>
        <p15:guide id="8" pos="7536">
          <p15:clr>
            <a:srgbClr val="5ACBF0"/>
          </p15:clr>
        </p15:guide>
        <p15:guide id="9" pos="288">
          <p15:clr>
            <a:srgbClr val="5ACBF0"/>
          </p15:clr>
        </p15:guide>
        <p15:guide id="10" orient="horz" pos="3888">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ConStatement"/>
          <p:cNvSpPr txBox="1"/>
          <p:nvPr userDrawn="1">
            <p:custDataLst>
              <p:tags r:id="rId1"/>
            </p:custDataLst>
          </p:nvPr>
        </p:nvSpPr>
        <p:spPr>
          <a:xfrm>
            <a:off x="2921000" y="6590224"/>
            <a:ext cx="6350000" cy="245794"/>
          </a:xfrm>
          <a:prstGeom prst="rect">
            <a:avLst/>
          </a:prstGeom>
          <a:noFill/>
        </p:spPr>
        <p:txBody>
          <a:bodyPr vert="horz" wrap="none" lIns="91440" tIns="45720" rIns="91440" bIns="45720" rtlCol="0" anchor="ctr">
            <a:noAutofit/>
          </a:bodyPr>
          <a:lstStyle/>
          <a:p>
            <a:pPr algn="ctr"/>
            <a:r>
              <a:rPr lang="en-US" sz="800" dirty="0">
                <a:solidFill>
                  <a:srgbClr val="7F7F7F"/>
                </a:solidFill>
                <a:latin typeface="Arial"/>
              </a:rPr>
              <a:t>Synopsys Confidential Information</a:t>
            </a:r>
          </a:p>
        </p:txBody>
      </p:sp>
    </p:spTree>
  </p:cSld>
  <p:clrMapOvr>
    <a:masterClrMapping/>
  </p:clrMapOvr>
  <p:extLst mod="1">
    <p:ext uri="{DCECCB84-F9BA-43D5-87BE-67443E8EF086}">
      <p15:sldGuideLst xmlns:p15="http://schemas.microsoft.com/office/powerpoint/2012/main">
        <p15:guide id="4" orient="horz" pos="372">
          <p15:clr>
            <a:srgbClr val="5ACBF0"/>
          </p15:clr>
        </p15:guide>
        <p15:guide id="5" orient="horz" pos="3888">
          <p15:clr>
            <a:srgbClr val="5ACBF0"/>
          </p15:clr>
        </p15:guide>
        <p15:guide id="6" pos="288">
          <p15:clr>
            <a:srgbClr val="5ACBF0"/>
          </p15:clr>
        </p15:guide>
        <p15:guide id="7" pos="7392">
          <p15:clr>
            <a:srgbClr val="5ACBF0"/>
          </p15:clr>
        </p15:guide>
        <p15:guide id="8" orient="horz" pos="1152">
          <p15:clr>
            <a:srgbClr val="5ACBF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B58714D-2663-4B45-8812-F81E64B5B065}"/>
              </a:ext>
            </a:extLst>
          </p:cNvPr>
          <p:cNvSpPr/>
          <p:nvPr>
            <p:custDataLst>
              <p:tags r:id="rId1"/>
            </p:custDataLst>
          </p:nvPr>
        </p:nvSpPr>
        <p:spPr>
          <a:xfrm>
            <a:off x="0" y="921262"/>
            <a:ext cx="12192000" cy="136845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hasCustomPrompt="1"/>
            <p:custDataLst>
              <p:tags r:id="rId2"/>
            </p:custDataLst>
          </p:nvPr>
        </p:nvSpPr>
        <p:spPr>
          <a:xfrm>
            <a:off x="456876" y="921262"/>
            <a:ext cx="10319341" cy="1368459"/>
          </a:xfrm>
        </p:spPr>
        <p:txBody>
          <a:bodyPr anchor="ctr">
            <a:normAutofit/>
          </a:bodyPr>
          <a:lstStyle>
            <a:lvl1pPr>
              <a:defRPr sz="3600">
                <a:solidFill>
                  <a:schemeClr val="accent1"/>
                </a:solidFill>
              </a:defRPr>
            </a:lvl1pPr>
          </a:lstStyle>
          <a:p>
            <a:r>
              <a:t>Click to add Agenda</a:t>
            </a:r>
          </a:p>
        </p:txBody>
      </p:sp>
      <p:sp>
        <p:nvSpPr>
          <p:cNvPr id="7" name="Text Placeholder 6"/>
          <p:cNvSpPr>
            <a:spLocks noGrp="1"/>
          </p:cNvSpPr>
          <p:nvPr>
            <p:ph type="body" sz="quarter" idx="10" hasCustomPrompt="1"/>
            <p:custDataLst>
              <p:tags r:id="rId3"/>
            </p:custDataLst>
          </p:nvPr>
        </p:nvSpPr>
        <p:spPr>
          <a:xfrm>
            <a:off x="456876" y="2409824"/>
            <a:ext cx="11278244" cy="3990976"/>
          </a:xfrm>
        </p:spPr>
        <p:txBody>
          <a:bodyPr>
            <a:normAutofit/>
          </a:bodyPr>
          <a:lstStyle>
            <a:lvl1pPr marL="228600" indent="-228600">
              <a:spcBef>
                <a:spcPts val="600"/>
              </a:spcBef>
              <a:spcAft>
                <a:spcPts val="0"/>
              </a:spcAft>
              <a:buClr>
                <a:schemeClr val="tx1"/>
              </a:buClr>
              <a:buFont typeface="Arial" panose="020B0604020202020204" pitchFamily="34" charset="0"/>
              <a:buChar char="•"/>
              <a:defRPr sz="2800" baseline="0">
                <a:solidFill>
                  <a:schemeClr val="tx1"/>
                </a:solidFill>
              </a:defRPr>
            </a:lvl1pPr>
            <a:lvl2pPr marL="512064" indent="-219456">
              <a:buClr>
                <a:schemeClr val="tx1"/>
              </a:buClr>
              <a:buFont typeface="Arial" panose="020B0604020202020204" pitchFamily="34" charset="0"/>
              <a:buChar char="•"/>
              <a:defRPr sz="2400">
                <a:solidFill>
                  <a:schemeClr val="tx1"/>
                </a:solidFill>
              </a:defRPr>
            </a:lvl2pPr>
            <a:lvl3pPr marL="804672" indent="-228600">
              <a:buClr>
                <a:schemeClr val="tx1"/>
              </a:buClr>
              <a:buFont typeface="Arial" panose="020B0604020202020204" pitchFamily="34" charset="0"/>
              <a:buChar char="•"/>
              <a:defRPr sz="2000">
                <a:solidFill>
                  <a:schemeClr val="tx1"/>
                </a:solidFill>
              </a:defRPr>
            </a:lvl3pPr>
            <a:lvl4pPr marL="1088136" indent="-219456">
              <a:buClr>
                <a:schemeClr val="tx1"/>
              </a:buClr>
              <a:buFont typeface="Arial" panose="020B0604020202020204" pitchFamily="34" charset="0"/>
              <a:buChar char="•"/>
              <a:defRPr sz="1800">
                <a:solidFill>
                  <a:schemeClr val="tx1"/>
                </a:solidFill>
              </a:defRPr>
            </a:lvl4pPr>
            <a:lvl5pPr marL="1088136" indent="-219456">
              <a:buClr>
                <a:schemeClr val="tx1"/>
              </a:buClr>
              <a:buFont typeface="Arial" panose="020B0604020202020204" pitchFamily="34" charset="0"/>
              <a:buChar char="•"/>
              <a:defRPr sz="1800">
                <a:solidFill>
                  <a:schemeClr val="tx1"/>
                </a:solidFill>
              </a:defRPr>
            </a:lvl5pPr>
            <a:lvl6pPr marL="1088136" indent="-219456">
              <a:buClr>
                <a:schemeClr val="tx1"/>
              </a:buClr>
              <a:buFont typeface="Arial" panose="020B0604020202020204" pitchFamily="34" charset="0"/>
              <a:buChar char="•"/>
              <a:defRPr sz="1800"/>
            </a:lvl6pPr>
            <a:lvl7pPr marL="1088136" indent="-219456">
              <a:buClr>
                <a:schemeClr val="tx1"/>
              </a:buClr>
              <a:buFont typeface="Arial" panose="020B0604020202020204" pitchFamily="34" charset="0"/>
              <a:buChar char="•"/>
              <a:defRPr sz="1800"/>
            </a:lvl7pPr>
            <a:lvl8pPr marL="1088136" indent="-219456">
              <a:buClr>
                <a:schemeClr val="tx1"/>
              </a:buClr>
              <a:buFont typeface="Arial" panose="020B0604020202020204" pitchFamily="34" charset="0"/>
              <a:buChar char="•"/>
              <a:defRPr sz="1800"/>
            </a:lvl8pPr>
            <a:lvl9pPr marL="1088136" indent="-219456">
              <a:buClr>
                <a:schemeClr val="tx1"/>
              </a:buClr>
              <a:buFont typeface="Arial" panose="020B0604020202020204" pitchFamily="34" charset="0"/>
              <a:buChar char="•"/>
              <a:defRPr sz="1800"/>
            </a:lvl9pPr>
          </a:lstStyle>
          <a:p>
            <a:pPr lvl="0"/>
            <a:r>
              <a:t>Agenda item</a:t>
            </a:r>
          </a:p>
          <a:p>
            <a:pPr lvl="1"/>
            <a:r>
              <a:t>Second level</a:t>
            </a:r>
          </a:p>
          <a:p>
            <a:pPr lvl="2"/>
            <a:r>
              <a:t>Third level</a:t>
            </a:r>
          </a:p>
          <a:p>
            <a:pPr lvl="3"/>
            <a:r>
              <a:t>Fourth level</a:t>
            </a:r>
          </a:p>
          <a:p>
            <a:pPr lvl="4"/>
            <a:r>
              <a:t>Fifth level</a:t>
            </a:r>
          </a:p>
          <a:p>
            <a:pPr lvl="5"/>
            <a:r>
              <a:t>Six</a:t>
            </a:r>
          </a:p>
          <a:p>
            <a:pPr lvl="6"/>
            <a:r>
              <a:t>Seven</a:t>
            </a:r>
          </a:p>
          <a:p>
            <a:pPr lvl="7"/>
            <a:r>
              <a:t>Eight</a:t>
            </a:r>
          </a:p>
          <a:p>
            <a:pPr lvl="8"/>
            <a:r>
              <a:t>nine</a:t>
            </a:r>
          </a:p>
        </p:txBody>
      </p:sp>
      <p:pic>
        <p:nvPicPr>
          <p:cNvPr id="8" name="Picture 7">
            <a:extLst>
              <a:ext uri="{FF2B5EF4-FFF2-40B4-BE49-F238E27FC236}">
                <a16:creationId xmlns:a16="http://schemas.microsoft.com/office/drawing/2014/main" id="{A4B705BD-3A2D-4144-B3FF-F24403F80C12}"/>
              </a:ext>
            </a:extLst>
          </p:cNvPr>
          <p:cNvPicPr>
            <a:picLocks noChangeAspect="1"/>
          </p:cNvPicPr>
          <p:nvPr>
            <p:custDataLst>
              <p:tags r:id="rId4"/>
            </p:custDataLst>
          </p:nvPr>
        </p:nvPicPr>
        <p:blipFill>
          <a:blip r:embed="rId7"/>
          <a:stretch>
            <a:fillRect/>
          </a:stretch>
        </p:blipFill>
        <p:spPr>
          <a:xfrm>
            <a:off x="10829622" y="921262"/>
            <a:ext cx="1362376" cy="1368459"/>
          </a:xfrm>
          <a:prstGeom prst="rect">
            <a:avLst/>
          </a:prstGeom>
        </p:spPr>
      </p:pic>
      <p:sp>
        <p:nvSpPr>
          <p:cNvPr id="6" name="ConStatement"/>
          <p:cNvSpPr txBox="1"/>
          <p:nvPr userDrawn="1">
            <p:custDataLst>
              <p:tags r:id="rId5"/>
            </p:custDataLst>
          </p:nvPr>
        </p:nvSpPr>
        <p:spPr>
          <a:xfrm>
            <a:off x="2921000" y="6590224"/>
            <a:ext cx="6350000" cy="245794"/>
          </a:xfrm>
          <a:prstGeom prst="rect">
            <a:avLst/>
          </a:prstGeom>
          <a:noFill/>
        </p:spPr>
        <p:txBody>
          <a:bodyPr vert="horz" wrap="none" lIns="91440" tIns="45720" rIns="91440" bIns="45720" rtlCol="0" anchor="ctr">
            <a:noAutofit/>
          </a:bodyPr>
          <a:lstStyle/>
          <a:p>
            <a:pPr algn="ctr"/>
            <a:r>
              <a:rPr lang="en-US" sz="800" dirty="0">
                <a:solidFill>
                  <a:srgbClr val="7F7F7F"/>
                </a:solidFill>
                <a:latin typeface="Arial"/>
              </a:rPr>
              <a:t>Synopsys Confidential Information</a:t>
            </a:r>
          </a:p>
        </p:txBody>
      </p:sp>
    </p:spTree>
  </p:cSld>
  <p:clrMapOvr>
    <a:masterClrMapping/>
  </p:clrMapOvr>
  <p:extLst mod="1">
    <p:ext uri="{DCECCB84-F9BA-43D5-87BE-67443E8EF086}">
      <p15:sldGuideLst xmlns:p15="http://schemas.microsoft.com/office/powerpoint/2012/main">
        <p15:guide id="1" orient="horz" pos="1512">
          <p15:clr>
            <a:srgbClr val="5ACBF0"/>
          </p15:clr>
        </p15:guide>
        <p15:guide id="2" pos="288">
          <p15:clr>
            <a:srgbClr val="5ACBF0"/>
          </p15:clr>
        </p15:guide>
        <p15:guide id="3" pos="7392">
          <p15:clr>
            <a:srgbClr val="5ACBF0"/>
          </p15:clr>
        </p15:guide>
        <p15:guide id="4" orient="horz" pos="3888">
          <p15:clr>
            <a:srgbClr val="5ACBF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4.xml"/><Relationship Id="rId3" Type="http://schemas.openxmlformats.org/officeDocument/2006/relationships/slideLayout" Target="../slideLayouts/slideLayout3.xml"/><Relationship Id="rId21" Type="http://schemas.openxmlformats.org/officeDocument/2006/relationships/tags" Target="../tags/tag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3.xml"/><Relationship Id="rId2" Type="http://schemas.openxmlformats.org/officeDocument/2006/relationships/slideLayout" Target="../slideLayouts/slideLayout2.xml"/><Relationship Id="rId16" Type="http://schemas.openxmlformats.org/officeDocument/2006/relationships/tags" Target="../tags/tag2.xml"/><Relationship Id="rId20" Type="http://schemas.openxmlformats.org/officeDocument/2006/relationships/tags" Target="../tags/tag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tags" Target="../tags/tag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6"/>
            </p:custDataLst>
          </p:nvPr>
        </p:nvSpPr>
        <p:spPr>
          <a:xfrm>
            <a:off x="457200" y="0"/>
            <a:ext cx="11277922" cy="100584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custDataLst>
              <p:tags r:id="rId17"/>
            </p:custDataLst>
          </p:nvPr>
        </p:nvSpPr>
        <p:spPr>
          <a:xfrm>
            <a:off x="456555" y="1554480"/>
            <a:ext cx="11278244" cy="4846320"/>
          </a:xfrm>
          <a:prstGeom prst="rect">
            <a:avLst/>
          </a:prstGeom>
        </p:spPr>
        <p:txBody>
          <a:bodyPr vert="horz" lIns="91440" tIns="45720" rIns="91440" bIns="45720" rtlCol="0">
            <a:normAutofit/>
          </a:bodyPr>
          <a:lstStyle/>
          <a:p>
            <a:pPr lvl="0"/>
            <a:r>
              <a:t>Edit Master text styles</a:t>
            </a:r>
          </a:p>
          <a:p>
            <a:pPr lvl="1"/>
            <a:r>
              <a:t>Second level</a:t>
            </a:r>
          </a:p>
          <a:p>
            <a:pPr lvl="2"/>
            <a:r>
              <a:t>Third level</a:t>
            </a:r>
          </a:p>
          <a:p>
            <a:pPr lvl="3"/>
            <a:r>
              <a:t>Fourth level</a:t>
            </a:r>
          </a:p>
          <a:p>
            <a:pPr lvl="4"/>
            <a:r>
              <a:t>Fifth level</a:t>
            </a:r>
          </a:p>
          <a:p>
            <a:pPr lvl="5"/>
            <a:r>
              <a:t>Six</a:t>
            </a:r>
          </a:p>
          <a:p>
            <a:pPr lvl="6"/>
            <a:r>
              <a:t>Seven</a:t>
            </a:r>
          </a:p>
          <a:p>
            <a:pPr lvl="7"/>
            <a:r>
              <a:t>Eight</a:t>
            </a:r>
          </a:p>
          <a:p>
            <a:pPr lvl="8"/>
            <a:r>
              <a:t>Nine</a:t>
            </a:r>
          </a:p>
        </p:txBody>
      </p:sp>
      <p:sp>
        <p:nvSpPr>
          <p:cNvPr id="8" name="TextBox 7"/>
          <p:cNvSpPr txBox="1"/>
          <p:nvPr>
            <p:custDataLst>
              <p:tags r:id="rId18"/>
            </p:custDataLst>
          </p:nvPr>
        </p:nvSpPr>
        <p:spPr>
          <a:xfrm>
            <a:off x="10293026" y="6605399"/>
            <a:ext cx="1353017" cy="215444"/>
          </a:xfrm>
          <a:prstGeom prst="rect">
            <a:avLst/>
          </a:prstGeom>
          <a:noFill/>
        </p:spPr>
        <p:txBody>
          <a:bodyPr wrap="square" rtlCol="0">
            <a:spAutoFit/>
          </a:bodyPr>
          <a:lstStyle/>
          <a:p>
            <a:r>
              <a:rPr sz="800">
                <a:solidFill>
                  <a:schemeClr val="tx1">
                    <a:lumMod val="50000"/>
                    <a:lumOff val="50000"/>
                  </a:schemeClr>
                </a:solidFill>
              </a:rPr>
              <a:t>© 2019 Synopsys, Inc. </a:t>
            </a:r>
          </a:p>
        </p:txBody>
      </p:sp>
      <p:sp>
        <p:nvSpPr>
          <p:cNvPr id="9" name="TextBox 8"/>
          <p:cNvSpPr txBox="1"/>
          <p:nvPr>
            <p:custDataLst>
              <p:tags r:id="rId19"/>
            </p:custDataLst>
          </p:nvPr>
        </p:nvSpPr>
        <p:spPr>
          <a:xfrm>
            <a:off x="11308403" y="6605399"/>
            <a:ext cx="853440" cy="215444"/>
          </a:xfrm>
          <a:prstGeom prst="rect">
            <a:avLst/>
          </a:prstGeom>
          <a:noFill/>
        </p:spPr>
        <p:txBody>
          <a:bodyPr wrap="square" rtlCol="0">
            <a:spAutoFit/>
          </a:bodyPr>
          <a:lstStyle/>
          <a:p>
            <a:pPr algn="ctr"/>
            <a:fld id="{CAE2347F-76BC-4690-80B5-B24BA0EA7B0A}" type="slidenum">
              <a:rPr sz="800">
                <a:solidFill>
                  <a:schemeClr val="tx1">
                    <a:lumMod val="50000"/>
                    <a:lumOff val="50000"/>
                  </a:schemeClr>
                </a:solidFill>
              </a:rPr>
              <a:pPr algn="ctr"/>
              <a:t>‹#›</a:t>
            </a:fld>
            <a:endParaRPr sz="800">
              <a:solidFill>
                <a:schemeClr val="tx1">
                  <a:lumMod val="50000"/>
                  <a:lumOff val="50000"/>
                </a:schemeClr>
              </a:solidFill>
            </a:endParaRPr>
          </a:p>
        </p:txBody>
      </p:sp>
      <p:sp>
        <p:nvSpPr>
          <p:cNvPr id="26" name="TaggedShape" hidden="1"/>
          <p:cNvSpPr/>
          <p:nvPr>
            <p:custDataLst>
              <p:tags r:id="rId20"/>
            </p:custDataLst>
          </p:nvPr>
        </p:nvSpPr>
        <p:spPr>
          <a:xfrm>
            <a:off x="0" y="0"/>
            <a:ext cx="12700" cy="12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4" name="Freeform: Shape 23">
            <a:extLst>
              <a:ext uri="{FF2B5EF4-FFF2-40B4-BE49-F238E27FC236}">
                <a16:creationId xmlns:a16="http://schemas.microsoft.com/office/drawing/2014/main" id="{82E1CD3D-0785-471B-BAE5-08555AEDFFE1}"/>
              </a:ext>
            </a:extLst>
          </p:cNvPr>
          <p:cNvSpPr/>
          <p:nvPr>
            <p:custDataLst>
              <p:tags r:id="rId21"/>
            </p:custDataLst>
          </p:nvPr>
        </p:nvSpPr>
        <p:spPr>
          <a:xfrm>
            <a:off x="-1588" y="6629402"/>
            <a:ext cx="458788" cy="228599"/>
          </a:xfrm>
          <a:custGeom>
            <a:avLst/>
            <a:gdLst>
              <a:gd name="connsiteX0" fmla="*/ 0 w 458788"/>
              <a:gd name="connsiteY0" fmla="*/ 0 h 228599"/>
              <a:gd name="connsiteX1" fmla="*/ 458788 w 458788"/>
              <a:gd name="connsiteY1" fmla="*/ 0 h 228599"/>
              <a:gd name="connsiteX2" fmla="*/ 375500 w 458788"/>
              <a:gd name="connsiteY2" fmla="*/ 228599 h 228599"/>
              <a:gd name="connsiteX3" fmla="*/ 0 w 458788"/>
              <a:gd name="connsiteY3" fmla="*/ 228599 h 228599"/>
              <a:gd name="connsiteX4" fmla="*/ 0 w 458788"/>
              <a:gd name="connsiteY4" fmla="*/ 0 h 228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788" h="228599">
                <a:moveTo>
                  <a:pt x="0" y="0"/>
                </a:moveTo>
                <a:lnTo>
                  <a:pt x="458788" y="0"/>
                </a:lnTo>
                <a:lnTo>
                  <a:pt x="375500" y="228599"/>
                </a:lnTo>
                <a:lnTo>
                  <a:pt x="0" y="2285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20" name="Group 19">
            <a:extLst>
              <a:ext uri="{FF2B5EF4-FFF2-40B4-BE49-F238E27FC236}">
                <a16:creationId xmlns:a16="http://schemas.microsoft.com/office/drawing/2014/main" id="{F76697F3-762D-46B7-99A9-FC99BACEA1D9}"/>
              </a:ext>
            </a:extLst>
          </p:cNvPr>
          <p:cNvGrpSpPr/>
          <p:nvPr>
            <p:custDataLst>
              <p:tags r:id="rId22"/>
            </p:custDataLst>
          </p:nvPr>
        </p:nvGrpSpPr>
        <p:grpSpPr>
          <a:xfrm>
            <a:off x="521037" y="6675438"/>
            <a:ext cx="629606" cy="136522"/>
            <a:chOff x="973138" y="5000626"/>
            <a:chExt cx="3506788" cy="760412"/>
          </a:xfrm>
          <a:solidFill>
            <a:schemeClr val="accent1"/>
          </a:solidFill>
        </p:grpSpPr>
        <p:sp>
          <p:nvSpPr>
            <p:cNvPr id="21" name="Freeform 6">
              <a:extLst>
                <a:ext uri="{FF2B5EF4-FFF2-40B4-BE49-F238E27FC236}">
                  <a16:creationId xmlns:a16="http://schemas.microsoft.com/office/drawing/2014/main" id="{A7F995B9-BF5C-4B9E-8420-8A2435F1761F}"/>
                </a:ext>
              </a:extLst>
            </p:cNvPr>
            <p:cNvSpPr>
              <a:spLocks/>
            </p:cNvSpPr>
            <p:nvPr/>
          </p:nvSpPr>
          <p:spPr bwMode="auto">
            <a:xfrm>
              <a:off x="973138" y="5000626"/>
              <a:ext cx="357188" cy="612775"/>
            </a:xfrm>
            <a:custGeom>
              <a:avLst/>
              <a:gdLst>
                <a:gd name="T0" fmla="*/ 276 w 451"/>
                <a:gd name="T1" fmla="*/ 1 h 771"/>
                <a:gd name="T2" fmla="*/ 354 w 451"/>
                <a:gd name="T3" fmla="*/ 12 h 771"/>
                <a:gd name="T4" fmla="*/ 407 w 451"/>
                <a:gd name="T5" fmla="*/ 33 h 771"/>
                <a:gd name="T6" fmla="*/ 437 w 451"/>
                <a:gd name="T7" fmla="*/ 65 h 771"/>
                <a:gd name="T8" fmla="*/ 447 w 451"/>
                <a:gd name="T9" fmla="*/ 107 h 771"/>
                <a:gd name="T10" fmla="*/ 307 w 451"/>
                <a:gd name="T11" fmla="*/ 203 h 771"/>
                <a:gd name="T12" fmla="*/ 307 w 451"/>
                <a:gd name="T13" fmla="*/ 99 h 771"/>
                <a:gd name="T14" fmla="*/ 297 w 451"/>
                <a:gd name="T15" fmla="*/ 77 h 771"/>
                <a:gd name="T16" fmla="*/ 272 w 451"/>
                <a:gd name="T17" fmla="*/ 64 h 771"/>
                <a:gd name="T18" fmla="*/ 228 w 451"/>
                <a:gd name="T19" fmla="*/ 59 h 771"/>
                <a:gd name="T20" fmla="*/ 182 w 451"/>
                <a:gd name="T21" fmla="*/ 64 h 771"/>
                <a:gd name="T22" fmla="*/ 158 w 451"/>
                <a:gd name="T23" fmla="*/ 77 h 771"/>
                <a:gd name="T24" fmla="*/ 149 w 451"/>
                <a:gd name="T25" fmla="*/ 99 h 771"/>
                <a:gd name="T26" fmla="*/ 148 w 451"/>
                <a:gd name="T27" fmla="*/ 190 h 771"/>
                <a:gd name="T28" fmla="*/ 154 w 451"/>
                <a:gd name="T29" fmla="*/ 226 h 771"/>
                <a:gd name="T30" fmla="*/ 178 w 451"/>
                <a:gd name="T31" fmla="*/ 258 h 771"/>
                <a:gd name="T32" fmla="*/ 421 w 451"/>
                <a:gd name="T33" fmla="*/ 468 h 771"/>
                <a:gd name="T34" fmla="*/ 447 w 451"/>
                <a:gd name="T35" fmla="*/ 515 h 771"/>
                <a:gd name="T36" fmla="*/ 451 w 451"/>
                <a:gd name="T37" fmla="*/ 660 h 771"/>
                <a:gd name="T38" fmla="*/ 439 w 451"/>
                <a:gd name="T39" fmla="*/ 703 h 771"/>
                <a:gd name="T40" fmla="*/ 404 w 451"/>
                <a:gd name="T41" fmla="*/ 736 h 771"/>
                <a:gd name="T42" fmla="*/ 348 w 451"/>
                <a:gd name="T43" fmla="*/ 759 h 771"/>
                <a:gd name="T44" fmla="*/ 272 w 451"/>
                <a:gd name="T45" fmla="*/ 770 h 771"/>
                <a:gd name="T46" fmla="*/ 180 w 451"/>
                <a:gd name="T47" fmla="*/ 770 h 771"/>
                <a:gd name="T48" fmla="*/ 101 w 451"/>
                <a:gd name="T49" fmla="*/ 760 h 771"/>
                <a:gd name="T50" fmla="*/ 44 w 451"/>
                <a:gd name="T51" fmla="*/ 739 h 771"/>
                <a:gd name="T52" fmla="*/ 11 w 451"/>
                <a:gd name="T53" fmla="*/ 705 h 771"/>
                <a:gd name="T54" fmla="*/ 0 w 451"/>
                <a:gd name="T55" fmla="*/ 660 h 771"/>
                <a:gd name="T56" fmla="*/ 140 w 451"/>
                <a:gd name="T57" fmla="*/ 557 h 771"/>
                <a:gd name="T58" fmla="*/ 141 w 451"/>
                <a:gd name="T59" fmla="*/ 673 h 771"/>
                <a:gd name="T60" fmla="*/ 161 w 451"/>
                <a:gd name="T61" fmla="*/ 697 h 771"/>
                <a:gd name="T62" fmla="*/ 200 w 451"/>
                <a:gd name="T63" fmla="*/ 711 h 771"/>
                <a:gd name="T64" fmla="*/ 254 w 451"/>
                <a:gd name="T65" fmla="*/ 711 h 771"/>
                <a:gd name="T66" fmla="*/ 291 w 451"/>
                <a:gd name="T67" fmla="*/ 697 h 771"/>
                <a:gd name="T68" fmla="*/ 310 w 451"/>
                <a:gd name="T69" fmla="*/ 673 h 771"/>
                <a:gd name="T70" fmla="*/ 311 w 451"/>
                <a:gd name="T71" fmla="*/ 550 h 771"/>
                <a:gd name="T72" fmla="*/ 303 w 451"/>
                <a:gd name="T73" fmla="*/ 514 h 771"/>
                <a:gd name="T74" fmla="*/ 272 w 451"/>
                <a:gd name="T75" fmla="*/ 478 h 771"/>
                <a:gd name="T76" fmla="*/ 47 w 451"/>
                <a:gd name="T77" fmla="*/ 281 h 771"/>
                <a:gd name="T78" fmla="*/ 19 w 451"/>
                <a:gd name="T79" fmla="*/ 245 h 771"/>
                <a:gd name="T80" fmla="*/ 8 w 451"/>
                <a:gd name="T81" fmla="*/ 203 h 771"/>
                <a:gd name="T82" fmla="*/ 11 w 451"/>
                <a:gd name="T83" fmla="*/ 88 h 771"/>
                <a:gd name="T84" fmla="*/ 34 w 451"/>
                <a:gd name="T85" fmla="*/ 49 h 771"/>
                <a:gd name="T86" fmla="*/ 78 w 451"/>
                <a:gd name="T87" fmla="*/ 22 h 771"/>
                <a:gd name="T88" fmla="*/ 144 w 451"/>
                <a:gd name="T89" fmla="*/ 5 h 771"/>
                <a:gd name="T90" fmla="*/ 228 w 451"/>
                <a:gd name="T9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1" h="771">
                  <a:moveTo>
                    <a:pt x="228" y="0"/>
                  </a:moveTo>
                  <a:lnTo>
                    <a:pt x="276" y="1"/>
                  </a:lnTo>
                  <a:lnTo>
                    <a:pt x="318" y="5"/>
                  </a:lnTo>
                  <a:lnTo>
                    <a:pt x="354" y="12"/>
                  </a:lnTo>
                  <a:lnTo>
                    <a:pt x="382" y="21"/>
                  </a:lnTo>
                  <a:lnTo>
                    <a:pt x="407" y="33"/>
                  </a:lnTo>
                  <a:lnTo>
                    <a:pt x="424" y="48"/>
                  </a:lnTo>
                  <a:lnTo>
                    <a:pt x="437" y="65"/>
                  </a:lnTo>
                  <a:lnTo>
                    <a:pt x="444" y="84"/>
                  </a:lnTo>
                  <a:lnTo>
                    <a:pt x="447" y="107"/>
                  </a:lnTo>
                  <a:lnTo>
                    <a:pt x="447" y="203"/>
                  </a:lnTo>
                  <a:lnTo>
                    <a:pt x="307" y="203"/>
                  </a:lnTo>
                  <a:lnTo>
                    <a:pt x="307" y="111"/>
                  </a:lnTo>
                  <a:lnTo>
                    <a:pt x="307" y="99"/>
                  </a:lnTo>
                  <a:lnTo>
                    <a:pt x="303" y="87"/>
                  </a:lnTo>
                  <a:lnTo>
                    <a:pt x="297" y="77"/>
                  </a:lnTo>
                  <a:lnTo>
                    <a:pt x="287" y="69"/>
                  </a:lnTo>
                  <a:lnTo>
                    <a:pt x="272" y="64"/>
                  </a:lnTo>
                  <a:lnTo>
                    <a:pt x="252" y="60"/>
                  </a:lnTo>
                  <a:lnTo>
                    <a:pt x="228" y="59"/>
                  </a:lnTo>
                  <a:lnTo>
                    <a:pt x="203" y="60"/>
                  </a:lnTo>
                  <a:lnTo>
                    <a:pt x="182" y="64"/>
                  </a:lnTo>
                  <a:lnTo>
                    <a:pt x="169" y="69"/>
                  </a:lnTo>
                  <a:lnTo>
                    <a:pt x="158" y="77"/>
                  </a:lnTo>
                  <a:lnTo>
                    <a:pt x="152" y="87"/>
                  </a:lnTo>
                  <a:lnTo>
                    <a:pt x="149" y="99"/>
                  </a:lnTo>
                  <a:lnTo>
                    <a:pt x="148" y="111"/>
                  </a:lnTo>
                  <a:lnTo>
                    <a:pt x="148" y="190"/>
                  </a:lnTo>
                  <a:lnTo>
                    <a:pt x="149" y="209"/>
                  </a:lnTo>
                  <a:lnTo>
                    <a:pt x="154" y="226"/>
                  </a:lnTo>
                  <a:lnTo>
                    <a:pt x="165" y="243"/>
                  </a:lnTo>
                  <a:lnTo>
                    <a:pt x="178" y="258"/>
                  </a:lnTo>
                  <a:lnTo>
                    <a:pt x="400" y="448"/>
                  </a:lnTo>
                  <a:lnTo>
                    <a:pt x="421" y="468"/>
                  </a:lnTo>
                  <a:lnTo>
                    <a:pt x="437" y="491"/>
                  </a:lnTo>
                  <a:lnTo>
                    <a:pt x="447" y="515"/>
                  </a:lnTo>
                  <a:lnTo>
                    <a:pt x="451" y="541"/>
                  </a:lnTo>
                  <a:lnTo>
                    <a:pt x="451" y="660"/>
                  </a:lnTo>
                  <a:lnTo>
                    <a:pt x="448" y="683"/>
                  </a:lnTo>
                  <a:lnTo>
                    <a:pt x="439" y="703"/>
                  </a:lnTo>
                  <a:lnTo>
                    <a:pt x="424" y="721"/>
                  </a:lnTo>
                  <a:lnTo>
                    <a:pt x="404" y="736"/>
                  </a:lnTo>
                  <a:lnTo>
                    <a:pt x="378" y="748"/>
                  </a:lnTo>
                  <a:lnTo>
                    <a:pt x="348" y="759"/>
                  </a:lnTo>
                  <a:lnTo>
                    <a:pt x="311" y="766"/>
                  </a:lnTo>
                  <a:lnTo>
                    <a:pt x="272" y="770"/>
                  </a:lnTo>
                  <a:lnTo>
                    <a:pt x="228" y="771"/>
                  </a:lnTo>
                  <a:lnTo>
                    <a:pt x="180" y="770"/>
                  </a:lnTo>
                  <a:lnTo>
                    <a:pt x="137" y="767"/>
                  </a:lnTo>
                  <a:lnTo>
                    <a:pt x="101" y="760"/>
                  </a:lnTo>
                  <a:lnTo>
                    <a:pt x="70" y="751"/>
                  </a:lnTo>
                  <a:lnTo>
                    <a:pt x="44" y="739"/>
                  </a:lnTo>
                  <a:lnTo>
                    <a:pt x="24" y="723"/>
                  </a:lnTo>
                  <a:lnTo>
                    <a:pt x="11" y="705"/>
                  </a:lnTo>
                  <a:lnTo>
                    <a:pt x="3" y="684"/>
                  </a:lnTo>
                  <a:lnTo>
                    <a:pt x="0" y="660"/>
                  </a:lnTo>
                  <a:lnTo>
                    <a:pt x="0" y="557"/>
                  </a:lnTo>
                  <a:lnTo>
                    <a:pt x="140" y="557"/>
                  </a:lnTo>
                  <a:lnTo>
                    <a:pt x="140" y="656"/>
                  </a:lnTo>
                  <a:lnTo>
                    <a:pt x="141" y="673"/>
                  </a:lnTo>
                  <a:lnTo>
                    <a:pt x="149" y="687"/>
                  </a:lnTo>
                  <a:lnTo>
                    <a:pt x="161" y="697"/>
                  </a:lnTo>
                  <a:lnTo>
                    <a:pt x="177" y="705"/>
                  </a:lnTo>
                  <a:lnTo>
                    <a:pt x="200" y="711"/>
                  </a:lnTo>
                  <a:lnTo>
                    <a:pt x="228" y="712"/>
                  </a:lnTo>
                  <a:lnTo>
                    <a:pt x="254" y="711"/>
                  </a:lnTo>
                  <a:lnTo>
                    <a:pt x="275" y="705"/>
                  </a:lnTo>
                  <a:lnTo>
                    <a:pt x="291" y="697"/>
                  </a:lnTo>
                  <a:lnTo>
                    <a:pt x="303" y="687"/>
                  </a:lnTo>
                  <a:lnTo>
                    <a:pt x="310" y="673"/>
                  </a:lnTo>
                  <a:lnTo>
                    <a:pt x="311" y="656"/>
                  </a:lnTo>
                  <a:lnTo>
                    <a:pt x="311" y="550"/>
                  </a:lnTo>
                  <a:lnTo>
                    <a:pt x="310" y="531"/>
                  </a:lnTo>
                  <a:lnTo>
                    <a:pt x="303" y="514"/>
                  </a:lnTo>
                  <a:lnTo>
                    <a:pt x="290" y="496"/>
                  </a:lnTo>
                  <a:lnTo>
                    <a:pt x="272" y="478"/>
                  </a:lnTo>
                  <a:lnTo>
                    <a:pt x="67" y="300"/>
                  </a:lnTo>
                  <a:lnTo>
                    <a:pt x="47" y="281"/>
                  </a:lnTo>
                  <a:lnTo>
                    <a:pt x="31" y="262"/>
                  </a:lnTo>
                  <a:lnTo>
                    <a:pt x="19" y="245"/>
                  </a:lnTo>
                  <a:lnTo>
                    <a:pt x="11" y="225"/>
                  </a:lnTo>
                  <a:lnTo>
                    <a:pt x="8" y="203"/>
                  </a:lnTo>
                  <a:lnTo>
                    <a:pt x="8" y="111"/>
                  </a:lnTo>
                  <a:lnTo>
                    <a:pt x="11" y="88"/>
                  </a:lnTo>
                  <a:lnTo>
                    <a:pt x="20" y="67"/>
                  </a:lnTo>
                  <a:lnTo>
                    <a:pt x="34" y="49"/>
                  </a:lnTo>
                  <a:lnTo>
                    <a:pt x="54" y="35"/>
                  </a:lnTo>
                  <a:lnTo>
                    <a:pt x="78" y="22"/>
                  </a:lnTo>
                  <a:lnTo>
                    <a:pt x="109" y="12"/>
                  </a:lnTo>
                  <a:lnTo>
                    <a:pt x="144" y="5"/>
                  </a:lnTo>
                  <a:lnTo>
                    <a:pt x="182" y="1"/>
                  </a:lnTo>
                  <a:lnTo>
                    <a:pt x="2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2" name="Freeform 7">
              <a:extLst>
                <a:ext uri="{FF2B5EF4-FFF2-40B4-BE49-F238E27FC236}">
                  <a16:creationId xmlns:a16="http://schemas.microsoft.com/office/drawing/2014/main" id="{8EB0E47A-89A6-4FD7-8F51-FE17837B73CD}"/>
                </a:ext>
              </a:extLst>
            </p:cNvPr>
            <p:cNvSpPr>
              <a:spLocks noEditPoints="1"/>
            </p:cNvSpPr>
            <p:nvPr/>
          </p:nvSpPr>
          <p:spPr bwMode="auto">
            <a:xfrm>
              <a:off x="2282826" y="5000626"/>
              <a:ext cx="387350" cy="611188"/>
            </a:xfrm>
            <a:custGeom>
              <a:avLst/>
              <a:gdLst>
                <a:gd name="T0" fmla="*/ 213 w 489"/>
                <a:gd name="T1" fmla="*/ 61 h 772"/>
                <a:gd name="T2" fmla="*/ 172 w 489"/>
                <a:gd name="T3" fmla="*/ 71 h 772"/>
                <a:gd name="T4" fmla="*/ 149 w 489"/>
                <a:gd name="T5" fmla="*/ 90 h 772"/>
                <a:gd name="T6" fmla="*/ 140 w 489"/>
                <a:gd name="T7" fmla="*/ 116 h 772"/>
                <a:gd name="T8" fmla="*/ 138 w 489"/>
                <a:gd name="T9" fmla="*/ 642 h 772"/>
                <a:gd name="T10" fmla="*/ 142 w 489"/>
                <a:gd name="T11" fmla="*/ 670 h 772"/>
                <a:gd name="T12" fmla="*/ 158 w 489"/>
                <a:gd name="T13" fmla="*/ 693 h 772"/>
                <a:gd name="T14" fmla="*/ 191 w 489"/>
                <a:gd name="T15" fmla="*/ 707 h 772"/>
                <a:gd name="T16" fmla="*/ 244 w 489"/>
                <a:gd name="T17" fmla="*/ 713 h 772"/>
                <a:gd name="T18" fmla="*/ 298 w 489"/>
                <a:gd name="T19" fmla="*/ 707 h 772"/>
                <a:gd name="T20" fmla="*/ 330 w 489"/>
                <a:gd name="T21" fmla="*/ 693 h 772"/>
                <a:gd name="T22" fmla="*/ 345 w 489"/>
                <a:gd name="T23" fmla="*/ 670 h 772"/>
                <a:gd name="T24" fmla="*/ 349 w 489"/>
                <a:gd name="T25" fmla="*/ 642 h 772"/>
                <a:gd name="T26" fmla="*/ 349 w 489"/>
                <a:gd name="T27" fmla="*/ 116 h 772"/>
                <a:gd name="T28" fmla="*/ 340 w 489"/>
                <a:gd name="T29" fmla="*/ 90 h 772"/>
                <a:gd name="T30" fmla="*/ 317 w 489"/>
                <a:gd name="T31" fmla="*/ 71 h 772"/>
                <a:gd name="T32" fmla="*/ 274 w 489"/>
                <a:gd name="T33" fmla="*/ 61 h 772"/>
                <a:gd name="T34" fmla="*/ 244 w 489"/>
                <a:gd name="T35" fmla="*/ 0 h 772"/>
                <a:gd name="T36" fmla="*/ 334 w 489"/>
                <a:gd name="T37" fmla="*/ 6 h 772"/>
                <a:gd name="T38" fmla="*/ 400 w 489"/>
                <a:gd name="T39" fmla="*/ 20 h 772"/>
                <a:gd name="T40" fmla="*/ 446 w 489"/>
                <a:gd name="T41" fmla="*/ 43 h 772"/>
                <a:gd name="T42" fmla="*/ 474 w 489"/>
                <a:gd name="T43" fmla="*/ 73 h 772"/>
                <a:gd name="T44" fmla="*/ 487 w 489"/>
                <a:gd name="T45" fmla="*/ 109 h 772"/>
                <a:gd name="T46" fmla="*/ 489 w 489"/>
                <a:gd name="T47" fmla="*/ 643 h 772"/>
                <a:gd name="T48" fmla="*/ 482 w 489"/>
                <a:gd name="T49" fmla="*/ 682 h 772"/>
                <a:gd name="T50" fmla="*/ 462 w 489"/>
                <a:gd name="T51" fmla="*/ 715 h 772"/>
                <a:gd name="T52" fmla="*/ 425 w 489"/>
                <a:gd name="T53" fmla="*/ 742 h 772"/>
                <a:gd name="T54" fmla="*/ 369 w 489"/>
                <a:gd name="T55" fmla="*/ 761 h 772"/>
                <a:gd name="T56" fmla="*/ 291 w 489"/>
                <a:gd name="T57" fmla="*/ 770 h 772"/>
                <a:gd name="T58" fmla="*/ 196 w 489"/>
                <a:gd name="T59" fmla="*/ 770 h 772"/>
                <a:gd name="T60" fmla="*/ 118 w 489"/>
                <a:gd name="T61" fmla="*/ 761 h 772"/>
                <a:gd name="T62" fmla="*/ 62 w 489"/>
                <a:gd name="T63" fmla="*/ 742 h 772"/>
                <a:gd name="T64" fmla="*/ 26 w 489"/>
                <a:gd name="T65" fmla="*/ 715 h 772"/>
                <a:gd name="T66" fmla="*/ 5 w 489"/>
                <a:gd name="T67" fmla="*/ 682 h 772"/>
                <a:gd name="T68" fmla="*/ 0 w 489"/>
                <a:gd name="T69" fmla="*/ 643 h 772"/>
                <a:gd name="T70" fmla="*/ 1 w 489"/>
                <a:gd name="T71" fmla="*/ 109 h 772"/>
                <a:gd name="T72" fmla="*/ 14 w 489"/>
                <a:gd name="T73" fmla="*/ 73 h 772"/>
                <a:gd name="T74" fmla="*/ 42 w 489"/>
                <a:gd name="T75" fmla="*/ 43 h 772"/>
                <a:gd name="T76" fmla="*/ 87 w 489"/>
                <a:gd name="T77" fmla="*/ 20 h 772"/>
                <a:gd name="T78" fmla="*/ 154 w 489"/>
                <a:gd name="T79" fmla="*/ 6 h 772"/>
                <a:gd name="T80" fmla="*/ 244 w 489"/>
                <a:gd name="T81" fmla="*/ 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9" h="772">
                  <a:moveTo>
                    <a:pt x="244" y="59"/>
                  </a:moveTo>
                  <a:lnTo>
                    <a:pt x="213" y="61"/>
                  </a:lnTo>
                  <a:lnTo>
                    <a:pt x="191" y="65"/>
                  </a:lnTo>
                  <a:lnTo>
                    <a:pt x="172" y="71"/>
                  </a:lnTo>
                  <a:lnTo>
                    <a:pt x="158" y="79"/>
                  </a:lnTo>
                  <a:lnTo>
                    <a:pt x="149" y="90"/>
                  </a:lnTo>
                  <a:lnTo>
                    <a:pt x="142" y="102"/>
                  </a:lnTo>
                  <a:lnTo>
                    <a:pt x="140" y="116"/>
                  </a:lnTo>
                  <a:lnTo>
                    <a:pt x="138" y="130"/>
                  </a:lnTo>
                  <a:lnTo>
                    <a:pt x="138" y="642"/>
                  </a:lnTo>
                  <a:lnTo>
                    <a:pt x="140" y="656"/>
                  </a:lnTo>
                  <a:lnTo>
                    <a:pt x="142" y="670"/>
                  </a:lnTo>
                  <a:lnTo>
                    <a:pt x="149" y="683"/>
                  </a:lnTo>
                  <a:lnTo>
                    <a:pt x="158" y="693"/>
                  </a:lnTo>
                  <a:lnTo>
                    <a:pt x="172" y="702"/>
                  </a:lnTo>
                  <a:lnTo>
                    <a:pt x="191" y="707"/>
                  </a:lnTo>
                  <a:lnTo>
                    <a:pt x="213" y="711"/>
                  </a:lnTo>
                  <a:lnTo>
                    <a:pt x="244" y="713"/>
                  </a:lnTo>
                  <a:lnTo>
                    <a:pt x="274" y="711"/>
                  </a:lnTo>
                  <a:lnTo>
                    <a:pt x="298" y="707"/>
                  </a:lnTo>
                  <a:lnTo>
                    <a:pt x="317" y="702"/>
                  </a:lnTo>
                  <a:lnTo>
                    <a:pt x="330" y="693"/>
                  </a:lnTo>
                  <a:lnTo>
                    <a:pt x="340" y="683"/>
                  </a:lnTo>
                  <a:lnTo>
                    <a:pt x="345" y="670"/>
                  </a:lnTo>
                  <a:lnTo>
                    <a:pt x="349" y="656"/>
                  </a:lnTo>
                  <a:lnTo>
                    <a:pt x="349" y="642"/>
                  </a:lnTo>
                  <a:lnTo>
                    <a:pt x="349" y="130"/>
                  </a:lnTo>
                  <a:lnTo>
                    <a:pt x="349" y="116"/>
                  </a:lnTo>
                  <a:lnTo>
                    <a:pt x="345" y="102"/>
                  </a:lnTo>
                  <a:lnTo>
                    <a:pt x="340" y="90"/>
                  </a:lnTo>
                  <a:lnTo>
                    <a:pt x="330" y="79"/>
                  </a:lnTo>
                  <a:lnTo>
                    <a:pt x="317" y="71"/>
                  </a:lnTo>
                  <a:lnTo>
                    <a:pt x="298" y="65"/>
                  </a:lnTo>
                  <a:lnTo>
                    <a:pt x="274" y="61"/>
                  </a:lnTo>
                  <a:lnTo>
                    <a:pt x="244" y="59"/>
                  </a:lnTo>
                  <a:close/>
                  <a:moveTo>
                    <a:pt x="244" y="0"/>
                  </a:moveTo>
                  <a:lnTo>
                    <a:pt x="291" y="2"/>
                  </a:lnTo>
                  <a:lnTo>
                    <a:pt x="334" y="6"/>
                  </a:lnTo>
                  <a:lnTo>
                    <a:pt x="369" y="11"/>
                  </a:lnTo>
                  <a:lnTo>
                    <a:pt x="400" y="20"/>
                  </a:lnTo>
                  <a:lnTo>
                    <a:pt x="425" y="31"/>
                  </a:lnTo>
                  <a:lnTo>
                    <a:pt x="446" y="43"/>
                  </a:lnTo>
                  <a:lnTo>
                    <a:pt x="462" y="57"/>
                  </a:lnTo>
                  <a:lnTo>
                    <a:pt x="474" y="73"/>
                  </a:lnTo>
                  <a:lnTo>
                    <a:pt x="482" y="90"/>
                  </a:lnTo>
                  <a:lnTo>
                    <a:pt x="487" y="109"/>
                  </a:lnTo>
                  <a:lnTo>
                    <a:pt x="489" y="129"/>
                  </a:lnTo>
                  <a:lnTo>
                    <a:pt x="489" y="643"/>
                  </a:lnTo>
                  <a:lnTo>
                    <a:pt x="487" y="663"/>
                  </a:lnTo>
                  <a:lnTo>
                    <a:pt x="482" y="682"/>
                  </a:lnTo>
                  <a:lnTo>
                    <a:pt x="474" y="699"/>
                  </a:lnTo>
                  <a:lnTo>
                    <a:pt x="462" y="715"/>
                  </a:lnTo>
                  <a:lnTo>
                    <a:pt x="446" y="729"/>
                  </a:lnTo>
                  <a:lnTo>
                    <a:pt x="425" y="742"/>
                  </a:lnTo>
                  <a:lnTo>
                    <a:pt x="400" y="753"/>
                  </a:lnTo>
                  <a:lnTo>
                    <a:pt x="369" y="761"/>
                  </a:lnTo>
                  <a:lnTo>
                    <a:pt x="334" y="766"/>
                  </a:lnTo>
                  <a:lnTo>
                    <a:pt x="291" y="770"/>
                  </a:lnTo>
                  <a:lnTo>
                    <a:pt x="244" y="772"/>
                  </a:lnTo>
                  <a:lnTo>
                    <a:pt x="196" y="770"/>
                  </a:lnTo>
                  <a:lnTo>
                    <a:pt x="154" y="766"/>
                  </a:lnTo>
                  <a:lnTo>
                    <a:pt x="118" y="761"/>
                  </a:lnTo>
                  <a:lnTo>
                    <a:pt x="87" y="753"/>
                  </a:lnTo>
                  <a:lnTo>
                    <a:pt x="62" y="742"/>
                  </a:lnTo>
                  <a:lnTo>
                    <a:pt x="42" y="729"/>
                  </a:lnTo>
                  <a:lnTo>
                    <a:pt x="26" y="715"/>
                  </a:lnTo>
                  <a:lnTo>
                    <a:pt x="14" y="699"/>
                  </a:lnTo>
                  <a:lnTo>
                    <a:pt x="5" y="682"/>
                  </a:lnTo>
                  <a:lnTo>
                    <a:pt x="1" y="663"/>
                  </a:lnTo>
                  <a:lnTo>
                    <a:pt x="0" y="643"/>
                  </a:lnTo>
                  <a:lnTo>
                    <a:pt x="0" y="129"/>
                  </a:lnTo>
                  <a:lnTo>
                    <a:pt x="1" y="109"/>
                  </a:lnTo>
                  <a:lnTo>
                    <a:pt x="5" y="90"/>
                  </a:lnTo>
                  <a:lnTo>
                    <a:pt x="14" y="73"/>
                  </a:lnTo>
                  <a:lnTo>
                    <a:pt x="26" y="57"/>
                  </a:lnTo>
                  <a:lnTo>
                    <a:pt x="42" y="43"/>
                  </a:lnTo>
                  <a:lnTo>
                    <a:pt x="62" y="31"/>
                  </a:lnTo>
                  <a:lnTo>
                    <a:pt x="87" y="20"/>
                  </a:lnTo>
                  <a:lnTo>
                    <a:pt x="118" y="11"/>
                  </a:lnTo>
                  <a:lnTo>
                    <a:pt x="154" y="6"/>
                  </a:lnTo>
                  <a:lnTo>
                    <a:pt x="196" y="2"/>
                  </a:lnTo>
                  <a:lnTo>
                    <a:pt x="2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3" name="Freeform 8">
              <a:extLst>
                <a:ext uri="{FF2B5EF4-FFF2-40B4-BE49-F238E27FC236}">
                  <a16:creationId xmlns:a16="http://schemas.microsoft.com/office/drawing/2014/main" id="{FBC1E66F-DD23-4685-940A-C2473B0B1F1D}"/>
                </a:ext>
              </a:extLst>
            </p:cNvPr>
            <p:cNvSpPr>
              <a:spLocks noEditPoints="1"/>
            </p:cNvSpPr>
            <p:nvPr/>
          </p:nvSpPr>
          <p:spPr bwMode="auto">
            <a:xfrm>
              <a:off x="2730501" y="5005388"/>
              <a:ext cx="360363" cy="603250"/>
            </a:xfrm>
            <a:custGeom>
              <a:avLst/>
              <a:gdLst>
                <a:gd name="T0" fmla="*/ 140 w 454"/>
                <a:gd name="T1" fmla="*/ 59 h 759"/>
                <a:gd name="T2" fmla="*/ 140 w 454"/>
                <a:gd name="T3" fmla="*/ 358 h 759"/>
                <a:gd name="T4" fmla="*/ 207 w 454"/>
                <a:gd name="T5" fmla="*/ 358 h 759"/>
                <a:gd name="T6" fmla="*/ 232 w 454"/>
                <a:gd name="T7" fmla="*/ 358 h 759"/>
                <a:gd name="T8" fmla="*/ 255 w 454"/>
                <a:gd name="T9" fmla="*/ 355 h 759"/>
                <a:gd name="T10" fmla="*/ 275 w 454"/>
                <a:gd name="T11" fmla="*/ 352 h 759"/>
                <a:gd name="T12" fmla="*/ 291 w 454"/>
                <a:gd name="T13" fmla="*/ 346 h 759"/>
                <a:gd name="T14" fmla="*/ 303 w 454"/>
                <a:gd name="T15" fmla="*/ 337 h 759"/>
                <a:gd name="T16" fmla="*/ 311 w 454"/>
                <a:gd name="T17" fmla="*/ 325 h 759"/>
                <a:gd name="T18" fmla="*/ 314 w 454"/>
                <a:gd name="T19" fmla="*/ 311 h 759"/>
                <a:gd name="T20" fmla="*/ 314 w 454"/>
                <a:gd name="T21" fmla="*/ 106 h 759"/>
                <a:gd name="T22" fmla="*/ 311 w 454"/>
                <a:gd name="T23" fmla="*/ 91 h 759"/>
                <a:gd name="T24" fmla="*/ 303 w 454"/>
                <a:gd name="T25" fmla="*/ 79 h 759"/>
                <a:gd name="T26" fmla="*/ 291 w 454"/>
                <a:gd name="T27" fmla="*/ 71 h 759"/>
                <a:gd name="T28" fmla="*/ 275 w 454"/>
                <a:gd name="T29" fmla="*/ 64 h 759"/>
                <a:gd name="T30" fmla="*/ 255 w 454"/>
                <a:gd name="T31" fmla="*/ 62 h 759"/>
                <a:gd name="T32" fmla="*/ 232 w 454"/>
                <a:gd name="T33" fmla="*/ 59 h 759"/>
                <a:gd name="T34" fmla="*/ 207 w 454"/>
                <a:gd name="T35" fmla="*/ 59 h 759"/>
                <a:gd name="T36" fmla="*/ 140 w 454"/>
                <a:gd name="T37" fmla="*/ 59 h 759"/>
                <a:gd name="T38" fmla="*/ 0 w 454"/>
                <a:gd name="T39" fmla="*/ 0 h 759"/>
                <a:gd name="T40" fmla="*/ 221 w 454"/>
                <a:gd name="T41" fmla="*/ 0 h 759"/>
                <a:gd name="T42" fmla="*/ 271 w 454"/>
                <a:gd name="T43" fmla="*/ 0 h 759"/>
                <a:gd name="T44" fmla="*/ 314 w 454"/>
                <a:gd name="T45" fmla="*/ 4 h 759"/>
                <a:gd name="T46" fmla="*/ 350 w 454"/>
                <a:gd name="T47" fmla="*/ 8 h 759"/>
                <a:gd name="T48" fmla="*/ 380 w 454"/>
                <a:gd name="T49" fmla="*/ 16 h 759"/>
                <a:gd name="T50" fmla="*/ 404 w 454"/>
                <a:gd name="T51" fmla="*/ 26 h 759"/>
                <a:gd name="T52" fmla="*/ 423 w 454"/>
                <a:gd name="T53" fmla="*/ 38 h 759"/>
                <a:gd name="T54" fmla="*/ 437 w 454"/>
                <a:gd name="T55" fmla="*/ 52 h 759"/>
                <a:gd name="T56" fmla="*/ 447 w 454"/>
                <a:gd name="T57" fmla="*/ 70 h 759"/>
                <a:gd name="T58" fmla="*/ 452 w 454"/>
                <a:gd name="T59" fmla="*/ 91 h 759"/>
                <a:gd name="T60" fmla="*/ 454 w 454"/>
                <a:gd name="T61" fmla="*/ 115 h 759"/>
                <a:gd name="T62" fmla="*/ 454 w 454"/>
                <a:gd name="T63" fmla="*/ 301 h 759"/>
                <a:gd name="T64" fmla="*/ 451 w 454"/>
                <a:gd name="T65" fmla="*/ 325 h 759"/>
                <a:gd name="T66" fmla="*/ 447 w 454"/>
                <a:gd name="T67" fmla="*/ 347 h 759"/>
                <a:gd name="T68" fmla="*/ 437 w 454"/>
                <a:gd name="T69" fmla="*/ 364 h 759"/>
                <a:gd name="T70" fmla="*/ 423 w 454"/>
                <a:gd name="T71" fmla="*/ 379 h 759"/>
                <a:gd name="T72" fmla="*/ 404 w 454"/>
                <a:gd name="T73" fmla="*/ 391 h 759"/>
                <a:gd name="T74" fmla="*/ 380 w 454"/>
                <a:gd name="T75" fmla="*/ 402 h 759"/>
                <a:gd name="T76" fmla="*/ 350 w 454"/>
                <a:gd name="T77" fmla="*/ 408 h 759"/>
                <a:gd name="T78" fmla="*/ 314 w 454"/>
                <a:gd name="T79" fmla="*/ 414 h 759"/>
                <a:gd name="T80" fmla="*/ 271 w 454"/>
                <a:gd name="T81" fmla="*/ 416 h 759"/>
                <a:gd name="T82" fmla="*/ 221 w 454"/>
                <a:gd name="T83" fmla="*/ 416 h 759"/>
                <a:gd name="T84" fmla="*/ 140 w 454"/>
                <a:gd name="T85" fmla="*/ 416 h 759"/>
                <a:gd name="T86" fmla="*/ 140 w 454"/>
                <a:gd name="T87" fmla="*/ 759 h 759"/>
                <a:gd name="T88" fmla="*/ 0 w 454"/>
                <a:gd name="T89" fmla="*/ 759 h 759"/>
                <a:gd name="T90" fmla="*/ 0 w 454"/>
                <a:gd name="T91" fmla="*/ 0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4" h="759">
                  <a:moveTo>
                    <a:pt x="140" y="59"/>
                  </a:moveTo>
                  <a:lnTo>
                    <a:pt x="140" y="358"/>
                  </a:lnTo>
                  <a:lnTo>
                    <a:pt x="207" y="358"/>
                  </a:lnTo>
                  <a:lnTo>
                    <a:pt x="232" y="358"/>
                  </a:lnTo>
                  <a:lnTo>
                    <a:pt x="255" y="355"/>
                  </a:lnTo>
                  <a:lnTo>
                    <a:pt x="275" y="352"/>
                  </a:lnTo>
                  <a:lnTo>
                    <a:pt x="291" y="346"/>
                  </a:lnTo>
                  <a:lnTo>
                    <a:pt x="303" y="337"/>
                  </a:lnTo>
                  <a:lnTo>
                    <a:pt x="311" y="325"/>
                  </a:lnTo>
                  <a:lnTo>
                    <a:pt x="314" y="311"/>
                  </a:lnTo>
                  <a:lnTo>
                    <a:pt x="314" y="106"/>
                  </a:lnTo>
                  <a:lnTo>
                    <a:pt x="311" y="91"/>
                  </a:lnTo>
                  <a:lnTo>
                    <a:pt x="303" y="79"/>
                  </a:lnTo>
                  <a:lnTo>
                    <a:pt x="291" y="71"/>
                  </a:lnTo>
                  <a:lnTo>
                    <a:pt x="275" y="64"/>
                  </a:lnTo>
                  <a:lnTo>
                    <a:pt x="255" y="62"/>
                  </a:lnTo>
                  <a:lnTo>
                    <a:pt x="232" y="59"/>
                  </a:lnTo>
                  <a:lnTo>
                    <a:pt x="207" y="59"/>
                  </a:lnTo>
                  <a:lnTo>
                    <a:pt x="140" y="59"/>
                  </a:lnTo>
                  <a:close/>
                  <a:moveTo>
                    <a:pt x="0" y="0"/>
                  </a:moveTo>
                  <a:lnTo>
                    <a:pt x="221" y="0"/>
                  </a:lnTo>
                  <a:lnTo>
                    <a:pt x="271" y="0"/>
                  </a:lnTo>
                  <a:lnTo>
                    <a:pt x="314" y="4"/>
                  </a:lnTo>
                  <a:lnTo>
                    <a:pt x="350" y="8"/>
                  </a:lnTo>
                  <a:lnTo>
                    <a:pt x="380" y="16"/>
                  </a:lnTo>
                  <a:lnTo>
                    <a:pt x="404" y="26"/>
                  </a:lnTo>
                  <a:lnTo>
                    <a:pt x="423" y="38"/>
                  </a:lnTo>
                  <a:lnTo>
                    <a:pt x="437" y="52"/>
                  </a:lnTo>
                  <a:lnTo>
                    <a:pt x="447" y="70"/>
                  </a:lnTo>
                  <a:lnTo>
                    <a:pt x="452" y="91"/>
                  </a:lnTo>
                  <a:lnTo>
                    <a:pt x="454" y="115"/>
                  </a:lnTo>
                  <a:lnTo>
                    <a:pt x="454" y="301"/>
                  </a:lnTo>
                  <a:lnTo>
                    <a:pt x="451" y="325"/>
                  </a:lnTo>
                  <a:lnTo>
                    <a:pt x="447" y="347"/>
                  </a:lnTo>
                  <a:lnTo>
                    <a:pt x="437" y="364"/>
                  </a:lnTo>
                  <a:lnTo>
                    <a:pt x="423" y="379"/>
                  </a:lnTo>
                  <a:lnTo>
                    <a:pt x="404" y="391"/>
                  </a:lnTo>
                  <a:lnTo>
                    <a:pt x="380" y="402"/>
                  </a:lnTo>
                  <a:lnTo>
                    <a:pt x="350" y="408"/>
                  </a:lnTo>
                  <a:lnTo>
                    <a:pt x="314" y="414"/>
                  </a:lnTo>
                  <a:lnTo>
                    <a:pt x="271" y="416"/>
                  </a:lnTo>
                  <a:lnTo>
                    <a:pt x="221" y="416"/>
                  </a:lnTo>
                  <a:lnTo>
                    <a:pt x="140" y="416"/>
                  </a:lnTo>
                  <a:lnTo>
                    <a:pt x="140" y="759"/>
                  </a:lnTo>
                  <a:lnTo>
                    <a:pt x="0" y="75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8" name="Freeform 9">
              <a:extLst>
                <a:ext uri="{FF2B5EF4-FFF2-40B4-BE49-F238E27FC236}">
                  <a16:creationId xmlns:a16="http://schemas.microsoft.com/office/drawing/2014/main" id="{BDAA7C14-604D-4CDA-93E7-DCA1491A8870}"/>
                </a:ext>
              </a:extLst>
            </p:cNvPr>
            <p:cNvSpPr>
              <a:spLocks/>
            </p:cNvSpPr>
            <p:nvPr/>
          </p:nvSpPr>
          <p:spPr bwMode="auto">
            <a:xfrm>
              <a:off x="3121026" y="5000626"/>
              <a:ext cx="358775" cy="611188"/>
            </a:xfrm>
            <a:custGeom>
              <a:avLst/>
              <a:gdLst>
                <a:gd name="T0" fmla="*/ 277 w 451"/>
                <a:gd name="T1" fmla="*/ 2 h 772"/>
                <a:gd name="T2" fmla="*/ 355 w 451"/>
                <a:gd name="T3" fmla="*/ 12 h 772"/>
                <a:gd name="T4" fmla="*/ 407 w 451"/>
                <a:gd name="T5" fmla="*/ 34 h 772"/>
                <a:gd name="T6" fmla="*/ 438 w 451"/>
                <a:gd name="T7" fmla="*/ 65 h 772"/>
                <a:gd name="T8" fmla="*/ 447 w 451"/>
                <a:gd name="T9" fmla="*/ 106 h 772"/>
                <a:gd name="T10" fmla="*/ 309 w 451"/>
                <a:gd name="T11" fmla="*/ 204 h 772"/>
                <a:gd name="T12" fmla="*/ 308 w 451"/>
                <a:gd name="T13" fmla="*/ 98 h 772"/>
                <a:gd name="T14" fmla="*/ 297 w 451"/>
                <a:gd name="T15" fmla="*/ 78 h 772"/>
                <a:gd name="T16" fmla="*/ 273 w 451"/>
                <a:gd name="T17" fmla="*/ 65 h 772"/>
                <a:gd name="T18" fmla="*/ 229 w 451"/>
                <a:gd name="T19" fmla="*/ 59 h 772"/>
                <a:gd name="T20" fmla="*/ 184 w 451"/>
                <a:gd name="T21" fmla="*/ 65 h 772"/>
                <a:gd name="T22" fmla="*/ 159 w 451"/>
                <a:gd name="T23" fmla="*/ 78 h 772"/>
                <a:gd name="T24" fmla="*/ 149 w 451"/>
                <a:gd name="T25" fmla="*/ 98 h 772"/>
                <a:gd name="T26" fmla="*/ 148 w 451"/>
                <a:gd name="T27" fmla="*/ 191 h 772"/>
                <a:gd name="T28" fmla="*/ 155 w 451"/>
                <a:gd name="T29" fmla="*/ 227 h 772"/>
                <a:gd name="T30" fmla="*/ 180 w 451"/>
                <a:gd name="T31" fmla="*/ 259 h 772"/>
                <a:gd name="T32" fmla="*/ 422 w 451"/>
                <a:gd name="T33" fmla="*/ 469 h 772"/>
                <a:gd name="T34" fmla="*/ 449 w 451"/>
                <a:gd name="T35" fmla="*/ 516 h 772"/>
                <a:gd name="T36" fmla="*/ 451 w 451"/>
                <a:gd name="T37" fmla="*/ 660 h 772"/>
                <a:gd name="T38" fmla="*/ 439 w 451"/>
                <a:gd name="T39" fmla="*/ 703 h 772"/>
                <a:gd name="T40" fmla="*/ 404 w 451"/>
                <a:gd name="T41" fmla="*/ 737 h 772"/>
                <a:gd name="T42" fmla="*/ 348 w 451"/>
                <a:gd name="T43" fmla="*/ 760 h 772"/>
                <a:gd name="T44" fmla="*/ 273 w 451"/>
                <a:gd name="T45" fmla="*/ 770 h 772"/>
                <a:gd name="T46" fmla="*/ 180 w 451"/>
                <a:gd name="T47" fmla="*/ 770 h 772"/>
                <a:gd name="T48" fmla="*/ 101 w 451"/>
                <a:gd name="T49" fmla="*/ 760 h 772"/>
                <a:gd name="T50" fmla="*/ 45 w 451"/>
                <a:gd name="T51" fmla="*/ 738 h 772"/>
                <a:gd name="T52" fmla="*/ 11 w 451"/>
                <a:gd name="T53" fmla="*/ 706 h 772"/>
                <a:gd name="T54" fmla="*/ 0 w 451"/>
                <a:gd name="T55" fmla="*/ 660 h 772"/>
                <a:gd name="T56" fmla="*/ 140 w 451"/>
                <a:gd name="T57" fmla="*/ 556 h 772"/>
                <a:gd name="T58" fmla="*/ 143 w 451"/>
                <a:gd name="T59" fmla="*/ 672 h 772"/>
                <a:gd name="T60" fmla="*/ 161 w 451"/>
                <a:gd name="T61" fmla="*/ 698 h 772"/>
                <a:gd name="T62" fmla="*/ 200 w 451"/>
                <a:gd name="T63" fmla="*/ 711 h 772"/>
                <a:gd name="T64" fmla="*/ 254 w 451"/>
                <a:gd name="T65" fmla="*/ 711 h 772"/>
                <a:gd name="T66" fmla="*/ 292 w 451"/>
                <a:gd name="T67" fmla="*/ 698 h 772"/>
                <a:gd name="T68" fmla="*/ 310 w 451"/>
                <a:gd name="T69" fmla="*/ 672 h 772"/>
                <a:gd name="T70" fmla="*/ 313 w 451"/>
                <a:gd name="T71" fmla="*/ 551 h 772"/>
                <a:gd name="T72" fmla="*/ 304 w 451"/>
                <a:gd name="T73" fmla="*/ 513 h 772"/>
                <a:gd name="T74" fmla="*/ 273 w 451"/>
                <a:gd name="T75" fmla="*/ 477 h 772"/>
                <a:gd name="T76" fmla="*/ 47 w 451"/>
                <a:gd name="T77" fmla="*/ 282 h 772"/>
                <a:gd name="T78" fmla="*/ 19 w 451"/>
                <a:gd name="T79" fmla="*/ 244 h 772"/>
                <a:gd name="T80" fmla="*/ 10 w 451"/>
                <a:gd name="T81" fmla="*/ 204 h 772"/>
                <a:gd name="T82" fmla="*/ 13 w 451"/>
                <a:gd name="T83" fmla="*/ 89 h 772"/>
                <a:gd name="T84" fmla="*/ 35 w 451"/>
                <a:gd name="T85" fmla="*/ 50 h 772"/>
                <a:gd name="T86" fmla="*/ 78 w 451"/>
                <a:gd name="T87" fmla="*/ 22 h 772"/>
                <a:gd name="T88" fmla="*/ 144 w 451"/>
                <a:gd name="T89" fmla="*/ 6 h 772"/>
                <a:gd name="T90" fmla="*/ 229 w 451"/>
                <a:gd name="T91" fmla="*/ 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1" h="772">
                  <a:moveTo>
                    <a:pt x="229" y="0"/>
                  </a:moveTo>
                  <a:lnTo>
                    <a:pt x="277" y="2"/>
                  </a:lnTo>
                  <a:lnTo>
                    <a:pt x="318" y="6"/>
                  </a:lnTo>
                  <a:lnTo>
                    <a:pt x="355" y="12"/>
                  </a:lnTo>
                  <a:lnTo>
                    <a:pt x="384" y="22"/>
                  </a:lnTo>
                  <a:lnTo>
                    <a:pt x="407" y="34"/>
                  </a:lnTo>
                  <a:lnTo>
                    <a:pt x="426" y="49"/>
                  </a:lnTo>
                  <a:lnTo>
                    <a:pt x="438" y="65"/>
                  </a:lnTo>
                  <a:lnTo>
                    <a:pt x="445" y="85"/>
                  </a:lnTo>
                  <a:lnTo>
                    <a:pt x="447" y="106"/>
                  </a:lnTo>
                  <a:lnTo>
                    <a:pt x="447" y="204"/>
                  </a:lnTo>
                  <a:lnTo>
                    <a:pt x="309" y="204"/>
                  </a:lnTo>
                  <a:lnTo>
                    <a:pt x="309" y="110"/>
                  </a:lnTo>
                  <a:lnTo>
                    <a:pt x="308" y="98"/>
                  </a:lnTo>
                  <a:lnTo>
                    <a:pt x="304" y="87"/>
                  </a:lnTo>
                  <a:lnTo>
                    <a:pt x="297" y="78"/>
                  </a:lnTo>
                  <a:lnTo>
                    <a:pt x="288" y="70"/>
                  </a:lnTo>
                  <a:lnTo>
                    <a:pt x="273" y="65"/>
                  </a:lnTo>
                  <a:lnTo>
                    <a:pt x="254" y="61"/>
                  </a:lnTo>
                  <a:lnTo>
                    <a:pt x="229" y="59"/>
                  </a:lnTo>
                  <a:lnTo>
                    <a:pt x="203" y="61"/>
                  </a:lnTo>
                  <a:lnTo>
                    <a:pt x="184" y="65"/>
                  </a:lnTo>
                  <a:lnTo>
                    <a:pt x="170" y="70"/>
                  </a:lnTo>
                  <a:lnTo>
                    <a:pt x="159" y="78"/>
                  </a:lnTo>
                  <a:lnTo>
                    <a:pt x="152" y="87"/>
                  </a:lnTo>
                  <a:lnTo>
                    <a:pt x="149" y="98"/>
                  </a:lnTo>
                  <a:lnTo>
                    <a:pt x="148" y="110"/>
                  </a:lnTo>
                  <a:lnTo>
                    <a:pt x="148" y="191"/>
                  </a:lnTo>
                  <a:lnTo>
                    <a:pt x="149" y="209"/>
                  </a:lnTo>
                  <a:lnTo>
                    <a:pt x="155" y="227"/>
                  </a:lnTo>
                  <a:lnTo>
                    <a:pt x="165" y="243"/>
                  </a:lnTo>
                  <a:lnTo>
                    <a:pt x="180" y="259"/>
                  </a:lnTo>
                  <a:lnTo>
                    <a:pt x="402" y="448"/>
                  </a:lnTo>
                  <a:lnTo>
                    <a:pt x="422" y="469"/>
                  </a:lnTo>
                  <a:lnTo>
                    <a:pt x="438" y="492"/>
                  </a:lnTo>
                  <a:lnTo>
                    <a:pt x="449" y="516"/>
                  </a:lnTo>
                  <a:lnTo>
                    <a:pt x="451" y="541"/>
                  </a:lnTo>
                  <a:lnTo>
                    <a:pt x="451" y="660"/>
                  </a:lnTo>
                  <a:lnTo>
                    <a:pt x="449" y="683"/>
                  </a:lnTo>
                  <a:lnTo>
                    <a:pt x="439" y="703"/>
                  </a:lnTo>
                  <a:lnTo>
                    <a:pt x="424" y="721"/>
                  </a:lnTo>
                  <a:lnTo>
                    <a:pt x="404" y="737"/>
                  </a:lnTo>
                  <a:lnTo>
                    <a:pt x="379" y="749"/>
                  </a:lnTo>
                  <a:lnTo>
                    <a:pt x="348" y="760"/>
                  </a:lnTo>
                  <a:lnTo>
                    <a:pt x="313" y="766"/>
                  </a:lnTo>
                  <a:lnTo>
                    <a:pt x="273" y="770"/>
                  </a:lnTo>
                  <a:lnTo>
                    <a:pt x="229" y="772"/>
                  </a:lnTo>
                  <a:lnTo>
                    <a:pt x="180" y="770"/>
                  </a:lnTo>
                  <a:lnTo>
                    <a:pt x="137" y="766"/>
                  </a:lnTo>
                  <a:lnTo>
                    <a:pt x="101" y="760"/>
                  </a:lnTo>
                  <a:lnTo>
                    <a:pt x="70" y="750"/>
                  </a:lnTo>
                  <a:lnTo>
                    <a:pt x="45" y="738"/>
                  </a:lnTo>
                  <a:lnTo>
                    <a:pt x="26" y="723"/>
                  </a:lnTo>
                  <a:lnTo>
                    <a:pt x="11" y="706"/>
                  </a:lnTo>
                  <a:lnTo>
                    <a:pt x="3" y="685"/>
                  </a:lnTo>
                  <a:lnTo>
                    <a:pt x="0" y="660"/>
                  </a:lnTo>
                  <a:lnTo>
                    <a:pt x="0" y="556"/>
                  </a:lnTo>
                  <a:lnTo>
                    <a:pt x="140" y="556"/>
                  </a:lnTo>
                  <a:lnTo>
                    <a:pt x="140" y="656"/>
                  </a:lnTo>
                  <a:lnTo>
                    <a:pt x="143" y="672"/>
                  </a:lnTo>
                  <a:lnTo>
                    <a:pt x="149" y="687"/>
                  </a:lnTo>
                  <a:lnTo>
                    <a:pt x="161" y="698"/>
                  </a:lnTo>
                  <a:lnTo>
                    <a:pt x="179" y="706"/>
                  </a:lnTo>
                  <a:lnTo>
                    <a:pt x="200" y="711"/>
                  </a:lnTo>
                  <a:lnTo>
                    <a:pt x="229" y="713"/>
                  </a:lnTo>
                  <a:lnTo>
                    <a:pt x="254" y="711"/>
                  </a:lnTo>
                  <a:lnTo>
                    <a:pt x="276" y="706"/>
                  </a:lnTo>
                  <a:lnTo>
                    <a:pt x="292" y="698"/>
                  </a:lnTo>
                  <a:lnTo>
                    <a:pt x="304" y="687"/>
                  </a:lnTo>
                  <a:lnTo>
                    <a:pt x="310" y="672"/>
                  </a:lnTo>
                  <a:lnTo>
                    <a:pt x="313" y="656"/>
                  </a:lnTo>
                  <a:lnTo>
                    <a:pt x="313" y="551"/>
                  </a:lnTo>
                  <a:lnTo>
                    <a:pt x="310" y="532"/>
                  </a:lnTo>
                  <a:lnTo>
                    <a:pt x="304" y="513"/>
                  </a:lnTo>
                  <a:lnTo>
                    <a:pt x="292" y="496"/>
                  </a:lnTo>
                  <a:lnTo>
                    <a:pt x="273" y="477"/>
                  </a:lnTo>
                  <a:lnTo>
                    <a:pt x="69" y="300"/>
                  </a:lnTo>
                  <a:lnTo>
                    <a:pt x="47" y="282"/>
                  </a:lnTo>
                  <a:lnTo>
                    <a:pt x="31" y="263"/>
                  </a:lnTo>
                  <a:lnTo>
                    <a:pt x="19" y="244"/>
                  </a:lnTo>
                  <a:lnTo>
                    <a:pt x="11" y="225"/>
                  </a:lnTo>
                  <a:lnTo>
                    <a:pt x="10" y="204"/>
                  </a:lnTo>
                  <a:lnTo>
                    <a:pt x="10" y="112"/>
                  </a:lnTo>
                  <a:lnTo>
                    <a:pt x="13" y="89"/>
                  </a:lnTo>
                  <a:lnTo>
                    <a:pt x="21" y="67"/>
                  </a:lnTo>
                  <a:lnTo>
                    <a:pt x="35" y="50"/>
                  </a:lnTo>
                  <a:lnTo>
                    <a:pt x="54" y="35"/>
                  </a:lnTo>
                  <a:lnTo>
                    <a:pt x="78" y="22"/>
                  </a:lnTo>
                  <a:lnTo>
                    <a:pt x="109" y="12"/>
                  </a:lnTo>
                  <a:lnTo>
                    <a:pt x="144" y="6"/>
                  </a:lnTo>
                  <a:lnTo>
                    <a:pt x="184" y="2"/>
                  </a:lnTo>
                  <a:lnTo>
                    <a:pt x="2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9" name="Freeform 10">
              <a:extLst>
                <a:ext uri="{FF2B5EF4-FFF2-40B4-BE49-F238E27FC236}">
                  <a16:creationId xmlns:a16="http://schemas.microsoft.com/office/drawing/2014/main" id="{7F114B91-7375-44C1-9E6B-B8A4FC6838CD}"/>
                </a:ext>
              </a:extLst>
            </p:cNvPr>
            <p:cNvSpPr>
              <a:spLocks/>
            </p:cNvSpPr>
            <p:nvPr/>
          </p:nvSpPr>
          <p:spPr bwMode="auto">
            <a:xfrm>
              <a:off x="3935413" y="5000626"/>
              <a:ext cx="358775" cy="611188"/>
            </a:xfrm>
            <a:custGeom>
              <a:avLst/>
              <a:gdLst>
                <a:gd name="T0" fmla="*/ 276 w 451"/>
                <a:gd name="T1" fmla="*/ 2 h 772"/>
                <a:gd name="T2" fmla="*/ 354 w 451"/>
                <a:gd name="T3" fmla="*/ 12 h 772"/>
                <a:gd name="T4" fmla="*/ 407 w 451"/>
                <a:gd name="T5" fmla="*/ 34 h 772"/>
                <a:gd name="T6" fmla="*/ 437 w 451"/>
                <a:gd name="T7" fmla="*/ 65 h 772"/>
                <a:gd name="T8" fmla="*/ 447 w 451"/>
                <a:gd name="T9" fmla="*/ 106 h 772"/>
                <a:gd name="T10" fmla="*/ 307 w 451"/>
                <a:gd name="T11" fmla="*/ 204 h 772"/>
                <a:gd name="T12" fmla="*/ 307 w 451"/>
                <a:gd name="T13" fmla="*/ 98 h 772"/>
                <a:gd name="T14" fmla="*/ 296 w 451"/>
                <a:gd name="T15" fmla="*/ 78 h 772"/>
                <a:gd name="T16" fmla="*/ 272 w 451"/>
                <a:gd name="T17" fmla="*/ 65 h 772"/>
                <a:gd name="T18" fmla="*/ 228 w 451"/>
                <a:gd name="T19" fmla="*/ 59 h 772"/>
                <a:gd name="T20" fmla="*/ 182 w 451"/>
                <a:gd name="T21" fmla="*/ 65 h 772"/>
                <a:gd name="T22" fmla="*/ 158 w 451"/>
                <a:gd name="T23" fmla="*/ 78 h 772"/>
                <a:gd name="T24" fmla="*/ 149 w 451"/>
                <a:gd name="T25" fmla="*/ 98 h 772"/>
                <a:gd name="T26" fmla="*/ 148 w 451"/>
                <a:gd name="T27" fmla="*/ 191 h 772"/>
                <a:gd name="T28" fmla="*/ 154 w 451"/>
                <a:gd name="T29" fmla="*/ 227 h 772"/>
                <a:gd name="T30" fmla="*/ 178 w 451"/>
                <a:gd name="T31" fmla="*/ 259 h 772"/>
                <a:gd name="T32" fmla="*/ 421 w 451"/>
                <a:gd name="T33" fmla="*/ 469 h 772"/>
                <a:gd name="T34" fmla="*/ 447 w 451"/>
                <a:gd name="T35" fmla="*/ 516 h 772"/>
                <a:gd name="T36" fmla="*/ 451 w 451"/>
                <a:gd name="T37" fmla="*/ 660 h 772"/>
                <a:gd name="T38" fmla="*/ 439 w 451"/>
                <a:gd name="T39" fmla="*/ 703 h 772"/>
                <a:gd name="T40" fmla="*/ 404 w 451"/>
                <a:gd name="T41" fmla="*/ 737 h 772"/>
                <a:gd name="T42" fmla="*/ 347 w 451"/>
                <a:gd name="T43" fmla="*/ 760 h 772"/>
                <a:gd name="T44" fmla="*/ 272 w 451"/>
                <a:gd name="T45" fmla="*/ 770 h 772"/>
                <a:gd name="T46" fmla="*/ 180 w 451"/>
                <a:gd name="T47" fmla="*/ 770 h 772"/>
                <a:gd name="T48" fmla="*/ 101 w 451"/>
                <a:gd name="T49" fmla="*/ 760 h 772"/>
                <a:gd name="T50" fmla="*/ 44 w 451"/>
                <a:gd name="T51" fmla="*/ 738 h 772"/>
                <a:gd name="T52" fmla="*/ 11 w 451"/>
                <a:gd name="T53" fmla="*/ 706 h 772"/>
                <a:gd name="T54" fmla="*/ 0 w 451"/>
                <a:gd name="T55" fmla="*/ 660 h 772"/>
                <a:gd name="T56" fmla="*/ 139 w 451"/>
                <a:gd name="T57" fmla="*/ 556 h 772"/>
                <a:gd name="T58" fmla="*/ 141 w 451"/>
                <a:gd name="T59" fmla="*/ 672 h 772"/>
                <a:gd name="T60" fmla="*/ 160 w 451"/>
                <a:gd name="T61" fmla="*/ 698 h 772"/>
                <a:gd name="T62" fmla="*/ 200 w 451"/>
                <a:gd name="T63" fmla="*/ 711 h 772"/>
                <a:gd name="T64" fmla="*/ 254 w 451"/>
                <a:gd name="T65" fmla="*/ 711 h 772"/>
                <a:gd name="T66" fmla="*/ 291 w 451"/>
                <a:gd name="T67" fmla="*/ 698 h 772"/>
                <a:gd name="T68" fmla="*/ 310 w 451"/>
                <a:gd name="T69" fmla="*/ 672 h 772"/>
                <a:gd name="T70" fmla="*/ 311 w 451"/>
                <a:gd name="T71" fmla="*/ 551 h 772"/>
                <a:gd name="T72" fmla="*/ 303 w 451"/>
                <a:gd name="T73" fmla="*/ 515 h 772"/>
                <a:gd name="T74" fmla="*/ 271 w 451"/>
                <a:gd name="T75" fmla="*/ 477 h 772"/>
                <a:gd name="T76" fmla="*/ 47 w 451"/>
                <a:gd name="T77" fmla="*/ 282 h 772"/>
                <a:gd name="T78" fmla="*/ 19 w 451"/>
                <a:gd name="T79" fmla="*/ 244 h 772"/>
                <a:gd name="T80" fmla="*/ 8 w 451"/>
                <a:gd name="T81" fmla="*/ 204 h 772"/>
                <a:gd name="T82" fmla="*/ 11 w 451"/>
                <a:gd name="T83" fmla="*/ 89 h 772"/>
                <a:gd name="T84" fmla="*/ 33 w 451"/>
                <a:gd name="T85" fmla="*/ 50 h 772"/>
                <a:gd name="T86" fmla="*/ 78 w 451"/>
                <a:gd name="T87" fmla="*/ 22 h 772"/>
                <a:gd name="T88" fmla="*/ 144 w 451"/>
                <a:gd name="T89" fmla="*/ 6 h 772"/>
                <a:gd name="T90" fmla="*/ 228 w 451"/>
                <a:gd name="T91" fmla="*/ 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1" h="772">
                  <a:moveTo>
                    <a:pt x="228" y="0"/>
                  </a:moveTo>
                  <a:lnTo>
                    <a:pt x="276" y="2"/>
                  </a:lnTo>
                  <a:lnTo>
                    <a:pt x="318" y="6"/>
                  </a:lnTo>
                  <a:lnTo>
                    <a:pt x="354" y="12"/>
                  </a:lnTo>
                  <a:lnTo>
                    <a:pt x="382" y="22"/>
                  </a:lnTo>
                  <a:lnTo>
                    <a:pt x="407" y="34"/>
                  </a:lnTo>
                  <a:lnTo>
                    <a:pt x="424" y="49"/>
                  </a:lnTo>
                  <a:lnTo>
                    <a:pt x="437" y="65"/>
                  </a:lnTo>
                  <a:lnTo>
                    <a:pt x="444" y="85"/>
                  </a:lnTo>
                  <a:lnTo>
                    <a:pt x="447" y="106"/>
                  </a:lnTo>
                  <a:lnTo>
                    <a:pt x="447" y="204"/>
                  </a:lnTo>
                  <a:lnTo>
                    <a:pt x="307" y="204"/>
                  </a:lnTo>
                  <a:lnTo>
                    <a:pt x="307" y="110"/>
                  </a:lnTo>
                  <a:lnTo>
                    <a:pt x="307" y="98"/>
                  </a:lnTo>
                  <a:lnTo>
                    <a:pt x="303" y="87"/>
                  </a:lnTo>
                  <a:lnTo>
                    <a:pt x="296" y="78"/>
                  </a:lnTo>
                  <a:lnTo>
                    <a:pt x="286" y="70"/>
                  </a:lnTo>
                  <a:lnTo>
                    <a:pt x="272" y="65"/>
                  </a:lnTo>
                  <a:lnTo>
                    <a:pt x="252" y="61"/>
                  </a:lnTo>
                  <a:lnTo>
                    <a:pt x="228" y="59"/>
                  </a:lnTo>
                  <a:lnTo>
                    <a:pt x="203" y="61"/>
                  </a:lnTo>
                  <a:lnTo>
                    <a:pt x="182" y="65"/>
                  </a:lnTo>
                  <a:lnTo>
                    <a:pt x="169" y="70"/>
                  </a:lnTo>
                  <a:lnTo>
                    <a:pt x="158" y="78"/>
                  </a:lnTo>
                  <a:lnTo>
                    <a:pt x="152" y="87"/>
                  </a:lnTo>
                  <a:lnTo>
                    <a:pt x="149" y="98"/>
                  </a:lnTo>
                  <a:lnTo>
                    <a:pt x="148" y="110"/>
                  </a:lnTo>
                  <a:lnTo>
                    <a:pt x="148" y="191"/>
                  </a:lnTo>
                  <a:lnTo>
                    <a:pt x="149" y="209"/>
                  </a:lnTo>
                  <a:lnTo>
                    <a:pt x="154" y="227"/>
                  </a:lnTo>
                  <a:lnTo>
                    <a:pt x="164" y="243"/>
                  </a:lnTo>
                  <a:lnTo>
                    <a:pt x="178" y="259"/>
                  </a:lnTo>
                  <a:lnTo>
                    <a:pt x="400" y="448"/>
                  </a:lnTo>
                  <a:lnTo>
                    <a:pt x="421" y="469"/>
                  </a:lnTo>
                  <a:lnTo>
                    <a:pt x="437" y="492"/>
                  </a:lnTo>
                  <a:lnTo>
                    <a:pt x="447" y="516"/>
                  </a:lnTo>
                  <a:lnTo>
                    <a:pt x="451" y="541"/>
                  </a:lnTo>
                  <a:lnTo>
                    <a:pt x="451" y="660"/>
                  </a:lnTo>
                  <a:lnTo>
                    <a:pt x="448" y="683"/>
                  </a:lnTo>
                  <a:lnTo>
                    <a:pt x="439" y="703"/>
                  </a:lnTo>
                  <a:lnTo>
                    <a:pt x="424" y="721"/>
                  </a:lnTo>
                  <a:lnTo>
                    <a:pt x="404" y="737"/>
                  </a:lnTo>
                  <a:lnTo>
                    <a:pt x="378" y="749"/>
                  </a:lnTo>
                  <a:lnTo>
                    <a:pt x="347" y="760"/>
                  </a:lnTo>
                  <a:lnTo>
                    <a:pt x="311" y="766"/>
                  </a:lnTo>
                  <a:lnTo>
                    <a:pt x="272" y="770"/>
                  </a:lnTo>
                  <a:lnTo>
                    <a:pt x="228" y="772"/>
                  </a:lnTo>
                  <a:lnTo>
                    <a:pt x="180" y="770"/>
                  </a:lnTo>
                  <a:lnTo>
                    <a:pt x="137" y="766"/>
                  </a:lnTo>
                  <a:lnTo>
                    <a:pt x="101" y="760"/>
                  </a:lnTo>
                  <a:lnTo>
                    <a:pt x="70" y="750"/>
                  </a:lnTo>
                  <a:lnTo>
                    <a:pt x="44" y="738"/>
                  </a:lnTo>
                  <a:lnTo>
                    <a:pt x="24" y="723"/>
                  </a:lnTo>
                  <a:lnTo>
                    <a:pt x="11" y="706"/>
                  </a:lnTo>
                  <a:lnTo>
                    <a:pt x="3" y="685"/>
                  </a:lnTo>
                  <a:lnTo>
                    <a:pt x="0" y="660"/>
                  </a:lnTo>
                  <a:lnTo>
                    <a:pt x="0" y="556"/>
                  </a:lnTo>
                  <a:lnTo>
                    <a:pt x="139" y="556"/>
                  </a:lnTo>
                  <a:lnTo>
                    <a:pt x="139" y="656"/>
                  </a:lnTo>
                  <a:lnTo>
                    <a:pt x="141" y="672"/>
                  </a:lnTo>
                  <a:lnTo>
                    <a:pt x="149" y="687"/>
                  </a:lnTo>
                  <a:lnTo>
                    <a:pt x="160" y="698"/>
                  </a:lnTo>
                  <a:lnTo>
                    <a:pt x="177" y="706"/>
                  </a:lnTo>
                  <a:lnTo>
                    <a:pt x="200" y="711"/>
                  </a:lnTo>
                  <a:lnTo>
                    <a:pt x="228" y="713"/>
                  </a:lnTo>
                  <a:lnTo>
                    <a:pt x="254" y="711"/>
                  </a:lnTo>
                  <a:lnTo>
                    <a:pt x="275" y="706"/>
                  </a:lnTo>
                  <a:lnTo>
                    <a:pt x="291" y="698"/>
                  </a:lnTo>
                  <a:lnTo>
                    <a:pt x="302" y="687"/>
                  </a:lnTo>
                  <a:lnTo>
                    <a:pt x="310" y="672"/>
                  </a:lnTo>
                  <a:lnTo>
                    <a:pt x="311" y="656"/>
                  </a:lnTo>
                  <a:lnTo>
                    <a:pt x="311" y="551"/>
                  </a:lnTo>
                  <a:lnTo>
                    <a:pt x="310" y="532"/>
                  </a:lnTo>
                  <a:lnTo>
                    <a:pt x="303" y="515"/>
                  </a:lnTo>
                  <a:lnTo>
                    <a:pt x="290" y="496"/>
                  </a:lnTo>
                  <a:lnTo>
                    <a:pt x="271" y="477"/>
                  </a:lnTo>
                  <a:lnTo>
                    <a:pt x="67" y="300"/>
                  </a:lnTo>
                  <a:lnTo>
                    <a:pt x="47" y="282"/>
                  </a:lnTo>
                  <a:lnTo>
                    <a:pt x="31" y="263"/>
                  </a:lnTo>
                  <a:lnTo>
                    <a:pt x="19" y="244"/>
                  </a:lnTo>
                  <a:lnTo>
                    <a:pt x="11" y="225"/>
                  </a:lnTo>
                  <a:lnTo>
                    <a:pt x="8" y="204"/>
                  </a:lnTo>
                  <a:lnTo>
                    <a:pt x="8" y="112"/>
                  </a:lnTo>
                  <a:lnTo>
                    <a:pt x="11" y="89"/>
                  </a:lnTo>
                  <a:lnTo>
                    <a:pt x="20" y="67"/>
                  </a:lnTo>
                  <a:lnTo>
                    <a:pt x="33" y="50"/>
                  </a:lnTo>
                  <a:lnTo>
                    <a:pt x="54" y="35"/>
                  </a:lnTo>
                  <a:lnTo>
                    <a:pt x="78" y="22"/>
                  </a:lnTo>
                  <a:lnTo>
                    <a:pt x="107" y="12"/>
                  </a:lnTo>
                  <a:lnTo>
                    <a:pt x="144" y="6"/>
                  </a:lnTo>
                  <a:lnTo>
                    <a:pt x="182" y="2"/>
                  </a:lnTo>
                  <a:lnTo>
                    <a:pt x="2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40" name="Freeform 11">
              <a:extLst>
                <a:ext uri="{FF2B5EF4-FFF2-40B4-BE49-F238E27FC236}">
                  <a16:creationId xmlns:a16="http://schemas.microsoft.com/office/drawing/2014/main" id="{F8F21352-67EA-4F56-9534-D9D498CA4DA5}"/>
                </a:ext>
              </a:extLst>
            </p:cNvPr>
            <p:cNvSpPr>
              <a:spLocks/>
            </p:cNvSpPr>
            <p:nvPr/>
          </p:nvSpPr>
          <p:spPr bwMode="auto">
            <a:xfrm>
              <a:off x="1430338" y="5005388"/>
              <a:ext cx="352425" cy="755650"/>
            </a:xfrm>
            <a:custGeom>
              <a:avLst/>
              <a:gdLst>
                <a:gd name="T0" fmla="*/ 305 w 443"/>
                <a:gd name="T1" fmla="*/ 0 h 952"/>
                <a:gd name="T2" fmla="*/ 443 w 443"/>
                <a:gd name="T3" fmla="*/ 0 h 952"/>
                <a:gd name="T4" fmla="*/ 138 w 443"/>
                <a:gd name="T5" fmla="*/ 952 h 952"/>
                <a:gd name="T6" fmla="*/ 0 w 443"/>
                <a:gd name="T7" fmla="*/ 952 h 952"/>
                <a:gd name="T8" fmla="*/ 305 w 443"/>
                <a:gd name="T9" fmla="*/ 0 h 952"/>
              </a:gdLst>
              <a:ahLst/>
              <a:cxnLst>
                <a:cxn ang="0">
                  <a:pos x="T0" y="T1"/>
                </a:cxn>
                <a:cxn ang="0">
                  <a:pos x="T2" y="T3"/>
                </a:cxn>
                <a:cxn ang="0">
                  <a:pos x="T4" y="T5"/>
                </a:cxn>
                <a:cxn ang="0">
                  <a:pos x="T6" y="T7"/>
                </a:cxn>
                <a:cxn ang="0">
                  <a:pos x="T8" y="T9"/>
                </a:cxn>
              </a:cxnLst>
              <a:rect l="0" t="0" r="r" b="b"/>
              <a:pathLst>
                <a:path w="443" h="952">
                  <a:moveTo>
                    <a:pt x="305" y="0"/>
                  </a:moveTo>
                  <a:lnTo>
                    <a:pt x="443" y="0"/>
                  </a:lnTo>
                  <a:lnTo>
                    <a:pt x="138" y="952"/>
                  </a:lnTo>
                  <a:lnTo>
                    <a:pt x="0" y="952"/>
                  </a:lnTo>
                  <a:lnTo>
                    <a:pt x="3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41" name="Freeform 12">
              <a:extLst>
                <a:ext uri="{FF2B5EF4-FFF2-40B4-BE49-F238E27FC236}">
                  <a16:creationId xmlns:a16="http://schemas.microsoft.com/office/drawing/2014/main" id="{93E305D8-5E4F-46CD-8514-9F9A38B6E582}"/>
                </a:ext>
              </a:extLst>
            </p:cNvPr>
            <p:cNvSpPr>
              <a:spLocks/>
            </p:cNvSpPr>
            <p:nvPr/>
          </p:nvSpPr>
          <p:spPr bwMode="auto">
            <a:xfrm>
              <a:off x="1349376" y="5006976"/>
              <a:ext cx="204788" cy="468313"/>
            </a:xfrm>
            <a:custGeom>
              <a:avLst/>
              <a:gdLst>
                <a:gd name="T0" fmla="*/ 0 w 257"/>
                <a:gd name="T1" fmla="*/ 0 h 591"/>
                <a:gd name="T2" fmla="*/ 138 w 257"/>
                <a:gd name="T3" fmla="*/ 0 h 591"/>
                <a:gd name="T4" fmla="*/ 257 w 257"/>
                <a:gd name="T5" fmla="*/ 373 h 591"/>
                <a:gd name="T6" fmla="*/ 188 w 257"/>
                <a:gd name="T7" fmla="*/ 591 h 591"/>
                <a:gd name="T8" fmla="*/ 0 w 257"/>
                <a:gd name="T9" fmla="*/ 0 h 591"/>
              </a:gdLst>
              <a:ahLst/>
              <a:cxnLst>
                <a:cxn ang="0">
                  <a:pos x="T0" y="T1"/>
                </a:cxn>
                <a:cxn ang="0">
                  <a:pos x="T2" y="T3"/>
                </a:cxn>
                <a:cxn ang="0">
                  <a:pos x="T4" y="T5"/>
                </a:cxn>
                <a:cxn ang="0">
                  <a:pos x="T6" y="T7"/>
                </a:cxn>
                <a:cxn ang="0">
                  <a:pos x="T8" y="T9"/>
                </a:cxn>
              </a:cxnLst>
              <a:rect l="0" t="0" r="r" b="b"/>
              <a:pathLst>
                <a:path w="257" h="591">
                  <a:moveTo>
                    <a:pt x="0" y="0"/>
                  </a:moveTo>
                  <a:lnTo>
                    <a:pt x="138" y="0"/>
                  </a:lnTo>
                  <a:lnTo>
                    <a:pt x="257" y="373"/>
                  </a:lnTo>
                  <a:lnTo>
                    <a:pt x="188" y="59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42" name="Freeform 13">
              <a:extLst>
                <a:ext uri="{FF2B5EF4-FFF2-40B4-BE49-F238E27FC236}">
                  <a16:creationId xmlns:a16="http://schemas.microsoft.com/office/drawing/2014/main" id="{CE1627C1-33EF-40D9-A63C-307FA5E912FC}"/>
                </a:ext>
              </a:extLst>
            </p:cNvPr>
            <p:cNvSpPr>
              <a:spLocks/>
            </p:cNvSpPr>
            <p:nvPr/>
          </p:nvSpPr>
          <p:spPr bwMode="auto">
            <a:xfrm>
              <a:off x="3578226" y="5005388"/>
              <a:ext cx="352425" cy="755650"/>
            </a:xfrm>
            <a:custGeom>
              <a:avLst/>
              <a:gdLst>
                <a:gd name="T0" fmla="*/ 305 w 444"/>
                <a:gd name="T1" fmla="*/ 0 h 952"/>
                <a:gd name="T2" fmla="*/ 444 w 444"/>
                <a:gd name="T3" fmla="*/ 0 h 952"/>
                <a:gd name="T4" fmla="*/ 138 w 444"/>
                <a:gd name="T5" fmla="*/ 952 h 952"/>
                <a:gd name="T6" fmla="*/ 0 w 444"/>
                <a:gd name="T7" fmla="*/ 952 h 952"/>
                <a:gd name="T8" fmla="*/ 305 w 444"/>
                <a:gd name="T9" fmla="*/ 0 h 952"/>
              </a:gdLst>
              <a:ahLst/>
              <a:cxnLst>
                <a:cxn ang="0">
                  <a:pos x="T0" y="T1"/>
                </a:cxn>
                <a:cxn ang="0">
                  <a:pos x="T2" y="T3"/>
                </a:cxn>
                <a:cxn ang="0">
                  <a:pos x="T4" y="T5"/>
                </a:cxn>
                <a:cxn ang="0">
                  <a:pos x="T6" y="T7"/>
                </a:cxn>
                <a:cxn ang="0">
                  <a:pos x="T8" y="T9"/>
                </a:cxn>
              </a:cxnLst>
              <a:rect l="0" t="0" r="r" b="b"/>
              <a:pathLst>
                <a:path w="444" h="952">
                  <a:moveTo>
                    <a:pt x="305" y="0"/>
                  </a:moveTo>
                  <a:lnTo>
                    <a:pt x="444" y="0"/>
                  </a:lnTo>
                  <a:lnTo>
                    <a:pt x="138" y="952"/>
                  </a:lnTo>
                  <a:lnTo>
                    <a:pt x="0" y="952"/>
                  </a:lnTo>
                  <a:lnTo>
                    <a:pt x="3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43" name="Freeform 14">
              <a:extLst>
                <a:ext uri="{FF2B5EF4-FFF2-40B4-BE49-F238E27FC236}">
                  <a16:creationId xmlns:a16="http://schemas.microsoft.com/office/drawing/2014/main" id="{0D9F3EE9-A06C-4BEA-8C1C-047AA29FD60B}"/>
                </a:ext>
              </a:extLst>
            </p:cNvPr>
            <p:cNvSpPr>
              <a:spLocks/>
            </p:cNvSpPr>
            <p:nvPr/>
          </p:nvSpPr>
          <p:spPr bwMode="auto">
            <a:xfrm>
              <a:off x="3495676" y="5005388"/>
              <a:ext cx="206375" cy="468313"/>
            </a:xfrm>
            <a:custGeom>
              <a:avLst/>
              <a:gdLst>
                <a:gd name="T0" fmla="*/ 0 w 259"/>
                <a:gd name="T1" fmla="*/ 0 h 589"/>
                <a:gd name="T2" fmla="*/ 139 w 259"/>
                <a:gd name="T3" fmla="*/ 0 h 589"/>
                <a:gd name="T4" fmla="*/ 259 w 259"/>
                <a:gd name="T5" fmla="*/ 372 h 589"/>
                <a:gd name="T6" fmla="*/ 189 w 259"/>
                <a:gd name="T7" fmla="*/ 589 h 589"/>
                <a:gd name="T8" fmla="*/ 0 w 259"/>
                <a:gd name="T9" fmla="*/ 0 h 589"/>
              </a:gdLst>
              <a:ahLst/>
              <a:cxnLst>
                <a:cxn ang="0">
                  <a:pos x="T0" y="T1"/>
                </a:cxn>
                <a:cxn ang="0">
                  <a:pos x="T2" y="T3"/>
                </a:cxn>
                <a:cxn ang="0">
                  <a:pos x="T4" y="T5"/>
                </a:cxn>
                <a:cxn ang="0">
                  <a:pos x="T6" y="T7"/>
                </a:cxn>
                <a:cxn ang="0">
                  <a:pos x="T8" y="T9"/>
                </a:cxn>
              </a:cxnLst>
              <a:rect l="0" t="0" r="r" b="b"/>
              <a:pathLst>
                <a:path w="259" h="589">
                  <a:moveTo>
                    <a:pt x="0" y="0"/>
                  </a:moveTo>
                  <a:lnTo>
                    <a:pt x="139" y="0"/>
                  </a:lnTo>
                  <a:lnTo>
                    <a:pt x="259" y="372"/>
                  </a:lnTo>
                  <a:lnTo>
                    <a:pt x="189" y="58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44" name="Freeform 15">
              <a:extLst>
                <a:ext uri="{FF2B5EF4-FFF2-40B4-BE49-F238E27FC236}">
                  <a16:creationId xmlns:a16="http://schemas.microsoft.com/office/drawing/2014/main" id="{F5E30233-CE36-47C9-811B-877B122CC630}"/>
                </a:ext>
              </a:extLst>
            </p:cNvPr>
            <p:cNvSpPr>
              <a:spLocks/>
            </p:cNvSpPr>
            <p:nvPr/>
          </p:nvSpPr>
          <p:spPr bwMode="auto">
            <a:xfrm>
              <a:off x="1817688" y="5005388"/>
              <a:ext cx="396875" cy="603250"/>
            </a:xfrm>
            <a:custGeom>
              <a:avLst/>
              <a:gdLst>
                <a:gd name="T0" fmla="*/ 0 w 499"/>
                <a:gd name="T1" fmla="*/ 0 h 759"/>
                <a:gd name="T2" fmla="*/ 268 w 499"/>
                <a:gd name="T3" fmla="*/ 0 h 759"/>
                <a:gd name="T4" fmla="*/ 318 w 499"/>
                <a:gd name="T5" fmla="*/ 0 h 759"/>
                <a:gd name="T6" fmla="*/ 361 w 499"/>
                <a:gd name="T7" fmla="*/ 4 h 759"/>
                <a:gd name="T8" fmla="*/ 397 w 499"/>
                <a:gd name="T9" fmla="*/ 8 h 759"/>
                <a:gd name="T10" fmla="*/ 427 w 499"/>
                <a:gd name="T11" fmla="*/ 16 h 759"/>
                <a:gd name="T12" fmla="*/ 451 w 499"/>
                <a:gd name="T13" fmla="*/ 26 h 759"/>
                <a:gd name="T14" fmla="*/ 470 w 499"/>
                <a:gd name="T15" fmla="*/ 38 h 759"/>
                <a:gd name="T16" fmla="*/ 483 w 499"/>
                <a:gd name="T17" fmla="*/ 52 h 759"/>
                <a:gd name="T18" fmla="*/ 493 w 499"/>
                <a:gd name="T19" fmla="*/ 70 h 759"/>
                <a:gd name="T20" fmla="*/ 498 w 499"/>
                <a:gd name="T21" fmla="*/ 91 h 759"/>
                <a:gd name="T22" fmla="*/ 499 w 499"/>
                <a:gd name="T23" fmla="*/ 115 h 759"/>
                <a:gd name="T24" fmla="*/ 499 w 499"/>
                <a:gd name="T25" fmla="*/ 759 h 759"/>
                <a:gd name="T26" fmla="*/ 361 w 499"/>
                <a:gd name="T27" fmla="*/ 759 h 759"/>
                <a:gd name="T28" fmla="*/ 361 w 499"/>
                <a:gd name="T29" fmla="*/ 106 h 759"/>
                <a:gd name="T30" fmla="*/ 358 w 499"/>
                <a:gd name="T31" fmla="*/ 91 h 759"/>
                <a:gd name="T32" fmla="*/ 350 w 499"/>
                <a:gd name="T33" fmla="*/ 79 h 759"/>
                <a:gd name="T34" fmla="*/ 338 w 499"/>
                <a:gd name="T35" fmla="*/ 71 h 759"/>
                <a:gd name="T36" fmla="*/ 322 w 499"/>
                <a:gd name="T37" fmla="*/ 66 h 759"/>
                <a:gd name="T38" fmla="*/ 302 w 499"/>
                <a:gd name="T39" fmla="*/ 62 h 759"/>
                <a:gd name="T40" fmla="*/ 279 w 499"/>
                <a:gd name="T41" fmla="*/ 59 h 759"/>
                <a:gd name="T42" fmla="*/ 254 w 499"/>
                <a:gd name="T43" fmla="*/ 59 h 759"/>
                <a:gd name="T44" fmla="*/ 138 w 499"/>
                <a:gd name="T45" fmla="*/ 59 h 759"/>
                <a:gd name="T46" fmla="*/ 138 w 499"/>
                <a:gd name="T47" fmla="*/ 759 h 759"/>
                <a:gd name="T48" fmla="*/ 138 w 499"/>
                <a:gd name="T49" fmla="*/ 759 h 759"/>
                <a:gd name="T50" fmla="*/ 0 w 499"/>
                <a:gd name="T51" fmla="*/ 759 h 759"/>
                <a:gd name="T52" fmla="*/ 0 w 499"/>
                <a:gd name="T53" fmla="*/ 0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9" h="759">
                  <a:moveTo>
                    <a:pt x="0" y="0"/>
                  </a:moveTo>
                  <a:lnTo>
                    <a:pt x="268" y="0"/>
                  </a:lnTo>
                  <a:lnTo>
                    <a:pt x="318" y="0"/>
                  </a:lnTo>
                  <a:lnTo>
                    <a:pt x="361" y="4"/>
                  </a:lnTo>
                  <a:lnTo>
                    <a:pt x="397" y="8"/>
                  </a:lnTo>
                  <a:lnTo>
                    <a:pt x="427" y="16"/>
                  </a:lnTo>
                  <a:lnTo>
                    <a:pt x="451" y="26"/>
                  </a:lnTo>
                  <a:lnTo>
                    <a:pt x="470" y="38"/>
                  </a:lnTo>
                  <a:lnTo>
                    <a:pt x="483" y="52"/>
                  </a:lnTo>
                  <a:lnTo>
                    <a:pt x="493" y="70"/>
                  </a:lnTo>
                  <a:lnTo>
                    <a:pt x="498" y="91"/>
                  </a:lnTo>
                  <a:lnTo>
                    <a:pt x="499" y="115"/>
                  </a:lnTo>
                  <a:lnTo>
                    <a:pt x="499" y="759"/>
                  </a:lnTo>
                  <a:lnTo>
                    <a:pt x="361" y="759"/>
                  </a:lnTo>
                  <a:lnTo>
                    <a:pt x="361" y="106"/>
                  </a:lnTo>
                  <a:lnTo>
                    <a:pt x="358" y="91"/>
                  </a:lnTo>
                  <a:lnTo>
                    <a:pt x="350" y="79"/>
                  </a:lnTo>
                  <a:lnTo>
                    <a:pt x="338" y="71"/>
                  </a:lnTo>
                  <a:lnTo>
                    <a:pt x="322" y="66"/>
                  </a:lnTo>
                  <a:lnTo>
                    <a:pt x="302" y="62"/>
                  </a:lnTo>
                  <a:lnTo>
                    <a:pt x="279" y="59"/>
                  </a:lnTo>
                  <a:lnTo>
                    <a:pt x="254" y="59"/>
                  </a:lnTo>
                  <a:lnTo>
                    <a:pt x="138" y="59"/>
                  </a:lnTo>
                  <a:lnTo>
                    <a:pt x="138" y="759"/>
                  </a:lnTo>
                  <a:lnTo>
                    <a:pt x="138" y="759"/>
                  </a:lnTo>
                  <a:lnTo>
                    <a:pt x="0" y="75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45" name="Freeform 16">
              <a:extLst>
                <a:ext uri="{FF2B5EF4-FFF2-40B4-BE49-F238E27FC236}">
                  <a16:creationId xmlns:a16="http://schemas.microsoft.com/office/drawing/2014/main" id="{D55B8220-36A8-442E-B5A9-78899F0A6EEB}"/>
                </a:ext>
              </a:extLst>
            </p:cNvPr>
            <p:cNvSpPr>
              <a:spLocks noEditPoints="1"/>
            </p:cNvSpPr>
            <p:nvPr/>
          </p:nvSpPr>
          <p:spPr bwMode="auto">
            <a:xfrm>
              <a:off x="4337051" y="5010151"/>
              <a:ext cx="142875" cy="139700"/>
            </a:xfrm>
            <a:custGeom>
              <a:avLst/>
              <a:gdLst>
                <a:gd name="T0" fmla="*/ 72 w 180"/>
                <a:gd name="T1" fmla="*/ 82 h 177"/>
                <a:gd name="T2" fmla="*/ 100 w 180"/>
                <a:gd name="T3" fmla="*/ 82 h 177"/>
                <a:gd name="T4" fmla="*/ 113 w 180"/>
                <a:gd name="T5" fmla="*/ 75 h 177"/>
                <a:gd name="T6" fmla="*/ 113 w 180"/>
                <a:gd name="T7" fmla="*/ 58 h 177"/>
                <a:gd name="T8" fmla="*/ 101 w 180"/>
                <a:gd name="T9" fmla="*/ 51 h 177"/>
                <a:gd name="T10" fmla="*/ 72 w 180"/>
                <a:gd name="T11" fmla="*/ 51 h 177"/>
                <a:gd name="T12" fmla="*/ 96 w 180"/>
                <a:gd name="T13" fmla="*/ 38 h 177"/>
                <a:gd name="T14" fmla="*/ 123 w 180"/>
                <a:gd name="T15" fmla="*/ 45 h 177"/>
                <a:gd name="T16" fmla="*/ 132 w 180"/>
                <a:gd name="T17" fmla="*/ 66 h 177"/>
                <a:gd name="T18" fmla="*/ 124 w 180"/>
                <a:gd name="T19" fmla="*/ 87 h 177"/>
                <a:gd name="T20" fmla="*/ 105 w 180"/>
                <a:gd name="T21" fmla="*/ 94 h 177"/>
                <a:gd name="T22" fmla="*/ 117 w 180"/>
                <a:gd name="T23" fmla="*/ 140 h 177"/>
                <a:gd name="T24" fmla="*/ 72 w 180"/>
                <a:gd name="T25" fmla="*/ 95 h 177"/>
                <a:gd name="T26" fmla="*/ 57 w 180"/>
                <a:gd name="T27" fmla="*/ 140 h 177"/>
                <a:gd name="T28" fmla="*/ 90 w 180"/>
                <a:gd name="T29" fmla="*/ 15 h 177"/>
                <a:gd name="T30" fmla="*/ 47 w 180"/>
                <a:gd name="T31" fmla="*/ 29 h 177"/>
                <a:gd name="T32" fmla="*/ 22 w 180"/>
                <a:gd name="T33" fmla="*/ 65 h 177"/>
                <a:gd name="T34" fmla="*/ 22 w 180"/>
                <a:gd name="T35" fmla="*/ 113 h 177"/>
                <a:gd name="T36" fmla="*/ 47 w 180"/>
                <a:gd name="T37" fmla="*/ 149 h 177"/>
                <a:gd name="T38" fmla="*/ 90 w 180"/>
                <a:gd name="T39" fmla="*/ 162 h 177"/>
                <a:gd name="T40" fmla="*/ 133 w 180"/>
                <a:gd name="T41" fmla="*/ 149 h 177"/>
                <a:gd name="T42" fmla="*/ 159 w 180"/>
                <a:gd name="T43" fmla="*/ 113 h 177"/>
                <a:gd name="T44" fmla="*/ 159 w 180"/>
                <a:gd name="T45" fmla="*/ 65 h 177"/>
                <a:gd name="T46" fmla="*/ 133 w 180"/>
                <a:gd name="T47" fmla="*/ 29 h 177"/>
                <a:gd name="T48" fmla="*/ 90 w 180"/>
                <a:gd name="T49" fmla="*/ 15 h 177"/>
                <a:gd name="T50" fmla="*/ 115 w 180"/>
                <a:gd name="T51" fmla="*/ 3 h 177"/>
                <a:gd name="T52" fmla="*/ 153 w 180"/>
                <a:gd name="T53" fmla="*/ 26 h 177"/>
                <a:gd name="T54" fmla="*/ 176 w 180"/>
                <a:gd name="T55" fmla="*/ 65 h 177"/>
                <a:gd name="T56" fmla="*/ 176 w 180"/>
                <a:gd name="T57" fmla="*/ 113 h 177"/>
                <a:gd name="T58" fmla="*/ 153 w 180"/>
                <a:gd name="T59" fmla="*/ 152 h 177"/>
                <a:gd name="T60" fmla="*/ 115 w 180"/>
                <a:gd name="T61" fmla="*/ 174 h 177"/>
                <a:gd name="T62" fmla="*/ 68 w 180"/>
                <a:gd name="T63" fmla="*/ 174 h 177"/>
                <a:gd name="T64" fmla="*/ 27 w 180"/>
                <a:gd name="T65" fmla="*/ 152 h 177"/>
                <a:gd name="T66" fmla="*/ 4 w 180"/>
                <a:gd name="T67" fmla="*/ 113 h 177"/>
                <a:gd name="T68" fmla="*/ 4 w 180"/>
                <a:gd name="T69" fmla="*/ 65 h 177"/>
                <a:gd name="T70" fmla="*/ 27 w 180"/>
                <a:gd name="T71" fmla="*/ 26 h 177"/>
                <a:gd name="T72" fmla="*/ 68 w 180"/>
                <a:gd name="T73"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0" h="177">
                  <a:moveTo>
                    <a:pt x="72" y="51"/>
                  </a:moveTo>
                  <a:lnTo>
                    <a:pt x="72" y="82"/>
                  </a:lnTo>
                  <a:lnTo>
                    <a:pt x="90" y="82"/>
                  </a:lnTo>
                  <a:lnTo>
                    <a:pt x="100" y="82"/>
                  </a:lnTo>
                  <a:lnTo>
                    <a:pt x="108" y="79"/>
                  </a:lnTo>
                  <a:lnTo>
                    <a:pt x="113" y="75"/>
                  </a:lnTo>
                  <a:lnTo>
                    <a:pt x="116" y="66"/>
                  </a:lnTo>
                  <a:lnTo>
                    <a:pt x="113" y="58"/>
                  </a:lnTo>
                  <a:lnTo>
                    <a:pt x="108" y="54"/>
                  </a:lnTo>
                  <a:lnTo>
                    <a:pt x="101" y="51"/>
                  </a:lnTo>
                  <a:lnTo>
                    <a:pt x="93" y="51"/>
                  </a:lnTo>
                  <a:lnTo>
                    <a:pt x="72" y="51"/>
                  </a:lnTo>
                  <a:close/>
                  <a:moveTo>
                    <a:pt x="57" y="38"/>
                  </a:moveTo>
                  <a:lnTo>
                    <a:pt x="96" y="38"/>
                  </a:lnTo>
                  <a:lnTo>
                    <a:pt x="112" y="39"/>
                  </a:lnTo>
                  <a:lnTo>
                    <a:pt x="123" y="45"/>
                  </a:lnTo>
                  <a:lnTo>
                    <a:pt x="129" y="54"/>
                  </a:lnTo>
                  <a:lnTo>
                    <a:pt x="132" y="66"/>
                  </a:lnTo>
                  <a:lnTo>
                    <a:pt x="129" y="78"/>
                  </a:lnTo>
                  <a:lnTo>
                    <a:pt x="124" y="87"/>
                  </a:lnTo>
                  <a:lnTo>
                    <a:pt x="116" y="91"/>
                  </a:lnTo>
                  <a:lnTo>
                    <a:pt x="105" y="94"/>
                  </a:lnTo>
                  <a:lnTo>
                    <a:pt x="135" y="140"/>
                  </a:lnTo>
                  <a:lnTo>
                    <a:pt x="117" y="140"/>
                  </a:lnTo>
                  <a:lnTo>
                    <a:pt x="90" y="95"/>
                  </a:lnTo>
                  <a:lnTo>
                    <a:pt x="72" y="95"/>
                  </a:lnTo>
                  <a:lnTo>
                    <a:pt x="72" y="140"/>
                  </a:lnTo>
                  <a:lnTo>
                    <a:pt x="57" y="140"/>
                  </a:lnTo>
                  <a:lnTo>
                    <a:pt x="57" y="38"/>
                  </a:lnTo>
                  <a:close/>
                  <a:moveTo>
                    <a:pt x="90" y="15"/>
                  </a:moveTo>
                  <a:lnTo>
                    <a:pt x="68" y="19"/>
                  </a:lnTo>
                  <a:lnTo>
                    <a:pt x="47" y="29"/>
                  </a:lnTo>
                  <a:lnTo>
                    <a:pt x="33" y="45"/>
                  </a:lnTo>
                  <a:lnTo>
                    <a:pt x="22" y="65"/>
                  </a:lnTo>
                  <a:lnTo>
                    <a:pt x="18" y="89"/>
                  </a:lnTo>
                  <a:lnTo>
                    <a:pt x="22" y="113"/>
                  </a:lnTo>
                  <a:lnTo>
                    <a:pt x="33" y="133"/>
                  </a:lnTo>
                  <a:lnTo>
                    <a:pt x="47" y="149"/>
                  </a:lnTo>
                  <a:lnTo>
                    <a:pt x="68" y="158"/>
                  </a:lnTo>
                  <a:lnTo>
                    <a:pt x="90" y="162"/>
                  </a:lnTo>
                  <a:lnTo>
                    <a:pt x="113" y="158"/>
                  </a:lnTo>
                  <a:lnTo>
                    <a:pt x="133" y="149"/>
                  </a:lnTo>
                  <a:lnTo>
                    <a:pt x="148" y="133"/>
                  </a:lnTo>
                  <a:lnTo>
                    <a:pt x="159" y="113"/>
                  </a:lnTo>
                  <a:lnTo>
                    <a:pt x="163" y="89"/>
                  </a:lnTo>
                  <a:lnTo>
                    <a:pt x="159" y="65"/>
                  </a:lnTo>
                  <a:lnTo>
                    <a:pt x="148" y="45"/>
                  </a:lnTo>
                  <a:lnTo>
                    <a:pt x="133" y="29"/>
                  </a:lnTo>
                  <a:lnTo>
                    <a:pt x="113" y="19"/>
                  </a:lnTo>
                  <a:lnTo>
                    <a:pt x="90" y="15"/>
                  </a:lnTo>
                  <a:close/>
                  <a:moveTo>
                    <a:pt x="90" y="0"/>
                  </a:moveTo>
                  <a:lnTo>
                    <a:pt x="115" y="3"/>
                  </a:lnTo>
                  <a:lnTo>
                    <a:pt x="136" y="12"/>
                  </a:lnTo>
                  <a:lnTo>
                    <a:pt x="153" y="26"/>
                  </a:lnTo>
                  <a:lnTo>
                    <a:pt x="168" y="43"/>
                  </a:lnTo>
                  <a:lnTo>
                    <a:pt x="176" y="65"/>
                  </a:lnTo>
                  <a:lnTo>
                    <a:pt x="180" y="89"/>
                  </a:lnTo>
                  <a:lnTo>
                    <a:pt x="176" y="113"/>
                  </a:lnTo>
                  <a:lnTo>
                    <a:pt x="168" y="134"/>
                  </a:lnTo>
                  <a:lnTo>
                    <a:pt x="153" y="152"/>
                  </a:lnTo>
                  <a:lnTo>
                    <a:pt x="136" y="165"/>
                  </a:lnTo>
                  <a:lnTo>
                    <a:pt x="115" y="174"/>
                  </a:lnTo>
                  <a:lnTo>
                    <a:pt x="90" y="177"/>
                  </a:lnTo>
                  <a:lnTo>
                    <a:pt x="68" y="174"/>
                  </a:lnTo>
                  <a:lnTo>
                    <a:pt x="46" y="165"/>
                  </a:lnTo>
                  <a:lnTo>
                    <a:pt x="27" y="152"/>
                  </a:lnTo>
                  <a:lnTo>
                    <a:pt x="14" y="134"/>
                  </a:lnTo>
                  <a:lnTo>
                    <a:pt x="4" y="113"/>
                  </a:lnTo>
                  <a:lnTo>
                    <a:pt x="0" y="89"/>
                  </a:lnTo>
                  <a:lnTo>
                    <a:pt x="4" y="65"/>
                  </a:lnTo>
                  <a:lnTo>
                    <a:pt x="14" y="43"/>
                  </a:lnTo>
                  <a:lnTo>
                    <a:pt x="27" y="26"/>
                  </a:lnTo>
                  <a:lnTo>
                    <a:pt x="46" y="12"/>
                  </a:lnTo>
                  <a:lnTo>
                    <a:pt x="68" y="3"/>
                  </a:lnTo>
                  <a:lnTo>
                    <a:pt x="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Tree>
  </p:cSld>
  <p:clrMap bg1="lt1" tx1="dk1" bg2="lt2" tx2="dk2" accent1="accent1" accent2="accent2" accent3="accent3" accent4="accent4" accent5="accent5" accent6="accent6" hlink="hlink" folHlink="folHlink"/>
  <p:sldLayoutIdLst>
    <p:sldLayoutId id="2147483660" r:id="rId1"/>
    <p:sldLayoutId id="2147483675" r:id="rId2"/>
    <p:sldLayoutId id="2147483676" r:id="rId3"/>
    <p:sldLayoutId id="2147483661" r:id="rId4"/>
    <p:sldLayoutId id="2147483677" r:id="rId5"/>
    <p:sldLayoutId id="2147483663" r:id="rId6"/>
    <p:sldLayoutId id="2147483669" r:id="rId7"/>
    <p:sldLayoutId id="2147483655" r:id="rId8"/>
    <p:sldLayoutId id="2147483662" r:id="rId9"/>
    <p:sldLayoutId id="2147483651" r:id="rId10"/>
    <p:sldLayoutId id="2147483671" r:id="rId11"/>
    <p:sldLayoutId id="2147483672" r:id="rId12"/>
    <p:sldLayoutId id="2147483659" r:id="rId13"/>
    <p:sldLayoutId id="2147483679" r:id="rId14"/>
  </p:sldLayoutIdLst>
  <p:txStyles>
    <p:titleStyle>
      <a:lvl1pPr algn="l" defTabSz="914400" rtl="0" eaLnBrk="1" latinLnBrk="0" hangingPunct="1">
        <a:lnSpc>
          <a:spcPct val="100000"/>
        </a:lnSpc>
        <a:spcBef>
          <a:spcPct val="0"/>
        </a:spcBef>
        <a:buNone/>
        <a:defRPr sz="3200" b="0" kern="1200">
          <a:solidFill>
            <a:schemeClr val="tx1"/>
          </a:solidFill>
          <a:latin typeface="+mj-lt"/>
          <a:ea typeface="+mj-ea"/>
          <a:cs typeface="+mj-cs"/>
        </a:defRPr>
      </a:lvl1pPr>
    </p:titleStyle>
    <p:bodyStyle>
      <a:lvl1pPr marL="173736" indent="-173736"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512064" indent="-219456"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804672" indent="-2286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88136" indent="-219456"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88136" indent="-219456"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88136" indent="-219456"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88136" indent="-219456"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88136" indent="-219456"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88136" indent="-219456"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A4A3A4"/>
          </p15:clr>
        </p15:guide>
        <p15:guide id="3" pos="3840">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slideLayout" Target="../slideLayouts/slideLayout4.xml"/><Relationship Id="rId1" Type="http://schemas.openxmlformats.org/officeDocument/2006/relationships/tags" Target="../tags/tag63.xml"/><Relationship Id="rId5" Type="http://schemas.openxmlformats.org/officeDocument/2006/relationships/image" Target="../media/image34.png"/><Relationship Id="rId4" Type="http://schemas.openxmlformats.org/officeDocument/2006/relationships/image" Target="../media/image33.jpg"/></Relationships>
</file>

<file path=ppt/slides/_rels/slide11.xml.rels><?xml version="1.0" encoding="UTF-8" standalone="yes"?>
<Relationships xmlns="http://schemas.openxmlformats.org/package/2006/relationships"><Relationship Id="rId3" Type="http://schemas.openxmlformats.org/officeDocument/2006/relationships/hyperlink" Target="https://music.adelaide.edu.au/" TargetMode="External"/><Relationship Id="rId2" Type="http://schemas.openxmlformats.org/officeDocument/2006/relationships/slideLayout" Target="../slideLayouts/slideLayout4.xml"/><Relationship Id="rId1" Type="http://schemas.openxmlformats.org/officeDocument/2006/relationships/tags" Target="../tags/tag64.xml"/><Relationship Id="rId5" Type="http://schemas.openxmlformats.org/officeDocument/2006/relationships/image" Target="../media/image36.png"/><Relationship Id="rId4" Type="http://schemas.openxmlformats.org/officeDocument/2006/relationships/image" Target="../media/image35.jp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7.png"/><Relationship Id="rId1" Type="http://schemas.openxmlformats.org/officeDocument/2006/relationships/slideLayout" Target="../slideLayouts/slideLayout4.xml"/><Relationship Id="rId5" Type="http://schemas.microsoft.com/office/2007/relationships/hdphoto" Target="../media/hdphoto4.wdp"/><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4.xml"/><Relationship Id="rId1" Type="http://schemas.openxmlformats.org/officeDocument/2006/relationships/tags" Target="../tags/tag65.xml"/><Relationship Id="rId4" Type="http://schemas.openxmlformats.org/officeDocument/2006/relationships/image" Target="../media/image40.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hyperlink" Target="https://www.synopsys.com/simpleware/resources.html"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hyperlink" Target="http://www.synopsys.com/simpleware" TargetMode="External"/><Relationship Id="rId4" Type="http://schemas.openxmlformats.org/officeDocument/2006/relationships/hyperlink" Target="mailto:simpleware@synopsys.com"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7.png"/><Relationship Id="rId7" Type="http://schemas.microsoft.com/office/2007/relationships/hdphoto" Target="../media/hdphoto2.wdp"/><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microsoft.com/office/2007/relationships/hdphoto" Target="../media/hdphoto1.wdp"/><Relationship Id="rId10" Type="http://schemas.openxmlformats.org/officeDocument/2006/relationships/image" Target="../media/image12.jpeg"/><Relationship Id="rId4" Type="http://schemas.openxmlformats.org/officeDocument/2006/relationships/image" Target="../media/image8.png"/><Relationship Id="rId9"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7" Type="http://schemas.microsoft.com/office/2007/relationships/hdphoto" Target="../media/hdphoto3.wdp"/><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hyperlink" Target="https://www.crm.microport.com/" TargetMode="External"/><Relationship Id="rId2" Type="http://schemas.openxmlformats.org/officeDocument/2006/relationships/slideLayout" Target="../slideLayouts/slideLayout4.xml"/><Relationship Id="rId1" Type="http://schemas.openxmlformats.org/officeDocument/2006/relationships/tags" Target="../tags/tag62.xml"/><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GB" dirty="0"/>
              <a:t>Matt Howard – Applications Engineer</a:t>
            </a:r>
          </a:p>
        </p:txBody>
      </p:sp>
      <p:sp>
        <p:nvSpPr>
          <p:cNvPr id="7" name="Text Placeholder 6"/>
          <p:cNvSpPr>
            <a:spLocks noGrp="1"/>
          </p:cNvSpPr>
          <p:nvPr>
            <p:ph type="body" sz="quarter" idx="11"/>
          </p:nvPr>
        </p:nvSpPr>
        <p:spPr>
          <a:xfrm>
            <a:off x="456555" y="4701662"/>
            <a:ext cx="6285208" cy="396815"/>
          </a:xfrm>
        </p:spPr>
        <p:txBody>
          <a:bodyPr>
            <a:normAutofit/>
          </a:bodyPr>
          <a:lstStyle/>
          <a:p>
            <a:r>
              <a:rPr lang="en-GB" dirty="0"/>
              <a:t>COMSOL Conference 2019, Cambridge</a:t>
            </a:r>
          </a:p>
        </p:txBody>
      </p:sp>
      <p:sp>
        <p:nvSpPr>
          <p:cNvPr id="5" name="Subtitle 4"/>
          <p:cNvSpPr>
            <a:spLocks noGrp="1"/>
          </p:cNvSpPr>
          <p:nvPr>
            <p:ph type="subTitle" idx="1"/>
          </p:nvPr>
        </p:nvSpPr>
        <p:spPr/>
        <p:txBody>
          <a:bodyPr/>
          <a:lstStyle/>
          <a:p>
            <a:r>
              <a:rPr lang="en-GB" dirty="0"/>
              <a:t>Combining Image-Based Solutions with COMSOL Simulation</a:t>
            </a:r>
          </a:p>
        </p:txBody>
      </p:sp>
      <p:sp>
        <p:nvSpPr>
          <p:cNvPr id="4" name="Title 3"/>
          <p:cNvSpPr>
            <a:spLocks noGrp="1"/>
          </p:cNvSpPr>
          <p:nvPr>
            <p:ph type="ctrTitle"/>
          </p:nvPr>
        </p:nvSpPr>
        <p:spPr/>
        <p:txBody>
          <a:bodyPr/>
          <a:lstStyle/>
          <a:p>
            <a:r>
              <a:rPr lang="en-GB" dirty="0"/>
              <a:t>Simpleware Software Solutions</a:t>
            </a:r>
          </a:p>
        </p:txBody>
      </p:sp>
    </p:spTree>
    <p:extLst>
      <p:ext uri="{BB962C8B-B14F-4D97-AF65-F5344CB8AC3E}">
        <p14:creationId xmlns:p14="http://schemas.microsoft.com/office/powerpoint/2010/main" val="2911854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D7A2DD1-FC5C-43D7-B9F3-B788FAE67BF3}"/>
              </a:ext>
            </a:extLst>
          </p:cNvPr>
          <p:cNvSpPr>
            <a:spLocks noGrp="1"/>
          </p:cNvSpPr>
          <p:nvPr>
            <p:ph idx="1"/>
          </p:nvPr>
        </p:nvSpPr>
        <p:spPr>
          <a:xfrm>
            <a:off x="456556" y="2381250"/>
            <a:ext cx="4915542" cy="3655340"/>
          </a:xfrm>
        </p:spPr>
        <p:txBody>
          <a:bodyPr>
            <a:normAutofit/>
          </a:bodyPr>
          <a:lstStyle/>
          <a:p>
            <a:r>
              <a:rPr lang="en-GB" dirty="0"/>
              <a:t>Electromagnetic Simulation in COMSOL Multiphysics®  to test placement of electrodes and tissue conductivity</a:t>
            </a:r>
          </a:p>
          <a:p>
            <a:r>
              <a:rPr lang="en-GB" dirty="0"/>
              <a:t>Tests also carried out using heart models</a:t>
            </a:r>
          </a:p>
          <a:p>
            <a:r>
              <a:rPr lang="en-GB" dirty="0"/>
              <a:t>Results help determine optimal device-anatomy configurations and increase efficiency for </a:t>
            </a:r>
            <a:r>
              <a:rPr lang="en-GB" dirty="0" err="1"/>
              <a:t>MicroPort’s</a:t>
            </a:r>
            <a:r>
              <a:rPr lang="en-GB" dirty="0"/>
              <a:t> workflows</a:t>
            </a:r>
          </a:p>
          <a:p>
            <a:pPr marL="0" indent="0">
              <a:buNone/>
            </a:pPr>
            <a:endParaRPr lang="en-GB" sz="1800" dirty="0"/>
          </a:p>
          <a:p>
            <a:pPr marL="0" indent="0">
              <a:buNone/>
            </a:pPr>
            <a:endParaRPr lang="en-GB" sz="1800" dirty="0"/>
          </a:p>
          <a:p>
            <a:pPr marL="0" indent="0">
              <a:buNone/>
            </a:pPr>
            <a:endParaRPr lang="en-GB" sz="1800" dirty="0"/>
          </a:p>
          <a:p>
            <a:pPr marL="0" indent="0">
              <a:buNone/>
            </a:pPr>
            <a:endParaRPr lang="en-GB" sz="1800" dirty="0"/>
          </a:p>
        </p:txBody>
      </p:sp>
      <p:sp>
        <p:nvSpPr>
          <p:cNvPr id="5" name="Text Placeholder 4">
            <a:extLst>
              <a:ext uri="{FF2B5EF4-FFF2-40B4-BE49-F238E27FC236}">
                <a16:creationId xmlns:a16="http://schemas.microsoft.com/office/drawing/2014/main" id="{DEDD3041-3475-418D-A5E0-442415C1453C}"/>
              </a:ext>
            </a:extLst>
          </p:cNvPr>
          <p:cNvSpPr>
            <a:spLocks noGrp="1"/>
          </p:cNvSpPr>
          <p:nvPr>
            <p:ph type="body" sz="quarter" idx="12"/>
          </p:nvPr>
        </p:nvSpPr>
        <p:spPr>
          <a:xfrm>
            <a:off x="456555" y="1005839"/>
            <a:ext cx="11278244" cy="760968"/>
          </a:xfrm>
        </p:spPr>
        <p:txBody>
          <a:bodyPr/>
          <a:lstStyle/>
          <a:p>
            <a:r>
              <a:rPr lang="en-GB" b="1" dirty="0"/>
              <a:t>Torso Model Generation for Simulating Pacemaker Performance</a:t>
            </a:r>
            <a:endParaRPr lang="en-US" b="1" dirty="0"/>
          </a:p>
        </p:txBody>
      </p:sp>
      <p:sp>
        <p:nvSpPr>
          <p:cNvPr id="3" name="Title 2">
            <a:extLst>
              <a:ext uri="{FF2B5EF4-FFF2-40B4-BE49-F238E27FC236}">
                <a16:creationId xmlns:a16="http://schemas.microsoft.com/office/drawing/2014/main" id="{8972440E-CA8E-4FE2-8678-FD253ABF6A46}"/>
              </a:ext>
            </a:extLst>
          </p:cNvPr>
          <p:cNvSpPr>
            <a:spLocks noGrp="1"/>
          </p:cNvSpPr>
          <p:nvPr>
            <p:ph type="title"/>
          </p:nvPr>
        </p:nvSpPr>
        <p:spPr/>
        <p:txBody>
          <a:bodyPr>
            <a:normAutofit/>
          </a:bodyPr>
          <a:lstStyle/>
          <a:p>
            <a:r>
              <a:rPr lang="en-GB" b="1" dirty="0" err="1"/>
              <a:t>MicroPort</a:t>
            </a:r>
            <a:r>
              <a:rPr lang="en-GB" b="1" dirty="0"/>
              <a:t> CRM</a:t>
            </a:r>
          </a:p>
        </p:txBody>
      </p:sp>
      <p:grpSp>
        <p:nvGrpSpPr>
          <p:cNvPr id="2" name="Group 1">
            <a:extLst>
              <a:ext uri="{FF2B5EF4-FFF2-40B4-BE49-F238E27FC236}">
                <a16:creationId xmlns:a16="http://schemas.microsoft.com/office/drawing/2014/main" id="{CEA6875E-7002-4BC1-B7EA-50148715915B}"/>
              </a:ext>
            </a:extLst>
          </p:cNvPr>
          <p:cNvGrpSpPr>
            <a:grpSpLocks noChangeAspect="1"/>
          </p:cNvGrpSpPr>
          <p:nvPr/>
        </p:nvGrpSpPr>
        <p:grpSpPr>
          <a:xfrm>
            <a:off x="5702402" y="1766807"/>
            <a:ext cx="5874537" cy="4176793"/>
            <a:chOff x="4274058" y="2105025"/>
            <a:chExt cx="3643884" cy="2590800"/>
          </a:xfrm>
        </p:grpSpPr>
        <p:sp>
          <p:nvSpPr>
            <p:cNvPr id="9" name="object 3">
              <a:extLst>
                <a:ext uri="{FF2B5EF4-FFF2-40B4-BE49-F238E27FC236}">
                  <a16:creationId xmlns:a16="http://schemas.microsoft.com/office/drawing/2014/main" id="{69AF00D3-21BB-4886-A444-CFB75EFF57E3}"/>
                </a:ext>
              </a:extLst>
            </p:cNvPr>
            <p:cNvSpPr/>
            <p:nvPr/>
          </p:nvSpPr>
          <p:spPr>
            <a:xfrm>
              <a:off x="4274058" y="2257425"/>
              <a:ext cx="1831848" cy="2360676"/>
            </a:xfrm>
            <a:prstGeom prst="rect">
              <a:avLst/>
            </a:prstGeom>
            <a:blipFill>
              <a:blip r:embed="rId3" cstate="print"/>
              <a:stretch>
                <a:fillRect/>
              </a:stretch>
            </a:blipFill>
          </p:spPr>
          <p:txBody>
            <a:bodyPr wrap="square" lIns="0" tIns="0" rIns="0" bIns="0"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10" name="object 4">
              <a:extLst>
                <a:ext uri="{FF2B5EF4-FFF2-40B4-BE49-F238E27FC236}">
                  <a16:creationId xmlns:a16="http://schemas.microsoft.com/office/drawing/2014/main" id="{7D9DDC17-686B-4301-9018-D158C0FEC75D}"/>
                </a:ext>
              </a:extLst>
            </p:cNvPr>
            <p:cNvSpPr/>
            <p:nvPr/>
          </p:nvSpPr>
          <p:spPr>
            <a:xfrm>
              <a:off x="6331458" y="2257425"/>
              <a:ext cx="1219200" cy="2362200"/>
            </a:xfrm>
            <a:prstGeom prst="rect">
              <a:avLst/>
            </a:prstGeom>
            <a:blipFill>
              <a:blip r:embed="rId4" cstate="print"/>
              <a:stretch>
                <a:fillRect/>
              </a:stretch>
            </a:blipFill>
          </p:spPr>
          <p:txBody>
            <a:bodyPr wrap="square" lIns="0" tIns="0" rIns="0" bIns="0"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11" name="object 12">
              <a:extLst>
                <a:ext uri="{FF2B5EF4-FFF2-40B4-BE49-F238E27FC236}">
                  <a16:creationId xmlns:a16="http://schemas.microsoft.com/office/drawing/2014/main" id="{3676AB6F-5AB1-4C22-BE20-6845755A07FA}"/>
                </a:ext>
              </a:extLst>
            </p:cNvPr>
            <p:cNvSpPr/>
            <p:nvPr/>
          </p:nvSpPr>
          <p:spPr>
            <a:xfrm>
              <a:off x="6255639" y="2105025"/>
              <a:ext cx="0" cy="2590800"/>
            </a:xfrm>
            <a:custGeom>
              <a:avLst/>
              <a:gdLst/>
              <a:ahLst/>
              <a:cxnLst/>
              <a:rect l="l" t="t" r="r" b="b"/>
              <a:pathLst>
                <a:path h="2590800">
                  <a:moveTo>
                    <a:pt x="0" y="0"/>
                  </a:moveTo>
                  <a:lnTo>
                    <a:pt x="0" y="2590800"/>
                  </a:lnTo>
                </a:path>
              </a:pathLst>
            </a:custGeom>
            <a:ln w="25146">
              <a:solidFill>
                <a:srgbClr val="131E29"/>
              </a:solidFill>
            </a:ln>
          </p:spPr>
          <p:txBody>
            <a:bodyPr wrap="square" lIns="0" tIns="0" rIns="0" bIns="0"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12" name="object 13">
              <a:extLst>
                <a:ext uri="{FF2B5EF4-FFF2-40B4-BE49-F238E27FC236}">
                  <a16:creationId xmlns:a16="http://schemas.microsoft.com/office/drawing/2014/main" id="{77433084-379A-4D1F-B506-DE634A21DE20}"/>
                </a:ext>
              </a:extLst>
            </p:cNvPr>
            <p:cNvSpPr/>
            <p:nvPr/>
          </p:nvSpPr>
          <p:spPr>
            <a:xfrm>
              <a:off x="7626858" y="2181225"/>
              <a:ext cx="291084" cy="2495550"/>
            </a:xfrm>
            <a:prstGeom prst="rect">
              <a:avLst/>
            </a:prstGeom>
            <a:blipFill>
              <a:blip r:embed="rId5" cstate="print"/>
              <a:stretch>
                <a:fillRect/>
              </a:stretch>
            </a:blipFill>
          </p:spPr>
          <p:txBody>
            <a:bodyPr wrap="square" lIns="0" tIns="0" rIns="0" bIns="0"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grpSp>
    </p:spTree>
    <p:custDataLst>
      <p:tags r:id="rId1"/>
    </p:custDataLst>
    <p:extLst>
      <p:ext uri="{BB962C8B-B14F-4D97-AF65-F5344CB8AC3E}">
        <p14:creationId xmlns:p14="http://schemas.microsoft.com/office/powerpoint/2010/main" val="1316162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D7A2DD1-FC5C-43D7-B9F3-B788FAE67BF3}"/>
              </a:ext>
            </a:extLst>
          </p:cNvPr>
          <p:cNvSpPr>
            <a:spLocks noGrp="1"/>
          </p:cNvSpPr>
          <p:nvPr>
            <p:ph idx="1"/>
          </p:nvPr>
        </p:nvSpPr>
        <p:spPr>
          <a:xfrm>
            <a:off x="456556" y="1766807"/>
            <a:ext cx="6362698" cy="4657239"/>
          </a:xfrm>
        </p:spPr>
        <p:txBody>
          <a:bodyPr>
            <a:normAutofit fontScale="55000" lnSpcReduction="20000"/>
          </a:bodyPr>
          <a:lstStyle/>
          <a:p>
            <a:r>
              <a:rPr lang="en-GB" sz="3700" dirty="0"/>
              <a:t>Computer-aided techniques help characterize musical instruments that that are too valuable or old to disassemble</a:t>
            </a:r>
          </a:p>
          <a:p>
            <a:r>
              <a:rPr lang="en-GB" sz="3700" dirty="0"/>
              <a:t>CT images of the Japanese </a:t>
            </a:r>
            <a:r>
              <a:rPr lang="en-GB" sz="3700" dirty="0" err="1"/>
              <a:t>koto</a:t>
            </a:r>
            <a:r>
              <a:rPr lang="en-GB" sz="3700" dirty="0"/>
              <a:t> can be used to build a digital twin and virtually characterise it’s frequency response</a:t>
            </a:r>
          </a:p>
          <a:p>
            <a:endParaRPr lang="en-GB" sz="3700" dirty="0"/>
          </a:p>
          <a:p>
            <a:endParaRPr lang="en-GB" sz="3700" dirty="0"/>
          </a:p>
          <a:p>
            <a:pPr marL="0" indent="0">
              <a:buNone/>
            </a:pPr>
            <a:endParaRPr lang="en-GB" sz="3700" dirty="0"/>
          </a:p>
          <a:p>
            <a:pPr marL="0" indent="0">
              <a:buNone/>
            </a:pPr>
            <a:endParaRPr lang="en-GB" sz="3000" dirty="0"/>
          </a:p>
          <a:p>
            <a:pPr marL="0" indent="0">
              <a:buNone/>
            </a:pPr>
            <a:endParaRPr lang="en-GB" sz="3000" dirty="0"/>
          </a:p>
          <a:p>
            <a:pPr marL="0" indent="0">
              <a:buNone/>
            </a:pPr>
            <a:endParaRPr lang="en-GB" sz="3000" dirty="0"/>
          </a:p>
          <a:p>
            <a:pPr marL="0" indent="0">
              <a:buNone/>
            </a:pPr>
            <a:endParaRPr lang="en-GB" sz="3000" dirty="0"/>
          </a:p>
          <a:p>
            <a:pPr marL="0" indent="0">
              <a:buNone/>
            </a:pPr>
            <a:endParaRPr lang="en-GB" sz="3000" dirty="0"/>
          </a:p>
          <a:p>
            <a:pPr marL="0" indent="0">
              <a:buNone/>
            </a:pPr>
            <a:r>
              <a:rPr lang="en-US" sz="3700" dirty="0"/>
              <a:t>Thanks to: University of Adelaide (</a:t>
            </a:r>
            <a:r>
              <a:rPr lang="en-US" sz="3700" dirty="0">
                <a:hlinkClick r:id="rId3"/>
              </a:rPr>
              <a:t>Elder Conservatorium of Music</a:t>
            </a:r>
            <a:r>
              <a:rPr lang="en-US" sz="3700" dirty="0"/>
              <a:t>): Prof A. Kimi </a:t>
            </a:r>
            <a:r>
              <a:rPr lang="en-US" sz="3700" dirty="0" err="1"/>
              <a:t>Coaldrake</a:t>
            </a:r>
            <a:endParaRPr lang="en-US" sz="3700" dirty="0"/>
          </a:p>
          <a:p>
            <a:pPr marL="0" indent="0">
              <a:buNone/>
            </a:pPr>
            <a:endParaRPr lang="en-GB" dirty="0"/>
          </a:p>
        </p:txBody>
      </p:sp>
      <p:sp>
        <p:nvSpPr>
          <p:cNvPr id="5" name="Text Placeholder 4">
            <a:extLst>
              <a:ext uri="{FF2B5EF4-FFF2-40B4-BE49-F238E27FC236}">
                <a16:creationId xmlns:a16="http://schemas.microsoft.com/office/drawing/2014/main" id="{DEDD3041-3475-418D-A5E0-442415C1453C}"/>
              </a:ext>
            </a:extLst>
          </p:cNvPr>
          <p:cNvSpPr>
            <a:spLocks noGrp="1"/>
          </p:cNvSpPr>
          <p:nvPr>
            <p:ph type="body" sz="quarter" idx="12"/>
          </p:nvPr>
        </p:nvSpPr>
        <p:spPr>
          <a:xfrm>
            <a:off x="456555" y="1005839"/>
            <a:ext cx="11278244" cy="760968"/>
          </a:xfrm>
        </p:spPr>
        <p:txBody>
          <a:bodyPr/>
          <a:lstStyle/>
          <a:p>
            <a:r>
              <a:rPr lang="en-GB" b="1" dirty="0"/>
              <a:t>Demystifying the sound of the Japanese </a:t>
            </a:r>
            <a:r>
              <a:rPr lang="en-GB" b="1" dirty="0" err="1"/>
              <a:t>koto</a:t>
            </a:r>
            <a:endParaRPr lang="en-US" b="1" dirty="0"/>
          </a:p>
        </p:txBody>
      </p:sp>
      <p:sp>
        <p:nvSpPr>
          <p:cNvPr id="3" name="Title 2">
            <a:extLst>
              <a:ext uri="{FF2B5EF4-FFF2-40B4-BE49-F238E27FC236}">
                <a16:creationId xmlns:a16="http://schemas.microsoft.com/office/drawing/2014/main" id="{8972440E-CA8E-4FE2-8678-FD253ABF6A46}"/>
              </a:ext>
            </a:extLst>
          </p:cNvPr>
          <p:cNvSpPr>
            <a:spLocks noGrp="1"/>
          </p:cNvSpPr>
          <p:nvPr>
            <p:ph type="title"/>
          </p:nvPr>
        </p:nvSpPr>
        <p:spPr/>
        <p:txBody>
          <a:bodyPr>
            <a:normAutofit/>
          </a:bodyPr>
          <a:lstStyle/>
          <a:p>
            <a:r>
              <a:rPr lang="en-GB" b="1" dirty="0"/>
              <a:t>University of Adelaide</a:t>
            </a:r>
          </a:p>
        </p:txBody>
      </p:sp>
      <p:pic>
        <p:nvPicPr>
          <p:cNvPr id="6" name="Picture 5">
            <a:extLst>
              <a:ext uri="{FF2B5EF4-FFF2-40B4-BE49-F238E27FC236}">
                <a16:creationId xmlns:a16="http://schemas.microsoft.com/office/drawing/2014/main" id="{8D83553C-AD45-435B-B787-795AEC39D500}"/>
              </a:ext>
            </a:extLst>
          </p:cNvPr>
          <p:cNvPicPr>
            <a:picLocks noChangeAspect="1"/>
          </p:cNvPicPr>
          <p:nvPr/>
        </p:nvPicPr>
        <p:blipFill>
          <a:blip r:embed="rId4"/>
          <a:stretch>
            <a:fillRect/>
          </a:stretch>
        </p:blipFill>
        <p:spPr>
          <a:xfrm>
            <a:off x="7105973" y="378159"/>
            <a:ext cx="4628826" cy="2777295"/>
          </a:xfrm>
          <a:prstGeom prst="rect">
            <a:avLst/>
          </a:prstGeom>
        </p:spPr>
      </p:pic>
      <p:pic>
        <p:nvPicPr>
          <p:cNvPr id="8" name="Picture 7">
            <a:extLst>
              <a:ext uri="{FF2B5EF4-FFF2-40B4-BE49-F238E27FC236}">
                <a16:creationId xmlns:a16="http://schemas.microsoft.com/office/drawing/2014/main" id="{A6F0BDF7-F169-4810-84AB-9307B9A7351C}"/>
              </a:ext>
            </a:extLst>
          </p:cNvPr>
          <p:cNvPicPr>
            <a:picLocks noChangeAspect="1"/>
          </p:cNvPicPr>
          <p:nvPr/>
        </p:nvPicPr>
        <p:blipFill rotWithShape="1">
          <a:blip r:embed="rId5"/>
          <a:srcRect t="15996"/>
          <a:stretch/>
        </p:blipFill>
        <p:spPr>
          <a:xfrm>
            <a:off x="7407221" y="3155454"/>
            <a:ext cx="4032304" cy="3407233"/>
          </a:xfrm>
          <a:prstGeom prst="rect">
            <a:avLst/>
          </a:prstGeom>
        </p:spPr>
      </p:pic>
      <p:sp>
        <p:nvSpPr>
          <p:cNvPr id="2" name="TextBox 1">
            <a:extLst>
              <a:ext uri="{FF2B5EF4-FFF2-40B4-BE49-F238E27FC236}">
                <a16:creationId xmlns:a16="http://schemas.microsoft.com/office/drawing/2014/main" id="{46AA2AD7-CC72-4049-BE51-1D8829C033F0}"/>
              </a:ext>
            </a:extLst>
          </p:cNvPr>
          <p:cNvSpPr txBox="1"/>
          <p:nvPr/>
        </p:nvSpPr>
        <p:spPr>
          <a:xfrm>
            <a:off x="466080" y="3609975"/>
            <a:ext cx="6496534" cy="2123658"/>
          </a:xfrm>
          <a:prstGeom prst="rect">
            <a:avLst/>
          </a:prstGeom>
          <a:noFill/>
        </p:spPr>
        <p:txBody>
          <a:bodyPr wrap="square" rtlCol="0">
            <a:spAutoFit/>
          </a:bodyPr>
          <a:lstStyle/>
          <a:p>
            <a:pPr algn="ctr"/>
            <a:r>
              <a:rPr lang="en-US" sz="1600" dirty="0">
                <a:solidFill>
                  <a:schemeClr val="tx2">
                    <a:lumMod val="50000"/>
                    <a:lumOff val="50000"/>
                  </a:schemeClr>
                </a:solidFill>
              </a:rPr>
              <a:t>“I needed to see inside my valuable musical instrument without splitting it open and damaging it. Other methods had been unsuccessful. The Simpleware tools allowed me to take 2300 DICOM images from a CT scan and convert them to a mesh suitable for finite element modeling. It helped me to understand the origins of the unique and complex sounds of the Japanese </a:t>
            </a:r>
            <a:r>
              <a:rPr lang="en-US" sz="1600" dirty="0" err="1">
                <a:solidFill>
                  <a:schemeClr val="tx2">
                    <a:lumMod val="50000"/>
                    <a:lumOff val="50000"/>
                  </a:schemeClr>
                </a:solidFill>
              </a:rPr>
              <a:t>koto</a:t>
            </a:r>
            <a:r>
              <a:rPr lang="en-US" sz="1600" dirty="0">
                <a:solidFill>
                  <a:schemeClr val="tx2">
                    <a:lumMod val="50000"/>
                    <a:lumOff val="50000"/>
                  </a:schemeClr>
                </a:solidFill>
              </a:rPr>
              <a:t> that have rarely been studied.” Prof. A. Kimi </a:t>
            </a:r>
            <a:r>
              <a:rPr lang="en-US" sz="1600" dirty="0" err="1">
                <a:solidFill>
                  <a:schemeClr val="tx2">
                    <a:lumMod val="50000"/>
                    <a:lumOff val="50000"/>
                  </a:schemeClr>
                </a:solidFill>
              </a:rPr>
              <a:t>Coaldrake</a:t>
            </a:r>
            <a:endParaRPr lang="en-GB" sz="1600" dirty="0">
              <a:solidFill>
                <a:schemeClr val="tx2">
                  <a:lumMod val="50000"/>
                  <a:lumOff val="50000"/>
                </a:schemeClr>
              </a:solidFill>
            </a:endParaRPr>
          </a:p>
          <a:p>
            <a:pPr algn="l"/>
            <a:endParaRPr lang="en-GB" sz="2000" dirty="0" err="1"/>
          </a:p>
        </p:txBody>
      </p:sp>
    </p:spTree>
    <p:custDataLst>
      <p:tags r:id="rId1"/>
    </p:custDataLst>
    <p:extLst>
      <p:ext uri="{BB962C8B-B14F-4D97-AF65-F5344CB8AC3E}">
        <p14:creationId xmlns:p14="http://schemas.microsoft.com/office/powerpoint/2010/main" val="3806815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F880028-AEC3-4E80-8B42-E755FC9267AB}"/>
              </a:ext>
            </a:extLst>
          </p:cNvPr>
          <p:cNvSpPr>
            <a:spLocks noGrp="1"/>
          </p:cNvSpPr>
          <p:nvPr>
            <p:ph type="body" sz="quarter" idx="12"/>
          </p:nvPr>
        </p:nvSpPr>
        <p:spPr/>
        <p:txBody>
          <a:bodyPr/>
          <a:lstStyle/>
          <a:p>
            <a:r>
              <a:rPr lang="en-GB" b="1" dirty="0"/>
              <a:t>Demystifying the sound of the Japanese </a:t>
            </a:r>
            <a:r>
              <a:rPr lang="en-GB" b="1" dirty="0" err="1"/>
              <a:t>koto</a:t>
            </a:r>
            <a:endParaRPr lang="en-US" b="1" dirty="0"/>
          </a:p>
          <a:p>
            <a:endParaRPr lang="en-GB" dirty="0"/>
          </a:p>
        </p:txBody>
      </p:sp>
      <p:sp>
        <p:nvSpPr>
          <p:cNvPr id="4" name="Title 3">
            <a:extLst>
              <a:ext uri="{FF2B5EF4-FFF2-40B4-BE49-F238E27FC236}">
                <a16:creationId xmlns:a16="http://schemas.microsoft.com/office/drawing/2014/main" id="{27EC17B7-0921-4BFB-8705-F8F81B170824}"/>
              </a:ext>
            </a:extLst>
          </p:cNvPr>
          <p:cNvSpPr>
            <a:spLocks noGrp="1"/>
          </p:cNvSpPr>
          <p:nvPr>
            <p:ph type="title"/>
          </p:nvPr>
        </p:nvSpPr>
        <p:spPr/>
        <p:txBody>
          <a:bodyPr/>
          <a:lstStyle/>
          <a:p>
            <a:r>
              <a:rPr lang="en-GB" b="1" dirty="0"/>
              <a:t>University of Adelaide</a:t>
            </a:r>
          </a:p>
        </p:txBody>
      </p:sp>
      <p:pic>
        <p:nvPicPr>
          <p:cNvPr id="6" name="Picture 5">
            <a:extLst>
              <a:ext uri="{FF2B5EF4-FFF2-40B4-BE49-F238E27FC236}">
                <a16:creationId xmlns:a16="http://schemas.microsoft.com/office/drawing/2014/main" id="{C1A3B86D-827C-4D87-84B0-36A30846CE85}"/>
              </a:ext>
            </a:extLst>
          </p:cNvPr>
          <p:cNvPicPr>
            <a:picLocks noChangeAspect="1"/>
          </p:cNvPicPr>
          <p:nvPr/>
        </p:nvPicPr>
        <p:blipFill rotWithShape="1">
          <a:blip r:embed="rId2"/>
          <a:srcRect l="17989" r="10991"/>
          <a:stretch/>
        </p:blipFill>
        <p:spPr>
          <a:xfrm>
            <a:off x="4364751" y="0"/>
            <a:ext cx="5686426" cy="4728731"/>
          </a:xfrm>
          <a:prstGeom prst="rect">
            <a:avLst/>
          </a:prstGeom>
        </p:spPr>
      </p:pic>
      <p:pic>
        <p:nvPicPr>
          <p:cNvPr id="8" name="Picture 7">
            <a:extLst>
              <a:ext uri="{FF2B5EF4-FFF2-40B4-BE49-F238E27FC236}">
                <a16:creationId xmlns:a16="http://schemas.microsoft.com/office/drawing/2014/main" id="{4BACC83F-1289-4F14-B2E2-4A4CB79F7DEC}"/>
              </a:ext>
            </a:extLst>
          </p:cNvPr>
          <p:cNvPicPr>
            <a:picLocks noChangeAspect="1"/>
          </p:cNvPicPr>
          <p:nvPr/>
        </p:nvPicPr>
        <p:blipFill rotWithShape="1">
          <a:blip r:embed="rId3"/>
          <a:srcRect l="11719"/>
          <a:stretch/>
        </p:blipFill>
        <p:spPr>
          <a:xfrm flipH="1">
            <a:off x="6028337" y="248169"/>
            <a:ext cx="6449696" cy="4480562"/>
          </a:xfrm>
          <a:prstGeom prst="rect">
            <a:avLst/>
          </a:prstGeom>
        </p:spPr>
      </p:pic>
      <p:sp>
        <p:nvSpPr>
          <p:cNvPr id="13" name="Content Placeholder 1">
            <a:extLst>
              <a:ext uri="{FF2B5EF4-FFF2-40B4-BE49-F238E27FC236}">
                <a16:creationId xmlns:a16="http://schemas.microsoft.com/office/drawing/2014/main" id="{80763E0A-76D8-4D2A-A892-DA1E8B7CB4CB}"/>
              </a:ext>
            </a:extLst>
          </p:cNvPr>
          <p:cNvSpPr>
            <a:spLocks noGrp="1"/>
          </p:cNvSpPr>
          <p:nvPr>
            <p:ph idx="1"/>
          </p:nvPr>
        </p:nvSpPr>
        <p:spPr>
          <a:xfrm>
            <a:off x="456233" y="2094165"/>
            <a:ext cx="4310839" cy="4181474"/>
          </a:xfrm>
        </p:spPr>
        <p:txBody>
          <a:bodyPr/>
          <a:lstStyle/>
          <a:p>
            <a:r>
              <a:rPr lang="en-GB" dirty="0"/>
              <a:t>Koto geometry obtained using high-resolution CT scan and SEM used to study grain orientation</a:t>
            </a:r>
          </a:p>
          <a:p>
            <a:r>
              <a:rPr lang="en-GB" dirty="0"/>
              <a:t>Simpleware </a:t>
            </a:r>
            <a:r>
              <a:rPr lang="en-GB" dirty="0" err="1"/>
              <a:t>ScanIP</a:t>
            </a:r>
            <a:r>
              <a:rPr lang="en-GB" dirty="0"/>
              <a:t> used to segment Koto into 7 components and remove artefacts caused by greatly varying densities in the CT scanner</a:t>
            </a:r>
          </a:p>
          <a:p>
            <a:r>
              <a:rPr lang="en-GB" dirty="0"/>
              <a:t>Simpleware FE exported high-quality multi-part volume mesh</a:t>
            </a:r>
          </a:p>
          <a:p>
            <a:endParaRPr lang="en-GB" dirty="0"/>
          </a:p>
        </p:txBody>
      </p:sp>
      <p:sp>
        <p:nvSpPr>
          <p:cNvPr id="14" name="TextBox 13">
            <a:extLst>
              <a:ext uri="{FF2B5EF4-FFF2-40B4-BE49-F238E27FC236}">
                <a16:creationId xmlns:a16="http://schemas.microsoft.com/office/drawing/2014/main" id="{7643E3F4-B93F-4978-A236-E2DE21DF869F}"/>
              </a:ext>
            </a:extLst>
          </p:cNvPr>
          <p:cNvSpPr txBox="1"/>
          <p:nvPr/>
        </p:nvSpPr>
        <p:spPr>
          <a:xfrm>
            <a:off x="6263569" y="283273"/>
            <a:ext cx="2243470" cy="400110"/>
          </a:xfrm>
          <a:prstGeom prst="rect">
            <a:avLst/>
          </a:prstGeom>
          <a:noFill/>
        </p:spPr>
        <p:txBody>
          <a:bodyPr wrap="square" rtlCol="0">
            <a:spAutoFit/>
          </a:bodyPr>
          <a:lstStyle/>
          <a:p>
            <a:pPr algn="l"/>
            <a:r>
              <a:rPr lang="en-GB" sz="2000" dirty="0"/>
              <a:t>Volume rendering</a:t>
            </a:r>
          </a:p>
        </p:txBody>
      </p:sp>
      <p:sp>
        <p:nvSpPr>
          <p:cNvPr id="15" name="TextBox 14">
            <a:extLst>
              <a:ext uri="{FF2B5EF4-FFF2-40B4-BE49-F238E27FC236}">
                <a16:creationId xmlns:a16="http://schemas.microsoft.com/office/drawing/2014/main" id="{28098AA8-D690-4208-806A-220EC7A25101}"/>
              </a:ext>
            </a:extLst>
          </p:cNvPr>
          <p:cNvSpPr txBox="1"/>
          <p:nvPr/>
        </p:nvSpPr>
        <p:spPr>
          <a:xfrm>
            <a:off x="9867922" y="2850110"/>
            <a:ext cx="2296634" cy="400110"/>
          </a:xfrm>
          <a:prstGeom prst="rect">
            <a:avLst/>
          </a:prstGeom>
          <a:noFill/>
        </p:spPr>
        <p:txBody>
          <a:bodyPr wrap="square" rtlCol="0">
            <a:spAutoFit/>
          </a:bodyPr>
          <a:lstStyle/>
          <a:p>
            <a:pPr algn="l"/>
            <a:r>
              <a:rPr lang="en-GB" sz="2000" dirty="0"/>
              <a:t>Simpleware model</a:t>
            </a:r>
          </a:p>
        </p:txBody>
      </p:sp>
      <p:pic>
        <p:nvPicPr>
          <p:cNvPr id="16" name="Picture 15">
            <a:extLst>
              <a:ext uri="{FF2B5EF4-FFF2-40B4-BE49-F238E27FC236}">
                <a16:creationId xmlns:a16="http://schemas.microsoft.com/office/drawing/2014/main" id="{A5D38BA1-3E92-4F4E-A990-1864F9AD70F2}"/>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8795" b="93322" l="0" r="95372">
                        <a14:foregroundMark x1="32759" y1="40391" x2="40109" y2="29479"/>
                        <a14:foregroundMark x1="40109" y1="29479" x2="69328" y2="14332"/>
                        <a14:foregroundMark x1="69328" y1="14332" x2="79946" y2="13844"/>
                        <a14:foregroundMark x1="79946" y1="13844" x2="89655" y2="23453"/>
                        <a14:foregroundMark x1="89655" y1="23453" x2="93376" y2="49511"/>
                        <a14:foregroundMark x1="7623" y1="38274" x2="9528" y2="54560"/>
                        <a14:foregroundMark x1="9528" y1="54560" x2="10254" y2="56026"/>
                        <a14:foregroundMark x1="3358" y1="34202" x2="0" y2="47394"/>
                        <a14:foregroundMark x1="57169" y1="38599" x2="65880" y2="8795"/>
                        <a14:foregroundMark x1="35935" y1="82573" x2="38022" y2="93485"/>
                        <a14:foregroundMark x1="94011" y1="62215" x2="95372" y2="66612"/>
                      </a14:backgroundRemoval>
                    </a14:imgEffect>
                  </a14:imgLayer>
                </a14:imgProps>
              </a:ext>
            </a:extLst>
          </a:blip>
          <a:stretch>
            <a:fillRect/>
          </a:stretch>
        </p:blipFill>
        <p:spPr>
          <a:xfrm>
            <a:off x="5936396" y="3973540"/>
            <a:ext cx="4956592" cy="2761658"/>
          </a:xfrm>
          <a:prstGeom prst="rect">
            <a:avLst/>
          </a:prstGeom>
        </p:spPr>
      </p:pic>
      <p:sp>
        <p:nvSpPr>
          <p:cNvPr id="17" name="TextBox 16">
            <a:extLst>
              <a:ext uri="{FF2B5EF4-FFF2-40B4-BE49-F238E27FC236}">
                <a16:creationId xmlns:a16="http://schemas.microsoft.com/office/drawing/2014/main" id="{0EFB2219-07E2-4EEF-97D7-00CF58360F31}"/>
              </a:ext>
            </a:extLst>
          </p:cNvPr>
          <p:cNvSpPr txBox="1"/>
          <p:nvPr/>
        </p:nvSpPr>
        <p:spPr>
          <a:xfrm>
            <a:off x="9387840" y="6007187"/>
            <a:ext cx="2520684" cy="707886"/>
          </a:xfrm>
          <a:prstGeom prst="rect">
            <a:avLst/>
          </a:prstGeom>
          <a:noFill/>
        </p:spPr>
        <p:txBody>
          <a:bodyPr wrap="square" rtlCol="0">
            <a:spAutoFit/>
          </a:bodyPr>
          <a:lstStyle/>
          <a:p>
            <a:pPr algn="l"/>
            <a:r>
              <a:rPr lang="en-GB" sz="2000" dirty="0"/>
              <a:t>Simpleware volume mesh</a:t>
            </a:r>
          </a:p>
        </p:txBody>
      </p:sp>
    </p:spTree>
    <p:extLst>
      <p:ext uri="{BB962C8B-B14F-4D97-AF65-F5344CB8AC3E}">
        <p14:creationId xmlns:p14="http://schemas.microsoft.com/office/powerpoint/2010/main" val="1812977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D7A2DD1-FC5C-43D7-B9F3-B788FAE67BF3}"/>
              </a:ext>
            </a:extLst>
          </p:cNvPr>
          <p:cNvSpPr>
            <a:spLocks noGrp="1"/>
          </p:cNvSpPr>
          <p:nvPr>
            <p:ph idx="1"/>
          </p:nvPr>
        </p:nvSpPr>
        <p:spPr>
          <a:xfrm>
            <a:off x="456555" y="2231623"/>
            <a:ext cx="6431054" cy="3145202"/>
          </a:xfrm>
        </p:spPr>
        <p:txBody>
          <a:bodyPr>
            <a:normAutofit/>
          </a:bodyPr>
          <a:lstStyle/>
          <a:p>
            <a:r>
              <a:rPr lang="en-GB" dirty="0"/>
              <a:t>COMSOL model analysed to understand solid mechanics of vibrations, acoustics, and comparison of different types of playing</a:t>
            </a:r>
          </a:p>
          <a:p>
            <a:r>
              <a:rPr lang="en-GB" dirty="0"/>
              <a:t>Results backed by experimental data and the literature</a:t>
            </a:r>
          </a:p>
          <a:p>
            <a:r>
              <a:rPr lang="en-GB" dirty="0"/>
              <a:t>Method solved problem of characterizing physical properties of the Koto wood and internal features</a:t>
            </a:r>
          </a:p>
          <a:p>
            <a:r>
              <a:rPr lang="en-GB" dirty="0"/>
              <a:t>Simpleware meshing preserves accuracy and creates a more practical model for simulation</a:t>
            </a:r>
            <a:endParaRPr lang="en-GB" sz="900" dirty="0"/>
          </a:p>
        </p:txBody>
      </p:sp>
      <p:sp>
        <p:nvSpPr>
          <p:cNvPr id="5" name="Text Placeholder 4">
            <a:extLst>
              <a:ext uri="{FF2B5EF4-FFF2-40B4-BE49-F238E27FC236}">
                <a16:creationId xmlns:a16="http://schemas.microsoft.com/office/drawing/2014/main" id="{DEDD3041-3475-418D-A5E0-442415C1453C}"/>
              </a:ext>
            </a:extLst>
          </p:cNvPr>
          <p:cNvSpPr>
            <a:spLocks noGrp="1"/>
          </p:cNvSpPr>
          <p:nvPr>
            <p:ph type="body" sz="quarter" idx="12"/>
          </p:nvPr>
        </p:nvSpPr>
        <p:spPr>
          <a:xfrm>
            <a:off x="456555" y="1005839"/>
            <a:ext cx="11278244" cy="760968"/>
          </a:xfrm>
        </p:spPr>
        <p:txBody>
          <a:bodyPr/>
          <a:lstStyle/>
          <a:p>
            <a:r>
              <a:rPr lang="en-GB" b="1" dirty="0"/>
              <a:t>Demystifying the sound of the Japanese </a:t>
            </a:r>
            <a:r>
              <a:rPr lang="en-GB" b="1" dirty="0" err="1"/>
              <a:t>koto</a:t>
            </a:r>
            <a:endParaRPr lang="en-US" b="1" dirty="0"/>
          </a:p>
        </p:txBody>
      </p:sp>
      <p:sp>
        <p:nvSpPr>
          <p:cNvPr id="3" name="Title 2">
            <a:extLst>
              <a:ext uri="{FF2B5EF4-FFF2-40B4-BE49-F238E27FC236}">
                <a16:creationId xmlns:a16="http://schemas.microsoft.com/office/drawing/2014/main" id="{8972440E-CA8E-4FE2-8678-FD253ABF6A46}"/>
              </a:ext>
            </a:extLst>
          </p:cNvPr>
          <p:cNvSpPr>
            <a:spLocks noGrp="1"/>
          </p:cNvSpPr>
          <p:nvPr>
            <p:ph type="title"/>
          </p:nvPr>
        </p:nvSpPr>
        <p:spPr/>
        <p:txBody>
          <a:bodyPr>
            <a:normAutofit/>
          </a:bodyPr>
          <a:lstStyle/>
          <a:p>
            <a:r>
              <a:rPr lang="en-GB" b="1" dirty="0"/>
              <a:t>University of Adelaide</a:t>
            </a:r>
          </a:p>
        </p:txBody>
      </p:sp>
      <p:pic>
        <p:nvPicPr>
          <p:cNvPr id="12" name="Picture 11">
            <a:extLst>
              <a:ext uri="{FF2B5EF4-FFF2-40B4-BE49-F238E27FC236}">
                <a16:creationId xmlns:a16="http://schemas.microsoft.com/office/drawing/2014/main" id="{10032721-618D-44D7-8092-8DE3DAD2ED0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653899" y="80927"/>
            <a:ext cx="5470788" cy="2972850"/>
          </a:xfrm>
          <a:prstGeom prst="rect">
            <a:avLst/>
          </a:prstGeom>
        </p:spPr>
      </p:pic>
      <p:pic>
        <p:nvPicPr>
          <p:cNvPr id="10" name="Picture 9">
            <a:extLst>
              <a:ext uri="{FF2B5EF4-FFF2-40B4-BE49-F238E27FC236}">
                <a16:creationId xmlns:a16="http://schemas.microsoft.com/office/drawing/2014/main" id="{DD6DCC30-9ADF-4FE3-9F3D-1DC951364D14}"/>
              </a:ext>
            </a:extLst>
          </p:cNvPr>
          <p:cNvPicPr>
            <a:picLocks noChangeAspect="1"/>
          </p:cNvPicPr>
          <p:nvPr/>
        </p:nvPicPr>
        <p:blipFill rotWithShape="1">
          <a:blip r:embed="rId4"/>
          <a:srcRect t="8203" b="4882"/>
          <a:stretch/>
        </p:blipFill>
        <p:spPr>
          <a:xfrm>
            <a:off x="6608552" y="2958836"/>
            <a:ext cx="5561482" cy="3699741"/>
          </a:xfrm>
          <a:prstGeom prst="rect">
            <a:avLst/>
          </a:prstGeom>
        </p:spPr>
      </p:pic>
    </p:spTree>
    <p:custDataLst>
      <p:tags r:id="rId1"/>
    </p:custDataLst>
    <p:extLst>
      <p:ext uri="{BB962C8B-B14F-4D97-AF65-F5344CB8AC3E}">
        <p14:creationId xmlns:p14="http://schemas.microsoft.com/office/powerpoint/2010/main" val="2718704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36894E45-BEE6-46EB-90B9-23E496D82851}"/>
              </a:ext>
            </a:extLst>
          </p:cNvPr>
          <p:cNvGrpSpPr/>
          <p:nvPr/>
        </p:nvGrpSpPr>
        <p:grpSpPr>
          <a:xfrm>
            <a:off x="609147" y="1211573"/>
            <a:ext cx="10973253" cy="1177413"/>
            <a:chOff x="609147" y="1211573"/>
            <a:chExt cx="10973253" cy="1177413"/>
          </a:xfrm>
        </p:grpSpPr>
        <p:sp>
          <p:nvSpPr>
            <p:cNvPr id="4" name="Rectangle 3">
              <a:extLst>
                <a:ext uri="{FF2B5EF4-FFF2-40B4-BE49-F238E27FC236}">
                  <a16:creationId xmlns:a16="http://schemas.microsoft.com/office/drawing/2014/main" id="{E1446DBD-13BD-45C8-861C-1DAD379F87CA}"/>
                </a:ext>
              </a:extLst>
            </p:cNvPr>
            <p:cNvSpPr/>
            <p:nvPr/>
          </p:nvSpPr>
          <p:spPr>
            <a:xfrm>
              <a:off x="609147" y="1211573"/>
              <a:ext cx="10973253" cy="1177200"/>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91440" bIns="45720" numCol="1" spcCol="0" rtlCol="0" fromWordArt="0" anchor="ctr" anchorCtr="0" forceAA="0" compatLnSpc="1">
              <a:prstTxWarp prst="textNoShape">
                <a:avLst/>
              </a:prstTxWarp>
              <a:noAutofit/>
            </a:bodyPr>
            <a:lstStyle/>
            <a:p>
              <a:endParaRPr lang="en-US" b="1" dirty="0">
                <a:solidFill>
                  <a:schemeClr val="bg2">
                    <a:lumMod val="65000"/>
                  </a:schemeClr>
                </a:solidFill>
              </a:endParaRPr>
            </a:p>
          </p:txBody>
        </p:sp>
        <p:sp>
          <p:nvSpPr>
            <p:cNvPr id="6" name="Rectangle 5">
              <a:extLst>
                <a:ext uri="{FF2B5EF4-FFF2-40B4-BE49-F238E27FC236}">
                  <a16:creationId xmlns:a16="http://schemas.microsoft.com/office/drawing/2014/main" id="{9E83A9FE-258A-4F12-8F31-878C41D0D410}"/>
                </a:ext>
              </a:extLst>
            </p:cNvPr>
            <p:cNvSpPr/>
            <p:nvPr/>
          </p:nvSpPr>
          <p:spPr>
            <a:xfrm rot="5400000">
              <a:off x="61600" y="1759786"/>
              <a:ext cx="1177200" cy="81200"/>
            </a:xfrm>
            <a:prstGeom prst="rect">
              <a:avLst/>
            </a:prstGeom>
            <a:solidFill>
              <a:schemeClr val="accent1"/>
            </a:solidFill>
            <a:ln w="3175"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7030A0"/>
                </a:solidFill>
                <a:effectLst/>
                <a:uLnTx/>
                <a:uFillTx/>
                <a:latin typeface="Arial"/>
                <a:ea typeface="+mn-ea"/>
                <a:cs typeface="+mn-cs"/>
              </a:endParaRPr>
            </a:p>
          </p:txBody>
        </p:sp>
      </p:grpSp>
      <p:grpSp>
        <p:nvGrpSpPr>
          <p:cNvPr id="20" name="Group 19">
            <a:extLst>
              <a:ext uri="{FF2B5EF4-FFF2-40B4-BE49-F238E27FC236}">
                <a16:creationId xmlns:a16="http://schemas.microsoft.com/office/drawing/2014/main" id="{7C76E3B9-9D34-47DD-B5B4-17DDA553F17A}"/>
              </a:ext>
            </a:extLst>
          </p:cNvPr>
          <p:cNvGrpSpPr/>
          <p:nvPr/>
        </p:nvGrpSpPr>
        <p:grpSpPr>
          <a:xfrm>
            <a:off x="609147" y="2536471"/>
            <a:ext cx="10973253" cy="1177413"/>
            <a:chOff x="609147" y="2563044"/>
            <a:chExt cx="10973253" cy="1177413"/>
          </a:xfrm>
        </p:grpSpPr>
        <p:sp>
          <p:nvSpPr>
            <p:cNvPr id="7" name="Rectangle 6">
              <a:extLst>
                <a:ext uri="{FF2B5EF4-FFF2-40B4-BE49-F238E27FC236}">
                  <a16:creationId xmlns:a16="http://schemas.microsoft.com/office/drawing/2014/main" id="{ACDC2791-6662-4C1D-B38B-D2B008C4D22B}"/>
                </a:ext>
              </a:extLst>
            </p:cNvPr>
            <p:cNvSpPr/>
            <p:nvPr/>
          </p:nvSpPr>
          <p:spPr>
            <a:xfrm>
              <a:off x="609147" y="2563044"/>
              <a:ext cx="10973253" cy="1177200"/>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91440" bIns="45720" numCol="1" spcCol="0" rtlCol="0" fromWordArt="0" anchor="ctr" anchorCtr="0" forceAA="0" compatLnSpc="1">
              <a:prstTxWarp prst="textNoShape">
                <a:avLst/>
              </a:prstTxWarp>
              <a:noAutofit/>
            </a:bodyPr>
            <a:lstStyle/>
            <a:p>
              <a:endParaRPr lang="en-US" b="1" dirty="0">
                <a:solidFill>
                  <a:schemeClr val="bg2">
                    <a:lumMod val="65000"/>
                  </a:schemeClr>
                </a:solidFill>
              </a:endParaRPr>
            </a:p>
          </p:txBody>
        </p:sp>
        <p:sp>
          <p:nvSpPr>
            <p:cNvPr id="9" name="Rectangle 8">
              <a:extLst>
                <a:ext uri="{FF2B5EF4-FFF2-40B4-BE49-F238E27FC236}">
                  <a16:creationId xmlns:a16="http://schemas.microsoft.com/office/drawing/2014/main" id="{621ABDF0-3B04-4175-837C-7DAF2056AC35}"/>
                </a:ext>
              </a:extLst>
            </p:cNvPr>
            <p:cNvSpPr/>
            <p:nvPr/>
          </p:nvSpPr>
          <p:spPr>
            <a:xfrm rot="5400000">
              <a:off x="61600" y="3111257"/>
              <a:ext cx="1177200" cy="81200"/>
            </a:xfrm>
            <a:prstGeom prst="rect">
              <a:avLst/>
            </a:prstGeom>
            <a:solidFill>
              <a:schemeClr val="accent3"/>
            </a:solidFill>
            <a:ln w="3175"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7030A0"/>
                </a:solidFill>
                <a:effectLst/>
                <a:uLnTx/>
                <a:uFillTx/>
                <a:latin typeface="Arial"/>
                <a:ea typeface="+mn-ea"/>
                <a:cs typeface="+mn-cs"/>
              </a:endParaRPr>
            </a:p>
          </p:txBody>
        </p:sp>
      </p:grpSp>
      <p:grpSp>
        <p:nvGrpSpPr>
          <p:cNvPr id="19" name="Group 18">
            <a:extLst>
              <a:ext uri="{FF2B5EF4-FFF2-40B4-BE49-F238E27FC236}">
                <a16:creationId xmlns:a16="http://schemas.microsoft.com/office/drawing/2014/main" id="{3DB3B5B9-F2B4-4992-9626-31561F326AB0}"/>
              </a:ext>
            </a:extLst>
          </p:cNvPr>
          <p:cNvGrpSpPr/>
          <p:nvPr/>
        </p:nvGrpSpPr>
        <p:grpSpPr>
          <a:xfrm>
            <a:off x="609147" y="3861369"/>
            <a:ext cx="10973253" cy="1177413"/>
            <a:chOff x="609147" y="3953308"/>
            <a:chExt cx="10973253" cy="1177413"/>
          </a:xfrm>
        </p:grpSpPr>
        <p:sp>
          <p:nvSpPr>
            <p:cNvPr id="10" name="Rectangle 9">
              <a:extLst>
                <a:ext uri="{FF2B5EF4-FFF2-40B4-BE49-F238E27FC236}">
                  <a16:creationId xmlns:a16="http://schemas.microsoft.com/office/drawing/2014/main" id="{E03E3640-A4FE-4C1D-822B-D4092086D73E}"/>
                </a:ext>
              </a:extLst>
            </p:cNvPr>
            <p:cNvSpPr/>
            <p:nvPr/>
          </p:nvSpPr>
          <p:spPr>
            <a:xfrm>
              <a:off x="609147" y="3953308"/>
              <a:ext cx="10973253" cy="1177200"/>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91440" bIns="45720" numCol="1" spcCol="0" rtlCol="0" fromWordArt="0" anchor="ctr" anchorCtr="0" forceAA="0" compatLnSpc="1">
              <a:prstTxWarp prst="textNoShape">
                <a:avLst/>
              </a:prstTxWarp>
              <a:noAutofit/>
            </a:bodyPr>
            <a:lstStyle/>
            <a:p>
              <a:endParaRPr lang="en-US" b="1" dirty="0">
                <a:solidFill>
                  <a:schemeClr val="bg2">
                    <a:lumMod val="65000"/>
                  </a:schemeClr>
                </a:solidFill>
              </a:endParaRPr>
            </a:p>
          </p:txBody>
        </p:sp>
        <p:sp>
          <p:nvSpPr>
            <p:cNvPr id="12" name="Rectangle 11">
              <a:extLst>
                <a:ext uri="{FF2B5EF4-FFF2-40B4-BE49-F238E27FC236}">
                  <a16:creationId xmlns:a16="http://schemas.microsoft.com/office/drawing/2014/main" id="{C3B55CAD-7765-4D17-8608-E27A6C85D5EA}"/>
                </a:ext>
              </a:extLst>
            </p:cNvPr>
            <p:cNvSpPr/>
            <p:nvPr/>
          </p:nvSpPr>
          <p:spPr>
            <a:xfrm rot="5400000">
              <a:off x="61600" y="4501521"/>
              <a:ext cx="1177200" cy="81200"/>
            </a:xfrm>
            <a:prstGeom prst="rect">
              <a:avLst/>
            </a:prstGeom>
            <a:solidFill>
              <a:schemeClr val="accent2"/>
            </a:solidFill>
            <a:ln w="3175"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7030A0"/>
                </a:solidFill>
                <a:effectLst/>
                <a:uLnTx/>
                <a:uFillTx/>
                <a:latin typeface="Arial"/>
                <a:ea typeface="+mn-ea"/>
                <a:cs typeface="+mn-cs"/>
              </a:endParaRPr>
            </a:p>
          </p:txBody>
        </p:sp>
      </p:grpSp>
      <p:grpSp>
        <p:nvGrpSpPr>
          <p:cNvPr id="18" name="Group 17">
            <a:extLst>
              <a:ext uri="{FF2B5EF4-FFF2-40B4-BE49-F238E27FC236}">
                <a16:creationId xmlns:a16="http://schemas.microsoft.com/office/drawing/2014/main" id="{1D1A15FB-F2B8-4382-AA52-815C30D765C7}"/>
              </a:ext>
            </a:extLst>
          </p:cNvPr>
          <p:cNvGrpSpPr/>
          <p:nvPr/>
        </p:nvGrpSpPr>
        <p:grpSpPr>
          <a:xfrm>
            <a:off x="609147" y="5186267"/>
            <a:ext cx="10973253" cy="1178233"/>
            <a:chOff x="609147" y="5186267"/>
            <a:chExt cx="10973253" cy="1178233"/>
          </a:xfrm>
        </p:grpSpPr>
        <p:sp>
          <p:nvSpPr>
            <p:cNvPr id="13" name="Rectangle 12">
              <a:extLst>
                <a:ext uri="{FF2B5EF4-FFF2-40B4-BE49-F238E27FC236}">
                  <a16:creationId xmlns:a16="http://schemas.microsoft.com/office/drawing/2014/main" id="{78AABC49-C7A6-4628-A13F-EFC2581CBD04}"/>
                </a:ext>
              </a:extLst>
            </p:cNvPr>
            <p:cNvSpPr/>
            <p:nvPr/>
          </p:nvSpPr>
          <p:spPr>
            <a:xfrm>
              <a:off x="609147" y="5186267"/>
              <a:ext cx="10973253" cy="1178019"/>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91440" bIns="45720" numCol="1" spcCol="0" rtlCol="0" fromWordArt="0" anchor="ctr" anchorCtr="0" forceAA="0" compatLnSpc="1">
              <a:prstTxWarp prst="textNoShape">
                <a:avLst/>
              </a:prstTxWarp>
              <a:noAutofit/>
            </a:bodyPr>
            <a:lstStyle/>
            <a:p>
              <a:endParaRPr lang="en-US" b="1" dirty="0">
                <a:solidFill>
                  <a:schemeClr val="bg2">
                    <a:lumMod val="65000"/>
                  </a:schemeClr>
                </a:solidFill>
              </a:endParaRPr>
            </a:p>
          </p:txBody>
        </p:sp>
        <p:sp>
          <p:nvSpPr>
            <p:cNvPr id="15" name="Rectangle 14">
              <a:extLst>
                <a:ext uri="{FF2B5EF4-FFF2-40B4-BE49-F238E27FC236}">
                  <a16:creationId xmlns:a16="http://schemas.microsoft.com/office/drawing/2014/main" id="{26C9718B-414A-4601-A1C5-3C62E5927A34}"/>
                </a:ext>
              </a:extLst>
            </p:cNvPr>
            <p:cNvSpPr/>
            <p:nvPr/>
          </p:nvSpPr>
          <p:spPr>
            <a:xfrm rot="5400000">
              <a:off x="61085" y="5734784"/>
              <a:ext cx="1178232" cy="81200"/>
            </a:xfrm>
            <a:prstGeom prst="rect">
              <a:avLst/>
            </a:prstGeom>
            <a:solidFill>
              <a:schemeClr val="accent6"/>
            </a:solidFill>
            <a:ln w="3175"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7030A0"/>
                </a:solidFill>
                <a:effectLst/>
                <a:uLnTx/>
                <a:uFillTx/>
                <a:latin typeface="Arial"/>
                <a:ea typeface="+mn-ea"/>
                <a:cs typeface="+mn-cs"/>
              </a:endParaRPr>
            </a:p>
          </p:txBody>
        </p:sp>
      </p:grpSp>
      <p:sp>
        <p:nvSpPr>
          <p:cNvPr id="2" name="Title 1"/>
          <p:cNvSpPr>
            <a:spLocks noGrp="1"/>
          </p:cNvSpPr>
          <p:nvPr>
            <p:ph type="title"/>
          </p:nvPr>
        </p:nvSpPr>
        <p:spPr/>
        <p:txBody>
          <a:bodyPr/>
          <a:lstStyle/>
          <a:p>
            <a:r>
              <a:rPr lang="en-GB" dirty="0"/>
              <a:t>The Simpleware Advantage</a:t>
            </a:r>
          </a:p>
        </p:txBody>
      </p:sp>
      <p:sp>
        <p:nvSpPr>
          <p:cNvPr id="5" name="Content Placeholder 3">
            <a:extLst>
              <a:ext uri="{FF2B5EF4-FFF2-40B4-BE49-F238E27FC236}">
                <a16:creationId xmlns:a16="http://schemas.microsoft.com/office/drawing/2014/main" id="{303B08B8-DB28-40B6-B4C7-818ACDD67D22}"/>
              </a:ext>
            </a:extLst>
          </p:cNvPr>
          <p:cNvSpPr txBox="1">
            <a:spLocks/>
          </p:cNvSpPr>
          <p:nvPr/>
        </p:nvSpPr>
        <p:spPr>
          <a:xfrm>
            <a:off x="772002" y="1289106"/>
            <a:ext cx="7983522" cy="1022346"/>
          </a:xfrm>
          <a:prstGeom prst="rect">
            <a:avLst/>
          </a:prstGeom>
        </p:spPr>
        <p:txBody>
          <a:bodyPr vert="horz" lIns="91440" tIns="45720" rIns="91440" bIns="45720" rtlCol="0">
            <a:normAutofit lnSpcReduction="10000"/>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r>
              <a:rPr lang="en-US" b="1" dirty="0"/>
              <a:t>State-of-the Art Technology</a:t>
            </a:r>
            <a:r>
              <a:rPr lang="en-US" dirty="0"/>
              <a:t>:</a:t>
            </a:r>
          </a:p>
          <a:p>
            <a:pPr lvl="1"/>
            <a:r>
              <a:rPr lang="en-US" dirty="0"/>
              <a:t>Robust proprietary algorithms (patented)</a:t>
            </a:r>
          </a:p>
          <a:p>
            <a:pPr lvl="1"/>
            <a:r>
              <a:rPr lang="en-US" dirty="0"/>
              <a:t>Best in class segmentation tools</a:t>
            </a:r>
          </a:p>
        </p:txBody>
      </p:sp>
      <p:sp>
        <p:nvSpPr>
          <p:cNvPr id="8" name="Content Placeholder 3">
            <a:extLst>
              <a:ext uri="{FF2B5EF4-FFF2-40B4-BE49-F238E27FC236}">
                <a16:creationId xmlns:a16="http://schemas.microsoft.com/office/drawing/2014/main" id="{EA895F34-C152-4A90-9EAE-73ED2EFDCA3E}"/>
              </a:ext>
            </a:extLst>
          </p:cNvPr>
          <p:cNvSpPr txBox="1">
            <a:spLocks/>
          </p:cNvSpPr>
          <p:nvPr/>
        </p:nvSpPr>
        <p:spPr>
          <a:xfrm>
            <a:off x="772002" y="2614004"/>
            <a:ext cx="7983522" cy="1022346"/>
          </a:xfrm>
          <a:prstGeom prst="rect">
            <a:avLst/>
          </a:prstGeom>
        </p:spPr>
        <p:txBody>
          <a:bodyPr vert="horz" lIns="91440" tIns="45720" rIns="91440" bIns="45720" rtlCol="0">
            <a:normAutofit lnSpcReduction="10000"/>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r>
              <a:rPr lang="en-US" b="1" dirty="0"/>
              <a:t>Ease-of-use</a:t>
            </a:r>
            <a:r>
              <a:rPr lang="en-US" dirty="0"/>
              <a:t>:</a:t>
            </a:r>
          </a:p>
          <a:p>
            <a:pPr lvl="1"/>
            <a:r>
              <a:rPr lang="en-US" dirty="0"/>
              <a:t>User-friendly interface</a:t>
            </a:r>
          </a:p>
          <a:p>
            <a:pPr lvl="1"/>
            <a:r>
              <a:rPr lang="en-US" dirty="0"/>
              <a:t>Customizing through scripting</a:t>
            </a:r>
          </a:p>
        </p:txBody>
      </p:sp>
      <p:sp>
        <p:nvSpPr>
          <p:cNvPr id="11" name="Content Placeholder 3">
            <a:extLst>
              <a:ext uri="{FF2B5EF4-FFF2-40B4-BE49-F238E27FC236}">
                <a16:creationId xmlns:a16="http://schemas.microsoft.com/office/drawing/2014/main" id="{769E10A4-0D00-4841-AF73-94A4E44D5E5B}"/>
              </a:ext>
            </a:extLst>
          </p:cNvPr>
          <p:cNvSpPr txBox="1">
            <a:spLocks/>
          </p:cNvSpPr>
          <p:nvPr/>
        </p:nvSpPr>
        <p:spPr>
          <a:xfrm>
            <a:off x="772002" y="3938902"/>
            <a:ext cx="7983522" cy="1022346"/>
          </a:xfrm>
          <a:prstGeom prst="rect">
            <a:avLst/>
          </a:prstGeom>
        </p:spPr>
        <p:txBody>
          <a:bodyPr vert="horz" lIns="91440" tIns="45720" rIns="91440" bIns="45720" rtlCol="0">
            <a:normAutofit lnSpcReduction="10000"/>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r>
              <a:rPr lang="en-US" b="1" dirty="0"/>
              <a:t>Support</a:t>
            </a:r>
            <a:r>
              <a:rPr lang="en-US" dirty="0"/>
              <a:t>:</a:t>
            </a:r>
          </a:p>
          <a:p>
            <a:pPr lvl="1"/>
            <a:r>
              <a:rPr lang="en-US" dirty="0"/>
              <a:t>Expert support (dedicated point of contact)</a:t>
            </a:r>
          </a:p>
          <a:p>
            <a:pPr lvl="1"/>
            <a:r>
              <a:rPr lang="en-US" dirty="0"/>
              <a:t>One-to-one sessions, web-meetings and tailor-made training courses</a:t>
            </a:r>
          </a:p>
        </p:txBody>
      </p:sp>
      <p:sp>
        <p:nvSpPr>
          <p:cNvPr id="14" name="Content Placeholder 3">
            <a:extLst>
              <a:ext uri="{FF2B5EF4-FFF2-40B4-BE49-F238E27FC236}">
                <a16:creationId xmlns:a16="http://schemas.microsoft.com/office/drawing/2014/main" id="{E17C62A0-8E81-4D8D-A3F5-7E4C659C40B4}"/>
              </a:ext>
            </a:extLst>
          </p:cNvPr>
          <p:cNvSpPr txBox="1">
            <a:spLocks/>
          </p:cNvSpPr>
          <p:nvPr/>
        </p:nvSpPr>
        <p:spPr>
          <a:xfrm>
            <a:off x="772002" y="5222371"/>
            <a:ext cx="7983522" cy="1178019"/>
          </a:xfrm>
          <a:prstGeom prst="rect">
            <a:avLst/>
          </a:prstGeom>
        </p:spPr>
        <p:txBody>
          <a:bodyPr vert="horz" lIns="91440" tIns="45720" rIns="91440" bIns="45720" rtlCol="0">
            <a:normAutofit fontScale="92500" lnSpcReduction="20000"/>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r>
              <a:rPr lang="en-US" b="1" dirty="0"/>
              <a:t>Regulatory Approval</a:t>
            </a:r>
            <a:r>
              <a:rPr lang="en-US" dirty="0"/>
              <a:t>:</a:t>
            </a:r>
          </a:p>
          <a:p>
            <a:pPr lvl="1"/>
            <a:r>
              <a:rPr lang="en-US" dirty="0"/>
              <a:t>FDA 510(k)</a:t>
            </a:r>
          </a:p>
          <a:p>
            <a:pPr lvl="1"/>
            <a:r>
              <a:rPr lang="en-US" dirty="0"/>
              <a:t>CE</a:t>
            </a:r>
            <a:endParaRPr lang="en-GB" dirty="0"/>
          </a:p>
          <a:p>
            <a:pPr lvl="1"/>
            <a:r>
              <a:rPr lang="en-GB" dirty="0"/>
              <a:t>ISO</a:t>
            </a:r>
            <a:endParaRPr lang="en-US" dirty="0"/>
          </a:p>
        </p:txBody>
      </p:sp>
    </p:spTree>
    <p:extLst>
      <p:ext uri="{BB962C8B-B14F-4D97-AF65-F5344CB8AC3E}">
        <p14:creationId xmlns:p14="http://schemas.microsoft.com/office/powerpoint/2010/main" val="3884476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36894E45-BEE6-46EB-90B9-23E496D82851}"/>
              </a:ext>
            </a:extLst>
          </p:cNvPr>
          <p:cNvGrpSpPr/>
          <p:nvPr/>
        </p:nvGrpSpPr>
        <p:grpSpPr>
          <a:xfrm>
            <a:off x="609147" y="1211573"/>
            <a:ext cx="10973253" cy="1177413"/>
            <a:chOff x="609147" y="1211573"/>
            <a:chExt cx="10973253" cy="1177413"/>
          </a:xfrm>
        </p:grpSpPr>
        <p:sp>
          <p:nvSpPr>
            <p:cNvPr id="4" name="Rectangle 3">
              <a:extLst>
                <a:ext uri="{FF2B5EF4-FFF2-40B4-BE49-F238E27FC236}">
                  <a16:creationId xmlns:a16="http://schemas.microsoft.com/office/drawing/2014/main" id="{E1446DBD-13BD-45C8-861C-1DAD379F87CA}"/>
                </a:ext>
              </a:extLst>
            </p:cNvPr>
            <p:cNvSpPr/>
            <p:nvPr/>
          </p:nvSpPr>
          <p:spPr>
            <a:xfrm>
              <a:off x="609147" y="1211573"/>
              <a:ext cx="10973253" cy="1177200"/>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91440" bIns="45720" numCol="1" spcCol="0" rtlCol="0" fromWordArt="0" anchor="ctr" anchorCtr="0" forceAA="0" compatLnSpc="1">
              <a:prstTxWarp prst="textNoShape">
                <a:avLst/>
              </a:prstTxWarp>
              <a:noAutofit/>
            </a:bodyPr>
            <a:lstStyle/>
            <a:p>
              <a:endParaRPr lang="en-US" b="1" dirty="0">
                <a:solidFill>
                  <a:schemeClr val="bg2">
                    <a:lumMod val="65000"/>
                  </a:schemeClr>
                </a:solidFill>
              </a:endParaRPr>
            </a:p>
          </p:txBody>
        </p:sp>
        <p:sp>
          <p:nvSpPr>
            <p:cNvPr id="6" name="Rectangle 5">
              <a:extLst>
                <a:ext uri="{FF2B5EF4-FFF2-40B4-BE49-F238E27FC236}">
                  <a16:creationId xmlns:a16="http://schemas.microsoft.com/office/drawing/2014/main" id="{9E83A9FE-258A-4F12-8F31-878C41D0D410}"/>
                </a:ext>
              </a:extLst>
            </p:cNvPr>
            <p:cNvSpPr/>
            <p:nvPr/>
          </p:nvSpPr>
          <p:spPr>
            <a:xfrm rot="5400000">
              <a:off x="61600" y="1759786"/>
              <a:ext cx="1177200" cy="81200"/>
            </a:xfrm>
            <a:prstGeom prst="rect">
              <a:avLst/>
            </a:prstGeom>
            <a:solidFill>
              <a:schemeClr val="accent1"/>
            </a:solidFill>
            <a:ln w="3175"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7030A0"/>
                </a:solidFill>
                <a:effectLst/>
                <a:uLnTx/>
                <a:uFillTx/>
                <a:latin typeface="Arial"/>
                <a:ea typeface="+mn-ea"/>
                <a:cs typeface="+mn-cs"/>
              </a:endParaRPr>
            </a:p>
          </p:txBody>
        </p:sp>
      </p:grpSp>
      <p:grpSp>
        <p:nvGrpSpPr>
          <p:cNvPr id="20" name="Group 19">
            <a:extLst>
              <a:ext uri="{FF2B5EF4-FFF2-40B4-BE49-F238E27FC236}">
                <a16:creationId xmlns:a16="http://schemas.microsoft.com/office/drawing/2014/main" id="{7C76E3B9-9D34-47DD-B5B4-17DDA553F17A}"/>
              </a:ext>
            </a:extLst>
          </p:cNvPr>
          <p:cNvGrpSpPr/>
          <p:nvPr/>
        </p:nvGrpSpPr>
        <p:grpSpPr>
          <a:xfrm>
            <a:off x="609147" y="2536471"/>
            <a:ext cx="10973253" cy="1177413"/>
            <a:chOff x="609147" y="2563044"/>
            <a:chExt cx="10973253" cy="1177413"/>
          </a:xfrm>
        </p:grpSpPr>
        <p:sp>
          <p:nvSpPr>
            <p:cNvPr id="7" name="Rectangle 6">
              <a:extLst>
                <a:ext uri="{FF2B5EF4-FFF2-40B4-BE49-F238E27FC236}">
                  <a16:creationId xmlns:a16="http://schemas.microsoft.com/office/drawing/2014/main" id="{ACDC2791-6662-4C1D-B38B-D2B008C4D22B}"/>
                </a:ext>
              </a:extLst>
            </p:cNvPr>
            <p:cNvSpPr/>
            <p:nvPr/>
          </p:nvSpPr>
          <p:spPr>
            <a:xfrm>
              <a:off x="609147" y="2563044"/>
              <a:ext cx="10973253" cy="1177200"/>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91440" bIns="45720" numCol="1" spcCol="0" rtlCol="0" fromWordArt="0" anchor="ctr" anchorCtr="0" forceAA="0" compatLnSpc="1">
              <a:prstTxWarp prst="textNoShape">
                <a:avLst/>
              </a:prstTxWarp>
              <a:noAutofit/>
            </a:bodyPr>
            <a:lstStyle/>
            <a:p>
              <a:endParaRPr lang="en-US" b="1" dirty="0">
                <a:solidFill>
                  <a:schemeClr val="bg2">
                    <a:lumMod val="65000"/>
                  </a:schemeClr>
                </a:solidFill>
              </a:endParaRPr>
            </a:p>
          </p:txBody>
        </p:sp>
        <p:sp>
          <p:nvSpPr>
            <p:cNvPr id="9" name="Rectangle 8">
              <a:extLst>
                <a:ext uri="{FF2B5EF4-FFF2-40B4-BE49-F238E27FC236}">
                  <a16:creationId xmlns:a16="http://schemas.microsoft.com/office/drawing/2014/main" id="{621ABDF0-3B04-4175-837C-7DAF2056AC35}"/>
                </a:ext>
              </a:extLst>
            </p:cNvPr>
            <p:cNvSpPr/>
            <p:nvPr/>
          </p:nvSpPr>
          <p:spPr>
            <a:xfrm rot="5400000">
              <a:off x="61600" y="3111257"/>
              <a:ext cx="1177200" cy="81200"/>
            </a:xfrm>
            <a:prstGeom prst="rect">
              <a:avLst/>
            </a:prstGeom>
            <a:solidFill>
              <a:schemeClr val="accent3"/>
            </a:solidFill>
            <a:ln w="3175"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7030A0"/>
                </a:solidFill>
                <a:effectLst/>
                <a:uLnTx/>
                <a:uFillTx/>
                <a:latin typeface="Arial"/>
                <a:ea typeface="+mn-ea"/>
                <a:cs typeface="+mn-cs"/>
              </a:endParaRPr>
            </a:p>
          </p:txBody>
        </p:sp>
      </p:grpSp>
      <p:grpSp>
        <p:nvGrpSpPr>
          <p:cNvPr id="19" name="Group 18">
            <a:extLst>
              <a:ext uri="{FF2B5EF4-FFF2-40B4-BE49-F238E27FC236}">
                <a16:creationId xmlns:a16="http://schemas.microsoft.com/office/drawing/2014/main" id="{3DB3B5B9-F2B4-4992-9626-31561F326AB0}"/>
              </a:ext>
            </a:extLst>
          </p:cNvPr>
          <p:cNvGrpSpPr/>
          <p:nvPr/>
        </p:nvGrpSpPr>
        <p:grpSpPr>
          <a:xfrm>
            <a:off x="609147" y="3861369"/>
            <a:ext cx="10973253" cy="1177413"/>
            <a:chOff x="609147" y="3953308"/>
            <a:chExt cx="10973253" cy="1177413"/>
          </a:xfrm>
        </p:grpSpPr>
        <p:sp>
          <p:nvSpPr>
            <p:cNvPr id="10" name="Rectangle 9">
              <a:extLst>
                <a:ext uri="{FF2B5EF4-FFF2-40B4-BE49-F238E27FC236}">
                  <a16:creationId xmlns:a16="http://schemas.microsoft.com/office/drawing/2014/main" id="{E03E3640-A4FE-4C1D-822B-D4092086D73E}"/>
                </a:ext>
              </a:extLst>
            </p:cNvPr>
            <p:cNvSpPr/>
            <p:nvPr/>
          </p:nvSpPr>
          <p:spPr>
            <a:xfrm>
              <a:off x="609147" y="3953308"/>
              <a:ext cx="10973253" cy="1177200"/>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91440" bIns="45720" numCol="1" spcCol="0" rtlCol="0" fromWordArt="0" anchor="ctr" anchorCtr="0" forceAA="0" compatLnSpc="1">
              <a:prstTxWarp prst="textNoShape">
                <a:avLst/>
              </a:prstTxWarp>
              <a:noAutofit/>
            </a:bodyPr>
            <a:lstStyle/>
            <a:p>
              <a:endParaRPr lang="en-US" b="1" dirty="0">
                <a:solidFill>
                  <a:schemeClr val="bg2">
                    <a:lumMod val="65000"/>
                  </a:schemeClr>
                </a:solidFill>
              </a:endParaRPr>
            </a:p>
          </p:txBody>
        </p:sp>
        <p:sp>
          <p:nvSpPr>
            <p:cNvPr id="12" name="Rectangle 11">
              <a:extLst>
                <a:ext uri="{FF2B5EF4-FFF2-40B4-BE49-F238E27FC236}">
                  <a16:creationId xmlns:a16="http://schemas.microsoft.com/office/drawing/2014/main" id="{C3B55CAD-7765-4D17-8608-E27A6C85D5EA}"/>
                </a:ext>
              </a:extLst>
            </p:cNvPr>
            <p:cNvSpPr/>
            <p:nvPr/>
          </p:nvSpPr>
          <p:spPr>
            <a:xfrm rot="5400000">
              <a:off x="61600" y="4501521"/>
              <a:ext cx="1177200" cy="81200"/>
            </a:xfrm>
            <a:prstGeom prst="rect">
              <a:avLst/>
            </a:prstGeom>
            <a:solidFill>
              <a:schemeClr val="accent2"/>
            </a:solidFill>
            <a:ln w="3175"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7030A0"/>
                </a:solidFill>
                <a:effectLst/>
                <a:uLnTx/>
                <a:uFillTx/>
                <a:latin typeface="Arial"/>
                <a:ea typeface="+mn-ea"/>
                <a:cs typeface="+mn-cs"/>
              </a:endParaRPr>
            </a:p>
          </p:txBody>
        </p:sp>
      </p:grpSp>
      <p:grpSp>
        <p:nvGrpSpPr>
          <p:cNvPr id="18" name="Group 17">
            <a:extLst>
              <a:ext uri="{FF2B5EF4-FFF2-40B4-BE49-F238E27FC236}">
                <a16:creationId xmlns:a16="http://schemas.microsoft.com/office/drawing/2014/main" id="{1D1A15FB-F2B8-4382-AA52-815C30D765C7}"/>
              </a:ext>
            </a:extLst>
          </p:cNvPr>
          <p:cNvGrpSpPr/>
          <p:nvPr/>
        </p:nvGrpSpPr>
        <p:grpSpPr>
          <a:xfrm>
            <a:off x="609147" y="5186267"/>
            <a:ext cx="10973253" cy="1178233"/>
            <a:chOff x="609147" y="5186267"/>
            <a:chExt cx="10973253" cy="1178233"/>
          </a:xfrm>
        </p:grpSpPr>
        <p:sp>
          <p:nvSpPr>
            <p:cNvPr id="13" name="Rectangle 12">
              <a:extLst>
                <a:ext uri="{FF2B5EF4-FFF2-40B4-BE49-F238E27FC236}">
                  <a16:creationId xmlns:a16="http://schemas.microsoft.com/office/drawing/2014/main" id="{78AABC49-C7A6-4628-A13F-EFC2581CBD04}"/>
                </a:ext>
              </a:extLst>
            </p:cNvPr>
            <p:cNvSpPr/>
            <p:nvPr/>
          </p:nvSpPr>
          <p:spPr>
            <a:xfrm>
              <a:off x="609147" y="5186267"/>
              <a:ext cx="10973253" cy="1178019"/>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91440" bIns="45720" numCol="1" spcCol="0" rtlCol="0" fromWordArt="0" anchor="ctr" anchorCtr="0" forceAA="0" compatLnSpc="1">
              <a:prstTxWarp prst="textNoShape">
                <a:avLst/>
              </a:prstTxWarp>
              <a:noAutofit/>
            </a:bodyPr>
            <a:lstStyle/>
            <a:p>
              <a:endParaRPr lang="en-US" b="1" dirty="0">
                <a:solidFill>
                  <a:schemeClr val="bg2">
                    <a:lumMod val="65000"/>
                  </a:schemeClr>
                </a:solidFill>
              </a:endParaRPr>
            </a:p>
          </p:txBody>
        </p:sp>
        <p:sp>
          <p:nvSpPr>
            <p:cNvPr id="15" name="Rectangle 14">
              <a:extLst>
                <a:ext uri="{FF2B5EF4-FFF2-40B4-BE49-F238E27FC236}">
                  <a16:creationId xmlns:a16="http://schemas.microsoft.com/office/drawing/2014/main" id="{26C9718B-414A-4601-A1C5-3C62E5927A34}"/>
                </a:ext>
              </a:extLst>
            </p:cNvPr>
            <p:cNvSpPr/>
            <p:nvPr/>
          </p:nvSpPr>
          <p:spPr>
            <a:xfrm rot="5400000">
              <a:off x="61085" y="5734784"/>
              <a:ext cx="1178232" cy="81200"/>
            </a:xfrm>
            <a:prstGeom prst="rect">
              <a:avLst/>
            </a:prstGeom>
            <a:solidFill>
              <a:schemeClr val="accent6"/>
            </a:solidFill>
            <a:ln w="3175"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0" cap="none" spc="0" normalizeH="0" baseline="0" noProof="0" dirty="0">
                <a:ln>
                  <a:noFill/>
                </a:ln>
                <a:solidFill>
                  <a:srgbClr val="7030A0"/>
                </a:solidFill>
                <a:effectLst/>
                <a:uLnTx/>
                <a:uFillTx/>
                <a:latin typeface="Arial"/>
                <a:ea typeface="+mn-ea"/>
                <a:cs typeface="+mn-cs"/>
              </a:endParaRPr>
            </a:p>
          </p:txBody>
        </p:sp>
      </p:grpSp>
      <p:sp>
        <p:nvSpPr>
          <p:cNvPr id="2" name="Title 1"/>
          <p:cNvSpPr>
            <a:spLocks noGrp="1"/>
          </p:cNvSpPr>
          <p:nvPr>
            <p:ph type="title"/>
          </p:nvPr>
        </p:nvSpPr>
        <p:spPr/>
        <p:txBody>
          <a:bodyPr/>
          <a:lstStyle/>
          <a:p>
            <a:r>
              <a:rPr lang="en-GB" dirty="0"/>
              <a:t>See and Try </a:t>
            </a:r>
            <a:r>
              <a:rPr lang="en-GB" dirty="0" err="1"/>
              <a:t>Simpleware</a:t>
            </a:r>
            <a:r>
              <a:rPr lang="en-GB" dirty="0"/>
              <a:t> Software</a:t>
            </a:r>
          </a:p>
        </p:txBody>
      </p:sp>
      <p:sp>
        <p:nvSpPr>
          <p:cNvPr id="5" name="Content Placeholder 3">
            <a:extLst>
              <a:ext uri="{FF2B5EF4-FFF2-40B4-BE49-F238E27FC236}">
                <a16:creationId xmlns:a16="http://schemas.microsoft.com/office/drawing/2014/main" id="{303B08B8-DB28-40B6-B4C7-818ACDD67D22}"/>
              </a:ext>
            </a:extLst>
          </p:cNvPr>
          <p:cNvSpPr txBox="1">
            <a:spLocks/>
          </p:cNvSpPr>
          <p:nvPr/>
        </p:nvSpPr>
        <p:spPr>
          <a:xfrm>
            <a:off x="772001" y="1289105"/>
            <a:ext cx="8648445" cy="1099667"/>
          </a:xfrm>
          <a:prstGeom prst="rect">
            <a:avLst/>
          </a:prstGeom>
        </p:spPr>
        <p:txBody>
          <a:bodyPr vert="horz" lIns="91440" tIns="45720" rIns="91440" bIns="45720" rtlCol="0">
            <a:normAutofit fontScale="85000" lnSpcReduction="10000"/>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r>
              <a:rPr lang="en-US" sz="2200" b="1" dirty="0"/>
              <a:t>Get a 30-day Free Trial:</a:t>
            </a:r>
          </a:p>
          <a:p>
            <a:pPr lvl="1"/>
            <a:r>
              <a:rPr lang="en-US" sz="2000" dirty="0"/>
              <a:t>Receive a fully functional trial version of the full </a:t>
            </a:r>
            <a:r>
              <a:rPr lang="en-US" sz="2000" dirty="0" err="1"/>
              <a:t>Simpleware</a:t>
            </a:r>
            <a:r>
              <a:rPr lang="en-US" sz="2000" dirty="0"/>
              <a:t> product suite</a:t>
            </a:r>
          </a:p>
          <a:p>
            <a:pPr lvl="1"/>
            <a:r>
              <a:rPr lang="en-US" sz="2000" dirty="0"/>
              <a:t>Contact support with any questions, for advice or help in setting up your workflow</a:t>
            </a:r>
          </a:p>
        </p:txBody>
      </p:sp>
      <p:sp>
        <p:nvSpPr>
          <p:cNvPr id="8" name="Content Placeholder 3">
            <a:extLst>
              <a:ext uri="{FF2B5EF4-FFF2-40B4-BE49-F238E27FC236}">
                <a16:creationId xmlns:a16="http://schemas.microsoft.com/office/drawing/2014/main" id="{EA895F34-C152-4A90-9EAE-73ED2EFDCA3E}"/>
              </a:ext>
            </a:extLst>
          </p:cNvPr>
          <p:cNvSpPr txBox="1">
            <a:spLocks/>
          </p:cNvSpPr>
          <p:nvPr/>
        </p:nvSpPr>
        <p:spPr>
          <a:xfrm>
            <a:off x="772002" y="2614004"/>
            <a:ext cx="7983522" cy="1022346"/>
          </a:xfrm>
          <a:prstGeom prst="rect">
            <a:avLst/>
          </a:prstGeom>
        </p:spPr>
        <p:txBody>
          <a:bodyPr vert="horz" lIns="91440" tIns="45720" rIns="91440" bIns="45720" rtlCol="0">
            <a:normAutofit fontScale="92500" lnSpcReduction="10000"/>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r>
              <a:rPr lang="en-US" b="1" dirty="0"/>
              <a:t>Arrange a Personal Software Demonstration:</a:t>
            </a:r>
          </a:p>
          <a:p>
            <a:pPr lvl="1"/>
            <a:r>
              <a:rPr lang="en-US" dirty="0"/>
              <a:t>Arrange a personalized software demonstration via WebEx</a:t>
            </a:r>
          </a:p>
          <a:p>
            <a:pPr lvl="1"/>
            <a:r>
              <a:rPr lang="en-US" dirty="0"/>
              <a:t>With our expert Application Engineers using your own data</a:t>
            </a:r>
          </a:p>
        </p:txBody>
      </p:sp>
      <p:sp>
        <p:nvSpPr>
          <p:cNvPr id="11" name="Content Placeholder 3">
            <a:extLst>
              <a:ext uri="{FF2B5EF4-FFF2-40B4-BE49-F238E27FC236}">
                <a16:creationId xmlns:a16="http://schemas.microsoft.com/office/drawing/2014/main" id="{769E10A4-0D00-4841-AF73-94A4E44D5E5B}"/>
              </a:ext>
            </a:extLst>
          </p:cNvPr>
          <p:cNvSpPr txBox="1">
            <a:spLocks/>
          </p:cNvSpPr>
          <p:nvPr/>
        </p:nvSpPr>
        <p:spPr>
          <a:xfrm>
            <a:off x="772001" y="3938902"/>
            <a:ext cx="9084379" cy="1022346"/>
          </a:xfrm>
          <a:prstGeom prst="rect">
            <a:avLst/>
          </a:prstGeom>
        </p:spPr>
        <p:txBody>
          <a:bodyPr vert="horz" lIns="91440" tIns="45720" rIns="91440" bIns="45720" rtlCol="0">
            <a:normAutofit/>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r>
              <a:rPr lang="en-US" b="1" dirty="0"/>
              <a:t>Watch product videos, on-demand webinars, download datasheets:</a:t>
            </a:r>
          </a:p>
          <a:p>
            <a:pPr lvl="1"/>
            <a:r>
              <a:rPr lang="en-US" dirty="0"/>
              <a:t>See our extensive library of product information: </a:t>
            </a:r>
            <a:r>
              <a:rPr lang="en-US" dirty="0">
                <a:hlinkClick r:id="rId3"/>
              </a:rPr>
              <a:t>www.synopsys.com/simpleware/resources.html</a:t>
            </a:r>
            <a:endParaRPr lang="en-US" dirty="0"/>
          </a:p>
        </p:txBody>
      </p:sp>
      <p:sp>
        <p:nvSpPr>
          <p:cNvPr id="14" name="Content Placeholder 3">
            <a:extLst>
              <a:ext uri="{FF2B5EF4-FFF2-40B4-BE49-F238E27FC236}">
                <a16:creationId xmlns:a16="http://schemas.microsoft.com/office/drawing/2014/main" id="{E17C62A0-8E81-4D8D-A3F5-7E4C659C40B4}"/>
              </a:ext>
            </a:extLst>
          </p:cNvPr>
          <p:cNvSpPr txBox="1">
            <a:spLocks/>
          </p:cNvSpPr>
          <p:nvPr/>
        </p:nvSpPr>
        <p:spPr>
          <a:xfrm>
            <a:off x="772002" y="5222371"/>
            <a:ext cx="7983522" cy="1178019"/>
          </a:xfrm>
          <a:prstGeom prst="rect">
            <a:avLst/>
          </a:prstGeom>
        </p:spPr>
        <p:txBody>
          <a:bodyPr vert="horz" lIns="91440" tIns="45720" rIns="91440" bIns="45720" rtlCol="0">
            <a:normAutofit/>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r>
              <a:rPr lang="en-US" b="1" dirty="0"/>
              <a:t>Contact Us:</a:t>
            </a:r>
          </a:p>
          <a:p>
            <a:pPr lvl="1"/>
            <a:r>
              <a:rPr lang="en-US" dirty="0"/>
              <a:t>Email: </a:t>
            </a:r>
            <a:r>
              <a:rPr lang="en-US" dirty="0">
                <a:hlinkClick r:id="rId4"/>
              </a:rPr>
              <a:t>simpleware@synopsys.com</a:t>
            </a:r>
            <a:endParaRPr lang="en-US" dirty="0"/>
          </a:p>
          <a:p>
            <a:pPr lvl="1"/>
            <a:r>
              <a:rPr lang="en-US" dirty="0"/>
              <a:t>Website: </a:t>
            </a:r>
            <a:r>
              <a:rPr lang="en-US" dirty="0">
                <a:hlinkClick r:id="rId5"/>
              </a:rPr>
              <a:t>www.synopsys.com/simpleware</a:t>
            </a:r>
            <a:endParaRPr lang="en-US" dirty="0"/>
          </a:p>
        </p:txBody>
      </p:sp>
    </p:spTree>
    <p:extLst>
      <p:ext uri="{BB962C8B-B14F-4D97-AF65-F5344CB8AC3E}">
        <p14:creationId xmlns:p14="http://schemas.microsoft.com/office/powerpoint/2010/main" val="24085404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34600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a:extLst>
              <a:ext uri="{FF2B5EF4-FFF2-40B4-BE49-F238E27FC236}">
                <a16:creationId xmlns:a16="http://schemas.microsoft.com/office/drawing/2014/main" id="{C601D1C7-BF67-4665-8FA5-2B15133820F5}"/>
              </a:ext>
            </a:extLst>
          </p:cNvPr>
          <p:cNvSpPr/>
          <p:nvPr/>
        </p:nvSpPr>
        <p:spPr>
          <a:xfrm>
            <a:off x="547769" y="1210551"/>
            <a:ext cx="11105952" cy="385054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a:endParaRPr lang="en-US" b="1" dirty="0">
              <a:solidFill>
                <a:schemeClr val="tx1">
                  <a:lumMod val="85000"/>
                  <a:lumOff val="15000"/>
                </a:schemeClr>
              </a:solidFill>
              <a:ea typeface="Roboto" panose="02000000000000000000" pitchFamily="2" charset="0"/>
            </a:endParaRPr>
          </a:p>
        </p:txBody>
      </p:sp>
      <p:sp>
        <p:nvSpPr>
          <p:cNvPr id="7" name="Title 6"/>
          <p:cNvSpPr>
            <a:spLocks noGrp="1"/>
          </p:cNvSpPr>
          <p:nvPr>
            <p:ph type="title"/>
          </p:nvPr>
        </p:nvSpPr>
        <p:spPr/>
        <p:txBody>
          <a:bodyPr/>
          <a:lstStyle/>
          <a:p>
            <a:r>
              <a:rPr lang="en-US" dirty="0"/>
              <a:t>Simpleware Product Group</a:t>
            </a:r>
            <a:endParaRPr lang="en-GB" dirty="0">
              <a:solidFill>
                <a:srgbClr val="FF0000"/>
              </a:solidFill>
              <a:highlight>
                <a:srgbClr val="FFFF00"/>
              </a:highlight>
            </a:endParaRPr>
          </a:p>
        </p:txBody>
      </p:sp>
      <p:sp>
        <p:nvSpPr>
          <p:cNvPr id="10" name="Content Placeholder 9"/>
          <p:cNvSpPr>
            <a:spLocks noGrp="1"/>
          </p:cNvSpPr>
          <p:nvPr>
            <p:ph sz="quarter" idx="4294967295"/>
          </p:nvPr>
        </p:nvSpPr>
        <p:spPr>
          <a:xfrm>
            <a:off x="839971" y="1765005"/>
            <a:ext cx="6182497" cy="3168502"/>
          </a:xfrm>
        </p:spPr>
        <p:txBody>
          <a:bodyPr/>
          <a:lstStyle/>
          <a:p>
            <a:r>
              <a:rPr lang="en-US" dirty="0"/>
              <a:t>Developers of high-end 3D image processing software</a:t>
            </a:r>
          </a:p>
          <a:p>
            <a:endParaRPr lang="en-US" sz="800" dirty="0"/>
          </a:p>
          <a:p>
            <a:r>
              <a:rPr lang="en-GB" dirty="0"/>
              <a:t>Dedicated</a:t>
            </a:r>
            <a:r>
              <a:rPr lang="en-US" dirty="0"/>
              <a:t> sales, support and service teams</a:t>
            </a:r>
          </a:p>
          <a:p>
            <a:endParaRPr lang="en-US" sz="800" dirty="0"/>
          </a:p>
          <a:p>
            <a:r>
              <a:rPr lang="en-GB" dirty="0"/>
              <a:t>G</a:t>
            </a:r>
            <a:r>
              <a:rPr lang="en-US" dirty="0"/>
              <a:t>lobal presence </a:t>
            </a:r>
          </a:p>
          <a:p>
            <a:endParaRPr lang="en-US" sz="800" dirty="0"/>
          </a:p>
          <a:p>
            <a:r>
              <a:rPr lang="en-US" dirty="0"/>
              <a:t>Clinical and broader life sciences / materials applications</a:t>
            </a:r>
          </a:p>
          <a:p>
            <a:endParaRPr lang="en-US" dirty="0"/>
          </a:p>
        </p:txBody>
      </p:sp>
      <p:pic>
        <p:nvPicPr>
          <p:cNvPr id="5" name="Picture 4">
            <a:extLst>
              <a:ext uri="{FF2B5EF4-FFF2-40B4-BE49-F238E27FC236}">
                <a16:creationId xmlns:a16="http://schemas.microsoft.com/office/drawing/2014/main" id="{620647C0-3840-4581-AD28-9C919FDA932B}"/>
              </a:ext>
            </a:extLst>
          </p:cNvPr>
          <p:cNvPicPr>
            <a:picLocks noChangeAspect="1"/>
          </p:cNvPicPr>
          <p:nvPr/>
        </p:nvPicPr>
        <p:blipFill rotWithShape="1">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7269733" y="4209207"/>
            <a:ext cx="4130048" cy="528235"/>
          </a:xfrm>
          <a:prstGeom prst="rect">
            <a:avLst/>
          </a:prstGeom>
        </p:spPr>
      </p:pic>
      <p:grpSp>
        <p:nvGrpSpPr>
          <p:cNvPr id="62" name="Group 61">
            <a:extLst>
              <a:ext uri="{FF2B5EF4-FFF2-40B4-BE49-F238E27FC236}">
                <a16:creationId xmlns:a16="http://schemas.microsoft.com/office/drawing/2014/main" id="{E5E8D47F-04A9-4976-A9F0-2022EF105F13}"/>
              </a:ext>
            </a:extLst>
          </p:cNvPr>
          <p:cNvGrpSpPr/>
          <p:nvPr/>
        </p:nvGrpSpPr>
        <p:grpSpPr>
          <a:xfrm>
            <a:off x="7022468" y="1451408"/>
            <a:ext cx="4532694" cy="2656410"/>
            <a:chOff x="7519986" y="1295400"/>
            <a:chExt cx="4532694" cy="2656410"/>
          </a:xfrm>
        </p:grpSpPr>
        <p:pic>
          <p:nvPicPr>
            <p:cNvPr id="63" name="Picture 62">
              <a:extLst>
                <a:ext uri="{FF2B5EF4-FFF2-40B4-BE49-F238E27FC236}">
                  <a16:creationId xmlns:a16="http://schemas.microsoft.com/office/drawing/2014/main" id="{1967D86C-B92B-4EBC-AF5D-9EE7C3F8A8AD}"/>
                </a:ext>
              </a:extLst>
            </p:cNvPr>
            <p:cNvPicPr>
              <a:picLocks noChangeAspect="1"/>
            </p:cNvPicPr>
            <p:nvPr/>
          </p:nvPicPr>
          <p:blipFill>
            <a:blip r:embed="rId4">
              <a:duotone>
                <a:prstClr val="black"/>
                <a:schemeClr val="accent5">
                  <a:tint val="45000"/>
                  <a:satMod val="400000"/>
                </a:schemeClr>
              </a:duotone>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7519986" y="1295400"/>
              <a:ext cx="4062414" cy="2656410"/>
            </a:xfrm>
            <a:prstGeom prst="rect">
              <a:avLst/>
            </a:prstGeom>
          </p:spPr>
        </p:pic>
        <p:sp>
          <p:nvSpPr>
            <p:cNvPr id="64" name="TextBox 63">
              <a:extLst>
                <a:ext uri="{FF2B5EF4-FFF2-40B4-BE49-F238E27FC236}">
                  <a16:creationId xmlns:a16="http://schemas.microsoft.com/office/drawing/2014/main" id="{0EEED681-2BA2-48AA-BB7D-ACA77C3A23CA}"/>
                </a:ext>
              </a:extLst>
            </p:cNvPr>
            <p:cNvSpPr txBox="1"/>
            <p:nvPr/>
          </p:nvSpPr>
          <p:spPr>
            <a:xfrm>
              <a:off x="10794838" y="2320188"/>
              <a:ext cx="598359" cy="261610"/>
            </a:xfrm>
            <a:prstGeom prst="rect">
              <a:avLst/>
            </a:prstGeom>
            <a:noFill/>
            <a:ln>
              <a:noFill/>
            </a:ln>
          </p:spPr>
          <p:txBody>
            <a:bodyPr wrap="square" rtlCol="0">
              <a:spAutoFit/>
            </a:bodyPr>
            <a:lstStyle/>
            <a:p>
              <a:r>
                <a:rPr lang="en-US" sz="1100" dirty="0">
                  <a:solidFill>
                    <a:schemeClr val="tx1">
                      <a:lumMod val="50000"/>
                      <a:lumOff val="50000"/>
                    </a:schemeClr>
                  </a:solidFill>
                </a:rPr>
                <a:t>Japan</a:t>
              </a:r>
            </a:p>
          </p:txBody>
        </p:sp>
        <p:sp>
          <p:nvSpPr>
            <p:cNvPr id="65" name="TextBox 64">
              <a:extLst>
                <a:ext uri="{FF2B5EF4-FFF2-40B4-BE49-F238E27FC236}">
                  <a16:creationId xmlns:a16="http://schemas.microsoft.com/office/drawing/2014/main" id="{6239B009-DCA4-4688-8811-03D32E2C9766}"/>
                </a:ext>
              </a:extLst>
            </p:cNvPr>
            <p:cNvSpPr txBox="1"/>
            <p:nvPr/>
          </p:nvSpPr>
          <p:spPr>
            <a:xfrm>
              <a:off x="8186411" y="2090247"/>
              <a:ext cx="549365" cy="276999"/>
            </a:xfrm>
            <a:prstGeom prst="rect">
              <a:avLst/>
            </a:prstGeom>
            <a:noFill/>
            <a:ln>
              <a:noFill/>
            </a:ln>
          </p:spPr>
          <p:txBody>
            <a:bodyPr wrap="square" rtlCol="0">
              <a:spAutoFit/>
            </a:bodyPr>
            <a:lstStyle>
              <a:defPPr>
                <a:defRPr lang="en-US"/>
              </a:defPPr>
              <a:lvl1pPr algn="r">
                <a:defRPr sz="1400" b="1"/>
              </a:lvl1pPr>
            </a:lstStyle>
            <a:p>
              <a:pPr algn="l"/>
              <a:r>
                <a:rPr lang="en-US" sz="1200" dirty="0">
                  <a:solidFill>
                    <a:schemeClr val="tx1">
                      <a:lumMod val="85000"/>
                      <a:lumOff val="15000"/>
                    </a:schemeClr>
                  </a:solidFill>
                </a:rPr>
                <a:t>USA</a:t>
              </a:r>
            </a:p>
          </p:txBody>
        </p:sp>
        <p:sp>
          <p:nvSpPr>
            <p:cNvPr id="66" name="TextBox 65">
              <a:extLst>
                <a:ext uri="{FF2B5EF4-FFF2-40B4-BE49-F238E27FC236}">
                  <a16:creationId xmlns:a16="http://schemas.microsoft.com/office/drawing/2014/main" id="{5D689947-1F58-4C73-9786-E9B341588211}"/>
                </a:ext>
              </a:extLst>
            </p:cNvPr>
            <p:cNvSpPr txBox="1"/>
            <p:nvPr/>
          </p:nvSpPr>
          <p:spPr>
            <a:xfrm>
              <a:off x="9506545" y="2107788"/>
              <a:ext cx="843801" cy="276999"/>
            </a:xfrm>
            <a:prstGeom prst="rect">
              <a:avLst/>
            </a:prstGeom>
            <a:noFill/>
            <a:ln>
              <a:noFill/>
            </a:ln>
          </p:spPr>
          <p:txBody>
            <a:bodyPr wrap="square" rtlCol="0">
              <a:spAutoFit/>
            </a:bodyPr>
            <a:lstStyle>
              <a:defPPr>
                <a:defRPr lang="en-US"/>
              </a:defPPr>
              <a:lvl1pPr algn="r">
                <a:defRPr sz="1400" b="1"/>
              </a:lvl1pPr>
            </a:lstStyle>
            <a:p>
              <a:pPr algn="l"/>
              <a:r>
                <a:rPr lang="en-US" sz="1200" dirty="0">
                  <a:solidFill>
                    <a:schemeClr val="tx1">
                      <a:lumMod val="85000"/>
                      <a:lumOff val="15000"/>
                    </a:schemeClr>
                  </a:solidFill>
                </a:rPr>
                <a:t>Germany</a:t>
              </a:r>
            </a:p>
          </p:txBody>
        </p:sp>
        <p:sp>
          <p:nvSpPr>
            <p:cNvPr id="67" name="TextBox 66">
              <a:extLst>
                <a:ext uri="{FF2B5EF4-FFF2-40B4-BE49-F238E27FC236}">
                  <a16:creationId xmlns:a16="http://schemas.microsoft.com/office/drawing/2014/main" id="{144884D6-4F96-4BCB-A941-5703175A53B8}"/>
                </a:ext>
              </a:extLst>
            </p:cNvPr>
            <p:cNvSpPr txBox="1"/>
            <p:nvPr/>
          </p:nvSpPr>
          <p:spPr>
            <a:xfrm>
              <a:off x="10653416" y="2609120"/>
              <a:ext cx="1399264" cy="261610"/>
            </a:xfrm>
            <a:prstGeom prst="rect">
              <a:avLst/>
            </a:prstGeom>
            <a:noFill/>
            <a:ln>
              <a:noFill/>
            </a:ln>
          </p:spPr>
          <p:txBody>
            <a:bodyPr wrap="square" rtlCol="0">
              <a:spAutoFit/>
            </a:bodyPr>
            <a:lstStyle/>
            <a:p>
              <a:r>
                <a:rPr lang="en-US" sz="1100" dirty="0">
                  <a:solidFill>
                    <a:schemeClr val="tx1">
                      <a:lumMod val="50000"/>
                      <a:lumOff val="50000"/>
                    </a:schemeClr>
                  </a:solidFill>
                </a:rPr>
                <a:t>Southeast Asia</a:t>
              </a:r>
            </a:p>
          </p:txBody>
        </p:sp>
        <p:sp>
          <p:nvSpPr>
            <p:cNvPr id="68" name="TextBox 67">
              <a:extLst>
                <a:ext uri="{FF2B5EF4-FFF2-40B4-BE49-F238E27FC236}">
                  <a16:creationId xmlns:a16="http://schemas.microsoft.com/office/drawing/2014/main" id="{2A49619A-B27B-43C2-BCEB-7E2B66C972E6}"/>
                </a:ext>
              </a:extLst>
            </p:cNvPr>
            <p:cNvSpPr txBox="1"/>
            <p:nvPr/>
          </p:nvSpPr>
          <p:spPr>
            <a:xfrm>
              <a:off x="9650755" y="2424062"/>
              <a:ext cx="843801" cy="276999"/>
            </a:xfrm>
            <a:prstGeom prst="rect">
              <a:avLst/>
            </a:prstGeom>
            <a:noFill/>
            <a:ln>
              <a:noFill/>
            </a:ln>
          </p:spPr>
          <p:txBody>
            <a:bodyPr wrap="square" rtlCol="0">
              <a:spAutoFit/>
            </a:bodyPr>
            <a:lstStyle>
              <a:defPPr>
                <a:defRPr lang="en-US"/>
              </a:defPPr>
              <a:lvl1pPr algn="r">
                <a:defRPr sz="1400" b="1"/>
              </a:lvl1pPr>
            </a:lstStyle>
            <a:p>
              <a:pPr algn="l"/>
              <a:r>
                <a:rPr lang="en-US" sz="1200" dirty="0">
                  <a:solidFill>
                    <a:schemeClr val="tx1">
                      <a:lumMod val="85000"/>
                      <a:lumOff val="15000"/>
                    </a:schemeClr>
                  </a:solidFill>
                </a:rPr>
                <a:t>India</a:t>
              </a:r>
            </a:p>
          </p:txBody>
        </p:sp>
        <p:sp>
          <p:nvSpPr>
            <p:cNvPr id="69" name="TextBox 68">
              <a:extLst>
                <a:ext uri="{FF2B5EF4-FFF2-40B4-BE49-F238E27FC236}">
                  <a16:creationId xmlns:a16="http://schemas.microsoft.com/office/drawing/2014/main" id="{4D101741-8B71-4EF9-9AD7-5A2FC4D70A21}"/>
                </a:ext>
              </a:extLst>
            </p:cNvPr>
            <p:cNvSpPr txBox="1"/>
            <p:nvPr/>
          </p:nvSpPr>
          <p:spPr>
            <a:xfrm>
              <a:off x="8879281" y="3103038"/>
              <a:ext cx="598359" cy="261610"/>
            </a:xfrm>
            <a:prstGeom prst="rect">
              <a:avLst/>
            </a:prstGeom>
            <a:noFill/>
            <a:ln>
              <a:noFill/>
            </a:ln>
          </p:spPr>
          <p:txBody>
            <a:bodyPr wrap="square" rtlCol="0">
              <a:spAutoFit/>
            </a:bodyPr>
            <a:lstStyle/>
            <a:p>
              <a:r>
                <a:rPr lang="en-US" sz="1100" dirty="0">
                  <a:solidFill>
                    <a:schemeClr val="tx1">
                      <a:lumMod val="50000"/>
                      <a:lumOff val="50000"/>
                    </a:schemeClr>
                  </a:solidFill>
                </a:rPr>
                <a:t>Brazil</a:t>
              </a:r>
            </a:p>
          </p:txBody>
        </p:sp>
        <p:sp>
          <p:nvSpPr>
            <p:cNvPr id="70" name="TextBox 69">
              <a:extLst>
                <a:ext uri="{FF2B5EF4-FFF2-40B4-BE49-F238E27FC236}">
                  <a16:creationId xmlns:a16="http://schemas.microsoft.com/office/drawing/2014/main" id="{6AD70DFF-327B-4D41-B28E-F0A6E2D068C3}"/>
                </a:ext>
              </a:extLst>
            </p:cNvPr>
            <p:cNvSpPr txBox="1"/>
            <p:nvPr/>
          </p:nvSpPr>
          <p:spPr>
            <a:xfrm>
              <a:off x="10059849" y="2267325"/>
              <a:ext cx="598359" cy="261610"/>
            </a:xfrm>
            <a:prstGeom prst="rect">
              <a:avLst/>
            </a:prstGeom>
            <a:noFill/>
            <a:ln>
              <a:noFill/>
            </a:ln>
          </p:spPr>
          <p:txBody>
            <a:bodyPr wrap="square" rtlCol="0">
              <a:spAutoFit/>
            </a:bodyPr>
            <a:lstStyle/>
            <a:p>
              <a:r>
                <a:rPr lang="en-US" sz="1100" dirty="0">
                  <a:solidFill>
                    <a:schemeClr val="tx1">
                      <a:lumMod val="50000"/>
                      <a:lumOff val="50000"/>
                    </a:schemeClr>
                  </a:solidFill>
                </a:rPr>
                <a:t>China</a:t>
              </a:r>
            </a:p>
          </p:txBody>
        </p:sp>
        <p:sp>
          <p:nvSpPr>
            <p:cNvPr id="75" name="Oval 74">
              <a:extLst>
                <a:ext uri="{FF2B5EF4-FFF2-40B4-BE49-F238E27FC236}">
                  <a16:creationId xmlns:a16="http://schemas.microsoft.com/office/drawing/2014/main" id="{2F8CDA32-9117-4A36-9ED8-49FB3BF45F4F}"/>
                </a:ext>
              </a:extLst>
            </p:cNvPr>
            <p:cNvSpPr/>
            <p:nvPr/>
          </p:nvSpPr>
          <p:spPr>
            <a:xfrm>
              <a:off x="8204017" y="2490095"/>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76" name="Picture 75">
              <a:extLst>
                <a:ext uri="{FF2B5EF4-FFF2-40B4-BE49-F238E27FC236}">
                  <a16:creationId xmlns:a16="http://schemas.microsoft.com/office/drawing/2014/main" id="{543CA767-26CE-4895-B0EF-0B4DCA23EFB9}"/>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165914" y="2347461"/>
              <a:ext cx="157630" cy="172126"/>
            </a:xfrm>
            <a:prstGeom prst="rect">
              <a:avLst/>
            </a:prstGeom>
          </p:spPr>
        </p:pic>
        <p:sp>
          <p:nvSpPr>
            <p:cNvPr id="77" name="Oval 76">
              <a:extLst>
                <a:ext uri="{FF2B5EF4-FFF2-40B4-BE49-F238E27FC236}">
                  <a16:creationId xmlns:a16="http://schemas.microsoft.com/office/drawing/2014/main" id="{5C7375E1-B283-45D7-AAD5-B11D4F2D7D50}"/>
                </a:ext>
              </a:extLst>
            </p:cNvPr>
            <p:cNvSpPr/>
            <p:nvPr/>
          </p:nvSpPr>
          <p:spPr>
            <a:xfrm>
              <a:off x="8356304" y="2455719"/>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grpSp>
          <p:nvGrpSpPr>
            <p:cNvPr id="78" name="Group 77">
              <a:extLst>
                <a:ext uri="{FF2B5EF4-FFF2-40B4-BE49-F238E27FC236}">
                  <a16:creationId xmlns:a16="http://schemas.microsoft.com/office/drawing/2014/main" id="{F7DE191A-B521-451F-B1C9-ED036E79D4B6}"/>
                </a:ext>
              </a:extLst>
            </p:cNvPr>
            <p:cNvGrpSpPr/>
            <p:nvPr/>
          </p:nvGrpSpPr>
          <p:grpSpPr>
            <a:xfrm>
              <a:off x="8554538" y="2342577"/>
              <a:ext cx="157630" cy="172126"/>
              <a:chOff x="8554538" y="2342577"/>
              <a:chExt cx="157630" cy="172126"/>
            </a:xfrm>
          </p:grpSpPr>
          <p:sp>
            <p:nvSpPr>
              <p:cNvPr id="111" name="Oval 110">
                <a:extLst>
                  <a:ext uri="{FF2B5EF4-FFF2-40B4-BE49-F238E27FC236}">
                    <a16:creationId xmlns:a16="http://schemas.microsoft.com/office/drawing/2014/main" id="{185FFD91-6152-4A99-B5A1-A42FD84A34B2}"/>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112" name="Picture 111">
                <a:extLst>
                  <a:ext uri="{FF2B5EF4-FFF2-40B4-BE49-F238E27FC236}">
                    <a16:creationId xmlns:a16="http://schemas.microsoft.com/office/drawing/2014/main" id="{898AAD90-B464-4318-A8D6-1CEE1642AC5A}"/>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pic>
          <p:nvPicPr>
            <p:cNvPr id="79" name="Picture 78">
              <a:extLst>
                <a:ext uri="{FF2B5EF4-FFF2-40B4-BE49-F238E27FC236}">
                  <a16:creationId xmlns:a16="http://schemas.microsoft.com/office/drawing/2014/main" id="{B1EDBCD9-23CD-4E7F-AAF9-47ACED4DC389}"/>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317708" y="2317058"/>
              <a:ext cx="157630" cy="172126"/>
            </a:xfrm>
            <a:prstGeom prst="rect">
              <a:avLst/>
            </a:prstGeom>
          </p:spPr>
        </p:pic>
        <p:grpSp>
          <p:nvGrpSpPr>
            <p:cNvPr id="80" name="Group 79">
              <a:extLst>
                <a:ext uri="{FF2B5EF4-FFF2-40B4-BE49-F238E27FC236}">
                  <a16:creationId xmlns:a16="http://schemas.microsoft.com/office/drawing/2014/main" id="{AFBD24A9-FB37-497B-85E4-782881E79CAA}"/>
                </a:ext>
              </a:extLst>
            </p:cNvPr>
            <p:cNvGrpSpPr/>
            <p:nvPr/>
          </p:nvGrpSpPr>
          <p:grpSpPr>
            <a:xfrm>
              <a:off x="9312705" y="2170451"/>
              <a:ext cx="157630" cy="172126"/>
              <a:chOff x="8554538" y="2342577"/>
              <a:chExt cx="157630" cy="172126"/>
            </a:xfrm>
          </p:grpSpPr>
          <p:sp>
            <p:nvSpPr>
              <p:cNvPr id="109" name="Oval 108">
                <a:extLst>
                  <a:ext uri="{FF2B5EF4-FFF2-40B4-BE49-F238E27FC236}">
                    <a16:creationId xmlns:a16="http://schemas.microsoft.com/office/drawing/2014/main" id="{420CFCBC-830E-4C08-989B-27B1B5761756}"/>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110" name="Picture 109">
                <a:extLst>
                  <a:ext uri="{FF2B5EF4-FFF2-40B4-BE49-F238E27FC236}">
                    <a16:creationId xmlns:a16="http://schemas.microsoft.com/office/drawing/2014/main" id="{E7A13E3F-F928-4DDA-8C8B-D92FF239A47B}"/>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sp>
          <p:nvSpPr>
            <p:cNvPr id="81" name="TextBox 80">
              <a:extLst>
                <a:ext uri="{FF2B5EF4-FFF2-40B4-BE49-F238E27FC236}">
                  <a16:creationId xmlns:a16="http://schemas.microsoft.com/office/drawing/2014/main" id="{705CE7B1-0D4C-455D-A0DF-DEA75B6D7D34}"/>
                </a:ext>
              </a:extLst>
            </p:cNvPr>
            <p:cNvSpPr txBox="1"/>
            <p:nvPr/>
          </p:nvSpPr>
          <p:spPr>
            <a:xfrm>
              <a:off x="9020894" y="2036086"/>
              <a:ext cx="438418" cy="276999"/>
            </a:xfrm>
            <a:prstGeom prst="rect">
              <a:avLst/>
            </a:prstGeom>
            <a:noFill/>
            <a:ln>
              <a:noFill/>
            </a:ln>
          </p:spPr>
          <p:txBody>
            <a:bodyPr wrap="square" rtlCol="0">
              <a:spAutoFit/>
            </a:bodyPr>
            <a:lstStyle>
              <a:defPPr>
                <a:defRPr lang="en-US"/>
              </a:defPPr>
              <a:lvl1pPr algn="r">
                <a:defRPr sz="1400" b="1"/>
              </a:lvl1pPr>
            </a:lstStyle>
            <a:p>
              <a:pPr algn="l"/>
              <a:r>
                <a:rPr lang="en-US" sz="1200" dirty="0">
                  <a:solidFill>
                    <a:schemeClr val="tx1">
                      <a:lumMod val="85000"/>
                      <a:lumOff val="15000"/>
                    </a:schemeClr>
                  </a:solidFill>
                </a:rPr>
                <a:t>UK</a:t>
              </a:r>
            </a:p>
          </p:txBody>
        </p:sp>
        <p:grpSp>
          <p:nvGrpSpPr>
            <p:cNvPr id="82" name="Group 81">
              <a:extLst>
                <a:ext uri="{FF2B5EF4-FFF2-40B4-BE49-F238E27FC236}">
                  <a16:creationId xmlns:a16="http://schemas.microsoft.com/office/drawing/2014/main" id="{8BB77052-54F3-4D56-A98C-AB9D408BD728}"/>
                </a:ext>
              </a:extLst>
            </p:cNvPr>
            <p:cNvGrpSpPr/>
            <p:nvPr/>
          </p:nvGrpSpPr>
          <p:grpSpPr>
            <a:xfrm>
              <a:off x="9445782" y="2189529"/>
              <a:ext cx="157630" cy="172126"/>
              <a:chOff x="8554538" y="2342577"/>
              <a:chExt cx="157630" cy="172126"/>
            </a:xfrm>
          </p:grpSpPr>
          <p:sp>
            <p:nvSpPr>
              <p:cNvPr id="107" name="Oval 106">
                <a:extLst>
                  <a:ext uri="{FF2B5EF4-FFF2-40B4-BE49-F238E27FC236}">
                    <a16:creationId xmlns:a16="http://schemas.microsoft.com/office/drawing/2014/main" id="{726A526D-9DD1-480E-B71F-E8392327B786}"/>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108" name="Picture 107">
                <a:extLst>
                  <a:ext uri="{FF2B5EF4-FFF2-40B4-BE49-F238E27FC236}">
                    <a16:creationId xmlns:a16="http://schemas.microsoft.com/office/drawing/2014/main" id="{3749986E-5918-42F5-9327-E003550A84CA}"/>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grpSp>
          <p:nvGrpSpPr>
            <p:cNvPr id="83" name="Group 82">
              <a:extLst>
                <a:ext uri="{FF2B5EF4-FFF2-40B4-BE49-F238E27FC236}">
                  <a16:creationId xmlns:a16="http://schemas.microsoft.com/office/drawing/2014/main" id="{1D3D7003-A6BE-40E6-B938-C7733B12BE81}"/>
                </a:ext>
              </a:extLst>
            </p:cNvPr>
            <p:cNvGrpSpPr/>
            <p:nvPr/>
          </p:nvGrpSpPr>
          <p:grpSpPr>
            <a:xfrm>
              <a:off x="10109297" y="2472141"/>
              <a:ext cx="157630" cy="172126"/>
              <a:chOff x="8554538" y="2342577"/>
              <a:chExt cx="157630" cy="172126"/>
            </a:xfrm>
          </p:grpSpPr>
          <p:sp>
            <p:nvSpPr>
              <p:cNvPr id="105" name="Oval 104">
                <a:extLst>
                  <a:ext uri="{FF2B5EF4-FFF2-40B4-BE49-F238E27FC236}">
                    <a16:creationId xmlns:a16="http://schemas.microsoft.com/office/drawing/2014/main" id="{30B2B207-44CC-4A8A-B635-207C2E839F5C}"/>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106" name="Picture 105">
                <a:extLst>
                  <a:ext uri="{FF2B5EF4-FFF2-40B4-BE49-F238E27FC236}">
                    <a16:creationId xmlns:a16="http://schemas.microsoft.com/office/drawing/2014/main" id="{E4AE021D-EA1D-433C-9B3C-8BB75711A335}"/>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grpSp>
          <p:nvGrpSpPr>
            <p:cNvPr id="84" name="Group 83">
              <a:extLst>
                <a:ext uri="{FF2B5EF4-FFF2-40B4-BE49-F238E27FC236}">
                  <a16:creationId xmlns:a16="http://schemas.microsoft.com/office/drawing/2014/main" id="{F6A4F276-DDC2-429E-9D99-2C03FE3A3F86}"/>
                </a:ext>
              </a:extLst>
            </p:cNvPr>
            <p:cNvGrpSpPr/>
            <p:nvPr/>
          </p:nvGrpSpPr>
          <p:grpSpPr>
            <a:xfrm>
              <a:off x="8850005" y="2941814"/>
              <a:ext cx="157630" cy="172126"/>
              <a:chOff x="8554538" y="2342577"/>
              <a:chExt cx="157630" cy="172126"/>
            </a:xfrm>
          </p:grpSpPr>
          <p:sp>
            <p:nvSpPr>
              <p:cNvPr id="103" name="Oval 102">
                <a:extLst>
                  <a:ext uri="{FF2B5EF4-FFF2-40B4-BE49-F238E27FC236}">
                    <a16:creationId xmlns:a16="http://schemas.microsoft.com/office/drawing/2014/main" id="{DF02FB22-C602-45FF-BB6E-CB8177883A97}"/>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104" name="Picture 103">
                <a:extLst>
                  <a:ext uri="{FF2B5EF4-FFF2-40B4-BE49-F238E27FC236}">
                    <a16:creationId xmlns:a16="http://schemas.microsoft.com/office/drawing/2014/main" id="{57579BB4-27CC-4802-ABC9-F3B8FC0256D8}"/>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grpSp>
          <p:nvGrpSpPr>
            <p:cNvPr id="85" name="Group 84">
              <a:extLst>
                <a:ext uri="{FF2B5EF4-FFF2-40B4-BE49-F238E27FC236}">
                  <a16:creationId xmlns:a16="http://schemas.microsoft.com/office/drawing/2014/main" id="{036AAD71-099A-48DC-8EA3-34C1A54F1600}"/>
                </a:ext>
              </a:extLst>
            </p:cNvPr>
            <p:cNvGrpSpPr/>
            <p:nvPr/>
          </p:nvGrpSpPr>
          <p:grpSpPr>
            <a:xfrm>
              <a:off x="10738050" y="2328818"/>
              <a:ext cx="157630" cy="172126"/>
              <a:chOff x="8554538" y="2342577"/>
              <a:chExt cx="157630" cy="172126"/>
            </a:xfrm>
          </p:grpSpPr>
          <p:sp>
            <p:nvSpPr>
              <p:cNvPr id="101" name="Oval 100">
                <a:extLst>
                  <a:ext uri="{FF2B5EF4-FFF2-40B4-BE49-F238E27FC236}">
                    <a16:creationId xmlns:a16="http://schemas.microsoft.com/office/drawing/2014/main" id="{FE69B000-F088-45FE-815A-EA85B56D4B01}"/>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102" name="Picture 101">
                <a:extLst>
                  <a:ext uri="{FF2B5EF4-FFF2-40B4-BE49-F238E27FC236}">
                    <a16:creationId xmlns:a16="http://schemas.microsoft.com/office/drawing/2014/main" id="{30B1DCF5-54F5-40D3-BD3F-902CCD11BFAF}"/>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grpSp>
          <p:nvGrpSpPr>
            <p:cNvPr id="86" name="Group 85">
              <a:extLst>
                <a:ext uri="{FF2B5EF4-FFF2-40B4-BE49-F238E27FC236}">
                  <a16:creationId xmlns:a16="http://schemas.microsoft.com/office/drawing/2014/main" id="{1AC69916-D148-42BC-8CDF-819775696163}"/>
                </a:ext>
              </a:extLst>
            </p:cNvPr>
            <p:cNvGrpSpPr/>
            <p:nvPr/>
          </p:nvGrpSpPr>
          <p:grpSpPr>
            <a:xfrm>
              <a:off x="10538393" y="2546691"/>
              <a:ext cx="157630" cy="172126"/>
              <a:chOff x="8554538" y="2342577"/>
              <a:chExt cx="157630" cy="172126"/>
            </a:xfrm>
          </p:grpSpPr>
          <p:sp>
            <p:nvSpPr>
              <p:cNvPr id="99" name="Oval 98">
                <a:extLst>
                  <a:ext uri="{FF2B5EF4-FFF2-40B4-BE49-F238E27FC236}">
                    <a16:creationId xmlns:a16="http://schemas.microsoft.com/office/drawing/2014/main" id="{167D7104-5735-4F08-BEA2-6B294875E4F0}"/>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100" name="Picture 99">
                <a:extLst>
                  <a:ext uri="{FF2B5EF4-FFF2-40B4-BE49-F238E27FC236}">
                    <a16:creationId xmlns:a16="http://schemas.microsoft.com/office/drawing/2014/main" id="{3482F85A-8B50-47C4-917C-A368BEBCA4C7}"/>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grpSp>
          <p:nvGrpSpPr>
            <p:cNvPr id="87" name="Group 86">
              <a:extLst>
                <a:ext uri="{FF2B5EF4-FFF2-40B4-BE49-F238E27FC236}">
                  <a16:creationId xmlns:a16="http://schemas.microsoft.com/office/drawing/2014/main" id="{84BB9854-55FF-4FD8-A16F-0C32685F4A8D}"/>
                </a:ext>
              </a:extLst>
            </p:cNvPr>
            <p:cNvGrpSpPr/>
            <p:nvPr/>
          </p:nvGrpSpPr>
          <p:grpSpPr>
            <a:xfrm>
              <a:off x="10616111" y="2350582"/>
              <a:ext cx="157630" cy="172126"/>
              <a:chOff x="8554538" y="2342577"/>
              <a:chExt cx="157630" cy="172126"/>
            </a:xfrm>
          </p:grpSpPr>
          <p:sp>
            <p:nvSpPr>
              <p:cNvPr id="97" name="Oval 96">
                <a:extLst>
                  <a:ext uri="{FF2B5EF4-FFF2-40B4-BE49-F238E27FC236}">
                    <a16:creationId xmlns:a16="http://schemas.microsoft.com/office/drawing/2014/main" id="{34BE8212-996E-400F-9C33-8A4ECDE29272}"/>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98" name="Picture 97">
                <a:extLst>
                  <a:ext uri="{FF2B5EF4-FFF2-40B4-BE49-F238E27FC236}">
                    <a16:creationId xmlns:a16="http://schemas.microsoft.com/office/drawing/2014/main" id="{EFB2F8F0-5906-48C4-89CA-5525DE75403F}"/>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grpSp>
          <p:nvGrpSpPr>
            <p:cNvPr id="88" name="Group 87">
              <a:extLst>
                <a:ext uri="{FF2B5EF4-FFF2-40B4-BE49-F238E27FC236}">
                  <a16:creationId xmlns:a16="http://schemas.microsoft.com/office/drawing/2014/main" id="{1B0A2C61-F020-4986-ADEC-1A2DEC9EB74E}"/>
                </a:ext>
              </a:extLst>
            </p:cNvPr>
            <p:cNvGrpSpPr/>
            <p:nvPr/>
          </p:nvGrpSpPr>
          <p:grpSpPr>
            <a:xfrm>
              <a:off x="10479177" y="2405182"/>
              <a:ext cx="157630" cy="172126"/>
              <a:chOff x="8554538" y="2342577"/>
              <a:chExt cx="157630" cy="172126"/>
            </a:xfrm>
          </p:grpSpPr>
          <p:sp>
            <p:nvSpPr>
              <p:cNvPr id="95" name="Oval 94">
                <a:extLst>
                  <a:ext uri="{FF2B5EF4-FFF2-40B4-BE49-F238E27FC236}">
                    <a16:creationId xmlns:a16="http://schemas.microsoft.com/office/drawing/2014/main" id="{A32606AB-79B9-4D63-BB70-BE65A6898F9C}"/>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96" name="Picture 95">
                <a:extLst>
                  <a:ext uri="{FF2B5EF4-FFF2-40B4-BE49-F238E27FC236}">
                    <a16:creationId xmlns:a16="http://schemas.microsoft.com/office/drawing/2014/main" id="{06760A25-0045-48A9-BE82-0AEF09D9F5A9}"/>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grpSp>
          <p:nvGrpSpPr>
            <p:cNvPr id="89" name="Group 88">
              <a:extLst>
                <a:ext uri="{FF2B5EF4-FFF2-40B4-BE49-F238E27FC236}">
                  <a16:creationId xmlns:a16="http://schemas.microsoft.com/office/drawing/2014/main" id="{E998E512-B410-48D9-B2F8-96145F7A6C30}"/>
                </a:ext>
              </a:extLst>
            </p:cNvPr>
            <p:cNvGrpSpPr/>
            <p:nvPr/>
          </p:nvGrpSpPr>
          <p:grpSpPr>
            <a:xfrm>
              <a:off x="10368042" y="2683919"/>
              <a:ext cx="157630" cy="172126"/>
              <a:chOff x="8554538" y="2342577"/>
              <a:chExt cx="157630" cy="172126"/>
            </a:xfrm>
          </p:grpSpPr>
          <p:sp>
            <p:nvSpPr>
              <p:cNvPr id="93" name="Oval 92">
                <a:extLst>
                  <a:ext uri="{FF2B5EF4-FFF2-40B4-BE49-F238E27FC236}">
                    <a16:creationId xmlns:a16="http://schemas.microsoft.com/office/drawing/2014/main" id="{BC55169D-E9FA-4E2B-AA6B-CFC4991D1101}"/>
                  </a:ext>
                </a:extLst>
              </p:cNvPr>
              <p:cNvSpPr/>
              <p:nvPr/>
            </p:nvSpPr>
            <p:spPr>
              <a:xfrm>
                <a:off x="8597261" y="2485211"/>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pic>
            <p:nvPicPr>
              <p:cNvPr id="94" name="Picture 93">
                <a:extLst>
                  <a:ext uri="{FF2B5EF4-FFF2-40B4-BE49-F238E27FC236}">
                    <a16:creationId xmlns:a16="http://schemas.microsoft.com/office/drawing/2014/main" id="{39A8E136-5F1D-40C8-8264-9174FF1D4C8B}"/>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54538" y="2342577"/>
                <a:ext cx="157630" cy="172126"/>
              </a:xfrm>
              <a:prstGeom prst="rect">
                <a:avLst/>
              </a:prstGeom>
            </p:spPr>
          </p:pic>
        </p:grpSp>
        <p:sp>
          <p:nvSpPr>
            <p:cNvPr id="91" name="Oval 90">
              <a:extLst>
                <a:ext uri="{FF2B5EF4-FFF2-40B4-BE49-F238E27FC236}">
                  <a16:creationId xmlns:a16="http://schemas.microsoft.com/office/drawing/2014/main" id="{92084E12-1EEB-44E2-AC1B-B47B0BD07F46}"/>
                </a:ext>
              </a:extLst>
            </p:cNvPr>
            <p:cNvSpPr/>
            <p:nvPr/>
          </p:nvSpPr>
          <p:spPr>
            <a:xfrm>
              <a:off x="9716723" y="2178720"/>
              <a:ext cx="92880" cy="29492"/>
            </a:xfrm>
            <a:prstGeom prst="ellipse">
              <a:avLst/>
            </a:prstGeom>
            <a:solidFill>
              <a:schemeClr val="tx2">
                <a:lumMod val="50000"/>
                <a:lumOff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50000"/>
                    <a:lumOff val="50000"/>
                  </a:schemeClr>
                </a:solidFill>
              </a:endParaRPr>
            </a:p>
          </p:txBody>
        </p:sp>
      </p:grpSp>
      <p:pic>
        <p:nvPicPr>
          <p:cNvPr id="8" name="Picture 7">
            <a:extLst>
              <a:ext uri="{FF2B5EF4-FFF2-40B4-BE49-F238E27FC236}">
                <a16:creationId xmlns:a16="http://schemas.microsoft.com/office/drawing/2014/main" id="{A0F392AA-E720-4FF2-9F57-30C7004126D6}"/>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l="-239" r="-10"/>
          <a:stretch/>
        </p:blipFill>
        <p:spPr>
          <a:xfrm>
            <a:off x="4296000" y="5180458"/>
            <a:ext cx="3600000" cy="1072800"/>
          </a:xfrm>
          <a:prstGeom prst="rect">
            <a:avLst/>
          </a:prstGeom>
        </p:spPr>
      </p:pic>
      <p:pic>
        <p:nvPicPr>
          <p:cNvPr id="11" name="Picture 10">
            <a:extLst>
              <a:ext uri="{FF2B5EF4-FFF2-40B4-BE49-F238E27FC236}">
                <a16:creationId xmlns:a16="http://schemas.microsoft.com/office/drawing/2014/main" id="{5937288B-3EE2-483E-ABF3-FA0BC74E02F2}"/>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r="-214"/>
          <a:stretch/>
        </p:blipFill>
        <p:spPr>
          <a:xfrm>
            <a:off x="547769" y="5180458"/>
            <a:ext cx="3600000" cy="1072800"/>
          </a:xfrm>
          <a:prstGeom prst="rect">
            <a:avLst/>
          </a:prstGeom>
        </p:spPr>
      </p:pic>
      <p:pic>
        <p:nvPicPr>
          <p:cNvPr id="13" name="Picture 12">
            <a:extLst>
              <a:ext uri="{FF2B5EF4-FFF2-40B4-BE49-F238E27FC236}">
                <a16:creationId xmlns:a16="http://schemas.microsoft.com/office/drawing/2014/main" id="{07722B43-B4AD-447C-9260-9E7D3EB2CCE2}"/>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8055201" y="5180458"/>
            <a:ext cx="3600000" cy="1072800"/>
          </a:xfrm>
          <a:prstGeom prst="rect">
            <a:avLst/>
          </a:prstGeom>
        </p:spPr>
      </p:pic>
    </p:spTree>
    <p:extLst>
      <p:ext uri="{BB962C8B-B14F-4D97-AF65-F5344CB8AC3E}">
        <p14:creationId xmlns:p14="http://schemas.microsoft.com/office/powerpoint/2010/main" val="2519419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26C89B3-D694-4DD2-A093-0EF856002A2D}"/>
              </a:ext>
            </a:extLst>
          </p:cNvPr>
          <p:cNvSpPr/>
          <p:nvPr/>
        </p:nvSpPr>
        <p:spPr>
          <a:xfrm>
            <a:off x="547769" y="1210551"/>
            <a:ext cx="11105952" cy="505213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a:endParaRPr lang="en-US" b="1" dirty="0">
              <a:solidFill>
                <a:schemeClr val="tx1">
                  <a:lumMod val="85000"/>
                  <a:lumOff val="15000"/>
                </a:schemeClr>
              </a:solidFill>
              <a:ea typeface="Roboto" panose="02000000000000000000" pitchFamily="2" charset="0"/>
            </a:endParaRPr>
          </a:p>
        </p:txBody>
      </p:sp>
      <p:sp>
        <p:nvSpPr>
          <p:cNvPr id="4" name="Title 3">
            <a:extLst>
              <a:ext uri="{FF2B5EF4-FFF2-40B4-BE49-F238E27FC236}">
                <a16:creationId xmlns:a16="http://schemas.microsoft.com/office/drawing/2014/main" id="{0AE16445-96C4-4912-8C2B-2570103A45D8}"/>
              </a:ext>
            </a:extLst>
          </p:cNvPr>
          <p:cNvSpPr>
            <a:spLocks noGrp="1"/>
          </p:cNvSpPr>
          <p:nvPr>
            <p:ph type="title"/>
          </p:nvPr>
        </p:nvSpPr>
        <p:spPr/>
        <p:txBody>
          <a:bodyPr/>
          <a:lstStyle/>
          <a:p>
            <a:r>
              <a:rPr lang="en-GB" dirty="0" err="1"/>
              <a:t>Simpleware</a:t>
            </a:r>
            <a:r>
              <a:rPr lang="en-GB" dirty="0"/>
              <a:t> Software Solutions</a:t>
            </a:r>
          </a:p>
        </p:txBody>
      </p:sp>
      <p:sp>
        <p:nvSpPr>
          <p:cNvPr id="5" name="Content Placeholder 4">
            <a:extLst>
              <a:ext uri="{FF2B5EF4-FFF2-40B4-BE49-F238E27FC236}">
                <a16:creationId xmlns:a16="http://schemas.microsoft.com/office/drawing/2014/main" id="{99CDD566-B3D4-4FA7-B442-827D848DDCA0}"/>
              </a:ext>
            </a:extLst>
          </p:cNvPr>
          <p:cNvSpPr>
            <a:spLocks noGrp="1"/>
          </p:cNvSpPr>
          <p:nvPr>
            <p:ph idx="1"/>
          </p:nvPr>
        </p:nvSpPr>
        <p:spPr>
          <a:xfrm>
            <a:off x="609600" y="2445488"/>
            <a:ext cx="4180514" cy="3817200"/>
          </a:xfrm>
        </p:spPr>
        <p:txBody>
          <a:bodyPr>
            <a:normAutofit/>
          </a:bodyPr>
          <a:lstStyle/>
          <a:p>
            <a:r>
              <a:rPr lang="en-US" dirty="0"/>
              <a:t>Visualization including animations</a:t>
            </a:r>
          </a:p>
          <a:p>
            <a:r>
              <a:rPr lang="en-US" dirty="0"/>
              <a:t>Filtering and segmentation</a:t>
            </a:r>
          </a:p>
          <a:p>
            <a:r>
              <a:rPr lang="en-US" dirty="0"/>
              <a:t>Measurement and quantification</a:t>
            </a:r>
          </a:p>
          <a:p>
            <a:r>
              <a:rPr lang="en-US" dirty="0"/>
              <a:t>CAD and image integration</a:t>
            </a:r>
          </a:p>
          <a:p>
            <a:r>
              <a:rPr lang="en-US" dirty="0"/>
              <a:t>3D print, CAD and FEA/CFD model export</a:t>
            </a:r>
            <a:endParaRPr lang="en-GB" dirty="0"/>
          </a:p>
        </p:txBody>
      </p:sp>
      <p:sp>
        <p:nvSpPr>
          <p:cNvPr id="7" name="Rectangle 6">
            <a:extLst>
              <a:ext uri="{FF2B5EF4-FFF2-40B4-BE49-F238E27FC236}">
                <a16:creationId xmlns:a16="http://schemas.microsoft.com/office/drawing/2014/main" id="{485D9D66-15F5-40D4-9C50-C17F853D9F6F}"/>
              </a:ext>
            </a:extLst>
          </p:cNvPr>
          <p:cNvSpPr/>
          <p:nvPr/>
        </p:nvSpPr>
        <p:spPr>
          <a:xfrm>
            <a:off x="609600" y="1332120"/>
            <a:ext cx="10892009" cy="830997"/>
          </a:xfrm>
          <a:prstGeom prst="rect">
            <a:avLst/>
          </a:prstGeom>
        </p:spPr>
        <p:txBody>
          <a:bodyPr wrap="square">
            <a:spAutoFit/>
          </a:bodyPr>
          <a:lstStyle/>
          <a:p>
            <a:r>
              <a:rPr lang="en-US" sz="2400" b="1" dirty="0"/>
              <a:t>GUI-based High-end 3D Image Processing Platform which provides</a:t>
            </a:r>
            <a:r>
              <a:rPr lang="en-GB" sz="2400" b="1" dirty="0"/>
              <a:t> Comprehensive </a:t>
            </a:r>
            <a:r>
              <a:rPr lang="en-US" sz="2400" b="1" dirty="0"/>
              <a:t>Range of Tools for:</a:t>
            </a:r>
          </a:p>
        </p:txBody>
      </p:sp>
      <p:pic>
        <p:nvPicPr>
          <p:cNvPr id="6" name="Picture 5">
            <a:extLst>
              <a:ext uri="{FF2B5EF4-FFF2-40B4-BE49-F238E27FC236}">
                <a16:creationId xmlns:a16="http://schemas.microsoft.com/office/drawing/2014/main" id="{E5D33978-AEA3-4687-8F7D-52BA8016D1CC}"/>
              </a:ext>
            </a:extLst>
          </p:cNvPr>
          <p:cNvPicPr>
            <a:picLocks noChangeAspect="1"/>
          </p:cNvPicPr>
          <p:nvPr/>
        </p:nvPicPr>
        <p:blipFill>
          <a:blip r:embed="rId3"/>
          <a:stretch>
            <a:fillRect/>
          </a:stretch>
        </p:blipFill>
        <p:spPr>
          <a:xfrm>
            <a:off x="4663474" y="2079974"/>
            <a:ext cx="7197958" cy="4304283"/>
          </a:xfrm>
          <a:prstGeom prst="rect">
            <a:avLst/>
          </a:prstGeom>
          <a:effectLst>
            <a:outerShdw blurRad="139700" dist="63500" dir="2700000" algn="ctr" rotWithShape="0">
              <a:srgbClr val="000000">
                <a:alpha val="40000"/>
              </a:srgbClr>
            </a:outerShdw>
          </a:effectLst>
          <a:scene3d>
            <a:camera prst="perspectiveLeft"/>
            <a:lightRig rig="threePt" dir="t"/>
          </a:scene3d>
        </p:spPr>
      </p:pic>
    </p:spTree>
    <p:extLst>
      <p:ext uri="{BB962C8B-B14F-4D97-AF65-F5344CB8AC3E}">
        <p14:creationId xmlns:p14="http://schemas.microsoft.com/office/powerpoint/2010/main" val="2295231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a:extLst>
              <a:ext uri="{FF2B5EF4-FFF2-40B4-BE49-F238E27FC236}">
                <a16:creationId xmlns:a16="http://schemas.microsoft.com/office/drawing/2014/main" id="{C601D1C7-BF67-4665-8FA5-2B15133820F5}"/>
              </a:ext>
            </a:extLst>
          </p:cNvPr>
          <p:cNvSpPr/>
          <p:nvPr/>
        </p:nvSpPr>
        <p:spPr>
          <a:xfrm>
            <a:off x="547769" y="1210551"/>
            <a:ext cx="11105952" cy="385054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a:endParaRPr lang="en-US" b="1" dirty="0">
              <a:solidFill>
                <a:schemeClr val="tx1">
                  <a:lumMod val="85000"/>
                  <a:lumOff val="15000"/>
                </a:schemeClr>
              </a:solidFill>
              <a:ea typeface="Roboto" panose="02000000000000000000" pitchFamily="2" charset="0"/>
            </a:endParaRPr>
          </a:p>
        </p:txBody>
      </p:sp>
      <p:sp>
        <p:nvSpPr>
          <p:cNvPr id="7" name="Title 6"/>
          <p:cNvSpPr>
            <a:spLocks noGrp="1"/>
          </p:cNvSpPr>
          <p:nvPr>
            <p:ph type="title"/>
          </p:nvPr>
        </p:nvSpPr>
        <p:spPr/>
        <p:txBody>
          <a:bodyPr/>
          <a:lstStyle/>
          <a:p>
            <a:r>
              <a:rPr lang="en-US" dirty="0"/>
              <a:t>What does the </a:t>
            </a:r>
            <a:r>
              <a:rPr lang="en-US" dirty="0" err="1"/>
              <a:t>Simpleware</a:t>
            </a:r>
            <a:r>
              <a:rPr lang="en-US" dirty="0"/>
              <a:t> Product Group offer for me?</a:t>
            </a:r>
            <a:endParaRPr lang="en-GB" dirty="0">
              <a:solidFill>
                <a:srgbClr val="FF0000"/>
              </a:solidFill>
              <a:highlight>
                <a:srgbClr val="FFFF00"/>
              </a:highlight>
            </a:endParaRPr>
          </a:p>
        </p:txBody>
      </p:sp>
      <p:sp>
        <p:nvSpPr>
          <p:cNvPr id="5" name="Text Placeholder 4">
            <a:extLst>
              <a:ext uri="{FF2B5EF4-FFF2-40B4-BE49-F238E27FC236}">
                <a16:creationId xmlns:a16="http://schemas.microsoft.com/office/drawing/2014/main" id="{A5658BF1-FD3D-40A8-8FBA-868BC6421C94}"/>
              </a:ext>
            </a:extLst>
          </p:cNvPr>
          <p:cNvSpPr>
            <a:spLocks noGrp="1"/>
          </p:cNvSpPr>
          <p:nvPr>
            <p:ph type="body" sz="quarter" idx="12"/>
          </p:nvPr>
        </p:nvSpPr>
        <p:spPr>
          <a:xfrm>
            <a:off x="609923" y="1293924"/>
            <a:ext cx="11125199" cy="365760"/>
          </a:xfrm>
        </p:spPr>
        <p:txBody>
          <a:bodyPr/>
          <a:lstStyle/>
          <a:p>
            <a:r>
              <a:rPr lang="en-US" b="1" dirty="0"/>
              <a:t>Product Development:</a:t>
            </a:r>
          </a:p>
        </p:txBody>
      </p:sp>
      <p:sp>
        <p:nvSpPr>
          <p:cNvPr id="57" name="Content Placeholder 9">
            <a:extLst>
              <a:ext uri="{FF2B5EF4-FFF2-40B4-BE49-F238E27FC236}">
                <a16:creationId xmlns:a16="http://schemas.microsoft.com/office/drawing/2014/main" id="{8E404D83-339C-49AA-9E5D-A822F3FCC0F3}"/>
              </a:ext>
            </a:extLst>
          </p:cNvPr>
          <p:cNvSpPr txBox="1">
            <a:spLocks/>
          </p:cNvSpPr>
          <p:nvPr/>
        </p:nvSpPr>
        <p:spPr>
          <a:xfrm>
            <a:off x="732416" y="1424763"/>
            <a:ext cx="7390800" cy="3466214"/>
          </a:xfrm>
          <a:prstGeom prst="rect">
            <a:avLst/>
          </a:prstGeom>
        </p:spPr>
        <p:txBody>
          <a:bodyPr vert="horz" lIns="91440" tIns="45720" rIns="91440" bIns="45720" rtlCol="0">
            <a:normAutofit/>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pPr marL="0" indent="0">
              <a:lnSpc>
                <a:spcPct val="150000"/>
              </a:lnSpc>
              <a:buNone/>
            </a:pPr>
            <a:endParaRPr lang="en-US" dirty="0"/>
          </a:p>
        </p:txBody>
      </p:sp>
      <p:sp>
        <p:nvSpPr>
          <p:cNvPr id="11" name="Content Placeholder 9">
            <a:extLst>
              <a:ext uri="{FF2B5EF4-FFF2-40B4-BE49-F238E27FC236}">
                <a16:creationId xmlns:a16="http://schemas.microsoft.com/office/drawing/2014/main" id="{35AB2260-D399-4C8D-AC2F-D11A11FD1093}"/>
              </a:ext>
            </a:extLst>
          </p:cNvPr>
          <p:cNvSpPr txBox="1">
            <a:spLocks/>
          </p:cNvSpPr>
          <p:nvPr/>
        </p:nvSpPr>
        <p:spPr>
          <a:xfrm>
            <a:off x="609924" y="1713685"/>
            <a:ext cx="7512000" cy="3466214"/>
          </a:xfrm>
          <a:prstGeom prst="rect">
            <a:avLst/>
          </a:prstGeom>
        </p:spPr>
        <p:txBody>
          <a:bodyPr vert="horz" lIns="91440" tIns="45720" rIns="91440" bIns="45720" rtlCol="0">
            <a:normAutofit/>
          </a:bodyPr>
          <a:lst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a:lstStyle>
          <a:p>
            <a:pPr marL="0" indent="0">
              <a:lnSpc>
                <a:spcPct val="150000"/>
              </a:lnSpc>
              <a:buNone/>
            </a:pPr>
            <a:r>
              <a:rPr lang="en-GB" dirty="0"/>
              <a:t>Based on human body models from CT or MRI </a:t>
            </a:r>
          </a:p>
          <a:p>
            <a:pPr lvl="1">
              <a:lnSpc>
                <a:spcPct val="150000"/>
              </a:lnSpc>
            </a:pPr>
            <a:r>
              <a:rPr lang="en-GB" dirty="0"/>
              <a:t>Integrate product designs</a:t>
            </a:r>
          </a:p>
          <a:p>
            <a:pPr lvl="1">
              <a:lnSpc>
                <a:spcPct val="150000"/>
              </a:lnSpc>
            </a:pPr>
            <a:r>
              <a:rPr lang="en-GB" dirty="0"/>
              <a:t>Carry out virtual planning, e.g. virtually check fit of design on human body </a:t>
            </a:r>
          </a:p>
          <a:p>
            <a:pPr lvl="1">
              <a:lnSpc>
                <a:spcPct val="150000"/>
              </a:lnSpc>
            </a:pPr>
            <a:r>
              <a:rPr lang="en-GB" dirty="0"/>
              <a:t>Simulation / 3D Print: simulate performance, print customized products</a:t>
            </a:r>
          </a:p>
          <a:p>
            <a:pPr marL="0" indent="0">
              <a:lnSpc>
                <a:spcPct val="150000"/>
              </a:lnSpc>
              <a:buNone/>
            </a:pPr>
            <a:r>
              <a:rPr lang="en-US" i="1" dirty="0">
                <a:sym typeface="Wingdings" panose="05000000000000000000" pitchFamily="2" charset="2"/>
              </a:rPr>
              <a:t> </a:t>
            </a:r>
            <a:r>
              <a:rPr lang="en-US" i="1" dirty="0"/>
              <a:t>Accelerate new product development and improve efficacy</a:t>
            </a:r>
          </a:p>
        </p:txBody>
      </p:sp>
      <p:pic>
        <p:nvPicPr>
          <p:cNvPr id="9" name="Picture 8">
            <a:extLst>
              <a:ext uri="{FF2B5EF4-FFF2-40B4-BE49-F238E27FC236}">
                <a16:creationId xmlns:a16="http://schemas.microsoft.com/office/drawing/2014/main" id="{9D72AB4F-4B7D-47DD-AB55-AA390BC0515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2440" t="50489" r="9407" b="11297"/>
          <a:stretch/>
        </p:blipFill>
        <p:spPr>
          <a:xfrm>
            <a:off x="4296000" y="5172145"/>
            <a:ext cx="3600000" cy="1040400"/>
          </a:xfrm>
          <a:prstGeom prst="rect">
            <a:avLst/>
          </a:prstGeom>
        </p:spPr>
      </p:pic>
      <p:pic>
        <p:nvPicPr>
          <p:cNvPr id="16" name="Picture 15">
            <a:extLst>
              <a:ext uri="{FF2B5EF4-FFF2-40B4-BE49-F238E27FC236}">
                <a16:creationId xmlns:a16="http://schemas.microsoft.com/office/drawing/2014/main" id="{C58DF85E-2A13-45E7-83BB-558443140B04}"/>
              </a:ext>
            </a:extLst>
          </p:cNvPr>
          <p:cNvPicPr>
            <a:picLocks noChangeAspect="1"/>
          </p:cNvPicPr>
          <p:nvPr/>
        </p:nvPicPr>
        <p:blipFill rotWithShape="1">
          <a:blip r:embed="rId4"/>
          <a:srcRect l="10515" t="32002" r="197" b="22101"/>
          <a:stretch/>
        </p:blipFill>
        <p:spPr>
          <a:xfrm>
            <a:off x="8053721" y="5172145"/>
            <a:ext cx="3600000" cy="1040400"/>
          </a:xfrm>
          <a:prstGeom prst="rect">
            <a:avLst/>
          </a:prstGeom>
        </p:spPr>
      </p:pic>
      <p:pic>
        <p:nvPicPr>
          <p:cNvPr id="18" name="Picture 17">
            <a:extLst>
              <a:ext uri="{FF2B5EF4-FFF2-40B4-BE49-F238E27FC236}">
                <a16:creationId xmlns:a16="http://schemas.microsoft.com/office/drawing/2014/main" id="{8090410F-5C08-4E6F-A863-DAC00A3D9813}"/>
              </a:ext>
            </a:extLst>
          </p:cNvPr>
          <p:cNvPicPr>
            <a:picLocks noChangeAspect="1"/>
          </p:cNvPicPr>
          <p:nvPr/>
        </p:nvPicPr>
        <p:blipFill rotWithShape="1">
          <a:blip r:embed="rId5"/>
          <a:srcRect l="13721" t="33969" r="15274" b="34937"/>
          <a:stretch/>
        </p:blipFill>
        <p:spPr>
          <a:xfrm>
            <a:off x="547769" y="5172145"/>
            <a:ext cx="3600000" cy="1040400"/>
          </a:xfrm>
          <a:prstGeom prst="rect">
            <a:avLst/>
          </a:prstGeom>
        </p:spPr>
      </p:pic>
      <p:pic>
        <p:nvPicPr>
          <p:cNvPr id="6" name="Picture 5">
            <a:extLst>
              <a:ext uri="{FF2B5EF4-FFF2-40B4-BE49-F238E27FC236}">
                <a16:creationId xmlns:a16="http://schemas.microsoft.com/office/drawing/2014/main" id="{7A3A80D9-C111-48D0-AB96-E80DDDFC2C3B}"/>
              </a:ext>
            </a:extLst>
          </p:cNvPr>
          <p:cNvPicPr>
            <a:picLocks noChangeAspect="1"/>
          </p:cNvPicPr>
          <p:nvPr/>
        </p:nvPicPr>
        <p:blipFill>
          <a:blip r:embed="rId6"/>
          <a:stretch>
            <a:fillRect/>
          </a:stretch>
        </p:blipFill>
        <p:spPr>
          <a:xfrm>
            <a:off x="8204698" y="888929"/>
            <a:ext cx="3364956" cy="4493789"/>
          </a:xfrm>
          <a:prstGeom prst="rect">
            <a:avLst/>
          </a:prstGeom>
        </p:spPr>
      </p:pic>
    </p:spTree>
    <p:extLst>
      <p:ext uri="{BB962C8B-B14F-4D97-AF65-F5344CB8AC3E}">
        <p14:creationId xmlns:p14="http://schemas.microsoft.com/office/powerpoint/2010/main" val="3237437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F71800F-DCE4-4EA6-8E76-4767D1F7F103}"/>
              </a:ext>
            </a:extLst>
          </p:cNvPr>
          <p:cNvSpPr/>
          <p:nvPr/>
        </p:nvSpPr>
        <p:spPr>
          <a:xfrm>
            <a:off x="547769" y="1210551"/>
            <a:ext cx="11105952" cy="385054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a:endParaRPr lang="en-US" b="1" dirty="0">
              <a:solidFill>
                <a:schemeClr val="tx1">
                  <a:lumMod val="85000"/>
                  <a:lumOff val="15000"/>
                </a:schemeClr>
              </a:solidFill>
              <a:ea typeface="Roboto" panose="02000000000000000000" pitchFamily="2" charset="0"/>
            </a:endParaRPr>
          </a:p>
        </p:txBody>
      </p:sp>
      <p:sp>
        <p:nvSpPr>
          <p:cNvPr id="7" name="Title 6"/>
          <p:cNvSpPr>
            <a:spLocks noGrp="1"/>
          </p:cNvSpPr>
          <p:nvPr>
            <p:ph type="title"/>
          </p:nvPr>
        </p:nvSpPr>
        <p:spPr/>
        <p:txBody>
          <a:bodyPr/>
          <a:lstStyle/>
          <a:p>
            <a:r>
              <a:rPr lang="en-US" dirty="0"/>
              <a:t>What does the Simpleware Product Group offer for me?</a:t>
            </a:r>
            <a:endParaRPr lang="en-GB" dirty="0">
              <a:solidFill>
                <a:srgbClr val="FF0000"/>
              </a:solidFill>
              <a:highlight>
                <a:srgbClr val="FFFF00"/>
              </a:highlight>
            </a:endParaRPr>
          </a:p>
        </p:txBody>
      </p:sp>
      <p:sp>
        <p:nvSpPr>
          <p:cNvPr id="10" name="Content Placeholder 9"/>
          <p:cNvSpPr>
            <a:spLocks noGrp="1"/>
          </p:cNvSpPr>
          <p:nvPr>
            <p:ph idx="1"/>
          </p:nvPr>
        </p:nvSpPr>
        <p:spPr>
          <a:xfrm>
            <a:off x="609602" y="1793685"/>
            <a:ext cx="6748131" cy="3496375"/>
          </a:xfrm>
        </p:spPr>
        <p:txBody>
          <a:bodyPr>
            <a:normAutofit/>
          </a:bodyPr>
          <a:lstStyle/>
          <a:p>
            <a:pPr marL="0" indent="0">
              <a:lnSpc>
                <a:spcPct val="150000"/>
              </a:lnSpc>
              <a:buNone/>
            </a:pPr>
            <a:r>
              <a:rPr lang="en-US" dirty="0"/>
              <a:t>Inspect and validate as-built parts and compare to designs</a:t>
            </a:r>
          </a:p>
          <a:p>
            <a:pPr lvl="1">
              <a:lnSpc>
                <a:spcPct val="110000"/>
              </a:lnSpc>
            </a:pPr>
            <a:r>
              <a:rPr lang="en-GB" dirty="0"/>
              <a:t>Take scans of a manufactured part, e.g. casting, ALM, injection moulding…</a:t>
            </a:r>
          </a:p>
          <a:p>
            <a:pPr lvl="1">
              <a:lnSpc>
                <a:spcPct val="110000"/>
              </a:lnSpc>
            </a:pPr>
            <a:r>
              <a:rPr lang="en-GB" dirty="0"/>
              <a:t>Non destructive 3D visualisation, e.g. to quantify defects</a:t>
            </a:r>
          </a:p>
          <a:p>
            <a:pPr lvl="1">
              <a:lnSpc>
                <a:spcPct val="110000"/>
              </a:lnSpc>
            </a:pPr>
            <a:r>
              <a:rPr lang="en-GB" dirty="0"/>
              <a:t>Carry out geometric metrology, measurements, compare to original CAD</a:t>
            </a:r>
          </a:p>
          <a:p>
            <a:pPr lvl="1">
              <a:lnSpc>
                <a:spcPct val="110000"/>
              </a:lnSpc>
            </a:pPr>
            <a:r>
              <a:rPr lang="en-US" dirty="0"/>
              <a:t>Facilitate</a:t>
            </a:r>
            <a:r>
              <a:rPr lang="en-GB" dirty="0"/>
              <a:t> simulation on as built or damaged part to check still fit for purpose</a:t>
            </a:r>
          </a:p>
        </p:txBody>
      </p:sp>
      <p:sp>
        <p:nvSpPr>
          <p:cNvPr id="3" name="Text Placeholder 2">
            <a:extLst>
              <a:ext uri="{FF2B5EF4-FFF2-40B4-BE49-F238E27FC236}">
                <a16:creationId xmlns:a16="http://schemas.microsoft.com/office/drawing/2014/main" id="{882D680F-E006-4B92-8541-BCA3779E27BA}"/>
              </a:ext>
            </a:extLst>
          </p:cNvPr>
          <p:cNvSpPr>
            <a:spLocks noGrp="1"/>
          </p:cNvSpPr>
          <p:nvPr>
            <p:ph type="body" sz="quarter" idx="12"/>
          </p:nvPr>
        </p:nvSpPr>
        <p:spPr>
          <a:xfrm>
            <a:off x="609601" y="1327283"/>
            <a:ext cx="11125199" cy="365760"/>
          </a:xfrm>
        </p:spPr>
        <p:txBody>
          <a:bodyPr/>
          <a:lstStyle/>
          <a:p>
            <a:r>
              <a:rPr lang="en-GB" b="1" dirty="0"/>
              <a:t>Industrial Reverse Engineering Example:</a:t>
            </a:r>
          </a:p>
        </p:txBody>
      </p:sp>
      <p:pic>
        <p:nvPicPr>
          <p:cNvPr id="5" name="Picture 4">
            <a:extLst>
              <a:ext uri="{FF2B5EF4-FFF2-40B4-BE49-F238E27FC236}">
                <a16:creationId xmlns:a16="http://schemas.microsoft.com/office/drawing/2014/main" id="{0D139DC8-A063-4384-B121-E290A58B782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20186268">
            <a:off x="7228416" y="1479158"/>
            <a:ext cx="3092835" cy="2443722"/>
          </a:xfrm>
          <a:prstGeom prst="rect">
            <a:avLst/>
          </a:prstGeom>
        </p:spPr>
      </p:pic>
      <p:pic>
        <p:nvPicPr>
          <p:cNvPr id="6" name="Picture 5">
            <a:extLst>
              <a:ext uri="{FF2B5EF4-FFF2-40B4-BE49-F238E27FC236}">
                <a16:creationId xmlns:a16="http://schemas.microsoft.com/office/drawing/2014/main" id="{C31BA0BC-5BE5-4F1D-BDCF-5C82B3315DC0}"/>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rot="19853203">
            <a:off x="8700058" y="2391706"/>
            <a:ext cx="3092835" cy="2443722"/>
          </a:xfrm>
          <a:prstGeom prst="rect">
            <a:avLst/>
          </a:prstGeom>
        </p:spPr>
      </p:pic>
      <p:pic>
        <p:nvPicPr>
          <p:cNvPr id="14" name="Picture 13">
            <a:extLst>
              <a:ext uri="{FF2B5EF4-FFF2-40B4-BE49-F238E27FC236}">
                <a16:creationId xmlns:a16="http://schemas.microsoft.com/office/drawing/2014/main" id="{626F670E-3814-42D3-81FF-BE0F6DF98F49}"/>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298695" y="5161740"/>
            <a:ext cx="3600000" cy="1040400"/>
          </a:xfrm>
          <a:prstGeom prst="rect">
            <a:avLst/>
          </a:prstGeom>
        </p:spPr>
      </p:pic>
      <p:sp>
        <p:nvSpPr>
          <p:cNvPr id="30" name="Rectangle 29">
            <a:extLst>
              <a:ext uri="{FF2B5EF4-FFF2-40B4-BE49-F238E27FC236}">
                <a16:creationId xmlns:a16="http://schemas.microsoft.com/office/drawing/2014/main" id="{72C81C30-8F6D-42CA-B691-F84E44344AC3}"/>
              </a:ext>
            </a:extLst>
          </p:cNvPr>
          <p:cNvSpPr/>
          <p:nvPr/>
        </p:nvSpPr>
        <p:spPr>
          <a:xfrm>
            <a:off x="8048754" y="6202140"/>
            <a:ext cx="3600000" cy="587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33" name="Picture 32">
            <a:extLst>
              <a:ext uri="{FF2B5EF4-FFF2-40B4-BE49-F238E27FC236}">
                <a16:creationId xmlns:a16="http://schemas.microsoft.com/office/drawing/2014/main" id="{39D04434-7252-48E8-9C7E-FB35C4B34FC6}"/>
              </a:ext>
            </a:extLst>
          </p:cNvPr>
          <p:cNvPicPr>
            <a:picLocks noChangeAspect="1"/>
          </p:cNvPicPr>
          <p:nvPr/>
        </p:nvPicPr>
        <p:blipFill rotWithShape="1">
          <a:blip r:embed="rId6"/>
          <a:srcRect l="4880" t="39017" r="8154" b="28291"/>
          <a:stretch/>
        </p:blipFill>
        <p:spPr>
          <a:xfrm>
            <a:off x="8053721" y="5161740"/>
            <a:ext cx="3600000" cy="1040400"/>
          </a:xfrm>
          <a:prstGeom prst="rect">
            <a:avLst/>
          </a:prstGeom>
        </p:spPr>
      </p:pic>
      <p:pic>
        <p:nvPicPr>
          <p:cNvPr id="41" name="Picture 40">
            <a:extLst>
              <a:ext uri="{FF2B5EF4-FFF2-40B4-BE49-F238E27FC236}">
                <a16:creationId xmlns:a16="http://schemas.microsoft.com/office/drawing/2014/main" id="{7575D64F-FC21-4E10-AEE0-C46629F7B073}"/>
              </a:ext>
            </a:extLst>
          </p:cNvPr>
          <p:cNvPicPr>
            <a:picLocks noChangeAspect="1"/>
          </p:cNvPicPr>
          <p:nvPr/>
        </p:nvPicPr>
        <p:blipFill rotWithShape="1">
          <a:blip r:embed="rId7"/>
          <a:srcRect l="24982" t="21778" r="51268" b="7091"/>
          <a:stretch/>
        </p:blipFill>
        <p:spPr>
          <a:xfrm rot="5400000">
            <a:off x="1827569" y="3881940"/>
            <a:ext cx="1040400" cy="3600000"/>
          </a:xfrm>
          <a:prstGeom prst="rect">
            <a:avLst/>
          </a:prstGeom>
        </p:spPr>
      </p:pic>
    </p:spTree>
    <p:extLst>
      <p:ext uri="{BB962C8B-B14F-4D97-AF65-F5344CB8AC3E}">
        <p14:creationId xmlns:p14="http://schemas.microsoft.com/office/powerpoint/2010/main" val="3235669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55C08C9-244A-4CE4-B61C-369F9B620B14}"/>
              </a:ext>
            </a:extLst>
          </p:cNvPr>
          <p:cNvSpPr/>
          <p:nvPr/>
        </p:nvSpPr>
        <p:spPr>
          <a:xfrm>
            <a:off x="547769" y="1210551"/>
            <a:ext cx="11105952" cy="385054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a:endParaRPr lang="en-US" b="1" dirty="0">
              <a:solidFill>
                <a:schemeClr val="tx1">
                  <a:lumMod val="85000"/>
                  <a:lumOff val="15000"/>
                </a:schemeClr>
              </a:solidFill>
              <a:ea typeface="Roboto" panose="02000000000000000000" pitchFamily="2" charset="0"/>
            </a:endParaRPr>
          </a:p>
        </p:txBody>
      </p:sp>
      <p:sp>
        <p:nvSpPr>
          <p:cNvPr id="7" name="Title 6"/>
          <p:cNvSpPr>
            <a:spLocks noGrp="1"/>
          </p:cNvSpPr>
          <p:nvPr>
            <p:ph type="title"/>
          </p:nvPr>
        </p:nvSpPr>
        <p:spPr/>
        <p:txBody>
          <a:bodyPr/>
          <a:lstStyle/>
          <a:p>
            <a:r>
              <a:rPr lang="en-US" dirty="0"/>
              <a:t>What does the Simpleware Product Group offer for me?</a:t>
            </a:r>
            <a:endParaRPr lang="en-GB" dirty="0">
              <a:solidFill>
                <a:srgbClr val="FF0000"/>
              </a:solidFill>
              <a:highlight>
                <a:srgbClr val="FFFF00"/>
              </a:highlight>
            </a:endParaRPr>
          </a:p>
        </p:txBody>
      </p:sp>
      <p:sp>
        <p:nvSpPr>
          <p:cNvPr id="2" name="Content Placeholder 1">
            <a:extLst>
              <a:ext uri="{FF2B5EF4-FFF2-40B4-BE49-F238E27FC236}">
                <a16:creationId xmlns:a16="http://schemas.microsoft.com/office/drawing/2014/main" id="{A55842D6-DBF1-45EF-8084-8A370C84C11F}"/>
              </a:ext>
            </a:extLst>
          </p:cNvPr>
          <p:cNvSpPr>
            <a:spLocks noGrp="1"/>
          </p:cNvSpPr>
          <p:nvPr>
            <p:ph idx="1"/>
          </p:nvPr>
        </p:nvSpPr>
        <p:spPr>
          <a:xfrm>
            <a:off x="609600" y="1821266"/>
            <a:ext cx="6663070" cy="3239832"/>
          </a:xfrm>
        </p:spPr>
        <p:txBody>
          <a:bodyPr>
            <a:normAutofit lnSpcReduction="10000"/>
          </a:bodyPr>
          <a:lstStyle/>
          <a:p>
            <a:pPr marL="0" indent="0">
              <a:buNone/>
            </a:pPr>
            <a:r>
              <a:rPr lang="en-GB" dirty="0"/>
              <a:t>Understand or improve performance of a microstructure,</a:t>
            </a:r>
            <a:br>
              <a:rPr lang="en-GB" dirty="0"/>
            </a:br>
            <a:r>
              <a:rPr lang="en-GB" dirty="0"/>
              <a:t>e.g. filter, foam, composite, textile, soil, asphalt…</a:t>
            </a:r>
          </a:p>
          <a:p>
            <a:pPr marL="0" indent="0">
              <a:buNone/>
            </a:pPr>
            <a:endParaRPr lang="en-GB" sz="1200" dirty="0"/>
          </a:p>
          <a:p>
            <a:pPr lvl="1">
              <a:spcBef>
                <a:spcPts val="0"/>
              </a:spcBef>
            </a:pPr>
            <a:r>
              <a:rPr lang="en-GB" dirty="0"/>
              <a:t>Visualise internal structure from scans or synthetic data</a:t>
            </a:r>
          </a:p>
          <a:p>
            <a:pPr marL="292608" lvl="1" indent="0">
              <a:spcBef>
                <a:spcPts val="0"/>
              </a:spcBef>
              <a:buNone/>
            </a:pPr>
            <a:endParaRPr lang="en-GB" sz="1200" dirty="0"/>
          </a:p>
          <a:p>
            <a:pPr lvl="1">
              <a:spcBef>
                <a:spcPts val="0"/>
              </a:spcBef>
            </a:pPr>
            <a:r>
              <a:rPr lang="en-GB" dirty="0"/>
              <a:t>Calculate porosity, surface area, pore/particle distribution, fibre orientation…</a:t>
            </a:r>
          </a:p>
          <a:p>
            <a:pPr marL="292608" lvl="1" indent="0">
              <a:spcBef>
                <a:spcPts val="0"/>
              </a:spcBef>
              <a:buNone/>
            </a:pPr>
            <a:endParaRPr lang="en-GB" sz="1200" dirty="0"/>
          </a:p>
          <a:p>
            <a:pPr lvl="1">
              <a:spcBef>
                <a:spcPts val="0"/>
              </a:spcBef>
            </a:pPr>
            <a:r>
              <a:rPr lang="en-GB" dirty="0"/>
              <a:t>Analyse network structures, e.g. centrelines, shortest routes…</a:t>
            </a:r>
          </a:p>
          <a:p>
            <a:pPr marL="292608" lvl="1" indent="0">
              <a:spcBef>
                <a:spcPts val="0"/>
              </a:spcBef>
              <a:buNone/>
            </a:pPr>
            <a:endParaRPr lang="en-GB" sz="1200" dirty="0"/>
          </a:p>
          <a:p>
            <a:pPr lvl="1">
              <a:spcBef>
                <a:spcPts val="0"/>
              </a:spcBef>
            </a:pPr>
            <a:r>
              <a:rPr lang="en-GB" dirty="0"/>
              <a:t>Obtain homogenised material properties, e.g. effective permeability, Young’s Modulus…</a:t>
            </a:r>
          </a:p>
        </p:txBody>
      </p:sp>
      <p:sp>
        <p:nvSpPr>
          <p:cNvPr id="3" name="Text Placeholder 2">
            <a:extLst>
              <a:ext uri="{FF2B5EF4-FFF2-40B4-BE49-F238E27FC236}">
                <a16:creationId xmlns:a16="http://schemas.microsoft.com/office/drawing/2014/main" id="{6C14E86A-58DE-47ED-8C41-0767A92F570D}"/>
              </a:ext>
            </a:extLst>
          </p:cNvPr>
          <p:cNvSpPr>
            <a:spLocks noGrp="1"/>
          </p:cNvSpPr>
          <p:nvPr>
            <p:ph type="body" sz="quarter" idx="12"/>
          </p:nvPr>
        </p:nvSpPr>
        <p:spPr>
          <a:xfrm>
            <a:off x="609600" y="1301963"/>
            <a:ext cx="11278244" cy="365760"/>
          </a:xfrm>
        </p:spPr>
        <p:txBody>
          <a:bodyPr/>
          <a:lstStyle/>
          <a:p>
            <a:r>
              <a:rPr lang="en-GB" b="1" dirty="0"/>
              <a:t>Materials Industry Example:</a:t>
            </a:r>
          </a:p>
        </p:txBody>
      </p:sp>
      <p:pic>
        <p:nvPicPr>
          <p:cNvPr id="6" name="Picture 5">
            <a:extLst>
              <a:ext uri="{FF2B5EF4-FFF2-40B4-BE49-F238E27FC236}">
                <a16:creationId xmlns:a16="http://schemas.microsoft.com/office/drawing/2014/main" id="{19F3CA84-30EF-43C2-83A3-33D4CC47E7D3}"/>
              </a:ext>
            </a:extLst>
          </p:cNvPr>
          <p:cNvPicPr>
            <a:picLocks noChangeAspect="1"/>
          </p:cNvPicPr>
          <p:nvPr/>
        </p:nvPicPr>
        <p:blipFill>
          <a:blip r:embed="rId3"/>
          <a:stretch>
            <a:fillRect/>
          </a:stretch>
        </p:blipFill>
        <p:spPr>
          <a:xfrm>
            <a:off x="6212661" y="1455506"/>
            <a:ext cx="6663070" cy="3498648"/>
          </a:xfrm>
          <a:prstGeom prst="rect">
            <a:avLst/>
          </a:prstGeom>
        </p:spPr>
      </p:pic>
      <p:pic>
        <p:nvPicPr>
          <p:cNvPr id="5" name="Picture 4">
            <a:extLst>
              <a:ext uri="{FF2B5EF4-FFF2-40B4-BE49-F238E27FC236}">
                <a16:creationId xmlns:a16="http://schemas.microsoft.com/office/drawing/2014/main" id="{4392B0C1-2CCD-4C19-83C4-E69E688DA852}"/>
              </a:ext>
            </a:extLst>
          </p:cNvPr>
          <p:cNvPicPr>
            <a:picLocks noChangeAspect="1"/>
          </p:cNvPicPr>
          <p:nvPr/>
        </p:nvPicPr>
        <p:blipFill rotWithShape="1">
          <a:blip r:embed="rId4"/>
          <a:srcRect l="13381" t="13954" r="3426" b="50000"/>
          <a:stretch/>
        </p:blipFill>
        <p:spPr>
          <a:xfrm>
            <a:off x="4300745" y="5172145"/>
            <a:ext cx="3600000" cy="1040400"/>
          </a:xfrm>
          <a:prstGeom prst="rect">
            <a:avLst/>
          </a:prstGeom>
        </p:spPr>
      </p:pic>
      <p:pic>
        <p:nvPicPr>
          <p:cNvPr id="18" name="Picture 17">
            <a:extLst>
              <a:ext uri="{FF2B5EF4-FFF2-40B4-BE49-F238E27FC236}">
                <a16:creationId xmlns:a16="http://schemas.microsoft.com/office/drawing/2014/main" id="{4AB025D2-DB8E-4344-879A-A7265B63B7E4}"/>
              </a:ext>
            </a:extLst>
          </p:cNvPr>
          <p:cNvPicPr>
            <a:picLocks noChangeAspect="1"/>
          </p:cNvPicPr>
          <p:nvPr/>
        </p:nvPicPr>
        <p:blipFill rotWithShape="1">
          <a:blip r:embed="rId5"/>
          <a:srcRect l="20259" t="47962" r="30524" b="27905"/>
          <a:stretch/>
        </p:blipFill>
        <p:spPr>
          <a:xfrm>
            <a:off x="8053721" y="5172145"/>
            <a:ext cx="3600000" cy="1040400"/>
          </a:xfrm>
          <a:prstGeom prst="rect">
            <a:avLst/>
          </a:prstGeom>
        </p:spPr>
      </p:pic>
      <p:pic>
        <p:nvPicPr>
          <p:cNvPr id="19" name="Picture 18">
            <a:extLst>
              <a:ext uri="{FF2B5EF4-FFF2-40B4-BE49-F238E27FC236}">
                <a16:creationId xmlns:a16="http://schemas.microsoft.com/office/drawing/2014/main" id="{7DA98ADF-81A3-419D-AF6D-8221AA124B85}"/>
              </a:ext>
            </a:extLst>
          </p:cNvPr>
          <p:cNvPicPr>
            <a:picLocks noChangeAspect="1"/>
          </p:cNvPicPr>
          <p:nvPr/>
        </p:nvPicPr>
        <p:blipFill rotWithShape="1">
          <a:blip r:embed="rId6" cstate="hqprint">
            <a:grayscl/>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a:stretch/>
        </p:blipFill>
        <p:spPr>
          <a:xfrm rot="5400000">
            <a:off x="1827569" y="3892345"/>
            <a:ext cx="1040400" cy="3600000"/>
          </a:xfrm>
          <a:prstGeom prst="rect">
            <a:avLst/>
          </a:prstGeom>
        </p:spPr>
      </p:pic>
    </p:spTree>
    <p:extLst>
      <p:ext uri="{BB962C8B-B14F-4D97-AF65-F5344CB8AC3E}">
        <p14:creationId xmlns:p14="http://schemas.microsoft.com/office/powerpoint/2010/main" val="2924038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876" y="921262"/>
            <a:ext cx="10141455" cy="1368459"/>
          </a:xfrm>
        </p:spPr>
        <p:txBody>
          <a:bodyPr/>
          <a:lstStyle/>
          <a:p>
            <a:r>
              <a:rPr lang="en-GB" dirty="0"/>
              <a:t>Simpleware / COMSOL Customer Applications</a:t>
            </a:r>
          </a:p>
        </p:txBody>
      </p:sp>
      <p:sp>
        <p:nvSpPr>
          <p:cNvPr id="13" name="Rectangle 12">
            <a:extLst>
              <a:ext uri="{FF2B5EF4-FFF2-40B4-BE49-F238E27FC236}">
                <a16:creationId xmlns:a16="http://schemas.microsoft.com/office/drawing/2014/main" id="{EAC6F80F-BC16-4C3F-84DB-383EB3229ABD}"/>
              </a:ext>
            </a:extLst>
          </p:cNvPr>
          <p:cNvSpPr/>
          <p:nvPr/>
        </p:nvSpPr>
        <p:spPr>
          <a:xfrm>
            <a:off x="1109543" y="2737662"/>
            <a:ext cx="4500000" cy="3434538"/>
          </a:xfrm>
          <a:prstGeom prst="rect">
            <a:avLst/>
          </a:prstGeom>
          <a:solidFill>
            <a:schemeClr val="bg1"/>
          </a:solidFill>
          <a:ln>
            <a:noFill/>
          </a:ln>
          <a:effectLst>
            <a:outerShdw blurRad="50800" dist="22860" dir="2700000" algn="tl" rotWithShape="0">
              <a:schemeClr val="tx1">
                <a:lumMod val="50000"/>
                <a:lumOff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6" name="TextBox 15">
            <a:extLst>
              <a:ext uri="{FF2B5EF4-FFF2-40B4-BE49-F238E27FC236}">
                <a16:creationId xmlns:a16="http://schemas.microsoft.com/office/drawing/2014/main" id="{A649B3A5-4D8B-40D7-B824-A82D255FAFA5}"/>
              </a:ext>
            </a:extLst>
          </p:cNvPr>
          <p:cNvSpPr txBox="1"/>
          <p:nvPr/>
        </p:nvSpPr>
        <p:spPr>
          <a:xfrm>
            <a:off x="1109543" y="5547845"/>
            <a:ext cx="4054677" cy="369332"/>
          </a:xfrm>
          <a:prstGeom prst="rect">
            <a:avLst/>
          </a:prstGeom>
          <a:noFill/>
        </p:spPr>
        <p:txBody>
          <a:bodyPr wrap="square" rtlCol="0">
            <a:spAutoFit/>
          </a:bodyPr>
          <a:lstStyle/>
          <a:p>
            <a:r>
              <a:rPr lang="en-GB" sz="1800" dirty="0" err="1"/>
              <a:t>MicroPort</a:t>
            </a:r>
            <a:r>
              <a:rPr lang="en-GB" sz="1800" dirty="0"/>
              <a:t> CRM</a:t>
            </a:r>
          </a:p>
        </p:txBody>
      </p:sp>
      <p:sp>
        <p:nvSpPr>
          <p:cNvPr id="18" name="Rectangle 17">
            <a:extLst>
              <a:ext uri="{FF2B5EF4-FFF2-40B4-BE49-F238E27FC236}">
                <a16:creationId xmlns:a16="http://schemas.microsoft.com/office/drawing/2014/main" id="{057F44EC-C5CD-44D9-B398-225B5B093812}"/>
              </a:ext>
            </a:extLst>
          </p:cNvPr>
          <p:cNvSpPr/>
          <p:nvPr/>
        </p:nvSpPr>
        <p:spPr>
          <a:xfrm>
            <a:off x="6512892" y="2737661"/>
            <a:ext cx="4500000" cy="3434538"/>
          </a:xfrm>
          <a:prstGeom prst="rect">
            <a:avLst/>
          </a:prstGeom>
          <a:solidFill>
            <a:schemeClr val="bg1"/>
          </a:solidFill>
          <a:ln>
            <a:noFill/>
          </a:ln>
          <a:effectLst>
            <a:outerShdw blurRad="50800" dist="22860" dir="2700000" algn="tl" rotWithShape="0">
              <a:schemeClr val="tx1">
                <a:lumMod val="50000"/>
                <a:lumOff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0" name="TextBox 19">
            <a:extLst>
              <a:ext uri="{FF2B5EF4-FFF2-40B4-BE49-F238E27FC236}">
                <a16:creationId xmlns:a16="http://schemas.microsoft.com/office/drawing/2014/main" id="{4BA3E0FD-04DB-44C6-98A0-05C531D25FE0}"/>
              </a:ext>
            </a:extLst>
          </p:cNvPr>
          <p:cNvSpPr txBox="1"/>
          <p:nvPr/>
        </p:nvSpPr>
        <p:spPr>
          <a:xfrm>
            <a:off x="6518294" y="5547845"/>
            <a:ext cx="3827190" cy="369332"/>
          </a:xfrm>
          <a:prstGeom prst="rect">
            <a:avLst/>
          </a:prstGeom>
          <a:noFill/>
        </p:spPr>
        <p:txBody>
          <a:bodyPr wrap="square" rtlCol="0">
            <a:spAutoFit/>
          </a:bodyPr>
          <a:lstStyle/>
          <a:p>
            <a:r>
              <a:rPr lang="en-GB" sz="1800" dirty="0"/>
              <a:t>University of Adelaide </a:t>
            </a:r>
          </a:p>
        </p:txBody>
      </p:sp>
      <p:pic>
        <p:nvPicPr>
          <p:cNvPr id="9" name="Picture 8">
            <a:extLst>
              <a:ext uri="{FF2B5EF4-FFF2-40B4-BE49-F238E27FC236}">
                <a16:creationId xmlns:a16="http://schemas.microsoft.com/office/drawing/2014/main" id="{762BF749-2051-4F0C-9754-179076FEA4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17931" y="2757351"/>
            <a:ext cx="4474127" cy="2498318"/>
          </a:xfrm>
          <a:prstGeom prst="rect">
            <a:avLst/>
          </a:prstGeom>
          <a:noFill/>
          <a:ln>
            <a:noFill/>
          </a:ln>
        </p:spPr>
      </p:pic>
      <p:pic>
        <p:nvPicPr>
          <p:cNvPr id="11" name="Picture 10">
            <a:extLst>
              <a:ext uri="{FF2B5EF4-FFF2-40B4-BE49-F238E27FC236}">
                <a16:creationId xmlns:a16="http://schemas.microsoft.com/office/drawing/2014/main" id="{16F70C75-D7F9-4FCE-AEBA-27F620CFB8C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69542" y="3466954"/>
            <a:ext cx="2983428" cy="1788715"/>
          </a:xfrm>
          <a:prstGeom prst="rect">
            <a:avLst/>
          </a:prstGeom>
          <a:noFill/>
          <a:ln>
            <a:noFill/>
          </a:ln>
        </p:spPr>
      </p:pic>
      <p:pic>
        <p:nvPicPr>
          <p:cNvPr id="10" name="Picture 9">
            <a:extLst>
              <a:ext uri="{FF2B5EF4-FFF2-40B4-BE49-F238E27FC236}">
                <a16:creationId xmlns:a16="http://schemas.microsoft.com/office/drawing/2014/main" id="{64D2F933-8556-44A8-B59B-1A0ECE2E8333}"/>
              </a:ext>
            </a:extLst>
          </p:cNvPr>
          <p:cNvPicPr>
            <a:picLocks noChangeAspect="1"/>
          </p:cNvPicPr>
          <p:nvPr/>
        </p:nvPicPr>
        <p:blipFill>
          <a:blip r:embed="rId4"/>
          <a:stretch>
            <a:fillRect/>
          </a:stretch>
        </p:blipFill>
        <p:spPr>
          <a:xfrm flipH="1">
            <a:off x="5966804" y="2722994"/>
            <a:ext cx="4185733" cy="2567032"/>
          </a:xfrm>
          <a:prstGeom prst="rect">
            <a:avLst/>
          </a:prstGeom>
        </p:spPr>
      </p:pic>
    </p:spTree>
    <p:extLst>
      <p:ext uri="{BB962C8B-B14F-4D97-AF65-F5344CB8AC3E}">
        <p14:creationId xmlns:p14="http://schemas.microsoft.com/office/powerpoint/2010/main" val="3697674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D7A2DD1-FC5C-43D7-B9F3-B788FAE67BF3}"/>
              </a:ext>
            </a:extLst>
          </p:cNvPr>
          <p:cNvSpPr>
            <a:spLocks noGrp="1"/>
          </p:cNvSpPr>
          <p:nvPr>
            <p:ph idx="1"/>
          </p:nvPr>
        </p:nvSpPr>
        <p:spPr>
          <a:xfrm>
            <a:off x="456232" y="1630680"/>
            <a:ext cx="7259018" cy="5093970"/>
          </a:xfrm>
        </p:spPr>
        <p:txBody>
          <a:bodyPr>
            <a:noAutofit/>
          </a:bodyPr>
          <a:lstStyle/>
          <a:p>
            <a:r>
              <a:rPr lang="en-GB" sz="1800" dirty="0"/>
              <a:t>Develop cardiac rhythm management devices (CRM) for treating heart rhythm disorders and failures</a:t>
            </a:r>
          </a:p>
          <a:p>
            <a:r>
              <a:rPr lang="en-GB" sz="1800" dirty="0" err="1">
                <a:solidFill>
                  <a:srgbClr val="111C24"/>
                </a:solidFill>
              </a:rPr>
              <a:t>MicroPort</a:t>
            </a:r>
            <a:r>
              <a:rPr lang="en-GB" sz="1800" dirty="0">
                <a:solidFill>
                  <a:srgbClr val="111C24"/>
                </a:solidFill>
              </a:rPr>
              <a:t> typically use animal testing for their devices, but this is expensive, time-consuming, and has significant ethical risks when trying to reduce errors.</a:t>
            </a:r>
            <a:endParaRPr lang="en-GB" sz="1800" b="1" dirty="0"/>
          </a:p>
          <a:p>
            <a:r>
              <a:rPr lang="en-GB" sz="1800" dirty="0"/>
              <a:t>Image-based finite element (FE) analysis with COMSOL reduces reliance on animal testing, cuts risk of device failure and provides new insights without ethical hazards.</a:t>
            </a:r>
          </a:p>
          <a:p>
            <a:pPr marL="0" indent="0">
              <a:buNone/>
            </a:pPr>
            <a:endParaRPr lang="en-GB" sz="1800" dirty="0"/>
          </a:p>
          <a:p>
            <a:pPr marL="0" indent="0">
              <a:buNone/>
            </a:pPr>
            <a:endParaRPr lang="en-GB" sz="1800" dirty="0"/>
          </a:p>
          <a:p>
            <a:pPr marL="0" indent="0">
              <a:buNone/>
            </a:pPr>
            <a:endParaRPr lang="en-GB" sz="1800" dirty="0"/>
          </a:p>
          <a:p>
            <a:endParaRPr lang="en-GB" sz="1800" dirty="0"/>
          </a:p>
          <a:p>
            <a:pPr marL="0" indent="0">
              <a:buNone/>
            </a:pPr>
            <a:endParaRPr lang="en-GB" sz="1800" dirty="0"/>
          </a:p>
          <a:p>
            <a:pPr marL="0" indent="0">
              <a:buNone/>
            </a:pPr>
            <a:endParaRPr lang="en-GB" sz="1800" dirty="0"/>
          </a:p>
          <a:p>
            <a:pPr marL="0" indent="0">
              <a:buNone/>
            </a:pPr>
            <a:r>
              <a:rPr lang="en-US" sz="1800" dirty="0"/>
              <a:t>Thanks to: I. </a:t>
            </a:r>
            <a:r>
              <a:rPr lang="en-US" sz="1800" dirty="0" err="1"/>
              <a:t>Rattalino</a:t>
            </a:r>
            <a:r>
              <a:rPr lang="en-US" sz="1800" dirty="0"/>
              <a:t> (Systems Engineer), </a:t>
            </a:r>
            <a:r>
              <a:rPr lang="en-US" sz="1800" dirty="0" err="1">
                <a:hlinkClick r:id="rId3"/>
              </a:rPr>
              <a:t>MicroPort</a:t>
            </a:r>
            <a:r>
              <a:rPr lang="en-US" sz="1800" dirty="0">
                <a:hlinkClick r:id="rId3"/>
              </a:rPr>
              <a:t> CRM</a:t>
            </a:r>
            <a:endParaRPr lang="en-GB" sz="1800" dirty="0"/>
          </a:p>
          <a:p>
            <a:pPr marL="0" indent="0">
              <a:buNone/>
            </a:pPr>
            <a:endParaRPr lang="en-GB" sz="1800" dirty="0"/>
          </a:p>
          <a:p>
            <a:pPr marL="0" indent="0">
              <a:buNone/>
            </a:pPr>
            <a:endParaRPr lang="en-GB" sz="1800" dirty="0"/>
          </a:p>
        </p:txBody>
      </p:sp>
      <p:sp>
        <p:nvSpPr>
          <p:cNvPr id="5" name="Text Placeholder 4">
            <a:extLst>
              <a:ext uri="{FF2B5EF4-FFF2-40B4-BE49-F238E27FC236}">
                <a16:creationId xmlns:a16="http://schemas.microsoft.com/office/drawing/2014/main" id="{DEDD3041-3475-418D-A5E0-442415C1453C}"/>
              </a:ext>
            </a:extLst>
          </p:cNvPr>
          <p:cNvSpPr>
            <a:spLocks noGrp="1"/>
          </p:cNvSpPr>
          <p:nvPr>
            <p:ph type="body" sz="quarter" idx="12"/>
          </p:nvPr>
        </p:nvSpPr>
        <p:spPr>
          <a:xfrm>
            <a:off x="456555" y="1005839"/>
            <a:ext cx="11278244" cy="760968"/>
          </a:xfrm>
        </p:spPr>
        <p:txBody>
          <a:bodyPr/>
          <a:lstStyle/>
          <a:p>
            <a:r>
              <a:rPr lang="en-GB" b="1" dirty="0"/>
              <a:t>Torso Model Generation for Simulating Pacemaker Performance</a:t>
            </a:r>
            <a:endParaRPr lang="en-US" b="1" dirty="0"/>
          </a:p>
        </p:txBody>
      </p:sp>
      <p:sp>
        <p:nvSpPr>
          <p:cNvPr id="3" name="Title 2">
            <a:extLst>
              <a:ext uri="{FF2B5EF4-FFF2-40B4-BE49-F238E27FC236}">
                <a16:creationId xmlns:a16="http://schemas.microsoft.com/office/drawing/2014/main" id="{8972440E-CA8E-4FE2-8678-FD253ABF6A46}"/>
              </a:ext>
            </a:extLst>
          </p:cNvPr>
          <p:cNvSpPr>
            <a:spLocks noGrp="1"/>
          </p:cNvSpPr>
          <p:nvPr>
            <p:ph type="title"/>
          </p:nvPr>
        </p:nvSpPr>
        <p:spPr/>
        <p:txBody>
          <a:bodyPr>
            <a:normAutofit/>
          </a:bodyPr>
          <a:lstStyle/>
          <a:p>
            <a:r>
              <a:rPr lang="en-GB" b="1" dirty="0" err="1"/>
              <a:t>MicroPort</a:t>
            </a:r>
            <a:r>
              <a:rPr lang="en-GB" b="1" dirty="0"/>
              <a:t> CRM</a:t>
            </a:r>
          </a:p>
        </p:txBody>
      </p:sp>
      <p:sp>
        <p:nvSpPr>
          <p:cNvPr id="2" name="TextBox 1">
            <a:extLst>
              <a:ext uri="{FF2B5EF4-FFF2-40B4-BE49-F238E27FC236}">
                <a16:creationId xmlns:a16="http://schemas.microsoft.com/office/drawing/2014/main" id="{46369FD5-8A53-4B34-9F83-696C291450EF}"/>
              </a:ext>
            </a:extLst>
          </p:cNvPr>
          <p:cNvSpPr txBox="1"/>
          <p:nvPr/>
        </p:nvSpPr>
        <p:spPr>
          <a:xfrm>
            <a:off x="761032" y="4312980"/>
            <a:ext cx="6363668" cy="1569660"/>
          </a:xfrm>
          <a:prstGeom prst="rect">
            <a:avLst/>
          </a:prstGeom>
          <a:noFill/>
        </p:spPr>
        <p:txBody>
          <a:bodyPr wrap="square" rtlCol="0">
            <a:spAutoFit/>
          </a:bodyPr>
          <a:lstStyle/>
          <a:p>
            <a:pPr algn="ctr"/>
            <a:r>
              <a:rPr lang="en-US" sz="1600" dirty="0">
                <a:solidFill>
                  <a:schemeClr val="tx2">
                    <a:lumMod val="50000"/>
                    <a:lumOff val="50000"/>
                  </a:schemeClr>
                </a:solidFill>
              </a:rPr>
              <a:t>“We had the idea to simulate our medical devices in a virtual platform, but were stuck with the importation of a human body in the simulation software. Thanks to Synopsys Simpleware software, we easily solved our problem of importation, and the virtual simulation has become part of our feasibility practice today. I highly recommend Simpleware software!”. I. </a:t>
            </a:r>
            <a:r>
              <a:rPr lang="en-US" sz="1600" dirty="0" err="1">
                <a:solidFill>
                  <a:schemeClr val="tx2">
                    <a:lumMod val="50000"/>
                    <a:lumOff val="50000"/>
                  </a:schemeClr>
                </a:solidFill>
              </a:rPr>
              <a:t>Rattalino</a:t>
            </a:r>
            <a:endParaRPr lang="en-GB" sz="2000" dirty="0" err="1"/>
          </a:p>
        </p:txBody>
      </p:sp>
      <p:pic>
        <p:nvPicPr>
          <p:cNvPr id="6" name="Picture 5">
            <a:extLst>
              <a:ext uri="{FF2B5EF4-FFF2-40B4-BE49-F238E27FC236}">
                <a16:creationId xmlns:a16="http://schemas.microsoft.com/office/drawing/2014/main" id="{867D83D2-F4D2-40C1-A9AF-21D35AD3BDDC}"/>
              </a:ext>
            </a:extLst>
          </p:cNvPr>
          <p:cNvPicPr>
            <a:picLocks noChangeAspect="1"/>
          </p:cNvPicPr>
          <p:nvPr/>
        </p:nvPicPr>
        <p:blipFill>
          <a:blip r:embed="rId4"/>
          <a:stretch>
            <a:fillRect/>
          </a:stretch>
        </p:blipFill>
        <p:spPr>
          <a:xfrm>
            <a:off x="7513666" y="2147887"/>
            <a:ext cx="4221133" cy="3452813"/>
          </a:xfrm>
          <a:prstGeom prst="rect">
            <a:avLst/>
          </a:prstGeom>
        </p:spPr>
      </p:pic>
    </p:spTree>
    <p:custDataLst>
      <p:tags r:id="rId1"/>
    </p:custDataLst>
    <p:extLst>
      <p:ext uri="{BB962C8B-B14F-4D97-AF65-F5344CB8AC3E}">
        <p14:creationId xmlns:p14="http://schemas.microsoft.com/office/powerpoint/2010/main" val="2217379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8F4126-B95F-4BFA-B9B7-409734FACBE2}"/>
              </a:ext>
            </a:extLst>
          </p:cNvPr>
          <p:cNvSpPr>
            <a:spLocks noGrp="1"/>
          </p:cNvSpPr>
          <p:nvPr>
            <p:ph idx="1"/>
          </p:nvPr>
        </p:nvSpPr>
        <p:spPr>
          <a:xfrm>
            <a:off x="456232" y="2094165"/>
            <a:ext cx="5639445" cy="4181474"/>
          </a:xfrm>
        </p:spPr>
        <p:txBody>
          <a:bodyPr/>
          <a:lstStyle/>
          <a:p>
            <a:r>
              <a:rPr lang="en-GB" dirty="0"/>
              <a:t>Simpleware software used to develop detailed torso model for simulating pacemaker performance</a:t>
            </a:r>
          </a:p>
          <a:p>
            <a:r>
              <a:rPr lang="en-GB" dirty="0"/>
              <a:t>Export of robust FE meshes and NURBS IGES files suitable for use in COMSOL.</a:t>
            </a:r>
          </a:p>
          <a:p>
            <a:r>
              <a:rPr lang="en-GB" dirty="0"/>
              <a:t>FE meshes provide a convenient simulation ready model – Merely define the physics in COSMOL</a:t>
            </a:r>
          </a:p>
          <a:p>
            <a:r>
              <a:rPr lang="en-GB" dirty="0"/>
              <a:t>NURBS models are watertight CAD and provide flexibility to integrate additional geometries i.e. various devices before simulation in COMSOL </a:t>
            </a:r>
          </a:p>
        </p:txBody>
      </p:sp>
      <p:pic>
        <p:nvPicPr>
          <p:cNvPr id="6" name="Picture 5">
            <a:extLst>
              <a:ext uri="{FF2B5EF4-FFF2-40B4-BE49-F238E27FC236}">
                <a16:creationId xmlns:a16="http://schemas.microsoft.com/office/drawing/2014/main" id="{686AAC5A-7363-4434-B3B4-145EAB27DC91}"/>
              </a:ext>
            </a:extLst>
          </p:cNvPr>
          <p:cNvPicPr>
            <a:picLocks noChangeAspect="1"/>
          </p:cNvPicPr>
          <p:nvPr/>
        </p:nvPicPr>
        <p:blipFill>
          <a:blip r:embed="rId2"/>
          <a:stretch>
            <a:fillRect/>
          </a:stretch>
        </p:blipFill>
        <p:spPr>
          <a:xfrm>
            <a:off x="6193351" y="1498045"/>
            <a:ext cx="3745876" cy="2686857"/>
          </a:xfrm>
          <a:prstGeom prst="rect">
            <a:avLst/>
          </a:prstGeom>
        </p:spPr>
      </p:pic>
      <p:sp>
        <p:nvSpPr>
          <p:cNvPr id="7" name="Text Placeholder 4">
            <a:extLst>
              <a:ext uri="{FF2B5EF4-FFF2-40B4-BE49-F238E27FC236}">
                <a16:creationId xmlns:a16="http://schemas.microsoft.com/office/drawing/2014/main" id="{3C97ADBC-66F0-448E-BF9D-FAA92AC1082F}"/>
              </a:ext>
            </a:extLst>
          </p:cNvPr>
          <p:cNvSpPr>
            <a:spLocks noGrp="1"/>
          </p:cNvSpPr>
          <p:nvPr>
            <p:ph type="body" sz="quarter" idx="12"/>
          </p:nvPr>
        </p:nvSpPr>
        <p:spPr>
          <a:xfrm>
            <a:off x="456555" y="1005839"/>
            <a:ext cx="11278244" cy="760968"/>
          </a:xfrm>
        </p:spPr>
        <p:txBody>
          <a:bodyPr/>
          <a:lstStyle/>
          <a:p>
            <a:r>
              <a:rPr lang="en-GB" b="1" dirty="0"/>
              <a:t>Torso Model Generation for Simulating Pacemaker Performance</a:t>
            </a:r>
            <a:endParaRPr lang="en-US" b="1" dirty="0"/>
          </a:p>
        </p:txBody>
      </p:sp>
      <p:sp>
        <p:nvSpPr>
          <p:cNvPr id="8" name="Title 2">
            <a:extLst>
              <a:ext uri="{FF2B5EF4-FFF2-40B4-BE49-F238E27FC236}">
                <a16:creationId xmlns:a16="http://schemas.microsoft.com/office/drawing/2014/main" id="{2E1D5F71-C40C-401E-BEEF-C9BE798B36E5}"/>
              </a:ext>
            </a:extLst>
          </p:cNvPr>
          <p:cNvSpPr>
            <a:spLocks noGrp="1"/>
          </p:cNvSpPr>
          <p:nvPr>
            <p:ph type="title"/>
          </p:nvPr>
        </p:nvSpPr>
        <p:spPr>
          <a:xfrm>
            <a:off x="457200" y="0"/>
            <a:ext cx="11277922" cy="1005840"/>
          </a:xfrm>
        </p:spPr>
        <p:txBody>
          <a:bodyPr>
            <a:normAutofit/>
          </a:bodyPr>
          <a:lstStyle/>
          <a:p>
            <a:r>
              <a:rPr lang="en-GB" b="1" dirty="0" err="1"/>
              <a:t>MicroPort</a:t>
            </a:r>
            <a:r>
              <a:rPr lang="en-GB" b="1" dirty="0"/>
              <a:t> CRM</a:t>
            </a:r>
          </a:p>
        </p:txBody>
      </p:sp>
      <p:pic>
        <p:nvPicPr>
          <p:cNvPr id="5" name="Picture 4">
            <a:extLst>
              <a:ext uri="{FF2B5EF4-FFF2-40B4-BE49-F238E27FC236}">
                <a16:creationId xmlns:a16="http://schemas.microsoft.com/office/drawing/2014/main" id="{51DD6E89-72CB-4421-8F81-63479891249A}"/>
              </a:ext>
            </a:extLst>
          </p:cNvPr>
          <p:cNvPicPr>
            <a:picLocks noChangeAspect="1"/>
          </p:cNvPicPr>
          <p:nvPr/>
        </p:nvPicPr>
        <p:blipFill>
          <a:blip r:embed="rId3"/>
          <a:stretch>
            <a:fillRect/>
          </a:stretch>
        </p:blipFill>
        <p:spPr>
          <a:xfrm>
            <a:off x="7275027" y="3876675"/>
            <a:ext cx="4583597" cy="2610657"/>
          </a:xfrm>
          <a:prstGeom prst="rect">
            <a:avLst/>
          </a:prstGeom>
        </p:spPr>
      </p:pic>
    </p:spTree>
    <p:extLst>
      <p:ext uri="{BB962C8B-B14F-4D97-AF65-F5344CB8AC3E}">
        <p14:creationId xmlns:p14="http://schemas.microsoft.com/office/powerpoint/2010/main" val="12290228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YNOPSYS:STMTNUMBER" val="1"/>
  <p:tag name="SYNOPSYS:CONSTMT" val="1"/>
</p:tagLst>
</file>

<file path=ppt/tags/tag10.xml><?xml version="1.0" encoding="utf-8"?>
<p:tagLst xmlns:a="http://schemas.openxmlformats.org/drawingml/2006/main" xmlns:r="http://schemas.openxmlformats.org/officeDocument/2006/relationships" xmlns:p="http://schemas.openxmlformats.org/presentationml/2006/main">
  <p:tag name="SYNOPSYS-SHAPE" val="Y"/>
</p:tagLst>
</file>

<file path=ppt/tags/tag11.xml><?xml version="1.0" encoding="utf-8"?>
<p:tagLst xmlns:a="http://schemas.openxmlformats.org/drawingml/2006/main" xmlns:r="http://schemas.openxmlformats.org/officeDocument/2006/relationships" xmlns:p="http://schemas.openxmlformats.org/presentationml/2006/main">
  <p:tag name="SYNOPSYS-SHAPE" val="Y"/>
</p:tagLst>
</file>

<file path=ppt/tags/tag12.xml><?xml version="1.0" encoding="utf-8"?>
<p:tagLst xmlns:a="http://schemas.openxmlformats.org/drawingml/2006/main" xmlns:r="http://schemas.openxmlformats.org/officeDocument/2006/relationships" xmlns:p="http://schemas.openxmlformats.org/presentationml/2006/main">
  <p:tag name="SYNOPSYS-SHAPE" val="Y"/>
</p:tagLst>
</file>

<file path=ppt/tags/tag13.xml><?xml version="1.0" encoding="utf-8"?>
<p:tagLst xmlns:a="http://schemas.openxmlformats.org/drawingml/2006/main" xmlns:r="http://schemas.openxmlformats.org/officeDocument/2006/relationships" xmlns:p="http://schemas.openxmlformats.org/presentationml/2006/main">
  <p:tag name="SYNOPSYS-SHAPE" val="Y"/>
</p:tagLst>
</file>

<file path=ppt/tags/tag14.xml><?xml version="1.0" encoding="utf-8"?>
<p:tagLst xmlns:a="http://schemas.openxmlformats.org/drawingml/2006/main" xmlns:r="http://schemas.openxmlformats.org/officeDocument/2006/relationships" xmlns:p="http://schemas.openxmlformats.org/presentationml/2006/main">
  <p:tag name="SYNOPSYS-SHAPE" val="Y"/>
</p:tagLst>
</file>

<file path=ppt/tags/tag15.xml><?xml version="1.0" encoding="utf-8"?>
<p:tagLst xmlns:a="http://schemas.openxmlformats.org/drawingml/2006/main" xmlns:r="http://schemas.openxmlformats.org/officeDocument/2006/relationships" xmlns:p="http://schemas.openxmlformats.org/presentationml/2006/main">
  <p:tag name="SYNOPSYS-SHAPE" val="Y"/>
</p:tagLst>
</file>

<file path=ppt/tags/tag16.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17.xml><?xml version="1.0" encoding="utf-8"?>
<p:tagLst xmlns:a="http://schemas.openxmlformats.org/drawingml/2006/main" xmlns:r="http://schemas.openxmlformats.org/officeDocument/2006/relationships" xmlns:p="http://schemas.openxmlformats.org/presentationml/2006/main">
  <p:tag name="SYNOPSYS-SHAPE" val="Y"/>
</p:tagLst>
</file>

<file path=ppt/tags/tag18.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19.xml><?xml version="1.0" encoding="utf-8"?>
<p:tagLst xmlns:a="http://schemas.openxmlformats.org/drawingml/2006/main" xmlns:r="http://schemas.openxmlformats.org/officeDocument/2006/relationships" xmlns:p="http://schemas.openxmlformats.org/presentationml/2006/main">
  <p:tag name="SYNOPSYS-SHAPE" val="Y"/>
</p:tagLst>
</file>

<file path=ppt/tags/tag2.xml><?xml version="1.0" encoding="utf-8"?>
<p:tagLst xmlns:a="http://schemas.openxmlformats.org/drawingml/2006/main" xmlns:r="http://schemas.openxmlformats.org/officeDocument/2006/relationships" xmlns:p="http://schemas.openxmlformats.org/presentationml/2006/main">
  <p:tag name="SYNOPSYS-SHAPE" val="Y"/>
</p:tagLst>
</file>

<file path=ppt/tags/tag20.xml><?xml version="1.0" encoding="utf-8"?>
<p:tagLst xmlns:a="http://schemas.openxmlformats.org/drawingml/2006/main" xmlns:r="http://schemas.openxmlformats.org/officeDocument/2006/relationships" xmlns:p="http://schemas.openxmlformats.org/presentationml/2006/main">
  <p:tag name="SYNOPSYS-SHAPE" val="Y"/>
</p:tagLst>
</file>

<file path=ppt/tags/tag21.xml><?xml version="1.0" encoding="utf-8"?>
<p:tagLst xmlns:a="http://schemas.openxmlformats.org/drawingml/2006/main" xmlns:r="http://schemas.openxmlformats.org/officeDocument/2006/relationships" xmlns:p="http://schemas.openxmlformats.org/presentationml/2006/main">
  <p:tag name="SYNOPSYS-SHAPE" val="Y"/>
</p:tagLst>
</file>

<file path=ppt/tags/tag22.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23.xml><?xml version="1.0" encoding="utf-8"?>
<p:tagLst xmlns:a="http://schemas.openxmlformats.org/drawingml/2006/main" xmlns:r="http://schemas.openxmlformats.org/officeDocument/2006/relationships" xmlns:p="http://schemas.openxmlformats.org/presentationml/2006/main">
  <p:tag name="SYNOPSYS-SHAPE" val="Y"/>
</p:tagLst>
</file>

<file path=ppt/tags/tag24.xml><?xml version="1.0" encoding="utf-8"?>
<p:tagLst xmlns:a="http://schemas.openxmlformats.org/drawingml/2006/main" xmlns:r="http://schemas.openxmlformats.org/officeDocument/2006/relationships" xmlns:p="http://schemas.openxmlformats.org/presentationml/2006/main">
  <p:tag name="SYNOPSYS-SHAPE" val="Y"/>
</p:tagLst>
</file>

<file path=ppt/tags/tag25.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26.xml><?xml version="1.0" encoding="utf-8"?>
<p:tagLst xmlns:a="http://schemas.openxmlformats.org/drawingml/2006/main" xmlns:r="http://schemas.openxmlformats.org/officeDocument/2006/relationships" xmlns:p="http://schemas.openxmlformats.org/presentationml/2006/main">
  <p:tag name="SYNOPSYS-SHAPE" val="Y"/>
</p:tagLst>
</file>

<file path=ppt/tags/tag27.xml><?xml version="1.0" encoding="utf-8"?>
<p:tagLst xmlns:a="http://schemas.openxmlformats.org/drawingml/2006/main" xmlns:r="http://schemas.openxmlformats.org/officeDocument/2006/relationships" xmlns:p="http://schemas.openxmlformats.org/presentationml/2006/main">
  <p:tag name="SYNOPSYS-SHAPE" val="Y"/>
</p:tagLst>
</file>

<file path=ppt/tags/tag28.xml><?xml version="1.0" encoding="utf-8"?>
<p:tagLst xmlns:a="http://schemas.openxmlformats.org/drawingml/2006/main" xmlns:r="http://schemas.openxmlformats.org/officeDocument/2006/relationships" xmlns:p="http://schemas.openxmlformats.org/presentationml/2006/main">
  <p:tag name="SYNOPSYS-SHAPE" val="Y"/>
</p:tagLst>
</file>

<file path=ppt/tags/tag29.xml><?xml version="1.0" encoding="utf-8"?>
<p:tagLst xmlns:a="http://schemas.openxmlformats.org/drawingml/2006/main" xmlns:r="http://schemas.openxmlformats.org/officeDocument/2006/relationships" xmlns:p="http://schemas.openxmlformats.org/presentationml/2006/main">
  <p:tag name="SYNOPSYS-SHAPE" val="Y"/>
</p:tagLst>
</file>

<file path=ppt/tags/tag3.xml><?xml version="1.0" encoding="utf-8"?>
<p:tagLst xmlns:a="http://schemas.openxmlformats.org/drawingml/2006/main" xmlns:r="http://schemas.openxmlformats.org/officeDocument/2006/relationships" xmlns:p="http://schemas.openxmlformats.org/presentationml/2006/main">
  <p:tag name="SYNOPSYS-SHAPE" val="Y"/>
</p:tagLst>
</file>

<file path=ppt/tags/tag30.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31.xml><?xml version="1.0" encoding="utf-8"?>
<p:tagLst xmlns:a="http://schemas.openxmlformats.org/drawingml/2006/main" xmlns:r="http://schemas.openxmlformats.org/officeDocument/2006/relationships" xmlns:p="http://schemas.openxmlformats.org/presentationml/2006/main">
  <p:tag name="SYNOPSYS-SHAPE" val="Y"/>
</p:tagLst>
</file>

<file path=ppt/tags/tag32.xml><?xml version="1.0" encoding="utf-8"?>
<p:tagLst xmlns:a="http://schemas.openxmlformats.org/drawingml/2006/main" xmlns:r="http://schemas.openxmlformats.org/officeDocument/2006/relationships" xmlns:p="http://schemas.openxmlformats.org/presentationml/2006/main">
  <p:tag name="SYNOPSYS-SHAPE" val="Y"/>
</p:tagLst>
</file>

<file path=ppt/tags/tag33.xml><?xml version="1.0" encoding="utf-8"?>
<p:tagLst xmlns:a="http://schemas.openxmlformats.org/drawingml/2006/main" xmlns:r="http://schemas.openxmlformats.org/officeDocument/2006/relationships" xmlns:p="http://schemas.openxmlformats.org/presentationml/2006/main">
  <p:tag name="SYNOPSYS-SHAPE" val="Y"/>
</p:tagLst>
</file>

<file path=ppt/tags/tag34.xml><?xml version="1.0" encoding="utf-8"?>
<p:tagLst xmlns:a="http://schemas.openxmlformats.org/drawingml/2006/main" xmlns:r="http://schemas.openxmlformats.org/officeDocument/2006/relationships" xmlns:p="http://schemas.openxmlformats.org/presentationml/2006/main">
  <p:tag name="SYNOPSYS-SHAPE" val="Y"/>
</p:tagLst>
</file>

<file path=ppt/tags/tag35.xml><?xml version="1.0" encoding="utf-8"?>
<p:tagLst xmlns:a="http://schemas.openxmlformats.org/drawingml/2006/main" xmlns:r="http://schemas.openxmlformats.org/officeDocument/2006/relationships" xmlns:p="http://schemas.openxmlformats.org/presentationml/2006/main">
  <p:tag name="SYNOPSYS-SHAPE" val="Y"/>
</p:tagLst>
</file>

<file path=ppt/tags/tag36.xml><?xml version="1.0" encoding="utf-8"?>
<p:tagLst xmlns:a="http://schemas.openxmlformats.org/drawingml/2006/main" xmlns:r="http://schemas.openxmlformats.org/officeDocument/2006/relationships" xmlns:p="http://schemas.openxmlformats.org/presentationml/2006/main">
  <p:tag name="SYNOPSYS-SHAPE" val="Y"/>
</p:tagLst>
</file>

<file path=ppt/tags/tag37.xml><?xml version="1.0" encoding="utf-8"?>
<p:tagLst xmlns:a="http://schemas.openxmlformats.org/drawingml/2006/main" xmlns:r="http://schemas.openxmlformats.org/officeDocument/2006/relationships" xmlns:p="http://schemas.openxmlformats.org/presentationml/2006/main">
  <p:tag name="SYNOPSYS-SHAPE" val="Y"/>
</p:tagLst>
</file>

<file path=ppt/tags/tag38.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39.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4.xml><?xml version="1.0" encoding="utf-8"?>
<p:tagLst xmlns:a="http://schemas.openxmlformats.org/drawingml/2006/main" xmlns:r="http://schemas.openxmlformats.org/officeDocument/2006/relationships" xmlns:p="http://schemas.openxmlformats.org/presentationml/2006/main">
  <p:tag name="SYNOPSYS-SHAPE" val="Y"/>
</p:tagLst>
</file>

<file path=ppt/tags/tag40.xml><?xml version="1.0" encoding="utf-8"?>
<p:tagLst xmlns:a="http://schemas.openxmlformats.org/drawingml/2006/main" xmlns:r="http://schemas.openxmlformats.org/officeDocument/2006/relationships" xmlns:p="http://schemas.openxmlformats.org/presentationml/2006/main">
  <p:tag name="SYNOPSYS-SHAPE" val="Y"/>
</p:tagLst>
</file>

<file path=ppt/tags/tag41.xml><?xml version="1.0" encoding="utf-8"?>
<p:tagLst xmlns:a="http://schemas.openxmlformats.org/drawingml/2006/main" xmlns:r="http://schemas.openxmlformats.org/officeDocument/2006/relationships" xmlns:p="http://schemas.openxmlformats.org/presentationml/2006/main">
  <p:tag name="SYNOPSYS-SHAPE" val="Y"/>
</p:tagLst>
</file>

<file path=ppt/tags/tag42.xml><?xml version="1.0" encoding="utf-8"?>
<p:tagLst xmlns:a="http://schemas.openxmlformats.org/drawingml/2006/main" xmlns:r="http://schemas.openxmlformats.org/officeDocument/2006/relationships" xmlns:p="http://schemas.openxmlformats.org/presentationml/2006/main">
  <p:tag name="SYNOPSYS-SHAPE" val="Y"/>
</p:tagLst>
</file>

<file path=ppt/tags/tag43.xml><?xml version="1.0" encoding="utf-8"?>
<p:tagLst xmlns:a="http://schemas.openxmlformats.org/drawingml/2006/main" xmlns:r="http://schemas.openxmlformats.org/officeDocument/2006/relationships" xmlns:p="http://schemas.openxmlformats.org/presentationml/2006/main">
  <p:tag name="SYNOPSYS-SHAPE" val="Y"/>
</p:tagLst>
</file>

<file path=ppt/tags/tag44.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45.xml><?xml version="1.0" encoding="utf-8"?>
<p:tagLst xmlns:a="http://schemas.openxmlformats.org/drawingml/2006/main" xmlns:r="http://schemas.openxmlformats.org/officeDocument/2006/relationships" xmlns:p="http://schemas.openxmlformats.org/presentationml/2006/main">
  <p:tag name="SYNOPSYS-SHAPE" val="Y"/>
</p:tagLst>
</file>

<file path=ppt/tags/tag46.xml><?xml version="1.0" encoding="utf-8"?>
<p:tagLst xmlns:a="http://schemas.openxmlformats.org/drawingml/2006/main" xmlns:r="http://schemas.openxmlformats.org/officeDocument/2006/relationships" xmlns:p="http://schemas.openxmlformats.org/presentationml/2006/main">
  <p:tag name="SYNOPSYS-SHAPE" val="Y"/>
</p:tagLst>
</file>

<file path=ppt/tags/tag47.xml><?xml version="1.0" encoding="utf-8"?>
<p:tagLst xmlns:a="http://schemas.openxmlformats.org/drawingml/2006/main" xmlns:r="http://schemas.openxmlformats.org/officeDocument/2006/relationships" xmlns:p="http://schemas.openxmlformats.org/presentationml/2006/main">
  <p:tag name="SYNOPSYS-SHAPE" val="Y"/>
</p:tagLst>
</file>

<file path=ppt/tags/tag48.xml><?xml version="1.0" encoding="utf-8"?>
<p:tagLst xmlns:a="http://schemas.openxmlformats.org/drawingml/2006/main" xmlns:r="http://schemas.openxmlformats.org/officeDocument/2006/relationships" xmlns:p="http://schemas.openxmlformats.org/presentationml/2006/main">
  <p:tag name="SYNOPSYS-SHAPE" val="Y"/>
</p:tagLst>
</file>

<file path=ppt/tags/tag49.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5.xml><?xml version="1.0" encoding="utf-8"?>
<p:tagLst xmlns:a="http://schemas.openxmlformats.org/drawingml/2006/main" xmlns:r="http://schemas.openxmlformats.org/officeDocument/2006/relationships" xmlns:p="http://schemas.openxmlformats.org/presentationml/2006/main">
  <p:tag name="SYNOPSYS-SHAPE" val="Y"/>
</p:tagLst>
</file>

<file path=ppt/tags/tag50.xml><?xml version="1.0" encoding="utf-8"?>
<p:tagLst xmlns:a="http://schemas.openxmlformats.org/drawingml/2006/main" xmlns:r="http://schemas.openxmlformats.org/officeDocument/2006/relationships" xmlns:p="http://schemas.openxmlformats.org/presentationml/2006/main">
  <p:tag name="SYNOPSYS-SHAPE" val="Y"/>
</p:tagLst>
</file>

<file path=ppt/tags/tag51.xml><?xml version="1.0" encoding="utf-8"?>
<p:tagLst xmlns:a="http://schemas.openxmlformats.org/drawingml/2006/main" xmlns:r="http://schemas.openxmlformats.org/officeDocument/2006/relationships" xmlns:p="http://schemas.openxmlformats.org/presentationml/2006/main">
  <p:tag name="SYNOPSYS-SHAPE" val="Y"/>
</p:tagLst>
</file>

<file path=ppt/tags/tag52.xml><?xml version="1.0" encoding="utf-8"?>
<p:tagLst xmlns:a="http://schemas.openxmlformats.org/drawingml/2006/main" xmlns:r="http://schemas.openxmlformats.org/officeDocument/2006/relationships" xmlns:p="http://schemas.openxmlformats.org/presentationml/2006/main">
  <p:tag name="SYNOPSYS-SHAPE" val="Y"/>
</p:tagLst>
</file>

<file path=ppt/tags/tag53.xml><?xml version="1.0" encoding="utf-8"?>
<p:tagLst xmlns:a="http://schemas.openxmlformats.org/drawingml/2006/main" xmlns:r="http://schemas.openxmlformats.org/officeDocument/2006/relationships" xmlns:p="http://schemas.openxmlformats.org/presentationml/2006/main">
  <p:tag name="SYNOPSYS-SHAPE" val="Y"/>
</p:tagLst>
</file>

<file path=ppt/tags/tag54.xml><?xml version="1.0" encoding="utf-8"?>
<p:tagLst xmlns:a="http://schemas.openxmlformats.org/drawingml/2006/main" xmlns:r="http://schemas.openxmlformats.org/officeDocument/2006/relationships" xmlns:p="http://schemas.openxmlformats.org/presentationml/2006/main">
  <p:tag name="SYNOPSYS-SHAPE" val="Y"/>
</p:tagLst>
</file>

<file path=ppt/tags/tag55.xml><?xml version="1.0" encoding="utf-8"?>
<p:tagLst xmlns:a="http://schemas.openxmlformats.org/drawingml/2006/main" xmlns:r="http://schemas.openxmlformats.org/officeDocument/2006/relationships" xmlns:p="http://schemas.openxmlformats.org/presentationml/2006/main">
  <p:tag name="SYNOPSYS-SHAPE" val="Y"/>
</p:tagLst>
</file>

<file path=ppt/tags/tag56.xml><?xml version="1.0" encoding="utf-8"?>
<p:tagLst xmlns:a="http://schemas.openxmlformats.org/drawingml/2006/main" xmlns:r="http://schemas.openxmlformats.org/officeDocument/2006/relationships" xmlns:p="http://schemas.openxmlformats.org/presentationml/2006/main">
  <p:tag name="SYNOPSYS-SHAPE" val="Y"/>
</p:tagLst>
</file>

<file path=ppt/tags/tag57.xml><?xml version="1.0" encoding="utf-8"?>
<p:tagLst xmlns:a="http://schemas.openxmlformats.org/drawingml/2006/main" xmlns:r="http://schemas.openxmlformats.org/officeDocument/2006/relationships" xmlns:p="http://schemas.openxmlformats.org/presentationml/2006/main">
  <p:tag name="SYNOPSYS-SHAPE" val="Y"/>
</p:tagLst>
</file>

<file path=ppt/tags/tag58.xml><?xml version="1.0" encoding="utf-8"?>
<p:tagLst xmlns:a="http://schemas.openxmlformats.org/drawingml/2006/main" xmlns:r="http://schemas.openxmlformats.org/officeDocument/2006/relationships" xmlns:p="http://schemas.openxmlformats.org/presentationml/2006/main">
  <p:tag name="SYNOPSYS-SHAPE" val="Y"/>
</p:tagLst>
</file>

<file path=ppt/tags/tag59.xml><?xml version="1.0" encoding="utf-8"?>
<p:tagLst xmlns:a="http://schemas.openxmlformats.org/drawingml/2006/main" xmlns:r="http://schemas.openxmlformats.org/officeDocument/2006/relationships" xmlns:p="http://schemas.openxmlformats.org/presentationml/2006/main">
  <p:tag name="SYNOPSYS:CONSTMT" val="TagValue"/>
  <p:tag name="SYNOPSYS-SHAPE" val="Y"/>
</p:tagLst>
</file>

<file path=ppt/tags/tag6.xml><?xml version="1.0" encoding="utf-8"?>
<p:tagLst xmlns:a="http://schemas.openxmlformats.org/drawingml/2006/main" xmlns:r="http://schemas.openxmlformats.org/officeDocument/2006/relationships" xmlns:p="http://schemas.openxmlformats.org/presentationml/2006/main">
  <p:tag name="SYNOPSYS-TEMPLATE-001" val="9/10/2018 5:47:52 PM"/>
  <p:tag name="SYNOPSYS-SHAPE" val="Y"/>
</p:tagLst>
</file>

<file path=ppt/tags/tag60.xml><?xml version="1.0" encoding="utf-8"?>
<p:tagLst xmlns:a="http://schemas.openxmlformats.org/drawingml/2006/main" xmlns:r="http://schemas.openxmlformats.org/officeDocument/2006/relationships" xmlns:p="http://schemas.openxmlformats.org/presentationml/2006/main">
  <p:tag name="SYNOPSYS-SHAPE" val="Y"/>
</p:tagLst>
</file>

<file path=ppt/tags/tag61.xml><?xml version="1.0" encoding="utf-8"?>
<p:tagLst xmlns:a="http://schemas.openxmlformats.org/drawingml/2006/main" xmlns:r="http://schemas.openxmlformats.org/officeDocument/2006/relationships" xmlns:p="http://schemas.openxmlformats.org/presentationml/2006/main">
  <p:tag name="SYNOPSYS-SHAPE" val="Y"/>
</p:tagLst>
</file>

<file path=ppt/tags/tag62.xml><?xml version="1.0" encoding="utf-8"?>
<p:tagLst xmlns:a="http://schemas.openxmlformats.org/drawingml/2006/main" xmlns:r="http://schemas.openxmlformats.org/officeDocument/2006/relationships" xmlns:p="http://schemas.openxmlformats.org/presentationml/2006/main">
  <p:tag name="SYNOPSYS:CONSTMT" val="1"/>
</p:tagLst>
</file>

<file path=ppt/tags/tag63.xml><?xml version="1.0" encoding="utf-8"?>
<p:tagLst xmlns:a="http://schemas.openxmlformats.org/drawingml/2006/main" xmlns:r="http://schemas.openxmlformats.org/officeDocument/2006/relationships" xmlns:p="http://schemas.openxmlformats.org/presentationml/2006/main">
  <p:tag name="SYNOPSYS:CONSTMT" val="1"/>
</p:tagLst>
</file>

<file path=ppt/tags/tag64.xml><?xml version="1.0" encoding="utf-8"?>
<p:tagLst xmlns:a="http://schemas.openxmlformats.org/drawingml/2006/main" xmlns:r="http://schemas.openxmlformats.org/officeDocument/2006/relationships" xmlns:p="http://schemas.openxmlformats.org/presentationml/2006/main">
  <p:tag name="SYNOPSYS:CONSTMT" val="1"/>
</p:tagLst>
</file>

<file path=ppt/tags/tag65.xml><?xml version="1.0" encoding="utf-8"?>
<p:tagLst xmlns:a="http://schemas.openxmlformats.org/drawingml/2006/main" xmlns:r="http://schemas.openxmlformats.org/officeDocument/2006/relationships" xmlns:p="http://schemas.openxmlformats.org/presentationml/2006/main">
  <p:tag name="SYNOPSYS:CONSTMT" val="1"/>
</p:tagLst>
</file>

<file path=ppt/tags/tag7.xml><?xml version="1.0" encoding="utf-8"?>
<p:tagLst xmlns:a="http://schemas.openxmlformats.org/drawingml/2006/main" xmlns:r="http://schemas.openxmlformats.org/officeDocument/2006/relationships" xmlns:p="http://schemas.openxmlformats.org/presentationml/2006/main">
  <p:tag name="SYNOPSYS-SHAPE" val="Y"/>
</p:tagLst>
</file>

<file path=ppt/tags/tag8.xml><?xml version="1.0" encoding="utf-8"?>
<p:tagLst xmlns:a="http://schemas.openxmlformats.org/drawingml/2006/main" xmlns:r="http://schemas.openxmlformats.org/officeDocument/2006/relationships" xmlns:p="http://schemas.openxmlformats.org/presentationml/2006/main">
  <p:tag name="SYNOPSYS-SHAPE" val="Y"/>
</p:tagLst>
</file>

<file path=ppt/tags/tag9.xml><?xml version="1.0" encoding="utf-8"?>
<p:tagLst xmlns:a="http://schemas.openxmlformats.org/drawingml/2006/main" xmlns:r="http://schemas.openxmlformats.org/officeDocument/2006/relationships" xmlns:p="http://schemas.openxmlformats.org/presentationml/2006/main">
  <p:tag name="SYNOPSYS-SHAPE" val="Y"/>
</p:tagLst>
</file>

<file path=ppt/theme/theme1.xml><?xml version="1.0" encoding="utf-8"?>
<a:theme xmlns:a="http://schemas.openxmlformats.org/drawingml/2006/main" name="Synopsys_2019">
  <a:themeElements>
    <a:clrScheme name="Synopsys">
      <a:dk1>
        <a:sysClr val="windowText" lastClr="000000"/>
      </a:dk1>
      <a:lt1>
        <a:sysClr val="window" lastClr="FFFFFF"/>
      </a:lt1>
      <a:dk2>
        <a:srgbClr val="000000"/>
      </a:dk2>
      <a:lt2>
        <a:srgbClr val="FFFFFF"/>
      </a:lt2>
      <a:accent1>
        <a:srgbClr val="4F2683"/>
      </a:accent1>
      <a:accent2>
        <a:srgbClr val="F69008"/>
      </a:accent2>
      <a:accent3>
        <a:srgbClr val="8AC43C"/>
      </a:accent3>
      <a:accent4>
        <a:srgbClr val="D92B21"/>
      </a:accent4>
      <a:accent5>
        <a:srgbClr val="B4B2B0"/>
      </a:accent5>
      <a:accent6>
        <a:srgbClr val="00638A"/>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t"/>
      <a:lstStyle>
        <a:defPPr algn="l">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sz="2000" dirty="0" err="1" smtClean="0"/>
        </a:defPPr>
      </a:lstStyle>
    </a:txDef>
  </a:objectDefaults>
  <a:extraClrSchemeLst/>
  <a:custClrLst>
    <a:custClr name="Light Purple">
      <a:srgbClr val="8446AD"/>
    </a:custClr>
    <a:custClr name="Midnight Blue">
      <a:srgbClr val="244289"/>
    </a:custClr>
    <a:custClr name="Teal">
      <a:srgbClr val="00AAB8"/>
    </a:custClr>
    <a:custClr name="Blue">
      <a:srgbClr val="469ECB"/>
    </a:custClr>
    <a:custClr name="Yellow">
      <a:srgbClr val="FFB718"/>
    </a:custClr>
    <a:custClr name="Aquamarine">
      <a:srgbClr val="00E6BA"/>
    </a:custClr>
  </a:custClrLst>
  <a:extLst>
    <a:ext uri="{05A4C25C-085E-4340-85A3-A5531E510DB2}">
      <thm15:themeFamily xmlns:thm15="http://schemas.microsoft.com/office/thememl/2012/main" name="Synopsys 2019.pptx" id="{82BFB3A4-4804-463B-B1B3-20F8EE24AEC9}" vid="{73A9ED89-2492-437E-8CB3-BB32C4A80113}"/>
    </a:ext>
  </a:extLst>
</a:theme>
</file>

<file path=ppt/theme/theme2.xml><?xml version="1.0" encoding="utf-8"?>
<a:theme xmlns:a="http://schemas.openxmlformats.org/drawingml/2006/main" name="Office Theme">
  <a:themeElements>
    <a:clrScheme name="Synopsys">
      <a:dk1>
        <a:sysClr val="windowText" lastClr="000000"/>
      </a:dk1>
      <a:lt1>
        <a:sysClr val="window" lastClr="FFFFFF"/>
      </a:lt1>
      <a:dk2>
        <a:srgbClr val="000000"/>
      </a:dk2>
      <a:lt2>
        <a:srgbClr val="FFFFFF"/>
      </a:lt2>
      <a:accent1>
        <a:srgbClr val="4F2683"/>
      </a:accent1>
      <a:accent2>
        <a:srgbClr val="F69008"/>
      </a:accent2>
      <a:accent3>
        <a:srgbClr val="8AC43C"/>
      </a:accent3>
      <a:accent4>
        <a:srgbClr val="D92B21"/>
      </a:accent4>
      <a:accent5>
        <a:srgbClr val="B4B2B0"/>
      </a:accent5>
      <a:accent6>
        <a:srgbClr val="00638A"/>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t"/>
      <a:lstStyle>
        <a:defPPr algn="l">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sz="2000" dirty="0" err="1" smtClean="0"/>
        </a:defPPr>
      </a:lstStyle>
    </a:txDef>
  </a:objectDefaults>
  <a:extraClrSchemeLst/>
  <a:custClrLst>
    <a:custClr name="Light Purple">
      <a:srgbClr val="8446AD"/>
    </a:custClr>
    <a:custClr name="Midnight Blue">
      <a:srgbClr val="244289"/>
    </a:custClr>
    <a:custClr name="Teal">
      <a:srgbClr val="00AAB8"/>
    </a:custClr>
    <a:custClr name="Blue">
      <a:srgbClr val="469ECB"/>
    </a:custClr>
    <a:custClr name="Yellow">
      <a:srgbClr val="FFB718"/>
    </a:custClr>
    <a:custClr name="Aquamarine">
      <a:srgbClr val="00E6BA"/>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ynopsys">
      <a:dk1>
        <a:sysClr val="windowText" lastClr="000000"/>
      </a:dk1>
      <a:lt1>
        <a:sysClr val="window" lastClr="FFFFFF"/>
      </a:lt1>
      <a:dk2>
        <a:srgbClr val="000000"/>
      </a:dk2>
      <a:lt2>
        <a:srgbClr val="FFFFFF"/>
      </a:lt2>
      <a:accent1>
        <a:srgbClr val="4F2683"/>
      </a:accent1>
      <a:accent2>
        <a:srgbClr val="F69008"/>
      </a:accent2>
      <a:accent3>
        <a:srgbClr val="8AC43C"/>
      </a:accent3>
      <a:accent4>
        <a:srgbClr val="D92B21"/>
      </a:accent4>
      <a:accent5>
        <a:srgbClr val="B4B2B0"/>
      </a:accent5>
      <a:accent6>
        <a:srgbClr val="00638A"/>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t"/>
      <a:lstStyle>
        <a:defPPr algn="l">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sz="2000" dirty="0" err="1" smtClean="0"/>
        </a:defPPr>
      </a:lstStyle>
    </a:txDef>
  </a:objectDefaults>
  <a:extraClrSchemeLst/>
  <a:custClrLst>
    <a:custClr name="Light Purple">
      <a:srgbClr val="8446AD"/>
    </a:custClr>
    <a:custClr name="Midnight Blue">
      <a:srgbClr val="244289"/>
    </a:custClr>
    <a:custClr name="Teal">
      <a:srgbClr val="00AAB8"/>
    </a:custClr>
    <a:custClr name="Blue">
      <a:srgbClr val="469ECB"/>
    </a:custClr>
    <a:custClr name="Yellow">
      <a:srgbClr val="FFB718"/>
    </a:custClr>
    <a:custClr name="Aquamarine">
      <a:srgbClr val="00E6BA"/>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D95154EF9643247A4B9B5F4B6442AD5" ma:contentTypeVersion="1" ma:contentTypeDescription="Create a new document." ma:contentTypeScope="" ma:versionID="4fd4706b45f86a25a49bd9dd0ade6f5f">
  <xsd:schema xmlns:xsd="http://www.w3.org/2001/XMLSchema" xmlns:xs="http://www.w3.org/2001/XMLSchema" xmlns:p="http://schemas.microsoft.com/office/2006/metadata/properties" xmlns:ns2="49a709bb-1a2c-441e-b04a-3a30362613c0" targetNamespace="http://schemas.microsoft.com/office/2006/metadata/properties" ma:root="true" ma:fieldsID="5bd019841d1db95ee01acf19b6f939bf" ns2:_="">
    <xsd:import namespace="49a709bb-1a2c-441e-b04a-3a30362613c0"/>
    <xsd:element name="properties">
      <xsd:complexType>
        <xsd:sequence>
          <xsd:element name="documentManagement">
            <xsd:complexType>
              <xsd:all>
                <xsd:element ref="ns2:List_x0020_Ord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a709bb-1a2c-441e-b04a-3a30362613c0" elementFormDefault="qualified">
    <xsd:import namespace="http://schemas.microsoft.com/office/2006/documentManagement/types"/>
    <xsd:import namespace="http://schemas.microsoft.com/office/infopath/2007/PartnerControls"/>
    <xsd:element name="List_x0020_Order" ma:index="8" ma:displayName="List Order" ma:indexed="true" ma:internalName="List_x0020_Order">
      <xsd:simpleType>
        <xsd:restriction base="dms:Number"/>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ist_x0020_Order xmlns="49a709bb-1a2c-441e-b04a-3a30362613c0">1</List_x0020_Order>
  </documentManagement>
</p:properties>
</file>

<file path=customXml/itemProps1.xml><?xml version="1.0" encoding="utf-8"?>
<ds:datastoreItem xmlns:ds="http://schemas.openxmlformats.org/officeDocument/2006/customXml" ds:itemID="{EED394CA-B198-4873-84D8-FD721ED683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a709bb-1a2c-441e-b04a-3a30362613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07F9B7-9ED8-4DDD-90D8-071AF1E41F7E}">
  <ds:schemaRefs>
    <ds:schemaRef ds:uri="http://schemas.microsoft.com/sharepoint/v3/contenttype/forms"/>
  </ds:schemaRefs>
</ds:datastoreItem>
</file>

<file path=customXml/itemProps3.xml><?xml version="1.0" encoding="utf-8"?>
<ds:datastoreItem xmlns:ds="http://schemas.openxmlformats.org/officeDocument/2006/customXml" ds:itemID="{A24616FC-9F26-4A61-8431-0675A9137B64}">
  <ds:schemaRefs>
    <ds:schemaRef ds:uri="http://purl.org/dc/elements/1.1/"/>
    <ds:schemaRef ds:uri="http://schemas.microsoft.com/office/2006/metadata/properties"/>
    <ds:schemaRef ds:uri="49a709bb-1a2c-441e-b04a-3a30362613c0"/>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blank</Template>
  <TotalTime>11555</TotalTime>
  <Words>1262</Words>
  <Application>Microsoft Office PowerPoint</Application>
  <PresentationFormat>Widescreen</PresentationFormat>
  <Paragraphs>191</Paragraphs>
  <Slides>16</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Roboto</vt:lpstr>
      <vt:lpstr>Times New Roman</vt:lpstr>
      <vt:lpstr>Wingdings</vt:lpstr>
      <vt:lpstr>Synopsys_2019</vt:lpstr>
      <vt:lpstr>Simpleware Software Solutions</vt:lpstr>
      <vt:lpstr>Simpleware Product Group</vt:lpstr>
      <vt:lpstr>Simpleware Software Solutions</vt:lpstr>
      <vt:lpstr>What does the Simpleware Product Group offer for me?</vt:lpstr>
      <vt:lpstr>What does the Simpleware Product Group offer for me?</vt:lpstr>
      <vt:lpstr>What does the Simpleware Product Group offer for me?</vt:lpstr>
      <vt:lpstr>Simpleware / COMSOL Customer Applications</vt:lpstr>
      <vt:lpstr>MicroPort CRM</vt:lpstr>
      <vt:lpstr>MicroPort CRM</vt:lpstr>
      <vt:lpstr>MicroPort CRM</vt:lpstr>
      <vt:lpstr>University of Adelaide</vt:lpstr>
      <vt:lpstr>University of Adelaide</vt:lpstr>
      <vt:lpstr>University of Adelaide</vt:lpstr>
      <vt:lpstr>The Simpleware Advantage</vt:lpstr>
      <vt:lpstr>See and Try Simpleware Software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 Pedersen</dc:creator>
  <cp:lastModifiedBy>Matt Howard</cp:lastModifiedBy>
  <cp:revision>40</cp:revision>
  <dcterms:created xsi:type="dcterms:W3CDTF">2019-02-15T21:58:55Z</dcterms:created>
  <dcterms:modified xsi:type="dcterms:W3CDTF">2019-09-23T08:04:36Z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0x010100BD95154EF9643247A4B9B5F4B6442AD5</vt:lpwstr>
  </property>
</Properties>
</file>