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9799638" cy="14355763"/>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240" y="-406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2" y="2"/>
            <a:ext cx="4247578" cy="718478"/>
          </a:xfrm>
          <a:prstGeom prst="rect">
            <a:avLst/>
          </a:prstGeom>
        </p:spPr>
        <p:txBody>
          <a:bodyPr vert="horz" lIns="132043" tIns="66021" rIns="132043" bIns="66021" rtlCol="0"/>
          <a:lstStyle>
            <a:lvl1pPr algn="l" defTabSz="6023945">
              <a:defRPr sz="17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5549774" y="2"/>
            <a:ext cx="4247578" cy="718478"/>
          </a:xfrm>
          <a:prstGeom prst="rect">
            <a:avLst/>
          </a:prstGeom>
        </p:spPr>
        <p:txBody>
          <a:bodyPr vert="horz" lIns="132043" tIns="66021" rIns="132043" bIns="66021" rtlCol="0"/>
          <a:lstStyle>
            <a:lvl1pPr algn="r" defTabSz="6023945">
              <a:defRPr sz="1700">
                <a:latin typeface="Arial" charset="0"/>
              </a:defRPr>
            </a:lvl1pPr>
          </a:lstStyle>
          <a:p>
            <a:pPr>
              <a:defRPr/>
            </a:pPr>
            <a:fld id="{74B8438F-1271-6C46-8F9C-9456BEDDECCF}" type="datetimeFigureOut">
              <a:rPr lang="en-US"/>
              <a:pPr>
                <a:defRPr/>
              </a:pPr>
              <a:t>8/15/2019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2" y="13634992"/>
            <a:ext cx="4247578" cy="718478"/>
          </a:xfrm>
          <a:prstGeom prst="rect">
            <a:avLst/>
          </a:prstGeom>
        </p:spPr>
        <p:txBody>
          <a:bodyPr vert="horz" lIns="132043" tIns="66021" rIns="132043" bIns="66021" rtlCol="0" anchor="b"/>
          <a:lstStyle>
            <a:lvl1pPr algn="l" defTabSz="6023945">
              <a:defRPr sz="17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5549774" y="13634992"/>
            <a:ext cx="4247578" cy="718478"/>
          </a:xfrm>
          <a:prstGeom prst="rect">
            <a:avLst/>
          </a:prstGeom>
        </p:spPr>
        <p:txBody>
          <a:bodyPr vert="horz" wrap="square" lIns="132043" tIns="66021" rIns="132043" bIns="66021" numCol="1" anchor="b" anchorCtr="0" compatLnSpc="1">
            <a:prstTxWarp prst="textNoShape">
              <a:avLst/>
            </a:prstTxWarp>
          </a:bodyPr>
          <a:lstStyle>
            <a:lvl1pPr algn="r">
              <a:defRPr sz="1700"/>
            </a:lvl1pPr>
          </a:lstStyle>
          <a:p>
            <a:fld id="{C7A813B9-8573-914D-A8D2-51AED3D7633A}" type="slidenum">
              <a:rPr lang="en-US" altLang="en-US"/>
              <a:pPr/>
              <a:t>‹N°›</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2" y="2"/>
            <a:ext cx="4247578" cy="718478"/>
          </a:xfrm>
          <a:prstGeom prst="rect">
            <a:avLst/>
          </a:prstGeom>
        </p:spPr>
        <p:txBody>
          <a:bodyPr vert="horz" lIns="132043" tIns="66021" rIns="132043" bIns="66021" rtlCol="0"/>
          <a:lstStyle>
            <a:lvl1pPr algn="l" defTabSz="6028525">
              <a:defRPr sz="17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5549774" y="2"/>
            <a:ext cx="4247578" cy="718478"/>
          </a:xfrm>
          <a:prstGeom prst="rect">
            <a:avLst/>
          </a:prstGeom>
        </p:spPr>
        <p:txBody>
          <a:bodyPr vert="horz" wrap="square" lIns="132043" tIns="66021" rIns="132043" bIns="66021" numCol="1" anchor="t" anchorCtr="0" compatLnSpc="1">
            <a:prstTxWarp prst="textNoShape">
              <a:avLst/>
            </a:prstTxWarp>
          </a:bodyPr>
          <a:lstStyle>
            <a:lvl1pPr algn="r" defTabSz="6333534">
              <a:defRPr sz="1700">
                <a:latin typeface="Arial" pitchFamily="34" charset="0"/>
              </a:defRPr>
            </a:lvl1pPr>
          </a:lstStyle>
          <a:p>
            <a:pPr>
              <a:defRPr/>
            </a:pPr>
            <a:fld id="{E9598E62-35EC-B84F-8906-602E012AB95E}" type="datetimeFigureOut">
              <a:rPr lang="en-US"/>
              <a:pPr>
                <a:defRPr/>
              </a:pPr>
              <a:t>8/15/2019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995613" y="1076325"/>
            <a:ext cx="3808412" cy="5384800"/>
          </a:xfrm>
          <a:prstGeom prst="rect">
            <a:avLst/>
          </a:prstGeom>
          <a:noFill/>
          <a:ln w="12700">
            <a:solidFill>
              <a:prstClr val="black"/>
            </a:solidFill>
          </a:ln>
        </p:spPr>
        <p:txBody>
          <a:bodyPr vert="horz" lIns="132043" tIns="66021" rIns="132043" bIns="66021"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979509" y="6819795"/>
            <a:ext cx="7840625" cy="6459405"/>
          </a:xfrm>
          <a:prstGeom prst="rect">
            <a:avLst/>
          </a:prstGeom>
        </p:spPr>
        <p:txBody>
          <a:bodyPr vert="horz" lIns="132043" tIns="66021" rIns="132043" bIns="6602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2" y="13634992"/>
            <a:ext cx="4247578" cy="718478"/>
          </a:xfrm>
          <a:prstGeom prst="rect">
            <a:avLst/>
          </a:prstGeom>
        </p:spPr>
        <p:txBody>
          <a:bodyPr vert="horz" lIns="132043" tIns="66021" rIns="132043" bIns="66021" rtlCol="0" anchor="b"/>
          <a:lstStyle>
            <a:lvl1pPr algn="l" defTabSz="6028525">
              <a:defRPr sz="17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5549774" y="13634992"/>
            <a:ext cx="4247578" cy="718478"/>
          </a:xfrm>
          <a:prstGeom prst="rect">
            <a:avLst/>
          </a:prstGeom>
        </p:spPr>
        <p:txBody>
          <a:bodyPr vert="horz" wrap="square" lIns="132043" tIns="66021" rIns="132043" bIns="66021" numCol="1" anchor="b" anchorCtr="0" compatLnSpc="1">
            <a:prstTxWarp prst="textNoShape">
              <a:avLst/>
            </a:prstTxWarp>
          </a:bodyPr>
          <a:lstStyle>
            <a:lvl1pPr algn="r" defTabSz="6331664">
              <a:defRPr sz="1700"/>
            </a:lvl1pPr>
          </a:lstStyle>
          <a:p>
            <a:fld id="{F0D34A83-C334-CB4D-8A80-280A6D000EEC}" type="slidenum">
              <a:rPr lang="en-US" altLang="en-US"/>
              <a:pPr/>
              <a:t>‹N°›</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331664" eaLnBrk="0" hangingPunct="0">
              <a:spcBef>
                <a:spcPct val="30000"/>
              </a:spcBef>
              <a:defRPr sz="1600">
                <a:solidFill>
                  <a:schemeClr val="tx1"/>
                </a:solidFill>
                <a:latin typeface="Calibri" panose="020F0502020204030204" pitchFamily="34" charset="0"/>
                <a:ea typeface="ＭＳ Ｐゴシック" panose="020B0600070205080204" pitchFamily="34" charset="-128"/>
              </a:defRPr>
            </a:lvl1pPr>
            <a:lvl2pPr marL="1072852" indent="-412636" defTabSz="6331664" eaLnBrk="0" hangingPunct="0">
              <a:spcBef>
                <a:spcPct val="30000"/>
              </a:spcBef>
              <a:defRPr sz="1600">
                <a:solidFill>
                  <a:schemeClr val="tx1"/>
                </a:solidFill>
                <a:latin typeface="Calibri" panose="020F0502020204030204" pitchFamily="34" charset="0"/>
                <a:ea typeface="ＭＳ Ｐゴシック" panose="020B0600070205080204" pitchFamily="34" charset="-128"/>
              </a:defRPr>
            </a:lvl2pPr>
            <a:lvl3pPr marL="1650543" indent="-330109" defTabSz="6331664" eaLnBrk="0" hangingPunct="0">
              <a:spcBef>
                <a:spcPct val="30000"/>
              </a:spcBef>
              <a:defRPr sz="1600">
                <a:solidFill>
                  <a:schemeClr val="tx1"/>
                </a:solidFill>
                <a:latin typeface="Calibri" panose="020F0502020204030204" pitchFamily="34" charset="0"/>
                <a:ea typeface="ＭＳ Ｐゴシック" panose="020B0600070205080204" pitchFamily="34" charset="-128"/>
              </a:defRPr>
            </a:lvl3pPr>
            <a:lvl4pPr marL="2310759" indent="-330109" defTabSz="6331664" eaLnBrk="0" hangingPunct="0">
              <a:spcBef>
                <a:spcPct val="30000"/>
              </a:spcBef>
              <a:defRPr sz="1600">
                <a:solidFill>
                  <a:schemeClr val="tx1"/>
                </a:solidFill>
                <a:latin typeface="Calibri" panose="020F0502020204030204" pitchFamily="34" charset="0"/>
                <a:ea typeface="ＭＳ Ｐゴシック" panose="020B0600070205080204" pitchFamily="34" charset="-128"/>
              </a:defRPr>
            </a:lvl4pPr>
            <a:lvl5pPr marL="2970975" indent="-330109" defTabSz="6331664" eaLnBrk="0" hangingPunct="0">
              <a:spcBef>
                <a:spcPct val="30000"/>
              </a:spcBef>
              <a:defRPr sz="1600">
                <a:solidFill>
                  <a:schemeClr val="tx1"/>
                </a:solidFill>
                <a:latin typeface="Calibri" panose="020F0502020204030204" pitchFamily="34" charset="0"/>
                <a:ea typeface="ＭＳ Ｐゴシック" panose="020B0600070205080204" pitchFamily="34" charset="-128"/>
              </a:defRPr>
            </a:lvl5pPr>
            <a:lvl6pPr marL="3631193" indent="-330109" defTabSz="6331664" eaLnBrk="0" fontAlgn="base" hangingPunct="0">
              <a:spcBef>
                <a:spcPct val="30000"/>
              </a:spcBef>
              <a:spcAft>
                <a:spcPct val="0"/>
              </a:spcAft>
              <a:defRPr sz="1600">
                <a:solidFill>
                  <a:schemeClr val="tx1"/>
                </a:solidFill>
                <a:latin typeface="Calibri" panose="020F0502020204030204" pitchFamily="34" charset="0"/>
                <a:ea typeface="ＭＳ Ｐゴシック" panose="020B0600070205080204" pitchFamily="34" charset="-128"/>
              </a:defRPr>
            </a:lvl6pPr>
            <a:lvl7pPr marL="4291409" indent="-330109" defTabSz="6331664" eaLnBrk="0" fontAlgn="base" hangingPunct="0">
              <a:spcBef>
                <a:spcPct val="30000"/>
              </a:spcBef>
              <a:spcAft>
                <a:spcPct val="0"/>
              </a:spcAft>
              <a:defRPr sz="1600">
                <a:solidFill>
                  <a:schemeClr val="tx1"/>
                </a:solidFill>
                <a:latin typeface="Calibri" panose="020F0502020204030204" pitchFamily="34" charset="0"/>
                <a:ea typeface="ＭＳ Ｐゴシック" panose="020B0600070205080204" pitchFamily="34" charset="-128"/>
              </a:defRPr>
            </a:lvl7pPr>
            <a:lvl8pPr marL="4951627" indent="-330109" defTabSz="6331664" eaLnBrk="0" fontAlgn="base" hangingPunct="0">
              <a:spcBef>
                <a:spcPct val="30000"/>
              </a:spcBef>
              <a:spcAft>
                <a:spcPct val="0"/>
              </a:spcAft>
              <a:defRPr sz="1600">
                <a:solidFill>
                  <a:schemeClr val="tx1"/>
                </a:solidFill>
                <a:latin typeface="Calibri" panose="020F0502020204030204" pitchFamily="34" charset="0"/>
                <a:ea typeface="ＭＳ Ｐゴシック" panose="020B0600070205080204" pitchFamily="34" charset="-128"/>
              </a:defRPr>
            </a:lvl8pPr>
            <a:lvl9pPr marL="5611843" indent="-330109" defTabSz="6331664" eaLnBrk="0" fontAlgn="base" hangingPunct="0">
              <a:spcBef>
                <a:spcPct val="30000"/>
              </a:spcBef>
              <a:spcAft>
                <a:spcPct val="0"/>
              </a:spcAft>
              <a:defRPr sz="1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700">
                <a:latin typeface="Arial" panose="020B0604020202020204" pitchFamily="34" charset="0"/>
              </a:rPr>
              <a:pPr eaLnBrk="1" hangingPunct="1">
                <a:spcBef>
                  <a:spcPct val="0"/>
                </a:spcBef>
              </a:pPr>
              <a:t>1</a:t>
            </a:fld>
            <a:endParaRPr lang="en-US" altLang="nl-NL" sz="17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8/15/2019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8/15/2019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8/15/2019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8/15/2019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8/15/2019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8/15/2019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8/15/2019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8/15/2019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8/15/2019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8/15/2019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8/15/2019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8/15/2019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jp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jpg"/><Relationship Id="rId2" Type="http://schemas.openxmlformats.org/officeDocument/2006/relationships/notesSlide" Target="../notesSlides/notesSlide1.xml"/><Relationship Id="rId16"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image" Target="../media/image4.jpg"/><Relationship Id="rId11" Type="http://schemas.openxmlformats.org/officeDocument/2006/relationships/image" Target="../media/image9.png"/><Relationship Id="rId5" Type="http://schemas.openxmlformats.org/officeDocument/2006/relationships/image" Target="../media/image3.jp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 name="Groupe 14">
            <a:extLst>
              <a:ext uri="{FF2B5EF4-FFF2-40B4-BE49-F238E27FC236}">
                <a16:creationId xmlns:a16="http://schemas.microsoft.com/office/drawing/2014/main" id="{AB229E90-9276-45E7-BEF0-F0A65BDFDF77}"/>
              </a:ext>
            </a:extLst>
          </p:cNvPr>
          <p:cNvGrpSpPr/>
          <p:nvPr/>
        </p:nvGrpSpPr>
        <p:grpSpPr>
          <a:xfrm>
            <a:off x="15329222" y="14235905"/>
            <a:ext cx="13679886" cy="5110944"/>
            <a:chOff x="15624192" y="15887724"/>
            <a:chExt cx="13679886" cy="5110944"/>
          </a:xfrm>
        </p:grpSpPr>
        <p:pic>
          <p:nvPicPr>
            <p:cNvPr id="11" name="Image 10">
              <a:extLst>
                <a:ext uri="{FF2B5EF4-FFF2-40B4-BE49-F238E27FC236}">
                  <a16:creationId xmlns:a16="http://schemas.microsoft.com/office/drawing/2014/main" id="{A5B576E2-F170-47DA-B17F-4B913F2F2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4192" y="15887724"/>
              <a:ext cx="6861030" cy="5034177"/>
            </a:xfrm>
            <a:prstGeom prst="rect">
              <a:avLst/>
            </a:prstGeom>
          </p:spPr>
        </p:pic>
        <p:pic>
          <p:nvPicPr>
            <p:cNvPr id="14" name="Image 13">
              <a:extLst>
                <a:ext uri="{FF2B5EF4-FFF2-40B4-BE49-F238E27FC236}">
                  <a16:creationId xmlns:a16="http://schemas.microsoft.com/office/drawing/2014/main" id="{A006F807-7A6D-4242-8512-64EB445CFE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3048" y="15964491"/>
              <a:ext cx="6861030" cy="5034177"/>
            </a:xfrm>
            <a:prstGeom prst="rect">
              <a:avLst/>
            </a:prstGeom>
          </p:spPr>
        </p:pic>
      </p:grpSp>
      <p:pic>
        <p:nvPicPr>
          <p:cNvPr id="6" name="Image 5">
            <a:extLst>
              <a:ext uri="{FF2B5EF4-FFF2-40B4-BE49-F238E27FC236}">
                <a16:creationId xmlns:a16="http://schemas.microsoft.com/office/drawing/2014/main" id="{6BEB352C-62EF-413A-8358-D12DCEAE93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8962" y="9784685"/>
            <a:ext cx="7871304" cy="4468043"/>
          </a:xfrm>
          <a:prstGeom prst="rect">
            <a:avLst/>
          </a:prstGeom>
        </p:spPr>
      </p:pic>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3135098" y="14350440"/>
            <a:ext cx="9952061"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 1</a:t>
            </a:r>
            <a:r>
              <a:rPr lang="en-US" altLang="nl-NL" sz="3600" dirty="0">
                <a:cs typeface="Calibri" panose="020F0502020204030204" pitchFamily="34" charset="0"/>
              </a:rPr>
              <a:t>. Complex internal structure of an elastomer [1]</a:t>
            </a:r>
          </a:p>
        </p:txBody>
      </p:sp>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5073814"/>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Characterization of physical </a:t>
            </a:r>
          </a:p>
          <a:p>
            <a:pPr algn="ctr" defTabSz="4174027">
              <a:defRPr/>
            </a:pPr>
            <a:r>
              <a:rPr lang="en-US" sz="7200" dirty="0">
                <a:latin typeface="Calibri" panose="020F0502020204030204" pitchFamily="34" charset="0"/>
                <a:ea typeface="+mn-ea"/>
                <a:cs typeface="Calibri" panose="020F0502020204030204" pitchFamily="34" charset="0"/>
              </a:rPr>
              <a:t>properties of silicone</a:t>
            </a:r>
          </a:p>
          <a:p>
            <a:pPr algn="ctr" defTabSz="4387247" eaLnBrk="1" hangingPunct="1">
              <a:defRPr/>
            </a:pPr>
            <a:r>
              <a:rPr lang="en-US" sz="3600" dirty="0">
                <a:latin typeface="Calibri" panose="020F0502020204030204" pitchFamily="34" charset="0"/>
                <a:cs typeface="Calibri" panose="020F0502020204030204" pitchFamily="34" charset="0"/>
              </a:rPr>
              <a:t>R. Paridant de Cauwere</a:t>
            </a:r>
            <a:r>
              <a:rPr lang="en-US" sz="3600" baseline="30000" dirty="0">
                <a:latin typeface="Calibri" panose="020F0502020204030204" pitchFamily="34" charset="0"/>
                <a:cs typeface="Calibri" panose="020F0502020204030204" pitchFamily="34" charset="0"/>
              </a:rPr>
              <a:t>1</a:t>
            </a:r>
            <a:r>
              <a:rPr lang="en-US" sz="3600" dirty="0">
                <a:latin typeface="Calibri" panose="020F0502020204030204" pitchFamily="34" charset="0"/>
                <a:cs typeface="Calibri" panose="020F0502020204030204" pitchFamily="34" charset="0"/>
              </a:rPr>
              <a:t>, T. Goldhorn</a:t>
            </a:r>
            <a:r>
              <a:rPr lang="en-US" sz="3600" baseline="30000" dirty="0">
                <a:latin typeface="Calibri" panose="020F0502020204030204" pitchFamily="34" charset="0"/>
                <a:cs typeface="Calibri" panose="020F0502020204030204" pitchFamily="34" charset="0"/>
              </a:rPr>
              <a:t>1</a:t>
            </a:r>
            <a:r>
              <a:rPr lang="en-US" sz="3600" dirty="0">
                <a:latin typeface="Calibri" panose="020F0502020204030204" pitchFamily="34" charset="0"/>
                <a:cs typeface="Calibri" panose="020F0502020204030204" pitchFamily="34" charset="0"/>
              </a:rPr>
              <a:t>, R. Rozsnyo</a:t>
            </a:r>
            <a:r>
              <a:rPr lang="en-US" sz="3600" baseline="30000" dirty="0">
                <a:latin typeface="Calibri" panose="020F0502020204030204" pitchFamily="34" charset="0"/>
                <a:cs typeface="Calibri" panose="020F0502020204030204" pitchFamily="34" charset="0"/>
              </a:rPr>
              <a:t>2</a:t>
            </a:r>
          </a:p>
          <a:p>
            <a:pPr marL="914276" indent="-914276" algn="ctr" defTabSz="4387247" eaLnBrk="1" hangingPunct="1">
              <a:defRPr/>
            </a:pPr>
            <a:r>
              <a:rPr lang="en-US" sz="3600" dirty="0">
                <a:latin typeface="Calibri" panose="020F0502020204030204" pitchFamily="34" charset="0"/>
                <a:cs typeface="Calibri" panose="020F0502020204030204" pitchFamily="34" charset="0"/>
              </a:rPr>
              <a:t>1. Fischer Connectors SA, Switzerland</a:t>
            </a:r>
          </a:p>
          <a:p>
            <a:pPr marL="914276" indent="-914276" algn="ctr" defTabSz="4387247" eaLnBrk="1" hangingPunct="1">
              <a:defRPr/>
            </a:pPr>
            <a:r>
              <a:rPr lang="en-US" sz="3600" dirty="0">
                <a:latin typeface="Calibri" panose="020F0502020204030204" pitchFamily="34" charset="0"/>
                <a:cs typeface="Calibri" panose="020F0502020204030204" pitchFamily="34" charset="0"/>
              </a:rPr>
              <a:t>2. </a:t>
            </a:r>
            <a:r>
              <a:rPr lang="fr-CH" sz="3600" dirty="0">
                <a:latin typeface="+mn-lt"/>
              </a:rPr>
              <a:t>HES-SO Genève, </a:t>
            </a:r>
            <a:r>
              <a:rPr lang="fr-CH" sz="3600" dirty="0" err="1">
                <a:latin typeface="+mn-lt"/>
              </a:rPr>
              <a:t>Swiss</a:t>
            </a:r>
            <a:r>
              <a:rPr lang="fr-CH" sz="3600" dirty="0">
                <a:latin typeface="+mn-lt"/>
              </a:rPr>
              <a:t> </a:t>
            </a:r>
            <a:r>
              <a:rPr lang="fr-CH" sz="3600" dirty="0" err="1">
                <a:latin typeface="+mn-lt"/>
              </a:rPr>
              <a:t>University</a:t>
            </a:r>
            <a:r>
              <a:rPr lang="fr-CH" sz="3600" dirty="0">
                <a:latin typeface="+mn-lt"/>
              </a:rPr>
              <a:t> of </a:t>
            </a:r>
            <a:r>
              <a:rPr lang="fr-CH" sz="3600" dirty="0" err="1">
                <a:latin typeface="+mn-lt"/>
              </a:rPr>
              <a:t>Applied</a:t>
            </a:r>
            <a:r>
              <a:rPr lang="fr-CH" sz="3600" dirty="0">
                <a:latin typeface="+mn-lt"/>
              </a:rPr>
              <a:t> Sciences </a:t>
            </a:r>
          </a:p>
          <a:p>
            <a:pPr marL="914276" indent="-914276" algn="ctr" defTabSz="4387247" eaLnBrk="1" hangingPunct="1">
              <a:defRPr/>
            </a:pPr>
            <a:r>
              <a:rPr lang="fr-CH" sz="3600" dirty="0">
                <a:latin typeface="+mn-lt"/>
              </a:rPr>
              <a:t>and Arts Western </a:t>
            </a:r>
            <a:r>
              <a:rPr lang="fr-CH" sz="3600" dirty="0" err="1">
                <a:latin typeface="+mn-lt"/>
              </a:rPr>
              <a:t>Switzerland</a:t>
            </a:r>
            <a:r>
              <a:rPr lang="fr-CH" sz="3600" dirty="0">
                <a:latin typeface="+mn-lt"/>
              </a:rPr>
              <a:t>, Geneva</a:t>
            </a:r>
          </a:p>
          <a:p>
            <a:pPr marL="914276" indent="-914276" algn="ctr" defTabSz="4387247" eaLnBrk="1" hangingPunct="1">
              <a:defRPr/>
            </a:pPr>
            <a:r>
              <a:rPr lang="fr-CH" sz="3600" dirty="0">
                <a:latin typeface="+mj-lt"/>
                <a:cs typeface="Calibri" panose="020F0502020204030204" pitchFamily="34" charset="0"/>
              </a:rPr>
              <a:t>Contact: r.paridant@fischerconnectors.ch</a:t>
            </a:r>
            <a:endParaRPr lang="en-US" sz="3600" dirty="0">
              <a:latin typeface="+mj-lt"/>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6141158"/>
            <a:ext cx="13017206" cy="466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buNone/>
            </a:pPr>
            <a:r>
              <a:rPr lang="en-GB" altLang="nl-NL" sz="4800" b="1" dirty="0">
                <a:cs typeface="Calibri" panose="020F0502020204030204" pitchFamily="34" charset="0"/>
              </a:rPr>
              <a:t>INRODUCTION</a:t>
            </a:r>
            <a:r>
              <a:rPr lang="en-GB" altLang="nl-NL" sz="4800" dirty="0">
                <a:cs typeface="Calibri" panose="020F0502020204030204" pitchFamily="34" charset="0"/>
              </a:rPr>
              <a:t>:</a:t>
            </a:r>
          </a:p>
          <a:p>
            <a:pPr algn="just">
              <a:buNone/>
            </a:pPr>
            <a:r>
              <a:rPr lang="en-GB" sz="4800" dirty="0"/>
              <a:t>The following study was conducted to model the different behaviours of a silicone. The studied material is part of the elastomer’s family with a complex internal structure. it is used in a wide temperature range. </a:t>
            </a:r>
            <a:endParaRPr lang="en-GB" dirty="0"/>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602970" y="28905783"/>
            <a:ext cx="12975642" cy="304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With the of the COMSOL ® software, the goal is to reproduce simulations of experiments, allowing to reverse engineer and extract the right models to represent comportment of the material.</a:t>
            </a: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997361"/>
            <a:ext cx="13019177" cy="85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nl-NL" sz="4800" b="1" dirty="0">
                <a:cs typeface="Calibri" panose="020F0502020204030204" pitchFamily="34" charset="0"/>
              </a:rPr>
              <a:t>RESULTS</a:t>
            </a:r>
            <a:r>
              <a:rPr lang="en-GB" altLang="nl-NL" sz="4800" dirty="0">
                <a:cs typeface="Calibri" panose="020F0502020204030204" pitchFamily="34" charset="0"/>
              </a:rPr>
              <a:t>:</a:t>
            </a:r>
          </a:p>
          <a:p>
            <a:pPr algn="just">
              <a:buNone/>
            </a:pPr>
            <a:r>
              <a:rPr lang="en-GB" sz="4800" dirty="0" err="1"/>
              <a:t>Hyperelastic</a:t>
            </a:r>
            <a:r>
              <a:rPr lang="en-GB" sz="4800" dirty="0"/>
              <a:t> parameters were identified for the initial tensile step and the tenth tensile step. A model (Yeoh) could be clearly identified as best representing the material behaviour. </a:t>
            </a:r>
            <a:r>
              <a:rPr lang="en-GB" sz="4800" dirty="0" err="1"/>
              <a:t>Hyperelastics</a:t>
            </a:r>
            <a:r>
              <a:rPr lang="en-GB" sz="4800" dirty="0"/>
              <a:t> parameters were mapped in function of the test temperature and the nominal strain.</a:t>
            </a:r>
          </a:p>
          <a:p>
            <a:pPr algn="just">
              <a:buNone/>
            </a:pPr>
            <a:r>
              <a:rPr lang="en-GB" sz="4800" dirty="0"/>
              <a:t>The viscoelastic parameters were identified for each step separately regarding the complete stepwise test, the Maxwell model fits the best. Nine parameters were optimized for this analysis.</a:t>
            </a:r>
            <a:endParaRPr lang="en-GB"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677145" y="31286854"/>
            <a:ext cx="13029272" cy="762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endParaRPr lang="fr-CH" dirty="0"/>
          </a:p>
          <a:p>
            <a:pPr algn="just">
              <a:buNone/>
            </a:pPr>
            <a:r>
              <a:rPr lang="en-GB" sz="4800" dirty="0"/>
              <a:t>In conclusion, the COMSOL® software and its different modules made it possible to obtain theoretical / mathematical models allowing to represent certain isolated behaviour of silicone. It has been possible to identify models (Yeoh and Maxwell) to describe the main behaviours of the silicone. An identification of the parameters according to the constraints (temperature, stress) was possible.</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680591" y="38637357"/>
            <a:ext cx="13024286" cy="2550046"/>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US" sz="2800" dirty="0" err="1">
                <a:latin typeface="Calibri" panose="020F0502020204030204" pitchFamily="34" charset="0"/>
                <a:ea typeface="+mn-ea"/>
                <a:cs typeface="Calibri" panose="020F0502020204030204" pitchFamily="34" charset="0"/>
              </a:rPr>
              <a:t>Jörgen</a:t>
            </a:r>
            <a:r>
              <a:rPr lang="en-US" sz="2800" dirty="0">
                <a:latin typeface="Calibri" panose="020F0502020204030204" pitchFamily="34" charset="0"/>
                <a:ea typeface="+mn-ea"/>
                <a:cs typeface="Calibri" panose="020F0502020204030204" pitchFamily="34" charset="0"/>
              </a:rPr>
              <a:t> </a:t>
            </a:r>
            <a:r>
              <a:rPr lang="en-US" sz="2800" dirty="0" err="1">
                <a:latin typeface="Calibri" panose="020F0502020204030204" pitchFamily="34" charset="0"/>
                <a:ea typeface="+mn-ea"/>
                <a:cs typeface="Calibri" panose="020F0502020204030204" pitchFamily="34" charset="0"/>
              </a:rPr>
              <a:t>Bergström</a:t>
            </a:r>
            <a:r>
              <a:rPr lang="en-US" sz="2800" dirty="0">
                <a:latin typeface="Calibri" panose="020F0502020204030204" pitchFamily="34" charset="0"/>
                <a:ea typeface="+mn-ea"/>
                <a:cs typeface="Calibri" panose="020F0502020204030204" pitchFamily="34" charset="0"/>
              </a:rPr>
              <a:t>, Mechanics of Solid Polymers Theory and Computational Modeling, ISBN 978-0-323-31150-2, (2015)</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“COMSOL Multiphysics V 5.4”, 2018</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Fischer Connectors, Internal propriety, Thierry Goldhorn, Romain Paridant de C.</a:t>
            </a: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2364080" y="25077130"/>
            <a:ext cx="1297564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Eq 1</a:t>
            </a:r>
            <a:r>
              <a:rPr lang="en-US" altLang="nl-NL" sz="3600" dirty="0">
                <a:cs typeface="Calibri" panose="020F0502020204030204" pitchFamily="34" charset="0"/>
              </a:rPr>
              <a:t>. General equations use to represent the </a:t>
            </a:r>
            <a:r>
              <a:rPr lang="en-US" altLang="nl-NL" sz="3600" dirty="0" err="1">
                <a:cs typeface="Calibri" panose="020F0502020204030204" pitchFamily="34" charset="0"/>
              </a:rPr>
              <a:t>hyperelastic</a:t>
            </a:r>
            <a:r>
              <a:rPr lang="en-US" altLang="nl-NL" sz="3600" dirty="0">
                <a:cs typeface="Calibri" panose="020F0502020204030204" pitchFamily="34" charset="0"/>
              </a:rPr>
              <a:t> and viscoelastic behavior.</a:t>
            </a: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15329222" y="19052648"/>
            <a:ext cx="1367988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 3</a:t>
            </a:r>
            <a:r>
              <a:rPr lang="en-US" altLang="nl-NL" sz="3600" dirty="0">
                <a:cs typeface="Calibri" panose="020F0502020204030204" pitchFamily="34" charset="0"/>
              </a:rPr>
              <a:t>. </a:t>
            </a:r>
            <a:r>
              <a:rPr lang="en-US" sz="3600" dirty="0"/>
              <a:t>Comparison of experimental and simulated curves for viscoelastic and </a:t>
            </a:r>
            <a:r>
              <a:rPr lang="en-US" sz="3600" dirty="0" err="1"/>
              <a:t>hyperelastic</a:t>
            </a:r>
            <a:r>
              <a:rPr lang="en-US" sz="3600" dirty="0"/>
              <a:t> behavior [2].</a:t>
            </a:r>
            <a:endParaRPr lang="en-US" altLang="nl-NL" sz="3600" dirty="0">
              <a:cs typeface="Calibri" panose="020F0502020204030204" pitchFamily="34" charset="0"/>
            </a:endParaRP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52387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EED5FFDD-2B41-4A37-A51D-65DB32D25C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36010" y="3494237"/>
            <a:ext cx="5202088" cy="1929633"/>
          </a:xfrm>
          <a:prstGeom prst="rect">
            <a:avLst/>
          </a:prstGeom>
        </p:spPr>
      </p:pic>
      <p:pic>
        <p:nvPicPr>
          <p:cNvPr id="8" name="Image 7">
            <a:extLst>
              <a:ext uri="{FF2B5EF4-FFF2-40B4-BE49-F238E27FC236}">
                <a16:creationId xmlns:a16="http://schemas.microsoft.com/office/drawing/2014/main" id="{AA4286FA-AA3B-4CEF-8CFE-B9ABBA66C0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746857" y="4952444"/>
            <a:ext cx="3996155" cy="1068097"/>
          </a:xfrm>
          <a:prstGeom prst="rect">
            <a:avLst/>
          </a:prstGeom>
        </p:spPr>
      </p:pic>
      <p:pic>
        <p:nvPicPr>
          <p:cNvPr id="10" name="Image 9">
            <a:extLst>
              <a:ext uri="{FF2B5EF4-FFF2-40B4-BE49-F238E27FC236}">
                <a16:creationId xmlns:a16="http://schemas.microsoft.com/office/drawing/2014/main" id="{2DE32CAB-B711-4997-A381-8A734EB844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76816" y="3449340"/>
            <a:ext cx="6577758" cy="2606164"/>
          </a:xfrm>
          <a:prstGeom prst="rect">
            <a:avLst/>
          </a:prstGeom>
        </p:spPr>
      </p:pic>
      <p:pic>
        <p:nvPicPr>
          <p:cNvPr id="12" name="Image 11">
            <a:extLst>
              <a:ext uri="{FF2B5EF4-FFF2-40B4-BE49-F238E27FC236}">
                <a16:creationId xmlns:a16="http://schemas.microsoft.com/office/drawing/2014/main" id="{D34397D8-7CA1-400B-893C-E62BAB5EDF4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136010" y="969659"/>
            <a:ext cx="5210175" cy="2152650"/>
          </a:xfrm>
          <a:prstGeom prst="rect">
            <a:avLst/>
          </a:prstGeom>
        </p:spPr>
      </p:pic>
      <p:sp>
        <p:nvSpPr>
          <p:cNvPr id="30" name="TextBox 6">
            <a:extLst>
              <a:ext uri="{FF2B5EF4-FFF2-40B4-BE49-F238E27FC236}">
                <a16:creationId xmlns:a16="http://schemas.microsoft.com/office/drawing/2014/main" id="{E0D3DA61-0E63-4099-8A9F-71361C41EB38}"/>
              </a:ext>
            </a:extLst>
          </p:cNvPr>
          <p:cNvSpPr txBox="1">
            <a:spLocks noChangeArrowheads="1"/>
          </p:cNvSpPr>
          <p:nvPr/>
        </p:nvSpPr>
        <p:spPr bwMode="auto">
          <a:xfrm>
            <a:off x="1694532" y="15017228"/>
            <a:ext cx="13017206" cy="304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A series of laboratory experiments were conducted on the material in order to obtain real data according to a wide temperature range (cycle tensile, step wise and DMA). </a:t>
            </a:r>
          </a:p>
        </p:txBody>
      </p:sp>
      <mc:AlternateContent xmlns:mc="http://schemas.openxmlformats.org/markup-compatibility/2006">
        <mc:Choice xmlns:a14="http://schemas.microsoft.com/office/drawing/2010/main" Requires="a14">
          <p:sp>
            <p:nvSpPr>
              <p:cNvPr id="31" name="TextBox 7">
                <a:extLst>
                  <a:ext uri="{FF2B5EF4-FFF2-40B4-BE49-F238E27FC236}">
                    <a16:creationId xmlns:a16="http://schemas.microsoft.com/office/drawing/2014/main" id="{AA310C5E-087D-40B7-AFEB-624E5DF625C3}"/>
                  </a:ext>
                </a:extLst>
              </p:cNvPr>
              <p:cNvSpPr txBox="1">
                <a:spLocks noChangeArrowheads="1"/>
              </p:cNvSpPr>
              <p:nvPr/>
            </p:nvSpPr>
            <p:spPr bwMode="auto">
              <a:xfrm>
                <a:off x="1566793" y="37407878"/>
                <a:ext cx="12975642" cy="38405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The module "COMSOL®Optimization" with different algorithms (Nelder-Mead, BOBYQA, SNOPT and Levenberg-Marquardt) was used. The goal is to identify the coefficient </a:t>
                </a:r>
                <a:r>
                  <a:rPr lang="en-US" sz="4800" dirty="0"/>
                  <a:t>“</a:t>
                </a:r>
                <a14:m>
                  <m:oMath xmlns:m="http://schemas.openxmlformats.org/officeDocument/2006/math">
                    <m:sSub>
                      <m:sSubPr>
                        <m:ctrlPr>
                          <a:rPr lang="fr-CH" sz="4800" i="1">
                            <a:solidFill>
                              <a:srgbClr val="000000"/>
                            </a:solidFill>
                            <a:latin typeface="Cambria Math" panose="02040503050406030204" pitchFamily="18" charset="0"/>
                          </a:rPr>
                        </m:ctrlPr>
                      </m:sSubPr>
                      <m:e>
                        <m:r>
                          <a:rPr lang="fr-CH" sz="4800" i="1">
                            <a:solidFill>
                              <a:srgbClr val="000000"/>
                            </a:solidFill>
                            <a:latin typeface="Cambria Math" panose="02040503050406030204" pitchFamily="18" charset="0"/>
                          </a:rPr>
                          <m:t>𝐶</m:t>
                        </m:r>
                      </m:e>
                      <m:sub>
                        <m:r>
                          <a:rPr lang="fr-CH" sz="4800" i="1">
                            <a:solidFill>
                              <a:srgbClr val="000000"/>
                            </a:solidFill>
                            <a:latin typeface="Cambria Math" panose="02040503050406030204" pitchFamily="18" charset="0"/>
                          </a:rPr>
                          <m:t>𝑖𝑗</m:t>
                        </m:r>
                      </m:sub>
                    </m:sSub>
                  </m:oMath>
                </a14:m>
                <a:r>
                  <a:rPr lang="en-US" sz="4800" dirty="0"/>
                  <a:t>”</a:t>
                </a:r>
                <a:r>
                  <a:rPr lang="en-GB" sz="4800" dirty="0"/>
                  <a:t>and the invariant </a:t>
                </a:r>
                <a:r>
                  <a:rPr lang="en-US" sz="4800" dirty="0"/>
                  <a:t>"</a:t>
                </a:r>
                <a14:m>
                  <m:oMath xmlns:m="http://schemas.openxmlformats.org/officeDocument/2006/math">
                    <m:r>
                      <a:rPr lang="fr-CH" sz="4800" i="1">
                        <a:solidFill>
                          <a:srgbClr val="000000"/>
                        </a:solidFill>
                        <a:latin typeface="Cambria Math" panose="02040503050406030204" pitchFamily="18" charset="0"/>
                      </a:rPr>
                      <m:t>𝐼</m:t>
                    </m:r>
                    <m:r>
                      <a:rPr lang="fr-CH" sz="4800" i="1">
                        <a:solidFill>
                          <a:srgbClr val="000000"/>
                        </a:solidFill>
                        <a:latin typeface="Cambria Math" panose="02040503050406030204" pitchFamily="18" charset="0"/>
                      </a:rPr>
                      <m:t> </m:t>
                    </m:r>
                  </m:oMath>
                </a14:m>
                <a:r>
                  <a:rPr lang="en-GB" sz="4800" dirty="0"/>
                  <a:t>" as a function dependent of temperature and stress.</a:t>
                </a:r>
              </a:p>
            </p:txBody>
          </p:sp>
        </mc:Choice>
        <mc:Fallback>
          <p:sp>
            <p:nvSpPr>
              <p:cNvPr id="31" name="TextBox 7">
                <a:extLst>
                  <a:ext uri="{FF2B5EF4-FFF2-40B4-BE49-F238E27FC236}">
                    <a16:creationId xmlns:a16="http://schemas.microsoft.com/office/drawing/2014/main" id="{AA310C5E-087D-40B7-AFEB-624E5DF625C3}"/>
                  </a:ext>
                </a:extLst>
              </p:cNvPr>
              <p:cNvSpPr txBox="1">
                <a:spLocks noRot="1" noChangeAspect="1" noMove="1" noResize="1" noEditPoints="1" noAdjustHandles="1" noChangeArrowheads="1" noChangeShapeType="1" noTextEdit="1"/>
              </p:cNvSpPr>
              <p:nvPr/>
            </p:nvSpPr>
            <p:spPr bwMode="auto">
              <a:xfrm>
                <a:off x="1566793" y="37407878"/>
                <a:ext cx="12975642" cy="3840527"/>
              </a:xfrm>
              <a:prstGeom prst="rect">
                <a:avLst/>
              </a:prstGeom>
              <a:blipFill>
                <a:blip r:embed="rId10"/>
                <a:stretch>
                  <a:fillRect l="-2161" t="-3492" r="-2161" b="-76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H">
                    <a:noFill/>
                  </a:rPr>
                  <a:t> </a:t>
                </a:r>
              </a:p>
            </p:txBody>
          </p:sp>
        </mc:Fallback>
      </mc:AlternateContent>
      <p:sp>
        <p:nvSpPr>
          <p:cNvPr id="47" name="TextBox 33">
            <a:extLst>
              <a:ext uri="{FF2B5EF4-FFF2-40B4-BE49-F238E27FC236}">
                <a16:creationId xmlns:a16="http://schemas.microsoft.com/office/drawing/2014/main" id="{A37D27CD-4751-4343-BF98-365D6AC08076}"/>
              </a:ext>
            </a:extLst>
          </p:cNvPr>
          <p:cNvSpPr txBox="1">
            <a:spLocks noChangeArrowheads="1"/>
          </p:cNvSpPr>
          <p:nvPr/>
        </p:nvSpPr>
        <p:spPr bwMode="auto">
          <a:xfrm>
            <a:off x="1196677" y="36866318"/>
            <a:ext cx="1383876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 2</a:t>
            </a:r>
            <a:r>
              <a:rPr lang="en-US" altLang="nl-NL" sz="3600" dirty="0">
                <a:cs typeface="Calibri" panose="020F0502020204030204" pitchFamily="34" charset="0"/>
              </a:rPr>
              <a:t>. Data obtained from experiences [3] and COMSOL Multiphysics</a:t>
            </a:r>
            <a:r>
              <a:rPr lang="en-US" sz="3600" dirty="0">
                <a:solidFill>
                  <a:srgbClr val="00B050"/>
                </a:solidFill>
              </a:rPr>
              <a:t> </a:t>
            </a:r>
            <a:r>
              <a:rPr lang="en-US" sz="3600" dirty="0"/>
              <a:t>®[2]</a:t>
            </a:r>
            <a:endParaRPr lang="en-US" altLang="nl-NL" sz="3600" dirty="0">
              <a:cs typeface="Calibri" panose="020F0502020204030204" pitchFamily="34" charset="0"/>
            </a:endParaRPr>
          </a:p>
        </p:txBody>
      </p:sp>
      <p:grpSp>
        <p:nvGrpSpPr>
          <p:cNvPr id="37" name="Groupe 36">
            <a:extLst>
              <a:ext uri="{FF2B5EF4-FFF2-40B4-BE49-F238E27FC236}">
                <a16:creationId xmlns:a16="http://schemas.microsoft.com/office/drawing/2014/main" id="{0D436D43-696F-4BC6-8181-0C43F77B836D}"/>
              </a:ext>
            </a:extLst>
          </p:cNvPr>
          <p:cNvGrpSpPr/>
          <p:nvPr/>
        </p:nvGrpSpPr>
        <p:grpSpPr>
          <a:xfrm>
            <a:off x="1548115" y="31907215"/>
            <a:ext cx="13084537" cy="5023506"/>
            <a:chOff x="0" y="0"/>
            <a:chExt cx="13907037" cy="5339147"/>
          </a:xfrm>
        </p:grpSpPr>
        <p:grpSp>
          <p:nvGrpSpPr>
            <p:cNvPr id="38" name="Groupe 37">
              <a:extLst>
                <a:ext uri="{FF2B5EF4-FFF2-40B4-BE49-F238E27FC236}">
                  <a16:creationId xmlns:a16="http://schemas.microsoft.com/office/drawing/2014/main" id="{DA079043-C601-4063-B949-FC751DF52D00}"/>
                </a:ext>
              </a:extLst>
            </p:cNvPr>
            <p:cNvGrpSpPr/>
            <p:nvPr/>
          </p:nvGrpSpPr>
          <p:grpSpPr>
            <a:xfrm>
              <a:off x="0" y="0"/>
              <a:ext cx="13907037" cy="4834766"/>
              <a:chOff x="0" y="0"/>
              <a:chExt cx="13907037" cy="4834766"/>
            </a:xfrm>
          </p:grpSpPr>
          <p:pic>
            <p:nvPicPr>
              <p:cNvPr id="40" name="Image 39">
                <a:extLst>
                  <a:ext uri="{FF2B5EF4-FFF2-40B4-BE49-F238E27FC236}">
                    <a16:creationId xmlns:a16="http://schemas.microsoft.com/office/drawing/2014/main" id="{3E5FB848-E40A-4376-BD3A-0645F4565A50}"/>
                  </a:ext>
                </a:extLst>
              </p:cNvPr>
              <p:cNvPicPr>
                <a:picLocks noChangeAspect="1"/>
              </p:cNvPicPr>
              <p:nvPr/>
            </p:nvPicPr>
            <p:blipFill>
              <a:blip r:embed="rId11"/>
              <a:stretch>
                <a:fillRect/>
              </a:stretch>
            </p:blipFill>
            <p:spPr>
              <a:xfrm>
                <a:off x="8019001" y="62318"/>
                <a:ext cx="5888036" cy="1426593"/>
              </a:xfrm>
              <a:prstGeom prst="rect">
                <a:avLst/>
              </a:prstGeom>
            </p:spPr>
          </p:pic>
          <p:pic>
            <p:nvPicPr>
              <p:cNvPr id="41" name="Image 40">
                <a:extLst>
                  <a:ext uri="{FF2B5EF4-FFF2-40B4-BE49-F238E27FC236}">
                    <a16:creationId xmlns:a16="http://schemas.microsoft.com/office/drawing/2014/main" id="{4B0C69BE-F16C-4793-91B7-A2CBCEAD5FF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6332863" cy="4834766"/>
              </a:xfrm>
              <a:prstGeom prst="rect">
                <a:avLst/>
              </a:prstGeom>
            </p:spPr>
          </p:pic>
          <p:sp>
            <p:nvSpPr>
              <p:cNvPr id="42" name="Signe Plus 41">
                <a:extLst>
                  <a:ext uri="{FF2B5EF4-FFF2-40B4-BE49-F238E27FC236}">
                    <a16:creationId xmlns:a16="http://schemas.microsoft.com/office/drawing/2014/main" id="{0E22D111-D58B-4029-90D4-B7D837273175}"/>
                  </a:ext>
                </a:extLst>
              </p:cNvPr>
              <p:cNvSpPr/>
              <p:nvPr/>
            </p:nvSpPr>
            <p:spPr>
              <a:xfrm>
                <a:off x="5739201" y="1056891"/>
                <a:ext cx="2204643" cy="2204643"/>
              </a:xfrm>
              <a:prstGeom prst="mathPlus">
                <a:avLst>
                  <a:gd name="adj1" fmla="val 14303"/>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endParaRPr lang="fr-CH" dirty="0"/>
              </a:p>
            </p:txBody>
          </p:sp>
        </p:grpSp>
        <p:pic>
          <p:nvPicPr>
            <p:cNvPr id="39" name="Image 38">
              <a:extLst>
                <a:ext uri="{FF2B5EF4-FFF2-40B4-BE49-F238E27FC236}">
                  <a16:creationId xmlns:a16="http://schemas.microsoft.com/office/drawing/2014/main" id="{B70ED034-B3FF-4CEF-A274-3B326F711511}"/>
                </a:ext>
              </a:extLst>
            </p:cNvPr>
            <p:cNvPicPr>
              <a:picLocks noChangeAspect="1"/>
            </p:cNvPicPr>
            <p:nvPr/>
          </p:nvPicPr>
          <p:blipFill rotWithShape="1">
            <a:blip r:embed="rId13">
              <a:extLst>
                <a:ext uri="{28A0092B-C50C-407E-A947-70E740481C1C}">
                  <a14:useLocalDpi xmlns:a14="http://schemas.microsoft.com/office/drawing/2010/main" val="0"/>
                </a:ext>
              </a:extLst>
            </a:blip>
            <a:srcRect l="24217" t="115" b="-1"/>
            <a:stretch/>
          </p:blipFill>
          <p:spPr>
            <a:xfrm>
              <a:off x="8879305" y="1347537"/>
              <a:ext cx="4140835" cy="3991610"/>
            </a:xfrm>
            <a:prstGeom prst="rect">
              <a:avLst/>
            </a:prstGeom>
          </p:spPr>
        </p:pic>
      </p:grpSp>
      <p:grpSp>
        <p:nvGrpSpPr>
          <p:cNvPr id="2" name="Groupe 1">
            <a:extLst>
              <a:ext uri="{FF2B5EF4-FFF2-40B4-BE49-F238E27FC236}">
                <a16:creationId xmlns:a16="http://schemas.microsoft.com/office/drawing/2014/main" id="{736873D8-E0E9-4638-B1AB-E9E669E776D4}"/>
              </a:ext>
            </a:extLst>
          </p:cNvPr>
          <p:cNvGrpSpPr/>
          <p:nvPr/>
        </p:nvGrpSpPr>
        <p:grpSpPr>
          <a:xfrm>
            <a:off x="1598656" y="20882203"/>
            <a:ext cx="12975641" cy="4798209"/>
            <a:chOff x="1566793" y="32272116"/>
            <a:chExt cx="12975641" cy="4798209"/>
          </a:xfrm>
        </p:grpSpPr>
        <mc:AlternateContent xmlns:mc="http://schemas.openxmlformats.org/markup-compatibility/2006" xmlns:a14="http://schemas.microsoft.com/office/drawing/2010/main">
          <mc:Choice Requires="a14">
            <p:sp>
              <p:nvSpPr>
                <p:cNvPr id="2057" name="Object 5">
                  <a:extLst>
                    <a:ext uri="{FF2B5EF4-FFF2-40B4-BE49-F238E27FC236}">
                      <a16:creationId xmlns:a16="http://schemas.microsoft.com/office/drawing/2014/main" id="{FBDD34C2-BB4A-744A-82CC-84BAFA89BA7D}"/>
                    </a:ext>
                  </a:extLst>
                </p:cNvPr>
                <p:cNvSpPr txBox="1"/>
                <p:nvPr/>
              </p:nvSpPr>
              <p:spPr bwMode="auto">
                <a:xfrm>
                  <a:off x="1566793" y="34395387"/>
                  <a:ext cx="12975641" cy="2674938"/>
                </a:xfrm>
                <a:prstGeom prst="rect">
                  <a:avLst/>
                </a:prstGeom>
                <a:noFill/>
                <a:ln>
                  <a:noFill/>
                </a:ln>
                <a:extLst/>
              </p:spPr>
              <p:txBody>
                <a:bodyPr>
                  <a:noAutofit/>
                </a:bodyPr>
                <a:lstStyle/>
                <a:p>
                  <a:pPr/>
                  <a14:m>
                    <m:oMathPara xmlns:m="http://schemas.openxmlformats.org/officeDocument/2006/math">
                      <m:oMathParaPr>
                        <m:jc m:val="left"/>
                      </m:oMathParaPr>
                      <m:oMath xmlns:m="http://schemas.openxmlformats.org/officeDocument/2006/math">
                        <m:r>
                          <a:rPr lang="fr-CH" sz="4400" b="0" i="1" smtClean="0">
                            <a:solidFill>
                              <a:srgbClr val="000000"/>
                            </a:solidFill>
                            <a:latin typeface="Cambria Math" panose="02040503050406030204" pitchFamily="18" charset="0"/>
                          </a:rPr>
                          <m:t>𝑊</m:t>
                        </m:r>
                        <m:r>
                          <a:rPr lang="fr-CH" sz="4400" b="0" i="1" smtClean="0">
                            <a:solidFill>
                              <a:srgbClr val="000000"/>
                            </a:solidFill>
                            <a:latin typeface="Cambria Math" panose="02040503050406030204" pitchFamily="18" charset="0"/>
                          </a:rPr>
                          <m:t>=</m:t>
                        </m:r>
                        <m:nary>
                          <m:naryPr>
                            <m:chr m:val="∑"/>
                            <m:ctrlPr>
                              <a:rPr lang="fr-CH" sz="4400" b="0" i="1" smtClean="0">
                                <a:solidFill>
                                  <a:srgbClr val="000000"/>
                                </a:solidFill>
                                <a:latin typeface="Cambria Math" panose="02040503050406030204" pitchFamily="18" charset="0"/>
                              </a:rPr>
                            </m:ctrlPr>
                          </m:naryPr>
                          <m:sub>
                            <m:r>
                              <m:rPr>
                                <m:brk m:alnAt="23"/>
                              </m:rPr>
                              <a:rPr lang="fr-CH" sz="4400" b="0" i="1" smtClean="0">
                                <a:solidFill>
                                  <a:srgbClr val="000000"/>
                                </a:solidFill>
                                <a:latin typeface="Cambria Math" panose="02040503050406030204" pitchFamily="18" charset="0"/>
                              </a:rPr>
                              <m:t>𝑖</m:t>
                            </m:r>
                            <m:r>
                              <a:rPr lang="fr-CH" sz="4400" b="0" i="1" smtClean="0">
                                <a:solidFill>
                                  <a:srgbClr val="000000"/>
                                </a:solidFill>
                                <a:latin typeface="Cambria Math" panose="02040503050406030204" pitchFamily="18" charset="0"/>
                              </a:rPr>
                              <m:t>+</m:t>
                            </m:r>
                            <m:r>
                              <a:rPr lang="fr-CH" sz="4400" b="0" i="1" smtClean="0">
                                <a:solidFill>
                                  <a:srgbClr val="000000"/>
                                </a:solidFill>
                                <a:latin typeface="Cambria Math" panose="02040503050406030204" pitchFamily="18" charset="0"/>
                              </a:rPr>
                              <m:t>𝑗</m:t>
                            </m:r>
                            <m:r>
                              <a:rPr lang="fr-CH" sz="4400" b="0" i="1" smtClean="0">
                                <a:solidFill>
                                  <a:srgbClr val="000000"/>
                                </a:solidFill>
                                <a:latin typeface="Cambria Math" panose="02040503050406030204" pitchFamily="18" charset="0"/>
                              </a:rPr>
                              <m:t>=1</m:t>
                            </m:r>
                          </m:sub>
                          <m:sup>
                            <m:r>
                              <a:rPr lang="fr-CH" sz="4400" b="0" i="1" smtClean="0">
                                <a:solidFill>
                                  <a:srgbClr val="000000"/>
                                </a:solidFill>
                                <a:latin typeface="Cambria Math" panose="02040503050406030204" pitchFamily="18" charset="0"/>
                              </a:rPr>
                              <m:t>𝑁</m:t>
                            </m:r>
                          </m:sup>
                          <m:e>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𝐶</m:t>
                                </m:r>
                              </m:e>
                              <m:sub>
                                <m:r>
                                  <a:rPr lang="fr-CH" sz="4400" b="0" i="1" smtClean="0">
                                    <a:solidFill>
                                      <a:srgbClr val="000000"/>
                                    </a:solidFill>
                                    <a:latin typeface="Cambria Math" panose="02040503050406030204" pitchFamily="18" charset="0"/>
                                  </a:rPr>
                                  <m:t>𝑖𝑗</m:t>
                                </m:r>
                              </m:sub>
                            </m:sSub>
                            <m:sSup>
                              <m:sSupPr>
                                <m:ctrlPr>
                                  <a:rPr lang="fr-CH" sz="4400" b="0" i="1" smtClean="0">
                                    <a:solidFill>
                                      <a:srgbClr val="000000"/>
                                    </a:solidFill>
                                    <a:latin typeface="Cambria Math" panose="02040503050406030204" pitchFamily="18" charset="0"/>
                                  </a:rPr>
                                </m:ctrlPr>
                              </m:sSupPr>
                              <m:e>
                                <m:d>
                                  <m:dPr>
                                    <m:ctrlPr>
                                      <a:rPr lang="fr-CH" sz="4400" b="0" i="1" smtClean="0">
                                        <a:solidFill>
                                          <a:srgbClr val="000000"/>
                                        </a:solidFill>
                                        <a:latin typeface="Cambria Math" panose="02040503050406030204" pitchFamily="18" charset="0"/>
                                      </a:rPr>
                                    </m:ctrlPr>
                                  </m:dPr>
                                  <m:e>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𝐼</m:t>
                                        </m:r>
                                      </m:e>
                                      <m:sub>
                                        <m:r>
                                          <a:rPr lang="fr-CH" sz="4400" b="0" i="1" smtClean="0">
                                            <a:solidFill>
                                              <a:srgbClr val="000000"/>
                                            </a:solidFill>
                                            <a:latin typeface="Cambria Math" panose="02040503050406030204" pitchFamily="18" charset="0"/>
                                          </a:rPr>
                                          <m:t>1</m:t>
                                        </m:r>
                                      </m:sub>
                                    </m:sSub>
                                    <m:r>
                                      <a:rPr lang="fr-CH" sz="4400" b="0" i="1" smtClean="0">
                                        <a:solidFill>
                                          <a:srgbClr val="000000"/>
                                        </a:solidFill>
                                        <a:latin typeface="Cambria Math" panose="02040503050406030204" pitchFamily="18" charset="0"/>
                                      </a:rPr>
                                      <m:t>−3</m:t>
                                    </m:r>
                                  </m:e>
                                </m:d>
                              </m:e>
                              <m:sup>
                                <m:r>
                                  <a:rPr lang="fr-CH" sz="4400" b="0" i="1" smtClean="0">
                                    <a:solidFill>
                                      <a:srgbClr val="000000"/>
                                    </a:solidFill>
                                    <a:latin typeface="Cambria Math" panose="02040503050406030204" pitchFamily="18" charset="0"/>
                                  </a:rPr>
                                  <m:t>𝑖</m:t>
                                </m:r>
                              </m:sup>
                            </m:sSup>
                            <m:sSup>
                              <m:sSupPr>
                                <m:ctrlPr>
                                  <a:rPr lang="fr-CH" sz="4400" b="0" i="1" smtClean="0">
                                    <a:solidFill>
                                      <a:srgbClr val="000000"/>
                                    </a:solidFill>
                                    <a:latin typeface="Cambria Math" panose="02040503050406030204" pitchFamily="18" charset="0"/>
                                  </a:rPr>
                                </m:ctrlPr>
                              </m:sSupPr>
                              <m:e>
                                <m:d>
                                  <m:dPr>
                                    <m:ctrlPr>
                                      <a:rPr lang="fr-CH" sz="4400" b="0" i="1" smtClean="0">
                                        <a:solidFill>
                                          <a:srgbClr val="000000"/>
                                        </a:solidFill>
                                        <a:latin typeface="Cambria Math" panose="02040503050406030204" pitchFamily="18" charset="0"/>
                                      </a:rPr>
                                    </m:ctrlPr>
                                  </m:dPr>
                                  <m:e>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𝐼</m:t>
                                        </m:r>
                                      </m:e>
                                      <m:sub>
                                        <m:r>
                                          <a:rPr lang="fr-CH" sz="4400" b="0" i="1" smtClean="0">
                                            <a:solidFill>
                                              <a:srgbClr val="000000"/>
                                            </a:solidFill>
                                            <a:latin typeface="Cambria Math" panose="02040503050406030204" pitchFamily="18" charset="0"/>
                                          </a:rPr>
                                          <m:t>2</m:t>
                                        </m:r>
                                      </m:sub>
                                    </m:sSub>
                                    <m:r>
                                      <a:rPr lang="fr-CH" sz="4400" b="0" i="1" smtClean="0">
                                        <a:solidFill>
                                          <a:srgbClr val="000000"/>
                                        </a:solidFill>
                                        <a:latin typeface="Cambria Math" panose="02040503050406030204" pitchFamily="18" charset="0"/>
                                      </a:rPr>
                                      <m:t>−3</m:t>
                                    </m:r>
                                  </m:e>
                                </m:d>
                              </m:e>
                              <m:sup>
                                <m:r>
                                  <a:rPr lang="fr-CH" sz="4400" b="0" i="1" smtClean="0">
                                    <a:solidFill>
                                      <a:srgbClr val="000000"/>
                                    </a:solidFill>
                                    <a:latin typeface="Cambria Math" panose="02040503050406030204" pitchFamily="18" charset="0"/>
                                  </a:rPr>
                                  <m:t>𝑗</m:t>
                                </m:r>
                              </m:sup>
                            </m:sSup>
                            <m:r>
                              <a:rPr lang="fr-CH" sz="4400" b="0" i="1" smtClean="0">
                                <a:solidFill>
                                  <a:srgbClr val="000000"/>
                                </a:solidFill>
                                <a:latin typeface="Cambria Math" panose="02040503050406030204" pitchFamily="18" charset="0"/>
                              </a:rPr>
                              <m:t>+</m:t>
                            </m:r>
                            <m:nary>
                              <m:naryPr>
                                <m:chr m:val="∑"/>
                                <m:ctrlPr>
                                  <a:rPr lang="fr-CH" sz="4400" b="0" i="1" smtClean="0">
                                    <a:solidFill>
                                      <a:srgbClr val="000000"/>
                                    </a:solidFill>
                                    <a:latin typeface="Cambria Math" panose="02040503050406030204" pitchFamily="18" charset="0"/>
                                  </a:rPr>
                                </m:ctrlPr>
                              </m:naryPr>
                              <m:sub>
                                <m:r>
                                  <m:rPr>
                                    <m:brk m:alnAt="23"/>
                                  </m:rPr>
                                  <a:rPr lang="fr-CH" sz="4400" b="0" i="1" smtClean="0">
                                    <a:solidFill>
                                      <a:srgbClr val="000000"/>
                                    </a:solidFill>
                                    <a:latin typeface="Cambria Math" panose="02040503050406030204" pitchFamily="18" charset="0"/>
                                  </a:rPr>
                                  <m:t>𝐾</m:t>
                                </m:r>
                                <m:r>
                                  <a:rPr lang="fr-CH" sz="4400" b="0" i="1" smtClean="0">
                                    <a:solidFill>
                                      <a:srgbClr val="000000"/>
                                    </a:solidFill>
                                    <a:latin typeface="Cambria Math" panose="02040503050406030204" pitchFamily="18" charset="0"/>
                                  </a:rPr>
                                  <m:t>=1</m:t>
                                </m:r>
                              </m:sub>
                              <m:sup>
                                <m:r>
                                  <a:rPr lang="fr-CH" sz="4400" b="0" i="1" smtClean="0">
                                    <a:solidFill>
                                      <a:srgbClr val="000000"/>
                                    </a:solidFill>
                                    <a:latin typeface="Cambria Math" panose="02040503050406030204" pitchFamily="18" charset="0"/>
                                  </a:rPr>
                                  <m:t>𝑁</m:t>
                                </m:r>
                              </m:sup>
                              <m:e>
                                <m:f>
                                  <m:fPr>
                                    <m:ctrlPr>
                                      <a:rPr lang="fr-CH" sz="4400" b="0" i="1" smtClean="0">
                                        <a:solidFill>
                                          <a:srgbClr val="000000"/>
                                        </a:solidFill>
                                        <a:latin typeface="Cambria Math" panose="02040503050406030204" pitchFamily="18" charset="0"/>
                                      </a:rPr>
                                    </m:ctrlPr>
                                  </m:fPr>
                                  <m:num>
                                    <m:r>
                                      <a:rPr lang="fr-CH" sz="4400" b="0" i="1" smtClean="0">
                                        <a:solidFill>
                                          <a:srgbClr val="000000"/>
                                        </a:solidFill>
                                        <a:latin typeface="Cambria Math" panose="02040503050406030204" pitchFamily="18" charset="0"/>
                                      </a:rPr>
                                      <m:t>1</m:t>
                                    </m:r>
                                  </m:num>
                                  <m:den>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𝐷</m:t>
                                        </m:r>
                                      </m:e>
                                      <m:sub>
                                        <m:r>
                                          <a:rPr lang="fr-CH" sz="4400" b="0" i="1" smtClean="0">
                                            <a:solidFill>
                                              <a:srgbClr val="000000"/>
                                            </a:solidFill>
                                            <a:latin typeface="Cambria Math" panose="02040503050406030204" pitchFamily="18" charset="0"/>
                                          </a:rPr>
                                          <m:t>𝑘</m:t>
                                        </m:r>
                                      </m:sub>
                                    </m:sSub>
                                  </m:den>
                                </m:f>
                                <m:sSup>
                                  <m:sSupPr>
                                    <m:ctrlPr>
                                      <a:rPr lang="fr-CH" sz="4400" b="0" i="1" smtClean="0">
                                        <a:solidFill>
                                          <a:srgbClr val="000000"/>
                                        </a:solidFill>
                                        <a:latin typeface="Cambria Math" panose="02040503050406030204" pitchFamily="18" charset="0"/>
                                      </a:rPr>
                                    </m:ctrlPr>
                                  </m:sSupPr>
                                  <m:e>
                                    <m:d>
                                      <m:dPr>
                                        <m:ctrlPr>
                                          <a:rPr lang="fr-CH" sz="4400" b="0" i="1" smtClean="0">
                                            <a:solidFill>
                                              <a:srgbClr val="000000"/>
                                            </a:solidFill>
                                            <a:latin typeface="Cambria Math" panose="02040503050406030204" pitchFamily="18" charset="0"/>
                                          </a:rPr>
                                        </m:ctrlPr>
                                      </m:dPr>
                                      <m:e>
                                        <m:r>
                                          <a:rPr lang="fr-CH" sz="4400" b="0" i="1" smtClean="0">
                                            <a:solidFill>
                                              <a:srgbClr val="000000"/>
                                            </a:solidFill>
                                            <a:latin typeface="Cambria Math" panose="02040503050406030204" pitchFamily="18" charset="0"/>
                                          </a:rPr>
                                          <m:t>𝐽</m:t>
                                        </m:r>
                                        <m:r>
                                          <a:rPr lang="fr-CH" sz="4400" b="0" i="1" smtClean="0">
                                            <a:solidFill>
                                              <a:srgbClr val="000000"/>
                                            </a:solidFill>
                                            <a:latin typeface="Cambria Math" panose="02040503050406030204" pitchFamily="18" charset="0"/>
                                          </a:rPr>
                                          <m:t>−1</m:t>
                                        </m:r>
                                      </m:e>
                                    </m:d>
                                  </m:e>
                                  <m:sup>
                                    <m:r>
                                      <a:rPr lang="fr-CH" sz="4400" b="0" i="1" smtClean="0">
                                        <a:solidFill>
                                          <a:srgbClr val="000000"/>
                                        </a:solidFill>
                                        <a:latin typeface="Cambria Math" panose="02040503050406030204" pitchFamily="18" charset="0"/>
                                      </a:rPr>
                                      <m:t>2</m:t>
                                    </m:r>
                                    <m:r>
                                      <a:rPr lang="fr-CH" sz="4400" b="0" i="1" smtClean="0">
                                        <a:solidFill>
                                          <a:srgbClr val="000000"/>
                                        </a:solidFill>
                                        <a:latin typeface="Cambria Math" panose="02040503050406030204" pitchFamily="18" charset="0"/>
                                      </a:rPr>
                                      <m:t>𝑘</m:t>
                                    </m:r>
                                  </m:sup>
                                </m:sSup>
                              </m:e>
                            </m:nary>
                          </m:e>
                        </m:nary>
                      </m:oMath>
                    </m:oMathPara>
                  </a14:m>
                  <a:endParaRPr lang="fr-CH" sz="4400" dirty="0"/>
                </a:p>
              </p:txBody>
            </p:sp>
          </mc:Choice>
          <mc:Fallback xmlns="">
            <p:sp>
              <p:nvSpPr>
                <p:cNvPr id="2057" name="Object 5">
                  <a:extLst>
                    <a:ext uri="{FF2B5EF4-FFF2-40B4-BE49-F238E27FC236}">
                      <a16:creationId xmlns:a16="http://schemas.microsoft.com/office/drawing/2014/main" id="{FBDD34C2-BB4A-744A-82CC-84BAFA89BA7D}"/>
                    </a:ext>
                  </a:extLst>
                </p:cNvPr>
                <p:cNvSpPr txBox="1">
                  <a:spLocks noRot="1" noChangeAspect="1" noMove="1" noResize="1" noEditPoints="1" noAdjustHandles="1" noChangeArrowheads="1" noChangeShapeType="1" noTextEdit="1"/>
                </p:cNvSpPr>
                <p:nvPr/>
              </p:nvSpPr>
              <p:spPr bwMode="auto">
                <a:xfrm>
                  <a:off x="1566793" y="34395387"/>
                  <a:ext cx="12975641" cy="2674938"/>
                </a:xfrm>
                <a:prstGeom prst="rect">
                  <a:avLst/>
                </a:prstGeom>
                <a:blipFill>
                  <a:blip r:embed="rId14"/>
                  <a:stretch>
                    <a:fillRect/>
                  </a:stretch>
                </a:blipFill>
                <a:ln>
                  <a:noFill/>
                </a:ln>
                <a:extLst/>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43" name="Object 5">
                  <a:extLst>
                    <a:ext uri="{FF2B5EF4-FFF2-40B4-BE49-F238E27FC236}">
                      <a16:creationId xmlns:a16="http://schemas.microsoft.com/office/drawing/2014/main" id="{FCD1B6B3-4718-456C-9534-FC70951891C4}"/>
                    </a:ext>
                  </a:extLst>
                </p:cNvPr>
                <p:cNvSpPr txBox="1"/>
                <p:nvPr/>
              </p:nvSpPr>
              <p:spPr bwMode="auto">
                <a:xfrm>
                  <a:off x="2470885" y="32272116"/>
                  <a:ext cx="11366500" cy="2674938"/>
                </a:xfrm>
                <a:prstGeom prst="rect">
                  <a:avLst/>
                </a:prstGeom>
                <a:noFill/>
                <a:ln>
                  <a:noFill/>
                </a:ln>
                <a:extLst/>
              </p:spPr>
              <p:txBody>
                <a:bodyPr>
                  <a:normAutofit/>
                </a:bodyPr>
                <a:lstStyle/>
                <a:p>
                  <a:pPr/>
                  <a14:m>
                    <m:oMathPara xmlns:m="http://schemas.openxmlformats.org/officeDocument/2006/math">
                      <m:oMathParaPr>
                        <m:jc m:val="center"/>
                      </m:oMathParaPr>
                      <m:oMath xmlns:m="http://schemas.openxmlformats.org/officeDocument/2006/math">
                        <m:r>
                          <a:rPr lang="fr-CH" sz="4400" b="0" i="1" smtClean="0">
                            <a:solidFill>
                              <a:srgbClr val="000000"/>
                            </a:solidFill>
                            <a:latin typeface="Cambria Math" panose="02040503050406030204" pitchFamily="18" charset="0"/>
                          </a:rPr>
                          <m:t>𝑊</m:t>
                        </m:r>
                        <m:r>
                          <a:rPr lang="fr-CH" sz="4400" b="0" i="1" smtClean="0">
                            <a:solidFill>
                              <a:srgbClr val="000000"/>
                            </a:solidFill>
                            <a:latin typeface="Cambria Math" panose="02040503050406030204" pitchFamily="18" charset="0"/>
                          </a:rPr>
                          <m:t>=</m:t>
                        </m:r>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𝑊</m:t>
                            </m:r>
                          </m:e>
                          <m:sub>
                            <m:r>
                              <a:rPr lang="fr-CH" sz="4400" b="0" i="1" smtClean="0">
                                <a:solidFill>
                                  <a:srgbClr val="000000"/>
                                </a:solidFill>
                                <a:latin typeface="Cambria Math" panose="02040503050406030204" pitchFamily="18" charset="0"/>
                              </a:rPr>
                              <m:t>𝑖𝑠𝑜</m:t>
                            </m:r>
                          </m:sub>
                        </m:sSub>
                        <m:r>
                          <a:rPr lang="fr-CH" sz="4400" b="0" i="1" smtClean="0">
                            <a:solidFill>
                              <a:srgbClr val="000000"/>
                            </a:solidFill>
                            <a:latin typeface="Cambria Math" panose="02040503050406030204" pitchFamily="18" charset="0"/>
                          </a:rPr>
                          <m:t>+</m:t>
                        </m:r>
                        <m:sSub>
                          <m:sSubPr>
                            <m:ctrlPr>
                              <a:rPr lang="fr-CH" sz="4400" b="0" i="1" smtClean="0">
                                <a:solidFill>
                                  <a:srgbClr val="000000"/>
                                </a:solidFill>
                                <a:latin typeface="Cambria Math" panose="02040503050406030204" pitchFamily="18" charset="0"/>
                              </a:rPr>
                            </m:ctrlPr>
                          </m:sSubPr>
                          <m:e>
                            <m:r>
                              <a:rPr lang="fr-CH" sz="4400" b="0" i="1" smtClean="0">
                                <a:solidFill>
                                  <a:srgbClr val="000000"/>
                                </a:solidFill>
                                <a:latin typeface="Cambria Math" panose="02040503050406030204" pitchFamily="18" charset="0"/>
                              </a:rPr>
                              <m:t>𝑊</m:t>
                            </m:r>
                          </m:e>
                          <m:sub>
                            <m:r>
                              <a:rPr lang="fr-CH" sz="4400" b="0" i="1" smtClean="0">
                                <a:solidFill>
                                  <a:srgbClr val="000000"/>
                                </a:solidFill>
                                <a:latin typeface="Cambria Math" panose="02040503050406030204" pitchFamily="18" charset="0"/>
                              </a:rPr>
                              <m:t>𝑣𝑜𝑙</m:t>
                            </m:r>
                          </m:sub>
                        </m:sSub>
                        <m:r>
                          <a:rPr lang="fr-CH" sz="4400" b="0" i="1" smtClean="0">
                            <a:solidFill>
                              <a:srgbClr val="000000"/>
                            </a:solidFill>
                            <a:latin typeface="Cambria Math" panose="02040503050406030204" pitchFamily="18" charset="0"/>
                          </a:rPr>
                          <m:t>+</m:t>
                        </m:r>
                        <m:nary>
                          <m:naryPr>
                            <m:chr m:val="∑"/>
                            <m:ctrlPr>
                              <a:rPr lang="fr-CH" sz="4400" b="0" i="1" smtClean="0">
                                <a:solidFill>
                                  <a:srgbClr val="000000"/>
                                </a:solidFill>
                                <a:latin typeface="Cambria Math" panose="02040503050406030204" pitchFamily="18" charset="0"/>
                              </a:rPr>
                            </m:ctrlPr>
                          </m:naryPr>
                          <m:sub>
                            <m:r>
                              <m:rPr>
                                <m:brk m:alnAt="23"/>
                              </m:rPr>
                              <a:rPr lang="fr-CH" sz="4400" b="0" i="1" smtClean="0">
                                <a:solidFill>
                                  <a:srgbClr val="000000"/>
                                </a:solidFill>
                                <a:latin typeface="Cambria Math" panose="02040503050406030204" pitchFamily="18" charset="0"/>
                              </a:rPr>
                              <m:t>𝑚</m:t>
                            </m:r>
                            <m:r>
                              <a:rPr lang="fr-CH" sz="4400" b="0" i="1" smtClean="0">
                                <a:solidFill>
                                  <a:srgbClr val="000000"/>
                                </a:solidFill>
                                <a:latin typeface="Cambria Math" panose="02040503050406030204" pitchFamily="18" charset="0"/>
                              </a:rPr>
                              <m:t>=1</m:t>
                            </m:r>
                          </m:sub>
                          <m:sup>
                            <m:r>
                              <a:rPr lang="fr-CH" sz="4400" b="0" i="1" smtClean="0">
                                <a:solidFill>
                                  <a:srgbClr val="000000"/>
                                </a:solidFill>
                                <a:latin typeface="Cambria Math" panose="02040503050406030204" pitchFamily="18" charset="0"/>
                              </a:rPr>
                              <m:t>𝑁</m:t>
                            </m:r>
                          </m:sup>
                          <m:e>
                            <m:sSub>
                              <m:sSubPr>
                                <m:ctrlPr>
                                  <a:rPr lang="fr-CH" sz="4400" b="0" i="1" smtClean="0">
                                    <a:solidFill>
                                      <a:srgbClr val="000000"/>
                                    </a:solidFill>
                                    <a:latin typeface="Cambria Math" panose="02040503050406030204" pitchFamily="18" charset="0"/>
                                    <a:ea typeface="Cambria Math" panose="02040503050406030204" pitchFamily="18" charset="0"/>
                                  </a:rPr>
                                </m:ctrlPr>
                              </m:sSubPr>
                              <m:e>
                                <m:r>
                                  <m:rPr>
                                    <m:sty m:val="p"/>
                                  </m:rPr>
                                  <a:rPr lang="el-GR" sz="4400" b="0" i="1" smtClean="0">
                                    <a:solidFill>
                                      <a:srgbClr val="000000"/>
                                    </a:solidFill>
                                    <a:latin typeface="Cambria Math" panose="02040503050406030204" pitchFamily="18" charset="0"/>
                                    <a:ea typeface="Cambria Math" panose="02040503050406030204" pitchFamily="18" charset="0"/>
                                  </a:rPr>
                                  <m:t>Ψ</m:t>
                                </m:r>
                              </m:e>
                              <m:sub>
                                <m:r>
                                  <a:rPr lang="fr-CH" sz="4400" b="0" i="1" smtClean="0">
                                    <a:solidFill>
                                      <a:srgbClr val="000000"/>
                                    </a:solidFill>
                                    <a:latin typeface="Cambria Math" panose="02040503050406030204" pitchFamily="18" charset="0"/>
                                    <a:ea typeface="Cambria Math" panose="02040503050406030204" pitchFamily="18" charset="0"/>
                                  </a:rPr>
                                  <m:t>𝑚</m:t>
                                </m:r>
                              </m:sub>
                            </m:sSub>
                          </m:e>
                        </m:nary>
                      </m:oMath>
                    </m:oMathPara>
                  </a14:m>
                  <a:endParaRPr lang="fr-CH" sz="4400" dirty="0"/>
                </a:p>
              </p:txBody>
            </p:sp>
          </mc:Choice>
          <mc:Fallback xmlns="">
            <p:sp>
              <p:nvSpPr>
                <p:cNvPr id="43" name="Object 5">
                  <a:extLst>
                    <a:ext uri="{FF2B5EF4-FFF2-40B4-BE49-F238E27FC236}">
                      <a16:creationId xmlns:a16="http://schemas.microsoft.com/office/drawing/2014/main" id="{FCD1B6B3-4718-456C-9534-FC70951891C4}"/>
                    </a:ext>
                  </a:extLst>
                </p:cNvPr>
                <p:cNvSpPr txBox="1">
                  <a:spLocks noRot="1" noChangeAspect="1" noMove="1" noResize="1" noEditPoints="1" noAdjustHandles="1" noChangeArrowheads="1" noChangeShapeType="1" noTextEdit="1"/>
                </p:cNvSpPr>
                <p:nvPr/>
              </p:nvSpPr>
              <p:spPr bwMode="auto">
                <a:xfrm>
                  <a:off x="2470885" y="32272116"/>
                  <a:ext cx="11366500" cy="2674938"/>
                </a:xfrm>
                <a:prstGeom prst="rect">
                  <a:avLst/>
                </a:prstGeom>
                <a:blipFill>
                  <a:blip r:embed="rId15"/>
                  <a:stretch>
                    <a:fillRect/>
                  </a:stretch>
                </a:blipFill>
                <a:ln>
                  <a:noFill/>
                </a:ln>
                <a:extLst/>
              </p:spPr>
              <p:txBody>
                <a:bodyPr/>
                <a:lstStyle/>
                <a:p>
                  <a:r>
                    <a:rPr lang="fr-CH">
                      <a:noFill/>
                    </a:rPr>
                    <a:t> </a:t>
                  </a:r>
                </a:p>
              </p:txBody>
            </p:sp>
          </mc:Fallback>
        </mc:AlternateContent>
      </p:grpSp>
      <p:sp>
        <p:nvSpPr>
          <p:cNvPr id="44" name="TextBox 7">
            <a:extLst>
              <a:ext uri="{FF2B5EF4-FFF2-40B4-BE49-F238E27FC236}">
                <a16:creationId xmlns:a16="http://schemas.microsoft.com/office/drawing/2014/main" id="{6CDFAA20-78D0-4F11-8EC2-C9624921C775}"/>
              </a:ext>
            </a:extLst>
          </p:cNvPr>
          <p:cNvSpPr txBox="1">
            <a:spLocks noChangeArrowheads="1"/>
          </p:cNvSpPr>
          <p:nvPr/>
        </p:nvSpPr>
        <p:spPr bwMode="auto">
          <a:xfrm>
            <a:off x="1566793" y="26010634"/>
            <a:ext cx="12975642" cy="304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The two general equations above [Eq.1.] are the mathematical representation of the general equations for the </a:t>
            </a:r>
            <a:r>
              <a:rPr lang="en-GB" sz="4800" dirty="0" err="1"/>
              <a:t>hyperelastic</a:t>
            </a:r>
            <a:r>
              <a:rPr lang="en-GB" sz="4800" dirty="0"/>
              <a:t> and viscoelastic behaviour..</a:t>
            </a:r>
          </a:p>
        </p:txBody>
      </p:sp>
      <p:sp>
        <p:nvSpPr>
          <p:cNvPr id="45" name="TextBox 7">
            <a:extLst>
              <a:ext uri="{FF2B5EF4-FFF2-40B4-BE49-F238E27FC236}">
                <a16:creationId xmlns:a16="http://schemas.microsoft.com/office/drawing/2014/main" id="{79BC2785-D41E-40CA-BD6D-AE05CD6F0892}"/>
              </a:ext>
            </a:extLst>
          </p:cNvPr>
          <p:cNvSpPr txBox="1">
            <a:spLocks noChangeArrowheads="1"/>
          </p:cNvSpPr>
          <p:nvPr/>
        </p:nvSpPr>
        <p:spPr bwMode="auto">
          <a:xfrm>
            <a:off x="15709007" y="20114102"/>
            <a:ext cx="12975642"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As shown in the figure above [Fig. 3] the fit between the experimental curves and the simulation are very close.</a:t>
            </a:r>
          </a:p>
        </p:txBody>
      </p:sp>
      <p:pic>
        <p:nvPicPr>
          <p:cNvPr id="20" name="Image 19">
            <a:extLst>
              <a:ext uri="{FF2B5EF4-FFF2-40B4-BE49-F238E27FC236}">
                <a16:creationId xmlns:a16="http://schemas.microsoft.com/office/drawing/2014/main" id="{53A3607A-960B-4524-8863-BA700C37310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920865" y="25195129"/>
            <a:ext cx="7381875" cy="4133850"/>
          </a:xfrm>
          <a:prstGeom prst="rect">
            <a:avLst/>
          </a:prstGeom>
        </p:spPr>
      </p:pic>
      <p:sp>
        <p:nvSpPr>
          <p:cNvPr id="54" name="TextBox 33">
            <a:extLst>
              <a:ext uri="{FF2B5EF4-FFF2-40B4-BE49-F238E27FC236}">
                <a16:creationId xmlns:a16="http://schemas.microsoft.com/office/drawing/2014/main" id="{A5F88176-4938-432A-AF67-2B94E4ED033D}"/>
              </a:ext>
            </a:extLst>
          </p:cNvPr>
          <p:cNvSpPr txBox="1">
            <a:spLocks noChangeArrowheads="1"/>
          </p:cNvSpPr>
          <p:nvPr/>
        </p:nvSpPr>
        <p:spPr bwMode="auto">
          <a:xfrm>
            <a:off x="16492901" y="29261118"/>
            <a:ext cx="11418232"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 2</a:t>
            </a:r>
            <a:r>
              <a:rPr lang="en-US" altLang="nl-NL" sz="3600" dirty="0">
                <a:cs typeface="Calibri" panose="020F0502020204030204" pitchFamily="34" charset="0"/>
              </a:rPr>
              <a:t>. Simulation combining two behavior of the polymer [</a:t>
            </a:r>
            <a:r>
              <a:rPr lang="en-US" sz="3600" dirty="0"/>
              <a:t>2]</a:t>
            </a:r>
            <a:endParaRPr lang="en-US" altLang="nl-NL" sz="3600" dirty="0">
              <a:cs typeface="Calibri" panose="020F0502020204030204" pitchFamily="34" charset="0"/>
            </a:endParaRPr>
          </a:p>
        </p:txBody>
      </p:sp>
      <p:sp>
        <p:nvSpPr>
          <p:cNvPr id="46" name="TextBox 7">
            <a:extLst>
              <a:ext uri="{FF2B5EF4-FFF2-40B4-BE49-F238E27FC236}">
                <a16:creationId xmlns:a16="http://schemas.microsoft.com/office/drawing/2014/main" id="{24095E67-A233-455F-82F5-F9E09406103A}"/>
              </a:ext>
            </a:extLst>
          </p:cNvPr>
          <p:cNvSpPr txBox="1">
            <a:spLocks noChangeArrowheads="1"/>
          </p:cNvSpPr>
          <p:nvPr/>
        </p:nvSpPr>
        <p:spPr bwMode="auto">
          <a:xfrm>
            <a:off x="1566793" y="17917494"/>
            <a:ext cx="12975642" cy="3928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endParaRPr lang="fr-CH" sz="9600" dirty="0"/>
          </a:p>
          <a:p>
            <a:pPr algn="just">
              <a:buNone/>
            </a:pPr>
            <a:r>
              <a:rPr lang="en-GB" sz="4800" dirty="0"/>
              <a:t>Finding the parameters of the </a:t>
            </a:r>
            <a:r>
              <a:rPr lang="en-GB" sz="4800" dirty="0" err="1"/>
              <a:t>hyperelastic</a:t>
            </a:r>
            <a:r>
              <a:rPr lang="en-GB" sz="4800" dirty="0"/>
              <a:t> and viscoelastic models by fitting the curves of the experimental results and those calculated by COMSOL®.</a:t>
            </a:r>
          </a:p>
        </p:txBody>
      </p:sp>
      <p:sp>
        <p:nvSpPr>
          <p:cNvPr id="48" name="TextBox 22">
            <a:extLst>
              <a:ext uri="{FF2B5EF4-FFF2-40B4-BE49-F238E27FC236}">
                <a16:creationId xmlns:a16="http://schemas.microsoft.com/office/drawing/2014/main" id="{E6DB6126-B5A2-4116-81B8-EA7297EC412D}"/>
              </a:ext>
            </a:extLst>
          </p:cNvPr>
          <p:cNvSpPr txBox="1">
            <a:spLocks noChangeArrowheads="1"/>
          </p:cNvSpPr>
          <p:nvPr/>
        </p:nvSpPr>
        <p:spPr bwMode="auto">
          <a:xfrm>
            <a:off x="15662939" y="22234085"/>
            <a:ext cx="13029272" cy="304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It was possible with these results to simulate a version of a real section of the final component that was studied [Fig. 4.]. This simulation combines </a:t>
            </a:r>
            <a:r>
              <a:rPr lang="en-GB" sz="4800" dirty="0" err="1"/>
              <a:t>hyperelastic</a:t>
            </a:r>
            <a:r>
              <a:rPr lang="en-GB" sz="4800" dirty="0"/>
              <a:t> and viscoelastic behaviour.</a:t>
            </a:r>
          </a:p>
        </p:txBody>
      </p:sp>
      <p:sp>
        <p:nvSpPr>
          <p:cNvPr id="49" name="TextBox 22">
            <a:extLst>
              <a:ext uri="{FF2B5EF4-FFF2-40B4-BE49-F238E27FC236}">
                <a16:creationId xmlns:a16="http://schemas.microsoft.com/office/drawing/2014/main" id="{5379445F-D31D-4644-8DAE-16CB08310C31}"/>
              </a:ext>
            </a:extLst>
          </p:cNvPr>
          <p:cNvSpPr txBox="1">
            <a:spLocks noChangeArrowheads="1"/>
          </p:cNvSpPr>
          <p:nvPr/>
        </p:nvSpPr>
        <p:spPr bwMode="auto">
          <a:xfrm>
            <a:off x="15585821" y="29768919"/>
            <a:ext cx="13029272" cy="1565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GB" sz="4800" dirty="0"/>
              <a:t>The purpose of this simulation is to verify if the experimental test ranges are good.</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609</Words>
  <Application>Microsoft Office PowerPoint</Application>
  <PresentationFormat>Personnalisé</PresentationFormat>
  <Paragraphs>36</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Cambria Math</vt:lpstr>
      <vt:lpstr>Office Theme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2019-08-15T15:28:18Z</dcterms:modified>
</cp:coreProperties>
</file>