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1931" autoAdjust="0"/>
    <p:restoredTop sz="94693" autoAdjust="0"/>
  </p:normalViewPr>
  <p:slideViewPr>
    <p:cSldViewPr snapToGrid="0">
      <p:cViewPr>
        <p:scale>
          <a:sx n="33" d="100"/>
          <a:sy n="33" d="100"/>
        </p:scale>
        <p:origin x="-48" y="784"/>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image" Target="../media/image1.emf"/><Relationship Id="rId2"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8/9/19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‹Nr.›</a:t>
            </a:fld>
            <a:endParaRPr lang="en-US" altLang="en-US"/>
          </a:p>
        </p:txBody>
      </p:sp>
    </p:spTree>
    <p:extLst>
      <p:ext uri="{BB962C8B-B14F-4D97-AF65-F5344CB8AC3E}">
        <p14:creationId xmlns:p14="http://schemas.microsoft.com/office/powerpoint/2010/main" val="32739876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8/9/19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‹Nr.›</a:t>
            </a:fld>
            <a:endParaRPr lang="en-US" altLang="en-US"/>
          </a:p>
        </p:txBody>
      </p:sp>
    </p:spTree>
    <p:extLst>
      <p:ext uri="{BB962C8B-B14F-4D97-AF65-F5344CB8AC3E}">
        <p14:creationId xmlns:p14="http://schemas.microsoft.com/office/powerpoint/2010/main" val="2674871178"/>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8/9/19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‹Nr.›</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8/9/19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‹Nr.›</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8/9/19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‹Nr.›</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8/9/19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‹Nr.›</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8/9/19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‹Nr.›</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8/9/19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‹Nr.›</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8/9/19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‹Nr.›</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8/9/19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‹Nr.›</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8/9/19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‹Nr.›</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8/9/19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‹Nr.›</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8/9/19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‹Nr.›</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8/9/19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‹Nr.›</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4.bin"/><Relationship Id="rId12" Type="http://schemas.openxmlformats.org/officeDocument/2006/relationships/image" Target="../media/image4.emf"/><Relationship Id="rId13" Type="http://schemas.openxmlformats.org/officeDocument/2006/relationships/image" Target="../media/image6.emf"/><Relationship Id="rId14" Type="http://schemas.openxmlformats.org/officeDocument/2006/relationships/image" Target="../media/image7.emf"/><Relationship Id="rId15"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1.emf"/><Relationship Id="rId6" Type="http://schemas.openxmlformats.org/officeDocument/2006/relationships/image" Target="../media/image5.png"/><Relationship Id="rId7" Type="http://schemas.openxmlformats.org/officeDocument/2006/relationships/oleObject" Target="../embeddings/oleObject2.bin"/><Relationship Id="rId8" Type="http://schemas.openxmlformats.org/officeDocument/2006/relationships/image" Target="../media/image2.emf"/><Relationship Id="rId9" Type="http://schemas.openxmlformats.org/officeDocument/2006/relationships/oleObject" Target="../embeddings/oleObject3.bin"/><Relationship Id="rId10"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1141557"/>
            <a:ext cx="27134789" cy="2734712"/>
          </a:xfrm>
          <a:prstGeom prst="rect">
            <a:avLst/>
          </a:prstGeom>
          <a:noFill/>
          <a:ln w="9525">
            <a:noFill/>
            <a:miter lim="800000"/>
            <a:headEnd/>
            <a:tailEnd/>
          </a:ln>
        </p:spPr>
        <p:txBody>
          <a:bodyPr wrap="square" lIns="86984" tIns="43492" rIns="86984" bIns="43492">
            <a:spAutoFit/>
          </a:bodyPr>
          <a:lstStyle/>
          <a:p>
            <a:r>
              <a:rPr lang="en-GB" sz="7200" dirty="0">
                <a:latin typeface="+mn-lt"/>
                <a:cs typeface="Cambria"/>
              </a:rPr>
              <a:t>Pumping Tests: </a:t>
            </a:r>
            <a:r>
              <a:rPr lang="en-GB" sz="7200" dirty="0" smtClean="0">
                <a:latin typeface="+mn-lt"/>
                <a:cs typeface="Cambria"/>
              </a:rPr>
              <a:t>Comparison </a:t>
            </a:r>
            <a:r>
              <a:rPr lang="en-GB" sz="7200" dirty="0">
                <a:latin typeface="+mn-lt"/>
                <a:cs typeface="Cambria"/>
              </a:rPr>
              <a:t>of 2D Numerical and 1D Analytical Solutions</a:t>
            </a:r>
            <a:r>
              <a:rPr lang="en-US" sz="7200" dirty="0">
                <a:latin typeface="+mn-lt"/>
                <a:cs typeface="Cambria"/>
              </a:rPr>
              <a:t> </a:t>
            </a:r>
            <a:endParaRPr lang="en-US" sz="7200" dirty="0">
              <a:latin typeface="+mn-lt"/>
              <a:ea typeface="+mn-ea"/>
              <a:cs typeface="Cambria"/>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smtClean="0">
                <a:latin typeface="Calibri" panose="020F0502020204030204" pitchFamily="34" charset="0"/>
                <a:cs typeface="Calibri" panose="020F0502020204030204" pitchFamily="34" charset="0"/>
              </a:rPr>
              <a:t>E. </a:t>
            </a:r>
            <a:r>
              <a:rPr lang="en-US" sz="4000" dirty="0" err="1" smtClean="0">
                <a:latin typeface="Calibri" panose="020F0502020204030204" pitchFamily="34" charset="0"/>
                <a:cs typeface="Calibri" panose="020F0502020204030204" pitchFamily="34" charset="0"/>
              </a:rPr>
              <a:t>Holzbecher</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smtClean="0">
                <a:latin typeface="Calibri" panose="020F0502020204030204" pitchFamily="34" charset="0"/>
                <a:cs typeface="Calibri" panose="020F0502020204030204" pitchFamily="34" charset="0"/>
              </a:rPr>
              <a:t>German University of Technology in Oman (</a:t>
            </a:r>
            <a:r>
              <a:rPr lang="en-US" sz="4000" dirty="0" err="1" smtClean="0">
                <a:latin typeface="Calibri" panose="020F0502020204030204" pitchFamily="34" charset="0"/>
                <a:cs typeface="Calibri" panose="020F0502020204030204" pitchFamily="34" charset="0"/>
              </a:rPr>
              <a:t>Gutech</a:t>
            </a:r>
            <a:r>
              <a:rPr lang="en-US" sz="4000" dirty="0" smtClean="0">
                <a:latin typeface="Calibri" panose="020F0502020204030204" pitchFamily="34" charset="0"/>
                <a:cs typeface="Calibri" panose="020F0502020204030204" pitchFamily="34" charset="0"/>
              </a:rPr>
              <a:t>), Applied Geosciences, Muscat 130, Oman </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xmlns="" id="{FFAA168A-D7A5-134D-961C-7DB57519DC16}"/>
              </a:ext>
            </a:extLst>
          </p:cNvPr>
          <p:cNvSpPr txBox="1">
            <a:spLocks noChangeArrowheads="1"/>
          </p:cNvSpPr>
          <p:nvPr/>
        </p:nvSpPr>
        <p:spPr bwMode="auto">
          <a:xfrm>
            <a:off x="1571629" y="5848649"/>
            <a:ext cx="13017206" cy="7289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smtClean="0">
                <a:cs typeface="Calibri" panose="020F0502020204030204" pitchFamily="34" charset="0"/>
              </a:rPr>
              <a:t>INTRODUCTION</a:t>
            </a:r>
            <a:r>
              <a:rPr lang="en-US" altLang="nl-NL" sz="3600" dirty="0">
                <a:cs typeface="Calibri" panose="020F0502020204030204" pitchFamily="34" charset="0"/>
              </a:rPr>
              <a:t>: </a:t>
            </a:r>
            <a:r>
              <a:rPr lang="en-GB" sz="3600" dirty="0"/>
              <a:t>Pumping tests are the major field experiments </a:t>
            </a:r>
            <a:r>
              <a:rPr lang="en-GB" sz="3600" dirty="0" smtClean="0"/>
              <a:t>within the toolbox of a </a:t>
            </a:r>
            <a:r>
              <a:rPr lang="en-GB" sz="3600" dirty="0" err="1" smtClean="0"/>
              <a:t>hydrogeologist</a:t>
            </a:r>
            <a:r>
              <a:rPr lang="en-GB" sz="3600" dirty="0" smtClean="0"/>
              <a:t>. </a:t>
            </a:r>
            <a:r>
              <a:rPr lang="en-GB" sz="3600" dirty="0"/>
              <a:t>The evaluation of the tests depends on specific and local groundwater </a:t>
            </a:r>
            <a:r>
              <a:rPr lang="en-GB" sz="3600" dirty="0" smtClean="0"/>
              <a:t>conditions. Mostly these cannot </a:t>
            </a:r>
            <a:r>
              <a:rPr lang="en-GB" sz="3600" dirty="0"/>
              <a:t>be considered by common evaluation methods, </a:t>
            </a:r>
            <a:r>
              <a:rPr lang="en-GB" sz="3600" dirty="0" smtClean="0"/>
              <a:t>which are based </a:t>
            </a:r>
            <a:r>
              <a:rPr lang="en-GB" sz="3600" dirty="0"/>
              <a:t>on 1D analytical solutions. 2D numerical models offer the chance to overcome this obstacle. Simulations using COMSOL </a:t>
            </a:r>
            <a:r>
              <a:rPr lang="en-GB" sz="3600" dirty="0" err="1"/>
              <a:t>Multiphysics</a:t>
            </a:r>
            <a:r>
              <a:rPr lang="en-GB" sz="3600" dirty="0"/>
              <a:t> are set up and performed for fully and partially penetrating wells in confined, leaky and unconfined aquifers. We compare numerical with analytical solutions of </a:t>
            </a:r>
            <a:r>
              <a:rPr lang="en-GB" sz="3600" dirty="0" err="1"/>
              <a:t>Theis</a:t>
            </a:r>
            <a:r>
              <a:rPr lang="en-GB" sz="3600" dirty="0"/>
              <a:t> and </a:t>
            </a:r>
            <a:r>
              <a:rPr lang="en-GB" sz="3600" dirty="0" err="1"/>
              <a:t>Hantush</a:t>
            </a:r>
            <a:r>
              <a:rPr lang="en-GB" sz="3600" dirty="0"/>
              <a:t>. The simulations can easily be extended to include anisotropy, general boundary conditions, skin zone effects etc. In connection with an optimization module such simulation models may become a more flexible and reliable tool for </a:t>
            </a:r>
            <a:r>
              <a:rPr lang="en-GB" sz="3600" dirty="0" err="1"/>
              <a:t>hydrogeologists</a:t>
            </a:r>
            <a:r>
              <a:rPr lang="en-GB" sz="3600" dirty="0"/>
              <a:t>.</a:t>
            </a:r>
            <a:r>
              <a:rPr lang="en-US" sz="3600" dirty="0"/>
              <a:t> </a:t>
            </a:r>
            <a:endParaRPr lang="en-US" altLang="nl-NL" sz="3600" dirty="0">
              <a:cs typeface="Calibri" panose="020F0502020204030204" pitchFamily="34" charset="0"/>
            </a:endParaRPr>
          </a:p>
        </p:txBody>
      </p:sp>
      <p:sp>
        <p:nvSpPr>
          <p:cNvPr id="2052"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571629" y="20526620"/>
            <a:ext cx="12975642" cy="1190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a:cs typeface="Calibri" panose="020F0502020204030204" pitchFamily="34" charset="0"/>
              </a:rPr>
              <a:t>COMPUTATIONAL METHODS</a:t>
            </a:r>
            <a:r>
              <a:rPr lang="en-US" altLang="nl-NL" sz="3600" dirty="0">
                <a:cs typeface="Calibri" panose="020F0502020204030204" pitchFamily="34" charset="0"/>
              </a:rPr>
              <a:t>: </a:t>
            </a:r>
            <a:r>
              <a:rPr lang="en-US" altLang="nl-NL" sz="3600" dirty="0" smtClean="0">
                <a:cs typeface="Calibri" panose="020F0502020204030204" pitchFamily="34" charset="0"/>
              </a:rPr>
              <a:t>The drawdown is computed in a 2D vertical cross-section using cylinder coordinates</a:t>
            </a:r>
            <a:r>
              <a:rPr lang="en-US" altLang="nl-NL" sz="3600" i="1" dirty="0" smtClean="0">
                <a:cs typeface="Calibri" panose="020F0502020204030204" pitchFamily="34" charset="0"/>
              </a:rPr>
              <a:t> </a:t>
            </a:r>
            <a:r>
              <a:rPr lang="en-US" altLang="nl-NL" sz="3600" i="1" dirty="0" smtClean="0">
                <a:latin typeface="Times"/>
                <a:cs typeface="Times"/>
              </a:rPr>
              <a:t>r</a:t>
            </a:r>
            <a:r>
              <a:rPr lang="en-US" altLang="nl-NL" sz="3600" i="1" dirty="0" smtClean="0">
                <a:cs typeface="Calibri" panose="020F0502020204030204" pitchFamily="34" charset="0"/>
              </a:rPr>
              <a:t> </a:t>
            </a:r>
            <a:r>
              <a:rPr lang="en-US" altLang="nl-NL" sz="3600" dirty="0" smtClean="0">
                <a:cs typeface="Calibri" panose="020F0502020204030204" pitchFamily="34" charset="0"/>
              </a:rPr>
              <a:t>and</a:t>
            </a:r>
            <a:r>
              <a:rPr lang="en-US" altLang="nl-NL" sz="3600" i="1" dirty="0" smtClean="0">
                <a:latin typeface="Times"/>
                <a:cs typeface="Times"/>
              </a:rPr>
              <a:t> z</a:t>
            </a:r>
            <a:r>
              <a:rPr lang="en-US" altLang="nl-NL" sz="3600" dirty="0" smtClean="0">
                <a:cs typeface="Calibri" panose="020F0502020204030204" pitchFamily="34" charset="0"/>
              </a:rPr>
              <a:t>. The relevant differential equation is:  </a:t>
            </a:r>
            <a:endParaRPr lang="en-US" altLang="nl-NL" sz="36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r>
              <a:rPr lang="en-US" altLang="nl-NL" sz="3600" dirty="0" smtClean="0">
                <a:cs typeface="Calibri" panose="020F0502020204030204" pitchFamily="34" charset="0"/>
              </a:rPr>
              <a:t>F</a:t>
            </a:r>
            <a:r>
              <a:rPr lang="en-US" altLang="nl-NL" sz="3600" dirty="0" smtClean="0">
                <a:cs typeface="Calibri" panose="020F0502020204030204" pitchFamily="34" charset="0"/>
              </a:rPr>
              <a:t>or confined isotropic aquifers this can be simplified to:</a:t>
            </a:r>
            <a:endParaRPr lang="en-US" altLang="nl-NL" sz="36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r>
              <a:rPr lang="en-US" altLang="nl-NL" sz="3600" dirty="0" smtClean="0">
                <a:cs typeface="Calibri" panose="020F0502020204030204" pitchFamily="34" charset="0"/>
              </a:rPr>
              <a:t>1D a</a:t>
            </a:r>
            <a:r>
              <a:rPr lang="en-US" altLang="nl-NL" sz="3600" dirty="0" smtClean="0">
                <a:cs typeface="Calibri" panose="020F0502020204030204" pitchFamily="34" charset="0"/>
              </a:rPr>
              <a:t>nalytical solutions are given by the following formulae: </a:t>
            </a:r>
          </a:p>
          <a:p>
            <a:pPr eaLnBrk="1" hangingPunct="1">
              <a:spcBef>
                <a:spcPct val="0"/>
              </a:spcBef>
              <a:buFontTx/>
              <a:buNone/>
            </a:pPr>
            <a:r>
              <a:rPr lang="en-US" altLang="nl-NL" sz="3600" dirty="0" smtClean="0">
                <a:cs typeface="Calibri" panose="020F0502020204030204" pitchFamily="34" charset="0"/>
              </a:rPr>
              <a:t>(1) without groundwater recharge</a:t>
            </a:r>
          </a:p>
          <a:p>
            <a:pPr eaLnBrk="1" hangingPunct="1">
              <a:spcBef>
                <a:spcPct val="0"/>
              </a:spcBef>
              <a:buFontTx/>
              <a:buNone/>
            </a:pPr>
            <a:endParaRPr lang="en-US" altLang="nl-NL" sz="3600" dirty="0">
              <a:cs typeface="Calibri" panose="020F0502020204030204" pitchFamily="34" charset="0"/>
            </a:endParaRPr>
          </a:p>
          <a:p>
            <a:pPr eaLnBrk="1" hangingPunct="1">
              <a:spcBef>
                <a:spcPct val="0"/>
              </a:spcBef>
              <a:buFontTx/>
              <a:buNone/>
            </a:pPr>
            <a:endParaRPr lang="en-US" altLang="nl-NL" sz="3600" dirty="0">
              <a:cs typeface="Calibri" panose="020F0502020204030204" pitchFamily="34" charset="0"/>
            </a:endParaRPr>
          </a:p>
          <a:p>
            <a:pPr eaLnBrk="1" hangingPunct="1">
              <a:spcBef>
                <a:spcPct val="0"/>
              </a:spcBef>
              <a:buFontTx/>
              <a:buNone/>
            </a:pPr>
            <a:r>
              <a:rPr lang="en-US" altLang="nl-NL" sz="3600" dirty="0" smtClean="0">
                <a:cs typeface="Calibri" panose="020F0502020204030204" pitchFamily="34" charset="0"/>
              </a:rPr>
              <a:t>w</a:t>
            </a:r>
            <a:r>
              <a:rPr lang="en-US" altLang="nl-NL" sz="3600" dirty="0" smtClean="0">
                <a:cs typeface="Calibri" panose="020F0502020204030204" pitchFamily="34" charset="0"/>
              </a:rPr>
              <a:t>ith well-function </a:t>
            </a:r>
            <a:r>
              <a:rPr lang="en-US" altLang="nl-NL" sz="3600" i="1" dirty="0" smtClean="0">
                <a:latin typeface="Times"/>
                <a:cs typeface="Times"/>
              </a:rPr>
              <a:t>W</a:t>
            </a:r>
            <a:r>
              <a:rPr lang="en-US" altLang="nl-NL" sz="3600" dirty="0" smtClean="0">
                <a:cs typeface="Calibri" panose="020F0502020204030204" pitchFamily="34" charset="0"/>
              </a:rPr>
              <a:t>(</a:t>
            </a:r>
            <a:r>
              <a:rPr lang="en-US" altLang="nl-NL" sz="3600" i="1" dirty="0" smtClean="0">
                <a:latin typeface="Times"/>
                <a:cs typeface="Times"/>
              </a:rPr>
              <a:t>u</a:t>
            </a:r>
            <a:r>
              <a:rPr lang="en-US" altLang="nl-NL" sz="3600" dirty="0" smtClean="0">
                <a:cs typeface="Calibri" panose="020F0502020204030204" pitchFamily="34" charset="0"/>
              </a:rPr>
              <a:t>) (</a:t>
            </a:r>
            <a:r>
              <a:rPr lang="en-US" altLang="nl-NL" sz="3600" dirty="0" err="1" smtClean="0">
                <a:cs typeface="Calibri" panose="020F0502020204030204" pitchFamily="34" charset="0"/>
              </a:rPr>
              <a:t>Theis</a:t>
            </a:r>
            <a:r>
              <a:rPr lang="en-US" altLang="nl-NL" sz="3600" dirty="0" smtClean="0">
                <a:cs typeface="Calibri" panose="020F0502020204030204" pitchFamily="34" charset="0"/>
              </a:rPr>
              <a:t> 1937); </a:t>
            </a:r>
          </a:p>
          <a:p>
            <a:pPr eaLnBrk="1" hangingPunct="1">
              <a:spcBef>
                <a:spcPct val="0"/>
              </a:spcBef>
              <a:buFontTx/>
              <a:buNone/>
            </a:pPr>
            <a:r>
              <a:rPr lang="en-US" altLang="nl-NL" sz="3600" dirty="0" smtClean="0">
                <a:cs typeface="Calibri" panose="020F0502020204030204" pitchFamily="34" charset="0"/>
              </a:rPr>
              <a:t>(2) for the leaky aquifer</a:t>
            </a:r>
          </a:p>
          <a:p>
            <a:pPr eaLnBrk="1" hangingPunct="1">
              <a:spcBef>
                <a:spcPct val="0"/>
              </a:spcBef>
              <a:buFontTx/>
              <a:buNone/>
            </a:pPr>
            <a:endParaRPr lang="en-US" altLang="nl-NL" sz="3600" dirty="0">
              <a:cs typeface="Calibri" panose="020F0502020204030204" pitchFamily="34" charset="0"/>
            </a:endParaRPr>
          </a:p>
          <a:p>
            <a:pPr eaLnBrk="1" hangingPunct="1">
              <a:spcBef>
                <a:spcPct val="0"/>
              </a:spcBef>
              <a:buFontTx/>
              <a:buNone/>
            </a:pPr>
            <a:endParaRPr lang="en-US" altLang="nl-NL" sz="3600" dirty="0">
              <a:cs typeface="Calibri" panose="020F0502020204030204" pitchFamily="34" charset="0"/>
            </a:endParaRPr>
          </a:p>
          <a:p>
            <a:pPr eaLnBrk="1" hangingPunct="1">
              <a:spcBef>
                <a:spcPct val="0"/>
              </a:spcBef>
              <a:buFontTx/>
              <a:buNone/>
            </a:pPr>
            <a:r>
              <a:rPr lang="en-US" altLang="nl-NL" sz="3600" dirty="0">
                <a:cs typeface="Calibri" panose="020F0502020204030204" pitchFamily="34" charset="0"/>
              </a:rPr>
              <a:t>w</a:t>
            </a:r>
            <a:r>
              <a:rPr lang="en-US" altLang="nl-NL" sz="3600" dirty="0" smtClean="0">
                <a:cs typeface="Calibri" panose="020F0502020204030204" pitchFamily="34" charset="0"/>
              </a:rPr>
              <a:t>ith </a:t>
            </a:r>
            <a:r>
              <a:rPr lang="en-US" altLang="nl-NL" sz="3600" dirty="0" err="1" smtClean="0">
                <a:cs typeface="Calibri" panose="020F0502020204030204" pitchFamily="34" charset="0"/>
              </a:rPr>
              <a:t>Hantush</a:t>
            </a:r>
            <a:r>
              <a:rPr lang="en-US" altLang="nl-NL" sz="3600" dirty="0" smtClean="0">
                <a:cs typeface="Calibri" panose="020F0502020204030204" pitchFamily="34" charset="0"/>
              </a:rPr>
              <a:t> well-function </a:t>
            </a:r>
            <a:r>
              <a:rPr lang="en-US" altLang="nl-NL" sz="3600" i="1" dirty="0" smtClean="0">
                <a:latin typeface="Times"/>
                <a:cs typeface="Times"/>
              </a:rPr>
              <a:t>W</a:t>
            </a:r>
            <a:r>
              <a:rPr lang="en-US" altLang="nl-NL" sz="3600" dirty="0" smtClean="0">
                <a:cs typeface="Calibri" panose="020F0502020204030204" pitchFamily="34" charset="0"/>
              </a:rPr>
              <a:t>(</a:t>
            </a:r>
            <a:r>
              <a:rPr lang="en-US" altLang="nl-NL" sz="3600" i="1" dirty="0" err="1" smtClean="0">
                <a:latin typeface="Times"/>
                <a:cs typeface="Times"/>
              </a:rPr>
              <a:t>u,v</a:t>
            </a:r>
            <a:r>
              <a:rPr lang="en-US" altLang="nl-NL" sz="3600" dirty="0" smtClean="0">
                <a:cs typeface="Calibri" panose="020F0502020204030204" pitchFamily="34" charset="0"/>
              </a:rPr>
              <a:t>) (</a:t>
            </a:r>
            <a:r>
              <a:rPr lang="en-US" altLang="nl-NL" sz="3600" dirty="0" err="1" smtClean="0">
                <a:cs typeface="Calibri" panose="020F0502020204030204" pitchFamily="34" charset="0"/>
              </a:rPr>
              <a:t>Hantush</a:t>
            </a:r>
            <a:r>
              <a:rPr lang="en-US" altLang="nl-NL" sz="3600" dirty="0" smtClean="0">
                <a:cs typeface="Calibri" panose="020F0502020204030204" pitchFamily="34" charset="0"/>
              </a:rPr>
              <a:t> 1967).</a:t>
            </a:r>
            <a:endParaRPr lang="en-US" altLang="nl-NL" sz="3600" dirty="0">
              <a:cs typeface="Calibri" panose="020F0502020204030204" pitchFamily="34" charset="0"/>
            </a:endParaRPr>
          </a:p>
        </p:txBody>
      </p:sp>
      <p:graphicFrame>
        <p:nvGraphicFramePr>
          <p:cNvPr id="2057" name="Object 5">
            <a:extLst>
              <a:ext uri="{FF2B5EF4-FFF2-40B4-BE49-F238E27FC236}">
                <a16:creationId xmlns:a16="http://schemas.microsoft.com/office/drawing/2014/main" xmlns="" id="{FBDD34C2-BB4A-744A-82CC-84BAFA89BA7D}"/>
              </a:ext>
            </a:extLst>
          </p:cNvPr>
          <p:cNvGraphicFramePr>
            <a:graphicFrameLocks noChangeAspect="1"/>
          </p:cNvGraphicFramePr>
          <p:nvPr>
            <p:extLst>
              <p:ext uri="{D42A27DB-BD31-4B8C-83A1-F6EECF244321}">
                <p14:modId xmlns:p14="http://schemas.microsoft.com/office/powerpoint/2010/main" val="2911336555"/>
              </p:ext>
            </p:extLst>
          </p:nvPr>
        </p:nvGraphicFramePr>
        <p:xfrm>
          <a:off x="3676429" y="22422730"/>
          <a:ext cx="7401560" cy="1653540"/>
        </p:xfrm>
        <a:graphic>
          <a:graphicData uri="http://schemas.openxmlformats.org/presentationml/2006/ole">
            <mc:AlternateContent xmlns:mc="http://schemas.openxmlformats.org/markup-compatibility/2006">
              <mc:Choice xmlns:v="urn:schemas-microsoft-com:vml" Requires="v">
                <p:oleObj spid="_x0000_s2253" name="Equation" r:id="rId4" imgW="4775200" imgH="1066800" progId="Equation.DSMT4">
                  <p:embed/>
                </p:oleObj>
              </mc:Choice>
              <mc:Fallback>
                <p:oleObj name="Equation" r:id="rId4" imgW="4775200" imgH="1066800" progId="Equation.DSMT4">
                  <p:embed/>
                  <p:pic>
                    <p:nvPicPr>
                      <p:cNvPr id="0" name="Object 5"/>
                      <p:cNvPicPr>
                        <a:picLocks noChangeAspect="1" noChangeArrowheads="1"/>
                      </p:cNvPicPr>
                      <p:nvPr/>
                    </p:nvPicPr>
                    <p:blipFill>
                      <a:blip r:embed="rId5"/>
                      <a:srcRect/>
                      <a:stretch>
                        <a:fillRect/>
                      </a:stretch>
                    </p:blipFill>
                    <p:spPr bwMode="auto">
                      <a:xfrm>
                        <a:off x="3676429" y="22422730"/>
                        <a:ext cx="7401560" cy="165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8"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687240" y="10014085"/>
            <a:ext cx="13019177"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a:cs typeface="Calibri" panose="020F0502020204030204" pitchFamily="34" charset="0"/>
              </a:rPr>
              <a:t>RESULTS</a:t>
            </a:r>
            <a:r>
              <a:rPr lang="en-US" altLang="nl-NL" sz="3600" dirty="0">
                <a:cs typeface="Calibri" panose="020F0502020204030204" pitchFamily="34" charset="0"/>
              </a:rPr>
              <a:t>: </a:t>
            </a:r>
            <a:r>
              <a:rPr lang="en-US" altLang="nl-NL" sz="3600" dirty="0" smtClean="0">
                <a:cs typeface="Calibri" panose="020F0502020204030204" pitchFamily="34" charset="0"/>
              </a:rPr>
              <a:t>Runs with three different well screens were performed for models of confined, leaky and unconfined aquifers. The figures show drawdown development at three observation points. Grey markers indicate the analytical solutions.</a:t>
            </a:r>
            <a:r>
              <a:rPr lang="en-US" altLang="nl-NL" sz="3600" dirty="0" smtClean="0">
                <a:cs typeface="Calibri" panose="020F0502020204030204" pitchFamily="34" charset="0"/>
              </a:rPr>
              <a:t> </a:t>
            </a:r>
            <a:endParaRPr lang="en-US" altLang="nl-NL" sz="3600" dirty="0">
              <a:cs typeface="Calibri" panose="020F0502020204030204" pitchFamily="34" charset="0"/>
            </a:endParaRPr>
          </a:p>
        </p:txBody>
      </p:sp>
      <p:graphicFrame>
        <p:nvGraphicFramePr>
          <p:cNvPr id="22" name="Table 21">
            <a:extLst>
              <a:ext uri="{FF2B5EF4-FFF2-40B4-BE49-F238E27FC236}">
                <a16:creationId xmlns:a16="http://schemas.microsoft.com/office/drawing/2014/main" xmlns="" id="{07F699EA-D8DA-EC4A-986A-F8E4DA3548E1}"/>
              </a:ext>
            </a:extLst>
          </p:cNvPr>
          <p:cNvGraphicFramePr>
            <a:graphicFrameLocks noGrp="1"/>
          </p:cNvGraphicFramePr>
          <p:nvPr>
            <p:extLst>
              <p:ext uri="{D42A27DB-BD31-4B8C-83A1-F6EECF244321}">
                <p14:modId xmlns:p14="http://schemas.microsoft.com/office/powerpoint/2010/main" val="809398098"/>
              </p:ext>
            </p:extLst>
          </p:nvPr>
        </p:nvGraphicFramePr>
        <p:xfrm>
          <a:off x="1620526" y="33259176"/>
          <a:ext cx="12081017" cy="5882640"/>
        </p:xfrm>
        <a:graphic>
          <a:graphicData uri="http://schemas.openxmlformats.org/drawingml/2006/table">
            <a:tbl>
              <a:tblPr firstRow="1" bandRow="1">
                <a:tableStyleId>{5940675A-B579-460E-94D1-54222C63F5DA}</a:tableStyleId>
              </a:tblPr>
              <a:tblGrid>
                <a:gridCol w="4027007">
                  <a:extLst>
                    <a:ext uri="{9D8B030D-6E8A-4147-A177-3AD203B41FA5}">
                      <a16:colId xmlns:a16="http://schemas.microsoft.com/office/drawing/2014/main" xmlns="" val="20000"/>
                    </a:ext>
                  </a:extLst>
                </a:gridCol>
                <a:gridCol w="2319375">
                  <a:extLst>
                    <a:ext uri="{9D8B030D-6E8A-4147-A177-3AD203B41FA5}">
                      <a16:colId xmlns:a16="http://schemas.microsoft.com/office/drawing/2014/main" xmlns="" val="20001"/>
                    </a:ext>
                  </a:extLst>
                </a:gridCol>
                <a:gridCol w="3049965">
                  <a:extLst>
                    <a:ext uri="{9D8B030D-6E8A-4147-A177-3AD203B41FA5}">
                      <a16:colId xmlns:a16="http://schemas.microsoft.com/office/drawing/2014/main" xmlns="" val="20002"/>
                    </a:ext>
                  </a:extLst>
                </a:gridCol>
                <a:gridCol w="2684670"/>
              </a:tblGrid>
              <a:tr h="892175">
                <a:tc>
                  <a:txBody>
                    <a:bodyPr/>
                    <a:lstStyle/>
                    <a:p>
                      <a:pPr algn="ctr"/>
                      <a:r>
                        <a:rPr lang="en-US" sz="3500" b="1" dirty="0">
                          <a:latin typeface="Arial" pitchFamily="34" charset="0"/>
                          <a:cs typeface="Arial" pitchFamily="34" charset="0"/>
                        </a:rPr>
                        <a:t>Variable</a:t>
                      </a: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Symbol</a:t>
                      </a:r>
                      <a:endParaRPr lang="en-US" sz="3500" b="1"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Variable</a:t>
                      </a:r>
                      <a:endParaRPr lang="en-US" sz="3500" b="1"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Symbol</a:t>
                      </a:r>
                      <a:endParaRPr lang="en-US" sz="3500" b="1"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a16="http://schemas.microsoft.com/office/drawing/2014/main" xmlns="" val="10000"/>
                  </a:ext>
                </a:extLst>
              </a:tr>
              <a:tr h="865935">
                <a:tc>
                  <a:txBody>
                    <a:bodyPr/>
                    <a:lstStyle/>
                    <a:p>
                      <a:pPr algn="ctr"/>
                      <a:r>
                        <a:rPr lang="en-US" sz="3500" dirty="0" smtClean="0">
                          <a:latin typeface="Arial" pitchFamily="34" charset="0"/>
                          <a:cs typeface="Arial" pitchFamily="34" charset="0"/>
                        </a:rPr>
                        <a:t>Drawdown</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baseline="0" dirty="0" smtClean="0">
                          <a:latin typeface="Times"/>
                          <a:cs typeface="Times"/>
                        </a:rPr>
                        <a:t>s </a:t>
                      </a:r>
                      <a:r>
                        <a:rPr lang="en-US" sz="3500" baseline="0" dirty="0" smtClean="0">
                          <a:latin typeface="Arial" pitchFamily="34" charset="0"/>
                          <a:cs typeface="Arial" pitchFamily="34" charset="0"/>
                        </a:rPr>
                        <a:t>[m]</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de-DE" sz="3500" dirty="0" smtClean="0">
                          <a:latin typeface="Arial"/>
                          <a:cs typeface="Arial"/>
                        </a:rPr>
                        <a:t>Time</a:t>
                      </a:r>
                      <a:endParaRPr lang="de-DE" sz="3500" dirty="0">
                        <a:latin typeface="Arial"/>
                        <a:cs typeface="Arial"/>
                      </a:endParaRPr>
                    </a:p>
                  </a:txBody>
                  <a:tcPr marL="84115" marR="84115" marT="44609" marB="44609" anchor="ctr">
                    <a:solidFill>
                      <a:schemeClr val="bg1"/>
                    </a:solidFill>
                  </a:tcPr>
                </a:tc>
                <a:tc>
                  <a:txBody>
                    <a:bodyPr/>
                    <a:lstStyle/>
                    <a:p>
                      <a:pPr algn="ctr"/>
                      <a:r>
                        <a:rPr lang="de-DE" sz="3600" i="1" dirty="0" smtClean="0">
                          <a:latin typeface="Times"/>
                          <a:cs typeface="Times"/>
                        </a:rPr>
                        <a:t>t</a:t>
                      </a:r>
                      <a:r>
                        <a:rPr lang="de-DE" sz="3600" i="1" baseline="0" dirty="0" smtClean="0">
                          <a:latin typeface="Times"/>
                          <a:cs typeface="Times"/>
                        </a:rPr>
                        <a:t> </a:t>
                      </a:r>
                      <a:r>
                        <a:rPr lang="de-DE" sz="3600" baseline="0" dirty="0" smtClean="0">
                          <a:latin typeface="Arial"/>
                          <a:cs typeface="Arial"/>
                        </a:rPr>
                        <a:t>[s]</a:t>
                      </a:r>
                      <a:endParaRPr lang="de-DE" sz="3600" dirty="0">
                        <a:latin typeface="Arial"/>
                        <a:cs typeface="Arial"/>
                      </a:endParaRPr>
                    </a:p>
                  </a:txBody>
                  <a:tcPr marL="84115" marR="84115" marT="44609" marB="44609" anchor="ctr">
                    <a:solidFill>
                      <a:schemeClr val="bg1"/>
                    </a:solidFill>
                  </a:tcPr>
                </a:tc>
                <a:extLst>
                  <a:ext uri="{0D108BD9-81ED-4DB2-BD59-A6C34878D82A}">
                    <a16:rowId xmlns:a16="http://schemas.microsoft.com/office/drawing/2014/main" xmlns="" val="10001"/>
                  </a:ext>
                </a:extLst>
              </a:tr>
              <a:tr h="1159828">
                <a:tc>
                  <a:txBody>
                    <a:bodyPr/>
                    <a:lstStyle/>
                    <a:p>
                      <a:pPr algn="ctr"/>
                      <a:r>
                        <a:rPr lang="en-US" sz="3500" dirty="0" smtClean="0">
                          <a:latin typeface="Arial" pitchFamily="34" charset="0"/>
                          <a:cs typeface="Arial" pitchFamily="34" charset="0"/>
                        </a:rPr>
                        <a:t>Hydraulic</a:t>
                      </a:r>
                      <a:r>
                        <a:rPr lang="en-US" sz="3500" baseline="0" dirty="0" smtClean="0">
                          <a:latin typeface="Arial" pitchFamily="34" charset="0"/>
                          <a:cs typeface="Arial" pitchFamily="34" charset="0"/>
                        </a:rPr>
                        <a:t> conductivity (horizontal) </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dirty="0" err="1" smtClean="0">
                          <a:latin typeface="Times"/>
                          <a:cs typeface="Times"/>
                        </a:rPr>
                        <a:t>K</a:t>
                      </a:r>
                      <a:r>
                        <a:rPr lang="en-US" sz="3500" i="1" baseline="-25000" dirty="0" err="1" smtClean="0">
                          <a:latin typeface="Times"/>
                          <a:cs typeface="Times"/>
                        </a:rPr>
                        <a:t>h</a:t>
                      </a:r>
                      <a:r>
                        <a:rPr lang="en-US" sz="3500" baseline="0" dirty="0" smtClean="0">
                          <a:latin typeface="Arial" pitchFamily="34" charset="0"/>
                          <a:cs typeface="Arial" pitchFamily="34" charset="0"/>
                        </a:rPr>
                        <a:t> [m/s]</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err="1" smtClean="0">
                          <a:latin typeface="Arial" pitchFamily="34" charset="0"/>
                          <a:cs typeface="Arial" pitchFamily="34" charset="0"/>
                        </a:rPr>
                        <a:t>Transmissivity</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dirty="0" smtClean="0">
                          <a:latin typeface="Times"/>
                          <a:cs typeface="Times"/>
                        </a:rPr>
                        <a:t>T</a:t>
                      </a:r>
                      <a:r>
                        <a:rPr lang="en-US" sz="3500" baseline="0" dirty="0" smtClean="0">
                          <a:latin typeface="Arial" pitchFamily="34" charset="0"/>
                          <a:cs typeface="Arial" pitchFamily="34" charset="0"/>
                        </a:rPr>
                        <a:t> [m</a:t>
                      </a:r>
                      <a:r>
                        <a:rPr lang="en-US" sz="3500" baseline="30000" dirty="0" smtClean="0">
                          <a:latin typeface="Arial" pitchFamily="34" charset="0"/>
                          <a:cs typeface="Arial" pitchFamily="34" charset="0"/>
                        </a:rPr>
                        <a:t>2</a:t>
                      </a:r>
                      <a:r>
                        <a:rPr lang="en-US" sz="3500" baseline="0" dirty="0" smtClean="0">
                          <a:latin typeface="Arial" pitchFamily="34" charset="0"/>
                          <a:cs typeface="Arial" pitchFamily="34" charset="0"/>
                        </a:rPr>
                        <a:t>/s]</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a16="http://schemas.microsoft.com/office/drawing/2014/main" xmlns="" val="10002"/>
                  </a:ext>
                </a:extLst>
              </a:tr>
              <a:tr h="1159828">
                <a:tc>
                  <a:txBody>
                    <a:bodyPr/>
                    <a:lstStyle/>
                    <a:p>
                      <a:pPr algn="ctr"/>
                      <a:r>
                        <a:rPr lang="en-US" sz="3500" dirty="0" smtClean="0">
                          <a:latin typeface="Arial" pitchFamily="34" charset="0"/>
                          <a:cs typeface="Arial" pitchFamily="34" charset="0"/>
                        </a:rPr>
                        <a:t>“ (vertical)</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dirty="0" err="1" smtClean="0">
                          <a:latin typeface="Times"/>
                          <a:cs typeface="Times"/>
                        </a:rPr>
                        <a:t>K</a:t>
                      </a:r>
                      <a:r>
                        <a:rPr lang="en-US" sz="3500" i="1" baseline="-25000" dirty="0" err="1" smtClean="0">
                          <a:latin typeface="Times"/>
                          <a:cs typeface="Times"/>
                        </a:rPr>
                        <a:t>v</a:t>
                      </a:r>
                      <a:r>
                        <a:rPr lang="en-US" sz="3500" baseline="0" dirty="0" smtClean="0">
                          <a:latin typeface="Arial" pitchFamily="34" charset="0"/>
                          <a:cs typeface="Arial" pitchFamily="34" charset="0"/>
                        </a:rPr>
                        <a:t> [m/s]</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err="1" smtClean="0">
                          <a:latin typeface="Arial" pitchFamily="34" charset="0"/>
                          <a:cs typeface="Arial" pitchFamily="34" charset="0"/>
                        </a:rPr>
                        <a:t>Storativity</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dirty="0" smtClean="0">
                          <a:latin typeface="Times"/>
                          <a:cs typeface="Times"/>
                        </a:rPr>
                        <a:t>S</a:t>
                      </a:r>
                      <a:r>
                        <a:rPr lang="en-US" sz="3500" dirty="0" smtClean="0">
                          <a:latin typeface="Arial" pitchFamily="34" charset="0"/>
                          <a:cs typeface="Arial" pitchFamily="34" charset="0"/>
                        </a:rPr>
                        <a:t> [-]</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a16="http://schemas.microsoft.com/office/drawing/2014/main" xmlns="" val="10003"/>
                  </a:ext>
                </a:extLst>
              </a:tr>
              <a:tr h="1275284">
                <a:tc>
                  <a:txBody>
                    <a:bodyPr/>
                    <a:lstStyle/>
                    <a:p>
                      <a:pPr algn="ctr"/>
                      <a:r>
                        <a:rPr lang="en-US" sz="3500" dirty="0" smtClean="0">
                          <a:latin typeface="Arial" pitchFamily="34" charset="0"/>
                          <a:cs typeface="Arial" pitchFamily="34" charset="0"/>
                        </a:rPr>
                        <a:t>Specific </a:t>
                      </a:r>
                      <a:r>
                        <a:rPr lang="en-US" sz="3500" dirty="0" err="1" smtClean="0">
                          <a:latin typeface="Arial" pitchFamily="34" charset="0"/>
                          <a:cs typeface="Arial" pitchFamily="34" charset="0"/>
                        </a:rPr>
                        <a:t>storativity</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i="1" dirty="0" err="1" smtClean="0">
                          <a:latin typeface="Times"/>
                          <a:cs typeface="Times"/>
                        </a:rPr>
                        <a:t>S</a:t>
                      </a:r>
                      <a:r>
                        <a:rPr lang="en-US" sz="3500" i="1" baseline="-25000" dirty="0" err="1" smtClean="0">
                          <a:latin typeface="Times"/>
                          <a:cs typeface="Times"/>
                        </a:rPr>
                        <a:t>s</a:t>
                      </a:r>
                      <a:r>
                        <a:rPr lang="en-US" sz="3500" baseline="0" dirty="0" smtClean="0">
                          <a:latin typeface="Arial" pitchFamily="34" charset="0"/>
                          <a:cs typeface="Arial" pitchFamily="34" charset="0"/>
                        </a:rPr>
                        <a:t> [1/m]</a:t>
                      </a:r>
                      <a:endParaRPr lang="en-US" sz="3500" baseline="-250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err="1" smtClean="0">
                          <a:latin typeface="Arial" pitchFamily="34" charset="0"/>
                          <a:cs typeface="Arial" pitchFamily="34" charset="0"/>
                        </a:rPr>
                        <a:t>Leakance</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l-GR" sz="3500" i="1" dirty="0" smtClean="0">
                          <a:latin typeface="Arial" pitchFamily="34" charset="0"/>
                          <a:cs typeface="Arial" pitchFamily="34" charset="0"/>
                        </a:rPr>
                        <a:t>λ</a:t>
                      </a:r>
                      <a:r>
                        <a:rPr lang="en-US" sz="3500" dirty="0" smtClean="0">
                          <a:latin typeface="Arial" pitchFamily="34" charset="0"/>
                          <a:cs typeface="Arial" pitchFamily="34" charset="0"/>
                        </a:rPr>
                        <a:t> [m]</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a16="http://schemas.microsoft.com/office/drawing/2014/main" xmlns="" val="10004"/>
                  </a:ext>
                </a:extLst>
              </a:tr>
            </a:tbl>
          </a:graphicData>
        </a:graphic>
      </p:graphicFrame>
      <p:sp>
        <p:nvSpPr>
          <p:cNvPr id="2086"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5677145" y="23134411"/>
            <a:ext cx="13029272" cy="1279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3200" b="1" dirty="0">
                <a:cs typeface="Calibri" panose="020F0502020204030204" pitchFamily="34" charset="0"/>
              </a:rPr>
              <a:t>CONCLUSIONS</a:t>
            </a:r>
            <a:r>
              <a:rPr lang="en-US" altLang="nl-NL" sz="3200" dirty="0">
                <a:cs typeface="Calibri" panose="020F0502020204030204" pitchFamily="34" charset="0"/>
              </a:rPr>
              <a:t>: </a:t>
            </a:r>
            <a:r>
              <a:rPr lang="en-GB" sz="3200" dirty="0"/>
              <a:t>Numerical and analytical solutions coincide perfectly, if the conditions for the validity of the analytical solutions are fulfilled. As the analytical solutions are derived for fully penetrating wells in confined or leaky </a:t>
            </a:r>
            <a:r>
              <a:rPr lang="en-GB" sz="3200" dirty="0" smtClean="0"/>
              <a:t>aquifers; </a:t>
            </a:r>
            <a:r>
              <a:rPr lang="en-GB" sz="3200" dirty="0"/>
              <a:t>they are not valid for partially penetrating wells or unconfined aquifers. The 1D analytical solution cannot represent the 2D flow patterns in the vicinity of the well. </a:t>
            </a:r>
            <a:r>
              <a:rPr lang="en-GB" sz="3200" dirty="0" smtClean="0"/>
              <a:t>In contrast </a:t>
            </a:r>
            <a:r>
              <a:rPr lang="en-GB" sz="3200" dirty="0"/>
              <a:t>the numerical solutions can do the job. The model runs show clearly that the 1D solutions become completely invalid, when the well is not ideal. If the well screen is cut by a factor of half, the drawdown increases roughly by a factor of 2, </a:t>
            </a:r>
            <a:r>
              <a:rPr lang="en-GB" sz="3200" dirty="0" smtClean="0"/>
              <a:t>indicating inverse </a:t>
            </a:r>
            <a:r>
              <a:rPr lang="en-GB" sz="3200" dirty="0"/>
              <a:t>proportionality.</a:t>
            </a:r>
            <a:endParaRPr lang="en-US" sz="3200" dirty="0"/>
          </a:p>
          <a:p>
            <a:pPr algn="just">
              <a:buNone/>
            </a:pPr>
            <a:r>
              <a:rPr lang="en-GB" sz="3200" dirty="0"/>
              <a:t>The presented numerical approach for confined and leaky aquifers </a:t>
            </a:r>
            <a:r>
              <a:rPr lang="en-GB" sz="3200" dirty="0"/>
              <a:t>i</a:t>
            </a:r>
            <a:r>
              <a:rPr lang="en-GB" sz="3200" dirty="0" smtClean="0"/>
              <a:t>s </a:t>
            </a:r>
            <a:r>
              <a:rPr lang="en-GB" sz="3200" dirty="0"/>
              <a:t>extended to simulate drawdown due to pumping in unconfined aquifers. The water table is then conceived as a free boundary. The exact position of the free boundary is a result of the computations</a:t>
            </a:r>
            <a:r>
              <a:rPr lang="en-GB" sz="3200" dirty="0" smtClean="0"/>
              <a:t>. </a:t>
            </a:r>
            <a:r>
              <a:rPr lang="en-GB" sz="3200" dirty="0"/>
              <a:t>Results of the 2D models show how much the drawdown calculated for the unconfined case deviates from the confined case.   </a:t>
            </a:r>
            <a:endParaRPr lang="en-US" sz="3200" dirty="0"/>
          </a:p>
          <a:p>
            <a:pPr>
              <a:buNone/>
            </a:pPr>
            <a:r>
              <a:rPr lang="en-GB" sz="3200" dirty="0"/>
              <a:t>The proposed modelling approach can account for  </a:t>
            </a:r>
            <a:endParaRPr lang="en-US" sz="3200" dirty="0"/>
          </a:p>
          <a:p>
            <a:pPr lvl="1"/>
            <a:r>
              <a:rPr lang="en-GB" sz="2800" dirty="0"/>
              <a:t>fully and partially penetrating wells </a:t>
            </a:r>
            <a:endParaRPr lang="en-US" sz="2800" dirty="0"/>
          </a:p>
          <a:p>
            <a:pPr lvl="1"/>
            <a:r>
              <a:rPr lang="en-GB" sz="2800" dirty="0"/>
              <a:t>confined, leaky and unconfined aquifers</a:t>
            </a:r>
            <a:endParaRPr lang="en-US" sz="2800" dirty="0"/>
          </a:p>
          <a:p>
            <a:pPr lvl="1"/>
            <a:r>
              <a:rPr lang="en-GB" sz="2800" dirty="0"/>
              <a:t>anisotropy</a:t>
            </a:r>
            <a:endParaRPr lang="en-US" sz="2800" dirty="0"/>
          </a:p>
          <a:p>
            <a:pPr lvl="1"/>
            <a:r>
              <a:rPr lang="en-GB" sz="2800" dirty="0"/>
              <a:t>various far field boundary </a:t>
            </a:r>
            <a:r>
              <a:rPr lang="en-GB" sz="2800" dirty="0" smtClean="0"/>
              <a:t>conditions</a:t>
            </a:r>
          </a:p>
          <a:p>
            <a:pPr lvl="1"/>
            <a:r>
              <a:rPr lang="en-GB" sz="2800" dirty="0"/>
              <a:t>v</a:t>
            </a:r>
            <a:r>
              <a:rPr lang="en-GB" sz="2800" dirty="0" smtClean="0"/>
              <a:t>ariable thickness</a:t>
            </a:r>
            <a:endParaRPr lang="en-US" sz="2800" dirty="0"/>
          </a:p>
          <a:p>
            <a:pPr lvl="1"/>
            <a:r>
              <a:rPr lang="en-GB" sz="2800" dirty="0"/>
              <a:t>skin-zone effects </a:t>
            </a:r>
            <a:endParaRPr lang="en-US" sz="2800" dirty="0"/>
          </a:p>
          <a:p>
            <a:pPr lvl="1"/>
            <a:r>
              <a:rPr lang="en-GB" sz="2800" dirty="0"/>
              <a:t>constant rate or constant head pumping tests </a:t>
            </a:r>
            <a:endParaRPr lang="en-US" sz="2800" dirty="0"/>
          </a:p>
          <a:p>
            <a:pPr lvl="1"/>
            <a:r>
              <a:rPr lang="en-GB" sz="2800" dirty="0"/>
              <a:t>changing pumping rates</a:t>
            </a:r>
            <a:endParaRPr lang="en-US" sz="2800" dirty="0"/>
          </a:p>
        </p:txBody>
      </p:sp>
      <p:sp>
        <p:nvSpPr>
          <p:cNvPr id="24" name="TextBox 23">
            <a:extLst>
              <a:ext uri="{FF2B5EF4-FFF2-40B4-BE49-F238E27FC236}">
                <a16:creationId xmlns:a16="http://schemas.microsoft.com/office/drawing/2014/main" xmlns="" id="{58974D01-8153-BC41-856A-A00CCD55800A}"/>
              </a:ext>
            </a:extLst>
          </p:cNvPr>
          <p:cNvSpPr txBox="1"/>
          <p:nvPr/>
        </p:nvSpPr>
        <p:spPr>
          <a:xfrm>
            <a:off x="15687240" y="36066839"/>
            <a:ext cx="13024286" cy="4027374"/>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3200" b="1" dirty="0">
                <a:latin typeface="Calibri" panose="020F0502020204030204" pitchFamily="34" charset="0"/>
                <a:ea typeface="+mn-ea"/>
                <a:cs typeface="Calibri" panose="020F0502020204030204" pitchFamily="34" charset="0"/>
              </a:rPr>
              <a:t>REFERENCES</a:t>
            </a:r>
            <a:r>
              <a:rPr lang="en-US" sz="32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de-DE" sz="2800" dirty="0" err="1"/>
              <a:t>Hantush</a:t>
            </a:r>
            <a:r>
              <a:rPr lang="de-DE" sz="2800" dirty="0"/>
              <a:t> M.S., Flow </a:t>
            </a:r>
            <a:r>
              <a:rPr lang="de-DE" sz="2800" dirty="0" err="1"/>
              <a:t>of</a:t>
            </a:r>
            <a:r>
              <a:rPr lang="de-DE" sz="2800" dirty="0"/>
              <a:t> </a:t>
            </a:r>
            <a:r>
              <a:rPr lang="de-DE" sz="2800" dirty="0" err="1"/>
              <a:t>groundwater</a:t>
            </a:r>
            <a:r>
              <a:rPr lang="de-DE" sz="2800" dirty="0"/>
              <a:t> in </a:t>
            </a:r>
            <a:r>
              <a:rPr lang="de-DE" sz="2800" dirty="0" err="1"/>
              <a:t>relatively</a:t>
            </a:r>
            <a:r>
              <a:rPr lang="de-DE" sz="2800" dirty="0"/>
              <a:t> </a:t>
            </a:r>
            <a:r>
              <a:rPr lang="de-DE" sz="2800" dirty="0" err="1"/>
              <a:t>thick</a:t>
            </a:r>
            <a:r>
              <a:rPr lang="de-DE" sz="2800" dirty="0"/>
              <a:t> </a:t>
            </a:r>
            <a:r>
              <a:rPr lang="de-DE" sz="2800" dirty="0" err="1"/>
              <a:t>leaky</a:t>
            </a:r>
            <a:r>
              <a:rPr lang="de-DE" sz="2800" dirty="0"/>
              <a:t> </a:t>
            </a:r>
            <a:r>
              <a:rPr lang="de-DE" sz="2800" dirty="0" err="1"/>
              <a:t>aquifers</a:t>
            </a:r>
            <a:r>
              <a:rPr lang="de-DE" sz="2800" dirty="0"/>
              <a:t>, </a:t>
            </a:r>
            <a:r>
              <a:rPr lang="de-DE" sz="2800" i="1" dirty="0" err="1"/>
              <a:t>Water</a:t>
            </a:r>
            <a:r>
              <a:rPr lang="de-DE" sz="2800" i="1" dirty="0"/>
              <a:t> Res. Res</a:t>
            </a:r>
            <a:r>
              <a:rPr lang="de-DE" sz="2800" dirty="0"/>
              <a:t>., </a:t>
            </a:r>
            <a:r>
              <a:rPr lang="de-DE" sz="2800" b="1" dirty="0"/>
              <a:t>3(2)</a:t>
            </a:r>
            <a:r>
              <a:rPr lang="de-DE" sz="2800" dirty="0"/>
              <a:t>, 583-590 (1967)</a:t>
            </a:r>
            <a:r>
              <a:rPr lang="en-US" sz="2800" dirty="0"/>
              <a:t> </a:t>
            </a:r>
            <a:endParaRPr lang="en-US" sz="2800" dirty="0">
              <a:latin typeface="Calibri" panose="020F0502020204030204" pitchFamily="34" charset="0"/>
              <a:ea typeface="+mn-ea"/>
              <a:cs typeface="Calibri" panose="020F0502020204030204" pitchFamily="34" charset="0"/>
            </a:endParaRPr>
          </a:p>
          <a:p>
            <a:pPr marL="1087301" indent="-1087301" defTabSz="4175235" fontAlgn="auto">
              <a:spcBef>
                <a:spcPts val="0"/>
              </a:spcBef>
              <a:spcAft>
                <a:spcPts val="0"/>
              </a:spcAft>
              <a:buFontTx/>
              <a:buAutoNum type="arabicPeriod"/>
              <a:defRPr/>
            </a:pPr>
            <a:r>
              <a:rPr lang="en-GB" sz="2800" dirty="0"/>
              <a:t>Jin Y., </a:t>
            </a:r>
            <a:r>
              <a:rPr lang="en-GB" sz="2800" dirty="0" err="1"/>
              <a:t>Holzbecher</a:t>
            </a:r>
            <a:r>
              <a:rPr lang="en-GB" sz="2800" dirty="0"/>
              <a:t> E., </a:t>
            </a:r>
            <a:r>
              <a:rPr lang="en-GB" sz="2800" dirty="0" err="1"/>
              <a:t>Sauter</a:t>
            </a:r>
            <a:r>
              <a:rPr lang="en-GB" sz="2800" dirty="0"/>
              <a:t> M., A novel </a:t>
            </a:r>
            <a:r>
              <a:rPr lang="en-GB" sz="2800" dirty="0" err="1"/>
              <a:t>modeling</a:t>
            </a:r>
            <a:r>
              <a:rPr lang="en-GB" sz="2800" dirty="0"/>
              <a:t> approach using arbitrary </a:t>
            </a:r>
            <a:r>
              <a:rPr lang="en-GB" sz="2800" dirty="0" err="1"/>
              <a:t>Lagrangian-Eulerian</a:t>
            </a:r>
            <a:r>
              <a:rPr lang="en-GB" sz="2800" dirty="0"/>
              <a:t> (ALE) method for the flow simulation in unconfined aquifers, </a:t>
            </a:r>
            <a:r>
              <a:rPr lang="en-GB" sz="2800" i="1" dirty="0"/>
              <a:t>Computers &amp; Geosciences</a:t>
            </a:r>
            <a:r>
              <a:rPr lang="en-GB" sz="2800" dirty="0"/>
              <a:t>, </a:t>
            </a:r>
            <a:r>
              <a:rPr lang="en-GB" sz="2800" b="1" dirty="0"/>
              <a:t>62</a:t>
            </a:r>
            <a:r>
              <a:rPr lang="en-GB" sz="2800" dirty="0"/>
              <a:t>, 88-94 (2014)</a:t>
            </a:r>
            <a:r>
              <a:rPr lang="en-US" sz="2800" dirty="0"/>
              <a:t> </a:t>
            </a:r>
            <a:endParaRPr lang="en-US" sz="2800" dirty="0" smtClean="0"/>
          </a:p>
          <a:p>
            <a:pPr marL="1087301" indent="-1087301" defTabSz="4175235" fontAlgn="auto">
              <a:spcBef>
                <a:spcPts val="0"/>
              </a:spcBef>
              <a:spcAft>
                <a:spcPts val="0"/>
              </a:spcAft>
              <a:buFontTx/>
              <a:buAutoNum type="arabicPeriod"/>
              <a:defRPr/>
            </a:pPr>
            <a:r>
              <a:rPr lang="de-DE" sz="2800" dirty="0"/>
              <a:t>Theis C.V., The </a:t>
            </a:r>
            <a:r>
              <a:rPr lang="de-DE" sz="2800" dirty="0" err="1"/>
              <a:t>relation</a:t>
            </a:r>
            <a:r>
              <a:rPr lang="de-DE" sz="2800" dirty="0"/>
              <a:t> </a:t>
            </a:r>
            <a:r>
              <a:rPr lang="de-DE" sz="2800" dirty="0" err="1"/>
              <a:t>between</a:t>
            </a:r>
            <a:r>
              <a:rPr lang="de-DE" sz="2800" dirty="0"/>
              <a:t> </a:t>
            </a:r>
            <a:r>
              <a:rPr lang="de-DE" sz="2800" dirty="0" err="1"/>
              <a:t>the</a:t>
            </a:r>
            <a:r>
              <a:rPr lang="de-DE" sz="2800" dirty="0"/>
              <a:t> </a:t>
            </a:r>
            <a:r>
              <a:rPr lang="de-DE" sz="2800" dirty="0" err="1"/>
              <a:t>lowering</a:t>
            </a:r>
            <a:r>
              <a:rPr lang="de-DE" sz="2800" dirty="0"/>
              <a:t> </a:t>
            </a:r>
            <a:r>
              <a:rPr lang="de-DE" sz="2800" dirty="0" err="1"/>
              <a:t>of</a:t>
            </a:r>
            <a:r>
              <a:rPr lang="de-DE" sz="2800" dirty="0"/>
              <a:t> </a:t>
            </a:r>
            <a:r>
              <a:rPr lang="de-DE" sz="2800" dirty="0" err="1"/>
              <a:t>the</a:t>
            </a:r>
            <a:r>
              <a:rPr lang="de-DE" sz="2800" dirty="0"/>
              <a:t> </a:t>
            </a:r>
            <a:r>
              <a:rPr lang="de-DE" sz="2800" dirty="0" err="1"/>
              <a:t>piezometric</a:t>
            </a:r>
            <a:r>
              <a:rPr lang="de-DE" sz="2800" dirty="0"/>
              <a:t> </a:t>
            </a:r>
            <a:r>
              <a:rPr lang="de-DE" sz="2800" dirty="0" err="1"/>
              <a:t>surface</a:t>
            </a:r>
            <a:r>
              <a:rPr lang="de-DE" sz="2800" dirty="0"/>
              <a:t> </a:t>
            </a:r>
            <a:r>
              <a:rPr lang="de-DE" sz="2800" dirty="0" err="1"/>
              <a:t>and</a:t>
            </a:r>
            <a:r>
              <a:rPr lang="de-DE" sz="2800" dirty="0"/>
              <a:t> </a:t>
            </a:r>
            <a:r>
              <a:rPr lang="de-DE" sz="2800" dirty="0" err="1"/>
              <a:t>the</a:t>
            </a:r>
            <a:r>
              <a:rPr lang="de-DE" sz="2800" dirty="0"/>
              <a:t> rate </a:t>
            </a:r>
            <a:r>
              <a:rPr lang="de-DE" sz="2800" dirty="0" err="1"/>
              <a:t>and</a:t>
            </a:r>
            <a:r>
              <a:rPr lang="de-DE" sz="2800" dirty="0"/>
              <a:t> </a:t>
            </a:r>
            <a:r>
              <a:rPr lang="de-DE" sz="2800" dirty="0" err="1"/>
              <a:t>duration</a:t>
            </a:r>
            <a:r>
              <a:rPr lang="de-DE" sz="2800" dirty="0"/>
              <a:t> </a:t>
            </a:r>
            <a:r>
              <a:rPr lang="de-DE" sz="2800" dirty="0" err="1"/>
              <a:t>of</a:t>
            </a:r>
            <a:r>
              <a:rPr lang="de-DE" sz="2800" dirty="0"/>
              <a:t> </a:t>
            </a:r>
            <a:r>
              <a:rPr lang="de-DE" sz="2800" dirty="0" err="1"/>
              <a:t>discharge</a:t>
            </a:r>
            <a:r>
              <a:rPr lang="de-DE" sz="2800" dirty="0"/>
              <a:t> </a:t>
            </a:r>
            <a:r>
              <a:rPr lang="de-DE" sz="2800" dirty="0" err="1"/>
              <a:t>of</a:t>
            </a:r>
            <a:r>
              <a:rPr lang="de-DE" sz="2800" dirty="0"/>
              <a:t> a </a:t>
            </a:r>
            <a:r>
              <a:rPr lang="de-DE" sz="2800" dirty="0" err="1"/>
              <a:t>well</a:t>
            </a:r>
            <a:r>
              <a:rPr lang="de-DE" sz="2800" dirty="0"/>
              <a:t> </a:t>
            </a:r>
            <a:r>
              <a:rPr lang="de-DE" sz="2800" dirty="0" err="1"/>
              <a:t>using</a:t>
            </a:r>
            <a:r>
              <a:rPr lang="de-DE" sz="2800" dirty="0"/>
              <a:t> </a:t>
            </a:r>
            <a:r>
              <a:rPr lang="de-DE" sz="2800" dirty="0" err="1"/>
              <a:t>groundwater</a:t>
            </a:r>
            <a:r>
              <a:rPr lang="de-DE" sz="2800" dirty="0"/>
              <a:t> </a:t>
            </a:r>
            <a:r>
              <a:rPr lang="de-DE" sz="2800" dirty="0" err="1"/>
              <a:t>storage</a:t>
            </a:r>
            <a:r>
              <a:rPr lang="de-DE" sz="2800" dirty="0"/>
              <a:t>, </a:t>
            </a:r>
            <a:r>
              <a:rPr lang="de-DE" sz="2800" i="1" dirty="0"/>
              <a:t>Trans</a:t>
            </a:r>
            <a:r>
              <a:rPr lang="de-DE" sz="2800" dirty="0"/>
              <a:t>. </a:t>
            </a:r>
            <a:r>
              <a:rPr lang="de-DE" sz="2800" i="1" dirty="0"/>
              <a:t>Am. </a:t>
            </a:r>
            <a:r>
              <a:rPr lang="de-DE" sz="2800" i="1" dirty="0" err="1"/>
              <a:t>Geophys</a:t>
            </a:r>
            <a:r>
              <a:rPr lang="de-DE" sz="2800" i="1" dirty="0"/>
              <a:t>. Union</a:t>
            </a:r>
            <a:r>
              <a:rPr lang="de-DE" sz="2800" dirty="0"/>
              <a:t>, </a:t>
            </a:r>
            <a:r>
              <a:rPr lang="de-DE" sz="2800" b="1" dirty="0"/>
              <a:t>16</a:t>
            </a:r>
            <a:r>
              <a:rPr lang="de-DE" sz="2800" dirty="0"/>
              <a:t>, 519-524 (193</a:t>
            </a:r>
            <a:r>
              <a:rPr lang="en-GB" sz="2800" dirty="0"/>
              <a:t>7)</a:t>
            </a:r>
            <a:r>
              <a:rPr lang="en-US" sz="2800" dirty="0"/>
              <a:t> </a:t>
            </a:r>
            <a:endParaRPr lang="en-US" sz="2800" dirty="0">
              <a:latin typeface="Calibri" panose="020F0502020204030204" pitchFamily="34" charset="0"/>
              <a:ea typeface="+mn-ea"/>
              <a:cs typeface="Calibri" panose="020F0502020204030204" pitchFamily="34" charset="0"/>
            </a:endParaRPr>
          </a:p>
        </p:txBody>
      </p:sp>
      <p:sp>
        <p:nvSpPr>
          <p:cNvPr id="2089" name="TextBox 25">
            <a:extLst>
              <a:ext uri="{FF2B5EF4-FFF2-40B4-BE49-F238E27FC236}">
                <a16:creationId xmlns:a16="http://schemas.microsoft.com/office/drawing/2014/main" xmlns="" id="{10595A17-4314-624E-A1B3-3E27CC01E8B0}"/>
              </a:ext>
            </a:extLst>
          </p:cNvPr>
          <p:cNvSpPr txBox="1">
            <a:spLocks noChangeArrowheads="1"/>
          </p:cNvSpPr>
          <p:nvPr/>
        </p:nvSpPr>
        <p:spPr bwMode="auto">
          <a:xfrm>
            <a:off x="22485057" y="12699521"/>
            <a:ext cx="4894707"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a:t>
            </a:r>
            <a:r>
              <a:rPr lang="en-US" altLang="nl-NL" sz="3600" dirty="0" smtClean="0">
                <a:cs typeface="Calibri" panose="020F0502020204030204" pitchFamily="34" charset="0"/>
              </a:rPr>
              <a:t>Drawdown for the confined aquifer</a:t>
            </a:r>
            <a:endParaRPr lang="en-US" altLang="nl-NL" sz="3600" dirty="0">
              <a:cs typeface="Calibri" panose="020F0502020204030204" pitchFamily="34" charset="0"/>
            </a:endParaRPr>
          </a:p>
        </p:txBody>
      </p:sp>
      <p:sp>
        <p:nvSpPr>
          <p:cNvPr id="2090" name="TextBox 26">
            <a:extLst>
              <a:ext uri="{FF2B5EF4-FFF2-40B4-BE49-F238E27FC236}">
                <a16:creationId xmlns:a16="http://schemas.microsoft.com/office/drawing/2014/main" xmlns="" id="{4777EA07-A11C-6249-80C7-698BCEF47F94}"/>
              </a:ext>
            </a:extLst>
          </p:cNvPr>
          <p:cNvSpPr txBox="1">
            <a:spLocks noChangeArrowheads="1"/>
          </p:cNvSpPr>
          <p:nvPr/>
        </p:nvSpPr>
        <p:spPr bwMode="auto">
          <a:xfrm>
            <a:off x="17821671" y="16800571"/>
            <a:ext cx="4224361"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a:t>
            </a:r>
            <a:r>
              <a:rPr lang="en-US" altLang="nl-NL" sz="3600" dirty="0" smtClean="0">
                <a:cs typeface="Calibri" panose="020F0502020204030204" pitchFamily="34" charset="0"/>
              </a:rPr>
              <a:t>Drawdown for the leaky aquif</a:t>
            </a:r>
            <a:r>
              <a:rPr lang="en-US" altLang="nl-NL" sz="3600" dirty="0" smtClean="0">
                <a:cs typeface="Calibri" panose="020F0502020204030204" pitchFamily="34" charset="0"/>
              </a:rPr>
              <a:t>er</a:t>
            </a:r>
            <a:endParaRPr lang="en-US" altLang="nl-NL" sz="3600" dirty="0">
              <a:cs typeface="Calibri" panose="020F0502020204030204" pitchFamily="34" charset="0"/>
            </a:endParaRPr>
          </a:p>
        </p:txBody>
      </p:sp>
      <p:sp>
        <p:nvSpPr>
          <p:cNvPr id="2091" name="TextBox 27">
            <a:extLst>
              <a:ext uri="{FF2B5EF4-FFF2-40B4-BE49-F238E27FC236}">
                <a16:creationId xmlns:a16="http://schemas.microsoft.com/office/drawing/2014/main" xmlns="" id="{FEBD845D-B904-D841-B1D7-569AFBDED0FD}"/>
              </a:ext>
            </a:extLst>
          </p:cNvPr>
          <p:cNvSpPr txBox="1">
            <a:spLocks noChangeArrowheads="1"/>
          </p:cNvSpPr>
          <p:nvPr/>
        </p:nvSpPr>
        <p:spPr bwMode="auto">
          <a:xfrm>
            <a:off x="2836892" y="39286098"/>
            <a:ext cx="9534299"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a:t>
            </a:r>
            <a:r>
              <a:rPr lang="en-US" altLang="nl-NL" sz="3600" dirty="0" smtClean="0">
                <a:cs typeface="Calibri" panose="020F0502020204030204" pitchFamily="34" charset="0"/>
              </a:rPr>
              <a:t>Parameter list, SI units in square brackets</a:t>
            </a:r>
            <a:endParaRPr lang="en-US" altLang="nl-NL" sz="3600" dirty="0">
              <a:cs typeface="Calibri" panose="020F0502020204030204" pitchFamily="34" charset="0"/>
            </a:endParaRPr>
          </a:p>
        </p:txBody>
      </p:sp>
      <p:sp>
        <p:nvSpPr>
          <p:cNvPr id="2092" name="TextBox 28">
            <a:extLst>
              <a:ext uri="{FF2B5EF4-FFF2-40B4-BE49-F238E27FC236}">
                <a16:creationId xmlns:a16="http://schemas.microsoft.com/office/drawing/2014/main" xmlns="" id="{B1056133-A630-A340-8799-CF384CEF1B5B}"/>
              </a:ext>
            </a:extLst>
          </p:cNvPr>
          <p:cNvSpPr txBox="1">
            <a:spLocks noChangeArrowheads="1"/>
          </p:cNvSpPr>
          <p:nvPr/>
        </p:nvSpPr>
        <p:spPr bwMode="auto">
          <a:xfrm>
            <a:off x="22672479" y="21611452"/>
            <a:ext cx="4808887"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a:t>
            </a:r>
            <a:r>
              <a:rPr lang="en-US" altLang="nl-NL" sz="3600" dirty="0" smtClean="0">
                <a:cs typeface="Calibri" panose="020F0502020204030204" pitchFamily="34" charset="0"/>
              </a:rPr>
              <a:t>Drawdown for the unconfined aquifer</a:t>
            </a:r>
            <a:endParaRPr lang="en-US" altLang="nl-NL" sz="3600" dirty="0">
              <a:cs typeface="Calibri" panose="020F0502020204030204" pitchFamily="34" charset="0"/>
            </a:endParaRPr>
          </a:p>
        </p:txBody>
      </p:sp>
      <p:sp>
        <p:nvSpPr>
          <p:cNvPr id="2096"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3202066" y="19440345"/>
            <a:ext cx="981810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r>
              <a:rPr lang="en-GB" sz="3600" dirty="0"/>
              <a:t>2D model region and boundary conditions</a:t>
            </a:r>
            <a:r>
              <a:rPr lang="en-US" sz="3600" dirty="0"/>
              <a:t> </a:t>
            </a:r>
            <a:endParaRPr lang="en-US" altLang="nl-NL" sz="3600" dirty="0">
              <a:cs typeface="Calibri" panose="020F0502020204030204" pitchFamily="34" charset="0"/>
            </a:endParaRPr>
          </a:p>
        </p:txBody>
      </p:sp>
      <p:sp>
        <p:nvSpPr>
          <p:cNvPr id="2097" name="TextBox 1">
            <a:extLst>
              <a:ext uri="{FF2B5EF4-FFF2-40B4-BE49-F238E27FC236}">
                <a16:creationId xmlns:a16="http://schemas.microsoft.com/office/drawing/2014/main" xmlns=""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xmlns="" id="{80BC61C2-14BE-2F4D-BB4C-A27ABC532A8E}"/>
              </a:ext>
            </a:extLst>
          </p:cNvPr>
          <p:cNvSpPr txBox="1"/>
          <p:nvPr/>
        </p:nvSpPr>
        <p:spPr>
          <a:xfrm>
            <a:off x="0" y="158381"/>
            <a:ext cx="30275213" cy="707886"/>
          </a:xfrm>
          <a:prstGeom prst="rect">
            <a:avLst/>
          </a:prstGeom>
          <a:noFill/>
        </p:spPr>
        <p:txBody>
          <a:bodyPr vert="horz" wrap="square" rtlCol="0">
            <a:spAutoFit/>
          </a:bodyPr>
          <a:lstStyle/>
          <a:p>
            <a:pPr algn="ctr"/>
            <a:r>
              <a:rPr lang="en-US" sz="4000" i="1" dirty="0" smtClean="0">
                <a:solidFill>
                  <a:schemeClr val="bg1">
                    <a:lumMod val="50000"/>
                  </a:schemeClr>
                </a:solidFill>
                <a:latin typeface="Calibri" panose="020F0502020204030204" pitchFamily="34" charset="0"/>
              </a:rPr>
              <a:t>.</a:t>
            </a:r>
            <a:endParaRPr lang="en-US" sz="4000" i="1" dirty="0">
              <a:solidFill>
                <a:schemeClr val="bg1">
                  <a:lumMod val="50000"/>
                </a:schemeClr>
              </a:solidFill>
              <a:latin typeface="Calibri" panose="020F0502020204030204" pitchFamily="34" charset="0"/>
            </a:endParaRPr>
          </a:p>
        </p:txBody>
      </p:sp>
      <p:sp>
        <p:nvSpPr>
          <p:cNvPr id="31" name="TextBox 30">
            <a:extLst>
              <a:ext uri="{FF2B5EF4-FFF2-40B4-BE49-F238E27FC236}">
                <a16:creationId xmlns:a16="http://schemas.microsoft.com/office/drawing/2014/main" xmlns=""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Bild 31"/>
          <p:cNvPicPr/>
          <p:nvPr/>
        </p:nvPicPr>
        <p:blipFill>
          <a:blip r:embed="rId6">
            <a:extLst>
              <a:ext uri="{28A0092B-C50C-407E-A947-70E740481C1C}">
                <a14:useLocalDpi xmlns:a14="http://schemas.microsoft.com/office/drawing/2010/main" val="0"/>
              </a:ext>
            </a:extLst>
          </a:blip>
          <a:stretch>
            <a:fillRect/>
          </a:stretch>
        </p:blipFill>
        <p:spPr>
          <a:xfrm>
            <a:off x="1731937" y="13161511"/>
            <a:ext cx="12434974" cy="6185094"/>
          </a:xfrm>
          <a:prstGeom prst="rect">
            <a:avLst/>
          </a:prstGeom>
        </p:spPr>
      </p:pic>
      <p:graphicFrame>
        <p:nvGraphicFramePr>
          <p:cNvPr id="2" name="Objekt 1"/>
          <p:cNvGraphicFramePr>
            <a:graphicFrameLocks noChangeAspect="1"/>
          </p:cNvGraphicFramePr>
          <p:nvPr>
            <p:extLst>
              <p:ext uri="{D42A27DB-BD31-4B8C-83A1-F6EECF244321}">
                <p14:modId xmlns:p14="http://schemas.microsoft.com/office/powerpoint/2010/main" val="1421833444"/>
              </p:ext>
            </p:extLst>
          </p:nvPr>
        </p:nvGraphicFramePr>
        <p:xfrm>
          <a:off x="3848568" y="25197701"/>
          <a:ext cx="6279515" cy="1653540"/>
        </p:xfrm>
        <a:graphic>
          <a:graphicData uri="http://schemas.openxmlformats.org/presentationml/2006/ole">
            <mc:AlternateContent xmlns:mc="http://schemas.openxmlformats.org/markup-compatibility/2006">
              <mc:Choice xmlns:v="urn:schemas-microsoft-com:vml" Requires="v">
                <p:oleObj spid="_x0000_s2254" name="Equation" r:id="rId7" imgW="4051300" imgH="1066800" progId="Equation.DSMT4">
                  <p:embed/>
                </p:oleObj>
              </mc:Choice>
              <mc:Fallback>
                <p:oleObj name="Equation" r:id="rId7" imgW="4051300" imgH="1066800" progId="Equation.DSMT4">
                  <p:embed/>
                  <p:pic>
                    <p:nvPicPr>
                      <p:cNvPr id="0" name=""/>
                      <p:cNvPicPr/>
                      <p:nvPr/>
                    </p:nvPicPr>
                    <p:blipFill>
                      <a:blip r:embed="rId8"/>
                      <a:stretch>
                        <a:fillRect/>
                      </a:stretch>
                    </p:blipFill>
                    <p:spPr>
                      <a:xfrm>
                        <a:off x="3848568" y="25197701"/>
                        <a:ext cx="6279515" cy="1653540"/>
                      </a:xfrm>
                      <a:prstGeom prst="rect">
                        <a:avLst/>
                      </a:prstGeom>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912629993"/>
              </p:ext>
            </p:extLst>
          </p:nvPr>
        </p:nvGraphicFramePr>
        <p:xfrm>
          <a:off x="7635931" y="27892724"/>
          <a:ext cx="4901565" cy="1653540"/>
        </p:xfrm>
        <a:graphic>
          <a:graphicData uri="http://schemas.openxmlformats.org/presentationml/2006/ole">
            <mc:AlternateContent xmlns:mc="http://schemas.openxmlformats.org/markup-compatibility/2006">
              <mc:Choice xmlns:v="urn:schemas-microsoft-com:vml" Requires="v">
                <p:oleObj spid="_x0000_s2255" name="Equation" r:id="rId9" imgW="3162300" imgH="1066800" progId="Equation.DSMT4">
                  <p:embed/>
                </p:oleObj>
              </mc:Choice>
              <mc:Fallback>
                <p:oleObj name="Equation" r:id="rId9" imgW="3162300" imgH="1066800" progId="Equation.DSMT4">
                  <p:embed/>
                  <p:pic>
                    <p:nvPicPr>
                      <p:cNvPr id="0" name=""/>
                      <p:cNvPicPr/>
                      <p:nvPr/>
                    </p:nvPicPr>
                    <p:blipFill>
                      <a:blip r:embed="rId10"/>
                      <a:stretch>
                        <a:fillRect/>
                      </a:stretch>
                    </p:blipFill>
                    <p:spPr>
                      <a:xfrm>
                        <a:off x="7635931" y="27892724"/>
                        <a:ext cx="4901565" cy="1653540"/>
                      </a:xfrm>
                      <a:prstGeom prst="rect">
                        <a:avLst/>
                      </a:prstGeom>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2247078476"/>
              </p:ext>
            </p:extLst>
          </p:nvPr>
        </p:nvGraphicFramePr>
        <p:xfrm>
          <a:off x="6953446" y="29894584"/>
          <a:ext cx="5551170" cy="1653540"/>
        </p:xfrm>
        <a:graphic>
          <a:graphicData uri="http://schemas.openxmlformats.org/presentationml/2006/ole">
            <mc:AlternateContent xmlns:mc="http://schemas.openxmlformats.org/markup-compatibility/2006">
              <mc:Choice xmlns:v="urn:schemas-microsoft-com:vml" Requires="v">
                <p:oleObj spid="_x0000_s2256" name="Equation" r:id="rId11" imgW="3581400" imgH="1066800" progId="Equation.DSMT4">
                  <p:embed/>
                </p:oleObj>
              </mc:Choice>
              <mc:Fallback>
                <p:oleObj name="Equation" r:id="rId11" imgW="3581400" imgH="1066800" progId="Equation.DSMT4">
                  <p:embed/>
                  <p:pic>
                    <p:nvPicPr>
                      <p:cNvPr id="0" name=""/>
                      <p:cNvPicPr/>
                      <p:nvPr/>
                    </p:nvPicPr>
                    <p:blipFill>
                      <a:blip r:embed="rId12"/>
                      <a:stretch>
                        <a:fillRect/>
                      </a:stretch>
                    </p:blipFill>
                    <p:spPr>
                      <a:xfrm>
                        <a:off x="6953446" y="29894584"/>
                        <a:ext cx="5551170" cy="1653540"/>
                      </a:xfrm>
                      <a:prstGeom prst="rect">
                        <a:avLst/>
                      </a:prstGeom>
                    </p:spPr>
                  </p:pic>
                </p:oleObj>
              </mc:Fallback>
            </mc:AlternateContent>
          </a:graphicData>
        </a:graphic>
      </p:graphicFrame>
      <p:pic>
        <p:nvPicPr>
          <p:cNvPr id="37" name="Bild 3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825136" y="12596272"/>
            <a:ext cx="6342380" cy="3562350"/>
          </a:xfrm>
          <a:prstGeom prst="rect">
            <a:avLst/>
          </a:prstGeom>
        </p:spPr>
      </p:pic>
      <p:pic>
        <p:nvPicPr>
          <p:cNvPr id="38" name="Bild 3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124016" y="15796553"/>
            <a:ext cx="6342380" cy="3562350"/>
          </a:xfrm>
          <a:prstGeom prst="rect">
            <a:avLst/>
          </a:prstGeom>
        </p:spPr>
      </p:pic>
      <p:pic>
        <p:nvPicPr>
          <p:cNvPr id="39" name="Bild 3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5926430" y="19301618"/>
            <a:ext cx="6342380" cy="3953510"/>
          </a:xfrm>
          <a:prstGeom prst="rect">
            <a:avLst/>
          </a:prstGeom>
        </p:spPr>
      </p:pic>
      <p:sp>
        <p:nvSpPr>
          <p:cNvPr id="40"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788844" y="5899444"/>
            <a:ext cx="13019177" cy="341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smtClean="0">
                <a:cs typeface="Calibri" panose="020F0502020204030204" pitchFamily="34" charset="0"/>
              </a:rPr>
              <a:t>MODEL SET-UP</a:t>
            </a:r>
            <a:r>
              <a:rPr lang="en-US" altLang="nl-NL" sz="3600" dirty="0" smtClean="0">
                <a:cs typeface="Calibri" panose="020F0502020204030204" pitchFamily="34" charset="0"/>
              </a:rPr>
              <a:t>: COMSOL-</a:t>
            </a:r>
            <a:r>
              <a:rPr lang="en-US" altLang="nl-NL" sz="3600" dirty="0" err="1" smtClean="0">
                <a:cs typeface="Calibri" panose="020F0502020204030204" pitchFamily="34" charset="0"/>
              </a:rPr>
              <a:t>Multiphysics</a:t>
            </a:r>
            <a:r>
              <a:rPr lang="en-US" altLang="nl-NL" sz="3600" dirty="0" smtClean="0">
                <a:cs typeface="Calibri" panose="020F0502020204030204" pitchFamily="34" charset="0"/>
              </a:rPr>
              <a:t> </a:t>
            </a:r>
            <a:r>
              <a:rPr lang="en-US" altLang="nl-NL" sz="3600" dirty="0">
                <a:cs typeface="Calibri" panose="020F0502020204030204" pitchFamily="34" charset="0"/>
              </a:rPr>
              <a:t>m</a:t>
            </a:r>
            <a:r>
              <a:rPr lang="en-US" altLang="nl-NL" sz="3600" dirty="0" smtClean="0">
                <a:cs typeface="Calibri" panose="020F0502020204030204" pitchFamily="34" charset="0"/>
              </a:rPr>
              <a:t>odels are set up based on the Darcy-mode for flow in porous media from the </a:t>
            </a:r>
            <a:r>
              <a:rPr lang="en-US" altLang="nl-NL" sz="3600" dirty="0" smtClean="0">
                <a:cs typeface="Calibri" panose="020F0502020204030204" pitchFamily="34" charset="0"/>
              </a:rPr>
              <a:t> subsurface flow module. Th</a:t>
            </a:r>
            <a:r>
              <a:rPr lang="en-US" altLang="nl-NL" sz="3600" dirty="0">
                <a:cs typeface="Calibri" panose="020F0502020204030204" pitchFamily="34" charset="0"/>
              </a:rPr>
              <a:t>e</a:t>
            </a:r>
            <a:r>
              <a:rPr lang="en-US" altLang="nl-NL" sz="3600" dirty="0" smtClean="0">
                <a:cs typeface="Calibri" panose="020F0502020204030204" pitchFamily="34" charset="0"/>
              </a:rPr>
              <a:t> free surface of the unconfined aquifer was </a:t>
            </a:r>
            <a:r>
              <a:rPr lang="en-US" altLang="nl-NL" sz="3600" dirty="0" err="1" smtClean="0">
                <a:cs typeface="Calibri" panose="020F0502020204030204" pitchFamily="34" charset="0"/>
              </a:rPr>
              <a:t>modelled</a:t>
            </a:r>
            <a:r>
              <a:rPr lang="en-US" altLang="nl-NL" sz="3600" dirty="0" smtClean="0">
                <a:cs typeface="Calibri" panose="020F0502020204030204" pitchFamily="34" charset="0"/>
              </a:rPr>
              <a:t> using the moving mesh ALE mode (Jin </a:t>
            </a:r>
            <a:r>
              <a:rPr lang="en-US" altLang="nl-NL" sz="3600" i="1" dirty="0" smtClean="0">
                <a:cs typeface="Calibri" panose="020F0502020204030204" pitchFamily="34" charset="0"/>
              </a:rPr>
              <a:t>et al</a:t>
            </a:r>
            <a:r>
              <a:rPr lang="en-US" altLang="nl-NL" sz="3600" dirty="0" smtClean="0">
                <a:cs typeface="Calibri" panose="020F0502020204030204" pitchFamily="34" charset="0"/>
              </a:rPr>
              <a:t>. 2014). The analytical solutions were programmed in MATLAB® and called by MATLAB </a:t>
            </a:r>
            <a:r>
              <a:rPr lang="en-US" altLang="nl-NL" sz="3600" dirty="0" err="1" smtClean="0">
                <a:cs typeface="Calibri" panose="020F0502020204030204" pitchFamily="34" charset="0"/>
              </a:rPr>
              <a:t>LiveLink</a:t>
            </a:r>
            <a:r>
              <a:rPr lang="en-US" altLang="nl-NL" sz="3600" dirty="0" smtClean="0">
                <a:cs typeface="Calibri" panose="020F0502020204030204" pitchFamily="34" charset="0"/>
              </a:rPr>
              <a:t>.</a:t>
            </a:r>
            <a:endParaRPr lang="en-US" altLang="nl-NL" sz="3600" dirty="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844</Words>
  <Application>Microsoft Macintosh PowerPoint</Application>
  <PresentationFormat>Benutzerdefiniert</PresentationFormat>
  <Paragraphs>68</Paragraphs>
  <Slides>1</Slides>
  <Notes>1</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vt:i4>
      </vt:variant>
    </vt:vector>
  </HeadingPairs>
  <TitlesOfParts>
    <vt:vector size="3" baseType="lpstr">
      <vt:lpstr>Office Theme</vt:lpstr>
      <vt:lpstr>MathType 6.0 Equation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2019-08-14T14:51:25Z</dcterms:modified>
</cp:coreProperties>
</file>