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20929600" cy="29806900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931" autoAdjust="0"/>
    <p:restoredTop sz="94693" autoAdjust="0"/>
  </p:normalViewPr>
  <p:slideViewPr>
    <p:cSldViewPr snapToGrid="0">
      <p:cViewPr>
        <p:scale>
          <a:sx n="50" d="100"/>
          <a:sy n="50" d="100"/>
        </p:scale>
        <p:origin x="-918" y="-72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3" y="5"/>
            <a:ext cx="9071774" cy="1491779"/>
          </a:xfrm>
          <a:prstGeom prst="rect">
            <a:avLst/>
          </a:prstGeom>
        </p:spPr>
        <p:txBody>
          <a:bodyPr vert="horz" lIns="270457" tIns="135229" rIns="270457" bIns="135229" rtlCol="0"/>
          <a:lstStyle>
            <a:lvl1pPr algn="l" defTabSz="12338291">
              <a:defRPr sz="38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852951" y="5"/>
            <a:ext cx="9071774" cy="1491779"/>
          </a:xfrm>
          <a:prstGeom prst="rect">
            <a:avLst/>
          </a:prstGeom>
        </p:spPr>
        <p:txBody>
          <a:bodyPr vert="horz" lIns="270457" tIns="135229" rIns="270457" bIns="135229" rtlCol="0"/>
          <a:lstStyle>
            <a:lvl1pPr algn="r" defTabSz="12338291">
              <a:defRPr sz="38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8/5/2019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3" y="28310367"/>
            <a:ext cx="9071774" cy="1491779"/>
          </a:xfrm>
          <a:prstGeom prst="rect">
            <a:avLst/>
          </a:prstGeom>
        </p:spPr>
        <p:txBody>
          <a:bodyPr vert="horz" lIns="270457" tIns="135229" rIns="270457" bIns="135229" rtlCol="0" anchor="b"/>
          <a:lstStyle>
            <a:lvl1pPr algn="l" defTabSz="12338291">
              <a:defRPr sz="38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852951" y="28310367"/>
            <a:ext cx="9071774" cy="1491779"/>
          </a:xfrm>
          <a:prstGeom prst="rect">
            <a:avLst/>
          </a:prstGeom>
        </p:spPr>
        <p:txBody>
          <a:bodyPr vert="horz" wrap="square" lIns="270457" tIns="135229" rIns="270457" bIns="135229" numCol="1" anchor="b" anchorCtr="0" compatLnSpc="1">
            <a:prstTxWarp prst="textNoShape">
              <a:avLst/>
            </a:prstTxWarp>
          </a:bodyPr>
          <a:lstStyle>
            <a:lvl1pPr algn="r">
              <a:defRPr sz="3800"/>
            </a:lvl1pPr>
          </a:lstStyle>
          <a:p>
            <a:fld id="{C7A813B9-8573-914D-A8D2-51AED3D7633A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1432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3" y="5"/>
            <a:ext cx="9071774" cy="1491779"/>
          </a:xfrm>
          <a:prstGeom prst="rect">
            <a:avLst/>
          </a:prstGeom>
        </p:spPr>
        <p:txBody>
          <a:bodyPr vert="horz" lIns="270457" tIns="135229" rIns="270457" bIns="135229" rtlCol="0"/>
          <a:lstStyle>
            <a:lvl1pPr algn="l" defTabSz="12347678">
              <a:defRPr sz="38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11852951" y="5"/>
            <a:ext cx="9071774" cy="1491779"/>
          </a:xfrm>
          <a:prstGeom prst="rect">
            <a:avLst/>
          </a:prstGeom>
        </p:spPr>
        <p:txBody>
          <a:bodyPr vert="horz" wrap="square" lIns="270457" tIns="135229" rIns="270457" bIns="135229" numCol="1" anchor="t" anchorCtr="0" compatLnSpc="1">
            <a:prstTxWarp prst="textNoShape">
              <a:avLst/>
            </a:prstTxWarp>
          </a:bodyPr>
          <a:lstStyle>
            <a:lvl1pPr algn="r" defTabSz="12972404">
              <a:defRPr sz="38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8/5/2019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511925" y="2236788"/>
            <a:ext cx="7905750" cy="111807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270457" tIns="135229" rIns="270457" bIns="13522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091995" y="14159956"/>
            <a:ext cx="16745635" cy="13411672"/>
          </a:xfrm>
          <a:prstGeom prst="rect">
            <a:avLst/>
          </a:prstGeom>
        </p:spPr>
        <p:txBody>
          <a:bodyPr vert="horz" lIns="270457" tIns="135229" rIns="270457" bIns="13522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3" y="28310367"/>
            <a:ext cx="9071774" cy="1491779"/>
          </a:xfrm>
          <a:prstGeom prst="rect">
            <a:avLst/>
          </a:prstGeom>
        </p:spPr>
        <p:txBody>
          <a:bodyPr vert="horz" lIns="270457" tIns="135229" rIns="270457" bIns="135229" rtlCol="0" anchor="b"/>
          <a:lstStyle>
            <a:lvl1pPr algn="l" defTabSz="12347678">
              <a:defRPr sz="38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11852951" y="28310367"/>
            <a:ext cx="9071774" cy="1491779"/>
          </a:xfrm>
          <a:prstGeom prst="rect">
            <a:avLst/>
          </a:prstGeom>
        </p:spPr>
        <p:txBody>
          <a:bodyPr vert="horz" wrap="square" lIns="270457" tIns="135229" rIns="270457" bIns="135229" numCol="1" anchor="b" anchorCtr="0" compatLnSpc="1">
            <a:prstTxWarp prst="textNoShape">
              <a:avLst/>
            </a:prstTxWarp>
          </a:bodyPr>
          <a:lstStyle>
            <a:lvl1pPr algn="r" defTabSz="12968569">
              <a:defRPr sz="3800"/>
            </a:lvl1pPr>
          </a:lstStyle>
          <a:p>
            <a:fld id="{F0D34A83-C334-CB4D-8A80-280A6D000EEC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0527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xmlns="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xmlns="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xmlns="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2968569" eaLnBrk="0" hangingPunct="0">
              <a:spcBef>
                <a:spcPct val="30000"/>
              </a:spcBef>
              <a:defRPr sz="3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2197429" indent="-845166" defTabSz="12968569" eaLnBrk="0" hangingPunct="0">
              <a:spcBef>
                <a:spcPct val="30000"/>
              </a:spcBef>
              <a:defRPr sz="3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3380658" indent="-676131" defTabSz="12968569" eaLnBrk="0" hangingPunct="0">
              <a:spcBef>
                <a:spcPct val="30000"/>
              </a:spcBef>
              <a:defRPr sz="3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4732918" indent="-676131" defTabSz="12968569" eaLnBrk="0" hangingPunct="0">
              <a:spcBef>
                <a:spcPct val="30000"/>
              </a:spcBef>
              <a:defRPr sz="3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6085181" indent="-676131" defTabSz="12968569" eaLnBrk="0" hangingPunct="0">
              <a:spcBef>
                <a:spcPct val="30000"/>
              </a:spcBef>
              <a:defRPr sz="3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7437439" indent="-676131" defTabSz="12968569" eaLnBrk="0" fontAlgn="base" hangingPunct="0">
              <a:spcBef>
                <a:spcPct val="3000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8789702" indent="-676131" defTabSz="12968569" eaLnBrk="0" fontAlgn="base" hangingPunct="0">
              <a:spcBef>
                <a:spcPct val="3000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0141965" indent="-676131" defTabSz="12968569" eaLnBrk="0" fontAlgn="base" hangingPunct="0">
              <a:spcBef>
                <a:spcPct val="3000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1494223" indent="-676131" defTabSz="12968569" eaLnBrk="0" fontAlgn="base" hangingPunct="0">
              <a:spcBef>
                <a:spcPct val="3000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38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38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8/5/2019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8/5/2019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8/5/2019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8/5/2019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8/5/2019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8/5/2019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8/5/2019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8/5/2019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8/5/2019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8/5/2019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8/5/2019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8/5/2019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>
            <a:extLst>
              <a:ext uri="{FF2B5EF4-FFF2-40B4-BE49-F238E27FC236}">
                <a16:creationId xmlns:a16="http://schemas.microsoft.com/office/drawing/2014/main" xmlns="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912957"/>
            <a:ext cx="27134789" cy="384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 defTabSz="4174027">
              <a:defRPr/>
            </a:pP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SCIS: Small &amp; Compact Inductive Sensors for Position Sensing in the Automatic Gear Shifters</a:t>
            </a:r>
            <a:endParaRPr lang="en-US" sz="7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174027">
              <a:defRPr/>
            </a:pPr>
            <a:endParaRPr lang="en-US" sz="20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A.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K. Palit</a:t>
            </a:r>
            <a:endParaRPr lang="en-US" sz="4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ZF-</a:t>
            </a:r>
            <a:r>
              <a:rPr lang="en-US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Lemförder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Electronic GmbH (ZF-Friedrichshafen AG.), System Development, Germany / Univ. of Bremen</a:t>
            </a:r>
            <a:r>
              <a:rPr lang="en-US" sz="400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FB1-ITEM</a:t>
            </a:r>
            <a:r>
              <a:rPr lang="en-US" sz="4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Germany</a:t>
            </a:r>
            <a:r>
              <a:rPr lang="en-US" sz="4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1" name="TextBox 6">
            <a:extLst>
              <a:ext uri="{FF2B5EF4-FFF2-40B4-BE49-F238E27FC236}">
                <a16:creationId xmlns:a16="http://schemas.microsoft.com/office/drawing/2014/main" xmlns="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9" y="5848649"/>
            <a:ext cx="13017206" cy="821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INRODUCTION</a:t>
            </a:r>
            <a:r>
              <a:rPr lang="en-US" altLang="nl-NL" sz="4800" dirty="0">
                <a:cs typeface="Calibri" panose="020F0502020204030204" pitchFamily="34" charset="0"/>
              </a:rPr>
              <a:t>: </a:t>
            </a:r>
            <a:r>
              <a:rPr lang="en-US" altLang="nl-NL" sz="4800" dirty="0" smtClean="0">
                <a:cs typeface="Calibri" panose="020F0502020204030204" pitchFamily="34" charset="0"/>
              </a:rPr>
              <a:t>ZF</a:t>
            </a:r>
            <a:r>
              <a:rPr lang="en-US" altLang="nl-NL" sz="4800" dirty="0" smtClean="0">
                <a:cs typeface="Calibri" panose="020F0502020204030204" pitchFamily="34" charset="0"/>
              </a:rPr>
              <a:t>-Friedrichshafen AG is one of the biggest supplier of Automatic Gear Shifters (AGS) for the modern cars and ZF- Gear Shifter needs sensing of (P</a:t>
            </a:r>
            <a:r>
              <a:rPr lang="en-US" altLang="nl-NL" sz="4800" dirty="0">
                <a:cs typeface="Calibri" panose="020F0502020204030204" pitchFamily="34" charset="0"/>
              </a:rPr>
              <a:t>, R, N, D, S)  </a:t>
            </a:r>
            <a:r>
              <a:rPr lang="en-US" altLang="nl-NL" sz="4800" dirty="0" smtClean="0">
                <a:cs typeface="Calibri" panose="020F0502020204030204" pitchFamily="34" charset="0"/>
              </a:rPr>
              <a:t>&amp; </a:t>
            </a:r>
            <a:r>
              <a:rPr lang="en-US" altLang="nl-NL" sz="4800" dirty="0">
                <a:cs typeface="Calibri" panose="020F0502020204030204" pitchFamily="34" charset="0"/>
              </a:rPr>
              <a:t>(M+, M-) </a:t>
            </a:r>
            <a:r>
              <a:rPr lang="en-US" altLang="nl-NL" sz="4800" dirty="0" smtClean="0">
                <a:cs typeface="Calibri" panose="020F0502020204030204" pitchFamily="34" charset="0"/>
              </a:rPr>
              <a:t>positions etc. either by contactless inductive sensor or by magnet based Hall-principle. </a:t>
            </a:r>
            <a:r>
              <a:rPr lang="en-US" altLang="nl-NL" sz="4800" dirty="0" smtClean="0">
                <a:cs typeface="Calibri" panose="020F0502020204030204" pitchFamily="34" charset="0"/>
              </a:rPr>
              <a:t>Hall sensors, although much costlier than ZF-patented inductive sensors, are often used as they require less PCB-area. PCB-area optimization and design of fault tolerant behavior of the inductive sensors are the main motivations of the SCIS project.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52" name="TextBox 7">
            <a:extLst>
              <a:ext uri="{FF2B5EF4-FFF2-40B4-BE49-F238E27FC236}">
                <a16:creationId xmlns:a16="http://schemas.microsoft.com/office/drawing/2014/main" xmlns="" id="{4A08504F-7725-A243-96B9-497CEA110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9" y="19564522"/>
            <a:ext cx="12975642" cy="1781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COMPUTATIONAL </a:t>
            </a:r>
            <a:r>
              <a:rPr lang="en-US" altLang="nl-NL" sz="4800" b="1" dirty="0" smtClean="0">
                <a:cs typeface="Calibri" panose="020F0502020204030204" pitchFamily="34" charset="0"/>
              </a:rPr>
              <a:t>METHODS</a:t>
            </a:r>
            <a:r>
              <a:rPr lang="en-US" altLang="nl-NL" sz="4800" dirty="0" smtClean="0">
                <a:cs typeface="Calibri" panose="020F0502020204030204" pitchFamily="34" charset="0"/>
              </a:rPr>
              <a:t>: Inductive </a:t>
            </a:r>
            <a:r>
              <a:rPr lang="en-US" altLang="nl-NL" sz="4800" dirty="0" smtClean="0">
                <a:cs typeface="Calibri" panose="020F0502020204030204" pitchFamily="34" charset="0"/>
              </a:rPr>
              <a:t>s</a:t>
            </a:r>
            <a:r>
              <a:rPr lang="en-US" altLang="nl-NL" sz="4800" dirty="0" smtClean="0">
                <a:cs typeface="Calibri" panose="020F0502020204030204" pitchFamily="34" charset="0"/>
              </a:rPr>
              <a:t>ensors (SCIS) were modeled and simulated in frequency domain with</a:t>
            </a:r>
            <a:r>
              <a:rPr lang="en-US" altLang="nl-NL" sz="4800" dirty="0" smtClean="0">
                <a:cs typeface="Calibri" panose="020F0502020204030204" pitchFamily="34" charset="0"/>
              </a:rPr>
              <a:t> magnetic </a:t>
            </a:r>
            <a:r>
              <a:rPr lang="en-US" altLang="nl-NL" sz="4800" dirty="0" smtClean="0">
                <a:cs typeface="Calibri" panose="020F0502020204030204" pitchFamily="34" charset="0"/>
              </a:rPr>
              <a:t>field (mf) </a:t>
            </a:r>
            <a:r>
              <a:rPr lang="en-US" altLang="nl-NL" sz="4800" dirty="0">
                <a:cs typeface="Calibri" panose="020F0502020204030204" pitchFamily="34" charset="0"/>
              </a:rPr>
              <a:t>physics </a:t>
            </a:r>
            <a:r>
              <a:rPr lang="en-US" altLang="nl-NL" sz="4800" dirty="0" smtClean="0">
                <a:cs typeface="Calibri" panose="020F0502020204030204" pitchFamily="34" charset="0"/>
              </a:rPr>
              <a:t>interface, applying ACDC </a:t>
            </a:r>
            <a:r>
              <a:rPr lang="en-US" altLang="nl-NL" sz="4800" dirty="0">
                <a:cs typeface="Calibri" panose="020F0502020204030204" pitchFamily="34" charset="0"/>
              </a:rPr>
              <a:t>module of </a:t>
            </a:r>
            <a:r>
              <a:rPr lang="en-US" altLang="nl-NL" sz="4800" dirty="0" err="1" smtClean="0">
                <a:cs typeface="Calibri" panose="020F0502020204030204" pitchFamily="34" charset="0"/>
              </a:rPr>
              <a:t>Comsol</a:t>
            </a:r>
            <a:r>
              <a:rPr lang="en-US" altLang="nl-NL" sz="4800" dirty="0" smtClean="0">
                <a:cs typeface="Calibri" panose="020F0502020204030204" pitchFamily="34" charset="0"/>
              </a:rPr>
              <a:t>-Multiphysics. </a:t>
            </a:r>
            <a:r>
              <a:rPr lang="en-US" altLang="nl-NL" sz="4800" dirty="0" smtClean="0">
                <a:cs typeface="Calibri" panose="020F0502020204030204" pitchFamily="34" charset="0"/>
              </a:rPr>
              <a:t>Following Maxwell’s equations (full field) were solved/used </a:t>
            </a:r>
            <a:r>
              <a:rPr lang="en-US" altLang="nl-NL" sz="4800" dirty="0">
                <a:cs typeface="Calibri" panose="020F0502020204030204" pitchFamily="34" charset="0"/>
              </a:rPr>
              <a:t>for the </a:t>
            </a:r>
            <a:r>
              <a:rPr lang="en-US" altLang="nl-NL" sz="4800" dirty="0" smtClean="0">
                <a:cs typeface="Calibri" panose="020F0502020204030204" pitchFamily="34" charset="0"/>
              </a:rPr>
              <a:t>magnetic field simulation</a:t>
            </a:r>
            <a:r>
              <a:rPr lang="en-US" altLang="nl-NL" sz="4800" dirty="0">
                <a:cs typeface="Calibri" panose="020F0502020204030204" pitchFamily="34" charset="0"/>
              </a:rPr>
              <a:t>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dirty="0" smtClean="0">
                <a:cs typeface="Calibri" panose="020F0502020204030204" pitchFamily="34" charset="0"/>
              </a:rPr>
              <a:t>Figure-2 shows </a:t>
            </a:r>
            <a:r>
              <a:rPr lang="en-US" altLang="nl-NL" sz="4800" dirty="0">
                <a:cs typeface="Calibri" panose="020F0502020204030204" pitchFamily="34" charset="0"/>
              </a:rPr>
              <a:t>the </a:t>
            </a:r>
            <a:r>
              <a:rPr lang="en-US" altLang="nl-NL" sz="4800" dirty="0" smtClean="0">
                <a:cs typeface="Calibri" panose="020F0502020204030204" pitchFamily="34" charset="0"/>
              </a:rPr>
              <a:t>CAD-models </a:t>
            </a:r>
            <a:r>
              <a:rPr lang="en-US" altLang="nl-NL" sz="4800" dirty="0">
                <a:cs typeface="Calibri" panose="020F0502020204030204" pitchFamily="34" charset="0"/>
              </a:rPr>
              <a:t>(2D &amp; 3D) </a:t>
            </a:r>
            <a:r>
              <a:rPr lang="en-US" altLang="nl-NL" sz="4800" dirty="0" smtClean="0">
                <a:cs typeface="Calibri" panose="020F0502020204030204" pitchFamily="34" charset="0"/>
              </a:rPr>
              <a:t>of two square </a:t>
            </a:r>
            <a:r>
              <a:rPr lang="en-US" altLang="nl-NL" sz="4800" dirty="0" smtClean="0">
                <a:cs typeface="Calibri" panose="020F0502020204030204" pitchFamily="34" charset="0"/>
              </a:rPr>
              <a:t>&amp; </a:t>
            </a:r>
            <a:r>
              <a:rPr lang="en-US" altLang="nl-NL" sz="4800" dirty="0" smtClean="0">
                <a:cs typeface="Calibri" panose="020F0502020204030204" pitchFamily="34" charset="0"/>
              </a:rPr>
              <a:t>trapezoidal planar coils arranged laterally in X and in Y-directions. In Figure 2(a) two </a:t>
            </a:r>
            <a:r>
              <a:rPr lang="en-US" altLang="nl-NL" sz="4800" dirty="0" smtClean="0">
                <a:cs typeface="Calibri" panose="020F0502020204030204" pitchFamily="34" charset="0"/>
              </a:rPr>
              <a:t>square or rectangular </a:t>
            </a:r>
            <a:r>
              <a:rPr lang="en-US" altLang="nl-NL" sz="4800" dirty="0">
                <a:cs typeface="Calibri" panose="020F0502020204030204" pitchFamily="34" charset="0"/>
              </a:rPr>
              <a:t>planar </a:t>
            </a:r>
            <a:r>
              <a:rPr lang="en-US" altLang="nl-NL" sz="4800" dirty="0" smtClean="0">
                <a:cs typeface="Calibri" panose="020F0502020204030204" pitchFamily="34" charset="0"/>
              </a:rPr>
              <a:t>coils are </a:t>
            </a:r>
            <a:r>
              <a:rPr lang="en-US" altLang="nl-NL" sz="4800" dirty="0">
                <a:cs typeface="Calibri" panose="020F0502020204030204" pitchFamily="34" charset="0"/>
              </a:rPr>
              <a:t>arranged laterally in </a:t>
            </a:r>
            <a:r>
              <a:rPr lang="en-US" altLang="nl-NL" sz="4800" dirty="0" smtClean="0">
                <a:cs typeface="Calibri" panose="020F0502020204030204" pitchFamily="34" charset="0"/>
              </a:rPr>
              <a:t>X-direction (similar to top </a:t>
            </a:r>
            <a:r>
              <a:rPr lang="en-US" altLang="nl-NL" sz="4800" dirty="0">
                <a:cs typeface="Calibri" panose="020F0502020204030204" pitchFamily="34" charset="0"/>
              </a:rPr>
              <a:t>row of </a:t>
            </a:r>
            <a:r>
              <a:rPr lang="en-US" altLang="nl-NL" sz="4800" dirty="0" smtClean="0">
                <a:cs typeface="Calibri" panose="020F0502020204030204" pitchFamily="34" charset="0"/>
              </a:rPr>
              <a:t>Figure-1) and their simulation results are presented in Fig.-3 &amp; Ref. </a:t>
            </a:r>
            <a:r>
              <a:rPr lang="en-US" altLang="nl-NL" sz="4800" dirty="0" smtClean="0">
                <a:cs typeface="Calibri" panose="020F0502020204030204" pitchFamily="34" charset="0"/>
              </a:rPr>
              <a:t>[1]. </a:t>
            </a: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54" name="TextBox 11">
            <a:extLst>
              <a:ext uri="{FF2B5EF4-FFF2-40B4-BE49-F238E27FC236}">
                <a16:creationId xmlns:a16="http://schemas.microsoft.com/office/drawing/2014/main" xmlns="" id="{40785265-1A25-C840-B03A-0999BB374C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4124" y="34518701"/>
            <a:ext cx="5420757" cy="764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400" dirty="0">
                <a:cs typeface="Calibri" panose="020F0502020204030204" pitchFamily="34" charset="0"/>
              </a:rPr>
              <a:t> </a:t>
            </a:r>
            <a:r>
              <a:rPr lang="en-US" altLang="nl-NL" sz="3600" dirty="0" smtClean="0">
                <a:cs typeface="Calibri" panose="020F0502020204030204" pitchFamily="34" charset="0"/>
              </a:rPr>
              <a:t>b: 2D-Trapez. coils (Y-</a:t>
            </a:r>
            <a:r>
              <a:rPr lang="en-US" altLang="nl-NL" sz="3600" dirty="0" err="1" smtClean="0">
                <a:cs typeface="Calibri" panose="020F0502020204030204" pitchFamily="34" charset="0"/>
              </a:rPr>
              <a:t>dirn</a:t>
            </a:r>
            <a:r>
              <a:rPr lang="en-US" altLang="nl-NL" sz="3600" dirty="0" smtClean="0">
                <a:cs typeface="Calibri" panose="020F0502020204030204" pitchFamily="34" charset="0"/>
              </a:rPr>
              <a:t>.)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56" name="TextBox 13">
            <a:extLst>
              <a:ext uri="{FF2B5EF4-FFF2-40B4-BE49-F238E27FC236}">
                <a16:creationId xmlns:a16="http://schemas.microsoft.com/office/drawing/2014/main" xmlns="" id="{CE7790FA-B680-634A-A4FC-5F6239E8C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123" y="34551359"/>
            <a:ext cx="5550445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 dirty="0" smtClean="0">
                <a:cs typeface="Calibri" panose="020F0502020204030204" pitchFamily="34" charset="0"/>
              </a:rPr>
              <a:t>a: 3D-Square coils ( X-</a:t>
            </a:r>
            <a:r>
              <a:rPr lang="en-US" altLang="nl-NL" sz="3600" dirty="0" err="1" smtClean="0">
                <a:cs typeface="Calibri" panose="020F0502020204030204" pitchFamily="34" charset="0"/>
              </a:rPr>
              <a:t>dirn</a:t>
            </a:r>
            <a:r>
              <a:rPr lang="en-US" altLang="nl-NL" sz="3600" dirty="0" smtClean="0">
                <a:cs typeface="Calibri" panose="020F0502020204030204" pitchFamily="34" charset="0"/>
              </a:rPr>
              <a:t>.)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58" name="TextBox 15">
            <a:extLst>
              <a:ext uri="{FF2B5EF4-FFF2-40B4-BE49-F238E27FC236}">
                <a16:creationId xmlns:a16="http://schemas.microsoft.com/office/drawing/2014/main" xmlns="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7240" y="5848649"/>
            <a:ext cx="13019177" cy="7474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RESULTS</a:t>
            </a:r>
            <a:r>
              <a:rPr lang="en-US" altLang="nl-NL" sz="4800" dirty="0">
                <a:cs typeface="Calibri" panose="020F0502020204030204" pitchFamily="34" charset="0"/>
              </a:rPr>
              <a:t>: </a:t>
            </a:r>
            <a:r>
              <a:rPr lang="en-US" altLang="nl-NL" sz="4800" dirty="0" smtClean="0">
                <a:cs typeface="Calibri" panose="020F0502020204030204" pitchFamily="34" charset="0"/>
              </a:rPr>
              <a:t>Simulation results of  the planar coils (of Figs. 2b-2d) are shown in Figs. 4-5 and Table-1.  Fig.-5 shows </a:t>
            </a:r>
            <a:r>
              <a:rPr lang="en-US" altLang="nl-NL" sz="4800" dirty="0">
                <a:cs typeface="Calibri" panose="020F0502020204030204" pitchFamily="34" charset="0"/>
              </a:rPr>
              <a:t>the </a:t>
            </a:r>
            <a:r>
              <a:rPr lang="en-US" altLang="nl-NL" sz="4800" dirty="0" smtClean="0">
                <a:cs typeface="Calibri" panose="020F0502020204030204" pitchFamily="34" charset="0"/>
              </a:rPr>
              <a:t>“Scissor or X-shape” two curves i.e.  </a:t>
            </a:r>
            <a:r>
              <a:rPr lang="en-US" altLang="nl-NL" sz="4800" dirty="0" err="1" smtClean="0">
                <a:cs typeface="Calibri" panose="020F0502020204030204" pitchFamily="34" charset="0"/>
              </a:rPr>
              <a:t>X</a:t>
            </a:r>
            <a:r>
              <a:rPr lang="en-US" altLang="nl-NL" sz="4800" baseline="-25000" dirty="0" err="1" smtClean="0">
                <a:cs typeface="Calibri" panose="020F0502020204030204" pitchFamily="34" charset="0"/>
              </a:rPr>
              <a:t>off</a:t>
            </a:r>
            <a:r>
              <a:rPr lang="en-US" altLang="nl-NL" sz="4800" dirty="0" smtClean="0">
                <a:cs typeface="Calibri" panose="020F0502020204030204" pitchFamily="34" charset="0"/>
              </a:rPr>
              <a:t>(mm) vs. L</a:t>
            </a:r>
            <a:r>
              <a:rPr lang="en-US" altLang="nl-NL" sz="4800" baseline="-25000" dirty="0" smtClean="0">
                <a:cs typeface="Calibri" panose="020F0502020204030204" pitchFamily="34" charset="0"/>
              </a:rPr>
              <a:t>11</a:t>
            </a:r>
            <a:r>
              <a:rPr lang="en-US" altLang="nl-NL" sz="4800" dirty="0" smtClean="0">
                <a:cs typeface="Calibri" panose="020F0502020204030204" pitchFamily="34" charset="0"/>
              </a:rPr>
              <a:t>(</a:t>
            </a:r>
            <a:r>
              <a:rPr lang="en-US" altLang="nl-NL" sz="4800" dirty="0" err="1" smtClean="0">
                <a:cs typeface="Calibri" panose="020F0502020204030204" pitchFamily="34" charset="0"/>
              </a:rPr>
              <a:t>nH</a:t>
            </a:r>
            <a:r>
              <a:rPr lang="en-US" altLang="nl-NL" sz="4800" dirty="0" smtClean="0">
                <a:cs typeface="Calibri" panose="020F0502020204030204" pitchFamily="34" charset="0"/>
              </a:rPr>
              <a:t>) &amp; L</a:t>
            </a:r>
            <a:r>
              <a:rPr lang="en-US" altLang="nl-NL" sz="4800" baseline="-25000" dirty="0" smtClean="0">
                <a:cs typeface="Calibri" panose="020F0502020204030204" pitchFamily="34" charset="0"/>
              </a:rPr>
              <a:t>22</a:t>
            </a:r>
            <a:r>
              <a:rPr lang="en-US" altLang="nl-NL" sz="4800" dirty="0" smtClean="0">
                <a:cs typeface="Calibri" panose="020F0502020204030204" pitchFamily="34" charset="0"/>
              </a:rPr>
              <a:t>(</a:t>
            </a:r>
            <a:r>
              <a:rPr lang="en-US" altLang="nl-NL" sz="4800" dirty="0" err="1" smtClean="0">
                <a:cs typeface="Calibri" panose="020F0502020204030204" pitchFamily="34" charset="0"/>
              </a:rPr>
              <a:t>nH</a:t>
            </a:r>
            <a:r>
              <a:rPr lang="en-US" altLang="nl-NL" sz="4800" dirty="0" smtClean="0">
                <a:cs typeface="Calibri" panose="020F0502020204030204" pitchFamily="34" charset="0"/>
              </a:rPr>
              <a:t>) </a:t>
            </a:r>
            <a:r>
              <a:rPr lang="en-US" altLang="nl-NL" sz="4800" dirty="0" smtClean="0">
                <a:cs typeface="Calibri" panose="020F0502020204030204" pitchFamily="34" charset="0"/>
              </a:rPr>
              <a:t>inductance values of top and bottom coils respectively.  </a:t>
            </a:r>
            <a:r>
              <a:rPr lang="en-US" altLang="nl-NL" sz="4800" dirty="0" smtClean="0">
                <a:cs typeface="Calibri" panose="020F0502020204030204" pitchFamily="34" charset="0"/>
              </a:rPr>
              <a:t>L</a:t>
            </a:r>
            <a:r>
              <a:rPr lang="en-US" altLang="nl-NL" sz="4800" baseline="-25000" dirty="0" smtClean="0">
                <a:cs typeface="Calibri" panose="020F0502020204030204" pitchFamily="34" charset="0"/>
              </a:rPr>
              <a:t>11</a:t>
            </a:r>
            <a:r>
              <a:rPr lang="en-US" altLang="nl-NL" sz="4800" dirty="0" smtClean="0">
                <a:cs typeface="Calibri" panose="020F0502020204030204" pitchFamily="34" charset="0"/>
              </a:rPr>
              <a:t>(</a:t>
            </a:r>
            <a:r>
              <a:rPr lang="en-US" altLang="nl-NL" sz="4800" dirty="0" err="1" smtClean="0">
                <a:cs typeface="Calibri" panose="020F0502020204030204" pitchFamily="34" charset="0"/>
              </a:rPr>
              <a:t>nH</a:t>
            </a:r>
            <a:r>
              <a:rPr lang="en-US" altLang="nl-NL" sz="4800" dirty="0">
                <a:cs typeface="Calibri" panose="020F0502020204030204" pitchFamily="34" charset="0"/>
              </a:rPr>
              <a:t>) &amp; L</a:t>
            </a:r>
            <a:r>
              <a:rPr lang="en-US" altLang="nl-NL" sz="4800" baseline="-25000" dirty="0">
                <a:cs typeface="Calibri" panose="020F0502020204030204" pitchFamily="34" charset="0"/>
              </a:rPr>
              <a:t>22 </a:t>
            </a:r>
            <a:r>
              <a:rPr lang="en-US" altLang="nl-NL" sz="4800" dirty="0">
                <a:cs typeface="Calibri" panose="020F0502020204030204" pitchFamily="34" charset="0"/>
              </a:rPr>
              <a:t>(</a:t>
            </a:r>
            <a:r>
              <a:rPr lang="en-US" altLang="nl-NL" sz="4800" dirty="0" err="1">
                <a:cs typeface="Calibri" panose="020F0502020204030204" pitchFamily="34" charset="0"/>
              </a:rPr>
              <a:t>nH</a:t>
            </a:r>
            <a:r>
              <a:rPr lang="en-US" altLang="nl-NL" sz="4800" dirty="0">
                <a:cs typeface="Calibri" panose="020F0502020204030204" pitchFamily="34" charset="0"/>
              </a:rPr>
              <a:t>) </a:t>
            </a:r>
            <a:r>
              <a:rPr lang="en-US" altLang="nl-NL" sz="4800" dirty="0" smtClean="0">
                <a:cs typeface="Calibri" panose="020F0502020204030204" pitchFamily="34" charset="0"/>
              </a:rPr>
              <a:t>values correspond to the </a:t>
            </a:r>
            <a:r>
              <a:rPr lang="en-US" altLang="nl-NL" sz="4800" dirty="0" smtClean="0">
                <a:cs typeface="Calibri" panose="020F0502020204030204" pitchFamily="34" charset="0"/>
              </a:rPr>
              <a:t>Cu-Activator’s position (</a:t>
            </a:r>
            <a:r>
              <a:rPr lang="en-US" altLang="nl-NL" sz="4800" dirty="0" err="1" smtClean="0">
                <a:cs typeface="Calibri" panose="020F0502020204030204" pitchFamily="34" charset="0"/>
              </a:rPr>
              <a:t>X</a:t>
            </a:r>
            <a:r>
              <a:rPr lang="en-US" altLang="nl-NL" sz="4800" baseline="-25000" dirty="0" err="1" smtClean="0">
                <a:cs typeface="Calibri" panose="020F0502020204030204" pitchFamily="34" charset="0"/>
              </a:rPr>
              <a:t>off</a:t>
            </a:r>
            <a:r>
              <a:rPr lang="en-US" altLang="nl-NL" sz="4800" dirty="0" smtClean="0">
                <a:cs typeface="Calibri" panose="020F0502020204030204" pitchFamily="34" charset="0"/>
              </a:rPr>
              <a:t>(mm)), which </a:t>
            </a:r>
            <a:r>
              <a:rPr lang="en-US" altLang="nl-NL" sz="4800" dirty="0" smtClean="0">
                <a:cs typeface="Calibri" panose="020F0502020204030204" pitchFamily="34" charset="0"/>
              </a:rPr>
              <a:t>slides over the two trapezoidal coils (Figs. 2c-2d). Both curves are complements to each other. If</a:t>
            </a:r>
            <a:r>
              <a:rPr lang="en-US" altLang="nl-NL" sz="4800" dirty="0" smtClean="0">
                <a:cs typeface="Calibri" panose="020F0502020204030204" pitchFamily="34" charset="0"/>
              </a:rPr>
              <a:t> normalized within 0 &amp; 1 (use eq.(6.46) Ref.[3]) they yield 1 when added</a:t>
            </a:r>
            <a:r>
              <a:rPr lang="en-US" altLang="nl-NL" sz="4800" dirty="0" smtClean="0">
                <a:cs typeface="Calibri" panose="020F0502020204030204" pitchFamily="34" charset="0"/>
              </a:rPr>
              <a:t>. 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xmlns="" id="{07F699EA-D8DA-EC4A-986A-F8E4DA354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316205"/>
              </p:ext>
            </p:extLst>
          </p:nvPr>
        </p:nvGraphicFramePr>
        <p:xfrm>
          <a:off x="22790116" y="20509681"/>
          <a:ext cx="6110021" cy="4997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70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083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046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60951"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r>
                        <a:rPr lang="en-US" sz="3500" baseline="-2500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off</a:t>
                      </a:r>
                      <a:r>
                        <a:rPr lang="en-US" sz="350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(mm)</a:t>
                      </a:r>
                      <a:endParaRPr lang="en-US" sz="3500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L11(</a:t>
                      </a:r>
                      <a:r>
                        <a:rPr lang="en-US" sz="350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nH</a:t>
                      </a:r>
                      <a:r>
                        <a:rPr lang="en-US" sz="350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3500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L22(</a:t>
                      </a:r>
                      <a:r>
                        <a:rPr lang="en-US" sz="350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nH</a:t>
                      </a:r>
                      <a:r>
                        <a:rPr lang="en-US" sz="350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3500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35629"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smtClean="0">
                          <a:latin typeface="Arial" pitchFamily="34" charset="0"/>
                          <a:cs typeface="Arial" pitchFamily="34" charset="0"/>
                        </a:rPr>
                        <a:t>260</a:t>
                      </a:r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smtClean="0">
                          <a:latin typeface="Arial" pitchFamily="34" charset="0"/>
                          <a:cs typeface="Arial" pitchFamily="34" charset="0"/>
                        </a:rPr>
                        <a:t>800</a:t>
                      </a:r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19237"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smtClean="0">
                          <a:latin typeface="Arial" pitchFamily="34" charset="0"/>
                          <a:cs typeface="Arial" pitchFamily="34" charset="0"/>
                        </a:rPr>
                        <a:t>550</a:t>
                      </a:r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smtClean="0">
                          <a:latin typeface="Arial" pitchFamily="34" charset="0"/>
                          <a:cs typeface="Arial" pitchFamily="34" charset="0"/>
                        </a:rPr>
                        <a:t>700</a:t>
                      </a:r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19237"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smtClean="0">
                          <a:latin typeface="Arial" pitchFamily="34" charset="0"/>
                          <a:cs typeface="Arial" pitchFamily="34" charset="0"/>
                        </a:rPr>
                        <a:t>635</a:t>
                      </a:r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smtClean="0">
                          <a:latin typeface="Arial" pitchFamily="34" charset="0"/>
                          <a:cs typeface="Arial" pitchFamily="34" charset="0"/>
                        </a:rPr>
                        <a:t>640</a:t>
                      </a:r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62210"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smtClean="0">
                          <a:latin typeface="Arial" pitchFamily="34" charset="0"/>
                          <a:cs typeface="Arial" pitchFamily="34" charset="0"/>
                        </a:rPr>
                        <a:t>800</a:t>
                      </a:r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500" dirty="0" smtClean="0">
                          <a:latin typeface="Arial" pitchFamily="34" charset="0"/>
                          <a:cs typeface="Arial" pitchFamily="34" charset="0"/>
                        </a:rPr>
                        <a:t>260</a:t>
                      </a:r>
                      <a:endParaRPr lang="en-US" sz="3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115" marR="84115" marT="44609" marB="44609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086" name="TextBox 22">
            <a:extLst>
              <a:ext uri="{FF2B5EF4-FFF2-40B4-BE49-F238E27FC236}">
                <a16:creationId xmlns:a16="http://schemas.microsoft.com/office/drawing/2014/main" xmlns="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40207" y="27114567"/>
            <a:ext cx="13029272" cy="1042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CONCLUSIONS</a:t>
            </a:r>
            <a:r>
              <a:rPr lang="en-US" altLang="nl-NL" sz="4800" dirty="0" smtClean="0">
                <a:cs typeface="Calibri" panose="020F0502020204030204" pitchFamily="34" charset="0"/>
              </a:rPr>
              <a:t>: Proposed sensor (SCIS) scheme reduces the PCB-area by approx. 50% and yet can sense all five positions accurately. The “X-shape”  (complimentary) nature of two inductance curves  guarantee a fault tolerant behavior of SCIS</a:t>
            </a:r>
            <a:r>
              <a:rPr lang="en-US" altLang="nl-NL" sz="4800" dirty="0">
                <a:cs typeface="Calibri" panose="020F0502020204030204" pitchFamily="34" charset="0"/>
              </a:rPr>
              <a:t>. Optimal </a:t>
            </a:r>
            <a:r>
              <a:rPr lang="en-US" altLang="nl-NL" sz="4800" dirty="0" smtClean="0">
                <a:cs typeface="Calibri" panose="020F0502020204030204" pitchFamily="34" charset="0"/>
              </a:rPr>
              <a:t>shape and contour </a:t>
            </a:r>
            <a:r>
              <a:rPr lang="en-US" altLang="nl-NL" sz="4800" dirty="0">
                <a:cs typeface="Calibri" panose="020F0502020204030204" pitchFamily="34" charset="0"/>
              </a:rPr>
              <a:t>of the Cu-Activator </a:t>
            </a:r>
            <a:r>
              <a:rPr lang="en-US" altLang="nl-NL" sz="4800" dirty="0" smtClean="0">
                <a:cs typeface="Calibri" panose="020F0502020204030204" pitchFamily="34" charset="0"/>
              </a:rPr>
              <a:t>can </a:t>
            </a:r>
            <a:r>
              <a:rPr lang="en-US" altLang="nl-NL" sz="4800" dirty="0">
                <a:cs typeface="Calibri" panose="020F0502020204030204" pitchFamily="34" charset="0"/>
              </a:rPr>
              <a:t>produce </a:t>
            </a:r>
            <a:r>
              <a:rPr lang="en-US" altLang="nl-NL" sz="4800" dirty="0" smtClean="0">
                <a:cs typeface="Calibri" panose="020F0502020204030204" pitchFamily="34" charset="0"/>
              </a:rPr>
              <a:t>X-curves </a:t>
            </a:r>
            <a:r>
              <a:rPr lang="en-US" altLang="nl-NL" sz="4800" dirty="0">
                <a:cs typeface="Calibri" panose="020F0502020204030204" pitchFamily="34" charset="0"/>
              </a:rPr>
              <a:t>with higher slopes </a:t>
            </a:r>
            <a:r>
              <a:rPr lang="en-US" altLang="nl-NL" sz="4800" dirty="0" smtClean="0">
                <a:cs typeface="Calibri" panose="020F0502020204030204" pitchFamily="34" charset="0"/>
              </a:rPr>
              <a:t>and </a:t>
            </a:r>
            <a:r>
              <a:rPr lang="en-US" altLang="nl-NL" sz="4800" dirty="0" smtClean="0">
                <a:cs typeface="Calibri" panose="020F0502020204030204" pitchFamily="34" charset="0"/>
              </a:rPr>
              <a:t>again, this ensures a better fail-safe system (automatic-gear-shifter) in the event of a single-coil failure. Individual bigger size (10 mm x 5 mm) of planar coils  with multiple-layers will increase the both sensor sensitivity and  robustness of inductive sensors’ system against temperature change and in small variation of the air-gap between the planar coils </a:t>
            </a:r>
            <a:r>
              <a:rPr lang="en-US" altLang="nl-NL" sz="4800" dirty="0" smtClean="0">
                <a:cs typeface="Calibri" panose="020F0502020204030204" pitchFamily="34" charset="0"/>
              </a:rPr>
              <a:t>and </a:t>
            </a:r>
            <a:r>
              <a:rPr lang="en-US" altLang="nl-NL" sz="4800" dirty="0" smtClean="0">
                <a:cs typeface="Calibri" panose="020F0502020204030204" pitchFamily="34" charset="0"/>
              </a:rPr>
              <a:t>Cu-activator.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58974D01-8153-BC41-856A-A00CCD55800A}"/>
              </a:ext>
            </a:extLst>
          </p:cNvPr>
          <p:cNvSpPr txBox="1"/>
          <p:nvPr/>
        </p:nvSpPr>
        <p:spPr>
          <a:xfrm>
            <a:off x="15687240" y="37677667"/>
            <a:ext cx="13024286" cy="3411820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REFERENCES</a:t>
            </a:r>
            <a:r>
              <a:rPr lang="en-US" sz="4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A.K. Palit, Frequency Domain Modeling of Inductive Sensor using FEM, </a:t>
            </a: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Comsol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Cambridge Conference 2014, Churchill College/Univ. of Cambridge, UK, (2014).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A.K. Palit, ZF Friedrichshafen  AG. Patent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pending)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  </a:t>
            </a: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Sensoranordnung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011272-DE-NP, EM-180290, 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Patent File: 10-2018 220 458.6 , Appl.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Date: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28. Nov.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2018)</a:t>
            </a:r>
            <a:endParaRPr lang="en-US" sz="2800" dirty="0" smtClean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A.K. Palit &amp; D. </a:t>
            </a: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Popovic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“Computational Intelligence in Time Series  Forecasting, Theory &amp; </a:t>
            </a: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Engg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Applications”,  Springer-</a:t>
            </a: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Verlag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London, Ch.-6, pp. 258, (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2005)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088" name="TextBox 24">
            <a:extLst>
              <a:ext uri="{FF2B5EF4-FFF2-40B4-BE49-F238E27FC236}">
                <a16:creationId xmlns:a16="http://schemas.microsoft.com/office/drawing/2014/main" xmlns="" id="{F1E4126A-6A40-9640-AEDD-8346A4AF0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8129" y="40210411"/>
            <a:ext cx="13174354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2</a:t>
            </a:r>
            <a:r>
              <a:rPr lang="en-US" altLang="nl-NL" sz="3600" dirty="0" smtClean="0">
                <a:cs typeface="Calibri" panose="020F0502020204030204" pitchFamily="34" charset="0"/>
              </a:rPr>
              <a:t>. Models of trapezoidal coils with(out) Lump-Port &amp; Activator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89" name="TextBox 25">
            <a:extLst>
              <a:ext uri="{FF2B5EF4-FFF2-40B4-BE49-F238E27FC236}">
                <a16:creationId xmlns:a16="http://schemas.microsoft.com/office/drawing/2014/main" xmlns="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84782" y="18672950"/>
            <a:ext cx="6103701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3</a:t>
            </a:r>
            <a:r>
              <a:rPr lang="en-US" altLang="nl-NL" sz="3600" dirty="0">
                <a:cs typeface="Calibri" panose="020F0502020204030204" pitchFamily="34" charset="0"/>
              </a:rPr>
              <a:t>. </a:t>
            </a:r>
            <a:r>
              <a:rPr lang="en-US" altLang="nl-NL" sz="3600" dirty="0" smtClean="0">
                <a:cs typeface="Calibri" panose="020F0502020204030204" pitchFamily="34" charset="0"/>
              </a:rPr>
              <a:t>Simulation of Fig.2(a)  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0" name="TextBox 26">
            <a:extLst>
              <a:ext uri="{FF2B5EF4-FFF2-40B4-BE49-F238E27FC236}">
                <a16:creationId xmlns:a16="http://schemas.microsoft.com/office/drawing/2014/main" xmlns="" id="{4777EA07-A11C-6249-80C7-698BCEF47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58749" y="18694217"/>
            <a:ext cx="6937390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4</a:t>
            </a:r>
            <a:r>
              <a:rPr lang="en-US" altLang="nl-NL" sz="3600" dirty="0">
                <a:cs typeface="Calibri" panose="020F0502020204030204" pitchFamily="34" charset="0"/>
              </a:rPr>
              <a:t>. </a:t>
            </a:r>
            <a:r>
              <a:rPr lang="en-US" altLang="nl-NL" sz="3600" dirty="0" smtClean="0">
                <a:cs typeface="Calibri" panose="020F0502020204030204" pitchFamily="34" charset="0"/>
              </a:rPr>
              <a:t>Magnetic  fields  from coils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1" name="TextBox 27">
            <a:extLst>
              <a:ext uri="{FF2B5EF4-FFF2-40B4-BE49-F238E27FC236}">
                <a16:creationId xmlns:a16="http://schemas.microsoft.com/office/drawing/2014/main" xmlns="" id="{FEBD845D-B904-D841-B1D7-569AFBDED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38517" y="26066070"/>
            <a:ext cx="6642374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Table 1</a:t>
            </a:r>
            <a:r>
              <a:rPr lang="en-US" altLang="nl-NL" sz="3600" dirty="0">
                <a:cs typeface="Calibri" panose="020F0502020204030204" pitchFamily="34" charset="0"/>
              </a:rPr>
              <a:t>. </a:t>
            </a:r>
            <a:r>
              <a:rPr lang="en-US" altLang="nl-NL" sz="3600" dirty="0" err="1" smtClean="0">
                <a:cs typeface="Calibri" panose="020F0502020204030204" pitchFamily="34" charset="0"/>
              </a:rPr>
              <a:t>Trapez</a:t>
            </a:r>
            <a:r>
              <a:rPr lang="en-US" altLang="nl-NL" sz="3600" dirty="0" smtClean="0">
                <a:cs typeface="Calibri" panose="020F0502020204030204" pitchFamily="34" charset="0"/>
              </a:rPr>
              <a:t>. Coils’ inductances 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2" name="TextBox 28">
            <a:extLst>
              <a:ext uri="{FF2B5EF4-FFF2-40B4-BE49-F238E27FC236}">
                <a16:creationId xmlns:a16="http://schemas.microsoft.com/office/drawing/2014/main" xmlns="" id="{B1056133-A630-A340-8799-CF384CEF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14316" y="26068307"/>
            <a:ext cx="6506118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5</a:t>
            </a:r>
            <a:r>
              <a:rPr lang="en-US" altLang="nl-NL" sz="3600" dirty="0">
                <a:cs typeface="Calibri" panose="020F0502020204030204" pitchFamily="34" charset="0"/>
              </a:rPr>
              <a:t>. </a:t>
            </a:r>
            <a:r>
              <a:rPr lang="en-US" altLang="nl-NL" sz="3600" dirty="0" err="1" smtClean="0">
                <a:cs typeface="Calibri" panose="020F0502020204030204" pitchFamily="34" charset="0"/>
              </a:rPr>
              <a:t>X</a:t>
            </a:r>
            <a:r>
              <a:rPr lang="en-US" altLang="nl-NL" sz="3600" baseline="-25000" dirty="0" err="1" smtClean="0">
                <a:cs typeface="Calibri" panose="020F0502020204030204" pitchFamily="34" charset="0"/>
              </a:rPr>
              <a:t>off</a:t>
            </a:r>
            <a:r>
              <a:rPr lang="en-US" altLang="nl-NL" sz="3600" dirty="0" smtClean="0">
                <a:cs typeface="Calibri" panose="020F0502020204030204" pitchFamily="34" charset="0"/>
              </a:rPr>
              <a:t>(mm)-vs-L(</a:t>
            </a:r>
            <a:r>
              <a:rPr lang="en-US" altLang="nl-NL" sz="3600" dirty="0" err="1" smtClean="0">
                <a:cs typeface="Calibri" panose="020F0502020204030204" pitchFamily="34" charset="0"/>
              </a:rPr>
              <a:t>nH</a:t>
            </a:r>
            <a:r>
              <a:rPr lang="en-US" altLang="nl-NL" sz="3600" dirty="0" smtClean="0">
                <a:cs typeface="Calibri" panose="020F0502020204030204" pitchFamily="34" charset="0"/>
              </a:rPr>
              <a:t>) curves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6" name="TextBox 33">
            <a:extLst>
              <a:ext uri="{FF2B5EF4-FFF2-40B4-BE49-F238E27FC236}">
                <a16:creationId xmlns:a16="http://schemas.microsoft.com/office/drawing/2014/main" xmlns="" id="{478932AD-87D4-5E47-9D62-E7F29E38E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1918" y="18580529"/>
            <a:ext cx="10972662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1</a:t>
            </a:r>
            <a:r>
              <a:rPr lang="en-US" altLang="nl-NL" sz="3600" dirty="0">
                <a:cs typeface="Calibri" panose="020F0502020204030204" pitchFamily="34" charset="0"/>
              </a:rPr>
              <a:t>. </a:t>
            </a:r>
            <a:r>
              <a:rPr lang="en-US" altLang="nl-NL" sz="3600" dirty="0" smtClean="0">
                <a:cs typeface="Calibri" panose="020F0502020204030204" pitchFamily="34" charset="0"/>
              </a:rPr>
              <a:t>ZF-Automatic Gear Shifter and Inductive Sensors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7" name="TextBox 1">
            <a:extLst>
              <a:ext uri="{FF2B5EF4-FFF2-40B4-BE49-F238E27FC236}">
                <a16:creationId xmlns:a16="http://schemas.microsoft.com/office/drawing/2014/main" xmlns="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046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975" y="14217917"/>
            <a:ext cx="2938492" cy="413052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053" y="14589269"/>
            <a:ext cx="7441970" cy="320084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3129" y="20477522"/>
            <a:ext cx="6706536" cy="5029902"/>
          </a:xfrm>
          <a:prstGeom prst="rect">
            <a:avLst/>
          </a:prstGeom>
          <a:ln>
            <a:noFill/>
          </a:ln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2510" y="13863446"/>
            <a:ext cx="6096851" cy="4572638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515" y="24448652"/>
            <a:ext cx="2105319" cy="1305107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754" y="24390111"/>
            <a:ext cx="3648584" cy="1305107"/>
          </a:xfrm>
          <a:prstGeom prst="rect">
            <a:avLst/>
          </a:prstGeom>
        </p:spPr>
      </p:pic>
      <p:sp>
        <p:nvSpPr>
          <p:cNvPr id="50" name="TextBox 13">
            <a:extLst>
              <a:ext uri="{FF2B5EF4-FFF2-40B4-BE49-F238E27FC236}">
                <a16:creationId xmlns:a16="http://schemas.microsoft.com/office/drawing/2014/main" xmlns="" id="{CE7790FA-B680-634A-A4FC-5F6239E8C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0674" y="39083225"/>
            <a:ext cx="6146469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 dirty="0" smtClean="0">
                <a:cs typeface="Calibri" panose="020F0502020204030204" pitchFamily="34" charset="0"/>
              </a:rPr>
              <a:t>c: 3D-Trapez. Coils  &amp;  Activator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51" name="TextBox 13">
            <a:extLst>
              <a:ext uri="{FF2B5EF4-FFF2-40B4-BE49-F238E27FC236}">
                <a16:creationId xmlns:a16="http://schemas.microsoft.com/office/drawing/2014/main" xmlns="" id="{CE7790FA-B680-634A-A4FC-5F6239E8C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7580" y="39067184"/>
            <a:ext cx="6160895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 dirty="0" smtClean="0">
                <a:cs typeface="Calibri" panose="020F0502020204030204" pitchFamily="34" charset="0"/>
              </a:rPr>
              <a:t>d: 3D-Trapez. &amp; sliding Activator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pic>
        <p:nvPicPr>
          <p:cNvPr id="27" name="Grafik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191" y="31336607"/>
            <a:ext cx="7359090" cy="3000794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0366" y="30982462"/>
            <a:ext cx="3734321" cy="3458058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424" y="35795995"/>
            <a:ext cx="5377131" cy="3060668"/>
          </a:xfrm>
          <a:prstGeom prst="rect">
            <a:avLst/>
          </a:prstGeom>
        </p:spPr>
      </p:pic>
      <p:pic>
        <p:nvPicPr>
          <p:cNvPr id="2048" name="Grafik 204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445" y="35816155"/>
            <a:ext cx="4830802" cy="3175126"/>
          </a:xfrm>
          <a:prstGeom prst="rect">
            <a:avLst/>
          </a:prstGeom>
        </p:spPr>
      </p:pic>
      <p:pic>
        <p:nvPicPr>
          <p:cNvPr id="2049" name="Grafik 204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4972" y="13743130"/>
            <a:ext cx="6401694" cy="4801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699</Words>
  <Application>Microsoft Office PowerPoint</Application>
  <PresentationFormat>Benutzerdefiniert</PresentationFormat>
  <Paragraphs>50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2019-08-16T22:25:35Z</dcterms:modified>
</cp:coreProperties>
</file>