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2" r:id="rId1"/>
  </p:sldMasterIdLst>
  <p:sldIdLst>
    <p:sldId id="266" r:id="rId2"/>
    <p:sldId id="258" r:id="rId3"/>
    <p:sldId id="279" r:id="rId4"/>
    <p:sldId id="269" r:id="rId5"/>
    <p:sldId id="270" r:id="rId6"/>
    <p:sldId id="271" r:id="rId7"/>
    <p:sldId id="295" r:id="rId8"/>
    <p:sldId id="273" r:id="rId9"/>
    <p:sldId id="274" r:id="rId10"/>
    <p:sldId id="280" r:id="rId11"/>
    <p:sldId id="296" r:id="rId12"/>
    <p:sldId id="298" r:id="rId13"/>
    <p:sldId id="297" r:id="rId14"/>
    <p:sldId id="299" r:id="rId15"/>
    <p:sldId id="300" r:id="rId16"/>
    <p:sldId id="260" r:id="rId17"/>
  </p:sldIdLst>
  <p:sldSz cx="9144000" cy="6858000" type="screen4x3"/>
  <p:notesSz cx="6858000" cy="9144000"/>
  <p:defaultTextStyle>
    <a:defPPr>
      <a:defRPr lang="es-ES_trad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12" autoAdjust="0"/>
    <p:restoredTop sz="94674"/>
  </p:normalViewPr>
  <p:slideViewPr>
    <p:cSldViewPr snapToGrid="0" snapToObjects="1">
      <p:cViewPr varScale="1">
        <p:scale>
          <a:sx n="77" d="100"/>
          <a:sy n="77" d="100"/>
        </p:scale>
        <p:origin x="1092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rtada_TEC_01_S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ítulo 9"/>
          <p:cNvSpPr>
            <a:spLocks noGrp="1"/>
          </p:cNvSpPr>
          <p:nvPr>
            <p:ph type="title"/>
          </p:nvPr>
        </p:nvSpPr>
        <p:spPr>
          <a:xfrm>
            <a:off x="413951" y="6005385"/>
            <a:ext cx="8316098" cy="356158"/>
          </a:xfrm>
        </p:spPr>
        <p:txBody>
          <a:bodyPr>
            <a:normAutofit/>
          </a:bodyPr>
          <a:lstStyle>
            <a:lvl1pPr algn="r">
              <a:defRPr sz="135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s-ES_tradnl" dirty="0"/>
              <a:t>Clic para editar título</a:t>
            </a:r>
          </a:p>
        </p:txBody>
      </p:sp>
    </p:spTree>
    <p:extLst>
      <p:ext uri="{BB962C8B-B14F-4D97-AF65-F5344CB8AC3E}">
        <p14:creationId xmlns:p14="http://schemas.microsoft.com/office/powerpoint/2010/main" val="10651694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enido_A_TEC_01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arcador de contenido 2"/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4351338"/>
          </a:xfrm>
        </p:spPr>
        <p:txBody>
          <a:bodyPr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</a:p>
        </p:txBody>
      </p:sp>
      <p:sp>
        <p:nvSpPr>
          <p:cNvPr id="8" name="Título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</p:spPr>
        <p:txBody>
          <a:bodyPr anchor="b">
            <a:normAutofit/>
          </a:bodyPr>
          <a:lstStyle>
            <a:lvl1pPr>
              <a:defRPr sz="27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s-ES_tradnl"/>
              <a:t>Clic para editar título</a:t>
            </a:r>
          </a:p>
        </p:txBody>
      </p:sp>
    </p:spTree>
    <p:extLst>
      <p:ext uri="{BB962C8B-B14F-4D97-AF65-F5344CB8AC3E}">
        <p14:creationId xmlns:p14="http://schemas.microsoft.com/office/powerpoint/2010/main" val="16720889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enido_B_TEC_01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contenido 2"/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4351338"/>
          </a:xfrm>
        </p:spPr>
        <p:txBody>
          <a:bodyPr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</a:p>
        </p:txBody>
      </p:sp>
      <p:sp>
        <p:nvSpPr>
          <p:cNvPr id="7" name="Título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</p:spPr>
        <p:txBody>
          <a:bodyPr anchor="b">
            <a:normAutofit/>
          </a:bodyPr>
          <a:lstStyle>
            <a:lvl1pPr>
              <a:defRPr sz="27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s-ES_tradnl"/>
              <a:t>Clic para editar título</a:t>
            </a:r>
          </a:p>
        </p:txBody>
      </p:sp>
    </p:spTree>
    <p:extLst>
      <p:ext uri="{BB962C8B-B14F-4D97-AF65-F5344CB8AC3E}">
        <p14:creationId xmlns:p14="http://schemas.microsoft.com/office/powerpoint/2010/main" val="8284990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enido_C_TEC_01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contenido 2"/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4351338"/>
          </a:xfrm>
        </p:spPr>
        <p:txBody>
          <a:bodyPr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</a:p>
        </p:txBody>
      </p:sp>
      <p:sp>
        <p:nvSpPr>
          <p:cNvPr id="7" name="Título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</p:spPr>
        <p:txBody>
          <a:bodyPr anchor="b">
            <a:normAutofit/>
          </a:bodyPr>
          <a:lstStyle>
            <a:lvl1pPr>
              <a:defRPr sz="27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s-ES_tradnl"/>
              <a:t>Clic para editar título</a:t>
            </a:r>
          </a:p>
        </p:txBody>
      </p:sp>
    </p:spTree>
    <p:extLst>
      <p:ext uri="{BB962C8B-B14F-4D97-AF65-F5344CB8AC3E}">
        <p14:creationId xmlns:p14="http://schemas.microsoft.com/office/powerpoint/2010/main" val="2991460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ierre_Azul_TEC_01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ítulo 9"/>
          <p:cNvSpPr>
            <a:spLocks noGrp="1"/>
          </p:cNvSpPr>
          <p:nvPr>
            <p:ph type="title"/>
          </p:nvPr>
        </p:nvSpPr>
        <p:spPr>
          <a:xfrm>
            <a:off x="413951" y="6005385"/>
            <a:ext cx="8316098" cy="356158"/>
          </a:xfrm>
        </p:spPr>
        <p:txBody>
          <a:bodyPr>
            <a:normAutofit/>
          </a:bodyPr>
          <a:lstStyle>
            <a:lvl1pPr algn="r">
              <a:defRPr sz="1350" b="1">
                <a:solidFill>
                  <a:schemeClr val="bg1"/>
                </a:solidFill>
              </a:defRPr>
            </a:lvl1pPr>
          </a:lstStyle>
          <a:p>
            <a:r>
              <a:rPr lang="es-ES_tradnl" dirty="0"/>
              <a:t>Clic para editar título</a:t>
            </a:r>
          </a:p>
        </p:txBody>
      </p:sp>
    </p:spTree>
    <p:extLst>
      <p:ext uri="{BB962C8B-B14F-4D97-AF65-F5344CB8AC3E}">
        <p14:creationId xmlns:p14="http://schemas.microsoft.com/office/powerpoint/2010/main" val="16061582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/>
              <a:t>Clic para editar título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18EE59-0D1A-554C-8997-7A62B5E34B69}" type="datetimeFigureOut">
              <a:rPr lang="es-ES_tradnl" smtClean="0"/>
              <a:t>23/09/2019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0EF4D9-2A04-0D4B-9FA9-F90379F9E8EC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4854780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75" r:id="rId2"/>
    <p:sldLayoutId id="2147483676" r:id="rId3"/>
    <p:sldLayoutId id="2147483677" r:id="rId4"/>
    <p:sldLayoutId id="2147483681" r:id="rId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463040" y="4765731"/>
            <a:ext cx="7495609" cy="1027543"/>
          </a:xfrm>
        </p:spPr>
        <p:txBody>
          <a:bodyPr>
            <a:normAutofit/>
          </a:bodyPr>
          <a:lstStyle/>
          <a:p>
            <a:r>
              <a:rPr lang="es-ES_tradnl" sz="2800" dirty="0"/>
              <a:t>A MODEL OF CONCRETE CARBONATION USING COMSOL MULTIPHYSICS</a:t>
            </a:r>
            <a:r>
              <a:rPr lang="en-US" sz="2800" baseline="30000" dirty="0"/>
              <a:t> ®</a:t>
            </a:r>
            <a:endParaRPr lang="es-ES_tradnl" sz="2800" dirty="0"/>
          </a:p>
        </p:txBody>
      </p:sp>
      <p:sp>
        <p:nvSpPr>
          <p:cNvPr id="4" name="Subtitle 2">
            <a:extLst>
              <a:ext uri="{FF2B5EF4-FFF2-40B4-BE49-F238E27FC236}">
                <a16:creationId xmlns:a16="http://schemas.microsoft.com/office/drawing/2014/main" id="{37D5529F-AE42-442B-8E99-C92BADC1DA42}"/>
              </a:ext>
            </a:extLst>
          </p:cNvPr>
          <p:cNvSpPr txBox="1">
            <a:spLocks/>
          </p:cNvSpPr>
          <p:nvPr/>
        </p:nvSpPr>
        <p:spPr>
          <a:xfrm>
            <a:off x="2573048" y="6082477"/>
            <a:ext cx="6570952" cy="775523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it-IT" sz="1800" dirty="0"/>
              <a:t>A. Rodriguez R.</a:t>
            </a:r>
            <a:r>
              <a:rPr lang="it-IT" sz="1800" baseline="30000" dirty="0"/>
              <a:t>1</a:t>
            </a:r>
            <a:r>
              <a:rPr lang="it-IT" sz="1800" dirty="0"/>
              <a:t>, B. Chinè</a:t>
            </a:r>
            <a:r>
              <a:rPr lang="it-IT" sz="1800" baseline="30000" dirty="0"/>
              <a:t>1</a:t>
            </a:r>
            <a:r>
              <a:rPr lang="it-IT" sz="1800" dirty="0"/>
              <a:t>, R. Cuevas H.</a:t>
            </a:r>
            <a:r>
              <a:rPr lang="it-IT" sz="1800" baseline="30000" dirty="0"/>
              <a:t>2</a:t>
            </a:r>
            <a:r>
              <a:rPr lang="it-IT" sz="1800" dirty="0"/>
              <a:t>, R. Jimenez S.</a:t>
            </a:r>
            <a:r>
              <a:rPr lang="it-IT" sz="1800" baseline="30000" dirty="0"/>
              <a:t>1</a:t>
            </a:r>
            <a:r>
              <a:rPr lang="it-IT" sz="1800" dirty="0"/>
              <a:t>, </a:t>
            </a:r>
            <a:br>
              <a:rPr lang="en-US" sz="1800" dirty="0"/>
            </a:br>
            <a:r>
              <a:rPr lang="it-IT" sz="1200" dirty="0"/>
              <a:t>1. School of Materials Science and Engineering, Costa Rica Institute of Technology, Cartago, Costa Rica</a:t>
            </a:r>
            <a:br>
              <a:rPr lang="en-US" sz="1200" dirty="0"/>
            </a:br>
            <a:r>
              <a:rPr lang="it-IT" sz="1200" dirty="0"/>
              <a:t>2. School of Construction Engineering, Costa Rica Institute of Technology, Cartago, Costa Rica</a:t>
            </a:r>
            <a:endParaRPr lang="en-US" sz="1800" dirty="0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0A288BED-1C18-4273-AD3F-C7004DC508EB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66962" y="198223"/>
            <a:ext cx="4591687" cy="189404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5080726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047F09B-D470-4E8C-8B11-8AFE26F836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315879"/>
            <a:ext cx="7886700" cy="1325563"/>
          </a:xfrm>
        </p:spPr>
        <p:txBody>
          <a:bodyPr/>
          <a:lstStyle/>
          <a:p>
            <a:r>
              <a:rPr lang="en-GB" dirty="0"/>
              <a:t>As expected from the assumption that oxygen does not react with other species, it diffuses into the concrete at a faster rate than CO</a:t>
            </a:r>
            <a:r>
              <a:rPr lang="en-GB" baseline="-25000" dirty="0"/>
              <a:t>2</a:t>
            </a:r>
            <a:endParaRPr lang="es-CR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F07924C-0BAB-424B-B601-CB86A603EB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671194"/>
          </a:xfrm>
        </p:spPr>
        <p:txBody>
          <a:bodyPr/>
          <a:lstStyle/>
          <a:p>
            <a:r>
              <a:rPr lang="es-CR" dirty="0"/>
              <a:t>RESULTS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15D516E-F676-4264-9C11-C859AD5E4F9D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3429000" y="2641442"/>
            <a:ext cx="5589270" cy="4018438"/>
          </a:xfrm>
          <a:prstGeom prst="rect">
            <a:avLst/>
          </a:prstGeo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415881877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047F09B-D470-4E8C-8B11-8AFE26F836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396241"/>
            <a:ext cx="8058150" cy="2245202"/>
          </a:xfrm>
        </p:spPr>
        <p:txBody>
          <a:bodyPr>
            <a:normAutofit fontScale="92500"/>
          </a:bodyPr>
          <a:lstStyle/>
          <a:p>
            <a:r>
              <a:rPr lang="en-GB" dirty="0"/>
              <a:t>pH level follows a relationship to experimental results but require a correction factor to adjust to measured values</a:t>
            </a:r>
          </a:p>
          <a:p>
            <a:r>
              <a:rPr lang="en-US" dirty="0"/>
              <a:t>Difference might come from other reactions that are not modelled and might act as sinks for CO</a:t>
            </a:r>
            <a:r>
              <a:rPr lang="en-US" baseline="-25000" dirty="0"/>
              <a:t>2</a:t>
            </a:r>
            <a:r>
              <a:rPr lang="en-US" dirty="0"/>
              <a:t> concentration</a:t>
            </a:r>
            <a:endParaRPr lang="es-CR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7A40CFD-43B7-4175-A726-4B3B29F045FA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5059680" y="2641442"/>
            <a:ext cx="4084320" cy="3012598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43ADB180-E3A9-47AF-A4A5-8F06368F9FBE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628650" y="3845402"/>
            <a:ext cx="4431030" cy="3012598"/>
          </a:xfrm>
          <a:prstGeom prst="rect">
            <a:avLst/>
          </a:prstGeo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210917715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1CEBC868-CC88-495E-B8D8-719AE065ED14}"/>
              </a:ext>
            </a:extLst>
          </p:cNvPr>
          <p:cNvSpPr/>
          <p:nvPr/>
        </p:nvSpPr>
        <p:spPr>
          <a:xfrm>
            <a:off x="1037968" y="1163783"/>
            <a:ext cx="5747436" cy="8237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2000"/>
              </a:lnSpc>
              <a:spcAft>
                <a:spcPts val="25"/>
              </a:spcAft>
            </a:pPr>
            <a:r>
              <a:rPr lang="en-US" sz="24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Table 4.</a:t>
            </a: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Carbonation depth variation in time inside the concrete at specified conditions.</a:t>
            </a:r>
            <a:endParaRPr lang="es-CR" sz="28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534E3D88-8641-4439-A8B6-30E416EF9A6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92295662"/>
              </p:ext>
            </p:extLst>
          </p:nvPr>
        </p:nvGraphicFramePr>
        <p:xfrm>
          <a:off x="1037968" y="1991497"/>
          <a:ext cx="7389752" cy="400359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081769">
                  <a:extLst>
                    <a:ext uri="{9D8B030D-6E8A-4147-A177-3AD203B41FA5}">
                      <a16:colId xmlns:a16="http://schemas.microsoft.com/office/drawing/2014/main" val="2713299702"/>
                    </a:ext>
                  </a:extLst>
                </a:gridCol>
                <a:gridCol w="2081769">
                  <a:extLst>
                    <a:ext uri="{9D8B030D-6E8A-4147-A177-3AD203B41FA5}">
                      <a16:colId xmlns:a16="http://schemas.microsoft.com/office/drawing/2014/main" val="2216879254"/>
                    </a:ext>
                  </a:extLst>
                </a:gridCol>
                <a:gridCol w="1613107">
                  <a:extLst>
                    <a:ext uri="{9D8B030D-6E8A-4147-A177-3AD203B41FA5}">
                      <a16:colId xmlns:a16="http://schemas.microsoft.com/office/drawing/2014/main" val="1085097073"/>
                    </a:ext>
                  </a:extLst>
                </a:gridCol>
                <a:gridCol w="1613107">
                  <a:extLst>
                    <a:ext uri="{9D8B030D-6E8A-4147-A177-3AD203B41FA5}">
                      <a16:colId xmlns:a16="http://schemas.microsoft.com/office/drawing/2014/main" val="175352606"/>
                    </a:ext>
                  </a:extLst>
                </a:gridCol>
              </a:tblGrid>
              <a:tr h="442845">
                <a:tc rowSpan="2">
                  <a:txBody>
                    <a:bodyPr/>
                    <a:lstStyle/>
                    <a:p>
                      <a:pPr marL="0" marR="0" indent="0" algn="ctr">
                        <a:lnSpc>
                          <a:spcPct val="102000"/>
                        </a:lnSpc>
                        <a:spcBef>
                          <a:spcPts val="0"/>
                        </a:spcBef>
                        <a:spcAft>
                          <a:spcPts val="25"/>
                        </a:spcAft>
                      </a:pPr>
                      <a:r>
                        <a:rPr lang="en-US" sz="2800" dirty="0">
                          <a:effectLst/>
                        </a:rPr>
                        <a:t>Time (days)</a:t>
                      </a:r>
                      <a:endParaRPr lang="es-CR" sz="3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3">
                  <a:txBody>
                    <a:bodyPr/>
                    <a:lstStyle/>
                    <a:p>
                      <a:pPr marL="0" marR="0" indent="0" algn="ctr">
                        <a:lnSpc>
                          <a:spcPct val="102000"/>
                        </a:lnSpc>
                        <a:spcBef>
                          <a:spcPts val="0"/>
                        </a:spcBef>
                        <a:spcAft>
                          <a:spcPts val="25"/>
                        </a:spcAft>
                      </a:pPr>
                      <a:r>
                        <a:rPr lang="en-US" sz="2800">
                          <a:effectLst/>
                        </a:rPr>
                        <a:t>Carbonation depth (mm)</a:t>
                      </a:r>
                      <a:endParaRPr lang="es-CR" sz="3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0692046"/>
                  </a:ext>
                </a:extLst>
              </a:tr>
              <a:tr h="903677">
                <a:tc v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02000"/>
                        </a:lnSpc>
                        <a:spcBef>
                          <a:spcPts val="0"/>
                        </a:spcBef>
                        <a:spcAft>
                          <a:spcPts val="25"/>
                        </a:spcAft>
                      </a:pPr>
                      <a:r>
                        <a:rPr lang="en-US" sz="2800">
                          <a:effectLst/>
                        </a:rPr>
                        <a:t>Experimental value</a:t>
                      </a:r>
                      <a:endParaRPr lang="es-CR" sz="3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02000"/>
                        </a:lnSpc>
                        <a:spcBef>
                          <a:spcPts val="0"/>
                        </a:spcBef>
                        <a:spcAft>
                          <a:spcPts val="25"/>
                        </a:spcAft>
                      </a:pPr>
                      <a:r>
                        <a:rPr lang="en-US" sz="2800">
                          <a:effectLst/>
                        </a:rPr>
                        <a:t>Derived formula</a:t>
                      </a:r>
                      <a:endParaRPr lang="es-CR" sz="3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02000"/>
                        </a:lnSpc>
                        <a:spcBef>
                          <a:spcPts val="0"/>
                        </a:spcBef>
                        <a:spcAft>
                          <a:spcPts val="25"/>
                        </a:spcAft>
                      </a:pPr>
                      <a:r>
                        <a:rPr lang="en-US" sz="2800">
                          <a:effectLst/>
                        </a:rPr>
                        <a:t>Fixed formula</a:t>
                      </a:r>
                      <a:endParaRPr lang="es-CR" sz="3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468726961"/>
                  </a:ext>
                </a:extLst>
              </a:tr>
              <a:tr h="442845"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02000"/>
                        </a:lnSpc>
                        <a:spcBef>
                          <a:spcPts val="0"/>
                        </a:spcBef>
                        <a:spcAft>
                          <a:spcPts val="25"/>
                        </a:spcAft>
                      </a:pPr>
                      <a:r>
                        <a:rPr lang="en-US" sz="2800" dirty="0">
                          <a:effectLst/>
                        </a:rPr>
                        <a:t>2</a:t>
                      </a:r>
                      <a:endParaRPr lang="es-CR" sz="3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02000"/>
                        </a:lnSpc>
                        <a:spcBef>
                          <a:spcPts val="0"/>
                        </a:spcBef>
                        <a:spcAft>
                          <a:spcPts val="25"/>
                        </a:spcAft>
                      </a:pPr>
                      <a:r>
                        <a:rPr lang="en-US" sz="2800">
                          <a:effectLst/>
                        </a:rPr>
                        <a:t>4</a:t>
                      </a:r>
                      <a:endParaRPr lang="es-CR" sz="3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02000"/>
                        </a:lnSpc>
                        <a:spcBef>
                          <a:spcPts val="0"/>
                        </a:spcBef>
                        <a:spcAft>
                          <a:spcPts val="25"/>
                        </a:spcAft>
                      </a:pPr>
                      <a:r>
                        <a:rPr lang="en-US" sz="2800">
                          <a:effectLst/>
                        </a:rPr>
                        <a:t>9</a:t>
                      </a:r>
                      <a:endParaRPr lang="es-CR" sz="3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02000"/>
                        </a:lnSpc>
                        <a:spcBef>
                          <a:spcPts val="0"/>
                        </a:spcBef>
                        <a:spcAft>
                          <a:spcPts val="25"/>
                        </a:spcAft>
                      </a:pPr>
                      <a:r>
                        <a:rPr lang="en-US" sz="2800">
                          <a:effectLst/>
                        </a:rPr>
                        <a:t>3.5</a:t>
                      </a:r>
                      <a:endParaRPr lang="es-CR" sz="3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333183165"/>
                  </a:ext>
                </a:extLst>
              </a:tr>
              <a:tr h="442845"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02000"/>
                        </a:lnSpc>
                        <a:spcBef>
                          <a:spcPts val="0"/>
                        </a:spcBef>
                        <a:spcAft>
                          <a:spcPts val="25"/>
                        </a:spcAft>
                      </a:pPr>
                      <a:r>
                        <a:rPr lang="en-US" sz="2800">
                          <a:effectLst/>
                        </a:rPr>
                        <a:t>4</a:t>
                      </a:r>
                      <a:endParaRPr lang="es-CR" sz="3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02000"/>
                        </a:lnSpc>
                        <a:spcBef>
                          <a:spcPts val="0"/>
                        </a:spcBef>
                        <a:spcAft>
                          <a:spcPts val="25"/>
                        </a:spcAft>
                      </a:pPr>
                      <a:r>
                        <a:rPr lang="en-US" sz="2800" dirty="0">
                          <a:effectLst/>
                        </a:rPr>
                        <a:t>6</a:t>
                      </a:r>
                      <a:endParaRPr lang="es-CR" sz="3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02000"/>
                        </a:lnSpc>
                        <a:spcBef>
                          <a:spcPts val="0"/>
                        </a:spcBef>
                        <a:spcAft>
                          <a:spcPts val="25"/>
                        </a:spcAft>
                      </a:pPr>
                      <a:r>
                        <a:rPr lang="en-US" sz="2800">
                          <a:effectLst/>
                        </a:rPr>
                        <a:t>11</a:t>
                      </a:r>
                      <a:endParaRPr lang="es-CR" sz="3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02000"/>
                        </a:lnSpc>
                        <a:spcBef>
                          <a:spcPts val="0"/>
                        </a:spcBef>
                        <a:spcAft>
                          <a:spcPts val="25"/>
                        </a:spcAft>
                      </a:pPr>
                      <a:r>
                        <a:rPr lang="en-US" sz="2800">
                          <a:effectLst/>
                        </a:rPr>
                        <a:t>5.5</a:t>
                      </a:r>
                      <a:endParaRPr lang="es-CR" sz="3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238892509"/>
                  </a:ext>
                </a:extLst>
              </a:tr>
              <a:tr h="442845"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02000"/>
                        </a:lnSpc>
                        <a:spcBef>
                          <a:spcPts val="0"/>
                        </a:spcBef>
                        <a:spcAft>
                          <a:spcPts val="25"/>
                        </a:spcAft>
                      </a:pPr>
                      <a:r>
                        <a:rPr lang="en-US" sz="2800">
                          <a:effectLst/>
                        </a:rPr>
                        <a:t>8</a:t>
                      </a:r>
                      <a:endParaRPr lang="es-CR" sz="3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02000"/>
                        </a:lnSpc>
                        <a:spcBef>
                          <a:spcPts val="0"/>
                        </a:spcBef>
                        <a:spcAft>
                          <a:spcPts val="25"/>
                        </a:spcAft>
                      </a:pPr>
                      <a:r>
                        <a:rPr lang="en-US" sz="2800" dirty="0">
                          <a:effectLst/>
                        </a:rPr>
                        <a:t>8</a:t>
                      </a:r>
                      <a:endParaRPr lang="es-CR" sz="3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02000"/>
                        </a:lnSpc>
                        <a:spcBef>
                          <a:spcPts val="0"/>
                        </a:spcBef>
                        <a:spcAft>
                          <a:spcPts val="25"/>
                        </a:spcAft>
                      </a:pPr>
                      <a:r>
                        <a:rPr lang="en-US" sz="2800">
                          <a:effectLst/>
                        </a:rPr>
                        <a:t>12.5</a:t>
                      </a:r>
                      <a:endParaRPr lang="es-CR" sz="3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02000"/>
                        </a:lnSpc>
                        <a:spcBef>
                          <a:spcPts val="0"/>
                        </a:spcBef>
                        <a:spcAft>
                          <a:spcPts val="25"/>
                        </a:spcAft>
                      </a:pPr>
                      <a:r>
                        <a:rPr lang="en-US" sz="2800">
                          <a:effectLst/>
                        </a:rPr>
                        <a:t>7</a:t>
                      </a:r>
                      <a:endParaRPr lang="es-CR" sz="3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037751835"/>
                  </a:ext>
                </a:extLst>
              </a:tr>
              <a:tr h="442845"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02000"/>
                        </a:lnSpc>
                        <a:spcBef>
                          <a:spcPts val="0"/>
                        </a:spcBef>
                        <a:spcAft>
                          <a:spcPts val="25"/>
                        </a:spcAft>
                      </a:pPr>
                      <a:r>
                        <a:rPr lang="en-US" sz="2800">
                          <a:effectLst/>
                        </a:rPr>
                        <a:t>16</a:t>
                      </a:r>
                      <a:endParaRPr lang="es-CR" sz="3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02000"/>
                        </a:lnSpc>
                        <a:spcBef>
                          <a:spcPts val="0"/>
                        </a:spcBef>
                        <a:spcAft>
                          <a:spcPts val="25"/>
                        </a:spcAft>
                      </a:pPr>
                      <a:r>
                        <a:rPr lang="en-US" sz="2800" dirty="0">
                          <a:effectLst/>
                        </a:rPr>
                        <a:t>10</a:t>
                      </a:r>
                      <a:endParaRPr lang="es-CR" sz="3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02000"/>
                        </a:lnSpc>
                        <a:spcBef>
                          <a:spcPts val="0"/>
                        </a:spcBef>
                        <a:spcAft>
                          <a:spcPts val="25"/>
                        </a:spcAft>
                      </a:pPr>
                      <a:r>
                        <a:rPr lang="en-US" sz="2800">
                          <a:effectLst/>
                        </a:rPr>
                        <a:t>13</a:t>
                      </a:r>
                      <a:endParaRPr lang="es-CR" sz="3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02000"/>
                        </a:lnSpc>
                        <a:spcBef>
                          <a:spcPts val="0"/>
                        </a:spcBef>
                        <a:spcAft>
                          <a:spcPts val="25"/>
                        </a:spcAft>
                      </a:pPr>
                      <a:r>
                        <a:rPr lang="en-US" sz="2800">
                          <a:effectLst/>
                        </a:rPr>
                        <a:t>9</a:t>
                      </a:r>
                      <a:endParaRPr lang="es-CR" sz="3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945220589"/>
                  </a:ext>
                </a:extLst>
              </a:tr>
              <a:tr h="442845"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02000"/>
                        </a:lnSpc>
                        <a:spcBef>
                          <a:spcPts val="0"/>
                        </a:spcBef>
                        <a:spcAft>
                          <a:spcPts val="25"/>
                        </a:spcAft>
                      </a:pPr>
                      <a:r>
                        <a:rPr lang="en-US" sz="2800">
                          <a:effectLst/>
                        </a:rPr>
                        <a:t>28</a:t>
                      </a:r>
                      <a:endParaRPr lang="es-CR" sz="3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02000"/>
                        </a:lnSpc>
                        <a:spcBef>
                          <a:spcPts val="0"/>
                        </a:spcBef>
                        <a:spcAft>
                          <a:spcPts val="25"/>
                        </a:spcAft>
                      </a:pPr>
                      <a:r>
                        <a:rPr lang="en-US" sz="2800" dirty="0">
                          <a:effectLst/>
                        </a:rPr>
                        <a:t>12</a:t>
                      </a:r>
                      <a:endParaRPr lang="es-CR" sz="3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02000"/>
                        </a:lnSpc>
                        <a:spcBef>
                          <a:spcPts val="0"/>
                        </a:spcBef>
                        <a:spcAft>
                          <a:spcPts val="25"/>
                        </a:spcAft>
                      </a:pPr>
                      <a:r>
                        <a:rPr lang="en-US" sz="2800" dirty="0">
                          <a:effectLst/>
                        </a:rPr>
                        <a:t>18</a:t>
                      </a:r>
                      <a:endParaRPr lang="es-CR" sz="3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02000"/>
                        </a:lnSpc>
                        <a:spcBef>
                          <a:spcPts val="0"/>
                        </a:spcBef>
                        <a:spcAft>
                          <a:spcPts val="25"/>
                        </a:spcAft>
                      </a:pPr>
                      <a:r>
                        <a:rPr lang="en-US" sz="2800">
                          <a:effectLst/>
                        </a:rPr>
                        <a:t>13</a:t>
                      </a:r>
                      <a:endParaRPr lang="es-CR" sz="3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444949865"/>
                  </a:ext>
                </a:extLst>
              </a:tr>
              <a:tr h="442845"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02000"/>
                        </a:lnSpc>
                        <a:spcBef>
                          <a:spcPts val="0"/>
                        </a:spcBef>
                        <a:spcAft>
                          <a:spcPts val="25"/>
                        </a:spcAft>
                      </a:pPr>
                      <a:r>
                        <a:rPr lang="en-US" sz="2800" dirty="0">
                          <a:effectLst/>
                        </a:rPr>
                        <a:t>44</a:t>
                      </a:r>
                      <a:endParaRPr lang="es-CR" sz="3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02000"/>
                        </a:lnSpc>
                        <a:spcBef>
                          <a:spcPts val="0"/>
                        </a:spcBef>
                        <a:spcAft>
                          <a:spcPts val="25"/>
                        </a:spcAft>
                      </a:pPr>
                      <a:r>
                        <a:rPr lang="en-US" sz="2800">
                          <a:effectLst/>
                        </a:rPr>
                        <a:t>15</a:t>
                      </a:r>
                      <a:endParaRPr lang="es-CR" sz="3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02000"/>
                        </a:lnSpc>
                        <a:spcBef>
                          <a:spcPts val="0"/>
                        </a:spcBef>
                        <a:spcAft>
                          <a:spcPts val="25"/>
                        </a:spcAft>
                      </a:pPr>
                      <a:r>
                        <a:rPr lang="en-US" sz="2800" dirty="0">
                          <a:effectLst/>
                        </a:rPr>
                        <a:t>22</a:t>
                      </a:r>
                      <a:endParaRPr lang="es-CR" sz="3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02000"/>
                        </a:lnSpc>
                        <a:spcBef>
                          <a:spcPts val="0"/>
                        </a:spcBef>
                        <a:spcAft>
                          <a:spcPts val="25"/>
                        </a:spcAft>
                      </a:pPr>
                      <a:r>
                        <a:rPr lang="en-US" sz="2800" dirty="0">
                          <a:effectLst/>
                        </a:rPr>
                        <a:t>16</a:t>
                      </a:r>
                      <a:endParaRPr lang="es-CR" sz="3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005934872"/>
                  </a:ext>
                </a:extLst>
              </a:tr>
            </a:tbl>
          </a:graphicData>
        </a:graphic>
      </p:graphicFrame>
      <p:sp>
        <p:nvSpPr>
          <p:cNvPr id="8" name="Rectangle 7">
            <a:extLst>
              <a:ext uri="{FF2B5EF4-FFF2-40B4-BE49-F238E27FC236}">
                <a16:creationId xmlns:a16="http://schemas.microsoft.com/office/drawing/2014/main" id="{2E3C5465-19C1-420D-9727-60C6F759E963}"/>
              </a:ext>
            </a:extLst>
          </p:cNvPr>
          <p:cNvSpPr/>
          <p:nvPr/>
        </p:nvSpPr>
        <p:spPr>
          <a:xfrm>
            <a:off x="6785404" y="6005943"/>
            <a:ext cx="1542844" cy="4542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2000"/>
              </a:lnSpc>
              <a:spcAft>
                <a:spcPts val="25"/>
              </a:spcAft>
            </a:pP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*</a:t>
            </a:r>
            <a:r>
              <a:rPr lang="en-US" dirty="0"/>
              <a:t> </a:t>
            </a:r>
            <a:r>
              <a:rPr lang="en-US" sz="2400" dirty="0"/>
              <a:t>r</a:t>
            </a:r>
            <a:r>
              <a:rPr lang="en-US" sz="2400" baseline="30000" dirty="0"/>
              <a:t>2</a:t>
            </a: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= 0.98.</a:t>
            </a:r>
            <a:endParaRPr lang="es-CR" sz="28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9102747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047F09B-D470-4E8C-8B11-8AFE26F836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396241"/>
            <a:ext cx="8058150" cy="2479040"/>
          </a:xfrm>
        </p:spPr>
        <p:txBody>
          <a:bodyPr>
            <a:normAutofit fontScale="85000" lnSpcReduction="20000"/>
          </a:bodyPr>
          <a:lstStyle/>
          <a:p>
            <a:r>
              <a:rPr lang="en-US" dirty="0"/>
              <a:t>Numerical instability of the model affected modelling the porosity change</a:t>
            </a:r>
          </a:p>
          <a:p>
            <a:r>
              <a:rPr lang="en-US" dirty="0"/>
              <a:t>Attempts to model a transient change of porosity caused convergence problems.</a:t>
            </a:r>
          </a:p>
          <a:p>
            <a:r>
              <a:rPr lang="en-US" dirty="0"/>
              <a:t>Some analysis is required to find the possible causes for this</a:t>
            </a:r>
          </a:p>
          <a:p>
            <a:r>
              <a:rPr lang="en-US" dirty="0"/>
              <a:t>Temporarily the porosity change was calculated through a relationship to CaCO</a:t>
            </a:r>
            <a:r>
              <a:rPr lang="en-US" baseline="-25000" dirty="0"/>
              <a:t>3</a:t>
            </a:r>
            <a:r>
              <a:rPr lang="en-US" dirty="0"/>
              <a:t> concentration</a:t>
            </a:r>
            <a:endParaRPr lang="es-CR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A40ED32-91CA-4135-B19F-4EB2AAD34DAB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3763010" y="2875281"/>
            <a:ext cx="5380990" cy="3982719"/>
          </a:xfrm>
          <a:prstGeom prst="rect">
            <a:avLst/>
          </a:prstGeo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90229319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520136F-6F00-4487-AA4E-28C23D400DC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 fontAlgn="base"/>
            <a:r>
              <a:rPr lang="en-US" dirty="0"/>
              <a:t>A finite element analysis of a concrete sample subject to carbonation was performed.</a:t>
            </a:r>
            <a:r>
              <a:rPr lang="es-CR" dirty="0"/>
              <a:t> </a:t>
            </a:r>
            <a:r>
              <a:rPr lang="en-US" dirty="0"/>
              <a:t>Other chemical reactions must be considered in order to analyze how they affect pH levels.</a:t>
            </a:r>
            <a:endParaRPr lang="es-CR" dirty="0"/>
          </a:p>
          <a:p>
            <a:pPr lvl="0" fontAlgn="base"/>
            <a:r>
              <a:rPr lang="en-US" dirty="0"/>
              <a:t>The anorthite - CO</a:t>
            </a:r>
            <a:r>
              <a:rPr lang="en-US" baseline="-25000" dirty="0"/>
              <a:t>2</a:t>
            </a:r>
            <a:r>
              <a:rPr lang="en-US" dirty="0"/>
              <a:t> reaction does not consider how much of both species dissolve into water.</a:t>
            </a:r>
            <a:endParaRPr lang="es-CR" dirty="0"/>
          </a:p>
          <a:p>
            <a:pPr lvl="0" fontAlgn="base"/>
            <a:r>
              <a:rPr lang="en-US" dirty="0"/>
              <a:t>A thorough composition analysis is necessary to continue improving the model.</a:t>
            </a:r>
            <a:endParaRPr lang="es-CR" dirty="0"/>
          </a:p>
          <a:p>
            <a:pPr lvl="0" fontAlgn="base"/>
            <a:r>
              <a:rPr lang="en-US" dirty="0"/>
              <a:t>The numerical stability of the model should be improved for future, more complex analysis.</a:t>
            </a:r>
            <a:endParaRPr lang="es-CR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6DA49F3-6635-484C-99C9-D9F47D43F0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R" dirty="0" err="1"/>
              <a:t>Conclusions</a:t>
            </a:r>
            <a:endParaRPr lang="es-CR" dirty="0"/>
          </a:p>
        </p:txBody>
      </p:sp>
    </p:spTree>
    <p:extLst>
      <p:ext uri="{BB962C8B-B14F-4D97-AF65-F5344CB8AC3E}">
        <p14:creationId xmlns:p14="http://schemas.microsoft.com/office/powerpoint/2010/main" val="40222632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ED66963F-FF3B-42F6-B7A8-E1E4F455951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GB" dirty="0"/>
              <a:t>The authors gratefully acknowledge the financial aid provided by the </a:t>
            </a:r>
            <a:r>
              <a:rPr lang="es-CR" dirty="0" err="1"/>
              <a:t>Vicerrectoria</a:t>
            </a:r>
            <a:r>
              <a:rPr lang="es-CR" dirty="0"/>
              <a:t> de Investigación y Extensión</a:t>
            </a:r>
            <a:r>
              <a:rPr lang="en-GB" dirty="0"/>
              <a:t> of the Instituto </a:t>
            </a:r>
            <a:r>
              <a:rPr lang="es-CR" dirty="0"/>
              <a:t>Tecnológico</a:t>
            </a:r>
            <a:r>
              <a:rPr lang="en-GB" dirty="0"/>
              <a:t> de Costa Rica, through the project 1490017.</a:t>
            </a:r>
            <a:endParaRPr lang="es-CR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BCA60B9-1A5B-4D17-94B4-3CD61E1A55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R" dirty="0" err="1"/>
              <a:t>Acknowledgements</a:t>
            </a:r>
            <a:endParaRPr lang="es-CR" dirty="0"/>
          </a:p>
        </p:txBody>
      </p:sp>
    </p:spTree>
    <p:extLst>
      <p:ext uri="{BB962C8B-B14F-4D97-AF65-F5344CB8AC3E}">
        <p14:creationId xmlns:p14="http://schemas.microsoft.com/office/powerpoint/2010/main" val="33269314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17964092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Marcador de contenido 2"/>
          <p:cNvSpPr>
            <a:spLocks noGrp="1"/>
          </p:cNvSpPr>
          <p:nvPr>
            <p:ph idx="1"/>
          </p:nvPr>
        </p:nvSpPr>
        <p:spPr>
          <a:xfrm>
            <a:off x="628650" y="1825625"/>
            <a:ext cx="4065270" cy="4351338"/>
          </a:xfrm>
        </p:spPr>
        <p:txBody>
          <a:bodyPr>
            <a:normAutofit/>
          </a:bodyPr>
          <a:lstStyle/>
          <a:p>
            <a:r>
              <a:rPr lang="en-GB" dirty="0"/>
              <a:t>CO</a:t>
            </a:r>
            <a:r>
              <a:rPr lang="en-GB" baseline="-25000" dirty="0"/>
              <a:t>2</a:t>
            </a:r>
            <a:r>
              <a:rPr lang="en-GB" dirty="0"/>
              <a:t> permeates the porous and fractured structure of concrete.</a:t>
            </a:r>
          </a:p>
          <a:p>
            <a:r>
              <a:rPr lang="en-GB" dirty="0"/>
              <a:t>Establishes conditions of concrete degradation.</a:t>
            </a:r>
          </a:p>
          <a:p>
            <a:r>
              <a:rPr lang="en-GB" dirty="0"/>
              <a:t>May cause corrosion around reinforcing bars, causing deterioration of material and structure mechanical properties.</a:t>
            </a:r>
          </a:p>
        </p:txBody>
      </p:sp>
      <p:sp>
        <p:nvSpPr>
          <p:cNvPr id="4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/>
              <a:t>CONCRETE CARBONATION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955428C-6989-49EF-8F8E-7AAAEF4F633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90876" y="1396378"/>
            <a:ext cx="4353124" cy="3041173"/>
          </a:xfrm>
          <a:prstGeom prst="rect">
            <a:avLst/>
          </a:prstGeom>
          <a:ln w="15875">
            <a:solidFill>
              <a:schemeClr val="accent1"/>
            </a:solidFill>
          </a:ln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4A298E18-DB11-4999-AB8D-1F45D4376640}"/>
              </a:ext>
            </a:extLst>
          </p:cNvPr>
          <p:cNvSpPr/>
          <p:nvPr/>
        </p:nvSpPr>
        <p:spPr>
          <a:xfrm>
            <a:off x="4790876" y="4445964"/>
            <a:ext cx="4353124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>
                <a:latin typeface="Times New Roman" panose="02020603050405020304" pitchFamily="18" charset="0"/>
              </a:rPr>
              <a:t>Figure 1. </a:t>
            </a:r>
            <a:r>
              <a:rPr lang="en-US" dirty="0">
                <a:latin typeface="Times New Roman" panose="02020603050405020304" pitchFamily="18" charset="0"/>
              </a:rPr>
              <a:t>Carbonation of an OPC, validated also for pozzolanic cements [</a:t>
            </a:r>
            <a:r>
              <a:rPr lang="en-US" dirty="0" err="1">
                <a:latin typeface="Times New Roman" panose="02020603050405020304" pitchFamily="18" charset="0"/>
              </a:rPr>
              <a:t>Papadakis</a:t>
            </a:r>
            <a:r>
              <a:rPr lang="en-US" dirty="0">
                <a:latin typeface="Times New Roman" panose="02020603050405020304" pitchFamily="18" charset="0"/>
              </a:rPr>
              <a:t> et al, 1992]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94130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08A4D37-47D2-42B2-9343-B025919F7BA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49" y="1825624"/>
            <a:ext cx="5406391" cy="4667249"/>
          </a:xfrm>
        </p:spPr>
        <p:txBody>
          <a:bodyPr>
            <a:normAutofit/>
          </a:bodyPr>
          <a:lstStyle/>
          <a:p>
            <a:r>
              <a:rPr lang="en-US" dirty="0"/>
              <a:t>10 cm diameter and 20 cm height cylinders.</a:t>
            </a:r>
          </a:p>
          <a:p>
            <a:r>
              <a:rPr lang="en-US" dirty="0"/>
              <a:t>Two base surfaces covered with aluminum foil to set up a radial diffusion process.</a:t>
            </a:r>
          </a:p>
          <a:p>
            <a:r>
              <a:rPr lang="en-US" dirty="0"/>
              <a:t>Pozzolanic cement MP/A-28 manufactured by Lafarge-Holcim</a:t>
            </a:r>
          </a:p>
          <a:p>
            <a:r>
              <a:rPr lang="en-US" dirty="0"/>
              <a:t>Samples in accelerated carbonation chamber.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9DE321F-70C5-4EE9-A2B3-CD438F5D6E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R" dirty="0" err="1"/>
              <a:t>Physical</a:t>
            </a:r>
            <a:r>
              <a:rPr lang="es-CR" dirty="0"/>
              <a:t> </a:t>
            </a:r>
            <a:r>
              <a:rPr lang="es-CR" dirty="0" err="1"/>
              <a:t>model</a:t>
            </a:r>
            <a:endParaRPr lang="es-CR" dirty="0"/>
          </a:p>
        </p:txBody>
      </p:sp>
      <p:pic>
        <p:nvPicPr>
          <p:cNvPr id="5" name="Imagen 448" descr="D:\Investigacion y extension\Proyecto de carbonatacion\Fotos\2017-09-25-Fotos de camara y probetas\002.JPG">
            <a:extLst>
              <a:ext uri="{FF2B5EF4-FFF2-40B4-BE49-F238E27FC236}">
                <a16:creationId xmlns:a16="http://schemas.microsoft.com/office/drawing/2014/main" id="{D94B9EF0-61DA-48A9-B02B-ACE51A79AA4A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274" t="-2173" r="13355" b="15730"/>
          <a:stretch/>
        </p:blipFill>
        <p:spPr bwMode="auto">
          <a:xfrm>
            <a:off x="6035040" y="910590"/>
            <a:ext cx="3108960" cy="4667249"/>
          </a:xfrm>
          <a:prstGeom prst="rect">
            <a:avLst/>
          </a:prstGeom>
          <a:noFill/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874106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18A1BAC8-3114-4CE3-B774-6B5ED164D632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518160" y="274321"/>
                <a:ext cx="8854440" cy="6324600"/>
              </a:xfrm>
            </p:spPr>
            <p:txBody>
              <a:bodyPr>
                <a:normAutofit/>
              </a:bodyPr>
              <a:lstStyle/>
              <a:p>
                <a:r>
                  <a:rPr lang="en-US" dirty="0"/>
                  <a:t>Water is the solvent for the chemical reactions.</a:t>
                </a:r>
              </a:p>
              <a:p>
                <a:r>
                  <a:rPr lang="en-US" dirty="0"/>
                  <a:t>Velocity of carbonation front depends on CO</a:t>
                </a:r>
                <a:r>
                  <a:rPr lang="en-US" baseline="-25000" dirty="0"/>
                  <a:t>2 </a:t>
                </a:r>
                <a:r>
                  <a:rPr lang="en-US" dirty="0"/>
                  <a:t>effective diffusivity.</a:t>
                </a:r>
              </a:p>
              <a:p>
                <a:r>
                  <a:rPr lang="en-US" dirty="0"/>
                  <a:t>Porous media, porosity expected to change as anorthite is converted to CaCO</a:t>
                </a:r>
                <a:r>
                  <a:rPr lang="en-US" baseline="-25000" dirty="0"/>
                  <a:t>3</a:t>
                </a:r>
                <a:r>
                  <a:rPr lang="en-US" dirty="0"/>
                  <a:t> and kaolinite. From </a:t>
                </a:r>
                <a:r>
                  <a:rPr lang="en-GB" dirty="0"/>
                  <a:t>Papadakis et al., (1989), f</a:t>
                </a:r>
                <a:r>
                  <a:rPr lang="en-US" dirty="0"/>
                  <a:t>or OPC:</a:t>
                </a:r>
              </a:p>
              <a:p>
                <a:pPr marL="0" indent="0">
                  <a:buNone/>
                </a:pPr>
                <a:endParaRPr lang="en-US" sz="900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GB" sz="2400" i="1">
                          <a:latin typeface="Cambria Math" panose="02040503050406030204" pitchFamily="18" charset="0"/>
                        </a:rPr>
                        <m:t>∆</m:t>
                      </m:r>
                      <m:r>
                        <a:rPr lang="en-GB" sz="2400" i="1">
                          <a:latin typeface="Cambria Math" panose="02040503050406030204" pitchFamily="18" charset="0"/>
                        </a:rPr>
                        <m:t>𝜀</m:t>
                      </m:r>
                      <m:r>
                        <a:rPr lang="en-GB" sz="2400" i="1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es-CR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s-CR" sz="24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begChr m:val="["/>
                                  <m:endChr m:val="]"/>
                                  <m:ctrlPr>
                                    <a:rPr lang="es-CR" sz="24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s-CR" sz="24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GB" sz="2400" i="1">
                                          <a:latin typeface="Cambria Math" panose="02040503050406030204" pitchFamily="18" charset="0"/>
                                        </a:rPr>
                                        <m:t>𝐶𝑎</m:t>
                                      </m:r>
                                      <m:d>
                                        <m:dPr>
                                          <m:ctrlPr>
                                            <a:rPr lang="es-CR" sz="24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r>
                                            <a:rPr lang="en-GB" sz="2400" i="1">
                                              <a:latin typeface="Cambria Math" panose="02040503050406030204" pitchFamily="18" charset="0"/>
                                            </a:rPr>
                                            <m:t>𝑂𝐻</m:t>
                                          </m:r>
                                        </m:e>
                                      </m:d>
                                    </m:e>
                                    <m:sub>
                                      <m:r>
                                        <a:rPr lang="en-GB" sz="2400" i="1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b>
                                  </m:sSub>
                                </m:e>
                              </m:d>
                            </m:e>
                            <m:sup>
                              <m:r>
                                <a:rPr lang="en-GB" sz="2400" i="1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p>
                          </m:sSup>
                          <m:r>
                            <a:rPr lang="en-GB" sz="2400" i="1">
                              <a:latin typeface="Cambria Math" panose="02040503050406030204" pitchFamily="18" charset="0"/>
                            </a:rPr>
                            <m:t>−</m:t>
                          </m:r>
                          <m:d>
                            <m:dPr>
                              <m:begChr m:val="["/>
                              <m:endChr m:val="]"/>
                              <m:ctrlPr>
                                <a:rPr lang="es-CR" sz="24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s-CR" sz="24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2400" i="1">
                                      <a:latin typeface="Cambria Math" panose="02040503050406030204" pitchFamily="18" charset="0"/>
                                    </a:rPr>
                                    <m:t>𝐶𝑎</m:t>
                                  </m:r>
                                  <m:d>
                                    <m:dPr>
                                      <m:ctrlPr>
                                        <a:rPr lang="es-CR" sz="24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GB" sz="2400" i="1">
                                          <a:latin typeface="Cambria Math" panose="02040503050406030204" pitchFamily="18" charset="0"/>
                                        </a:rPr>
                                        <m:t>𝑂𝐻</m:t>
                                      </m:r>
                                    </m:e>
                                  </m:d>
                                </m:e>
                                <m:sub>
                                  <m:r>
                                    <a:rPr lang="en-GB" sz="2400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</m:e>
                          </m:d>
                        </m:e>
                      </m:d>
                      <m:sSub>
                        <m:sSubPr>
                          <m:ctrlPr>
                            <a:rPr lang="es-CR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i="1">
                              <a:latin typeface="Cambria Math" panose="02040503050406030204" pitchFamily="18" charset="0"/>
                            </a:rPr>
                            <m:t>∆</m:t>
                          </m:r>
                          <m:acc>
                            <m:accPr>
                              <m:chr m:val="̅"/>
                              <m:ctrlPr>
                                <a:rPr lang="es-CR" sz="2400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GB" sz="2400" i="1">
                                  <a:latin typeface="Cambria Math" panose="02040503050406030204" pitchFamily="18" charset="0"/>
                                </a:rPr>
                                <m:t>𝑉</m:t>
                              </m:r>
                            </m:e>
                          </m:acc>
                        </m:e>
                        <m:sub>
                          <m:r>
                            <a:rPr lang="en-GB" sz="2400" i="1">
                              <a:latin typeface="Cambria Math" panose="02040503050406030204" pitchFamily="18" charset="0"/>
                            </a:rPr>
                            <m:t>𝐶𝐻</m:t>
                          </m:r>
                        </m:sub>
                      </m:sSub>
                      <m:r>
                        <a:rPr lang="en-GB" sz="2400" i="1">
                          <a:latin typeface="Cambria Math" panose="02040503050406030204" pitchFamily="18" charset="0"/>
                        </a:rPr>
                        <m:t>+</m:t>
                      </m:r>
                      <m:d>
                        <m:dPr>
                          <m:ctrlPr>
                            <a:rPr lang="es-CR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s-CR" sz="24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begChr m:val="["/>
                                  <m:endChr m:val="]"/>
                                  <m:ctrlPr>
                                    <a:rPr lang="es-CR" sz="24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GB" sz="2400" i="1">
                                      <a:latin typeface="Cambria Math" panose="02040503050406030204" pitchFamily="18" charset="0"/>
                                    </a:rPr>
                                    <m:t>𝐶𝑆𝐻</m:t>
                                  </m:r>
                                </m:e>
                              </m:d>
                            </m:e>
                            <m:sup>
                              <m:r>
                                <a:rPr lang="en-GB" sz="2400" i="1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p>
                          </m:sSup>
                          <m:r>
                            <a:rPr lang="en-GB" sz="2400" i="1">
                              <a:latin typeface="Cambria Math" panose="02040503050406030204" pitchFamily="18" charset="0"/>
                            </a:rPr>
                            <m:t>−</m:t>
                          </m:r>
                          <m:d>
                            <m:dPr>
                              <m:begChr m:val="["/>
                              <m:endChr m:val="]"/>
                              <m:ctrlPr>
                                <a:rPr lang="es-CR" sz="24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GB" sz="2400" i="1">
                                  <a:latin typeface="Cambria Math" panose="02040503050406030204" pitchFamily="18" charset="0"/>
                                </a:rPr>
                                <m:t>𝐶𝑆𝐻</m:t>
                              </m:r>
                            </m:e>
                          </m:d>
                        </m:e>
                      </m:d>
                      <m:sSub>
                        <m:sSubPr>
                          <m:ctrlPr>
                            <a:rPr lang="es-CR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i="1">
                              <a:latin typeface="Cambria Math" panose="02040503050406030204" pitchFamily="18" charset="0"/>
                            </a:rPr>
                            <m:t>∆</m:t>
                          </m:r>
                          <m:acc>
                            <m:accPr>
                              <m:chr m:val="̅"/>
                              <m:ctrlPr>
                                <a:rPr lang="es-CR" sz="2400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GB" sz="2400" i="1">
                                  <a:latin typeface="Cambria Math" panose="02040503050406030204" pitchFamily="18" charset="0"/>
                                </a:rPr>
                                <m:t>𝑉</m:t>
                              </m:r>
                            </m:e>
                          </m:acc>
                        </m:e>
                        <m:sub>
                          <m:r>
                            <a:rPr lang="en-GB" sz="2400" i="1">
                              <a:latin typeface="Cambria Math" panose="02040503050406030204" pitchFamily="18" charset="0"/>
                            </a:rPr>
                            <m:t>𝐶𝑆𝐻</m:t>
                          </m:r>
                        </m:sub>
                      </m:sSub>
                    </m:oMath>
                  </m:oMathPara>
                </a14:m>
                <a:endParaRPr lang="es-CR" sz="2400" dirty="0"/>
              </a:p>
              <a:p>
                <a:pPr marL="0" indent="0" algn="ctr">
                  <a:buNone/>
                </a:pPr>
                <a:r>
                  <a:rPr lang="es-CR" dirty="0"/>
                  <a:t>(1)</a:t>
                </a:r>
              </a:p>
              <a:p>
                <a:pPr marL="0" indent="0">
                  <a:buNone/>
                </a:pPr>
                <a:endParaRPr lang="en-US" sz="900" dirty="0"/>
              </a:p>
              <a:p>
                <a:r>
                  <a:rPr lang="en-US" dirty="0"/>
                  <a:t>XRD confirms:</a:t>
                </a:r>
              </a:p>
              <a:p>
                <a:pPr marL="0" indent="0">
                  <a:buNone/>
                </a:pPr>
                <a:r>
                  <a:rPr lang="en-US" dirty="0"/>
                  <a:t>	Presence of anorthite  CaAl</a:t>
                </a:r>
                <a:r>
                  <a:rPr lang="en-US" baseline="-25000" dirty="0"/>
                  <a:t>2</a:t>
                </a:r>
                <a:r>
                  <a:rPr lang="en-US" dirty="0"/>
                  <a:t>Si</a:t>
                </a:r>
                <a:r>
                  <a:rPr lang="en-US" baseline="-25000" dirty="0"/>
                  <a:t>2</a:t>
                </a:r>
                <a:r>
                  <a:rPr lang="en-US" dirty="0"/>
                  <a:t>O</a:t>
                </a:r>
                <a:r>
                  <a:rPr lang="en-US" baseline="-25000" dirty="0"/>
                  <a:t>8</a:t>
                </a:r>
              </a:p>
              <a:p>
                <a:pPr marL="0" indent="0">
                  <a:buNone/>
                </a:pPr>
                <a:r>
                  <a:rPr lang="en-US" dirty="0"/>
                  <a:t>	No Ca(OH)</a:t>
                </a:r>
                <a:r>
                  <a:rPr lang="en-US" baseline="-25000" dirty="0"/>
                  <a:t>2</a:t>
                </a:r>
                <a:r>
                  <a:rPr lang="en-US" dirty="0"/>
                  <a:t> was detected</a:t>
                </a:r>
              </a:p>
              <a:p>
                <a:pPr marL="0" indent="0">
                  <a:buNone/>
                </a:pPr>
                <a:r>
                  <a:rPr lang="en-US" dirty="0"/>
                  <a:t>	All anorthite is consumed after carbonation</a:t>
                </a:r>
                <a:endParaRPr lang="es-CR" dirty="0"/>
              </a:p>
              <a:p>
                <a:endParaRPr lang="es-CR" dirty="0"/>
              </a:p>
            </p:txBody>
          </p:sp>
        </mc:Choice>
        <mc:Fallback xmlns="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18A1BAC8-3114-4CE3-B774-6B5ED164D63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18160" y="274321"/>
                <a:ext cx="8854440" cy="6324600"/>
              </a:xfrm>
              <a:blipFill>
                <a:blip r:embed="rId2"/>
                <a:stretch>
                  <a:fillRect l="-1239" t="-1541" r="-1170"/>
                </a:stretch>
              </a:blipFill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1087111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10E8E6C-8D16-443C-86AF-B3487B3C8F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Develop a computer model to calculate pH and porosity changes, as well as oxygen diffusion, which would participate in the corrosion reaction in the reinforcement steel bars</a:t>
            </a:r>
          </a:p>
          <a:p>
            <a:pPr algn="just"/>
            <a:endParaRPr lang="en-US" dirty="0"/>
          </a:p>
          <a:p>
            <a:pPr algn="just"/>
            <a:r>
              <a:rPr lang="en-GB" dirty="0"/>
              <a:t>Results are compared</a:t>
            </a:r>
          </a:p>
          <a:p>
            <a:pPr marL="0" indent="0" algn="just">
              <a:buNone/>
            </a:pPr>
            <a:r>
              <a:rPr lang="en-GB" dirty="0"/>
              <a:t>with experimental data.</a:t>
            </a:r>
            <a:endParaRPr lang="es-CR" dirty="0"/>
          </a:p>
          <a:p>
            <a:endParaRPr lang="es-CR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13CEC16-D788-4B0A-B57B-2141E79A0F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89970"/>
            <a:ext cx="7886700" cy="1325563"/>
          </a:xfrm>
        </p:spPr>
        <p:txBody>
          <a:bodyPr/>
          <a:lstStyle/>
          <a:p>
            <a:r>
              <a:rPr lang="es-CR" dirty="0" err="1"/>
              <a:t>Main</a:t>
            </a:r>
            <a:r>
              <a:rPr lang="es-CR" dirty="0"/>
              <a:t> </a:t>
            </a:r>
            <a:r>
              <a:rPr lang="es-CR" dirty="0" err="1"/>
              <a:t>objective</a:t>
            </a:r>
            <a:endParaRPr lang="es-CR" dirty="0"/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DD31A9A8-E356-41A1-8515-23054E17581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0" y="3048519"/>
            <a:ext cx="4183693" cy="38094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63832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CA0CCF0-E5DD-4677-99D6-567412F1EE1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825624"/>
            <a:ext cx="7886700" cy="4834256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en-GB" dirty="0" err="1"/>
              <a:t>Comsol</a:t>
            </a:r>
            <a:r>
              <a:rPr lang="en-GB" dirty="0"/>
              <a:t> Multiphysics</a:t>
            </a:r>
            <a:r>
              <a:rPr lang="en-GB" baseline="30000" dirty="0"/>
              <a:t>® </a:t>
            </a:r>
            <a:r>
              <a:rPr lang="en-GB" dirty="0"/>
              <a:t>Chemical Reaction Engineering Module.</a:t>
            </a:r>
          </a:p>
          <a:p>
            <a:pPr algn="just"/>
            <a:r>
              <a:rPr lang="en-US" dirty="0"/>
              <a:t>Transient, bi-dimensional diffusion for species transport.</a:t>
            </a:r>
          </a:p>
          <a:p>
            <a:pPr algn="just"/>
            <a:r>
              <a:rPr lang="en-US" dirty="0"/>
              <a:t>Convective processes are neglected, isothermal conditions are assumed.</a:t>
            </a:r>
          </a:p>
          <a:p>
            <a:pPr algn="just"/>
            <a:r>
              <a:rPr lang="en-US" dirty="0"/>
              <a:t>Chemical species are considered to be diluted.</a:t>
            </a:r>
          </a:p>
          <a:p>
            <a:pPr algn="just"/>
            <a:r>
              <a:rPr lang="en-US" dirty="0"/>
              <a:t>Water saturation in concrete is considered  constant. Reaction in the liquid phase between anorthite and CO</a:t>
            </a:r>
            <a:r>
              <a:rPr lang="en-US" baseline="-25000" dirty="0"/>
              <a:t>2</a:t>
            </a:r>
            <a:r>
              <a:rPr lang="en-US" dirty="0"/>
              <a:t> gas:</a:t>
            </a:r>
          </a:p>
          <a:p>
            <a:pPr marL="0" indent="0" algn="ctr">
              <a:buNone/>
            </a:pPr>
            <a:r>
              <a:rPr lang="pt-BR" dirty="0">
                <a:solidFill>
                  <a:srgbClr val="000000"/>
                </a:solidFill>
                <a:latin typeface="Times New Roman" panose="02020603050405020304" pitchFamily="18" charset="0"/>
              </a:rPr>
              <a:t>CO</a:t>
            </a:r>
            <a:r>
              <a:rPr lang="pt-BR" baseline="-25000" dirty="0">
                <a:solidFill>
                  <a:srgbClr val="000000"/>
                </a:solidFill>
                <a:latin typeface="Times New Roman" panose="02020603050405020304" pitchFamily="18" charset="0"/>
              </a:rPr>
              <a:t>2</a:t>
            </a:r>
            <a:r>
              <a:rPr lang="pt-BR" dirty="0">
                <a:solidFill>
                  <a:srgbClr val="000000"/>
                </a:solidFill>
                <a:latin typeface="Times New Roman" panose="02020603050405020304" pitchFamily="18" charset="0"/>
              </a:rPr>
              <a:t> +CaAl</a:t>
            </a:r>
            <a:r>
              <a:rPr lang="pt-BR" baseline="-25000" dirty="0">
                <a:solidFill>
                  <a:srgbClr val="000000"/>
                </a:solidFill>
                <a:latin typeface="Times New Roman" panose="02020603050405020304" pitchFamily="18" charset="0"/>
              </a:rPr>
              <a:t>2</a:t>
            </a:r>
            <a:r>
              <a:rPr lang="pt-BR" dirty="0">
                <a:solidFill>
                  <a:srgbClr val="000000"/>
                </a:solidFill>
                <a:latin typeface="Times New Roman" panose="02020603050405020304" pitchFamily="18" charset="0"/>
              </a:rPr>
              <a:t>Si</a:t>
            </a:r>
            <a:r>
              <a:rPr lang="pt-BR" baseline="-25000" dirty="0">
                <a:solidFill>
                  <a:srgbClr val="000000"/>
                </a:solidFill>
                <a:latin typeface="Times New Roman" panose="02020603050405020304" pitchFamily="18" charset="0"/>
              </a:rPr>
              <a:t>2</a:t>
            </a:r>
            <a:r>
              <a:rPr lang="pt-BR" dirty="0">
                <a:solidFill>
                  <a:srgbClr val="000000"/>
                </a:solidFill>
                <a:latin typeface="Times New Roman" panose="02020603050405020304" pitchFamily="18" charset="0"/>
              </a:rPr>
              <a:t>O</a:t>
            </a:r>
            <a:r>
              <a:rPr lang="pt-BR" baseline="-25000" dirty="0">
                <a:solidFill>
                  <a:srgbClr val="000000"/>
                </a:solidFill>
                <a:latin typeface="Times New Roman" panose="02020603050405020304" pitchFamily="18" charset="0"/>
              </a:rPr>
              <a:t>8</a:t>
            </a:r>
            <a:r>
              <a:rPr lang="pt-BR" dirty="0">
                <a:solidFill>
                  <a:srgbClr val="000000"/>
                </a:solidFill>
                <a:latin typeface="Times New Roman" panose="02020603050405020304" pitchFamily="18" charset="0"/>
              </a:rPr>
              <a:t> +2H</a:t>
            </a:r>
            <a:r>
              <a:rPr lang="pt-BR" baseline="-25000" dirty="0">
                <a:solidFill>
                  <a:srgbClr val="000000"/>
                </a:solidFill>
                <a:latin typeface="Times New Roman" panose="02020603050405020304" pitchFamily="18" charset="0"/>
              </a:rPr>
              <a:t>2</a:t>
            </a:r>
            <a:r>
              <a:rPr lang="pt-BR" dirty="0">
                <a:solidFill>
                  <a:srgbClr val="000000"/>
                </a:solidFill>
                <a:latin typeface="Times New Roman" panose="02020603050405020304" pitchFamily="18" charset="0"/>
              </a:rPr>
              <a:t>O = CaCO</a:t>
            </a:r>
            <a:r>
              <a:rPr lang="pt-BR" baseline="-25000" dirty="0">
                <a:solidFill>
                  <a:srgbClr val="000000"/>
                </a:solidFill>
                <a:latin typeface="Times New Roman" panose="02020603050405020304" pitchFamily="18" charset="0"/>
              </a:rPr>
              <a:t>3</a:t>
            </a:r>
            <a:r>
              <a:rPr lang="pt-BR" dirty="0">
                <a:solidFill>
                  <a:srgbClr val="000000"/>
                </a:solidFill>
                <a:latin typeface="Times New Roman" panose="02020603050405020304" pitchFamily="18" charset="0"/>
              </a:rPr>
              <a:t> + AlSi</a:t>
            </a:r>
            <a:r>
              <a:rPr lang="pt-BR" baseline="-25000" dirty="0">
                <a:solidFill>
                  <a:srgbClr val="000000"/>
                </a:solidFill>
                <a:latin typeface="Times New Roman" panose="02020603050405020304" pitchFamily="18" charset="0"/>
              </a:rPr>
              <a:t>2</a:t>
            </a:r>
            <a:r>
              <a:rPr lang="pt-BR" dirty="0">
                <a:solidFill>
                  <a:srgbClr val="000000"/>
                </a:solidFill>
                <a:latin typeface="Times New Roman" panose="02020603050405020304" pitchFamily="18" charset="0"/>
              </a:rPr>
              <a:t>O</a:t>
            </a:r>
            <a:r>
              <a:rPr lang="pt-BR" baseline="-25000" dirty="0">
                <a:solidFill>
                  <a:srgbClr val="000000"/>
                </a:solidFill>
                <a:latin typeface="Times New Roman" panose="02020603050405020304" pitchFamily="18" charset="0"/>
              </a:rPr>
              <a:t>5</a:t>
            </a:r>
            <a:r>
              <a:rPr lang="pt-BR" dirty="0">
                <a:solidFill>
                  <a:srgbClr val="000000"/>
                </a:solidFill>
                <a:latin typeface="Times New Roman" panose="02020603050405020304" pitchFamily="18" charset="0"/>
              </a:rPr>
              <a:t>(OH)</a:t>
            </a:r>
            <a:endParaRPr lang="pt-BR" baseline="-25000" dirty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en-US" dirty="0"/>
              <a:t>[</a:t>
            </a:r>
            <a:r>
              <a:rPr lang="en-US" dirty="0" err="1"/>
              <a:t>Oelkers</a:t>
            </a:r>
            <a:r>
              <a:rPr lang="en-US" dirty="0"/>
              <a:t>  et al., 2008]                 (2)</a:t>
            </a:r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6F11C2F-52FF-4730-9050-4CBCE3474E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R" dirty="0"/>
              <a:t>MATHEMATICAL MODEL</a:t>
            </a:r>
          </a:p>
        </p:txBody>
      </p:sp>
    </p:spTree>
    <p:extLst>
      <p:ext uri="{BB962C8B-B14F-4D97-AF65-F5344CB8AC3E}">
        <p14:creationId xmlns:p14="http://schemas.microsoft.com/office/powerpoint/2010/main" val="6149400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7CA0CCF0-E5DD-4677-99D6-567412F1EE1B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628650" y="1825624"/>
                <a:ext cx="7886700" cy="4529455"/>
              </a:xfrm>
            </p:spPr>
            <p:txBody>
              <a:bodyPr>
                <a:normAutofit lnSpcReduction="10000"/>
              </a:bodyPr>
              <a:lstStyle/>
              <a:p>
                <a:r>
                  <a:rPr lang="en-US" dirty="0"/>
                  <a:t>Porosity </a:t>
                </a:r>
                <a:r>
                  <a:rPr lang="en-US" i="1" dirty="0"/>
                  <a:t>Ꜫp</a:t>
                </a:r>
                <a:r>
                  <a:rPr lang="en-US" dirty="0"/>
                  <a:t> is 0.25, water saturation grade </a:t>
                </a:r>
                <a:r>
                  <a:rPr lang="en-US" i="1" dirty="0"/>
                  <a:t>s</a:t>
                </a:r>
                <a:r>
                  <a:rPr lang="en-US" dirty="0"/>
                  <a:t> is 0.27 (RH in the accelerated carbonation chamber is 65%).</a:t>
                </a:r>
              </a:p>
              <a:p>
                <a:r>
                  <a:rPr lang="en-US" dirty="0"/>
                  <a:t>Therefore liquid volume fraction is </a:t>
                </a:r>
                <a:r>
                  <a:rPr lang="en-US" i="1" dirty="0"/>
                  <a:t>s</a:t>
                </a:r>
                <a:r>
                  <a:rPr lang="en-US" dirty="0"/>
                  <a:t> Ɵ</a:t>
                </a:r>
                <a:r>
                  <a:rPr lang="en-US" i="1" dirty="0"/>
                  <a:t> </a:t>
                </a:r>
                <a:r>
                  <a:rPr lang="en-US" dirty="0"/>
                  <a:t>= 0.0675.</a:t>
                </a:r>
              </a:p>
              <a:p>
                <a:pPr>
                  <a:lnSpc>
                    <a:spcPct val="110000"/>
                  </a:lnSpc>
                </a:pPr>
                <a:r>
                  <a:rPr lang="en-US" dirty="0"/>
                  <a:t>CO</a:t>
                </a:r>
                <a:r>
                  <a:rPr lang="en-US" baseline="-25000" dirty="0"/>
                  <a:t>2</a:t>
                </a:r>
                <a:r>
                  <a:rPr lang="en-US" dirty="0"/>
                  <a:t> and O</a:t>
                </a:r>
                <a:r>
                  <a:rPr lang="en-US" baseline="-25000" dirty="0"/>
                  <a:t>2</a:t>
                </a:r>
                <a:r>
                  <a:rPr lang="en-US" dirty="0"/>
                  <a:t> diffusion coefficients assumed as 1x10</a:t>
                </a:r>
                <a:r>
                  <a:rPr lang="en-US" baseline="30000" dirty="0"/>
                  <a:t>-8</a:t>
                </a:r>
                <a:r>
                  <a:rPr lang="en-US" dirty="0"/>
                  <a:t> m</a:t>
                </a:r>
                <a:r>
                  <a:rPr lang="en-US" baseline="30000" dirty="0"/>
                  <a:t>2</a:t>
                </a:r>
                <a:r>
                  <a:rPr lang="en-US" dirty="0"/>
                  <a:t>/s.</a:t>
                </a:r>
              </a:p>
              <a:p>
                <a:r>
                  <a:rPr lang="en-US" dirty="0"/>
                  <a:t>Following </a:t>
                </a:r>
                <a:r>
                  <a:rPr lang="en-US" dirty="0" err="1"/>
                  <a:t>Sielemann</a:t>
                </a:r>
                <a:r>
                  <a:rPr lang="en-US" dirty="0"/>
                  <a:t> et al (2002), pH is calculated from CO</a:t>
                </a:r>
                <a:r>
                  <a:rPr lang="en-US" baseline="-25000" dirty="0"/>
                  <a:t>2</a:t>
                </a:r>
                <a:r>
                  <a:rPr lang="en-US" dirty="0"/>
                  <a:t> concentration with the relationship</a:t>
                </a:r>
              </a:p>
              <a:p>
                <a:pPr marL="0" indent="0" algn="ctr">
                  <a:buNone/>
                </a:pPr>
                <a14:m>
                  <m:oMath xmlns:m="http://schemas.openxmlformats.org/officeDocument/2006/math">
                    <m:r>
                      <a:rPr lang="en-GB" i="1">
                        <a:latin typeface="Cambria Math" panose="02040503050406030204" pitchFamily="18" charset="0"/>
                      </a:rPr>
                      <m:t>𝑝𝐻</m:t>
                    </m:r>
                    <m:r>
                      <a:rPr lang="en-GB" i="1">
                        <a:latin typeface="Cambria Math" panose="02040503050406030204" pitchFamily="18" charset="0"/>
                      </a:rPr>
                      <m:t>=−</m:t>
                    </m:r>
                    <m:func>
                      <m:funcPr>
                        <m:ctrlPr>
                          <a:rPr lang="es-CR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GB">
                            <a:latin typeface="Cambria Math" panose="02040503050406030204" pitchFamily="18" charset="0"/>
                          </a:rPr>
                          <m:t>log</m:t>
                        </m:r>
                      </m:fName>
                      <m:e>
                        <m:d>
                          <m:dPr>
                            <m:ctrlPr>
                              <a:rPr lang="es-CR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GB" i="1">
                                <a:latin typeface="Cambria Math" panose="02040503050406030204" pitchFamily="18" charset="0"/>
                              </a:rPr>
                              <m:t>1.209</m:t>
                            </m:r>
                            <m:r>
                              <m:rPr>
                                <m:sty m:val="p"/>
                              </m:rPr>
                              <a:rPr lang="en-GB">
                                <a:latin typeface="Cambria Math" panose="02040503050406030204" pitchFamily="18" charset="0"/>
                              </a:rPr>
                              <m:t>x</m:t>
                            </m:r>
                            <m:sSup>
                              <m:sSupPr>
                                <m:ctrlPr>
                                  <a:rPr lang="es-CR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GB" i="1">
                                    <a:latin typeface="Cambria Math" panose="02040503050406030204" pitchFamily="18" charset="0"/>
                                  </a:rPr>
                                  <m:t>10</m:t>
                                </m:r>
                              </m:e>
                              <m:sup>
                                <m:r>
                                  <a:rPr lang="en-GB" i="1">
                                    <a:latin typeface="Cambria Math" panose="02040503050406030204" pitchFamily="18" charset="0"/>
                                  </a:rPr>
                                  <m:t>−4</m:t>
                                </m:r>
                              </m:sup>
                            </m:sSup>
                            <m:rad>
                              <m:radPr>
                                <m:degHide m:val="on"/>
                                <m:ctrlPr>
                                  <a:rPr lang="es-CR" i="1">
                                    <a:latin typeface="Cambria Math" panose="02040503050406030204" pitchFamily="18" charset="0"/>
                                  </a:rPr>
                                </m:ctrlPr>
                              </m:radPr>
                              <m:deg/>
                              <m:e>
                                <m:d>
                                  <m:dPr>
                                    <m:begChr m:val="["/>
                                    <m:endChr m:val="]"/>
                                    <m:ctrlPr>
                                      <a:rPr lang="es-CR" i="1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sSub>
                                      <m:sSubPr>
                                        <m:ctrlPr>
                                          <a:rPr lang="es-CR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GB" i="1">
                                            <a:latin typeface="Cambria Math" panose="02040503050406030204" pitchFamily="18" charset="0"/>
                                          </a:rPr>
                                          <m:t>𝐶𝑂</m:t>
                                        </m:r>
                                      </m:e>
                                      <m:sub>
                                        <m:r>
                                          <a:rPr lang="en-GB" i="1">
                                            <a:latin typeface="Cambria Math" panose="02040503050406030204" pitchFamily="18" charset="0"/>
                                          </a:rPr>
                                          <m:t>2</m:t>
                                        </m:r>
                                        <m:d>
                                          <m:dPr>
                                            <m:ctrlPr>
                                              <a:rPr lang="es-CR" i="1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dPr>
                                          <m:e>
                                            <m:r>
                                              <a:rPr lang="en-GB" i="1">
                                                <a:latin typeface="Cambria Math" panose="02040503050406030204" pitchFamily="18" charset="0"/>
                                              </a:rPr>
                                              <m:t>𝑔</m:t>
                                            </m:r>
                                          </m:e>
                                        </m:d>
                                      </m:sub>
                                    </m:sSub>
                                  </m:e>
                                </m:d>
                              </m:e>
                            </m:rad>
                          </m:e>
                        </m:d>
                      </m:e>
                    </m:func>
                  </m:oMath>
                </a14:m>
                <a:r>
                  <a:rPr lang="en-US" dirty="0"/>
                  <a:t>         (3)</a:t>
                </a:r>
              </a:p>
            </p:txBody>
          </p:sp>
        </mc:Choice>
        <mc:Fallback xmlns="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7CA0CCF0-E5DD-4677-99D6-567412F1EE1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28650" y="1825624"/>
                <a:ext cx="7886700" cy="4529455"/>
              </a:xfrm>
              <a:blipFill>
                <a:blip r:embed="rId2"/>
                <a:stretch>
                  <a:fillRect l="-1391" t="-2961" r="-464"/>
                </a:stretch>
              </a:blipFill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le 2">
            <a:extLst>
              <a:ext uri="{FF2B5EF4-FFF2-40B4-BE49-F238E27FC236}">
                <a16:creationId xmlns:a16="http://schemas.microsoft.com/office/drawing/2014/main" id="{C6F11C2F-52FF-4730-9050-4CBCE3474E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R" dirty="0"/>
              <a:t>MATHEMATICAL MODEL</a:t>
            </a:r>
          </a:p>
        </p:txBody>
      </p:sp>
    </p:spTree>
    <p:extLst>
      <p:ext uri="{BB962C8B-B14F-4D97-AF65-F5344CB8AC3E}">
        <p14:creationId xmlns:p14="http://schemas.microsoft.com/office/powerpoint/2010/main" val="142684058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E41A2633-BA30-482A-A320-4129EE52B285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en-US" dirty="0"/>
                  <a:t>For chemical specie </a:t>
                </a:r>
                <a:r>
                  <a:rPr lang="en-US" i="1" dirty="0" err="1">
                    <a:latin typeface="Californian FB" panose="0207040306080B030204" pitchFamily="18" charset="0"/>
                  </a:rPr>
                  <a:t>i</a:t>
                </a:r>
                <a:r>
                  <a:rPr lang="en-US" dirty="0"/>
                  <a:t> in a time dependent, diffusion transport process:</a:t>
                </a:r>
              </a:p>
              <a:p>
                <a:pPr marL="0" indent="0">
                  <a:buNone/>
                </a:pPr>
                <a:endParaRPr lang="en-US" sz="900" dirty="0"/>
              </a:p>
              <a:p>
                <a:pPr marL="0" indent="0" algn="ctr">
                  <a:buNone/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nor/>
                              </m:rPr>
                              <a:rPr lang="en-US" i="1"/>
                              <m:t>∂</m:t>
                            </m:r>
                            <m:r>
                              <m:rPr>
                                <m:nor/>
                              </m:rPr>
                              <a:rPr lang="en-US" i="1"/>
                              <m:t>c</m:t>
                            </m:r>
                          </m:e>
                          <m:sub>
                            <m:r>
                              <a:rPr lang="es-CR" i="1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</m:num>
                      <m:den>
                        <m:r>
                          <m:rPr>
                            <m:nor/>
                          </m:rPr>
                          <a:rPr lang="en-US" i="1"/>
                          <m:t>∂</m:t>
                        </m:r>
                        <m:r>
                          <m:rPr>
                            <m:nor/>
                          </m:rPr>
                          <a:rPr lang="en-US" i="1"/>
                          <m:t>t</m:t>
                        </m:r>
                      </m:den>
                    </m:f>
                    <m:r>
                      <m:rPr>
                        <m:nor/>
                      </m:rPr>
                      <a:rPr lang="en-US" i="1"/>
                      <m:t>+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𝛻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r>
                      <m:rPr>
                        <m:nor/>
                      </m:rPr>
                      <a:rPr lang="es-CR" i="1"/>
                      <m:t>(</m:t>
                    </m:r>
                    <m:r>
                      <m:rPr>
                        <m:nor/>
                      </m:rPr>
                      <a:rPr lang="en-US" i="1"/>
                      <m:t>−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nor/>
                          </m:rPr>
                          <a:rPr lang="es-CR" i="1"/>
                          <m:t>D</m:t>
                        </m:r>
                        <m:r>
                          <a:rPr lang="es-CR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𝛻</m:t>
                        </m:r>
                        <m:r>
                          <m:rPr>
                            <m:nor/>
                          </m:rPr>
                          <a:rPr lang="en-US" i="1"/>
                          <m:t>c</m:t>
                        </m:r>
                      </m:e>
                      <m:sub>
                        <m:r>
                          <a:rPr lang="es-CR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m:rPr>
                        <m:nor/>
                      </m:rPr>
                      <a:rPr lang="es-CR" i="1"/>
                      <m:t>)</m:t>
                    </m:r>
                    <m:r>
                      <m:rPr>
                        <m:nor/>
                      </m:rPr>
                      <a:rPr lang="en-US" i="1"/>
                      <m:t>=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nor/>
                          </m:rPr>
                          <a:rPr lang="es-CR" i="1">
                            <a:latin typeface="Cambria Math" panose="02040503050406030204" pitchFamily="18" charset="0"/>
                          </a:rPr>
                          <m:t>R</m:t>
                        </m:r>
                      </m:e>
                      <m:sub>
                        <m:r>
                          <a:rPr lang="es-CR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dirty="0"/>
                  <a:t>                    (4)</a:t>
                </a:r>
              </a:p>
              <a:p>
                <a:pPr marL="0" indent="0" algn="ctr">
                  <a:buNone/>
                </a:pPr>
                <a:r>
                  <a:rPr lang="en-US" sz="2000" dirty="0"/>
                  <a:t>For the reacting specie </a:t>
                </a:r>
                <a:r>
                  <a:rPr lang="en-US" sz="2000" i="1" dirty="0">
                    <a:latin typeface="Californian FB" panose="0207040306080B030204" pitchFamily="18" charset="0"/>
                  </a:rPr>
                  <a:t>i</a:t>
                </a:r>
                <a:r>
                  <a:rPr lang="en-US" sz="2000" i="1" dirty="0"/>
                  <a:t>:</a:t>
                </a:r>
                <a:r>
                  <a:rPr lang="en-US" sz="2000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nor/>
                          </m:rPr>
                          <a:rPr lang="en-US" sz="2000" i="1"/>
                          <m:t>c</m:t>
                        </m:r>
                      </m:e>
                      <m:sub>
                        <m:r>
                          <a:rPr lang="es-CR" sz="2000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sz="2000" dirty="0"/>
                  <a:t> is its concentration, </a:t>
                </a:r>
              </a:p>
              <a:p>
                <a:pPr marL="0" indent="0" algn="ctr">
                  <a:buNone/>
                </a:pPr>
                <a:r>
                  <a:rPr lang="en-US" sz="2000" i="1" dirty="0"/>
                  <a:t>D</a:t>
                </a:r>
                <a:r>
                  <a:rPr lang="en-US" sz="2000" dirty="0"/>
                  <a:t> is the diffusion coefficient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nor/>
                          </m:rPr>
                          <a:rPr lang="es-CR" sz="2000" i="1">
                            <a:latin typeface="Cambria Math" panose="02040503050406030204" pitchFamily="18" charset="0"/>
                          </a:rPr>
                          <m:t>R</m:t>
                        </m:r>
                      </m:e>
                      <m:sub>
                        <m:r>
                          <a:rPr lang="es-CR" sz="2000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sz="2000" dirty="0"/>
                  <a:t> is the reaction rate expression</a:t>
                </a:r>
                <a:r>
                  <a:rPr lang="en-US" sz="2400" dirty="0"/>
                  <a:t>.</a:t>
                </a:r>
              </a:p>
              <a:p>
                <a:r>
                  <a:rPr lang="en-US" dirty="0"/>
                  <a:t>The source term,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nor/>
                          </m:rPr>
                          <a:rPr lang="es-CR" i="1">
                            <a:latin typeface="Cambria Math" panose="02040503050406030204" pitchFamily="18" charset="0"/>
                          </a:rPr>
                          <m:t>R</m:t>
                        </m:r>
                      </m:e>
                      <m:sub>
                        <m:r>
                          <a:rPr lang="es-CR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dirty="0"/>
                  <a:t>, is obtained from the stoichiometric coefficient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nor/>
                          </m:rPr>
                          <a:rPr lang="es-CR" i="1">
                            <a:latin typeface="Cambria Math" panose="02040503050406030204" pitchFamily="18" charset="0"/>
                          </a:rPr>
                          <m:t>v</m:t>
                        </m:r>
                      </m:e>
                      <m:sub>
                        <m:r>
                          <a:rPr lang="es-CR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dirty="0"/>
                  <a:t> and the reaction rate:</a:t>
                </a:r>
              </a:p>
              <a:p>
                <a:pPr marL="0" indent="0" algn="ctr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nor/>
                          </m:rPr>
                          <a:rPr lang="es-CR" i="1">
                            <a:latin typeface="Cambria Math" panose="02040503050406030204" pitchFamily="18" charset="0"/>
                          </a:rPr>
                          <m:t>R</m:t>
                        </m:r>
                      </m:e>
                      <m:sub>
                        <m:r>
                          <a:rPr lang="es-CR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s-CR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nor/>
                          </m:rPr>
                          <a:rPr lang="es-CR" b="0" i="1" smtClean="0">
                            <a:latin typeface="Cambria Math" panose="02040503050406030204" pitchFamily="18" charset="0"/>
                          </a:rPr>
                          <m:t>v</m:t>
                        </m:r>
                      </m:e>
                      <m:sub>
                        <m:r>
                          <a:rPr lang="es-CR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r>
                      <a:rPr lang="es-CR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𝑟</m:t>
                    </m:r>
                  </m:oMath>
                </a14:m>
                <a:r>
                  <a:rPr lang="en-US" dirty="0"/>
                  <a:t>                                   (5)</a:t>
                </a:r>
                <a:endParaRPr lang="en-US" sz="2400" dirty="0"/>
              </a:p>
              <a:p>
                <a:pPr marL="0" indent="0">
                  <a:buNone/>
                </a:pPr>
                <a:endParaRPr lang="en-US" sz="2400" dirty="0"/>
              </a:p>
            </p:txBody>
          </p:sp>
        </mc:Choice>
        <mc:Fallback xmlns="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E41A2633-BA30-482A-A320-4129EE52B28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391" t="-2381" r="-2087"/>
                </a:stretch>
              </a:blipFill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le 2">
            <a:extLst>
              <a:ext uri="{FF2B5EF4-FFF2-40B4-BE49-F238E27FC236}">
                <a16:creationId xmlns:a16="http://schemas.microsoft.com/office/drawing/2014/main" id="{59C4E10F-80B1-428B-A783-D4223187ED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R" dirty="0"/>
              <a:t>EQUATIONS</a:t>
            </a:r>
          </a:p>
        </p:txBody>
      </p:sp>
    </p:spTree>
    <p:extLst>
      <p:ext uri="{BB962C8B-B14F-4D97-AF65-F5344CB8AC3E}">
        <p14:creationId xmlns:p14="http://schemas.microsoft.com/office/powerpoint/2010/main" val="956739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BF081128-FEE0-4372-AA4D-4375BE18CF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R" dirty="0"/>
              <a:t>BOUNDARY AND INITIAL </a:t>
            </a:r>
            <a:br>
              <a:rPr lang="es-CR" dirty="0"/>
            </a:br>
            <a:r>
              <a:rPr lang="es-CR" dirty="0"/>
              <a:t>CONDITIONS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7956350-232B-448C-8B12-53E9E6CF30B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21140" y="788242"/>
            <a:ext cx="2705100" cy="5553075"/>
          </a:xfrm>
          <a:prstGeom prst="rect">
            <a:avLst/>
          </a:prstGeom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id="{92FC64D7-5F7D-49B1-94EA-1D3BAD75EB77}"/>
              </a:ext>
            </a:extLst>
          </p:cNvPr>
          <p:cNvSpPr txBox="1"/>
          <p:nvPr/>
        </p:nvSpPr>
        <p:spPr>
          <a:xfrm>
            <a:off x="6463430" y="207352"/>
            <a:ext cx="23004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R" dirty="0"/>
              <a:t>No flux </a:t>
            </a:r>
            <a:r>
              <a:rPr lang="es-CR" dirty="0" err="1"/>
              <a:t>for</a:t>
            </a:r>
            <a:r>
              <a:rPr lang="es-CR" dirty="0"/>
              <a:t> </a:t>
            </a:r>
            <a:r>
              <a:rPr lang="es-CR" dirty="0" err="1"/>
              <a:t>all</a:t>
            </a:r>
            <a:r>
              <a:rPr lang="es-CR" dirty="0"/>
              <a:t> </a:t>
            </a:r>
            <a:r>
              <a:rPr lang="es-CR" dirty="0" err="1"/>
              <a:t>species</a:t>
            </a:r>
            <a:endParaRPr lang="es-CR" dirty="0"/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AC084646-6B32-47ED-BEBF-D85F1DBCAA3E}"/>
              </a:ext>
            </a:extLst>
          </p:cNvPr>
          <p:cNvSpPr txBox="1"/>
          <p:nvPr/>
        </p:nvSpPr>
        <p:spPr>
          <a:xfrm>
            <a:off x="2933177" y="6308208"/>
            <a:ext cx="23004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R" dirty="0"/>
              <a:t>No flux </a:t>
            </a:r>
            <a:r>
              <a:rPr lang="es-CR" dirty="0" err="1"/>
              <a:t>for</a:t>
            </a:r>
            <a:r>
              <a:rPr lang="es-CR" dirty="0"/>
              <a:t> </a:t>
            </a:r>
            <a:r>
              <a:rPr lang="es-CR" dirty="0" err="1"/>
              <a:t>all</a:t>
            </a:r>
            <a:r>
              <a:rPr lang="es-CR" dirty="0"/>
              <a:t> </a:t>
            </a:r>
            <a:r>
              <a:rPr lang="es-CR" dirty="0" err="1"/>
              <a:t>species</a:t>
            </a:r>
            <a:endParaRPr lang="es-CR" dirty="0"/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3C0A0EFB-4A83-4C39-A3FD-19D87FF0A14F}"/>
              </a:ext>
            </a:extLst>
          </p:cNvPr>
          <p:cNvSpPr txBox="1"/>
          <p:nvPr/>
        </p:nvSpPr>
        <p:spPr>
          <a:xfrm>
            <a:off x="2192055" y="3564779"/>
            <a:ext cx="16310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R" dirty="0"/>
              <a:t>Axial </a:t>
            </a:r>
            <a:r>
              <a:rPr lang="es-CR" dirty="0" err="1"/>
              <a:t>symmetry</a:t>
            </a:r>
            <a:endParaRPr lang="es-CR" dirty="0"/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71B7E5C4-DF36-4069-B904-A6ACE0CD725F}"/>
              </a:ext>
            </a:extLst>
          </p:cNvPr>
          <p:cNvSpPr txBox="1"/>
          <p:nvPr/>
        </p:nvSpPr>
        <p:spPr>
          <a:xfrm>
            <a:off x="1716040" y="2251466"/>
            <a:ext cx="27051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R" dirty="0" err="1"/>
              <a:t>Initial</a:t>
            </a:r>
            <a:r>
              <a:rPr lang="es-CR" dirty="0"/>
              <a:t> </a:t>
            </a:r>
            <a:r>
              <a:rPr lang="es-CR" dirty="0" err="1"/>
              <a:t>values</a:t>
            </a:r>
            <a:r>
              <a:rPr lang="es-CR" dirty="0"/>
              <a:t>:</a:t>
            </a:r>
          </a:p>
          <a:p>
            <a:r>
              <a:rPr lang="es-CR" dirty="0" err="1"/>
              <a:t>Anorthite</a:t>
            </a:r>
            <a:r>
              <a:rPr lang="es-CR" dirty="0"/>
              <a:t> 100 mol/</a:t>
            </a:r>
            <a:r>
              <a:rPr lang="en-GB" dirty="0"/>
              <a:t>m</a:t>
            </a:r>
            <a:r>
              <a:rPr lang="en-GB" baseline="30000" dirty="0"/>
              <a:t>3</a:t>
            </a:r>
            <a:endParaRPr lang="es-CR" dirty="0"/>
          </a:p>
          <a:p>
            <a:r>
              <a:rPr lang="es-CR" dirty="0" err="1"/>
              <a:t>All</a:t>
            </a:r>
            <a:r>
              <a:rPr lang="es-CR" dirty="0"/>
              <a:t> </a:t>
            </a:r>
            <a:r>
              <a:rPr lang="es-CR" dirty="0" err="1"/>
              <a:t>other</a:t>
            </a:r>
            <a:r>
              <a:rPr lang="es-CR" dirty="0"/>
              <a:t> </a:t>
            </a:r>
            <a:r>
              <a:rPr lang="es-CR" dirty="0" err="1"/>
              <a:t>species</a:t>
            </a:r>
            <a:r>
              <a:rPr lang="es-CR" dirty="0"/>
              <a:t> 0 mol/</a:t>
            </a:r>
            <a:r>
              <a:rPr lang="en-GB" dirty="0"/>
              <a:t>m</a:t>
            </a:r>
            <a:r>
              <a:rPr lang="en-GB" baseline="30000" dirty="0"/>
              <a:t>3</a:t>
            </a:r>
            <a:endParaRPr lang="es-CR" dirty="0"/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5A72DCE2-90A5-468F-A768-2BF2C989CB84}"/>
              </a:ext>
            </a:extLst>
          </p:cNvPr>
          <p:cNvSpPr txBox="1"/>
          <p:nvPr/>
        </p:nvSpPr>
        <p:spPr>
          <a:xfrm>
            <a:off x="6757164" y="2717332"/>
            <a:ext cx="230045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R" dirty="0"/>
              <a:t>6.448 mol/</a:t>
            </a:r>
            <a:r>
              <a:rPr lang="en-GB" dirty="0"/>
              <a:t>m</a:t>
            </a:r>
            <a:r>
              <a:rPr lang="en-GB" baseline="30000" dirty="0"/>
              <a:t>3</a:t>
            </a:r>
            <a:r>
              <a:rPr lang="es-CR" dirty="0"/>
              <a:t> </a:t>
            </a:r>
            <a:r>
              <a:rPr lang="es-CR" dirty="0" err="1"/>
              <a:t>for</a:t>
            </a:r>
            <a:r>
              <a:rPr lang="es-CR" dirty="0"/>
              <a:t> </a:t>
            </a:r>
            <a:r>
              <a:rPr lang="en-US" dirty="0"/>
              <a:t>O</a:t>
            </a:r>
            <a:r>
              <a:rPr lang="en-US" baseline="-25000" dirty="0"/>
              <a:t>2</a:t>
            </a:r>
            <a:endParaRPr lang="es-CR" dirty="0"/>
          </a:p>
          <a:p>
            <a:r>
              <a:rPr lang="es-CR" dirty="0"/>
              <a:t>10.22 mol/</a:t>
            </a:r>
            <a:r>
              <a:rPr lang="en-GB" dirty="0"/>
              <a:t>m</a:t>
            </a:r>
            <a:r>
              <a:rPr lang="en-GB" baseline="30000" dirty="0"/>
              <a:t>3</a:t>
            </a:r>
            <a:r>
              <a:rPr lang="es-CR" dirty="0"/>
              <a:t> </a:t>
            </a:r>
            <a:r>
              <a:rPr lang="es-CR" dirty="0" err="1"/>
              <a:t>for</a:t>
            </a:r>
            <a:r>
              <a:rPr lang="es-CR" dirty="0"/>
              <a:t> </a:t>
            </a:r>
            <a:r>
              <a:rPr lang="en-US" dirty="0"/>
              <a:t>CO</a:t>
            </a:r>
            <a:r>
              <a:rPr lang="en-US" baseline="-25000" dirty="0"/>
              <a:t>2</a:t>
            </a:r>
            <a:endParaRPr lang="es-CR" dirty="0"/>
          </a:p>
          <a:p>
            <a:endParaRPr lang="es-CR" dirty="0"/>
          </a:p>
          <a:p>
            <a:r>
              <a:rPr lang="es-CR" dirty="0"/>
              <a:t>No flux </a:t>
            </a:r>
            <a:r>
              <a:rPr lang="es-CR" dirty="0" err="1"/>
              <a:t>for</a:t>
            </a:r>
            <a:r>
              <a:rPr lang="es-CR" dirty="0"/>
              <a:t> </a:t>
            </a:r>
            <a:r>
              <a:rPr lang="es-CR" dirty="0" err="1"/>
              <a:t>all</a:t>
            </a:r>
            <a:endParaRPr lang="es-CR" dirty="0"/>
          </a:p>
          <a:p>
            <a:r>
              <a:rPr lang="es-CR" dirty="0" err="1"/>
              <a:t>other</a:t>
            </a:r>
            <a:r>
              <a:rPr lang="es-CR" dirty="0"/>
              <a:t> </a:t>
            </a:r>
            <a:r>
              <a:rPr lang="es-CR" dirty="0" err="1"/>
              <a:t>species</a:t>
            </a:r>
            <a:endParaRPr lang="es-CR" dirty="0"/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680751DD-DB6F-4EE5-A7F8-75FB02B1A770}"/>
              </a:ext>
            </a:extLst>
          </p:cNvPr>
          <p:cNvCxnSpPr>
            <a:cxnSpLocks/>
            <a:stCxn id="2" idx="1"/>
          </p:cNvCxnSpPr>
          <p:nvPr/>
        </p:nvCxnSpPr>
        <p:spPr>
          <a:xfrm flipH="1">
            <a:off x="5773690" y="392018"/>
            <a:ext cx="689740" cy="659937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87748302-85E7-4D64-8B7D-D5F188895949}"/>
              </a:ext>
            </a:extLst>
          </p:cNvPr>
          <p:cNvCxnSpPr>
            <a:cxnSpLocks/>
          </p:cNvCxnSpPr>
          <p:nvPr/>
        </p:nvCxnSpPr>
        <p:spPr>
          <a:xfrm flipH="1" flipV="1">
            <a:off x="6408695" y="2973228"/>
            <a:ext cx="424184" cy="68552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FA01450E-30A7-4499-BCEC-54F9174FDF56}"/>
              </a:ext>
            </a:extLst>
          </p:cNvPr>
          <p:cNvCxnSpPr>
            <a:cxnSpLocks/>
          </p:cNvCxnSpPr>
          <p:nvPr/>
        </p:nvCxnSpPr>
        <p:spPr>
          <a:xfrm flipH="1" flipV="1">
            <a:off x="6379394" y="3831337"/>
            <a:ext cx="424184" cy="68552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EEF13ABD-5FBC-4BAE-885E-F7F581A1E974}"/>
              </a:ext>
            </a:extLst>
          </p:cNvPr>
          <p:cNvCxnSpPr>
            <a:cxnSpLocks/>
          </p:cNvCxnSpPr>
          <p:nvPr/>
        </p:nvCxnSpPr>
        <p:spPr>
          <a:xfrm>
            <a:off x="4295497" y="2726737"/>
            <a:ext cx="1478193" cy="246491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F8C62A0B-B4A4-4DEA-904D-CB78F1D91A7F}"/>
              </a:ext>
            </a:extLst>
          </p:cNvPr>
          <p:cNvCxnSpPr>
            <a:cxnSpLocks/>
          </p:cNvCxnSpPr>
          <p:nvPr/>
        </p:nvCxnSpPr>
        <p:spPr>
          <a:xfrm>
            <a:off x="3837615" y="3742240"/>
            <a:ext cx="1396019" cy="89097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868B0C95-A2DF-4AEA-B0A4-358962FE3408}"/>
              </a:ext>
            </a:extLst>
          </p:cNvPr>
          <p:cNvCxnSpPr>
            <a:cxnSpLocks/>
          </p:cNvCxnSpPr>
          <p:nvPr/>
        </p:nvCxnSpPr>
        <p:spPr>
          <a:xfrm flipV="1">
            <a:off x="5037740" y="5791200"/>
            <a:ext cx="946303" cy="718229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CuadroTexto 7">
            <a:extLst>
              <a:ext uri="{FF2B5EF4-FFF2-40B4-BE49-F238E27FC236}">
                <a16:creationId xmlns:a16="http://schemas.microsoft.com/office/drawing/2014/main" id="{9646B779-CDF1-4280-A192-11D0358225E2}"/>
              </a:ext>
            </a:extLst>
          </p:cNvPr>
          <p:cNvSpPr txBox="1"/>
          <p:nvPr/>
        </p:nvSpPr>
        <p:spPr>
          <a:xfrm>
            <a:off x="6757163" y="2126255"/>
            <a:ext cx="230045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R" dirty="0" err="1"/>
              <a:t>From</a:t>
            </a:r>
            <a:r>
              <a:rPr lang="es-CR" dirty="0"/>
              <a:t> </a:t>
            </a:r>
            <a:r>
              <a:rPr lang="es-CR" dirty="0" err="1"/>
              <a:t>controlled</a:t>
            </a:r>
            <a:r>
              <a:rPr lang="es-CR" dirty="0"/>
              <a:t> </a:t>
            </a:r>
            <a:r>
              <a:rPr lang="es-CR" dirty="0" err="1"/>
              <a:t>chamber</a:t>
            </a:r>
            <a:r>
              <a:rPr lang="es-CR" dirty="0"/>
              <a:t> </a:t>
            </a:r>
            <a:r>
              <a:rPr lang="es-CR" dirty="0" err="1"/>
              <a:t>conditions</a:t>
            </a:r>
            <a:r>
              <a:rPr lang="es-CR" dirty="0"/>
              <a:t>:</a:t>
            </a:r>
          </a:p>
        </p:txBody>
      </p:sp>
    </p:spTree>
    <p:extLst>
      <p:ext uri="{BB962C8B-B14F-4D97-AF65-F5344CB8AC3E}">
        <p14:creationId xmlns:p14="http://schemas.microsoft.com/office/powerpoint/2010/main" val="83281659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1205</TotalTime>
  <Words>773</Words>
  <Application>Microsoft Office PowerPoint</Application>
  <PresentationFormat>Presentación en pantalla (4:3)</PresentationFormat>
  <Paragraphs>109</Paragraphs>
  <Slides>16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16</vt:i4>
      </vt:variant>
    </vt:vector>
  </HeadingPairs>
  <TitlesOfParts>
    <vt:vector size="23" baseType="lpstr">
      <vt:lpstr>Arial</vt:lpstr>
      <vt:lpstr>Calibri</vt:lpstr>
      <vt:lpstr>Calibri Light</vt:lpstr>
      <vt:lpstr>Californian FB</vt:lpstr>
      <vt:lpstr>Cambria Math</vt:lpstr>
      <vt:lpstr>Times New Roman</vt:lpstr>
      <vt:lpstr>Tema de Office</vt:lpstr>
      <vt:lpstr>A MODEL OF CONCRETE CARBONATION USING COMSOL MULTIPHYSICS ®</vt:lpstr>
      <vt:lpstr>CONCRETE CARBONATION</vt:lpstr>
      <vt:lpstr>Physical model</vt:lpstr>
      <vt:lpstr>Presentación de PowerPoint</vt:lpstr>
      <vt:lpstr>Main objective</vt:lpstr>
      <vt:lpstr>MATHEMATICAL MODEL</vt:lpstr>
      <vt:lpstr>MATHEMATICAL MODEL</vt:lpstr>
      <vt:lpstr>EQUATIONS</vt:lpstr>
      <vt:lpstr>BOUNDARY AND INITIAL  CONDITIONS</vt:lpstr>
      <vt:lpstr>RESULTS</vt:lpstr>
      <vt:lpstr>Presentación de PowerPoint</vt:lpstr>
      <vt:lpstr>Presentación de PowerPoint</vt:lpstr>
      <vt:lpstr>Presentación de PowerPoint</vt:lpstr>
      <vt:lpstr>Conclusions</vt:lpstr>
      <vt:lpstr>Acknowledgements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Armando Aguilar Gomez</dc:creator>
  <cp:lastModifiedBy>Francisco Rodríguez</cp:lastModifiedBy>
  <cp:revision>112</cp:revision>
  <dcterms:created xsi:type="dcterms:W3CDTF">2016-09-22T13:39:14Z</dcterms:created>
  <dcterms:modified xsi:type="dcterms:W3CDTF">2019-09-23T10:11:14Z</dcterms:modified>
</cp:coreProperties>
</file>