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9" r:id="rId4"/>
    <p:sldId id="259" r:id="rId5"/>
    <p:sldId id="260" r:id="rId6"/>
    <p:sldId id="286" r:id="rId7"/>
    <p:sldId id="284" r:id="rId8"/>
    <p:sldId id="278" r:id="rId9"/>
    <p:sldId id="277" r:id="rId10"/>
    <p:sldId id="280" r:id="rId11"/>
    <p:sldId id="276" r:id="rId12"/>
    <p:sldId id="281" r:id="rId13"/>
    <p:sldId id="285" r:id="rId14"/>
    <p:sldId id="275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9E3F0"/>
          </a:solidFill>
        </a:fill>
      </a:tcStyle>
    </a:wholeTbl>
    <a:band2H>
      <a:tcTxStyle/>
      <a:tcStyle>
        <a:tcBdr/>
        <a:fill>
          <a:solidFill>
            <a:srgbClr val="EDF2F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9E3F0"/>
          </a:solidFill>
        </a:fill>
      </a:tcStyle>
    </a:wholeTbl>
    <a:band2H>
      <a:tcTxStyle/>
      <a:tcStyle>
        <a:tcBdr/>
        <a:fill>
          <a:solidFill>
            <a:srgbClr val="EDF2F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6AB5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1"/>
    <p:restoredTop sz="94694"/>
  </p:normalViewPr>
  <p:slideViewPr>
    <p:cSldViewPr snapToGrid="0" snapToObjects="1">
      <p:cViewPr varScale="1">
        <p:scale>
          <a:sx n="131" d="100"/>
          <a:sy n="131" d="100"/>
        </p:scale>
        <p:origin x="6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1pPr>
    <a:lvl2pPr indent="2286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2pPr>
    <a:lvl3pPr indent="4572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3pPr>
    <a:lvl4pPr indent="6858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4pPr>
    <a:lvl5pPr indent="9144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5pPr>
    <a:lvl6pPr indent="11430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6pPr>
    <a:lvl7pPr indent="13716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7pPr>
    <a:lvl8pPr indent="16002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8pPr>
    <a:lvl9pPr indent="1828800" latinLnBrk="0">
      <a:spcBef>
        <a:spcPts val="400"/>
      </a:spcBef>
      <a:defRPr sz="2200">
        <a:uFill>
          <a:solidFill>
            <a:srgbClr val="000000"/>
          </a:solidFill>
        </a:u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Clr>
                <a:srgbClr val="000000"/>
              </a:buClr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efault - 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2674615" y="2115555"/>
            <a:ext cx="8227621" cy="1051351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674612" y="3166902"/>
            <a:ext cx="8226667" cy="2559864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400776" indent="0" algn="ctr">
              <a:buSzTx/>
              <a:buNone/>
            </a:lvl2pPr>
            <a:lvl3pPr marL="801554" indent="0" algn="ctr">
              <a:buSzTx/>
              <a:buFontTx/>
              <a:buNone/>
            </a:lvl3pPr>
            <a:lvl4pPr marL="1202333" indent="0" algn="ctr">
              <a:buSzTx/>
              <a:buNone/>
            </a:lvl4pPr>
            <a:lvl5pPr marL="1603110" indent="0" algn="ctr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92257" y="6442076"/>
            <a:ext cx="290143" cy="287258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image2.jpg" descr="image2.jpg">
            <a:extLst>
              <a:ext uri="{FF2B5EF4-FFF2-40B4-BE49-F238E27FC236}">
                <a16:creationId xmlns:a16="http://schemas.microsoft.com/office/drawing/2014/main" id="{BDC29D12-68AF-40C8-848A-89CCDBFAFA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image2.jpg" descr="image2.jpg">
            <a:extLst>
              <a:ext uri="{FF2B5EF4-FFF2-40B4-BE49-F238E27FC236}">
                <a16:creationId xmlns:a16="http://schemas.microsoft.com/office/drawing/2014/main" id="{62090CD8-F077-4C20-B113-F56459480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4" y="210346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ick to edit Master text styles"/>
          <p:cNvSpPr txBox="1">
            <a:spLocks noGrp="1"/>
          </p:cNvSpPr>
          <p:nvPr>
            <p:ph type="body" sz="half" idx="13"/>
          </p:nvPr>
        </p:nvSpPr>
        <p:spPr>
          <a:xfrm>
            <a:off x="6197600" y="1600199"/>
            <a:ext cx="5384800" cy="4525964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</a:lstStyle>
          <a:p>
            <a:r>
              <a:t>Click to edit Master text styles</a:t>
            </a:r>
          </a:p>
        </p:txBody>
      </p:sp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2429932" y="309566"/>
            <a:ext cx="9124953" cy="129063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600199"/>
            <a:ext cx="5384800" cy="525780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image2.jpg" descr="image2.jpg">
            <a:extLst>
              <a:ext uri="{FF2B5EF4-FFF2-40B4-BE49-F238E27FC236}">
                <a16:creationId xmlns:a16="http://schemas.microsoft.com/office/drawing/2014/main" id="{290D69B8-AFB4-4489-91B1-2B2EEC474D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2429932" y="36516"/>
            <a:ext cx="9124953" cy="183673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2429934" y="1873249"/>
            <a:ext cx="9152466" cy="49847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92257" y="6442076"/>
            <a:ext cx="290143" cy="287258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image2.jpg" descr="image2.jpg">
            <a:extLst>
              <a:ext uri="{FF2B5EF4-FFF2-40B4-BE49-F238E27FC236}">
                <a16:creationId xmlns:a16="http://schemas.microsoft.com/office/drawing/2014/main" id="{676DE3B8-06EB-4BCC-8EB2-B66C2BE803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KTH e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"/>
          <p:cNvSpPr/>
          <p:nvPr/>
        </p:nvSpPr>
        <p:spPr>
          <a:xfrm>
            <a:off x="391583" y="6021387"/>
            <a:ext cx="11451168" cy="1588"/>
          </a:xfrm>
          <a:prstGeom prst="line">
            <a:avLst/>
          </a:prstGeom>
          <a:ln>
            <a:solidFill>
              <a:srgbClr val="929292"/>
            </a:solidFill>
          </a:ln>
        </p:spPr>
        <p:txBody>
          <a:bodyPr lIns="0" tIns="0" rIns="0" bIns="0"/>
          <a:lstStyle/>
          <a:p>
            <a:endParaRPr sz="1200"/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xfrm>
            <a:off x="2429936" y="36512"/>
            <a:ext cx="9124951" cy="1836738"/>
          </a:xfrm>
          <a:prstGeom prst="rect">
            <a:avLst/>
          </a:prstGeom>
        </p:spPr>
        <p:txBody>
          <a:bodyPr/>
          <a:lstStyle>
            <a:lvl1pPr marR="91428" defTabSz="912812"/>
          </a:lstStyle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2429934" y="1873250"/>
            <a:ext cx="9152466" cy="4984750"/>
          </a:xfrm>
          <a:prstGeom prst="rect">
            <a:avLst/>
          </a:prstGeom>
        </p:spPr>
        <p:txBody>
          <a:bodyPr/>
          <a:lstStyle>
            <a:lvl1pPr marL="179387" marR="80165" indent="-179387" defTabSz="912812">
              <a:buFont typeface="Verdana"/>
            </a:lvl1pPr>
            <a:lvl2pPr marR="80165" indent="-182562" defTabSz="912812">
              <a:buFont typeface="Verdana"/>
            </a:lvl2pPr>
            <a:lvl3pPr marR="80165" indent="-227012" defTabSz="912812"/>
            <a:lvl4pPr marR="80165" defTabSz="912812">
              <a:buFont typeface="Verdana"/>
            </a:lvl4pPr>
            <a:lvl5pPr marL="1122362" marR="80165" indent="-227012" defTabSz="912812">
              <a:spcBef>
                <a:spcPts val="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56351" y="6388101"/>
            <a:ext cx="479298" cy="471924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 algn="ctr" defTabSz="5842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image2.jpg" descr="image2.jpg">
            <a:extLst>
              <a:ext uri="{FF2B5EF4-FFF2-40B4-BE49-F238E27FC236}">
                <a16:creationId xmlns:a16="http://schemas.microsoft.com/office/drawing/2014/main" id="{03C63B06-B15E-44FC-8E8C-01E59B1EF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Line"/>
          <p:cNvSpPr/>
          <p:nvPr/>
        </p:nvSpPr>
        <p:spPr>
          <a:xfrm>
            <a:off x="391585" y="6021390"/>
            <a:ext cx="11451168" cy="1"/>
          </a:xfrm>
          <a:prstGeom prst="line">
            <a:avLst/>
          </a:prstGeom>
          <a:ln>
            <a:solidFill>
              <a:srgbClr val="929292"/>
            </a:solidFill>
          </a:ln>
        </p:spPr>
        <p:txBody>
          <a:bodyPr lIns="0" tIns="0" rIns="0" bIns="0"/>
          <a:lstStyle/>
          <a:p>
            <a:endParaRPr sz="1200"/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2429935" y="35163"/>
            <a:ext cx="9124953" cy="1839443"/>
          </a:xfrm>
          <a:prstGeom prst="rect">
            <a:avLst/>
          </a:prstGeom>
        </p:spPr>
        <p:txBody>
          <a:bodyPr/>
          <a:lstStyle>
            <a:lvl1pPr defTabSz="912700"/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xfrm>
            <a:off x="2429351" y="1874606"/>
            <a:ext cx="9150318" cy="4983397"/>
          </a:xfrm>
          <a:prstGeom prst="rect">
            <a:avLst/>
          </a:prstGeom>
        </p:spPr>
        <p:txBody>
          <a:bodyPr/>
          <a:lstStyle>
            <a:lvl1pPr marL="177778" indent="-177778" defTabSz="912700"/>
            <a:lvl2pPr marL="439683" indent="-180953" defTabSz="912700"/>
            <a:lvl3pPr marL="658731" indent="-225397" defTabSz="912700"/>
            <a:lvl4pPr marL="901588" indent="-226984" defTabSz="912700"/>
            <a:lvl5pPr marL="1120637" indent="-225397" defTabSz="9127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image2.jpg" descr="image2.jpg">
            <a:extLst>
              <a:ext uri="{FF2B5EF4-FFF2-40B4-BE49-F238E27FC236}">
                <a16:creationId xmlns:a16="http://schemas.microsoft.com/office/drawing/2014/main" id="{26CB9C63-B004-49DC-B371-BE7EF35652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KTH e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Line"/>
          <p:cNvSpPr/>
          <p:nvPr/>
        </p:nvSpPr>
        <p:spPr>
          <a:xfrm>
            <a:off x="391583" y="6021387"/>
            <a:ext cx="11451168" cy="1588"/>
          </a:xfrm>
          <a:prstGeom prst="line">
            <a:avLst/>
          </a:prstGeom>
          <a:ln>
            <a:solidFill>
              <a:srgbClr val="929292"/>
            </a:solidFill>
          </a:ln>
        </p:spPr>
        <p:txBody>
          <a:bodyPr lIns="0" tIns="0" rIns="0" bIns="0"/>
          <a:lstStyle/>
          <a:p>
            <a:endParaRPr sz="1200"/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2429936" y="36512"/>
            <a:ext cx="9124951" cy="1836738"/>
          </a:xfrm>
          <a:prstGeom prst="rect">
            <a:avLst/>
          </a:prstGeom>
        </p:spPr>
        <p:txBody>
          <a:bodyPr/>
          <a:lstStyle>
            <a:lvl1pPr marR="91428" defTabSz="912812"/>
          </a:lstStyle>
          <a:p>
            <a:r>
              <a:t>Title Text</a:t>
            </a:r>
          </a:p>
        </p:txBody>
      </p:sp>
      <p:sp>
        <p:nvSpPr>
          <p:cNvPr id="88" name="Body Level One…"/>
          <p:cNvSpPr txBox="1">
            <a:spLocks noGrp="1"/>
          </p:cNvSpPr>
          <p:nvPr>
            <p:ph type="body" idx="1"/>
          </p:nvPr>
        </p:nvSpPr>
        <p:spPr>
          <a:xfrm>
            <a:off x="2429934" y="1873250"/>
            <a:ext cx="9152466" cy="4984750"/>
          </a:xfrm>
          <a:prstGeom prst="rect">
            <a:avLst/>
          </a:prstGeom>
        </p:spPr>
        <p:txBody>
          <a:bodyPr/>
          <a:lstStyle>
            <a:lvl1pPr marL="179387" marR="80165" indent="-179387" defTabSz="912812">
              <a:buFont typeface="Verdana"/>
            </a:lvl1pPr>
            <a:lvl2pPr marR="80165" indent="-182562" defTabSz="912812">
              <a:buFont typeface="Verdana"/>
            </a:lvl2pPr>
            <a:lvl3pPr marR="80165" indent="-227012" defTabSz="912812"/>
            <a:lvl4pPr marR="80165" defTabSz="912812">
              <a:buFont typeface="Verdana"/>
            </a:lvl4pPr>
            <a:lvl5pPr marL="1122362" marR="80165" indent="-227012" defTabSz="912812">
              <a:spcBef>
                <a:spcPts val="300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72315" y="6254185"/>
            <a:ext cx="277319" cy="215444"/>
          </a:xfrm>
          <a:prstGeom prst="rect">
            <a:avLst/>
          </a:prstGeom>
          <a:ln>
            <a:miter lim="400000"/>
          </a:ln>
        </p:spPr>
        <p:txBody>
          <a:bodyPr/>
          <a:lstStyle>
            <a:lvl1pPr algn="ctr" defTabSz="584200"/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image2.jpg" descr="image2.jpg">
            <a:extLst>
              <a:ext uri="{FF2B5EF4-FFF2-40B4-BE49-F238E27FC236}">
                <a16:creationId xmlns:a16="http://schemas.microsoft.com/office/drawing/2014/main" id="{D25C8991-9E3F-4F11-97BD-73BD9F1ABF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 descr="image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700" y="317500"/>
            <a:ext cx="965200" cy="97313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Line"/>
          <p:cNvSpPr/>
          <p:nvPr/>
        </p:nvSpPr>
        <p:spPr>
          <a:xfrm>
            <a:off x="391583" y="6021390"/>
            <a:ext cx="11451168" cy="1"/>
          </a:xfrm>
          <a:prstGeom prst="line">
            <a:avLst/>
          </a:prstGeom>
          <a:ln>
            <a:solidFill>
              <a:srgbClr val="929292"/>
            </a:solidFill>
          </a:ln>
        </p:spPr>
        <p:txBody>
          <a:bodyPr lIns="0" tIns="0" rIns="0" bIns="0"/>
          <a:lstStyle/>
          <a:p>
            <a:endParaRPr sz="1200"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2429932" y="35163"/>
            <a:ext cx="9124953" cy="1839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2429351" y="1874602"/>
            <a:ext cx="9150318" cy="4983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2pPr marL="441325" indent="-182563">
              <a:buClr>
                <a:srgbClr val="000000"/>
              </a:buClr>
              <a:buChar char="-"/>
              <a:defRPr sz="1800"/>
            </a:lvl2pPr>
            <a:lvl3pPr marL="660400" indent="-227012">
              <a:spcBef>
                <a:spcPts val="500"/>
              </a:spcBef>
              <a:buSzPct val="90000"/>
              <a:buFont typeface="Arial"/>
              <a:defRPr sz="1800"/>
            </a:lvl3pPr>
            <a:lvl4pPr marL="901700" indent="-228600">
              <a:spcBef>
                <a:spcPts val="300"/>
              </a:spcBef>
              <a:buClr>
                <a:srgbClr val="000000"/>
              </a:buClr>
              <a:buChar char="–"/>
              <a:defRPr sz="1400"/>
            </a:lvl4pPr>
            <a:lvl5pPr marL="1122362" indent="-227012">
              <a:spcBef>
                <a:spcPts val="200"/>
              </a:spcBef>
              <a:buFont typeface="Arial"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3166" y="6328003"/>
            <a:ext cx="277320" cy="215444"/>
          </a:xfrm>
          <a:prstGeom prst="rect">
            <a:avLst/>
          </a:prstGeom>
          <a:ln w="12700"/>
        </p:spPr>
        <p:txBody>
          <a:bodyPr wrap="none" lIns="38100" tIns="38100" rIns="38100" bIns="38100" anchor="ctr">
            <a:spAutoFit/>
          </a:bodyPr>
          <a:lstStyle>
            <a:lvl1pPr algn="r" defTabSz="914400">
              <a:defRPr sz="9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</p:sldLayoutIdLst>
  <p:transition spd="med"/>
  <p:txStyles>
    <p:titleStyle>
      <a:lvl1pPr marL="0" marR="0" indent="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1pPr>
      <a:lvl2pPr marL="0" marR="0" indent="2286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2pPr>
      <a:lvl3pPr marL="0" marR="0" indent="4572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3pPr>
      <a:lvl4pPr marL="0" marR="0" indent="6858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4pPr>
      <a:lvl5pPr marL="0" marR="0" indent="9144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5pPr>
      <a:lvl6pPr marL="0" marR="0" indent="11430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6pPr>
      <a:lvl7pPr marL="0" marR="0" indent="13716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7pPr>
      <a:lvl8pPr marL="0" marR="0" indent="16002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8pPr>
      <a:lvl9pPr marL="0" marR="0" indent="1828800" algn="l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929292"/>
          </a:solidFill>
          <a:uFill>
            <a:solidFill>
              <a:srgbClr val="929292"/>
            </a:solidFill>
          </a:uFill>
          <a:latin typeface="+mn-lt"/>
          <a:ea typeface="+mn-ea"/>
          <a:cs typeface="+mn-cs"/>
          <a:sym typeface="Verdana"/>
        </a:defRPr>
      </a:lvl9pPr>
    </p:titleStyle>
    <p:bodyStyle>
      <a:lvl1pPr marL="179388" marR="0" indent="-179388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1pPr>
      <a:lvl2pPr marL="451467" marR="0" indent="-192705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2pPr>
      <a:lvl3pPr marL="673011" marR="0" indent="-239624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3pPr>
      <a:lvl4pPr marL="983342" marR="0" indent="-310242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4pPr>
      <a:lvl5pPr marL="1254787" marR="0" indent="-359437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5pPr>
      <a:lvl6pPr marL="3355975" marR="0" indent="-904875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6pPr>
      <a:lvl7pPr marL="3711575" marR="0" indent="-904875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7pPr>
      <a:lvl8pPr marL="4067175" marR="0" indent="-904875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8pPr>
      <a:lvl9pPr marL="4422775" marR="0" indent="-904875" algn="l" defTabSz="912812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929292"/>
        </a:buClr>
        <a:buSzPct val="100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/var/folders/8y/4f_vt8jx11z5rmtkdt5p1zc80000gq/T/com.microsoft.Powerpoint/converted_emf.emf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1.emf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12.emf"/><Relationship Id="rId9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2.jpg" descr="imag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96" y="287090"/>
            <a:ext cx="1108076" cy="1489075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Microstructure based modelling of the thermal and viscous dissipation of a transversely isotropic porous fibrous insulation material"/>
          <p:cNvSpPr txBox="1">
            <a:spLocks noGrp="1"/>
          </p:cNvSpPr>
          <p:nvPr>
            <p:ph type="ctrTitle"/>
          </p:nvPr>
        </p:nvSpPr>
        <p:spPr>
          <a:xfrm>
            <a:off x="888734" y="1494146"/>
            <a:ext cx="10726092" cy="2356581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 sz="3500"/>
            </a:pPr>
            <a:r>
              <a:rPr lang="de-CH" sz="3600" dirty="0"/>
              <a:t>The Acoustics of a 3D Kelvin Foam Cell Based on Thermoviscous Acoustics Fluid Modelling</a:t>
            </a:r>
            <a:endParaRPr sz="3600" dirty="0"/>
          </a:p>
        </p:txBody>
      </p:sp>
      <p:sp>
        <p:nvSpPr>
          <p:cNvPr id="100" name="Brad Semeniuk…"/>
          <p:cNvSpPr txBox="1">
            <a:spLocks noGrp="1"/>
          </p:cNvSpPr>
          <p:nvPr>
            <p:ph type="subTitle" sz="half" idx="1"/>
          </p:nvPr>
        </p:nvSpPr>
        <p:spPr>
          <a:xfrm>
            <a:off x="2699658" y="3705543"/>
            <a:ext cx="7130143" cy="2626655"/>
          </a:xfrm>
          <a:prstGeom prst="rect">
            <a:avLst/>
          </a:prstGeom>
        </p:spPr>
        <p:txBody>
          <a:bodyPr/>
          <a:lstStyle/>
          <a:p>
            <a:pPr>
              <a:buFont typeface="Helvetica"/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Brad Semeniuk</a:t>
            </a:r>
          </a:p>
          <a:p>
            <a:pPr>
              <a:buFont typeface="Helvetica"/>
            </a:pP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Department of Aeronautical and Vehicle Engineering </a:t>
            </a:r>
          </a:p>
          <a:p>
            <a:pPr>
              <a:spcBef>
                <a:spcPts val="300"/>
              </a:spcBef>
              <a:buFont typeface="Helvetica"/>
            </a:pP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KTH Royal Institute of Technology</a:t>
            </a:r>
            <a:r>
              <a:rPr lang="de-CH"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Stockholm</a:t>
            </a:r>
            <a:r>
              <a:rPr lang="de-CH"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</a:t>
            </a: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Sweden</a:t>
            </a:r>
            <a:endParaRPr sz="2000" b="1" dirty="0">
              <a:solidFill>
                <a:srgbClr val="434ED6"/>
              </a:solidFill>
              <a:uFill>
                <a:solidFill>
                  <a:srgbClr val="434ED6"/>
                </a:solidFill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>
              <a:buFont typeface="Helvetica"/>
            </a:pPr>
            <a:endParaRPr sz="1400" b="1" dirty="0">
              <a:solidFill>
                <a:srgbClr val="434ED6"/>
              </a:solidFill>
              <a:uFill>
                <a:solidFill>
                  <a:srgbClr val="434ED6"/>
                </a:solidFill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>
              <a:buFont typeface="Helvetica"/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Peter </a:t>
            </a:r>
            <a:r>
              <a:rPr sz="2400" b="1" dirty="0" err="1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Göransson</a:t>
            </a:r>
            <a:endParaRPr sz="24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434ED6"/>
                </a:solidFill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>
              <a:buFont typeface="Helvetica"/>
            </a:pP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Department of Aeronautical and Vehicle Engineering </a:t>
            </a:r>
          </a:p>
          <a:p>
            <a:pPr>
              <a:spcBef>
                <a:spcPts val="300"/>
              </a:spcBef>
              <a:buFont typeface="Helvetica"/>
            </a:pP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KTH Royal Institute of Technology</a:t>
            </a:r>
            <a:r>
              <a:rPr lang="de-CH"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Stockholm</a:t>
            </a:r>
            <a:r>
              <a:rPr lang="de-CH"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</a:t>
            </a:r>
            <a:r>
              <a:rPr sz="2000" b="1" dirty="0"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Sweden</a:t>
            </a:r>
            <a:endParaRPr sz="2000" b="1" dirty="0">
              <a:solidFill>
                <a:srgbClr val="434ED6"/>
              </a:solidFill>
              <a:uFill>
                <a:solidFill>
                  <a:srgbClr val="434ED6"/>
                </a:solidFill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>
              <a:spcBef>
                <a:spcPts val="300"/>
              </a:spcBef>
              <a:buFont typeface="Helvetica"/>
            </a:pPr>
            <a:r>
              <a:rPr sz="1400" b="1" dirty="0">
                <a:solidFill>
                  <a:srgbClr val="434ED6"/>
                </a:solidFill>
                <a:uFill>
                  <a:solidFill>
                    <a:srgbClr val="434E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6E19ED0-5C23-4106-8CF8-ACADAA0D2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994" y="287088"/>
            <a:ext cx="2586310" cy="109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D981E66-D100-634A-8C29-9043306B0B12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9C7987-BC5F-B942-A22D-3BDF50977111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210303-87E3-214F-88DC-8E5A7558BB4A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2D9453-C3CE-F94E-9646-127DC13AFCD2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EBE29D-5C82-1E4D-A51D-5DDA834BFBCA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FC25EE-E473-A343-900E-97D95EAE2433}"/>
              </a:ext>
            </a:extLst>
          </p:cNvPr>
          <p:cNvPicPr>
            <a:picLocks noChangeAspect="1"/>
          </p:cNvPicPr>
          <p:nvPr/>
        </p:nvPicPr>
        <p:blipFill>
          <a:blip r:link="rId5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25 Fibre Array: Viscous and Thermal Boundary Layers Interaction">
            <a:extLst>
              <a:ext uri="{FF2B5EF4-FFF2-40B4-BE49-F238E27FC236}">
                <a16:creationId xmlns:a16="http://schemas.microsoft.com/office/drawing/2014/main" id="{91177D9A-1534-4008-94EC-7EA2BFBFC1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27201" y="173796"/>
            <a:ext cx="8903854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 err="1"/>
              <a:t>Oscillatory</a:t>
            </a:r>
            <a:r>
              <a:rPr lang="de-CH" dirty="0"/>
              <a:t> </a:t>
            </a:r>
            <a:r>
              <a:rPr lang="de-CH" dirty="0" err="1"/>
              <a:t>Heat</a:t>
            </a:r>
            <a:r>
              <a:rPr lang="de-CH" dirty="0"/>
              <a:t> Transfer – Thermal </a:t>
            </a:r>
            <a:r>
              <a:rPr lang="de-CH" dirty="0" err="1"/>
              <a:t>Impedances</a:t>
            </a:r>
            <a:endParaRPr dirty="0"/>
          </a:p>
        </p:txBody>
      </p:sp>
      <p:sp>
        <p:nvSpPr>
          <p:cNvPr id="9" name="Viscous drag force estimate within approx. 5% of analytical solution.…">
            <a:extLst>
              <a:ext uri="{FF2B5EF4-FFF2-40B4-BE49-F238E27FC236}">
                <a16:creationId xmlns:a16="http://schemas.microsoft.com/office/drawing/2014/main" id="{F4D090E3-8861-4059-ABBE-305638BA1B58}"/>
              </a:ext>
            </a:extLst>
          </p:cNvPr>
          <p:cNvSpPr txBox="1"/>
          <p:nvPr/>
        </p:nvSpPr>
        <p:spPr>
          <a:xfrm>
            <a:off x="1921253" y="1144908"/>
            <a:ext cx="8903853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/>
              <a:t>Solid – fluid </a:t>
            </a:r>
            <a:r>
              <a:rPr lang="de-CH" sz="2000" dirty="0" err="1"/>
              <a:t>oscillatory</a:t>
            </a:r>
            <a:r>
              <a:rPr lang="de-CH" sz="2000" dirty="0"/>
              <a:t> </a:t>
            </a:r>
            <a:r>
              <a:rPr lang="de-CH" sz="2000" dirty="0" err="1"/>
              <a:t>heat</a:t>
            </a:r>
            <a:r>
              <a:rPr lang="de-CH" sz="2000" dirty="0"/>
              <a:t> </a:t>
            </a:r>
            <a:r>
              <a:rPr lang="de-CH" sz="2000" dirty="0" err="1"/>
              <a:t>transfer</a:t>
            </a:r>
            <a:r>
              <a:rPr lang="de-CH" sz="2000" dirty="0"/>
              <a:t> </a:t>
            </a:r>
            <a:r>
              <a:rPr lang="de-CH" sz="2000" dirty="0" err="1"/>
              <a:t>results</a:t>
            </a:r>
            <a:r>
              <a:rPr lang="de-CH" sz="2000" dirty="0"/>
              <a:t> in a </a:t>
            </a:r>
            <a:r>
              <a:rPr lang="de-CH" sz="2000" dirty="0" err="1"/>
              <a:t>freq-dependent</a:t>
            </a:r>
            <a:r>
              <a:rPr lang="de-CH" sz="2000" dirty="0"/>
              <a:t> </a:t>
            </a:r>
            <a:r>
              <a:rPr lang="de-CH" sz="2000" dirty="0" err="1"/>
              <a:t>expansion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fluid.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rgbClr val="FF0000"/>
                </a:solidFill>
              </a:rPr>
              <a:t>This </a:t>
            </a:r>
            <a:r>
              <a:rPr lang="de-CH" sz="2000" dirty="0" err="1">
                <a:solidFill>
                  <a:srgbClr val="FF0000"/>
                </a:solidFill>
              </a:rPr>
              <a:t>changes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propagation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of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fluid </a:t>
            </a:r>
            <a:r>
              <a:rPr lang="de-CH" sz="2000" dirty="0" err="1">
                <a:solidFill>
                  <a:srgbClr val="FF0000"/>
                </a:solidFill>
              </a:rPr>
              <a:t>wave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through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porous</a:t>
            </a:r>
            <a:r>
              <a:rPr lang="de-CH" sz="2000" dirty="0">
                <a:solidFill>
                  <a:srgbClr val="FF0000"/>
                </a:solidFill>
              </a:rPr>
              <a:t> material (</a:t>
            </a:r>
            <a:r>
              <a:rPr lang="de-CH" sz="2000" dirty="0" err="1">
                <a:solidFill>
                  <a:srgbClr val="FF0000"/>
                </a:solidFill>
              </a:rPr>
              <a:t>neglected</a:t>
            </a:r>
            <a:r>
              <a:rPr lang="de-CH" sz="2000" dirty="0">
                <a:solidFill>
                  <a:srgbClr val="FF0000"/>
                </a:solidFill>
              </a:rPr>
              <a:t> in </a:t>
            </a:r>
            <a:r>
              <a:rPr lang="de-CH" sz="2000" dirty="0" err="1">
                <a:solidFill>
                  <a:srgbClr val="FF0000"/>
                </a:solidFill>
              </a:rPr>
              <a:t>classical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porous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theories</a:t>
            </a:r>
            <a:r>
              <a:rPr lang="de-CH" sz="2000" dirty="0">
                <a:solidFill>
                  <a:srgbClr val="FF0000"/>
                </a:solidFill>
              </a:rPr>
              <a:t>).</a:t>
            </a:r>
            <a:endParaRPr sz="2000" dirty="0">
              <a:solidFill>
                <a:srgbClr val="FF0000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Important</a:t>
            </a:r>
            <a:r>
              <a:rPr lang="de-CH" sz="2000" dirty="0"/>
              <a:t> </a:t>
            </a:r>
            <a:r>
              <a:rPr lang="de-CH" sz="2000" dirty="0" err="1"/>
              <a:t>when</a:t>
            </a:r>
            <a:r>
              <a:rPr lang="de-CH" sz="2000" dirty="0"/>
              <a:t> solid </a:t>
            </a:r>
            <a:r>
              <a:rPr lang="de-CH" sz="2000" dirty="0" err="1"/>
              <a:t>impedance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low</a:t>
            </a:r>
            <a:r>
              <a:rPr lang="de-CH" sz="2000" dirty="0"/>
              <a:t> (</a:t>
            </a:r>
            <a:r>
              <a:rPr lang="de-CH" sz="2000" dirty="0" err="1"/>
              <a:t>reduced</a:t>
            </a:r>
            <a:r>
              <a:rPr lang="de-CH" sz="2000" dirty="0"/>
              <a:t> </a:t>
            </a:r>
            <a:r>
              <a:rPr lang="de-CH" sz="2000" dirty="0" err="1"/>
              <a:t>resistivity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heat</a:t>
            </a:r>
            <a:r>
              <a:rPr lang="de-CH" sz="2000" dirty="0"/>
              <a:t> </a:t>
            </a:r>
            <a:r>
              <a:rPr lang="de-CH" sz="2000" dirty="0" err="1"/>
              <a:t>flow</a:t>
            </a:r>
            <a:r>
              <a:rPr lang="de-CH" sz="2000" dirty="0"/>
              <a:t>).</a:t>
            </a:r>
            <a:endParaRPr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2A1EC7-CAA8-724B-ADE3-0BF8D546B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36" y="3103127"/>
            <a:ext cx="5483989" cy="32872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621D36-92EF-264A-8164-5C1E9BCDE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221" y="3103125"/>
            <a:ext cx="5483988" cy="32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8515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ky&#10;&#10;Description automatically generated">
            <a:extLst>
              <a:ext uri="{FF2B5EF4-FFF2-40B4-BE49-F238E27FC236}">
                <a16:creationId xmlns:a16="http://schemas.microsoft.com/office/drawing/2014/main" id="{8C076A8D-71D3-46DC-BC6E-9895E7C2C0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17" y="2880157"/>
            <a:ext cx="4860000" cy="3240000"/>
          </a:xfrm>
          <a:prstGeom prst="rect">
            <a:avLst/>
          </a:prstGeom>
        </p:spPr>
      </p:pic>
      <p:pic>
        <p:nvPicPr>
          <p:cNvPr id="7" name="Picture 6" descr="A picture containing sky&#10;&#10;Description automatically generated">
            <a:extLst>
              <a:ext uri="{FF2B5EF4-FFF2-40B4-BE49-F238E27FC236}">
                <a16:creationId xmlns:a16="http://schemas.microsoft.com/office/drawing/2014/main" id="{06E05FDE-D246-459C-BB28-1F2C83631D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682" y="2880157"/>
            <a:ext cx="4860001" cy="3240000"/>
          </a:xfrm>
          <a:prstGeom prst="rect">
            <a:avLst/>
          </a:prstGeom>
        </p:spPr>
      </p:pic>
      <p:sp>
        <p:nvSpPr>
          <p:cNvPr id="4" name="225 Fibre Array: Viscous and Thermal Boundary Layers Interaction">
            <a:extLst>
              <a:ext uri="{FF2B5EF4-FFF2-40B4-BE49-F238E27FC236}">
                <a16:creationId xmlns:a16="http://schemas.microsoft.com/office/drawing/2014/main" id="{6222C9C6-6E86-4309-B990-329BD1E3A6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81485" y="196425"/>
            <a:ext cx="6813948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/>
              <a:t>Thermal Fields at 1 Hz </a:t>
            </a:r>
            <a:r>
              <a:rPr lang="de-CH" dirty="0" err="1"/>
              <a:t>and</a:t>
            </a:r>
            <a:r>
              <a:rPr lang="de-CH" dirty="0"/>
              <a:t> 1000 Hz</a:t>
            </a:r>
            <a:endParaRPr dirty="0"/>
          </a:p>
        </p:txBody>
      </p:sp>
      <p:sp>
        <p:nvSpPr>
          <p:cNvPr id="6" name="Viscous drag force estimate within approx. 5% of analytical solution.…">
            <a:extLst>
              <a:ext uri="{FF2B5EF4-FFF2-40B4-BE49-F238E27FC236}">
                <a16:creationId xmlns:a16="http://schemas.microsoft.com/office/drawing/2014/main" id="{779F69A1-7E67-4D54-9796-E880F93510B7}"/>
              </a:ext>
            </a:extLst>
          </p:cNvPr>
          <p:cNvSpPr txBox="1"/>
          <p:nvPr/>
        </p:nvSpPr>
        <p:spPr>
          <a:xfrm>
            <a:off x="1898702" y="1183698"/>
            <a:ext cx="937996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Heat</a:t>
            </a:r>
            <a:r>
              <a:rPr lang="de-CH" sz="2000" dirty="0"/>
              <a:t> </a:t>
            </a:r>
            <a:r>
              <a:rPr lang="de-CH" sz="2000" dirty="0" err="1"/>
              <a:t>does</a:t>
            </a:r>
            <a:r>
              <a:rPr lang="de-CH" sz="2000" dirty="0"/>
              <a:t> not </a:t>
            </a:r>
            <a:r>
              <a:rPr lang="de-CH" sz="2000" dirty="0" err="1"/>
              <a:t>flow</a:t>
            </a:r>
            <a:r>
              <a:rPr lang="de-CH" sz="2000" dirty="0"/>
              <a:t> </a:t>
            </a:r>
            <a:r>
              <a:rPr lang="de-CH" sz="2000" dirty="0" err="1"/>
              <a:t>through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struts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foam</a:t>
            </a:r>
            <a:r>
              <a:rPr lang="de-CH" sz="2000" dirty="0"/>
              <a:t> </a:t>
            </a:r>
            <a:r>
              <a:rPr lang="de-CH" sz="2000" dirty="0" err="1"/>
              <a:t>cell</a:t>
            </a:r>
            <a:r>
              <a:rPr lang="de-CH" sz="2000" dirty="0"/>
              <a:t> </a:t>
            </a:r>
            <a:r>
              <a:rPr lang="de-CH" sz="2000" dirty="0" err="1"/>
              <a:t>as</a:t>
            </a:r>
            <a:r>
              <a:rPr lang="de-CH" sz="2000" dirty="0"/>
              <a:t> </a:t>
            </a:r>
            <a:r>
              <a:rPr lang="de-CH" sz="2000" dirty="0" err="1"/>
              <a:t>frequencies</a:t>
            </a:r>
            <a:r>
              <a:rPr lang="de-CH" sz="2000" dirty="0"/>
              <a:t> </a:t>
            </a:r>
            <a:r>
              <a:rPr lang="de-CH" sz="2000" dirty="0" err="1"/>
              <a:t>increase</a:t>
            </a:r>
            <a:r>
              <a:rPr lang="de-CH" sz="2000" dirty="0"/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Corresponds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increase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solid thermal </a:t>
            </a:r>
            <a:r>
              <a:rPr lang="de-CH" sz="2000" dirty="0" err="1"/>
              <a:t>impedance</a:t>
            </a:r>
            <a:r>
              <a:rPr lang="de-CH" sz="2000" dirty="0"/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rgbClr val="FF0000"/>
                </a:solidFill>
              </a:rPr>
              <a:t>This </a:t>
            </a:r>
            <a:r>
              <a:rPr lang="de-CH" sz="2000" dirty="0" err="1">
                <a:solidFill>
                  <a:srgbClr val="FF0000"/>
                </a:solidFill>
              </a:rPr>
              <a:t>means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that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we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can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probably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neglect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oscillatory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heat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transfer</a:t>
            </a:r>
            <a:r>
              <a:rPr lang="de-CH" sz="2000" dirty="0">
                <a:solidFill>
                  <a:srgbClr val="FF0000"/>
                </a:solidFill>
              </a:rPr>
              <a:t> in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acoustic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analysis</a:t>
            </a:r>
            <a:r>
              <a:rPr lang="de-CH" sz="2000" dirty="0">
                <a:solidFill>
                  <a:srgbClr val="FF0000"/>
                </a:solidFill>
              </a:rPr>
              <a:t>..., </a:t>
            </a:r>
            <a:r>
              <a:rPr lang="de-CH" sz="2000" dirty="0" err="1">
                <a:solidFill>
                  <a:srgbClr val="FF0000"/>
                </a:solidFill>
              </a:rPr>
              <a:t>maybe</a:t>
            </a:r>
            <a:r>
              <a:rPr lang="de-CH" sz="2000" dirty="0">
                <a:solidFill>
                  <a:srgbClr val="FF0000"/>
                </a:solidFill>
              </a:rPr>
              <a:t>, but not </a:t>
            </a:r>
            <a:r>
              <a:rPr lang="de-CH" sz="2000" dirty="0" err="1">
                <a:solidFill>
                  <a:srgbClr val="FF0000"/>
                </a:solidFill>
              </a:rPr>
              <a:t>true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for</a:t>
            </a:r>
            <a:r>
              <a:rPr lang="de-CH" sz="2000" dirty="0">
                <a:solidFill>
                  <a:srgbClr val="FF0000"/>
                </a:solidFill>
              </a:rPr>
              <a:t> all </a:t>
            </a:r>
            <a:r>
              <a:rPr lang="de-CH" sz="2000" dirty="0" err="1">
                <a:solidFill>
                  <a:srgbClr val="FF0000"/>
                </a:solidFill>
              </a:rPr>
              <a:t>cases</a:t>
            </a:r>
            <a:r>
              <a:rPr lang="de-CH" sz="2000" dirty="0">
                <a:solidFill>
                  <a:srgbClr val="FF0000"/>
                </a:solidFill>
              </a:rPr>
              <a:t>...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6DE473-F188-1649-9100-2EC136D63D33}"/>
              </a:ext>
            </a:extLst>
          </p:cNvPr>
          <p:cNvSpPr txBox="1"/>
          <p:nvPr/>
        </p:nvSpPr>
        <p:spPr>
          <a:xfrm>
            <a:off x="2564176" y="6202747"/>
            <a:ext cx="524182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1 Hz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A20C0-296B-944D-B7F8-AFAF54B67288}"/>
              </a:ext>
            </a:extLst>
          </p:cNvPr>
          <p:cNvSpPr txBox="1"/>
          <p:nvPr/>
        </p:nvSpPr>
        <p:spPr>
          <a:xfrm>
            <a:off x="8585871" y="6202747"/>
            <a:ext cx="865622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1000 Hz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5827097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mpedance Tube Absorption">
            <a:extLst>
              <a:ext uri="{FF2B5EF4-FFF2-40B4-BE49-F238E27FC236}">
                <a16:creationId xmlns:a16="http://schemas.microsoft.com/office/drawing/2014/main" id="{63FA6611-818F-4F34-8492-6ED94779DE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69268" y="156281"/>
            <a:ext cx="8550613" cy="1144588"/>
          </a:xfrm>
          <a:prstGeom prst="rect">
            <a:avLst/>
          </a:prstGeom>
        </p:spPr>
        <p:txBody>
          <a:bodyPr/>
          <a:lstStyle/>
          <a:p>
            <a:r>
              <a:rPr lang="de-CH" dirty="0" err="1"/>
              <a:t>Predicted</a:t>
            </a:r>
            <a:r>
              <a:rPr lang="de-CH" dirty="0"/>
              <a:t> </a:t>
            </a:r>
            <a:r>
              <a:rPr dirty="0"/>
              <a:t>Impedance Tube </a:t>
            </a:r>
            <a:r>
              <a:rPr lang="de-CH" dirty="0"/>
              <a:t>Sound </a:t>
            </a:r>
            <a:r>
              <a:rPr dirty="0"/>
              <a:t>Absorption</a:t>
            </a:r>
          </a:p>
        </p:txBody>
      </p:sp>
      <p:sp>
        <p:nvSpPr>
          <p:cNvPr id="8" name="Measurement: 50 mm sample thickness, rigid backing impedance tube.…">
            <a:extLst>
              <a:ext uri="{FF2B5EF4-FFF2-40B4-BE49-F238E27FC236}">
                <a16:creationId xmlns:a16="http://schemas.microsoft.com/office/drawing/2014/main" id="{0941C189-DCB0-4387-BAF9-679DC1F4E7B1}"/>
              </a:ext>
            </a:extLst>
          </p:cNvPr>
          <p:cNvSpPr txBox="1"/>
          <p:nvPr/>
        </p:nvSpPr>
        <p:spPr>
          <a:xfrm>
            <a:off x="1238818" y="5186582"/>
            <a:ext cx="9714363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en-GB" sz="2000" dirty="0"/>
              <a:t>TMM Simulation</a:t>
            </a:r>
            <a:r>
              <a:rPr sz="2000" dirty="0"/>
              <a:t>: 50 mm sample thickness, rigid backing impedance tube.</a:t>
            </a:r>
            <a:endParaRPr lang="de-CH" sz="2000" dirty="0"/>
          </a:p>
          <a:p>
            <a:pPr marL="228600" indent="-228600">
              <a:buSzPct val="100000"/>
              <a:buChar char="•"/>
              <a:defRPr sz="2000"/>
            </a:pPr>
            <a:r>
              <a:rPr lang="en-US" sz="2000" dirty="0"/>
              <a:t>Oscillatory heat transfer provides limited acoustic impact in this case…</a:t>
            </a:r>
            <a:endParaRPr lang="de-CH" sz="2000" dirty="0"/>
          </a:p>
          <a:p>
            <a:pPr marL="228600" indent="-228600">
              <a:buSzPct val="100000"/>
              <a:buChar char="•"/>
              <a:defRPr sz="2000"/>
            </a:pPr>
            <a:r>
              <a:rPr lang="en-US" sz="2000" dirty="0">
                <a:solidFill>
                  <a:srgbClr val="FF0000"/>
                </a:solidFill>
              </a:rPr>
              <a:t>Expected poor acoustic performance in lower frequencies, indicated by the viscous drag force analysis.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BFB545-08CE-804C-BAF3-CB753B85C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029" y="1169940"/>
            <a:ext cx="6562108" cy="393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4579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21D8D2E-3AB8-8B4B-AC37-CFAA82E26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83" y="3565292"/>
            <a:ext cx="4811957" cy="28844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F49E74-B4E2-CB42-A238-E2820DB14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061" y="3565291"/>
            <a:ext cx="4811956" cy="28844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12FF67-1A82-6040-8008-8ACACC59A3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545" y="1266169"/>
            <a:ext cx="3436068" cy="1946780"/>
          </a:xfrm>
          <a:prstGeom prst="rect">
            <a:avLst/>
          </a:prstGeom>
        </p:spPr>
      </p:pic>
      <p:sp>
        <p:nvSpPr>
          <p:cNvPr id="7" name="Impedance Tube Absorption">
            <a:extLst>
              <a:ext uri="{FF2B5EF4-FFF2-40B4-BE49-F238E27FC236}">
                <a16:creationId xmlns:a16="http://schemas.microsoft.com/office/drawing/2014/main" id="{4814FAF5-C71A-AA46-A545-00104070FD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11437" y="121581"/>
            <a:ext cx="9615840" cy="1144588"/>
          </a:xfrm>
          <a:prstGeom prst="rect">
            <a:avLst/>
          </a:prstGeom>
        </p:spPr>
        <p:txBody>
          <a:bodyPr/>
          <a:lstStyle/>
          <a:p>
            <a:r>
              <a:rPr lang="de-CH" dirty="0"/>
              <a:t>Micro </a:t>
            </a:r>
            <a:r>
              <a:rPr lang="de-CH" dirty="0" err="1"/>
              <a:t>Glassfibre</a:t>
            </a:r>
            <a:r>
              <a:rPr lang="de-CH" dirty="0"/>
              <a:t> Array – </a:t>
            </a:r>
            <a:r>
              <a:rPr lang="de-CH" dirty="0" err="1"/>
              <a:t>Importance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Heat</a:t>
            </a:r>
            <a:r>
              <a:rPr lang="de-CH" dirty="0"/>
              <a:t> Transfer</a:t>
            </a:r>
            <a:endParaRPr dirty="0"/>
          </a:p>
        </p:txBody>
      </p:sp>
      <p:sp>
        <p:nvSpPr>
          <p:cNvPr id="8" name="Viscous drag force estimate within approx. 5% of analytical solution.…">
            <a:extLst>
              <a:ext uri="{FF2B5EF4-FFF2-40B4-BE49-F238E27FC236}">
                <a16:creationId xmlns:a16="http://schemas.microsoft.com/office/drawing/2014/main" id="{36FF0BBC-DFAC-724A-9CD5-22B9801C336B}"/>
              </a:ext>
            </a:extLst>
          </p:cNvPr>
          <p:cNvSpPr txBox="1"/>
          <p:nvPr/>
        </p:nvSpPr>
        <p:spPr>
          <a:xfrm>
            <a:off x="6521061" y="1497664"/>
            <a:ext cx="5264038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/>
              <a:t>Average 1.28 </a:t>
            </a:r>
            <a:r>
              <a:rPr lang="de-CH" sz="2000" dirty="0" err="1"/>
              <a:t>micron</a:t>
            </a:r>
            <a:r>
              <a:rPr lang="de-CH" sz="2000" dirty="0"/>
              <a:t> </a:t>
            </a:r>
            <a:r>
              <a:rPr lang="de-CH" sz="2000" dirty="0" err="1"/>
              <a:t>fibre</a:t>
            </a:r>
            <a:r>
              <a:rPr lang="de-CH" sz="2000" dirty="0"/>
              <a:t> </a:t>
            </a:r>
            <a:r>
              <a:rPr lang="de-CH" sz="2000" dirty="0" err="1"/>
              <a:t>diameters</a:t>
            </a:r>
            <a:endParaRPr sz="20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Heat</a:t>
            </a:r>
            <a:r>
              <a:rPr lang="de-CH" sz="2000" dirty="0"/>
              <a:t> </a:t>
            </a:r>
            <a:r>
              <a:rPr lang="de-CH" sz="2000" dirty="0" err="1"/>
              <a:t>flow</a:t>
            </a:r>
            <a:r>
              <a:rPr lang="de-CH" sz="2000" dirty="0"/>
              <a:t> </a:t>
            </a:r>
            <a:r>
              <a:rPr lang="de-CH" sz="2000" dirty="0" err="1"/>
              <a:t>within</a:t>
            </a:r>
            <a:r>
              <a:rPr lang="de-CH" sz="2000" dirty="0"/>
              <a:t> solid </a:t>
            </a:r>
            <a:r>
              <a:rPr lang="de-CH" sz="2000" dirty="0" err="1"/>
              <a:t>fibres</a:t>
            </a:r>
            <a:r>
              <a:rPr lang="de-CH" sz="2000" dirty="0"/>
              <a:t> </a:t>
            </a:r>
            <a:r>
              <a:rPr lang="de-CH" sz="2000" dirty="0" err="1"/>
              <a:t>remains</a:t>
            </a:r>
            <a:r>
              <a:rPr lang="de-CH" sz="2000" dirty="0"/>
              <a:t> </a:t>
            </a:r>
            <a:r>
              <a:rPr lang="de-CH" sz="2000" dirty="0" err="1"/>
              <a:t>significant</a:t>
            </a:r>
            <a:r>
              <a:rPr lang="de-CH" sz="2000" dirty="0"/>
              <a:t> in </a:t>
            </a:r>
            <a:r>
              <a:rPr lang="de-CH" sz="2000" dirty="0" err="1"/>
              <a:t>audible</a:t>
            </a:r>
            <a:r>
              <a:rPr lang="de-CH" sz="2000" dirty="0"/>
              <a:t> </a:t>
            </a:r>
            <a:r>
              <a:rPr lang="de-CH" sz="2000" dirty="0" err="1"/>
              <a:t>frequency</a:t>
            </a:r>
            <a:r>
              <a:rPr lang="de-CH" sz="2000" dirty="0"/>
              <a:t> </a:t>
            </a:r>
            <a:r>
              <a:rPr lang="de-CH" sz="2000" dirty="0" err="1"/>
              <a:t>range</a:t>
            </a:r>
            <a:r>
              <a:rPr lang="de-CH" sz="2000" dirty="0"/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rgbClr val="FF0000"/>
                </a:solidFill>
              </a:rPr>
              <a:t>Strong </a:t>
            </a:r>
            <a:r>
              <a:rPr lang="de-CH" sz="2000" dirty="0" err="1">
                <a:solidFill>
                  <a:srgbClr val="FF0000"/>
                </a:solidFill>
              </a:rPr>
              <a:t>impact</a:t>
            </a:r>
            <a:r>
              <a:rPr lang="de-CH" sz="2000" dirty="0">
                <a:solidFill>
                  <a:srgbClr val="FF0000"/>
                </a:solidFill>
              </a:rPr>
              <a:t> on </a:t>
            </a:r>
            <a:r>
              <a:rPr lang="de-CH" sz="2000" dirty="0" err="1">
                <a:solidFill>
                  <a:srgbClr val="FF0000"/>
                </a:solidFill>
              </a:rPr>
              <a:t>acoustic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performance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  <a:endParaRPr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6761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onclusions"/>
          <p:cNvSpPr txBox="1">
            <a:spLocks noGrp="1"/>
          </p:cNvSpPr>
          <p:nvPr>
            <p:ph type="title"/>
          </p:nvPr>
        </p:nvSpPr>
        <p:spPr>
          <a:xfrm>
            <a:off x="4887002" y="150239"/>
            <a:ext cx="2417995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sz="3200" dirty="0"/>
              <a:t>Conclusions</a:t>
            </a:r>
          </a:p>
        </p:txBody>
      </p:sp>
      <p:sp>
        <p:nvSpPr>
          <p:cNvPr id="4" name="Poroelastic microstructure material model with analytical viscous drag force and heat transfer expressions for cylindrical fibres.…">
            <a:extLst>
              <a:ext uri="{FF2B5EF4-FFF2-40B4-BE49-F238E27FC236}">
                <a16:creationId xmlns:a16="http://schemas.microsoft.com/office/drawing/2014/main" id="{E501A3E8-5C6E-5B4F-ABEB-1892DA441719}"/>
              </a:ext>
            </a:extLst>
          </p:cNvPr>
          <p:cNvSpPr txBox="1"/>
          <p:nvPr/>
        </p:nvSpPr>
        <p:spPr>
          <a:xfrm>
            <a:off x="573071" y="1706461"/>
            <a:ext cx="11197397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buSzPct val="100000"/>
              <a:defRPr sz="2000"/>
            </a:pPr>
            <a:endParaRPr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 err="1"/>
              <a:t>We</a:t>
            </a:r>
            <a:r>
              <a:rPr lang="de-CH" sz="2400" dirty="0"/>
              <a:t> </a:t>
            </a:r>
            <a:r>
              <a:rPr lang="de-CH" sz="2400" dirty="0" err="1"/>
              <a:t>have</a:t>
            </a:r>
            <a:r>
              <a:rPr lang="de-CH" sz="2400" dirty="0"/>
              <a:t> </a:t>
            </a:r>
            <a:r>
              <a:rPr lang="de-CH" sz="2400" dirty="0" err="1"/>
              <a:t>shown</a:t>
            </a:r>
            <a:r>
              <a:rPr lang="de-CH" sz="2400" dirty="0"/>
              <a:t> </a:t>
            </a:r>
            <a:r>
              <a:rPr lang="de-CH" sz="2400" dirty="0" err="1"/>
              <a:t>how</a:t>
            </a:r>
            <a:r>
              <a:rPr lang="de-CH" sz="2400" dirty="0"/>
              <a:t> COMSOL FE </a:t>
            </a:r>
            <a:r>
              <a:rPr lang="de-CH" sz="2400" dirty="0" err="1"/>
              <a:t>modelling</a:t>
            </a:r>
            <a:r>
              <a:rPr lang="de-CH" sz="2400" dirty="0"/>
              <a:t> </a:t>
            </a:r>
            <a:r>
              <a:rPr lang="de-CH" sz="2400" dirty="0" err="1"/>
              <a:t>can</a:t>
            </a:r>
            <a:r>
              <a:rPr lang="de-CH" sz="2400" dirty="0"/>
              <a:t> </a:t>
            </a:r>
            <a:r>
              <a:rPr lang="de-CH" sz="2400" dirty="0" err="1"/>
              <a:t>be</a:t>
            </a:r>
            <a:r>
              <a:rPr lang="de-CH" sz="2400" dirty="0"/>
              <a:t> </a:t>
            </a:r>
            <a:r>
              <a:rPr lang="de-CH" sz="2400" dirty="0" err="1"/>
              <a:t>used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generate</a:t>
            </a:r>
            <a:r>
              <a:rPr lang="de-CH" sz="2400" dirty="0"/>
              <a:t> </a:t>
            </a:r>
            <a:r>
              <a:rPr lang="de-CH" sz="2400" dirty="0" err="1"/>
              <a:t>inputs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our</a:t>
            </a:r>
            <a:r>
              <a:rPr lang="de-CH" sz="2400" dirty="0"/>
              <a:t> </a:t>
            </a:r>
            <a:r>
              <a:rPr lang="de-CH" sz="2400" dirty="0" err="1"/>
              <a:t>porous</a:t>
            </a:r>
            <a:r>
              <a:rPr lang="de-CH" sz="2400" dirty="0"/>
              <a:t> </a:t>
            </a:r>
            <a:r>
              <a:rPr lang="de-CH" sz="2400" dirty="0" err="1"/>
              <a:t>acoustic</a:t>
            </a:r>
            <a:r>
              <a:rPr lang="de-CH" sz="2400" dirty="0"/>
              <a:t> </a:t>
            </a:r>
            <a:r>
              <a:rPr lang="de-CH" sz="2400" dirty="0" err="1"/>
              <a:t>models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cellular</a:t>
            </a:r>
            <a:r>
              <a:rPr lang="de-CH" sz="2400" dirty="0"/>
              <a:t> geometries...</a:t>
            </a:r>
          </a:p>
          <a:p>
            <a:pPr marL="228600" indent="-228600">
              <a:buSzPct val="100000"/>
              <a:buChar char="•"/>
              <a:defRPr sz="2000"/>
            </a:pPr>
            <a:endParaRPr lang="de-CH"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/>
              <a:t>This </a:t>
            </a:r>
            <a:r>
              <a:rPr lang="de-CH" sz="2400" dirty="0" err="1"/>
              <a:t>leads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a </a:t>
            </a:r>
            <a:r>
              <a:rPr lang="de-CH" sz="2400" dirty="0" err="1"/>
              <a:t>generalized</a:t>
            </a:r>
            <a:r>
              <a:rPr lang="de-CH" sz="2400" dirty="0"/>
              <a:t> </a:t>
            </a:r>
            <a:r>
              <a:rPr lang="de-CH" sz="2400" dirty="0" err="1"/>
              <a:t>procedure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acoustics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porous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 </a:t>
            </a:r>
            <a:r>
              <a:rPr lang="de-CH" sz="2400" dirty="0" err="1"/>
              <a:t>without</a:t>
            </a:r>
            <a:r>
              <a:rPr lang="de-CH" sz="2400" dirty="0"/>
              <a:t> </a:t>
            </a:r>
            <a:r>
              <a:rPr lang="de-CH" sz="2400" dirty="0" err="1"/>
              <a:t>transport</a:t>
            </a:r>
            <a:r>
              <a:rPr lang="de-CH" sz="2400" dirty="0"/>
              <a:t> </a:t>
            </a:r>
            <a:r>
              <a:rPr lang="de-CH" sz="2400" dirty="0" err="1"/>
              <a:t>parameters</a:t>
            </a:r>
            <a:r>
              <a:rPr lang="de-CH" sz="2400" dirty="0"/>
              <a:t>, </a:t>
            </a:r>
            <a:r>
              <a:rPr lang="de-CH" sz="2400" dirty="0" err="1"/>
              <a:t>or</a:t>
            </a:r>
            <a:r>
              <a:rPr lang="de-CH" sz="2400" dirty="0"/>
              <a:t> </a:t>
            </a:r>
            <a:r>
              <a:rPr lang="de-CH" sz="2400" dirty="0" err="1"/>
              <a:t>assumed</a:t>
            </a:r>
            <a:r>
              <a:rPr lang="de-CH" sz="2400" dirty="0"/>
              <a:t> </a:t>
            </a:r>
            <a:r>
              <a:rPr lang="de-CH" sz="2400" dirty="0" err="1"/>
              <a:t>pore</a:t>
            </a:r>
            <a:r>
              <a:rPr lang="de-CH" sz="2400" dirty="0"/>
              <a:t> </a:t>
            </a:r>
            <a:r>
              <a:rPr lang="de-CH" sz="2400" dirty="0" err="1"/>
              <a:t>shapes</a:t>
            </a:r>
            <a:r>
              <a:rPr lang="de-CH" sz="2400" dirty="0"/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endParaRPr lang="de-CH"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 err="1"/>
              <a:t>We</a:t>
            </a:r>
            <a:r>
              <a:rPr lang="de-CH" sz="2400" dirty="0"/>
              <a:t> </a:t>
            </a:r>
            <a:r>
              <a:rPr lang="de-CH" sz="2400" dirty="0" err="1"/>
              <a:t>have</a:t>
            </a:r>
            <a:r>
              <a:rPr lang="de-CH" sz="2400" dirty="0"/>
              <a:t> </a:t>
            </a:r>
            <a:r>
              <a:rPr lang="de-CH" sz="2400" dirty="0" err="1"/>
              <a:t>introduced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new</a:t>
            </a:r>
            <a:r>
              <a:rPr lang="de-CH" sz="2400" dirty="0"/>
              <a:t> </a:t>
            </a:r>
            <a:r>
              <a:rPr lang="de-CH" sz="2400" dirty="0" err="1"/>
              <a:t>concept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oscillatory</a:t>
            </a:r>
            <a:r>
              <a:rPr lang="de-CH" sz="2400" dirty="0"/>
              <a:t> solid-fluid </a:t>
            </a:r>
            <a:r>
              <a:rPr lang="de-CH" sz="2400" dirty="0" err="1"/>
              <a:t>heat</a:t>
            </a:r>
            <a:r>
              <a:rPr lang="de-CH" sz="2400" dirty="0"/>
              <a:t> </a:t>
            </a:r>
            <a:r>
              <a:rPr lang="de-CH" sz="2400" dirty="0" err="1"/>
              <a:t>transfer</a:t>
            </a:r>
            <a:r>
              <a:rPr lang="de-CH" sz="2400" dirty="0"/>
              <a:t> in </a:t>
            </a:r>
            <a:r>
              <a:rPr lang="de-CH" sz="2400" dirty="0" err="1"/>
              <a:t>porous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, </a:t>
            </a:r>
            <a:r>
              <a:rPr lang="de-CH" sz="2400" dirty="0" err="1"/>
              <a:t>allowing</a:t>
            </a:r>
            <a:r>
              <a:rPr lang="de-CH" sz="2400" dirty="0"/>
              <a:t> thermal </a:t>
            </a:r>
            <a:r>
              <a:rPr lang="de-CH" sz="2400" dirty="0" err="1"/>
              <a:t>influence</a:t>
            </a:r>
            <a:r>
              <a:rPr lang="de-CH" sz="2400" dirty="0"/>
              <a:t> on </a:t>
            </a:r>
            <a:r>
              <a:rPr lang="de-CH" sz="2400" dirty="0" err="1"/>
              <a:t>wave</a:t>
            </a:r>
            <a:r>
              <a:rPr lang="de-CH" sz="2400" dirty="0"/>
              <a:t> </a:t>
            </a:r>
            <a:r>
              <a:rPr lang="de-CH" sz="2400" dirty="0" err="1"/>
              <a:t>propagation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be</a:t>
            </a:r>
            <a:r>
              <a:rPr lang="de-CH" sz="2400" dirty="0"/>
              <a:t> </a:t>
            </a:r>
            <a:r>
              <a:rPr lang="de-CH" sz="2400" dirty="0" err="1"/>
              <a:t>explored</a:t>
            </a:r>
            <a:r>
              <a:rPr lang="de-CH" sz="2400" dirty="0"/>
              <a:t>.</a:t>
            </a:r>
            <a:endParaRPr sz="2400" dirty="0"/>
          </a:p>
          <a:p>
            <a:pPr>
              <a:defRPr sz="2000"/>
            </a:pPr>
            <a:endParaRPr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/>
              <a:t>Much </a:t>
            </a:r>
            <a:r>
              <a:rPr lang="de-CH" sz="2400" dirty="0" err="1"/>
              <a:t>work</a:t>
            </a:r>
            <a:r>
              <a:rPr lang="de-CH" sz="2400" dirty="0"/>
              <a:t> still </a:t>
            </a:r>
            <a:r>
              <a:rPr lang="de-CH" sz="2400" dirty="0" err="1"/>
              <a:t>to</a:t>
            </a:r>
            <a:r>
              <a:rPr lang="de-CH" sz="2400" dirty="0"/>
              <a:t> do...</a:t>
            </a:r>
            <a:endParaRPr sz="2400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Outline of This Work"/>
          <p:cNvSpPr txBox="1">
            <a:spLocks noGrp="1"/>
          </p:cNvSpPr>
          <p:nvPr>
            <p:ph type="title"/>
          </p:nvPr>
        </p:nvSpPr>
        <p:spPr>
          <a:xfrm>
            <a:off x="4011349" y="120784"/>
            <a:ext cx="4169302" cy="1144588"/>
          </a:xfrm>
          <a:prstGeom prst="rect">
            <a:avLst/>
          </a:prstGeom>
        </p:spPr>
        <p:txBody>
          <a:bodyPr/>
          <a:lstStyle/>
          <a:p>
            <a:r>
              <a:rPr lang="de-CH" sz="3200" dirty="0" err="1"/>
              <a:t>Presentation</a:t>
            </a:r>
            <a:r>
              <a:rPr lang="de-CH" sz="3200" dirty="0"/>
              <a:t> Outline</a:t>
            </a:r>
            <a:endParaRPr sz="3200" dirty="0"/>
          </a:p>
        </p:txBody>
      </p:sp>
      <p:sp>
        <p:nvSpPr>
          <p:cNvPr id="106" name="Poroelastic microstructure material model with analytical viscous drag force and heat transfer expressions for cylindrical fibres.…"/>
          <p:cNvSpPr txBox="1"/>
          <p:nvPr/>
        </p:nvSpPr>
        <p:spPr>
          <a:xfrm>
            <a:off x="680075" y="1949653"/>
            <a:ext cx="11197397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400" dirty="0"/>
              <a:t>In </a:t>
            </a:r>
            <a:r>
              <a:rPr lang="de-CH" sz="2400" dirty="0" err="1"/>
              <a:t>previous</a:t>
            </a:r>
            <a:r>
              <a:rPr lang="de-CH" sz="2400" dirty="0"/>
              <a:t> </a:t>
            </a:r>
            <a:r>
              <a:rPr lang="de-CH" sz="2400" dirty="0" err="1"/>
              <a:t>work</a:t>
            </a:r>
            <a:r>
              <a:rPr lang="de-CH" sz="2400" dirty="0"/>
              <a:t>, COMSOL </a:t>
            </a:r>
            <a:r>
              <a:rPr lang="de-CH" sz="2400" dirty="0" err="1"/>
              <a:t>supported</a:t>
            </a:r>
            <a:r>
              <a:rPr lang="de-CH" sz="2400" dirty="0"/>
              <a:t> </a:t>
            </a:r>
            <a:r>
              <a:rPr lang="de-CH" sz="2400" dirty="0" err="1"/>
              <a:t>our</a:t>
            </a:r>
            <a:r>
              <a:rPr lang="de-CH" sz="2400" dirty="0"/>
              <a:t> </a:t>
            </a:r>
            <a:r>
              <a:rPr lang="de-CH" sz="2400" dirty="0" err="1"/>
              <a:t>validation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viscous</a:t>
            </a:r>
            <a:r>
              <a:rPr lang="de-CH" sz="2400" dirty="0"/>
              <a:t> </a:t>
            </a:r>
            <a:r>
              <a:rPr lang="de-CH" sz="2400" dirty="0" err="1"/>
              <a:t>drag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oscillatory</a:t>
            </a:r>
            <a:r>
              <a:rPr lang="de-CH" sz="2400" dirty="0"/>
              <a:t> </a:t>
            </a:r>
            <a:r>
              <a:rPr lang="de-CH" sz="2400" dirty="0" err="1"/>
              <a:t>heat</a:t>
            </a:r>
            <a:r>
              <a:rPr lang="de-CH" sz="2400" dirty="0"/>
              <a:t> </a:t>
            </a:r>
            <a:r>
              <a:rPr lang="de-CH" sz="2400" dirty="0" err="1"/>
              <a:t>transfer</a:t>
            </a:r>
            <a:r>
              <a:rPr lang="de-CH" sz="2400" dirty="0"/>
              <a:t> </a:t>
            </a:r>
            <a:r>
              <a:rPr lang="de-CH" sz="2400" dirty="0" err="1"/>
              <a:t>analytical</a:t>
            </a:r>
            <a:r>
              <a:rPr lang="de-CH" sz="2400" dirty="0"/>
              <a:t> </a:t>
            </a:r>
            <a:r>
              <a:rPr lang="de-CH" sz="2400" dirty="0" err="1"/>
              <a:t>expressions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acoustic</a:t>
            </a:r>
            <a:r>
              <a:rPr lang="de-CH" sz="2400" dirty="0"/>
              <a:t> </a:t>
            </a:r>
            <a:r>
              <a:rPr lang="de-CH" sz="2400" dirty="0" err="1"/>
              <a:t>models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fibre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.</a:t>
            </a:r>
            <a:endParaRPr sz="2400" dirty="0"/>
          </a:p>
          <a:p>
            <a:pPr marL="228600" indent="-228600">
              <a:buSzPct val="100000"/>
              <a:buChar char="•"/>
              <a:defRPr sz="2000"/>
            </a:pPr>
            <a:endParaRPr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 err="1"/>
              <a:t>We</a:t>
            </a:r>
            <a:r>
              <a:rPr lang="de-CH" sz="2400" dirty="0"/>
              <a:t> </a:t>
            </a:r>
            <a:r>
              <a:rPr lang="de-CH" sz="2400" dirty="0" err="1"/>
              <a:t>have</a:t>
            </a:r>
            <a:r>
              <a:rPr lang="de-CH" sz="2400" dirty="0"/>
              <a:t> </a:t>
            </a:r>
            <a:r>
              <a:rPr lang="de-CH" sz="2400" dirty="0" err="1"/>
              <a:t>realized</a:t>
            </a:r>
            <a:r>
              <a:rPr lang="de-CH" sz="2400" dirty="0"/>
              <a:t> </a:t>
            </a:r>
            <a:r>
              <a:rPr lang="de-CH" sz="2400" dirty="0" err="1"/>
              <a:t>that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COMSOL FE </a:t>
            </a:r>
            <a:r>
              <a:rPr lang="de-CH" sz="2400" dirty="0" err="1"/>
              <a:t>modelling</a:t>
            </a:r>
            <a:r>
              <a:rPr lang="de-CH" sz="2400" dirty="0"/>
              <a:t> </a:t>
            </a:r>
            <a:r>
              <a:rPr lang="de-CH" sz="2400" dirty="0" err="1"/>
              <a:t>could</a:t>
            </a:r>
            <a:r>
              <a:rPr lang="de-CH" sz="2400" dirty="0"/>
              <a:t> </a:t>
            </a:r>
            <a:r>
              <a:rPr lang="de-CH" sz="2400" dirty="0" err="1"/>
              <a:t>be</a:t>
            </a:r>
            <a:r>
              <a:rPr lang="de-CH" sz="2400" dirty="0"/>
              <a:t> </a:t>
            </a:r>
            <a:r>
              <a:rPr lang="de-CH" sz="2400" dirty="0" err="1"/>
              <a:t>used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generate</a:t>
            </a:r>
            <a:r>
              <a:rPr lang="de-CH" sz="2400" dirty="0"/>
              <a:t> </a:t>
            </a:r>
            <a:r>
              <a:rPr lang="de-CH" sz="2400" dirty="0" err="1"/>
              <a:t>inputs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our</a:t>
            </a:r>
            <a:r>
              <a:rPr lang="de-CH" sz="2400" dirty="0"/>
              <a:t> </a:t>
            </a:r>
            <a:r>
              <a:rPr lang="de-CH" sz="2400" dirty="0" err="1"/>
              <a:t>porous</a:t>
            </a:r>
            <a:r>
              <a:rPr lang="de-CH" sz="2400" dirty="0"/>
              <a:t> </a:t>
            </a:r>
            <a:r>
              <a:rPr lang="de-CH" sz="2400" dirty="0" err="1"/>
              <a:t>acoustic</a:t>
            </a:r>
            <a:r>
              <a:rPr lang="de-CH" sz="2400" dirty="0"/>
              <a:t> </a:t>
            </a:r>
            <a:r>
              <a:rPr lang="de-CH" sz="2400" dirty="0" err="1"/>
              <a:t>models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many</a:t>
            </a:r>
            <a:r>
              <a:rPr lang="de-CH" sz="2400" dirty="0"/>
              <a:t> </a:t>
            </a:r>
            <a:r>
              <a:rPr lang="de-CH" sz="2400" dirty="0" err="1"/>
              <a:t>kinds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cellular</a:t>
            </a:r>
            <a:r>
              <a:rPr lang="de-CH" sz="2400" dirty="0"/>
              <a:t> geometries...</a:t>
            </a:r>
          </a:p>
          <a:p>
            <a:pPr marL="228600" indent="-228600">
              <a:buSzPct val="100000"/>
              <a:buChar char="•"/>
              <a:defRPr sz="2000"/>
            </a:pPr>
            <a:endParaRPr lang="de-CH"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/>
              <a:t>This </a:t>
            </a:r>
            <a:r>
              <a:rPr lang="de-CH" sz="2400" dirty="0" err="1"/>
              <a:t>leads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a </a:t>
            </a:r>
            <a:r>
              <a:rPr lang="de-CH" sz="2400" dirty="0" err="1"/>
              <a:t>generalized</a:t>
            </a:r>
            <a:r>
              <a:rPr lang="de-CH" sz="2400" dirty="0"/>
              <a:t> </a:t>
            </a:r>
            <a:r>
              <a:rPr lang="de-CH" sz="2400" dirty="0" err="1"/>
              <a:t>procedure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acoustics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porous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 </a:t>
            </a:r>
            <a:r>
              <a:rPr lang="de-CH" sz="2400" dirty="0" err="1"/>
              <a:t>without</a:t>
            </a:r>
            <a:r>
              <a:rPr lang="de-CH" sz="2400" dirty="0"/>
              <a:t> </a:t>
            </a:r>
            <a:r>
              <a:rPr lang="de-CH" sz="2400" dirty="0" err="1"/>
              <a:t>transport</a:t>
            </a:r>
            <a:r>
              <a:rPr lang="de-CH" sz="2400" dirty="0"/>
              <a:t> </a:t>
            </a:r>
            <a:r>
              <a:rPr lang="de-CH" sz="2400" dirty="0" err="1"/>
              <a:t>parameters</a:t>
            </a:r>
            <a:r>
              <a:rPr lang="de-CH" sz="2400" dirty="0"/>
              <a:t>, </a:t>
            </a:r>
            <a:r>
              <a:rPr lang="de-CH" sz="2400" dirty="0" err="1"/>
              <a:t>or</a:t>
            </a:r>
            <a:r>
              <a:rPr lang="de-CH" sz="2400" dirty="0"/>
              <a:t> </a:t>
            </a:r>
            <a:r>
              <a:rPr lang="de-CH" sz="2400" dirty="0" err="1"/>
              <a:t>assumed</a:t>
            </a:r>
            <a:r>
              <a:rPr lang="de-CH" sz="2400" dirty="0"/>
              <a:t> </a:t>
            </a:r>
            <a:r>
              <a:rPr lang="de-CH" sz="2400" dirty="0" err="1"/>
              <a:t>pore</a:t>
            </a:r>
            <a:r>
              <a:rPr lang="de-CH" sz="2400" dirty="0"/>
              <a:t> </a:t>
            </a:r>
            <a:r>
              <a:rPr lang="de-CH" sz="2400" dirty="0" err="1"/>
              <a:t>shapes</a:t>
            </a:r>
            <a:r>
              <a:rPr lang="de-CH" sz="2400" dirty="0"/>
              <a:t>.</a:t>
            </a:r>
            <a:endParaRPr sz="2400" dirty="0"/>
          </a:p>
          <a:p>
            <a:pPr>
              <a:defRPr sz="2000"/>
            </a:pPr>
            <a:endParaRPr sz="2400" dirty="0"/>
          </a:p>
          <a:p>
            <a:pPr marL="228600" indent="-228600">
              <a:buSzPct val="100000"/>
              <a:buChar char="•"/>
              <a:defRPr sz="2000"/>
            </a:pPr>
            <a:r>
              <a:rPr lang="de-CH" sz="2400" dirty="0" err="1"/>
              <a:t>Currently</a:t>
            </a:r>
            <a:r>
              <a:rPr lang="de-CH" sz="2400" dirty="0"/>
              <a:t> </a:t>
            </a:r>
            <a:r>
              <a:rPr lang="de-CH" sz="2400" dirty="0" err="1"/>
              <a:t>working</a:t>
            </a:r>
            <a:r>
              <a:rPr lang="de-CH" sz="2400" dirty="0"/>
              <a:t> on </a:t>
            </a:r>
            <a:r>
              <a:rPr lang="de-CH" sz="2400" dirty="0" err="1"/>
              <a:t>cellular</a:t>
            </a:r>
            <a:r>
              <a:rPr lang="de-CH" sz="2400" dirty="0"/>
              <a:t> </a:t>
            </a:r>
            <a:r>
              <a:rPr lang="de-CH" sz="2400" dirty="0" err="1"/>
              <a:t>foam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lattice</a:t>
            </a:r>
            <a:r>
              <a:rPr lang="de-CH" sz="2400" dirty="0"/>
              <a:t> </a:t>
            </a:r>
            <a:r>
              <a:rPr lang="de-CH" sz="2400" dirty="0" err="1"/>
              <a:t>structures</a:t>
            </a:r>
            <a:r>
              <a:rPr lang="de-CH" sz="2400" dirty="0"/>
              <a:t> </a:t>
            </a:r>
            <a:r>
              <a:rPr lang="de-CH" sz="2400" dirty="0" err="1"/>
              <a:t>which</a:t>
            </a:r>
            <a:r>
              <a:rPr lang="de-CH" sz="2400" dirty="0"/>
              <a:t> </a:t>
            </a:r>
            <a:r>
              <a:rPr lang="de-CH" sz="2400" dirty="0" err="1"/>
              <a:t>can</a:t>
            </a:r>
            <a:r>
              <a:rPr lang="de-CH" sz="2400" dirty="0"/>
              <a:t> </a:t>
            </a:r>
            <a:r>
              <a:rPr lang="de-CH" sz="2400" dirty="0" err="1"/>
              <a:t>be</a:t>
            </a:r>
            <a:r>
              <a:rPr lang="de-CH" sz="2400" dirty="0"/>
              <a:t> 3D </a:t>
            </a:r>
            <a:r>
              <a:rPr lang="de-CH" sz="2400" dirty="0" err="1"/>
              <a:t>printed</a:t>
            </a:r>
            <a:r>
              <a:rPr lang="de-CH" sz="2400" dirty="0"/>
              <a:t>, but will </a:t>
            </a:r>
            <a:r>
              <a:rPr lang="de-CH" sz="2400" dirty="0" err="1"/>
              <a:t>explore</a:t>
            </a:r>
            <a:r>
              <a:rPr lang="de-CH" sz="2400" dirty="0"/>
              <a:t> </a:t>
            </a:r>
            <a:r>
              <a:rPr lang="de-CH" sz="2400" dirty="0" err="1"/>
              <a:t>materials</a:t>
            </a:r>
            <a:r>
              <a:rPr lang="de-CH" sz="2400" dirty="0"/>
              <a:t> </a:t>
            </a:r>
            <a:r>
              <a:rPr lang="de-CH" sz="2400" dirty="0" err="1"/>
              <a:t>with</a:t>
            </a:r>
            <a:r>
              <a:rPr lang="de-CH" sz="2400" dirty="0"/>
              <a:t> </a:t>
            </a:r>
            <a:r>
              <a:rPr lang="de-CH" sz="2400" dirty="0" err="1"/>
              <a:t>more</a:t>
            </a:r>
            <a:r>
              <a:rPr lang="de-CH" sz="2400" dirty="0"/>
              <a:t> </a:t>
            </a:r>
            <a:r>
              <a:rPr lang="de-CH" sz="2400" dirty="0" err="1"/>
              <a:t>geometric</a:t>
            </a:r>
            <a:r>
              <a:rPr lang="de-CH" sz="2400" dirty="0"/>
              <a:t> </a:t>
            </a:r>
            <a:r>
              <a:rPr lang="de-CH" sz="2400" dirty="0" err="1"/>
              <a:t>dispersion</a:t>
            </a:r>
            <a:r>
              <a:rPr lang="de-CH" sz="2400" dirty="0"/>
              <a:t>...</a:t>
            </a:r>
            <a:endParaRPr sz="2400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F6CC13-57FF-494F-BF9B-2921825CC8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94" b="44792"/>
          <a:stretch/>
        </p:blipFill>
        <p:spPr>
          <a:xfrm>
            <a:off x="1314648" y="1160893"/>
            <a:ext cx="9562704" cy="3444617"/>
          </a:xfrm>
          <a:prstGeom prst="rect">
            <a:avLst/>
          </a:prstGeom>
        </p:spPr>
      </p:pic>
      <p:sp>
        <p:nvSpPr>
          <p:cNvPr id="3" name="225 Fibre Array: Viscous and Thermal Boundary Layers Interaction">
            <a:extLst>
              <a:ext uri="{FF2B5EF4-FFF2-40B4-BE49-F238E27FC236}">
                <a16:creationId xmlns:a16="http://schemas.microsoft.com/office/drawing/2014/main" id="{64B5B591-662D-D641-9620-183495DE695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81315" y="178581"/>
            <a:ext cx="9233279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 err="1"/>
              <a:t>Acoustics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Porous</a:t>
            </a:r>
            <a:r>
              <a:rPr lang="de-CH" dirty="0"/>
              <a:t> Materials – General Approach</a:t>
            </a:r>
            <a:endParaRPr dirty="0"/>
          </a:p>
        </p:txBody>
      </p:sp>
      <p:sp>
        <p:nvSpPr>
          <p:cNvPr id="4" name="Viscous dissipation effects dominate in the material.…">
            <a:extLst>
              <a:ext uri="{FF2B5EF4-FFF2-40B4-BE49-F238E27FC236}">
                <a16:creationId xmlns:a16="http://schemas.microsoft.com/office/drawing/2014/main" id="{A96A8AF7-5689-4BEB-8FEB-8F618C2E77DE}"/>
              </a:ext>
            </a:extLst>
          </p:cNvPr>
          <p:cNvSpPr txBox="1"/>
          <p:nvPr/>
        </p:nvSpPr>
        <p:spPr>
          <a:xfrm>
            <a:off x="977406" y="4451622"/>
            <a:ext cx="1023718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en-GB" sz="2000" dirty="0"/>
              <a:t>Governing equations can be solved using Finite Elements or Transfer Matrix Methods.</a:t>
            </a:r>
            <a:endParaRPr sz="2000" dirty="0"/>
          </a:p>
          <a:p>
            <a:pPr marL="228600" indent="-228600">
              <a:buSzPct val="100000"/>
              <a:buChar char="•"/>
              <a:defRPr sz="2000"/>
            </a:pPr>
            <a:r>
              <a:rPr lang="en-GB" sz="2000" dirty="0"/>
              <a:t>Elasticity, </a:t>
            </a:r>
            <a:r>
              <a:rPr lang="en-GB" sz="2000" dirty="0" err="1"/>
              <a:t>Thermoviscous</a:t>
            </a:r>
            <a:r>
              <a:rPr lang="en-GB" sz="2000" dirty="0"/>
              <a:t> and Oscillatory Heat Transfer inputs from any combination of measurement, analytical expressions or FE solutions.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en-GB" sz="2000" dirty="0">
                <a:solidFill>
                  <a:srgbClr val="FF0000"/>
                </a:solidFill>
              </a:rPr>
              <a:t>For this work, we have used COMSOL FE solutions from the Structural Mechanics, Acoustics and Heat Transfer modules to provide all inputs.</a:t>
            </a:r>
            <a:endParaRPr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805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olid Momentum Equations"/>
          <p:cNvSpPr txBox="1"/>
          <p:nvPr/>
        </p:nvSpPr>
        <p:spPr>
          <a:xfrm>
            <a:off x="1987500" y="1468420"/>
            <a:ext cx="290974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/>
              <a:t>Solid Momentum Equations</a:t>
            </a:r>
          </a:p>
        </p:txBody>
      </p:sp>
      <p:sp>
        <p:nvSpPr>
          <p:cNvPr id="119" name="Fluid Momentum Equations"/>
          <p:cNvSpPr txBox="1"/>
          <p:nvPr/>
        </p:nvSpPr>
        <p:spPr>
          <a:xfrm>
            <a:off x="2028753" y="2932394"/>
            <a:ext cx="289690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/>
              <a:t>Fluid Momentum Equations</a:t>
            </a:r>
          </a:p>
        </p:txBody>
      </p:sp>
      <p:sp>
        <p:nvSpPr>
          <p:cNvPr id="120" name="Momentum Equations in Terms of Viscous Drag Forces"/>
          <p:cNvSpPr txBox="1">
            <a:spLocks noGrp="1"/>
          </p:cNvSpPr>
          <p:nvPr>
            <p:ph type="title"/>
          </p:nvPr>
        </p:nvSpPr>
        <p:spPr>
          <a:xfrm>
            <a:off x="2539136" y="177563"/>
            <a:ext cx="7665771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dirty="0"/>
              <a:t>Momentum Equations in Terms of Viscous Drag Forces</a:t>
            </a:r>
          </a:p>
        </p:txBody>
      </p:sp>
      <p:sp>
        <p:nvSpPr>
          <p:cNvPr id="125" name="* Viscous Drag Force Impedance Matrix"/>
          <p:cNvSpPr txBox="1"/>
          <p:nvPr/>
        </p:nvSpPr>
        <p:spPr>
          <a:xfrm>
            <a:off x="6798345" y="1458619"/>
            <a:ext cx="415040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rPr sz="1800" dirty="0"/>
              <a:t> Viscous Drag Force Impedance Matrix</a:t>
            </a:r>
          </a:p>
        </p:txBody>
      </p:sp>
      <p:sp>
        <p:nvSpPr>
          <p:cNvPr id="126" name="relative motion between solid and fluid"/>
          <p:cNvSpPr txBox="1"/>
          <p:nvPr/>
        </p:nvSpPr>
        <p:spPr>
          <a:xfrm>
            <a:off x="9072488" y="1996913"/>
            <a:ext cx="22867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sz="1600" dirty="0"/>
              <a:t>relative motion between solid and fluid</a:t>
            </a:r>
          </a:p>
        </p:txBody>
      </p:sp>
      <p:sp>
        <p:nvSpPr>
          <p:cNvPr id="127" name="transversely isotropic, isotropic or fully anisotropic"/>
          <p:cNvSpPr txBox="1"/>
          <p:nvPr/>
        </p:nvSpPr>
        <p:spPr>
          <a:xfrm>
            <a:off x="9444545" y="3008372"/>
            <a:ext cx="204382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lang="en-GB" sz="1600" dirty="0"/>
              <a:t>isotropic, orthotropic, transversely isotropic and fully anisotropic</a:t>
            </a:r>
            <a:endParaRPr sz="16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0E92E57-75D3-4B87-A7B3-3761E17551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084931"/>
              </p:ext>
            </p:extLst>
          </p:nvPr>
        </p:nvGraphicFramePr>
        <p:xfrm>
          <a:off x="1621911" y="1856069"/>
          <a:ext cx="3828907" cy="933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" name="Equation" r:id="rId3" imgW="2082600" imgH="507960" progId="Equation.DSMT4">
                  <p:embed/>
                </p:oleObj>
              </mc:Choice>
              <mc:Fallback>
                <p:oleObj name="Equation" r:id="rId3" imgW="208260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1911" y="1856069"/>
                        <a:ext cx="3828907" cy="933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34416F3-02C6-4F9A-AFC7-40AC166FEE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08451"/>
              </p:ext>
            </p:extLst>
          </p:nvPr>
        </p:nvGraphicFramePr>
        <p:xfrm>
          <a:off x="6204112" y="2789893"/>
          <a:ext cx="3054665" cy="1346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" name="Equation" r:id="rId5" imgW="1612800" imgH="711000" progId="Equation.DSMT4">
                  <p:embed/>
                </p:oleObj>
              </mc:Choice>
              <mc:Fallback>
                <p:oleObj name="Equation" r:id="rId5" imgW="161280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04112" y="2789893"/>
                        <a:ext cx="3054665" cy="1346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422A050-07CA-49C3-9B8C-B33F59931B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424707"/>
              </p:ext>
            </p:extLst>
          </p:nvPr>
        </p:nvGraphicFramePr>
        <p:xfrm>
          <a:off x="6630744" y="2031453"/>
          <a:ext cx="2286751" cy="538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4" name="Equation" r:id="rId7" imgW="1295280" imgH="304560" progId="Equation.DSMT4">
                  <p:embed/>
                </p:oleObj>
              </mc:Choice>
              <mc:Fallback>
                <p:oleObj name="Equation" r:id="rId7" imgW="129528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30744" y="2031453"/>
                        <a:ext cx="2286751" cy="538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8512D1C-DA1A-475D-92B9-9A6FFCD4C5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230873"/>
              </p:ext>
            </p:extLst>
          </p:nvPr>
        </p:nvGraphicFramePr>
        <p:xfrm>
          <a:off x="5171649" y="4875501"/>
          <a:ext cx="1842408" cy="460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" name="Equation" r:id="rId9" imgW="914400" imgH="228600" progId="Equation.DSMT4">
                  <p:embed/>
                </p:oleObj>
              </mc:Choice>
              <mc:Fallback>
                <p:oleObj name="Equation" r:id="rId9" imgW="914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71649" y="4875501"/>
                        <a:ext cx="1842408" cy="460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515F199-983F-4A20-8813-1C0683F499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828033"/>
              </p:ext>
            </p:extLst>
          </p:nvPr>
        </p:nvGraphicFramePr>
        <p:xfrm>
          <a:off x="2089180" y="3336890"/>
          <a:ext cx="2706380" cy="814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" name="Equation" r:id="rId11" imgW="1434960" imgH="431640" progId="Equation.DSMT4">
                  <p:embed/>
                </p:oleObj>
              </mc:Choice>
              <mc:Fallback>
                <p:oleObj name="Equation" r:id="rId11" imgW="14349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89180" y="3336890"/>
                        <a:ext cx="2706380" cy="814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Solid Momentum Equations">
            <a:extLst>
              <a:ext uri="{FF2B5EF4-FFF2-40B4-BE49-F238E27FC236}">
                <a16:creationId xmlns:a16="http://schemas.microsoft.com/office/drawing/2014/main" id="{FEE044DF-701C-43E3-869A-DCB354B6C22D}"/>
              </a:ext>
            </a:extLst>
          </p:cNvPr>
          <p:cNvSpPr txBox="1"/>
          <p:nvPr/>
        </p:nvSpPr>
        <p:spPr>
          <a:xfrm>
            <a:off x="4002505" y="4438729"/>
            <a:ext cx="415040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en-GB" dirty="0"/>
              <a:t>For cubic foam cell symmetry (isotropic)</a:t>
            </a:r>
            <a:endParaRPr dirty="0"/>
          </a:p>
        </p:txBody>
      </p:sp>
      <p:sp>
        <p:nvSpPr>
          <p:cNvPr id="15" name="Viscous dissipation effects dominate in the material.…">
            <a:extLst>
              <a:ext uri="{FF2B5EF4-FFF2-40B4-BE49-F238E27FC236}">
                <a16:creationId xmlns:a16="http://schemas.microsoft.com/office/drawing/2014/main" id="{3392777C-41BB-415D-88F0-9F5907510045}"/>
              </a:ext>
            </a:extLst>
          </p:cNvPr>
          <p:cNvSpPr txBox="1"/>
          <p:nvPr/>
        </p:nvSpPr>
        <p:spPr>
          <a:xfrm>
            <a:off x="1618565" y="5489273"/>
            <a:ext cx="950691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chemeClr val="tx1"/>
                </a:solidFill>
              </a:rPr>
              <a:t>Provides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the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dynamic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viscous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dissipation</a:t>
            </a:r>
            <a:r>
              <a:rPr lang="de-CH" sz="2000" dirty="0">
                <a:solidFill>
                  <a:schemeClr val="tx1"/>
                </a:solidFill>
              </a:rPr>
              <a:t> in </a:t>
            </a:r>
            <a:r>
              <a:rPr lang="de-CH" sz="2000" dirty="0" err="1">
                <a:solidFill>
                  <a:schemeClr val="tx1"/>
                </a:solidFill>
              </a:rPr>
              <a:t>the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model</a:t>
            </a:r>
            <a:r>
              <a:rPr lang="de-CH" sz="2000" dirty="0">
                <a:solidFill>
                  <a:schemeClr val="tx1"/>
                </a:solidFill>
              </a:rPr>
              <a:t>.</a:t>
            </a:r>
            <a:endParaRPr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en-GB" sz="2000" dirty="0">
                <a:solidFill>
                  <a:srgbClr val="FF0000"/>
                </a:solidFill>
              </a:rPr>
              <a:t>COMSOL </a:t>
            </a:r>
            <a:r>
              <a:rPr lang="en-GB" sz="2000" dirty="0" err="1">
                <a:solidFill>
                  <a:srgbClr val="FF0000"/>
                </a:solidFill>
              </a:rPr>
              <a:t>Thermoviscous</a:t>
            </a:r>
            <a:r>
              <a:rPr lang="en-GB" sz="2000" dirty="0">
                <a:solidFill>
                  <a:srgbClr val="FF0000"/>
                </a:solidFill>
              </a:rPr>
              <a:t> Acoustic Fluid solutions to estimate the drag force impedance terms.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37B6388-2BFE-014B-B493-25BA86C54943}"/>
              </a:ext>
            </a:extLst>
          </p:cNvPr>
          <p:cNvSpPr/>
          <p:nvPr/>
        </p:nvSpPr>
        <p:spPr>
          <a:xfrm>
            <a:off x="6152345" y="3165260"/>
            <a:ext cx="599588" cy="603926"/>
          </a:xfrm>
          <a:prstGeom prst="ellipse">
            <a:avLst/>
          </a:prstGeom>
          <a:noFill/>
          <a:ln w="31750" cap="flat">
            <a:solidFill>
              <a:srgbClr val="C00000">
                <a:alpha val="65000"/>
              </a:srgb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467384F-2FEC-D342-9DF2-66CA22009789}"/>
              </a:ext>
            </a:extLst>
          </p:cNvPr>
          <p:cNvSpPr/>
          <p:nvPr/>
        </p:nvSpPr>
        <p:spPr>
          <a:xfrm>
            <a:off x="7441370" y="2018498"/>
            <a:ext cx="599588" cy="603926"/>
          </a:xfrm>
          <a:prstGeom prst="ellipse">
            <a:avLst/>
          </a:prstGeom>
          <a:noFill/>
          <a:ln w="31750" cap="flat">
            <a:solidFill>
              <a:srgbClr val="C00000">
                <a:alpha val="65000"/>
              </a:srgb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luid Continuity with Heat Transfer from Fibre to Fluid"/>
          <p:cNvSpPr txBox="1">
            <a:spLocks noGrp="1"/>
          </p:cNvSpPr>
          <p:nvPr>
            <p:ph type="title"/>
          </p:nvPr>
        </p:nvSpPr>
        <p:spPr>
          <a:xfrm>
            <a:off x="2082120" y="223127"/>
            <a:ext cx="8245951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dirty="0"/>
              <a:t>Fluid </a:t>
            </a:r>
            <a:r>
              <a:rPr lang="en-GB" dirty="0"/>
              <a:t>Dilatation</a:t>
            </a:r>
            <a:r>
              <a:rPr dirty="0"/>
              <a:t> with </a:t>
            </a:r>
            <a:r>
              <a:rPr lang="de-CH" dirty="0"/>
              <a:t>Solid – Fluid </a:t>
            </a:r>
            <a:r>
              <a:rPr lang="en-GB" dirty="0"/>
              <a:t>Oscillatory </a:t>
            </a:r>
            <a:r>
              <a:rPr dirty="0"/>
              <a:t>Heat Transfer</a:t>
            </a:r>
          </a:p>
        </p:txBody>
      </p:sp>
      <p:sp>
        <p:nvSpPr>
          <p:cNvPr id="145" name="Stress-Strain for Transverse Isotropy"/>
          <p:cNvSpPr txBox="1"/>
          <p:nvPr/>
        </p:nvSpPr>
        <p:spPr>
          <a:xfrm>
            <a:off x="2448141" y="1407841"/>
            <a:ext cx="246221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/>
              <a:t>Stress-Strain </a:t>
            </a:r>
            <a:r>
              <a:rPr lang="en-GB" dirty="0"/>
              <a:t>Relations</a:t>
            </a:r>
            <a:endParaRPr dirty="0"/>
          </a:p>
        </p:txBody>
      </p:sp>
      <p:sp>
        <p:nvSpPr>
          <p:cNvPr id="148" name="Fluid Dilatation modified for Non-Equilibrium…"/>
          <p:cNvSpPr txBox="1"/>
          <p:nvPr/>
        </p:nvSpPr>
        <p:spPr>
          <a:xfrm>
            <a:off x="1366023" y="2448623"/>
            <a:ext cx="462644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1800">
                <a:solidFill>
                  <a:schemeClr val="accent5"/>
                </a:solidFill>
              </a:defRPr>
            </a:pPr>
            <a:r>
              <a:rPr sz="1800" dirty="0">
                <a:solidFill>
                  <a:schemeClr val="tx1"/>
                </a:solidFill>
              </a:rPr>
              <a:t>Fluid Dilatation modified for Non-Equilibrium</a:t>
            </a:r>
          </a:p>
        </p:txBody>
      </p:sp>
      <p:sp>
        <p:nvSpPr>
          <p:cNvPr id="152" name="Scaling Coefficient"/>
          <p:cNvSpPr txBox="1"/>
          <p:nvPr/>
        </p:nvSpPr>
        <p:spPr>
          <a:xfrm>
            <a:off x="2123562" y="4453978"/>
            <a:ext cx="297517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de-CH" dirty="0"/>
              <a:t>Dynamic </a:t>
            </a:r>
            <a:r>
              <a:rPr dirty="0"/>
              <a:t>Scaling Coefficient</a:t>
            </a:r>
          </a:p>
        </p:txBody>
      </p:sp>
      <p:sp>
        <p:nvSpPr>
          <p:cNvPr id="153" name="Thermal Impedance at fibre/fluid interface"/>
          <p:cNvSpPr txBox="1"/>
          <p:nvPr/>
        </p:nvSpPr>
        <p:spPr>
          <a:xfrm>
            <a:off x="6485106" y="1409958"/>
            <a:ext cx="435243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/>
              <a:t>Thermal Impedance at </a:t>
            </a:r>
            <a:r>
              <a:rPr lang="en-GB" dirty="0"/>
              <a:t>solid</a:t>
            </a:r>
            <a:r>
              <a:rPr dirty="0"/>
              <a:t>/fluid interface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288A8-59F3-5849-AEB9-E8F1AF8A1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796" y="5033048"/>
            <a:ext cx="3192742" cy="1083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DDABAB-C49C-6F4A-83C9-6A45130AE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755" y="2958149"/>
            <a:ext cx="3554325" cy="11405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48168E-CE97-274E-A17C-00D70AC00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812" y="1709632"/>
            <a:ext cx="2256754" cy="1049653"/>
          </a:xfrm>
          <a:prstGeom prst="rect">
            <a:avLst/>
          </a:prstGeom>
        </p:spPr>
      </p:pic>
      <p:sp>
        <p:nvSpPr>
          <p:cNvPr id="27" name="relative motion between solid and fluid">
            <a:extLst>
              <a:ext uri="{FF2B5EF4-FFF2-40B4-BE49-F238E27FC236}">
                <a16:creationId xmlns:a16="http://schemas.microsoft.com/office/drawing/2014/main" id="{4A51ADBE-9EF5-8A4F-9DCE-AB1F0A219C5B}"/>
              </a:ext>
            </a:extLst>
          </p:cNvPr>
          <p:cNvSpPr txBox="1"/>
          <p:nvPr/>
        </p:nvSpPr>
        <p:spPr>
          <a:xfrm>
            <a:off x="9234073" y="1972287"/>
            <a:ext cx="2388668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r>
              <a:rPr lang="de-CH" sz="1600" dirty="0"/>
              <a:t>based on oscillatory fluid and solid thermal fields</a:t>
            </a:r>
            <a:endParaRPr sz="16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13716D3-4D1E-4EF4-9FA9-4FECEA22A8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432462"/>
              </p:ext>
            </p:extLst>
          </p:nvPr>
        </p:nvGraphicFramePr>
        <p:xfrm>
          <a:off x="2751864" y="1765731"/>
          <a:ext cx="1787151" cy="533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name="Equation" r:id="rId6" imgW="850680" imgH="253800" progId="Equation.DSMT4">
                  <p:embed/>
                </p:oleObj>
              </mc:Choice>
              <mc:Fallback>
                <p:oleObj name="Equation" r:id="rId6" imgW="8506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51864" y="1765731"/>
                        <a:ext cx="1787151" cy="533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82319B2-A36A-4EAB-900F-AEE8E94A9D65}"/>
              </a:ext>
            </a:extLst>
          </p:cNvPr>
          <p:cNvSpPr/>
          <p:nvPr/>
        </p:nvSpPr>
        <p:spPr>
          <a:xfrm>
            <a:off x="1495541" y="3608169"/>
            <a:ext cx="4496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>
                <a:solidFill>
                  <a:schemeClr val="accent5"/>
                </a:solidFill>
              </a:defRPr>
            </a:pPr>
            <a:r>
              <a:rPr lang="en-GB" dirty="0">
                <a:solidFill>
                  <a:srgbClr val="0070C0"/>
                </a:solidFill>
              </a:rPr>
              <a:t>(heat flow from foam cell solid to fluid results in a thermal expansion of the fluid)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D0B5538-8F85-6B47-9215-EFFA5BD875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12000" y="4152900"/>
          <a:ext cx="812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5" r:id="rId8" imgW="0" imgH="0" progId="Equation.DSMT4">
                  <p:embed/>
                </p:oleObj>
              </mc:Choice>
              <mc:Fallback>
                <p:oleObj r:id="rId8" imgW="0" imgH="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7112000" y="4152900"/>
                        <a:ext cx="812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B758B7E-0B44-6C4A-AF6A-63BD67B106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12000" y="4152900"/>
          <a:ext cx="812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6" r:id="rId9" imgW="0" imgH="0" progId="Equation.DSMT4">
                  <p:embed/>
                </p:oleObj>
              </mc:Choice>
              <mc:Fallback>
                <p:oleObj r:id="rId9" imgW="0" imgH="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7112000" y="4152900"/>
                        <a:ext cx="812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A2A9AE1-7768-5543-95A0-E4F2542C51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12000" y="4152900"/>
          <a:ext cx="812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" r:id="rId10" imgW="0" imgH="0" progId="Equation.DSMT4">
                  <p:embed/>
                </p:oleObj>
              </mc:Choice>
              <mc:Fallback>
                <p:oleObj r:id="rId10" imgW="0" imgH="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7112000" y="4152900"/>
                        <a:ext cx="812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580F836F-F808-904A-8BC7-1044EB47AD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69660" y="2900441"/>
            <a:ext cx="3351557" cy="62285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ADE30DC-A2EF-41B8-A2FF-B567C8BE8F07}"/>
              </a:ext>
            </a:extLst>
          </p:cNvPr>
          <p:cNvSpPr/>
          <p:nvPr/>
        </p:nvSpPr>
        <p:spPr>
          <a:xfrm>
            <a:off x="6910755" y="3374817"/>
            <a:ext cx="469492" cy="428897"/>
          </a:xfrm>
          <a:prstGeom prst="ellipse">
            <a:avLst/>
          </a:prstGeom>
          <a:noFill/>
          <a:ln w="31750" cap="flat">
            <a:solidFill>
              <a:srgbClr val="C00000">
                <a:alpha val="65000"/>
              </a:srgb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832F81B-F401-4202-934B-21BE1E5CC623}"/>
              </a:ext>
            </a:extLst>
          </p:cNvPr>
          <p:cNvSpPr/>
          <p:nvPr/>
        </p:nvSpPr>
        <p:spPr>
          <a:xfrm>
            <a:off x="3506852" y="5160460"/>
            <a:ext cx="469492" cy="428897"/>
          </a:xfrm>
          <a:prstGeom prst="ellipse">
            <a:avLst/>
          </a:prstGeom>
          <a:noFill/>
          <a:ln w="31750" cap="flat">
            <a:solidFill>
              <a:srgbClr val="C00000">
                <a:alpha val="65000"/>
              </a:srgb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" name="Viscous dissipation effects dominate in the material.…">
            <a:extLst>
              <a:ext uri="{FF2B5EF4-FFF2-40B4-BE49-F238E27FC236}">
                <a16:creationId xmlns:a16="http://schemas.microsoft.com/office/drawing/2014/main" id="{6DB2B288-7A86-D749-9765-0B57952BA9EF}"/>
              </a:ext>
            </a:extLst>
          </p:cNvPr>
          <p:cNvSpPr txBox="1"/>
          <p:nvPr/>
        </p:nvSpPr>
        <p:spPr>
          <a:xfrm>
            <a:off x="6096000" y="4410284"/>
            <a:ext cx="5723106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Alters </a:t>
            </a:r>
            <a:r>
              <a:rPr lang="de-CH" sz="2000" dirty="0" err="1">
                <a:solidFill>
                  <a:schemeClr val="tx1"/>
                </a:solidFill>
              </a:rPr>
              <a:t>the</a:t>
            </a:r>
            <a:r>
              <a:rPr lang="de-CH" sz="2000" dirty="0">
                <a:solidFill>
                  <a:schemeClr val="tx1"/>
                </a:solidFill>
              </a:rPr>
              <a:t> fluid </a:t>
            </a:r>
            <a:r>
              <a:rPr lang="de-CH" sz="2000" dirty="0" err="1">
                <a:solidFill>
                  <a:schemeClr val="tx1"/>
                </a:solidFill>
              </a:rPr>
              <a:t>wave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propagation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through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the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porous</a:t>
            </a:r>
            <a:r>
              <a:rPr lang="de-CH" sz="2000" dirty="0">
                <a:solidFill>
                  <a:schemeClr val="tx1"/>
                </a:solidFill>
              </a:rPr>
              <a:t> material.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rgbClr val="FF0000"/>
                </a:solidFill>
              </a:rPr>
              <a:t>COMSOL </a:t>
            </a:r>
            <a:r>
              <a:rPr lang="de-CH" sz="2000" dirty="0" err="1">
                <a:solidFill>
                  <a:srgbClr val="FF0000"/>
                </a:solidFill>
              </a:rPr>
              <a:t>Structural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Mechanics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solutions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to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estimate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elasticty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matrix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  <a:endParaRPr sz="2000" dirty="0">
              <a:solidFill>
                <a:srgbClr val="FF0000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en-GB" sz="2000" dirty="0">
                <a:solidFill>
                  <a:srgbClr val="FF0000"/>
                </a:solidFill>
              </a:rPr>
              <a:t>COMSOL Heat Transfer solutions to provide the thermal impedances.</a:t>
            </a:r>
            <a:endParaRPr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67CFCC-26DE-9A46-BEAC-37A89F0F1C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867867"/>
            <a:ext cx="5829300" cy="3886200"/>
          </a:xfrm>
          <a:prstGeom prst="rect">
            <a:avLst/>
          </a:prstGeom>
        </p:spPr>
      </p:pic>
      <p:sp>
        <p:nvSpPr>
          <p:cNvPr id="5" name="225 Fibre Array: Viscous and Thermal Boundary Layers Interaction">
            <a:extLst>
              <a:ext uri="{FF2B5EF4-FFF2-40B4-BE49-F238E27FC236}">
                <a16:creationId xmlns:a16="http://schemas.microsoft.com/office/drawing/2014/main" id="{94156D93-8D0B-6C48-A2F3-77FEBC886A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27201" y="86244"/>
            <a:ext cx="8903854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/>
              <a:t>3mm Kelvin </a:t>
            </a:r>
            <a:r>
              <a:rPr lang="de-CH" dirty="0" err="1"/>
              <a:t>Foam</a:t>
            </a:r>
            <a:r>
              <a:rPr lang="de-CH" dirty="0"/>
              <a:t> </a:t>
            </a:r>
            <a:r>
              <a:rPr lang="de-CH" dirty="0" err="1"/>
              <a:t>Cell</a:t>
            </a:r>
            <a:r>
              <a:rPr lang="de-CH" dirty="0"/>
              <a:t> </a:t>
            </a:r>
            <a:r>
              <a:rPr lang="de-CH" dirty="0" err="1"/>
              <a:t>Geometry</a:t>
            </a:r>
            <a:endParaRPr dirty="0"/>
          </a:p>
        </p:txBody>
      </p:sp>
      <p:sp>
        <p:nvSpPr>
          <p:cNvPr id="6" name="Viscous dissipation effects dominate in the material.…">
            <a:extLst>
              <a:ext uri="{FF2B5EF4-FFF2-40B4-BE49-F238E27FC236}">
                <a16:creationId xmlns:a16="http://schemas.microsoft.com/office/drawing/2014/main" id="{1BCEE791-18E8-664C-AD95-83FC2F56E8CD}"/>
              </a:ext>
            </a:extLst>
          </p:cNvPr>
          <p:cNvSpPr txBox="1"/>
          <p:nvPr/>
        </p:nvSpPr>
        <p:spPr>
          <a:xfrm>
            <a:off x="5745805" y="1276534"/>
            <a:ext cx="6051479" cy="5027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3 mm </a:t>
            </a:r>
            <a:r>
              <a:rPr lang="de-CH" sz="2000" dirty="0" err="1">
                <a:solidFill>
                  <a:schemeClr val="tx1"/>
                </a:solidFill>
              </a:rPr>
              <a:t>Cell</a:t>
            </a:r>
            <a:r>
              <a:rPr lang="de-CH" sz="2000" dirty="0">
                <a:solidFill>
                  <a:schemeClr val="tx1"/>
                </a:solidFill>
              </a:rPr>
              <a:t> Size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0.5 mm </a:t>
            </a:r>
            <a:r>
              <a:rPr lang="de-CH" sz="2000" dirty="0" err="1">
                <a:solidFill>
                  <a:schemeClr val="tx1"/>
                </a:solidFill>
              </a:rPr>
              <a:t>Cylindrical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Strut</a:t>
            </a:r>
            <a:r>
              <a:rPr lang="de-CH" sz="2000" dirty="0">
                <a:solidFill>
                  <a:schemeClr val="tx1"/>
                </a:solidFill>
              </a:rPr>
              <a:t> Diameter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0.8788 </a:t>
            </a:r>
            <a:r>
              <a:rPr lang="de-CH" sz="2000" dirty="0" err="1">
                <a:solidFill>
                  <a:schemeClr val="tx1"/>
                </a:solidFill>
              </a:rPr>
              <a:t>Porosity</a:t>
            </a: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3D </a:t>
            </a:r>
            <a:r>
              <a:rPr lang="de-CH" sz="2000" dirty="0" err="1">
                <a:solidFill>
                  <a:schemeClr val="tx1"/>
                </a:solidFill>
              </a:rPr>
              <a:t>Printing</a:t>
            </a:r>
            <a:r>
              <a:rPr lang="de-CH" sz="2000" dirty="0">
                <a:solidFill>
                  <a:schemeClr val="tx1"/>
                </a:solidFill>
              </a:rPr>
              <a:t> – PLA </a:t>
            </a:r>
            <a:r>
              <a:rPr lang="de-CH" sz="2000" dirty="0" err="1">
                <a:solidFill>
                  <a:schemeClr val="tx1"/>
                </a:solidFill>
              </a:rPr>
              <a:t>filament</a:t>
            </a:r>
            <a:r>
              <a:rPr lang="de-CH" sz="2000" dirty="0">
                <a:solidFill>
                  <a:schemeClr val="tx1"/>
                </a:solidFill>
              </a:rPr>
              <a:t> material.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21.1 MPa </a:t>
            </a:r>
            <a:r>
              <a:rPr lang="de-CH" sz="2000" dirty="0" err="1">
                <a:solidFill>
                  <a:schemeClr val="tx1"/>
                </a:solidFill>
              </a:rPr>
              <a:t>Bulk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Modulus</a:t>
            </a: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0.3 </a:t>
            </a:r>
            <a:r>
              <a:rPr lang="de-CH" sz="2000" dirty="0" err="1">
                <a:solidFill>
                  <a:schemeClr val="tx1"/>
                </a:solidFill>
              </a:rPr>
              <a:t>Poisson’s</a:t>
            </a:r>
            <a:r>
              <a:rPr lang="de-CH" sz="2000" dirty="0">
                <a:solidFill>
                  <a:schemeClr val="tx1"/>
                </a:solidFill>
              </a:rPr>
              <a:t> Ratio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0.16 W/</a:t>
            </a:r>
            <a:r>
              <a:rPr lang="de-CH" sz="2000" dirty="0" err="1">
                <a:solidFill>
                  <a:schemeClr val="tx1"/>
                </a:solidFill>
              </a:rPr>
              <a:t>mK</a:t>
            </a:r>
            <a:r>
              <a:rPr lang="de-CH" sz="2000" dirty="0">
                <a:solidFill>
                  <a:schemeClr val="tx1"/>
                </a:solidFill>
              </a:rPr>
              <a:t> Thermal </a:t>
            </a:r>
            <a:r>
              <a:rPr lang="de-CH" sz="2000" dirty="0" err="1">
                <a:solidFill>
                  <a:schemeClr val="tx1"/>
                </a:solidFill>
              </a:rPr>
              <a:t>Conductivity</a:t>
            </a: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1600 J/</a:t>
            </a:r>
            <a:r>
              <a:rPr lang="de-CH" sz="2000" dirty="0" err="1">
                <a:solidFill>
                  <a:schemeClr val="tx1"/>
                </a:solidFill>
              </a:rPr>
              <a:t>kgK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Specific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Heat</a:t>
            </a: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Air </a:t>
            </a:r>
            <a:r>
              <a:rPr lang="de-CH" sz="2000" dirty="0" err="1">
                <a:solidFill>
                  <a:schemeClr val="tx1"/>
                </a:solidFill>
              </a:rPr>
              <a:t>properties</a:t>
            </a:r>
            <a:r>
              <a:rPr lang="de-CH" sz="2000" dirty="0">
                <a:solidFill>
                  <a:schemeClr val="tx1"/>
                </a:solidFill>
              </a:rPr>
              <a:t> at 20 </a:t>
            </a:r>
            <a:r>
              <a:rPr lang="de-CH" sz="2000" dirty="0" err="1">
                <a:solidFill>
                  <a:schemeClr val="tx1"/>
                </a:solidFill>
              </a:rPr>
              <a:t>deg</a:t>
            </a:r>
            <a:r>
              <a:rPr lang="de-CH" sz="2000" dirty="0">
                <a:solidFill>
                  <a:schemeClr val="tx1"/>
                </a:solidFill>
              </a:rPr>
              <a:t>. C</a:t>
            </a:r>
          </a:p>
          <a:p>
            <a:pPr marL="228600" indent="-228600">
              <a:buSzPct val="100000"/>
              <a:buChar char="•"/>
              <a:defRPr sz="2000"/>
            </a:pPr>
            <a:endParaRPr lang="de-CH"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rgbClr val="FF0000"/>
                </a:solidFill>
              </a:rPr>
              <a:t>Geometric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and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constitutive</a:t>
            </a:r>
            <a:r>
              <a:rPr lang="de-CH" sz="2000" dirty="0">
                <a:solidFill>
                  <a:srgbClr val="FF0000"/>
                </a:solidFill>
              </a:rPr>
              <a:t> material </a:t>
            </a:r>
            <a:r>
              <a:rPr lang="de-CH" sz="2000" dirty="0" err="1">
                <a:solidFill>
                  <a:srgbClr val="FF0000"/>
                </a:solidFill>
              </a:rPr>
              <a:t>properties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for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the</a:t>
            </a:r>
            <a:r>
              <a:rPr lang="de-CH" sz="2000" dirty="0">
                <a:solidFill>
                  <a:srgbClr val="FF0000"/>
                </a:solidFill>
              </a:rPr>
              <a:t> COMSOL </a:t>
            </a:r>
            <a:r>
              <a:rPr lang="de-CH" sz="2000" dirty="0" err="1">
                <a:solidFill>
                  <a:srgbClr val="FF0000"/>
                </a:solidFill>
              </a:rPr>
              <a:t>modelling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rgbClr val="FF0000"/>
                </a:solidFill>
              </a:rPr>
              <a:t>Actual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geometry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and</a:t>
            </a:r>
            <a:r>
              <a:rPr lang="de-CH" sz="2000" dirty="0">
                <a:solidFill>
                  <a:srgbClr val="FF0000"/>
                </a:solidFill>
              </a:rPr>
              <a:t> material </a:t>
            </a:r>
            <a:r>
              <a:rPr lang="de-CH" sz="2000" dirty="0" err="1">
                <a:solidFill>
                  <a:srgbClr val="FF0000"/>
                </a:solidFill>
              </a:rPr>
              <a:t>properties</a:t>
            </a:r>
            <a:r>
              <a:rPr lang="de-CH" sz="2000" dirty="0">
                <a:solidFill>
                  <a:srgbClr val="FF0000"/>
                </a:solidFill>
              </a:rPr>
              <a:t> will </a:t>
            </a:r>
            <a:r>
              <a:rPr lang="de-CH" sz="2000" dirty="0" err="1">
                <a:solidFill>
                  <a:srgbClr val="FF0000"/>
                </a:solidFill>
              </a:rPr>
              <a:t>deviate</a:t>
            </a:r>
            <a:r>
              <a:rPr lang="de-CH" sz="2000" dirty="0">
                <a:solidFill>
                  <a:srgbClr val="FF0000"/>
                </a:solidFill>
              </a:rPr>
              <a:t> due </a:t>
            </a:r>
            <a:r>
              <a:rPr lang="de-CH" sz="2000" dirty="0" err="1">
                <a:solidFill>
                  <a:srgbClr val="FF0000"/>
                </a:solidFill>
              </a:rPr>
              <a:t>to</a:t>
            </a:r>
            <a:r>
              <a:rPr lang="de-CH" sz="2000" dirty="0">
                <a:solidFill>
                  <a:srgbClr val="FF0000"/>
                </a:solidFill>
              </a:rPr>
              <a:t> thermal </a:t>
            </a:r>
            <a:r>
              <a:rPr lang="de-CH" sz="2000" dirty="0" err="1">
                <a:solidFill>
                  <a:srgbClr val="FF0000"/>
                </a:solidFill>
              </a:rPr>
              <a:t>aspects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of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printing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685546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7F3B46-191C-4B4A-A272-1A0AF4A3B7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4" t="3697" r="1909" b="4828"/>
          <a:stretch/>
        </p:blipFill>
        <p:spPr>
          <a:xfrm>
            <a:off x="6628837" y="3248799"/>
            <a:ext cx="4495635" cy="3480638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AD6E25C-E0DB-F848-8A8E-3850D04B54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82" b="4505"/>
          <a:stretch/>
        </p:blipFill>
        <p:spPr>
          <a:xfrm>
            <a:off x="1418836" y="3352106"/>
            <a:ext cx="4020658" cy="3272512"/>
          </a:xfrm>
          <a:prstGeom prst="rect">
            <a:avLst/>
          </a:prstGeom>
        </p:spPr>
      </p:pic>
      <p:sp>
        <p:nvSpPr>
          <p:cNvPr id="5" name="225 Fibre Array: Viscous and Thermal Boundary Layers Interaction">
            <a:extLst>
              <a:ext uri="{FF2B5EF4-FFF2-40B4-BE49-F238E27FC236}">
                <a16:creationId xmlns:a16="http://schemas.microsoft.com/office/drawing/2014/main" id="{CCB828F6-0A36-9347-9DD6-20002A125A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27201" y="86244"/>
            <a:ext cx="8903854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/>
              <a:t>Determination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Elasticity</a:t>
            </a:r>
            <a:r>
              <a:rPr lang="de-CH" dirty="0"/>
              <a:t> Matrix</a:t>
            </a:r>
            <a:endParaRPr dirty="0"/>
          </a:p>
        </p:txBody>
      </p:sp>
      <p:sp>
        <p:nvSpPr>
          <p:cNvPr id="6" name="Viscous drag force estimate within approx. 5% of analytical solution.…">
            <a:extLst>
              <a:ext uri="{FF2B5EF4-FFF2-40B4-BE49-F238E27FC236}">
                <a16:creationId xmlns:a16="http://schemas.microsoft.com/office/drawing/2014/main" id="{4B18692F-B2F3-664E-9AB2-DB3FECE9169E}"/>
              </a:ext>
            </a:extLst>
          </p:cNvPr>
          <p:cNvSpPr txBox="1"/>
          <p:nvPr/>
        </p:nvSpPr>
        <p:spPr>
          <a:xfrm>
            <a:off x="1921253" y="1345677"/>
            <a:ext cx="8903853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Assume</a:t>
            </a:r>
            <a:r>
              <a:rPr lang="de-CH" sz="2000" dirty="0"/>
              <a:t> </a:t>
            </a:r>
            <a:r>
              <a:rPr lang="de-CH" sz="2000" dirty="0" err="1"/>
              <a:t>that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isotropic</a:t>
            </a:r>
            <a:r>
              <a:rPr lang="de-CH" sz="2000" dirty="0"/>
              <a:t> Kelvin </a:t>
            </a:r>
            <a:r>
              <a:rPr lang="de-CH" sz="2000" dirty="0" err="1"/>
              <a:t>foam</a:t>
            </a:r>
            <a:r>
              <a:rPr lang="de-CH" sz="2000" dirty="0"/>
              <a:t> </a:t>
            </a:r>
            <a:r>
              <a:rPr lang="de-CH" sz="2000" dirty="0" err="1"/>
              <a:t>cell</a:t>
            </a:r>
            <a:r>
              <a:rPr lang="de-CH" sz="2000" dirty="0"/>
              <a:t> </a:t>
            </a:r>
            <a:r>
              <a:rPr lang="de-CH" sz="2000" dirty="0" err="1"/>
              <a:t>is</a:t>
            </a:r>
            <a:r>
              <a:rPr lang="de-CH" sz="2000" dirty="0"/>
              <a:t> </a:t>
            </a:r>
            <a:r>
              <a:rPr lang="de-CH" sz="2000" dirty="0" err="1"/>
              <a:t>part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a </a:t>
            </a:r>
            <a:r>
              <a:rPr lang="de-CH" sz="2000" dirty="0" err="1"/>
              <a:t>periodic</a:t>
            </a:r>
            <a:r>
              <a:rPr lang="de-CH" sz="2000" dirty="0"/>
              <a:t> </a:t>
            </a:r>
            <a:r>
              <a:rPr lang="de-CH" sz="2000" dirty="0" err="1"/>
              <a:t>array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cells</a:t>
            </a:r>
            <a:r>
              <a:rPr lang="de-CH" sz="2000" dirty="0"/>
              <a:t>.</a:t>
            </a: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/>
              <a:t>Using</a:t>
            </a:r>
            <a:r>
              <a:rPr lang="de-CH" sz="2000" dirty="0"/>
              <a:t> </a:t>
            </a:r>
            <a:r>
              <a:rPr lang="de-CH" sz="2000" dirty="0" err="1"/>
              <a:t>periodicity</a:t>
            </a:r>
            <a:r>
              <a:rPr lang="de-CH" sz="2000" dirty="0"/>
              <a:t> </a:t>
            </a:r>
            <a:r>
              <a:rPr lang="de-CH" sz="2000" dirty="0" err="1"/>
              <a:t>boundary</a:t>
            </a:r>
            <a:r>
              <a:rPr lang="de-CH" sz="2000" dirty="0"/>
              <a:t> </a:t>
            </a:r>
            <a:r>
              <a:rPr lang="de-CH" sz="2000" dirty="0" err="1"/>
              <a:t>conditions</a:t>
            </a:r>
            <a:r>
              <a:rPr lang="de-CH" sz="2000" dirty="0"/>
              <a:t>, 6 </a:t>
            </a:r>
            <a:r>
              <a:rPr lang="de-CH" sz="2000" dirty="0" err="1"/>
              <a:t>load</a:t>
            </a:r>
            <a:r>
              <a:rPr lang="de-CH" sz="2000" dirty="0"/>
              <a:t> </a:t>
            </a:r>
            <a:r>
              <a:rPr lang="de-CH" sz="2000" dirty="0" err="1"/>
              <a:t>cases</a:t>
            </a:r>
            <a:r>
              <a:rPr lang="de-CH" sz="2000" dirty="0"/>
              <a:t> </a:t>
            </a:r>
            <a:r>
              <a:rPr lang="de-CH" sz="2000" dirty="0" err="1"/>
              <a:t>are</a:t>
            </a:r>
            <a:r>
              <a:rPr lang="de-CH" sz="2000" dirty="0"/>
              <a:t> </a:t>
            </a:r>
            <a:r>
              <a:rPr lang="de-CH" sz="2000" dirty="0" err="1"/>
              <a:t>used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determine</a:t>
            </a:r>
            <a:r>
              <a:rPr lang="de-CH" sz="2000" dirty="0"/>
              <a:t> </a:t>
            </a:r>
            <a:r>
              <a:rPr lang="de-CH" sz="2000" dirty="0" err="1"/>
              <a:t>Elastic</a:t>
            </a:r>
            <a:r>
              <a:rPr lang="de-CH" sz="2000" dirty="0"/>
              <a:t> Matrix.</a:t>
            </a:r>
            <a:endParaRPr sz="2000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DF04602-4789-9F4C-BC42-AA5B8E029B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12000" y="4152900"/>
          <a:ext cx="812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r:id="rId5" imgW="0" imgH="0" progId="Equation.DSMT4">
                  <p:embed/>
                </p:oleObj>
              </mc:Choice>
              <mc:Fallback>
                <p:oleObj r:id="rId5" imgW="0" imgH="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7112000" y="4152900"/>
                        <a:ext cx="812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81B1C08-DF6E-D344-8715-72FBF89B95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6959" y="2523546"/>
            <a:ext cx="5209920" cy="676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ACDD68-AE36-5E4C-BC9A-FEDDA17629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4258" y="2523547"/>
            <a:ext cx="2813281" cy="67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8841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69CDB1-C45D-4CC1-AFE1-532A4E7248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5" r="20680"/>
          <a:stretch/>
        </p:blipFill>
        <p:spPr>
          <a:xfrm>
            <a:off x="1687242" y="1328488"/>
            <a:ext cx="2457266" cy="2690146"/>
          </a:xfrm>
          <a:prstGeom prst="rect">
            <a:avLst/>
          </a:prstGeom>
        </p:spPr>
      </p:pic>
      <p:sp>
        <p:nvSpPr>
          <p:cNvPr id="4" name="Viscous and Thermal Boundary Layer Strength">
            <a:extLst>
              <a:ext uri="{FF2B5EF4-FFF2-40B4-BE49-F238E27FC236}">
                <a16:creationId xmlns:a16="http://schemas.microsoft.com/office/drawing/2014/main" id="{F6A760C5-93D5-4B99-8FB1-7A7AAE869B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52066" y="101600"/>
            <a:ext cx="7293440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/>
              <a:t>Dynamic </a:t>
            </a:r>
            <a:r>
              <a:rPr lang="de-CH" dirty="0" err="1"/>
              <a:t>Viscous</a:t>
            </a:r>
            <a:r>
              <a:rPr lang="de-CH" dirty="0"/>
              <a:t> Drag Force </a:t>
            </a:r>
            <a:r>
              <a:rPr lang="de-CH" dirty="0" err="1"/>
              <a:t>Impedance</a:t>
            </a:r>
            <a:endParaRPr dirty="0"/>
          </a:p>
        </p:txBody>
      </p:sp>
      <p:sp>
        <p:nvSpPr>
          <p:cNvPr id="6" name="Viscous dissipation effects dominate in the material.…">
            <a:extLst>
              <a:ext uri="{FF2B5EF4-FFF2-40B4-BE49-F238E27FC236}">
                <a16:creationId xmlns:a16="http://schemas.microsoft.com/office/drawing/2014/main" id="{9DC0CCD4-F5E0-4A24-AEDD-E45C7037445D}"/>
              </a:ext>
            </a:extLst>
          </p:cNvPr>
          <p:cNvSpPr txBox="1"/>
          <p:nvPr/>
        </p:nvSpPr>
        <p:spPr>
          <a:xfrm>
            <a:off x="322061" y="4605018"/>
            <a:ext cx="7644894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chemeClr val="tx1"/>
                </a:solidFill>
              </a:rPr>
              <a:t>Symmetric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foam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cell</a:t>
            </a:r>
            <a:r>
              <a:rPr lang="de-CH" sz="2000" dirty="0">
                <a:solidFill>
                  <a:schemeClr val="tx1"/>
                </a:solidFill>
              </a:rPr>
              <a:t>, </a:t>
            </a:r>
            <a:r>
              <a:rPr lang="de-CH" sz="2000" dirty="0" err="1">
                <a:solidFill>
                  <a:schemeClr val="tx1"/>
                </a:solidFill>
              </a:rPr>
              <a:t>surrounded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by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thermoviscous</a:t>
            </a:r>
            <a:r>
              <a:rPr lang="de-CH" sz="2000" dirty="0">
                <a:solidFill>
                  <a:schemeClr val="tx1"/>
                </a:solidFill>
              </a:rPr>
              <a:t> fluid, </a:t>
            </a:r>
            <a:r>
              <a:rPr lang="de-CH" sz="2000" dirty="0" err="1">
                <a:solidFill>
                  <a:schemeClr val="tx1"/>
                </a:solidFill>
              </a:rPr>
              <a:t>and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encased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by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acoustic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pressure</a:t>
            </a:r>
            <a:r>
              <a:rPr lang="de-CH" sz="2000" dirty="0">
                <a:solidFill>
                  <a:schemeClr val="tx1"/>
                </a:solidFill>
              </a:rPr>
              <a:t> fluid.</a:t>
            </a:r>
          </a:p>
          <a:p>
            <a:pPr marL="228600" indent="-228600">
              <a:buSzPct val="100000"/>
              <a:buFontTx/>
              <a:buChar char="•"/>
              <a:defRPr sz="2000"/>
            </a:pPr>
            <a:r>
              <a:rPr lang="en-US" sz="2000" dirty="0">
                <a:solidFill>
                  <a:schemeClr val="tx1"/>
                </a:solidFill>
              </a:rPr>
              <a:t>Viscous dissipation effects dominate, but only become significant at higher frequencies for this coarse geometry.</a:t>
            </a:r>
            <a:endParaRPr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>
                <a:solidFill>
                  <a:srgbClr val="FF0000"/>
                </a:solidFill>
              </a:rPr>
              <a:t>Low </a:t>
            </a:r>
            <a:r>
              <a:rPr lang="de-CH" sz="2000" dirty="0" err="1">
                <a:solidFill>
                  <a:srgbClr val="FF0000"/>
                </a:solidFill>
              </a:rPr>
              <a:t>frequency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asymptote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provides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static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airflow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resistivity</a:t>
            </a:r>
            <a:r>
              <a:rPr lang="de-CH" sz="2000" dirty="0">
                <a:solidFill>
                  <a:srgbClr val="FF0000"/>
                </a:solidFill>
              </a:rPr>
              <a:t> (261 </a:t>
            </a:r>
            <a:r>
              <a:rPr lang="de-CH" sz="2000" dirty="0" err="1">
                <a:solidFill>
                  <a:srgbClr val="FF0000"/>
                </a:solidFill>
              </a:rPr>
              <a:t>Ns</a:t>
            </a:r>
            <a:r>
              <a:rPr lang="de-CH" sz="2000" dirty="0">
                <a:solidFill>
                  <a:srgbClr val="FF0000"/>
                </a:solidFill>
              </a:rPr>
              <a:t>/m4 </a:t>
            </a:r>
            <a:r>
              <a:rPr lang="de-CH" sz="2000" dirty="0" err="1">
                <a:solidFill>
                  <a:srgbClr val="FF0000"/>
                </a:solidFill>
              </a:rPr>
              <a:t>vs</a:t>
            </a:r>
            <a:r>
              <a:rPr lang="de-CH" sz="2000" dirty="0">
                <a:solidFill>
                  <a:srgbClr val="FF0000"/>
                </a:solidFill>
              </a:rPr>
              <a:t> 262 </a:t>
            </a:r>
            <a:r>
              <a:rPr lang="de-CH" sz="2000" dirty="0" err="1">
                <a:solidFill>
                  <a:srgbClr val="FF0000"/>
                </a:solidFill>
              </a:rPr>
              <a:t>Ns</a:t>
            </a:r>
            <a:r>
              <a:rPr lang="de-CH" sz="2000" dirty="0">
                <a:solidFill>
                  <a:srgbClr val="FF0000"/>
                </a:solidFill>
              </a:rPr>
              <a:t>/m4 </a:t>
            </a:r>
            <a:r>
              <a:rPr lang="de-CH" sz="2000" dirty="0" err="1">
                <a:solidFill>
                  <a:srgbClr val="FF0000"/>
                </a:solidFill>
              </a:rPr>
              <a:t>from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Creeping</a:t>
            </a:r>
            <a:r>
              <a:rPr lang="de-CH" sz="2000" dirty="0">
                <a:solidFill>
                  <a:srgbClr val="FF0000"/>
                </a:solidFill>
              </a:rPr>
              <a:t> Flow CFD </a:t>
            </a:r>
            <a:r>
              <a:rPr lang="de-CH" sz="2000" dirty="0" err="1">
                <a:solidFill>
                  <a:srgbClr val="FF0000"/>
                </a:solidFill>
              </a:rPr>
              <a:t>analysis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  <a:endParaRPr sz="20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50571877-3291-4F77-A119-78B3CFED03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8"/>
          <a:stretch/>
        </p:blipFill>
        <p:spPr>
          <a:xfrm>
            <a:off x="8340239" y="4592009"/>
            <a:ext cx="2596527" cy="20623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4248914-5B3F-824E-8A28-879492AC2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393" y="1119103"/>
            <a:ext cx="5672201" cy="340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084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71CC87B7-278C-48D7-B478-787AD7C341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77" y="3113896"/>
            <a:ext cx="4334434" cy="2889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9C12D0-8C40-459D-9B55-D1420E00BF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691" y="3113896"/>
            <a:ext cx="4334434" cy="2889622"/>
          </a:xfrm>
          <a:prstGeom prst="rect">
            <a:avLst/>
          </a:prstGeom>
        </p:spPr>
      </p:pic>
      <p:sp>
        <p:nvSpPr>
          <p:cNvPr id="4" name="225 Fibre Array: Viscous and Thermal Boundary Layers Interaction">
            <a:extLst>
              <a:ext uri="{FF2B5EF4-FFF2-40B4-BE49-F238E27FC236}">
                <a16:creationId xmlns:a16="http://schemas.microsoft.com/office/drawing/2014/main" id="{E3AF7AC5-E25E-4231-81F4-6038FFE218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10901" y="101600"/>
            <a:ext cx="8706256" cy="114458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de-CH" dirty="0" err="1"/>
              <a:t>Velocity</a:t>
            </a:r>
            <a:r>
              <a:rPr lang="de-CH" dirty="0"/>
              <a:t> &amp; </a:t>
            </a:r>
            <a:r>
              <a:rPr lang="de-CH" dirty="0" err="1"/>
              <a:t>Viscous</a:t>
            </a:r>
            <a:r>
              <a:rPr lang="de-CH" dirty="0"/>
              <a:t> Dissipation Fields at 1000 Hz</a:t>
            </a:r>
            <a:endParaRPr dirty="0"/>
          </a:p>
        </p:txBody>
      </p:sp>
      <p:sp>
        <p:nvSpPr>
          <p:cNvPr id="8" name="Viscous dissipation effects dominate in the material.…">
            <a:extLst>
              <a:ext uri="{FF2B5EF4-FFF2-40B4-BE49-F238E27FC236}">
                <a16:creationId xmlns:a16="http://schemas.microsoft.com/office/drawing/2014/main" id="{24078753-FBF8-414B-8FE7-D14C78B0B394}"/>
              </a:ext>
            </a:extLst>
          </p:cNvPr>
          <p:cNvSpPr txBox="1"/>
          <p:nvPr/>
        </p:nvSpPr>
        <p:spPr>
          <a:xfrm>
            <a:off x="1770031" y="1178105"/>
            <a:ext cx="10019892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chemeClr val="tx1"/>
                </a:solidFill>
              </a:rPr>
              <a:t>Concentration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of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velocity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field</a:t>
            </a:r>
            <a:r>
              <a:rPr lang="de-CH" sz="2000" dirty="0">
                <a:solidFill>
                  <a:schemeClr val="tx1"/>
                </a:solidFill>
              </a:rPr>
              <a:t>, </a:t>
            </a:r>
            <a:r>
              <a:rPr lang="de-CH" sz="2000" dirty="0" err="1">
                <a:solidFill>
                  <a:schemeClr val="tx1"/>
                </a:solidFill>
              </a:rPr>
              <a:t>and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especially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viscous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dissipation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field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near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foam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surfaces</a:t>
            </a:r>
            <a:r>
              <a:rPr lang="de-CH" sz="2000" dirty="0">
                <a:solidFill>
                  <a:schemeClr val="tx1"/>
                </a:solidFill>
              </a:rPr>
              <a:t>.</a:t>
            </a:r>
          </a:p>
          <a:p>
            <a:pPr marL="228600" indent="-228600">
              <a:buSzPct val="100000"/>
              <a:buFontTx/>
              <a:buChar char="•"/>
              <a:defRPr sz="2000"/>
            </a:pPr>
            <a:r>
              <a:rPr lang="de-CH" sz="2000" dirty="0">
                <a:solidFill>
                  <a:schemeClr val="tx1"/>
                </a:solidFill>
              </a:rPr>
              <a:t>The </a:t>
            </a:r>
            <a:r>
              <a:rPr lang="de-CH" sz="2000" dirty="0" err="1">
                <a:solidFill>
                  <a:schemeClr val="tx1"/>
                </a:solidFill>
              </a:rPr>
              <a:t>most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computationally</a:t>
            </a:r>
            <a:r>
              <a:rPr lang="de-CH" sz="2000" dirty="0">
                <a:solidFill>
                  <a:schemeClr val="tx1"/>
                </a:solidFill>
              </a:rPr>
              <a:t> intensive </a:t>
            </a:r>
            <a:r>
              <a:rPr lang="de-CH" sz="2000" dirty="0" err="1">
                <a:solidFill>
                  <a:schemeClr val="tx1"/>
                </a:solidFill>
              </a:rPr>
              <a:t>of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the</a:t>
            </a:r>
            <a:r>
              <a:rPr lang="de-CH" sz="2000" dirty="0">
                <a:solidFill>
                  <a:schemeClr val="tx1"/>
                </a:solidFill>
              </a:rPr>
              <a:t> COMSOL </a:t>
            </a:r>
            <a:r>
              <a:rPr lang="de-CH" sz="2000" dirty="0" err="1">
                <a:solidFill>
                  <a:schemeClr val="tx1"/>
                </a:solidFill>
              </a:rPr>
              <a:t>simulations</a:t>
            </a:r>
            <a:r>
              <a:rPr lang="de-CH" sz="2000" dirty="0">
                <a:solidFill>
                  <a:schemeClr val="tx1"/>
                </a:solidFill>
              </a:rPr>
              <a:t> in </a:t>
            </a:r>
            <a:r>
              <a:rPr lang="de-CH" sz="2000" dirty="0" err="1">
                <a:solidFill>
                  <a:schemeClr val="tx1"/>
                </a:solidFill>
              </a:rPr>
              <a:t>this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study</a:t>
            </a:r>
            <a:r>
              <a:rPr lang="de-CH" sz="2000" dirty="0">
                <a:solidFill>
                  <a:schemeClr val="tx1"/>
                </a:solidFill>
              </a:rPr>
              <a:t>.</a:t>
            </a:r>
          </a:p>
          <a:p>
            <a:pPr marL="228600" indent="-228600">
              <a:buSzPct val="100000"/>
              <a:buFontTx/>
              <a:buChar char="•"/>
              <a:defRPr sz="2000"/>
            </a:pPr>
            <a:r>
              <a:rPr lang="de-CH" sz="2000" dirty="0" err="1">
                <a:solidFill>
                  <a:schemeClr val="tx1"/>
                </a:solidFill>
              </a:rPr>
              <a:t>Any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cell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geometry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can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be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considered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with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this</a:t>
            </a:r>
            <a:r>
              <a:rPr lang="de-CH" sz="2000" dirty="0">
                <a:solidFill>
                  <a:schemeClr val="tx1"/>
                </a:solidFill>
              </a:rPr>
              <a:t> </a:t>
            </a:r>
            <a:r>
              <a:rPr lang="de-CH" sz="2000" dirty="0" err="1">
                <a:solidFill>
                  <a:schemeClr val="tx1"/>
                </a:solidFill>
              </a:rPr>
              <a:t>approach</a:t>
            </a:r>
            <a:r>
              <a:rPr lang="de-CH" sz="2000" dirty="0">
                <a:solidFill>
                  <a:schemeClr val="tx1"/>
                </a:solidFill>
              </a:rPr>
              <a:t>.</a:t>
            </a:r>
            <a:endParaRPr sz="2000" dirty="0">
              <a:solidFill>
                <a:schemeClr val="tx1"/>
              </a:solidFill>
            </a:endParaRPr>
          </a:p>
          <a:p>
            <a:pPr marL="228600" indent="-228600">
              <a:buSzPct val="100000"/>
              <a:buChar char="•"/>
              <a:defRPr sz="2000"/>
            </a:pPr>
            <a:r>
              <a:rPr lang="de-CH" sz="2000" dirty="0" err="1">
                <a:solidFill>
                  <a:srgbClr val="FF0000"/>
                </a:solidFill>
              </a:rPr>
              <a:t>Viscous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drag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impedance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gives</a:t>
            </a:r>
            <a:r>
              <a:rPr lang="de-CH" sz="2000" dirty="0">
                <a:solidFill>
                  <a:srgbClr val="FF0000"/>
                </a:solidFill>
              </a:rPr>
              <a:t> a strong </a:t>
            </a:r>
            <a:r>
              <a:rPr lang="de-CH" sz="2000" dirty="0" err="1">
                <a:solidFill>
                  <a:srgbClr val="FF0000"/>
                </a:solidFill>
              </a:rPr>
              <a:t>indication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of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acoustic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absorption</a:t>
            </a:r>
            <a:r>
              <a:rPr lang="de-CH" sz="2000" dirty="0">
                <a:solidFill>
                  <a:srgbClr val="FF0000"/>
                </a:solidFill>
              </a:rPr>
              <a:t> </a:t>
            </a:r>
            <a:r>
              <a:rPr lang="de-CH" sz="2000" dirty="0" err="1">
                <a:solidFill>
                  <a:srgbClr val="FF0000"/>
                </a:solidFill>
              </a:rPr>
              <a:t>performance</a:t>
            </a:r>
            <a:r>
              <a:rPr lang="de-CH" sz="2000" dirty="0">
                <a:solidFill>
                  <a:srgbClr val="FF0000"/>
                </a:solidFill>
              </a:rPr>
              <a:t>.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F33B57-81F7-394C-8584-10514589014C}"/>
              </a:ext>
            </a:extLst>
          </p:cNvPr>
          <p:cNvSpPr txBox="1"/>
          <p:nvPr/>
        </p:nvSpPr>
        <p:spPr>
          <a:xfrm>
            <a:off x="2748953" y="6023490"/>
            <a:ext cx="1218282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v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elocity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D3C34C-67F8-3340-B039-0A5F7B200ED7}"/>
              </a:ext>
            </a:extLst>
          </p:cNvPr>
          <p:cNvSpPr txBox="1"/>
          <p:nvPr/>
        </p:nvSpPr>
        <p:spPr>
          <a:xfrm>
            <a:off x="7575550" y="6033907"/>
            <a:ext cx="2516715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v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iscous dissipation density</a:t>
            </a:r>
          </a:p>
        </p:txBody>
      </p:sp>
    </p:spTree>
    <p:extLst>
      <p:ext uri="{BB962C8B-B14F-4D97-AF65-F5344CB8AC3E}">
        <p14:creationId xmlns:p14="http://schemas.microsoft.com/office/powerpoint/2010/main" val="12162505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Verdana"/>
        <a:ea typeface="Verdana"/>
        <a:cs typeface="Verdana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26AB5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Times"/>
            <a:ea typeface="Times"/>
            <a:cs typeface="Time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Verdana"/>
        <a:ea typeface="Verdana"/>
        <a:cs typeface="Verdana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26AB5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Times"/>
            <a:ea typeface="Times"/>
            <a:cs typeface="Times"/>
            <a:sym typeface="Time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9359</TotalTime>
  <Words>852</Words>
  <Application>Microsoft Macintosh PowerPoint</Application>
  <PresentationFormat>Widescreen</PresentationFormat>
  <Paragraphs>96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Helvetica</vt:lpstr>
      <vt:lpstr>Times</vt:lpstr>
      <vt:lpstr>Verdana</vt:lpstr>
      <vt:lpstr>White</vt:lpstr>
      <vt:lpstr>Equation</vt:lpstr>
      <vt:lpstr>Equation.DSMT4</vt:lpstr>
      <vt:lpstr>The Acoustics of a 3D Kelvin Foam Cell Based on Thermoviscous Acoustics Fluid Modelling</vt:lpstr>
      <vt:lpstr>Presentation Outline</vt:lpstr>
      <vt:lpstr>Acoustics of Porous Materials – General Approach</vt:lpstr>
      <vt:lpstr>Momentum Equations in Terms of Viscous Drag Forces</vt:lpstr>
      <vt:lpstr>Fluid Dilatation with Solid – Fluid Oscillatory Heat Transfer</vt:lpstr>
      <vt:lpstr>3mm Kelvin Foam Cell Geometry</vt:lpstr>
      <vt:lpstr>Determination of Elasticity Matrix</vt:lpstr>
      <vt:lpstr>Dynamic Viscous Drag Force Impedance</vt:lpstr>
      <vt:lpstr>Velocity &amp; Viscous Dissipation Fields at 1000 Hz</vt:lpstr>
      <vt:lpstr>Oscillatory Heat Transfer – Thermal Impedances</vt:lpstr>
      <vt:lpstr>Thermal Fields at 1 Hz and 1000 Hz</vt:lpstr>
      <vt:lpstr>Predicted Impedance Tube Sound Absorption</vt:lpstr>
      <vt:lpstr>Micro Glassfibre Array – Importance of Heat Transfer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Microstructure based modelling of the thermal and viscous dissipation of a transversely isotropic porous fibrous insulation material</dc:title>
  <cp:lastModifiedBy>Brad Semeniuk</cp:lastModifiedBy>
  <cp:revision>124</cp:revision>
  <dcterms:modified xsi:type="dcterms:W3CDTF">2019-09-23T09:11:35Z</dcterms:modified>
</cp:coreProperties>
</file>