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132" autoAdjust="0"/>
    <p:restoredTop sz="94693" autoAdjust="0"/>
  </p:normalViewPr>
  <p:slideViewPr>
    <p:cSldViewPr snapToGrid="0">
      <p:cViewPr>
        <p:scale>
          <a:sx n="33" d="100"/>
          <a:sy n="33" d="100"/>
        </p:scale>
        <p:origin x="834" y="-4410"/>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xml"/><Relationship Id="rId7" Type="http://schemas.openxmlformats.org/officeDocument/2006/relationships/image" Target="../media/image2.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6.png"/><Relationship Id="rId5" Type="http://schemas.openxmlformats.org/officeDocument/2006/relationships/image" Target="../media/image1.wmf"/><Relationship Id="rId10" Type="http://schemas.openxmlformats.org/officeDocument/2006/relationships/image" Target="../media/image5.png"/><Relationship Id="rId4" Type="http://schemas.openxmlformats.org/officeDocument/2006/relationships/oleObject" Target="../embeddings/oleObject1.bin"/><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658042"/>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latin typeface="Calibri" panose="020F0502020204030204" pitchFamily="34" charset="0"/>
                <a:ea typeface="+mn-ea"/>
                <a:cs typeface="Calibri" panose="020F0502020204030204" pitchFamily="34" charset="0"/>
              </a:rPr>
              <a:t>Numerical Simulation of Air Permeability Coefficient of 3D Textile Layer</a:t>
            </a: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A.</a:t>
            </a:r>
            <a:r>
              <a:rPr lang="lt-LT" sz="4000" dirty="0">
                <a:latin typeface="Calibri" panose="020F0502020204030204" pitchFamily="34" charset="0"/>
                <a:cs typeface="Calibri" panose="020F0502020204030204" pitchFamily="34" charset="0"/>
              </a:rPr>
              <a:t> </a:t>
            </a:r>
            <a:r>
              <a:rPr lang="en-US" sz="4000" dirty="0" err="1">
                <a:latin typeface="Calibri" panose="020F0502020204030204" pitchFamily="34" charset="0"/>
                <a:cs typeface="Calibri" panose="020F0502020204030204" pitchFamily="34" charset="0"/>
              </a:rPr>
              <a:t>Gadeikyt</a:t>
            </a:r>
            <a:r>
              <a:rPr lang="lt-LT" sz="4000" dirty="0">
                <a:latin typeface="Calibri" panose="020F0502020204030204" pitchFamily="34" charset="0"/>
                <a:cs typeface="Calibri" panose="020F0502020204030204" pitchFamily="34" charset="0"/>
              </a:rPr>
              <a:t>ė</a:t>
            </a:r>
            <a:r>
              <a:rPr lang="en-US" sz="4000" dirty="0">
                <a:latin typeface="Calibri" panose="020F0502020204030204" pitchFamily="34" charset="0"/>
                <a:cs typeface="Calibri" panose="020F0502020204030204" pitchFamily="34" charset="0"/>
              </a:rPr>
              <a:t>, </a:t>
            </a:r>
            <a:r>
              <a:rPr lang="lt-LT" sz="4000" dirty="0">
                <a:latin typeface="Calibri" panose="020F0502020204030204" pitchFamily="34" charset="0"/>
                <a:cs typeface="Calibri" panose="020F0502020204030204" pitchFamily="34" charset="0"/>
              </a:rPr>
              <a:t>R. Barauskas</a:t>
            </a: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lt-LT" sz="4000" dirty="0">
                <a:latin typeface="Calibri" panose="020F0502020204030204" pitchFamily="34" charset="0"/>
                <a:cs typeface="Calibri" panose="020F0502020204030204" pitchFamily="34" charset="0"/>
              </a:rPr>
              <a:t>Kaunas University of Technology</a:t>
            </a:r>
            <a:r>
              <a:rPr lang="en-US" sz="4000" dirty="0">
                <a:latin typeface="Calibri" panose="020F0502020204030204" pitchFamily="34" charset="0"/>
                <a:cs typeface="Calibri" panose="020F0502020204030204" pitchFamily="34" charset="0"/>
              </a:rPr>
              <a:t>, Department </a:t>
            </a:r>
            <a:r>
              <a:rPr lang="lt-LT" sz="4000" dirty="0">
                <a:latin typeface="Calibri" panose="020F0502020204030204" pitchFamily="34" charset="0"/>
                <a:cs typeface="Calibri" panose="020F0502020204030204" pitchFamily="34" charset="0"/>
              </a:rPr>
              <a:t>of Applied Informatics, Kaunas</a:t>
            </a:r>
            <a:r>
              <a:rPr lang="en-US" sz="4000" dirty="0">
                <a:latin typeface="Calibri" panose="020F0502020204030204" pitchFamily="34" charset="0"/>
                <a:cs typeface="Calibri" panose="020F0502020204030204" pitchFamily="34" charset="0"/>
              </a:rPr>
              <a:t>, </a:t>
            </a:r>
            <a:r>
              <a:rPr lang="en-US" sz="4000" dirty="0" err="1">
                <a:latin typeface="Calibri" panose="020F0502020204030204" pitchFamily="34" charset="0"/>
                <a:cs typeface="Calibri" panose="020F0502020204030204" pitchFamily="34" charset="0"/>
              </a:rPr>
              <a:t>Studentu</a:t>
            </a:r>
            <a:r>
              <a:rPr lang="en-US" sz="4000" dirty="0">
                <a:latin typeface="Calibri" panose="020F0502020204030204" pitchFamily="34" charset="0"/>
                <a:cs typeface="Calibri" panose="020F0502020204030204" pitchFamily="34" charset="0"/>
              </a:rPr>
              <a:t> Str. 50-407, LT-51368, </a:t>
            </a:r>
            <a:r>
              <a:rPr lang="lt-LT" sz="4000" dirty="0">
                <a:latin typeface="Calibri" panose="020F0502020204030204" pitchFamily="34" charset="0"/>
                <a:cs typeface="Calibri" panose="020F0502020204030204" pitchFamily="34" charset="0"/>
              </a:rPr>
              <a:t>Lithuania</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E-mail: </a:t>
            </a:r>
            <a:r>
              <a:rPr lang="en-US" sz="4000" dirty="0" err="1">
                <a:latin typeface="Calibri" panose="020F0502020204030204" pitchFamily="34" charset="0"/>
                <a:cs typeface="Calibri" panose="020F0502020204030204" pitchFamily="34" charset="0"/>
              </a:rPr>
              <a:t>ausra.gadeikyte@ktu.lt</a:t>
            </a:r>
            <a:r>
              <a:rPr lang="en-US" sz="4000" dirty="0">
                <a:latin typeface="Calibri" panose="020F0502020204030204" pitchFamily="34" charset="0"/>
                <a:cs typeface="Calibri" panose="020F0502020204030204" pitchFamily="34" charset="0"/>
              </a:rPr>
              <a:t>, r</a:t>
            </a:r>
            <a:r>
              <a:rPr lang="lt-LT" sz="4000" dirty="0">
                <a:latin typeface="Calibri" panose="020F0502020204030204" pitchFamily="34" charset="0"/>
                <a:cs typeface="Calibri" panose="020F0502020204030204" pitchFamily="34" charset="0"/>
              </a:rPr>
              <a:t>imantas.</a:t>
            </a:r>
            <a:r>
              <a:rPr lang="en-US" sz="4000" dirty="0">
                <a:latin typeface="Calibri" panose="020F0502020204030204" pitchFamily="34" charset="0"/>
                <a:cs typeface="Calibri" panose="020F0502020204030204" pitchFamily="34" charset="0"/>
              </a:rPr>
              <a:t>b</a:t>
            </a:r>
            <a:r>
              <a:rPr lang="lt-LT" sz="4000" dirty="0">
                <a:latin typeface="Calibri" panose="020F0502020204030204" pitchFamily="34" charset="0"/>
                <a:cs typeface="Calibri" panose="020F0502020204030204" pitchFamily="34" charset="0"/>
              </a:rPr>
              <a:t>arauskas</a:t>
            </a:r>
            <a:r>
              <a:rPr lang="en-US" sz="4000" dirty="0">
                <a:latin typeface="Calibri" panose="020F0502020204030204" pitchFamily="34" charset="0"/>
                <a:cs typeface="Calibri" panose="020F0502020204030204" pitchFamily="34" charset="0"/>
              </a:rPr>
              <a:t>@</a:t>
            </a:r>
            <a:r>
              <a:rPr lang="en-US" sz="4000" dirty="0" err="1">
                <a:latin typeface="Calibri" panose="020F0502020204030204" pitchFamily="34" charset="0"/>
                <a:cs typeface="Calibri" panose="020F0502020204030204" pitchFamily="34" charset="0"/>
              </a:rPr>
              <a:t>ktu.lt</a:t>
            </a:r>
            <a:endParaRPr lang="lt-LT" sz="4000" dirty="0">
              <a:latin typeface="Calibri" panose="020F0502020204030204" pitchFamily="34" charset="0"/>
              <a:cs typeface="Calibri" panose="020F0502020204030204" pitchFamily="34" charset="0"/>
            </a:endParaRPr>
          </a:p>
          <a:p>
            <a:pPr marL="914276" indent="-914276" algn="ctr" defTabSz="4387247" eaLnBrk="1" hangingPunct="1">
              <a:defRPr/>
            </a:pP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377950" y="4781928"/>
            <a:ext cx="13017206" cy="9875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3D textile structures are formed from two fabric layers (top and bottom layer) combined by a spacer yarn or connecting layer. The computational analysis of 3D textile materials allows to predict heat and mass transfer properties such as the effective heat transfer, heat capacity, water vapor transmission, air permeability coeﬃcients, which influence the wearing comfort of the clothes [1, 2]. </a:t>
            </a: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r>
              <a:rPr lang="en-US" altLang="nl-NL" sz="4800" dirty="0">
                <a:cs typeface="Calibri" panose="020F0502020204030204" pitchFamily="34" charset="0"/>
              </a:rPr>
              <a:t>This study focuses on air permeability coefficient. It has a huge impact for processes of heat exchange (vapor and moisture transport, thermal properties) which occurs between human skin and textiles [3]. </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432343" y="14766261"/>
            <a:ext cx="12962813" cy="260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US" sz="4800" dirty="0">
                <a:solidFill>
                  <a:prstClr val="black"/>
                </a:solidFill>
                <a:cs typeface="Calibri" panose="020F0502020204030204" pitchFamily="34" charset="0"/>
              </a:rPr>
              <a:t>In this work we present 3D steady state computational models to predict air permeability coefficient. </a:t>
            </a:r>
          </a:p>
          <a:p>
            <a:pPr algn="just" eaLnBrk="1" hangingPunct="1">
              <a:spcBef>
                <a:spcPct val="0"/>
              </a:spcBef>
              <a:buFontTx/>
              <a:buNone/>
            </a:pPr>
            <a:endParaRPr lang="en-US" sz="1200" dirty="0">
              <a:solidFill>
                <a:prstClr val="black"/>
              </a:solidFill>
              <a:cs typeface="Calibri" panose="020F0502020204030204" pitchFamily="34" charset="0"/>
            </a:endParaRPr>
          </a:p>
          <a:p>
            <a:pPr algn="just" eaLnBrk="1" hangingPunct="1">
              <a:spcBef>
                <a:spcPct val="0"/>
              </a:spcBef>
              <a:buNone/>
            </a:pPr>
            <a:r>
              <a:rPr lang="en-US" sz="4800" dirty="0">
                <a:solidFill>
                  <a:prstClr val="black"/>
                </a:solidFill>
                <a:cs typeface="Calibri" panose="020F0502020204030204" pitchFamily="34" charset="0"/>
              </a:rPr>
              <a:t>Both the Free and Porous Media Flow (</a:t>
            </a:r>
            <a:r>
              <a:rPr lang="en-US" sz="4800" dirty="0" err="1">
                <a:solidFill>
                  <a:prstClr val="black"/>
                </a:solidFill>
                <a:cs typeface="Calibri" panose="020F0502020204030204" pitchFamily="34" charset="0"/>
              </a:rPr>
              <a:t>fp</a:t>
            </a:r>
            <a:r>
              <a:rPr lang="en-US" sz="4800" dirty="0">
                <a:solidFill>
                  <a:prstClr val="black"/>
                </a:solidFill>
                <a:cs typeface="Calibri" panose="020F0502020204030204" pitchFamily="34" charset="0"/>
              </a:rPr>
              <a:t>) interface and Laminar Flow (</a:t>
            </a:r>
            <a:r>
              <a:rPr lang="en-US" sz="4800" dirty="0" err="1">
                <a:solidFill>
                  <a:prstClr val="black"/>
                </a:solidFill>
                <a:cs typeface="Calibri" panose="020F0502020204030204" pitchFamily="34" charset="0"/>
              </a:rPr>
              <a:t>spf</a:t>
            </a:r>
            <a:r>
              <a:rPr lang="en-US" sz="4800" dirty="0">
                <a:solidFill>
                  <a:prstClr val="black"/>
                </a:solidFill>
                <a:cs typeface="Calibri" panose="020F0502020204030204" pitchFamily="34" charset="0"/>
              </a:rPr>
              <a:t>) interface allows in COMSOL Multiphysics® 5.3a software to use </a:t>
            </a:r>
            <a:r>
              <a:rPr lang="en-US" sz="4800" dirty="0" err="1">
                <a:solidFill>
                  <a:prstClr val="black"/>
                </a:solidFill>
                <a:cs typeface="Calibri" panose="020F0502020204030204" pitchFamily="34" charset="0"/>
              </a:rPr>
              <a:t>Navier</a:t>
            </a:r>
            <a:r>
              <a:rPr lang="en-US" sz="4800" dirty="0">
                <a:solidFill>
                  <a:prstClr val="black"/>
                </a:solidFill>
                <a:cs typeface="Calibri" panose="020F0502020204030204" pitchFamily="34" charset="0"/>
              </a:rPr>
              <a:t>-Stokes, Brinkman equations for simulating the air flow through fabric. The simulations were created with the Laminar Flow interface </a:t>
            </a:r>
            <a:r>
              <a:rPr lang="en-US" sz="3200" dirty="0">
                <a:solidFill>
                  <a:prstClr val="black"/>
                </a:solidFill>
                <a:cs typeface="Calibri" panose="020F0502020204030204" pitchFamily="34" charset="0"/>
              </a:rPr>
              <a:t>(Note. Fluid Flow-&gt; Single-Phase Flow-&gt; Laminar flow (</a:t>
            </a:r>
            <a:r>
              <a:rPr lang="en-US" sz="3200" dirty="0" err="1">
                <a:solidFill>
                  <a:prstClr val="black"/>
                </a:solidFill>
                <a:cs typeface="Calibri" panose="020F0502020204030204" pitchFamily="34" charset="0"/>
              </a:rPr>
              <a:t>spf</a:t>
            </a:r>
            <a:r>
              <a:rPr lang="en-US" sz="3200" dirty="0">
                <a:solidFill>
                  <a:prstClr val="black"/>
                </a:solidFill>
                <a:cs typeface="Calibri" panose="020F0502020204030204" pitchFamily="34" charset="0"/>
              </a:rPr>
              <a:t>) or Fluid Flow-&gt;Porous Media and Subsurface Flow-&gt;Free and Porous Media Flow (</a:t>
            </a:r>
            <a:r>
              <a:rPr lang="en-US" sz="3200" dirty="0" err="1">
                <a:solidFill>
                  <a:prstClr val="black"/>
                </a:solidFill>
                <a:cs typeface="Calibri" panose="020F0502020204030204" pitchFamily="34" charset="0"/>
              </a:rPr>
              <a:t>fp</a:t>
            </a:r>
            <a:r>
              <a:rPr lang="en-US" sz="3200" dirty="0">
                <a:solidFill>
                  <a:prstClr val="black"/>
                </a:solidFill>
                <a:cs typeface="Calibri" panose="020F0502020204030204" pitchFamily="34" charset="0"/>
              </a:rPr>
              <a:t>))</a:t>
            </a:r>
            <a:r>
              <a:rPr lang="en-US" sz="4800" dirty="0">
                <a:solidFill>
                  <a:prstClr val="black"/>
                </a:solidFill>
                <a:cs typeface="Calibri" panose="020F0502020204030204" pitchFamily="34" charset="0"/>
              </a:rPr>
              <a:t>.</a:t>
            </a:r>
          </a:p>
          <a:p>
            <a:pPr algn="just" eaLnBrk="1" hangingPunct="1">
              <a:spcBef>
                <a:spcPct val="0"/>
              </a:spcBef>
              <a:buFontTx/>
              <a:buNone/>
            </a:pPr>
            <a:endParaRPr lang="en-US" sz="1200" dirty="0">
              <a:solidFill>
                <a:prstClr val="black"/>
              </a:solidFill>
              <a:cs typeface="Calibri" panose="020F0502020204030204" pitchFamily="34" charset="0"/>
            </a:endParaRPr>
          </a:p>
          <a:p>
            <a:pPr algn="just" eaLnBrk="1" hangingPunct="1">
              <a:spcBef>
                <a:spcPct val="0"/>
              </a:spcBef>
              <a:buFontTx/>
              <a:buNone/>
            </a:pPr>
            <a:r>
              <a:rPr lang="en-US" altLang="nl-NL" sz="4800" dirty="0" err="1">
                <a:cs typeface="Calibri" panose="020F0502020204030204" pitchFamily="34" charset="0"/>
              </a:rPr>
              <a:t>Navier</a:t>
            </a:r>
            <a:r>
              <a:rPr lang="en-US" altLang="nl-NL" sz="4800" dirty="0">
                <a:cs typeface="Calibri" panose="020F0502020204030204" pitchFamily="34" charset="0"/>
              </a:rPr>
              <a:t>-Stokes equations were used in the free flow spaces (air domain). </a:t>
            </a:r>
          </a:p>
          <a:p>
            <a:pPr algn="just" eaLnBrk="1" hangingPunct="1">
              <a:spcBef>
                <a:spcPct val="0"/>
              </a:spcBef>
              <a:buFontTx/>
              <a:buNone/>
            </a:pPr>
            <a:endParaRPr lang="en-US" altLang="nl-NL" sz="12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r>
              <a:rPr lang="en-US" altLang="nl-NL" sz="4800" dirty="0">
                <a:cs typeface="Calibri" panose="020F0502020204030204" pitchFamily="34" charset="0"/>
              </a:rPr>
              <a:t>where </a:t>
            </a:r>
            <a:r>
              <a:rPr lang="en-US" altLang="nl-NL" sz="4800" dirty="0">
                <a:latin typeface="Times New Roman" panose="02020603050405020304" pitchFamily="18" charset="0"/>
                <a:cs typeface="Times New Roman" panose="02020603050405020304" pitchFamily="18" charset="0"/>
              </a:rPr>
              <a:t>∇</a:t>
            </a:r>
            <a:r>
              <a:rPr lang="en-US" altLang="nl-NL" sz="4800" dirty="0">
                <a:cs typeface="Calibri" panose="020F0502020204030204" pitchFamily="34" charset="0"/>
              </a:rPr>
              <a:t>- the gradient operator, </a:t>
            </a:r>
            <a:r>
              <a:rPr lang="en-US" altLang="nl-NL" sz="4800" b="1" dirty="0">
                <a:latin typeface="Times New Roman" panose="02020603050405020304" pitchFamily="18" charset="0"/>
                <a:cs typeface="Times New Roman" panose="02020603050405020304" pitchFamily="18" charset="0"/>
              </a:rPr>
              <a:t>u</a:t>
            </a:r>
            <a:r>
              <a:rPr lang="en-US" altLang="nl-NL" sz="4800" dirty="0">
                <a:cs typeface="Calibri" panose="020F0502020204030204" pitchFamily="34" charset="0"/>
              </a:rPr>
              <a:t>- fluid flow velocity, </a:t>
            </a:r>
            <a:r>
              <a:rPr lang="el-GR" altLang="nl-NL" sz="4800" i="1" dirty="0">
                <a:latin typeface="Times New Roman" panose="02020603050405020304" pitchFamily="18" charset="0"/>
                <a:cs typeface="Times New Roman" panose="02020603050405020304" pitchFamily="18" charset="0"/>
              </a:rPr>
              <a:t>ρ</a:t>
            </a:r>
            <a:r>
              <a:rPr lang="el-GR" altLang="nl-NL" sz="4800" b="1" i="1" dirty="0">
                <a:cs typeface="Calibri" panose="020F0502020204030204" pitchFamily="34" charset="0"/>
              </a:rPr>
              <a:t> </a:t>
            </a:r>
            <a:r>
              <a:rPr lang="el-GR" altLang="nl-NL" sz="4800" dirty="0">
                <a:cs typeface="Calibri" panose="020F0502020204030204" pitchFamily="34" charset="0"/>
              </a:rPr>
              <a:t>- </a:t>
            </a:r>
            <a:r>
              <a:rPr lang="en-US" altLang="nl-NL" sz="4800" dirty="0">
                <a:cs typeface="Calibri" panose="020F0502020204030204" pitchFamily="34" charset="0"/>
              </a:rPr>
              <a:t>fluid mass density, </a:t>
            </a:r>
            <a:r>
              <a:rPr lang="en-US" altLang="nl-NL" sz="4800" i="1" dirty="0">
                <a:latin typeface="Times New Roman" panose="02020603050405020304" pitchFamily="18" charset="0"/>
                <a:cs typeface="Times New Roman" panose="02020603050405020304" pitchFamily="18" charset="0"/>
              </a:rPr>
              <a:t>p</a:t>
            </a:r>
            <a:r>
              <a:rPr lang="en-US" altLang="nl-NL" sz="4800" dirty="0">
                <a:cs typeface="Calibri" panose="020F0502020204030204" pitchFamily="34" charset="0"/>
              </a:rPr>
              <a:t> -fluid pressure, </a:t>
            </a:r>
            <a:r>
              <a:rPr lang="el-GR" altLang="nl-NL" sz="4800" i="1" dirty="0">
                <a:cs typeface="Calibri" panose="020F0502020204030204" pitchFamily="34" charset="0"/>
              </a:rPr>
              <a:t>μ</a:t>
            </a:r>
            <a:r>
              <a:rPr lang="el-GR" altLang="nl-NL" sz="4800" dirty="0">
                <a:cs typeface="Calibri" panose="020F0502020204030204" pitchFamily="34" charset="0"/>
              </a:rPr>
              <a:t>- </a:t>
            </a:r>
            <a:r>
              <a:rPr lang="en-US" altLang="nl-NL" sz="4800" dirty="0">
                <a:cs typeface="Calibri" panose="020F0502020204030204" pitchFamily="34" charset="0"/>
              </a:rPr>
              <a:t>fluid dynamic viscosity, </a:t>
            </a:r>
            <a:r>
              <a:rPr lang="en-US" altLang="nl-NL" sz="4800" b="1" dirty="0">
                <a:latin typeface="Times New Roman" panose="02020603050405020304" pitchFamily="18" charset="0"/>
                <a:cs typeface="Times New Roman" panose="02020603050405020304" pitchFamily="18" charset="0"/>
              </a:rPr>
              <a:t>I</a:t>
            </a:r>
            <a:r>
              <a:rPr lang="en-US" altLang="nl-NL" sz="4800" dirty="0">
                <a:cs typeface="Calibri" panose="020F0502020204030204" pitchFamily="34" charset="0"/>
              </a:rPr>
              <a:t>- identity matrix.</a:t>
            </a: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r>
              <a:rPr lang="en-US" altLang="nl-NL" sz="4800" dirty="0">
                <a:cs typeface="Calibri" panose="020F0502020204030204" pitchFamily="34" charset="0"/>
              </a:rPr>
              <a:t>Brinkman equations were used in the porous parts of the structure (textile domain). </a:t>
            </a: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r>
              <a:rPr lang="en-US" altLang="nl-NL" sz="4800" dirty="0">
                <a:cs typeface="Calibri" panose="020F0502020204030204" pitchFamily="34" charset="0"/>
              </a:rPr>
              <a:t>where </a:t>
            </a:r>
            <a:r>
              <a:rPr lang="el-GR" altLang="nl-NL" sz="4800" i="1" dirty="0">
                <a:latin typeface="Times New Roman" panose="02020603050405020304" pitchFamily="18" charset="0"/>
                <a:cs typeface="Times New Roman" panose="02020603050405020304" pitchFamily="18" charset="0"/>
              </a:rPr>
              <a:t>ε</a:t>
            </a:r>
            <a:r>
              <a:rPr lang="en-US" altLang="nl-NL" sz="2400" i="1" dirty="0">
                <a:latin typeface="Times New Roman" panose="02020603050405020304" pitchFamily="18" charset="0"/>
                <a:cs typeface="Times New Roman" panose="02020603050405020304" pitchFamily="18" charset="0"/>
              </a:rPr>
              <a:t>p </a:t>
            </a:r>
            <a:r>
              <a:rPr lang="en-US" altLang="nl-NL" sz="4800" dirty="0">
                <a:solidFill>
                  <a:prstClr val="black"/>
                </a:solidFill>
                <a:latin typeface="+mn-lt"/>
                <a:cs typeface="Calibri" panose="020F0502020204030204" pitchFamily="34" charset="0"/>
              </a:rPr>
              <a:t>-</a:t>
            </a:r>
            <a:r>
              <a:rPr lang="en-US" altLang="nl-NL" sz="4800" dirty="0">
                <a:cs typeface="Calibri" panose="020F0502020204030204" pitchFamily="34" charset="0"/>
              </a:rPr>
              <a:t>constant porosity, </a:t>
            </a:r>
            <a:r>
              <a:rPr lang="en-US" altLang="nl-NL" sz="4800" i="1" dirty="0">
                <a:latin typeface="Times New Roman" panose="02020603050405020304" pitchFamily="18" charset="0"/>
                <a:cs typeface="Times New Roman" panose="02020603050405020304" pitchFamily="18" charset="0"/>
              </a:rPr>
              <a:t>κ</a:t>
            </a:r>
            <a:r>
              <a:rPr lang="en-US" altLang="nl-NL" sz="4800" dirty="0">
                <a:cs typeface="Calibri" panose="020F0502020204030204" pitchFamily="34" charset="0"/>
              </a:rPr>
              <a:t>- permeability, </a:t>
            </a:r>
            <a:r>
              <a:rPr lang="en-US" altLang="nl-NL" sz="4800" i="1" dirty="0" err="1">
                <a:latin typeface="Times New Roman" panose="02020603050405020304" pitchFamily="18" charset="0"/>
                <a:cs typeface="Times New Roman" panose="02020603050405020304" pitchFamily="18" charset="0"/>
              </a:rPr>
              <a:t>Q</a:t>
            </a:r>
            <a:r>
              <a:rPr lang="en-US" altLang="nl-NL" sz="2400" i="1" dirty="0" err="1">
                <a:latin typeface="Times New Roman" panose="02020603050405020304" pitchFamily="18" charset="0"/>
                <a:cs typeface="Times New Roman" panose="02020603050405020304" pitchFamily="18" charset="0"/>
              </a:rPr>
              <a:t>m</a:t>
            </a:r>
            <a:r>
              <a:rPr lang="en-US" altLang="nl-NL" sz="4800" dirty="0">
                <a:cs typeface="Calibri" panose="020F0502020204030204" pitchFamily="34" charset="0"/>
              </a:rPr>
              <a:t>- mass source, </a:t>
            </a:r>
            <a:r>
              <a:rPr lang="el-GR" altLang="nl-NL" sz="4800" i="1" dirty="0">
                <a:latin typeface="Times New Roman" panose="02020603050405020304" pitchFamily="18" charset="0"/>
                <a:cs typeface="Times New Roman" panose="02020603050405020304" pitchFamily="18" charset="0"/>
              </a:rPr>
              <a:t>β</a:t>
            </a:r>
            <a:r>
              <a:rPr lang="en-US" altLang="nl-NL" sz="2400" i="1" dirty="0">
                <a:latin typeface="Times New Roman" panose="02020603050405020304" pitchFamily="18" charset="0"/>
                <a:cs typeface="Times New Roman" panose="02020603050405020304" pitchFamily="18" charset="0"/>
              </a:rPr>
              <a:t>F</a:t>
            </a:r>
            <a:r>
              <a:rPr lang="en-US" altLang="nl-NL" sz="4800" dirty="0">
                <a:cs typeface="Calibri" panose="020F0502020204030204" pitchFamily="34" charset="0"/>
              </a:rPr>
              <a:t>-is </a:t>
            </a:r>
            <a:r>
              <a:rPr lang="en-US" altLang="nl-NL" sz="4800" dirty="0" err="1">
                <a:cs typeface="Calibri" panose="020F0502020204030204" pitchFamily="34" charset="0"/>
              </a:rPr>
              <a:t>forchheimer</a:t>
            </a:r>
            <a:r>
              <a:rPr lang="en-US" altLang="nl-NL" sz="4800" dirty="0">
                <a:cs typeface="Calibri" panose="020F0502020204030204" pitchFamily="34" charset="0"/>
              </a:rPr>
              <a:t> drag coefficient. In our case </a:t>
            </a:r>
            <a:r>
              <a:rPr lang="el-GR" altLang="nl-NL" sz="4800" i="1" dirty="0">
                <a:latin typeface="Times New Roman" panose="02020603050405020304" pitchFamily="18" charset="0"/>
                <a:cs typeface="Times New Roman" panose="02020603050405020304" pitchFamily="18" charset="0"/>
              </a:rPr>
              <a:t>β</a:t>
            </a:r>
            <a:r>
              <a:rPr lang="en-US" altLang="nl-NL" sz="2400" i="1" dirty="0">
                <a:latin typeface="Times New Roman" panose="02020603050405020304" pitchFamily="18" charset="0"/>
                <a:cs typeface="Times New Roman" panose="02020603050405020304" pitchFamily="18" charset="0"/>
              </a:rPr>
              <a:t>F</a:t>
            </a:r>
            <a:r>
              <a:rPr lang="en-US" altLang="nl-NL" sz="4800" dirty="0">
                <a:cs typeface="Calibri" panose="020F0502020204030204" pitchFamily="34" charset="0"/>
              </a:rPr>
              <a:t>=0, </a:t>
            </a:r>
            <a:r>
              <a:rPr lang="en-US" altLang="nl-NL" sz="4800" dirty="0" err="1">
                <a:latin typeface="Times New Roman" panose="02020603050405020304" pitchFamily="18" charset="0"/>
                <a:cs typeface="Times New Roman" panose="02020603050405020304" pitchFamily="18" charset="0"/>
              </a:rPr>
              <a:t>Q</a:t>
            </a:r>
            <a:r>
              <a:rPr lang="en-US" altLang="nl-NL" sz="2400" dirty="0" err="1">
                <a:latin typeface="Times New Roman" panose="02020603050405020304" pitchFamily="18" charset="0"/>
                <a:cs typeface="Times New Roman" panose="02020603050405020304" pitchFamily="18" charset="0"/>
              </a:rPr>
              <a:t>m</a:t>
            </a:r>
            <a:r>
              <a:rPr lang="en-US" altLang="nl-NL" sz="4800" dirty="0">
                <a:cs typeface="Calibri" panose="020F0502020204030204" pitchFamily="34" charset="0"/>
              </a:rPr>
              <a:t>=0 (for zero mass source the equation of continuity, eq. 2 reduces to eq. 1. ).</a:t>
            </a:r>
          </a:p>
          <a:p>
            <a:pPr algn="just" eaLnBrk="1" hangingPunct="1">
              <a:spcBef>
                <a:spcPct val="0"/>
              </a:spcBef>
              <a:buFontTx/>
              <a:buNone/>
            </a:pPr>
            <a:endParaRPr lang="en-US" altLang="nl-NL" sz="1200" dirty="0">
              <a:cs typeface="Calibri" panose="020F0502020204030204" pitchFamily="34" charset="0"/>
            </a:endParaRPr>
          </a:p>
          <a:p>
            <a:pPr algn="just" eaLnBrk="1" hangingPunct="1">
              <a:spcBef>
                <a:spcPct val="0"/>
              </a:spcBef>
              <a:buFontTx/>
              <a:buNone/>
            </a:pPr>
            <a:r>
              <a:rPr lang="en-US" altLang="nl-NL" sz="4800" dirty="0">
                <a:cs typeface="Calibri" panose="020F0502020204030204" pitchFamily="34" charset="0"/>
              </a:rPr>
              <a:t>Boundary conditions. Air permeability is defined as fabrics resistance to the air flow at a given differential pressure. </a:t>
            </a:r>
          </a:p>
          <a:p>
            <a:pPr algn="just" eaLnBrk="1" hangingPunct="1">
              <a:spcBef>
                <a:spcPct val="0"/>
              </a:spcBef>
              <a:buFontTx/>
              <a:buNone/>
            </a:pPr>
            <a:r>
              <a:rPr lang="en-US" altLang="nl-NL" sz="4800" dirty="0">
                <a:cs typeface="Calibri" panose="020F0502020204030204" pitchFamily="34" charset="0"/>
              </a:rPr>
              <a:t>The inlet pressure was set to 200 Pa according to the ISO 9237:1995(E) standard. </a:t>
            </a:r>
          </a:p>
        </p:txBody>
      </p:sp>
      <p:graphicFrame>
        <p:nvGraphicFramePr>
          <p:cNvPr id="2057" name="Object 5">
            <a:extLst>
              <a:ext uri="{FF2B5EF4-FFF2-40B4-BE49-F238E27FC236}">
                <a16:creationId xmlns:a16="http://schemas.microsoft.com/office/drawing/2014/main" id="{FBDD34C2-BB4A-744A-82CC-84BAFA89BA7D}"/>
              </a:ext>
            </a:extLst>
          </p:cNvPr>
          <p:cNvGraphicFramePr>
            <a:graphicFrameLocks noChangeAspect="1"/>
          </p:cNvGraphicFramePr>
          <p:nvPr>
            <p:extLst>
              <p:ext uri="{D42A27DB-BD31-4B8C-83A1-F6EECF244321}">
                <p14:modId xmlns:p14="http://schemas.microsoft.com/office/powerpoint/2010/main" val="3933126403"/>
              </p:ext>
            </p:extLst>
          </p:nvPr>
        </p:nvGraphicFramePr>
        <p:xfrm>
          <a:off x="1802835" y="24386793"/>
          <a:ext cx="10922675" cy="2402363"/>
        </p:xfrm>
        <a:graphic>
          <a:graphicData uri="http://schemas.openxmlformats.org/presentationml/2006/ole">
            <mc:AlternateContent xmlns:mc="http://schemas.openxmlformats.org/markup-compatibility/2006">
              <mc:Choice xmlns:v="urn:schemas-microsoft-com:vml" Requires="v">
                <p:oleObj spid="_x0000_s2419" name="Equation" r:id="rId4" imgW="3517560" imgH="685800" progId="Equation.DSMT4">
                  <p:embed/>
                </p:oleObj>
              </mc:Choice>
              <mc:Fallback>
                <p:oleObj name="Equation" r:id="rId4" imgW="3517560" imgH="685800" progId="Equation.DSMT4">
                  <p:embed/>
                  <p:pic>
                    <p:nvPicPr>
                      <p:cNvPr id="0" name="Object 5"/>
                      <p:cNvPicPr>
                        <a:picLocks noChangeAspect="1" noChangeArrowheads="1"/>
                      </p:cNvPicPr>
                      <p:nvPr/>
                    </p:nvPicPr>
                    <p:blipFill>
                      <a:blip r:embed="rId5"/>
                      <a:srcRect/>
                      <a:stretch>
                        <a:fillRect/>
                      </a:stretch>
                    </p:blipFill>
                    <p:spPr bwMode="auto">
                      <a:xfrm>
                        <a:off x="1802835" y="24386793"/>
                        <a:ext cx="10922675" cy="2402363"/>
                      </a:xfrm>
                      <a:prstGeom prst="rect">
                        <a:avLst/>
                      </a:prstGeom>
                      <a:noFill/>
                      <a:ln>
                        <a:noFill/>
                      </a:ln>
                      <a:extLst/>
                    </p:spPr>
                  </p:pic>
                </p:oleObj>
              </mc:Fallback>
            </mc:AlternateContent>
          </a:graphicData>
        </a:graphic>
      </p:graphicFrame>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068747" y="21070264"/>
            <a:ext cx="13895332" cy="402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Air permeability coefficient of Model 1 is  2387.7 mm/s and it shows good agreement with literature [3, 4].</a:t>
            </a:r>
            <a:r>
              <a:rPr lang="en-US" altLang="nl-NL" sz="3200" dirty="0">
                <a:solidFill>
                  <a:prstClr val="black"/>
                </a:solidFill>
                <a:latin typeface="Arial" panose="020B0604020202020204" pitchFamily="34" charset="0"/>
                <a:cs typeface="Calibri" panose="020F0502020204030204" pitchFamily="34" charset="0"/>
              </a:rPr>
              <a:t> </a:t>
            </a:r>
            <a:r>
              <a:rPr lang="en-US" altLang="nl-NL" sz="4800" dirty="0">
                <a:cs typeface="Calibri" panose="020F0502020204030204" pitchFamily="34" charset="0"/>
              </a:rPr>
              <a:t>Measured value is 2391.67 mm/s [4]. Velocity magnitude of Model 2 see in Fig.4. </a:t>
            </a:r>
            <a:r>
              <a:rPr lang="en-US" altLang="nl-NL" sz="3200" dirty="0">
                <a:cs typeface="Calibri" panose="020F0502020204030204" pitchFamily="34" charset="0"/>
              </a:rPr>
              <a:t>(Note. Results-&gt;Derived values-&gt;Surface Average-&gt;</a:t>
            </a:r>
            <a:r>
              <a:rPr lang="en-US" altLang="nl-NL" sz="3200" dirty="0" err="1">
                <a:cs typeface="Calibri" panose="020F0502020204030204" pitchFamily="34" charset="0"/>
              </a:rPr>
              <a:t>spf.U</a:t>
            </a:r>
            <a:r>
              <a:rPr lang="en-US" altLang="nl-NL" sz="3200" dirty="0">
                <a:cs typeface="Calibri" panose="020F0502020204030204" pitchFamily="34" charset="0"/>
              </a:rPr>
              <a:t> or comp1-&gt;definitions-&gt;Boundary Probe-&gt;type integral-&gt;</a:t>
            </a:r>
            <a:r>
              <a:rPr lang="en-US" altLang="nl-NL" sz="3200" dirty="0" err="1">
                <a:cs typeface="Calibri" panose="020F0502020204030204" pitchFamily="34" charset="0"/>
              </a:rPr>
              <a:t>spf.U</a:t>
            </a:r>
            <a:r>
              <a:rPr lang="en-US" altLang="nl-NL" sz="3200" dirty="0">
                <a:cs typeface="Calibri" panose="020F0502020204030204" pitchFamily="34" charset="0"/>
              </a:rPr>
              <a:t>/A[mm^2]. A- surface area. )</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4873106" y="4850377"/>
            <a:ext cx="14052297" cy="304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dirty="0">
                <a:cs typeface="Calibri" panose="020F0502020204030204" pitchFamily="34" charset="0"/>
              </a:rPr>
              <a:t>The outlet pressure was set to 0 Pa (that corresponds atmospheric pressure). Slip conditions were set on surrounding walls except the walls that are from textile layer.</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5077236" y="35954196"/>
            <a:ext cx="13859105" cy="5135369"/>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1087301" indent="-1087301" algn="just" defTabSz="4175235" fontAlgn="auto">
              <a:spcBef>
                <a:spcPts val="0"/>
              </a:spcBef>
              <a:spcAft>
                <a:spcPts val="0"/>
              </a:spcAft>
              <a:buFontTx/>
              <a:buAutoNum type="arabicPeriod"/>
              <a:defRPr/>
            </a:pPr>
            <a:r>
              <a:rPr lang="lt-LT" sz="2800" dirty="0">
                <a:latin typeface="Calibri" panose="020F0502020204030204" pitchFamily="34" charset="0"/>
                <a:ea typeface="+mn-ea"/>
                <a:cs typeface="Calibri" panose="020F0502020204030204" pitchFamily="34" charset="0"/>
              </a:rPr>
              <a:t>R. Barauskas and A. Abraitiene, “A model for numerical simulation of heat and water vapor exchange in multilayer textile packages with three-dimensional spacer fabric ventilation layer,” Text. Res. J., vol. </a:t>
            </a:r>
            <a:r>
              <a:rPr lang="en-US" sz="2800" dirty="0">
                <a:latin typeface="Calibri" panose="020F0502020204030204" pitchFamily="34" charset="0"/>
                <a:ea typeface="+mn-ea"/>
                <a:cs typeface="Calibri" panose="020F0502020204030204" pitchFamily="34" charset="0"/>
              </a:rPr>
              <a:t>0</a:t>
            </a:r>
            <a:r>
              <a:rPr lang="lt-LT" sz="2800" dirty="0">
                <a:latin typeface="Calibri" panose="020F0502020204030204" pitchFamily="34" charset="0"/>
                <a:ea typeface="+mn-ea"/>
                <a:cs typeface="Calibri" panose="020F0502020204030204" pitchFamily="34" charset="0"/>
              </a:rPr>
              <a:t>, no. </a:t>
            </a:r>
            <a:r>
              <a:rPr lang="en-US" sz="2800" dirty="0">
                <a:latin typeface="Calibri" panose="020F0502020204030204" pitchFamily="34" charset="0"/>
                <a:ea typeface="+mn-ea"/>
                <a:cs typeface="Calibri" panose="020F0502020204030204" pitchFamily="34" charset="0"/>
              </a:rPr>
              <a:t>00</a:t>
            </a:r>
            <a:r>
              <a:rPr lang="lt-LT" sz="2800" dirty="0">
                <a:latin typeface="Calibri" panose="020F0502020204030204" pitchFamily="34" charset="0"/>
                <a:ea typeface="+mn-ea"/>
                <a:cs typeface="Calibri" panose="020F0502020204030204" pitchFamily="34" charset="0"/>
              </a:rPr>
              <a:t>, pp. 1–</a:t>
            </a:r>
            <a:r>
              <a:rPr lang="en-US" sz="2800" dirty="0">
                <a:latin typeface="Calibri" panose="020F0502020204030204" pitchFamily="34" charset="0"/>
                <a:ea typeface="+mn-ea"/>
                <a:cs typeface="Calibri" panose="020F0502020204030204" pitchFamily="34" charset="0"/>
              </a:rPr>
              <a:t>21</a:t>
            </a:r>
            <a:r>
              <a:rPr lang="lt-LT" sz="2800" dirty="0">
                <a:latin typeface="Calibri" panose="020F0502020204030204" pitchFamily="34" charset="0"/>
                <a:ea typeface="+mn-ea"/>
                <a:cs typeface="Calibri" panose="020F0502020204030204" pitchFamily="34" charset="0"/>
              </a:rPr>
              <a:t>, 201</a:t>
            </a:r>
            <a:r>
              <a:rPr lang="en-US" sz="2800" dirty="0">
                <a:latin typeface="Calibri" panose="020F0502020204030204" pitchFamily="34" charset="0"/>
                <a:ea typeface="+mn-ea"/>
                <a:cs typeface="Calibri" panose="020F0502020204030204" pitchFamily="34" charset="0"/>
              </a:rPr>
              <a:t>0</a:t>
            </a:r>
            <a:r>
              <a:rPr lang="lt-LT" sz="2800" dirty="0">
                <a:latin typeface="Calibri" panose="020F0502020204030204" pitchFamily="34" charset="0"/>
                <a:ea typeface="+mn-ea"/>
                <a:cs typeface="Calibri" panose="020F0502020204030204" pitchFamily="34" charset="0"/>
              </a:rPr>
              <a:t>.</a:t>
            </a:r>
            <a:endParaRPr lang="en-US" sz="2800" dirty="0">
              <a:latin typeface="Calibri" panose="020F0502020204030204" pitchFamily="34" charset="0"/>
              <a:ea typeface="+mn-ea"/>
              <a:cs typeface="Calibri" panose="020F0502020204030204" pitchFamily="34" charset="0"/>
            </a:endParaRP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G. </a:t>
            </a:r>
            <a:r>
              <a:rPr lang="en-US" sz="2800" dirty="0" err="1">
                <a:latin typeface="Calibri" panose="020F0502020204030204" pitchFamily="34" charset="0"/>
                <a:ea typeface="+mn-ea"/>
                <a:cs typeface="Calibri" panose="020F0502020204030204" pitchFamily="34" charset="0"/>
              </a:rPr>
              <a:t>Ertekin</a:t>
            </a:r>
            <a:r>
              <a:rPr lang="en-US" sz="2800" dirty="0">
                <a:latin typeface="Calibri" panose="020F0502020204030204" pitchFamily="34" charset="0"/>
                <a:ea typeface="+mn-ea"/>
                <a:cs typeface="Calibri" panose="020F0502020204030204" pitchFamily="34" charset="0"/>
              </a:rPr>
              <a:t> and A. </a:t>
            </a:r>
            <a:r>
              <a:rPr lang="en-US" sz="2800" dirty="0" err="1">
                <a:latin typeface="Calibri" panose="020F0502020204030204" pitchFamily="34" charset="0"/>
                <a:ea typeface="+mn-ea"/>
                <a:cs typeface="Calibri" panose="020F0502020204030204" pitchFamily="34" charset="0"/>
              </a:rPr>
              <a:t>Marmarali</a:t>
            </a:r>
            <a:r>
              <a:rPr lang="en-US" sz="2800" dirty="0">
                <a:latin typeface="Calibri" panose="020F0502020204030204" pitchFamily="34" charset="0"/>
                <a:ea typeface="+mn-ea"/>
                <a:cs typeface="Calibri" panose="020F0502020204030204" pitchFamily="34" charset="0"/>
              </a:rPr>
              <a:t>, “Heat, air and water vapor transfer properties of circular knitted spacer fabrics,” </a:t>
            </a:r>
            <a:r>
              <a:rPr lang="en-US" sz="2800" dirty="0" err="1">
                <a:latin typeface="Calibri" panose="020F0502020204030204" pitchFamily="34" charset="0"/>
                <a:ea typeface="+mn-ea"/>
                <a:cs typeface="Calibri" panose="020F0502020204030204" pitchFamily="34" charset="0"/>
              </a:rPr>
              <a:t>Tekst</a:t>
            </a:r>
            <a:r>
              <a:rPr lang="en-US" sz="2800" dirty="0">
                <a:latin typeface="Calibri" panose="020F0502020204030204" pitchFamily="34" charset="0"/>
                <a:ea typeface="+mn-ea"/>
                <a:cs typeface="Calibri" panose="020F0502020204030204" pitchFamily="34" charset="0"/>
              </a:rPr>
              <a:t>. </a:t>
            </a:r>
            <a:r>
              <a:rPr lang="en-US" sz="2800" dirty="0" err="1">
                <a:latin typeface="Calibri" panose="020F0502020204030204" pitchFamily="34" charset="0"/>
                <a:ea typeface="+mn-ea"/>
                <a:cs typeface="Calibri" panose="020F0502020204030204" pitchFamily="34" charset="0"/>
              </a:rPr>
              <a:t>ve</a:t>
            </a:r>
            <a:r>
              <a:rPr lang="en-US" sz="2800" dirty="0">
                <a:latin typeface="Calibri" panose="020F0502020204030204" pitchFamily="34" charset="0"/>
                <a:ea typeface="+mn-ea"/>
                <a:cs typeface="Calibri" panose="020F0502020204030204" pitchFamily="34" charset="0"/>
              </a:rPr>
              <a:t> </a:t>
            </a:r>
            <a:r>
              <a:rPr lang="en-US" sz="2800" dirty="0" err="1">
                <a:latin typeface="Calibri" panose="020F0502020204030204" pitchFamily="34" charset="0"/>
                <a:ea typeface="+mn-ea"/>
                <a:cs typeface="Calibri" panose="020F0502020204030204" pitchFamily="34" charset="0"/>
              </a:rPr>
              <a:t>Konfeksiyon</a:t>
            </a:r>
            <a:r>
              <a:rPr lang="en-US" sz="2800" dirty="0">
                <a:latin typeface="Calibri" panose="020F0502020204030204" pitchFamily="34" charset="0"/>
                <a:ea typeface="+mn-ea"/>
                <a:cs typeface="Calibri" panose="020F0502020204030204" pitchFamily="34" charset="0"/>
              </a:rPr>
              <a:t>, vol. 21, no. 4, pp. 369–373, 2011</a:t>
            </a: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A. </a:t>
            </a:r>
            <a:r>
              <a:rPr lang="en-US" sz="2800" dirty="0" err="1">
                <a:latin typeface="Calibri" panose="020F0502020204030204" pitchFamily="34" charset="0"/>
                <a:ea typeface="+mn-ea"/>
                <a:cs typeface="Calibri" panose="020F0502020204030204" pitchFamily="34" charset="0"/>
              </a:rPr>
              <a:t>Pezzin</a:t>
            </a:r>
            <a:r>
              <a:rPr lang="en-US" sz="2800" dirty="0">
                <a:latin typeface="Calibri" panose="020F0502020204030204" pitchFamily="34" charset="0"/>
                <a:ea typeface="+mn-ea"/>
                <a:cs typeface="Calibri" panose="020F0502020204030204" pitchFamily="34" charset="0"/>
              </a:rPr>
              <a:t>. Thermo-physiological comfort modelling of fabrics and garments. PhD thesis. (2015)</a:t>
            </a:r>
          </a:p>
          <a:p>
            <a:pPr marL="1087301" indent="-1087301" algn="just"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Ž. </a:t>
            </a:r>
            <a:r>
              <a:rPr lang="en-US" sz="2800" dirty="0" err="1">
                <a:latin typeface="Calibri" panose="020F0502020204030204" pitchFamily="34" charset="0"/>
                <a:ea typeface="+mn-ea"/>
                <a:cs typeface="Calibri" panose="020F0502020204030204" pitchFamily="34" charset="0"/>
              </a:rPr>
              <a:t>Zupin</a:t>
            </a:r>
            <a:r>
              <a:rPr lang="en-US" sz="2800" dirty="0">
                <a:latin typeface="Calibri" panose="020F0502020204030204" pitchFamily="34" charset="0"/>
                <a:ea typeface="+mn-ea"/>
                <a:cs typeface="Calibri" panose="020F0502020204030204" pitchFamily="34" charset="0"/>
              </a:rPr>
              <a:t>, A. </a:t>
            </a:r>
            <a:r>
              <a:rPr lang="en-US" sz="2800" dirty="0" err="1">
                <a:latin typeface="Calibri" panose="020F0502020204030204" pitchFamily="34" charset="0"/>
                <a:ea typeface="+mn-ea"/>
                <a:cs typeface="Calibri" panose="020F0502020204030204" pitchFamily="34" charset="0"/>
              </a:rPr>
              <a:t>Hladnik</a:t>
            </a:r>
            <a:r>
              <a:rPr lang="en-US" sz="2800" dirty="0">
                <a:latin typeface="Calibri" panose="020F0502020204030204" pitchFamily="34" charset="0"/>
                <a:ea typeface="+mn-ea"/>
                <a:cs typeface="Calibri" panose="020F0502020204030204" pitchFamily="34" charset="0"/>
              </a:rPr>
              <a:t>, and K. </a:t>
            </a:r>
            <a:r>
              <a:rPr lang="en-US" sz="2800" dirty="0" err="1">
                <a:latin typeface="Calibri" panose="020F0502020204030204" pitchFamily="34" charset="0"/>
                <a:ea typeface="+mn-ea"/>
                <a:cs typeface="Calibri" panose="020F0502020204030204" pitchFamily="34" charset="0"/>
              </a:rPr>
              <a:t>Dimitrovski</a:t>
            </a:r>
            <a:r>
              <a:rPr lang="en-US" sz="2800" dirty="0">
                <a:latin typeface="Calibri" panose="020F0502020204030204" pitchFamily="34" charset="0"/>
                <a:ea typeface="+mn-ea"/>
                <a:cs typeface="Calibri" panose="020F0502020204030204" pitchFamily="34" charset="0"/>
              </a:rPr>
              <a:t>, “Prediction of one-layer woven fabrics air permeability using porosity parameters,” Text. Res. J., vol. 82, no. 2, pp. 117–128, 2011</a:t>
            </a:r>
          </a:p>
          <a:p>
            <a:pPr marL="1087301" indent="-1087301" algn="just" defTabSz="4175235" fontAlgn="auto">
              <a:spcBef>
                <a:spcPts val="0"/>
              </a:spcBef>
              <a:spcAft>
                <a:spcPts val="0"/>
              </a:spcAft>
              <a:buFontTx/>
              <a:buAutoNum type="arabicPeriod"/>
              <a:defRPr/>
            </a:pPr>
            <a:r>
              <a:rPr lang="en-US" sz="2800" dirty="0" err="1">
                <a:latin typeface="Calibri" panose="020F0502020204030204" pitchFamily="34" charset="0"/>
                <a:ea typeface="+mn-ea"/>
                <a:cs typeface="Calibri" panose="020F0502020204030204" pitchFamily="34" charset="0"/>
              </a:rPr>
              <a:t>Comsol</a:t>
            </a:r>
            <a:r>
              <a:rPr lang="en-US" sz="2800" dirty="0">
                <a:latin typeface="Calibri" panose="020F0502020204030204" pitchFamily="34" charset="0"/>
                <a:ea typeface="+mn-ea"/>
                <a:cs typeface="Calibri" panose="020F0502020204030204" pitchFamily="34" charset="0"/>
              </a:rPr>
              <a:t>, CFD Module User’s Guide</a:t>
            </a: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6034042" y="14553582"/>
            <a:ext cx="656048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Extremely coarse mesh          (Model 1)</a:t>
            </a:r>
          </a:p>
        </p:txBody>
      </p:sp>
      <p:sp>
        <p:nvSpPr>
          <p:cNvPr id="2092"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23378319" y="14657056"/>
            <a:ext cx="592846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Boundary conditions </a:t>
            </a:r>
          </a:p>
          <a:p>
            <a:pPr algn="ctr" eaLnBrk="1" hangingPunct="1">
              <a:spcBef>
                <a:spcPct val="0"/>
              </a:spcBef>
              <a:buFontTx/>
              <a:buNone/>
            </a:pPr>
            <a:r>
              <a:rPr lang="en-US" altLang="nl-NL" sz="3600" dirty="0">
                <a:cs typeface="Calibri" panose="020F0502020204030204" pitchFamily="34" charset="0"/>
              </a:rPr>
              <a:t>(Model 2)</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884106" y="41182517"/>
            <a:ext cx="28498913"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6"/>
            <a:ext cx="28467126" cy="34797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3" name="Object 5">
            <a:extLst>
              <a:ext uri="{FF2B5EF4-FFF2-40B4-BE49-F238E27FC236}">
                <a16:creationId xmlns:a16="http://schemas.microsoft.com/office/drawing/2014/main" id="{174FC25A-6265-4F14-A4E0-A36E899D69A8}"/>
              </a:ext>
            </a:extLst>
          </p:cNvPr>
          <p:cNvGraphicFramePr>
            <a:graphicFrameLocks noChangeAspect="1"/>
          </p:cNvGraphicFramePr>
          <p:nvPr>
            <p:extLst>
              <p:ext uri="{D42A27DB-BD31-4B8C-83A1-F6EECF244321}">
                <p14:modId xmlns:p14="http://schemas.microsoft.com/office/powerpoint/2010/main" val="1729919228"/>
              </p:ext>
            </p:extLst>
          </p:nvPr>
        </p:nvGraphicFramePr>
        <p:xfrm>
          <a:off x="1802835" y="31076106"/>
          <a:ext cx="13017207" cy="2389188"/>
        </p:xfrm>
        <a:graphic>
          <a:graphicData uri="http://schemas.openxmlformats.org/presentationml/2006/ole">
            <mc:AlternateContent xmlns:mc="http://schemas.openxmlformats.org/markup-compatibility/2006">
              <mc:Choice xmlns:v="urn:schemas-microsoft-com:vml" Requires="v">
                <p:oleObj spid="_x0000_s2420" name="Equation" r:id="rId6" imgW="5295600" imgH="761760" progId="Equation.DSMT4">
                  <p:embed/>
                </p:oleObj>
              </mc:Choice>
              <mc:Fallback>
                <p:oleObj name="Equation" r:id="rId6" imgW="5295600" imgH="761760" progId="Equation.DSMT4">
                  <p:embed/>
                  <p:pic>
                    <p:nvPicPr>
                      <p:cNvPr id="2057" name="Object 5">
                        <a:extLst>
                          <a:ext uri="{FF2B5EF4-FFF2-40B4-BE49-F238E27FC236}">
                            <a16:creationId xmlns:a16="http://schemas.microsoft.com/office/drawing/2014/main" id="{FBDD34C2-BB4A-744A-82CC-84BAFA89BA7D}"/>
                          </a:ext>
                        </a:extLst>
                      </p:cNvPr>
                      <p:cNvPicPr>
                        <a:picLocks noChangeAspect="1" noChangeArrowheads="1"/>
                      </p:cNvPicPr>
                      <p:nvPr/>
                    </p:nvPicPr>
                    <p:blipFill>
                      <a:blip r:embed="rId7"/>
                      <a:srcRect/>
                      <a:stretch>
                        <a:fillRect/>
                      </a:stretch>
                    </p:blipFill>
                    <p:spPr bwMode="auto">
                      <a:xfrm>
                        <a:off x="1802835" y="31076106"/>
                        <a:ext cx="13017207" cy="2389188"/>
                      </a:xfrm>
                      <a:prstGeom prst="rect">
                        <a:avLst/>
                      </a:prstGeom>
                      <a:noFill/>
                      <a:ln>
                        <a:noFill/>
                      </a:ln>
                      <a:extLst/>
                    </p:spPr>
                  </p:pic>
                </p:oleObj>
              </mc:Fallback>
            </mc:AlternateContent>
          </a:graphicData>
        </a:graphic>
      </p:graphicFrame>
      <p:sp>
        <p:nvSpPr>
          <p:cNvPr id="21" name="TextBox 22">
            <a:extLst>
              <a:ext uri="{FF2B5EF4-FFF2-40B4-BE49-F238E27FC236}">
                <a16:creationId xmlns:a16="http://schemas.microsoft.com/office/drawing/2014/main" id="{C847E84C-0A04-4B81-AA64-A16664010AA4}"/>
              </a:ext>
            </a:extLst>
          </p:cNvPr>
          <p:cNvSpPr txBox="1">
            <a:spLocks noChangeArrowheads="1"/>
          </p:cNvSpPr>
          <p:nvPr/>
        </p:nvSpPr>
        <p:spPr bwMode="auto">
          <a:xfrm>
            <a:off x="15193564" y="33650371"/>
            <a:ext cx="13731839"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The study was useful to predict the air permeability coefficient of 3D Textile Layer in micro scale (which can be used in macro scale modeling).     </a:t>
            </a:r>
          </a:p>
        </p:txBody>
      </p:sp>
      <p:sp>
        <p:nvSpPr>
          <p:cNvPr id="6" name="TextBox 5">
            <a:extLst>
              <a:ext uri="{FF2B5EF4-FFF2-40B4-BE49-F238E27FC236}">
                <a16:creationId xmlns:a16="http://schemas.microsoft.com/office/drawing/2014/main" id="{2BCF0C17-9083-4974-B4AF-FF6B55278C5C}"/>
              </a:ext>
            </a:extLst>
          </p:cNvPr>
          <p:cNvSpPr txBox="1"/>
          <p:nvPr/>
        </p:nvSpPr>
        <p:spPr>
          <a:xfrm>
            <a:off x="5190712" y="25892373"/>
            <a:ext cx="869149" cy="830997"/>
          </a:xfrm>
          <a:prstGeom prst="rect">
            <a:avLst/>
          </a:prstGeom>
          <a:noFill/>
        </p:spPr>
        <p:txBody>
          <a:bodyPr wrap="none" rtlCol="0">
            <a:spAutoFit/>
          </a:bodyPr>
          <a:lstStyle/>
          <a:p>
            <a:r>
              <a:rPr lang="en-US" sz="4800" dirty="0">
                <a:latin typeface="+mj-lt"/>
              </a:rPr>
              <a:t>(1)</a:t>
            </a:r>
          </a:p>
        </p:txBody>
      </p:sp>
      <p:sp>
        <p:nvSpPr>
          <p:cNvPr id="23" name="TextBox 22">
            <a:extLst>
              <a:ext uri="{FF2B5EF4-FFF2-40B4-BE49-F238E27FC236}">
                <a16:creationId xmlns:a16="http://schemas.microsoft.com/office/drawing/2014/main" id="{1A6B3B7A-2CCE-4DB9-B884-7F32218694C6}"/>
              </a:ext>
            </a:extLst>
          </p:cNvPr>
          <p:cNvSpPr txBox="1"/>
          <p:nvPr/>
        </p:nvSpPr>
        <p:spPr>
          <a:xfrm>
            <a:off x="5034184" y="32636957"/>
            <a:ext cx="869149" cy="830997"/>
          </a:xfrm>
          <a:prstGeom prst="rect">
            <a:avLst/>
          </a:prstGeom>
          <a:noFill/>
        </p:spPr>
        <p:txBody>
          <a:bodyPr wrap="none" rtlCol="0">
            <a:spAutoFit/>
          </a:bodyPr>
          <a:lstStyle/>
          <a:p>
            <a:r>
              <a:rPr lang="en-US" sz="4800" dirty="0">
                <a:latin typeface="+mj-lt"/>
              </a:rPr>
              <a:t>(2)</a:t>
            </a:r>
          </a:p>
        </p:txBody>
      </p:sp>
      <p:sp>
        <p:nvSpPr>
          <p:cNvPr id="8" name="TextBox 7">
            <a:extLst>
              <a:ext uri="{FF2B5EF4-FFF2-40B4-BE49-F238E27FC236}">
                <a16:creationId xmlns:a16="http://schemas.microsoft.com/office/drawing/2014/main" id="{22170D11-EC8B-46C7-84CC-2595F7116F71}"/>
              </a:ext>
            </a:extLst>
          </p:cNvPr>
          <p:cNvSpPr txBox="1"/>
          <p:nvPr/>
        </p:nvSpPr>
        <p:spPr>
          <a:xfrm>
            <a:off x="6858269" y="25982010"/>
            <a:ext cx="3769365" cy="830997"/>
          </a:xfrm>
          <a:prstGeom prst="rect">
            <a:avLst/>
          </a:prstGeom>
          <a:noFill/>
        </p:spPr>
        <p:txBody>
          <a:bodyPr wrap="none" rtlCol="0">
            <a:spAutoFit/>
          </a:bodyPr>
          <a:lstStyle/>
          <a:p>
            <a:r>
              <a:rPr lang="en-US" sz="4800" dirty="0">
                <a:solidFill>
                  <a:srgbClr val="0070C0"/>
                </a:solidFill>
                <a:latin typeface="+mj-lt"/>
              </a:rPr>
              <a:t> continuity eq.</a:t>
            </a:r>
          </a:p>
        </p:txBody>
      </p:sp>
      <p:sp>
        <p:nvSpPr>
          <p:cNvPr id="27" name="TextBox 26">
            <a:extLst>
              <a:ext uri="{FF2B5EF4-FFF2-40B4-BE49-F238E27FC236}">
                <a16:creationId xmlns:a16="http://schemas.microsoft.com/office/drawing/2014/main" id="{B81383F1-6533-4A50-BEFF-A89BEA9D9520}"/>
              </a:ext>
            </a:extLst>
          </p:cNvPr>
          <p:cNvSpPr txBox="1"/>
          <p:nvPr/>
        </p:nvSpPr>
        <p:spPr>
          <a:xfrm>
            <a:off x="6729781" y="32733467"/>
            <a:ext cx="3629904" cy="830997"/>
          </a:xfrm>
          <a:prstGeom prst="rect">
            <a:avLst/>
          </a:prstGeom>
          <a:noFill/>
        </p:spPr>
        <p:txBody>
          <a:bodyPr wrap="none" rtlCol="0">
            <a:spAutoFit/>
          </a:bodyPr>
          <a:lstStyle/>
          <a:p>
            <a:r>
              <a:rPr lang="en-US" sz="4800" dirty="0">
                <a:solidFill>
                  <a:srgbClr val="00B050"/>
                </a:solidFill>
                <a:latin typeface="+mj-lt"/>
              </a:rPr>
              <a:t>continuity eq.</a:t>
            </a:r>
          </a:p>
        </p:txBody>
      </p:sp>
      <p:sp>
        <p:nvSpPr>
          <p:cNvPr id="28" name="TextBox 27">
            <a:extLst>
              <a:ext uri="{FF2B5EF4-FFF2-40B4-BE49-F238E27FC236}">
                <a16:creationId xmlns:a16="http://schemas.microsoft.com/office/drawing/2014/main" id="{8261F58C-9FEE-4A4A-BC9A-66CF511BED3C}"/>
              </a:ext>
            </a:extLst>
          </p:cNvPr>
          <p:cNvSpPr txBox="1"/>
          <p:nvPr/>
        </p:nvSpPr>
        <p:spPr>
          <a:xfrm>
            <a:off x="7545782" y="23700279"/>
            <a:ext cx="4066241" cy="830997"/>
          </a:xfrm>
          <a:prstGeom prst="rect">
            <a:avLst/>
          </a:prstGeom>
          <a:noFill/>
        </p:spPr>
        <p:txBody>
          <a:bodyPr wrap="none" rtlCol="0">
            <a:spAutoFit/>
          </a:bodyPr>
          <a:lstStyle/>
          <a:p>
            <a:r>
              <a:rPr lang="en-US" sz="4800" dirty="0">
                <a:solidFill>
                  <a:srgbClr val="0070C0"/>
                </a:solidFill>
                <a:latin typeface="+mj-lt"/>
              </a:rPr>
              <a:t>momentum eq.</a:t>
            </a:r>
          </a:p>
        </p:txBody>
      </p:sp>
      <p:sp>
        <p:nvSpPr>
          <p:cNvPr id="29" name="TextBox 28">
            <a:extLst>
              <a:ext uri="{FF2B5EF4-FFF2-40B4-BE49-F238E27FC236}">
                <a16:creationId xmlns:a16="http://schemas.microsoft.com/office/drawing/2014/main" id="{53A4EBF6-A1BA-4867-ADBF-85C29603B40D}"/>
              </a:ext>
            </a:extLst>
          </p:cNvPr>
          <p:cNvSpPr txBox="1"/>
          <p:nvPr/>
        </p:nvSpPr>
        <p:spPr>
          <a:xfrm>
            <a:off x="10230417" y="30291620"/>
            <a:ext cx="4066241" cy="830997"/>
          </a:xfrm>
          <a:prstGeom prst="rect">
            <a:avLst/>
          </a:prstGeom>
          <a:noFill/>
        </p:spPr>
        <p:txBody>
          <a:bodyPr wrap="none" rtlCol="0">
            <a:spAutoFit/>
          </a:bodyPr>
          <a:lstStyle/>
          <a:p>
            <a:r>
              <a:rPr lang="en-US" sz="4800" dirty="0">
                <a:solidFill>
                  <a:srgbClr val="00B050"/>
                </a:solidFill>
                <a:latin typeface="+mj-lt"/>
              </a:rPr>
              <a:t>momentum eq.</a:t>
            </a:r>
          </a:p>
        </p:txBody>
      </p:sp>
      <p:sp>
        <p:nvSpPr>
          <p:cNvPr id="16" name="Rectangle 15">
            <a:extLst>
              <a:ext uri="{FF2B5EF4-FFF2-40B4-BE49-F238E27FC236}">
                <a16:creationId xmlns:a16="http://schemas.microsoft.com/office/drawing/2014/main" id="{EB6E2D2D-EB8F-454C-B908-DEBD0AB13E2B}"/>
              </a:ext>
            </a:extLst>
          </p:cNvPr>
          <p:cNvSpPr/>
          <p:nvPr/>
        </p:nvSpPr>
        <p:spPr>
          <a:xfrm>
            <a:off x="14980641" y="15573204"/>
            <a:ext cx="14052297" cy="5447645"/>
          </a:xfrm>
          <a:prstGeom prst="rect">
            <a:avLst/>
          </a:prstGeom>
        </p:spPr>
        <p:txBody>
          <a:bodyPr wrap="square">
            <a:spAutoFit/>
          </a:bodyPr>
          <a:lstStyle/>
          <a:p>
            <a:pPr algn="just"/>
            <a:endParaRPr lang="en-US" altLang="nl-NL" sz="1200" dirty="0">
              <a:solidFill>
                <a:prstClr val="black"/>
              </a:solidFill>
              <a:latin typeface="+mn-lt"/>
              <a:cs typeface="Calibri" panose="020F0502020204030204" pitchFamily="34" charset="0"/>
            </a:endParaRPr>
          </a:p>
          <a:p>
            <a:pPr algn="just"/>
            <a:r>
              <a:rPr lang="en-US" altLang="nl-NL" sz="4800" dirty="0">
                <a:solidFill>
                  <a:prstClr val="black"/>
                </a:solidFill>
                <a:latin typeface="+mn-lt"/>
                <a:cs typeface="Calibri" panose="020F0502020204030204" pitchFamily="34" charset="0"/>
              </a:rPr>
              <a:t>Model 1 and Model 2 consist of the same governing equations, boundary conditions. Model 1 presents one-layer woven fabric (set density warp/weft 22/15) which air permeability coefficient </a:t>
            </a:r>
            <a:r>
              <a:rPr lang="en-US" sz="4800" dirty="0">
                <a:latin typeface="+mn-lt"/>
                <a:cs typeface="Times New Roman" panose="02020603050405020304" pitchFamily="18" charset="0"/>
              </a:rPr>
              <a:t>has been measured  and numerically simulated in the literature [3, 4].</a:t>
            </a:r>
            <a:r>
              <a:rPr lang="en-US" altLang="nl-NL" sz="4800" dirty="0">
                <a:solidFill>
                  <a:prstClr val="black"/>
                </a:solidFill>
                <a:latin typeface="+mn-lt"/>
                <a:cs typeface="Times New Roman" panose="02020603050405020304" pitchFamily="18" charset="0"/>
              </a:rPr>
              <a:t> Model 2 – 3D textile structure that top and bottom layer made from simplified Model 1.</a:t>
            </a:r>
          </a:p>
        </p:txBody>
      </p:sp>
      <p:pic>
        <p:nvPicPr>
          <p:cNvPr id="4" name="Picture 3">
            <a:extLst>
              <a:ext uri="{FF2B5EF4-FFF2-40B4-BE49-F238E27FC236}">
                <a16:creationId xmlns:a16="http://schemas.microsoft.com/office/drawing/2014/main" id="{3B1937E1-BDBD-4657-A252-2F499DE3E374}"/>
              </a:ext>
            </a:extLst>
          </p:cNvPr>
          <p:cNvPicPr>
            <a:picLocks noChangeAspect="1"/>
          </p:cNvPicPr>
          <p:nvPr/>
        </p:nvPicPr>
        <p:blipFill rotWithShape="1">
          <a:blip r:embed="rId8">
            <a:extLst>
              <a:ext uri="{28A0092B-C50C-407E-A947-70E740481C1C}">
                <a14:useLocalDpi xmlns:a14="http://schemas.microsoft.com/office/drawing/2010/main" val="0"/>
              </a:ext>
            </a:extLst>
          </a:blip>
          <a:srcRect t="1" r="35470" b="-2878"/>
          <a:stretch/>
        </p:blipFill>
        <p:spPr>
          <a:xfrm>
            <a:off x="15574193" y="7114891"/>
            <a:ext cx="6187665" cy="7398534"/>
          </a:xfrm>
          <a:prstGeom prst="rect">
            <a:avLst/>
          </a:prstGeom>
        </p:spPr>
      </p:pic>
      <p:grpSp>
        <p:nvGrpSpPr>
          <p:cNvPr id="9" name="Group 8">
            <a:extLst>
              <a:ext uri="{FF2B5EF4-FFF2-40B4-BE49-F238E27FC236}">
                <a16:creationId xmlns:a16="http://schemas.microsoft.com/office/drawing/2014/main" id="{C427CB49-9918-4941-9E23-CAD2562E11AB}"/>
              </a:ext>
            </a:extLst>
          </p:cNvPr>
          <p:cNvGrpSpPr/>
          <p:nvPr/>
        </p:nvGrpSpPr>
        <p:grpSpPr>
          <a:xfrm>
            <a:off x="15930339" y="11424465"/>
            <a:ext cx="4101246" cy="3141626"/>
            <a:chOff x="15358839" y="13142146"/>
            <a:chExt cx="4101246" cy="3141626"/>
          </a:xfrm>
        </p:grpSpPr>
        <p:sp>
          <p:nvSpPr>
            <p:cNvPr id="5" name="TextBox 4">
              <a:extLst>
                <a:ext uri="{FF2B5EF4-FFF2-40B4-BE49-F238E27FC236}">
                  <a16:creationId xmlns:a16="http://schemas.microsoft.com/office/drawing/2014/main" id="{83556D06-3F9A-40C5-B1FE-2EA60D884EFA}"/>
                </a:ext>
              </a:extLst>
            </p:cNvPr>
            <p:cNvSpPr txBox="1"/>
            <p:nvPr/>
          </p:nvSpPr>
          <p:spPr>
            <a:xfrm>
              <a:off x="17161385" y="15730295"/>
              <a:ext cx="2298700" cy="307777"/>
            </a:xfrm>
            <a:prstGeom prst="rect">
              <a:avLst/>
            </a:prstGeom>
            <a:noFill/>
          </p:spPr>
          <p:txBody>
            <a:bodyPr wrap="square" rtlCol="0">
              <a:spAutoFit/>
            </a:bodyPr>
            <a:lstStyle/>
            <a:p>
              <a:r>
                <a:rPr lang="en-US" sz="1400" dirty="0">
                  <a:latin typeface="+mn-lt"/>
                </a:rPr>
                <a:t>1.4 mm</a:t>
              </a:r>
            </a:p>
          </p:txBody>
        </p:sp>
        <p:sp>
          <p:nvSpPr>
            <p:cNvPr id="30" name="TextBox 29">
              <a:extLst>
                <a:ext uri="{FF2B5EF4-FFF2-40B4-BE49-F238E27FC236}">
                  <a16:creationId xmlns:a16="http://schemas.microsoft.com/office/drawing/2014/main" id="{2D241130-A2FA-410C-BFB3-28D79B012152}"/>
                </a:ext>
              </a:extLst>
            </p:cNvPr>
            <p:cNvSpPr txBox="1"/>
            <p:nvPr/>
          </p:nvSpPr>
          <p:spPr>
            <a:xfrm>
              <a:off x="16256496" y="15975995"/>
              <a:ext cx="1622193" cy="307777"/>
            </a:xfrm>
            <a:prstGeom prst="rect">
              <a:avLst/>
            </a:prstGeom>
            <a:noFill/>
          </p:spPr>
          <p:txBody>
            <a:bodyPr wrap="square" rtlCol="0">
              <a:spAutoFit/>
            </a:bodyPr>
            <a:lstStyle/>
            <a:p>
              <a:r>
                <a:rPr lang="en-US" sz="1400" dirty="0">
                  <a:latin typeface="+mn-lt"/>
                </a:rPr>
                <a:t>1 mm</a:t>
              </a:r>
            </a:p>
          </p:txBody>
        </p:sp>
        <p:sp>
          <p:nvSpPr>
            <p:cNvPr id="31" name="TextBox 30">
              <a:extLst>
                <a:ext uri="{FF2B5EF4-FFF2-40B4-BE49-F238E27FC236}">
                  <a16:creationId xmlns:a16="http://schemas.microsoft.com/office/drawing/2014/main" id="{A0DEBAD3-B747-468B-BDE4-C7015712E6C1}"/>
                </a:ext>
              </a:extLst>
            </p:cNvPr>
            <p:cNvSpPr txBox="1"/>
            <p:nvPr/>
          </p:nvSpPr>
          <p:spPr>
            <a:xfrm>
              <a:off x="15358839" y="13142146"/>
              <a:ext cx="1487111" cy="307777"/>
            </a:xfrm>
            <a:prstGeom prst="rect">
              <a:avLst/>
            </a:prstGeom>
            <a:noFill/>
          </p:spPr>
          <p:txBody>
            <a:bodyPr wrap="square" rtlCol="0">
              <a:spAutoFit/>
            </a:bodyPr>
            <a:lstStyle/>
            <a:p>
              <a:r>
                <a:rPr lang="en-US" sz="1400" dirty="0">
                  <a:latin typeface="+mn-lt"/>
                </a:rPr>
                <a:t>10 mm</a:t>
              </a:r>
            </a:p>
          </p:txBody>
        </p:sp>
      </p:grpSp>
      <p:pic>
        <p:nvPicPr>
          <p:cNvPr id="15" name="Picture 14">
            <a:extLst>
              <a:ext uri="{FF2B5EF4-FFF2-40B4-BE49-F238E27FC236}">
                <a16:creationId xmlns:a16="http://schemas.microsoft.com/office/drawing/2014/main" id="{CC4D48D8-0D7B-4AF0-B1E8-3F2CD82280E0}"/>
              </a:ext>
            </a:extLst>
          </p:cNvPr>
          <p:cNvPicPr>
            <a:picLocks noChangeAspect="1"/>
          </p:cNvPicPr>
          <p:nvPr/>
        </p:nvPicPr>
        <p:blipFill rotWithShape="1">
          <a:blip r:embed="rId9">
            <a:extLst>
              <a:ext uri="{28A0092B-C50C-407E-A947-70E740481C1C}">
                <a14:useLocalDpi xmlns:a14="http://schemas.microsoft.com/office/drawing/2010/main" val="0"/>
              </a:ext>
            </a:extLst>
          </a:blip>
          <a:srcRect l="22767" t="4922" r="30166" b="14701"/>
          <a:stretch/>
        </p:blipFill>
        <p:spPr>
          <a:xfrm>
            <a:off x="23474893" y="7040318"/>
            <a:ext cx="5928460" cy="7593143"/>
          </a:xfrm>
          <a:prstGeom prst="rect">
            <a:avLst/>
          </a:prstGeom>
        </p:spPr>
      </p:pic>
      <p:pic>
        <p:nvPicPr>
          <p:cNvPr id="12" name="Picture 11">
            <a:extLst>
              <a:ext uri="{FF2B5EF4-FFF2-40B4-BE49-F238E27FC236}">
                <a16:creationId xmlns:a16="http://schemas.microsoft.com/office/drawing/2014/main" id="{9D3A8C43-C02C-43E5-845A-7674205CA727}"/>
              </a:ext>
            </a:extLst>
          </p:cNvPr>
          <p:cNvPicPr>
            <a:picLocks noChangeAspect="1"/>
          </p:cNvPicPr>
          <p:nvPr/>
        </p:nvPicPr>
        <p:blipFill rotWithShape="1">
          <a:blip r:embed="rId10">
            <a:extLst>
              <a:ext uri="{28A0092B-C50C-407E-A947-70E740481C1C}">
                <a14:useLocalDpi xmlns:a14="http://schemas.microsoft.com/office/drawing/2010/main" val="0"/>
              </a:ext>
            </a:extLst>
          </a:blip>
          <a:srcRect l="6423"/>
          <a:stretch/>
        </p:blipFill>
        <p:spPr>
          <a:xfrm>
            <a:off x="15193564" y="25002853"/>
            <a:ext cx="9380293" cy="7518118"/>
          </a:xfrm>
          <a:prstGeom prst="rect">
            <a:avLst/>
          </a:prstGeom>
        </p:spPr>
      </p:pic>
      <p:sp>
        <p:nvSpPr>
          <p:cNvPr id="34" name="TextBox 24">
            <a:extLst>
              <a:ext uri="{FF2B5EF4-FFF2-40B4-BE49-F238E27FC236}">
                <a16:creationId xmlns:a16="http://schemas.microsoft.com/office/drawing/2014/main" id="{D013DF28-2B99-4E4D-95E3-44070491F1C9}"/>
              </a:ext>
            </a:extLst>
          </p:cNvPr>
          <p:cNvSpPr txBox="1">
            <a:spLocks noChangeArrowheads="1"/>
          </p:cNvSpPr>
          <p:nvPr/>
        </p:nvSpPr>
        <p:spPr bwMode="auto">
          <a:xfrm>
            <a:off x="15646490" y="32449094"/>
            <a:ext cx="6716687"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Velocity magnitude mm/s</a:t>
            </a:r>
          </a:p>
          <a:p>
            <a:pPr eaLnBrk="1" hangingPunct="1">
              <a:spcBef>
                <a:spcPct val="0"/>
              </a:spcBef>
              <a:buFontTx/>
              <a:buNone/>
            </a:pPr>
            <a:r>
              <a:rPr lang="en-US" altLang="nl-NL" sz="3600" dirty="0">
                <a:cs typeface="Calibri" panose="020F0502020204030204" pitchFamily="34" charset="0"/>
              </a:rPr>
              <a:t>                       (Model 1)</a:t>
            </a:r>
          </a:p>
          <a:p>
            <a:pPr eaLnBrk="1" hangingPunct="1">
              <a:spcBef>
                <a:spcPct val="0"/>
              </a:spcBef>
              <a:buFontTx/>
              <a:buNone/>
            </a:pPr>
            <a:endParaRPr lang="en-US" altLang="nl-NL" sz="3600" dirty="0">
              <a:cs typeface="Calibri" panose="020F0502020204030204" pitchFamily="34" charset="0"/>
            </a:endParaRPr>
          </a:p>
        </p:txBody>
      </p:sp>
      <p:sp>
        <p:nvSpPr>
          <p:cNvPr id="35" name="TextBox 24">
            <a:extLst>
              <a:ext uri="{FF2B5EF4-FFF2-40B4-BE49-F238E27FC236}">
                <a16:creationId xmlns:a16="http://schemas.microsoft.com/office/drawing/2014/main" id="{CF7BE7A2-0B50-4E60-B79E-8C576DCEFECA}"/>
              </a:ext>
            </a:extLst>
          </p:cNvPr>
          <p:cNvSpPr txBox="1">
            <a:spLocks noChangeArrowheads="1"/>
          </p:cNvSpPr>
          <p:nvPr/>
        </p:nvSpPr>
        <p:spPr bwMode="auto">
          <a:xfrm>
            <a:off x="22412135" y="32454542"/>
            <a:ext cx="7133855"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Velocity magnitude mm/s</a:t>
            </a:r>
          </a:p>
          <a:p>
            <a:pPr eaLnBrk="1" hangingPunct="1">
              <a:spcBef>
                <a:spcPct val="0"/>
              </a:spcBef>
              <a:buFontTx/>
              <a:buNone/>
            </a:pPr>
            <a:r>
              <a:rPr lang="en-US" altLang="nl-NL" sz="3600" dirty="0">
                <a:cs typeface="Calibri" panose="020F0502020204030204" pitchFamily="34" charset="0"/>
              </a:rPr>
              <a:t>                      ( Model 2)</a:t>
            </a:r>
          </a:p>
        </p:txBody>
      </p:sp>
      <p:sp>
        <p:nvSpPr>
          <p:cNvPr id="37" name="TextBox 15">
            <a:extLst>
              <a:ext uri="{FF2B5EF4-FFF2-40B4-BE49-F238E27FC236}">
                <a16:creationId xmlns:a16="http://schemas.microsoft.com/office/drawing/2014/main" id="{66D9D778-7A16-4A58-8759-E3C78E665CDA}"/>
              </a:ext>
            </a:extLst>
          </p:cNvPr>
          <p:cNvSpPr txBox="1">
            <a:spLocks noChangeArrowheads="1"/>
          </p:cNvSpPr>
          <p:nvPr/>
        </p:nvSpPr>
        <p:spPr bwMode="auto">
          <a:xfrm>
            <a:off x="18145243" y="11050550"/>
            <a:ext cx="5444955" cy="2550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200" dirty="0">
                <a:cs typeface="Calibri" panose="020F0502020204030204" pitchFamily="34" charset="0"/>
              </a:rPr>
              <a:t>Note. </a:t>
            </a:r>
            <a:r>
              <a:rPr lang="en-US" altLang="nl-NL" sz="3200" dirty="0" err="1">
                <a:cs typeface="Calibri" panose="020F0502020204030204" pitchFamily="34" charset="0"/>
              </a:rPr>
              <a:t>TexGen</a:t>
            </a:r>
            <a:r>
              <a:rPr lang="en-US" altLang="nl-NL" sz="3200" dirty="0">
                <a:cs typeface="Calibri" panose="020F0502020204030204" pitchFamily="34" charset="0"/>
              </a:rPr>
              <a:t> software was used to create geometry of Model 1 (.</a:t>
            </a:r>
            <a:r>
              <a:rPr lang="en-US" altLang="nl-NL" sz="3200" dirty="0" err="1">
                <a:cs typeface="Calibri" panose="020F0502020204030204" pitchFamily="34" charset="0"/>
              </a:rPr>
              <a:t>stp</a:t>
            </a:r>
            <a:r>
              <a:rPr lang="en-US" altLang="nl-NL" sz="3200" dirty="0">
                <a:cs typeface="Calibri" panose="020F0502020204030204" pitchFamily="34" charset="0"/>
              </a:rPr>
              <a:t> file was imported into COMSOL Multiphysics® 5.3a software).</a:t>
            </a:r>
          </a:p>
        </p:txBody>
      </p:sp>
      <p:pic>
        <p:nvPicPr>
          <p:cNvPr id="17" name="Picture 16">
            <a:extLst>
              <a:ext uri="{FF2B5EF4-FFF2-40B4-BE49-F238E27FC236}">
                <a16:creationId xmlns:a16="http://schemas.microsoft.com/office/drawing/2014/main" id="{730E3FBD-B08F-4B32-B802-DD0C6D542549}"/>
              </a:ext>
            </a:extLst>
          </p:cNvPr>
          <p:cNvPicPr>
            <a:picLocks noChangeAspect="1"/>
          </p:cNvPicPr>
          <p:nvPr/>
        </p:nvPicPr>
        <p:blipFill rotWithShape="1">
          <a:blip r:embed="rId11">
            <a:extLst>
              <a:ext uri="{28A0092B-C50C-407E-A947-70E740481C1C}">
                <a14:useLocalDpi xmlns:a14="http://schemas.microsoft.com/office/drawing/2010/main" val="0"/>
              </a:ext>
            </a:extLst>
          </a:blip>
          <a:srcRect r="42838" b="2185"/>
          <a:stretch/>
        </p:blipFill>
        <p:spPr>
          <a:xfrm>
            <a:off x="23378319" y="25648933"/>
            <a:ext cx="5201489" cy="6675564"/>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893</Words>
  <Application>Microsoft Office PowerPoint</Application>
  <PresentationFormat>Custom</PresentationFormat>
  <Paragraphs>62</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Times New Roman</vt:lpstr>
      <vt:lpstr>Office Theme</vt:lpstr>
      <vt:lpstr>Equation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2019-08-16T11:54:16Z</dcterms:modified>
</cp:coreProperties>
</file>