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7099300" cy="10234613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>
        <p:scale>
          <a:sx n="30" d="100"/>
          <a:sy n="30" d="100"/>
        </p:scale>
        <p:origin x="2148" y="-2856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22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defTabSz="432342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0506" y="0"/>
            <a:ext cx="3077137" cy="51222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defTabSz="4323426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755"/>
            <a:ext cx="3077137" cy="51222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defTabSz="432342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0506" y="9720755"/>
            <a:ext cx="3077137" cy="512223"/>
          </a:xfrm>
          <a:prstGeom prst="rect">
            <a:avLst/>
          </a:prstGeom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22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defTabSz="4326713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223"/>
          </a:xfrm>
          <a:prstGeom prst="rect">
            <a:avLst/>
          </a:prstGeom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 defTabSz="454562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92338" y="768350"/>
            <a:ext cx="27146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599" y="4862016"/>
            <a:ext cx="5680103" cy="4605085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755"/>
            <a:ext cx="3077137" cy="51222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defTabSz="4326713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0506" y="9720755"/>
            <a:ext cx="3077137" cy="512223"/>
          </a:xfrm>
          <a:prstGeom prst="rect">
            <a:avLst/>
          </a:prstGeom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 defTabSz="4544277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44277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69993" indent="-296151" defTabSz="4544277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84605" indent="-236921" defTabSz="4544277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58447" indent="-236921" defTabSz="4544277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132289" indent="-236921" defTabSz="4544277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606131" indent="-236921" defTabSz="4544277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79974" indent="-236921" defTabSz="4544277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553816" indent="-236921" defTabSz="4544277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4027658" indent="-236921" defTabSz="4544277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812287"/>
            <a:ext cx="28467126" cy="396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Development of a Numerical Model for Large-Scale Seasonal Thermal Energy Storage for District Heating Systems</a:t>
            </a:r>
            <a:endParaRPr lang="en-US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A. Tosatto, A. Dahash, F. Ochs and M. Bianchi Janetti</a:t>
            </a:r>
          </a:p>
          <a:p>
            <a:pPr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Unit of Energy Efficient Buildings, 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Department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Structural Engineering and Material Sciences, University of Innsbruck, Innsbruck, Austria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142067"/>
            <a:ext cx="13017206" cy="304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INTRODUCTION</a:t>
            </a:r>
            <a:endParaRPr lang="en-US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In district heating networks, Thermal Energy Storage (TES) systems are a good solution to decouple heat demand and its availability.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939" y="15702265"/>
            <a:ext cx="12975642" cy="1079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COMPUTATIONAL METHODS</a:t>
            </a:r>
            <a:endParaRPr lang="en-US" altLang="nl-NL" sz="4800" dirty="0" smtClean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Water domain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1-D model: energy balance equation is implemented using the PDE Interface </a:t>
            </a:r>
            <a:r>
              <a:rPr lang="en-GB" sz="4800" i="1" dirty="0"/>
              <a:t>Coefficient Form Boundary PDE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36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lvl="1" indent="0" algn="just" eaLnBrk="1" hangingPunct="1">
              <a:spcBef>
                <a:spcPct val="0"/>
              </a:spcBef>
              <a:buNone/>
            </a:pPr>
            <a:endParaRPr lang="en-US" altLang="nl-NL" sz="4400" dirty="0" smtClean="0">
              <a:cs typeface="Calibri" panose="020F0502020204030204" pitchFamily="34" charset="0"/>
            </a:endParaRPr>
          </a:p>
          <a:p>
            <a:pPr lvl="1" indent="0" algn="just" eaLnBrk="1" hangingPunct="1">
              <a:spcBef>
                <a:spcPct val="0"/>
              </a:spcBef>
              <a:buNone/>
            </a:pPr>
            <a:endParaRPr lang="en-US" altLang="nl-NL" sz="4400" dirty="0" smtClean="0">
              <a:cs typeface="Calibri" panose="020F0502020204030204" pitchFamily="34" charset="0"/>
            </a:endParaRPr>
          </a:p>
          <a:p>
            <a:pPr lvl="1" indent="0" algn="just" eaLnBrk="1" hangingPunct="1">
              <a:spcBef>
                <a:spcPct val="0"/>
              </a:spcBef>
              <a:buNone/>
            </a:pPr>
            <a:endParaRPr lang="en-US" altLang="nl-NL" sz="2800" dirty="0" smtClean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Ground</a:t>
            </a:r>
          </a:p>
          <a:p>
            <a:pPr algn="just" eaLnBrk="1" hangingPunct="1">
              <a:spcBef>
                <a:spcPct val="0"/>
              </a:spcBef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2-D axial symmetric model: the heat transfer is modelled using the </a:t>
            </a:r>
            <a:r>
              <a:rPr lang="en-US" altLang="nl-NL" sz="4800" i="1" dirty="0" smtClean="0">
                <a:cs typeface="Calibri" panose="020F0502020204030204" pitchFamily="34" charset="0"/>
              </a:rPr>
              <a:t>Heat Transfer in Solids</a:t>
            </a:r>
            <a:r>
              <a:rPr lang="en-US" altLang="nl-NL" sz="4800" dirty="0" smtClean="0">
                <a:cs typeface="Calibri" panose="020F0502020204030204" pitchFamily="34" charset="0"/>
              </a:rPr>
              <a:t> interface in the </a:t>
            </a:r>
            <a:r>
              <a:rPr lang="en-US" altLang="nl-NL" sz="4800" i="1" dirty="0" smtClean="0">
                <a:cs typeface="Calibri" panose="020F0502020204030204" pitchFamily="34" charset="0"/>
              </a:rPr>
              <a:t>Heat Transfer Module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7111" y="26962926"/>
            <a:ext cx="13019177" cy="304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800" b="1" dirty="0" smtClean="0">
                <a:cs typeface="Calibri" panose="020F0502020204030204" pitchFamily="34" charset="0"/>
              </a:rPr>
              <a:t>RESULTS</a:t>
            </a:r>
            <a:r>
              <a:rPr lang="en-GB" altLang="nl-NL" sz="4800" dirty="0" smtClean="0">
                <a:cs typeface="Calibri" panose="020F0502020204030204" pitchFamily="34" charset="0"/>
              </a:rPr>
              <a:t>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800" dirty="0" smtClean="0">
                <a:cs typeface="Calibri" panose="020F0502020204030204" pitchFamily="34" charset="0"/>
              </a:rPr>
              <a:t>The aspect </a:t>
            </a:r>
            <a:r>
              <a:rPr lang="en-GB" altLang="nl-NL" sz="4800" dirty="0">
                <a:cs typeface="Calibri" panose="020F0502020204030204" pitchFamily="34" charset="0"/>
              </a:rPr>
              <a:t>r</a:t>
            </a:r>
            <a:r>
              <a:rPr lang="en-GB" altLang="nl-NL" sz="4800" dirty="0" smtClean="0">
                <a:cs typeface="Calibri" panose="020F0502020204030204" pitchFamily="34" charset="0"/>
              </a:rPr>
              <a:t>atio (tank height over diameter) is varied to analyse the influence of the geometry on the distribution of the thermal losses.</a:t>
            </a:r>
            <a:endParaRPr lang="en-GB" altLang="nl-NL" sz="4800" dirty="0">
              <a:cs typeface="Calibri" panose="020F0502020204030204" pitchFamily="34" charset="0"/>
            </a:endParaRP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8927" y="30885166"/>
            <a:ext cx="13029272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CONCLUSIONS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Higher losses are observed in tanks with lower </a:t>
            </a:r>
            <a:r>
              <a:rPr lang="en-US" altLang="nl-NL" sz="4800" dirty="0" smtClean="0">
                <a:cs typeface="Calibri" panose="020F0502020204030204" pitchFamily="34" charset="0"/>
              </a:rPr>
              <a:t>aspect ratio, </a:t>
            </a:r>
            <a:r>
              <a:rPr lang="en-US" altLang="nl-NL" sz="4800" dirty="0">
                <a:cs typeface="Calibri" panose="020F0502020204030204" pitchFamily="34" charset="0"/>
              </a:rPr>
              <a:t>because of the wider cover surface and the lower damping effect provided by the </a:t>
            </a:r>
            <a:r>
              <a:rPr lang="en-US" altLang="nl-NL" sz="4800" dirty="0" smtClean="0">
                <a:cs typeface="Calibri" panose="020F0502020204030204" pitchFamily="34" charset="0"/>
              </a:rPr>
              <a:t>ground.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Aspect ratio alone is not a good parameter to define the performance of the TES, which is also strictly linked to the quality of the insulation. 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The model validation is ongoing.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89" name="TextBox 25">
            <a:extLst>
              <a:ext uri="{FF2B5EF4-FFF2-40B4-BE49-F238E27FC236}">
                <a16:creationId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930" y="37328906"/>
            <a:ext cx="13588513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 Thermal losses profile through the TES </a:t>
            </a:r>
            <a:r>
              <a:rPr lang="en-US" altLang="nl-NL" sz="3600" dirty="0" smtClean="0">
                <a:cs typeface="Calibri" panose="020F0502020204030204" pitchFamily="34" charset="0"/>
              </a:rPr>
              <a:t>envelope for the case </a:t>
            </a:r>
            <a:r>
              <a:rPr lang="en-US" altLang="nl-NL" sz="3600" dirty="0" smtClean="0">
                <a:cs typeface="Calibri" panose="020F0502020204030204" pitchFamily="34" charset="0"/>
              </a:rPr>
              <a:t>with insulation</a:t>
            </a:r>
            <a:r>
              <a:rPr lang="en-US" altLang="nl-NL" sz="3600" dirty="0" smtClean="0">
                <a:cs typeface="Calibri" panose="020F0502020204030204" pitchFamily="34" charset="0"/>
              </a:rPr>
              <a:t>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1" name="TextBox 27">
            <a:extLst>
              <a:ext uri="{FF2B5EF4-FFF2-40B4-BE49-F238E27FC236}">
                <a16:creationId xmlns:a16="http://schemas.microsoft.com/office/drawing/2014/main" id="{FEBD845D-B904-D841-B1D7-569AFBDED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5211" y="29384497"/>
            <a:ext cx="13308347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 smtClean="0">
                <a:cs typeface="Calibri" panose="020F0502020204030204" pitchFamily="34" charset="0"/>
              </a:rPr>
              <a:t>Figure 4. </a:t>
            </a:r>
            <a:r>
              <a:rPr lang="en-GB" sz="3600" dirty="0"/>
              <a:t>Isothermal contour and flux distribution for the tank </a:t>
            </a:r>
            <a:r>
              <a:rPr lang="en-GB" sz="3600" dirty="0" smtClean="0"/>
              <a:t>TES with AR=1 (upper figure) and AR=0.25 (lower figure), both with insulation 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id="{48544021-0CC7-4FD4-8F96-F3BD20F24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5334" y="38544439"/>
            <a:ext cx="25526565" cy="255454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altLang="en-US" sz="4000" b="1" i="1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Acknowledgements: </a:t>
            </a:r>
            <a:r>
              <a:rPr lang="en-US" sz="4000" dirty="0">
                <a:latin typeface="+mn-lt"/>
              </a:rPr>
              <a:t>This </a:t>
            </a:r>
            <a:r>
              <a:rPr lang="en-GB" sz="4000" dirty="0">
                <a:latin typeface="+mn-lt"/>
              </a:rPr>
              <a:t>project is financed by the Austrian “</a:t>
            </a:r>
            <a:r>
              <a:rPr lang="en-GB" sz="4000" dirty="0" err="1">
                <a:latin typeface="+mn-lt"/>
              </a:rPr>
              <a:t>Klima</a:t>
            </a:r>
            <a:r>
              <a:rPr lang="en-GB" sz="4000" dirty="0">
                <a:latin typeface="+mn-lt"/>
              </a:rPr>
              <a:t>- und </a:t>
            </a:r>
            <a:r>
              <a:rPr lang="en-GB" sz="4000" dirty="0" err="1">
                <a:latin typeface="+mn-lt"/>
              </a:rPr>
              <a:t>Energiefonds</a:t>
            </a:r>
            <a:r>
              <a:rPr lang="en-GB" sz="4000" dirty="0">
                <a:latin typeface="+mn-lt"/>
              </a:rPr>
              <a:t>” and performed in the frame of the program “</a:t>
            </a:r>
            <a:r>
              <a:rPr lang="en-GB" sz="4000" dirty="0" err="1">
                <a:latin typeface="+mn-lt"/>
              </a:rPr>
              <a:t>Energieforschung</a:t>
            </a:r>
            <a:r>
              <a:rPr lang="en-GB" sz="4000" dirty="0">
                <a:latin typeface="+mn-lt"/>
              </a:rPr>
              <a:t>”. It is part of the Austrian flagship research project “Giga-Scale Thermal Energy Storage for Renewable Districts” (</a:t>
            </a:r>
            <a:r>
              <a:rPr lang="en-GB" sz="4000" dirty="0" err="1">
                <a:latin typeface="+mn-lt"/>
              </a:rPr>
              <a:t>giga_TES</a:t>
            </a:r>
            <a:r>
              <a:rPr lang="en-GB" sz="4000" dirty="0">
                <a:latin typeface="+mn-lt"/>
              </a:rPr>
              <a:t>, Project </a:t>
            </a:r>
            <a:r>
              <a:rPr lang="en-GB" sz="4000" dirty="0" err="1">
                <a:latin typeface="+mn-lt"/>
              </a:rPr>
              <a:t>Nr</a:t>
            </a:r>
            <a:r>
              <a:rPr lang="en-GB" sz="4000" dirty="0">
                <a:latin typeface="+mn-lt"/>
              </a:rPr>
              <a:t>.: 860949). Therefore, the authors wish to acknowledge the financial support for this </a:t>
            </a:r>
            <a:r>
              <a:rPr lang="en-GB" sz="4000" dirty="0" smtClean="0">
                <a:latin typeface="+mn-lt"/>
              </a:rPr>
              <a:t>work. </a:t>
            </a:r>
            <a:endParaRPr lang="de-AT" sz="4000" dirty="0"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211" y="8349181"/>
            <a:ext cx="8909515" cy="6013691"/>
          </a:xfrm>
          <a:prstGeom prst="rect">
            <a:avLst/>
          </a:prstGeom>
        </p:spPr>
      </p:pic>
      <p:sp>
        <p:nvSpPr>
          <p:cNvPr id="29" name="TextBox 25">
            <a:extLst>
              <a:ext uri="{FF2B5EF4-FFF2-40B4-BE49-F238E27FC236}">
                <a16:creationId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930" y="14700466"/>
            <a:ext cx="12739279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1</a:t>
            </a:r>
            <a:r>
              <a:rPr lang="en-US" altLang="nl-NL" sz="3600" dirty="0" smtClean="0">
                <a:cs typeface="Calibri" panose="020F0502020204030204" pitchFamily="34" charset="0"/>
              </a:rPr>
              <a:t>. Basic schema of the operation principle of a seasonal TES.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91008" y="19515130"/>
                <a:ext cx="14407919" cy="14754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AT" sz="4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sSub>
                        <m:sSubPr>
                          <m:ctrlPr>
                            <a:rPr lang="de-AT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de-AT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de-AT" sz="40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𝐴𝑣</m:t>
                      </m:r>
                      <m:sSub>
                        <m:sSubPr>
                          <m:ctrlP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de-AT" sz="4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AT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  <m:r>
                        <a:rPr lang="de-AT" sz="4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AT" sz="4000" i="1">
                          <a:latin typeface="Cambria Math" panose="02040503050406030204" pitchFamily="18" charset="0"/>
                        </a:rPr>
                        <m:t>𝐴</m:t>
                      </m:r>
                      <m:f>
                        <m:fPr>
                          <m:ctrlPr>
                            <a:rPr lang="de-AT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d>
                        <m:dPr>
                          <m:ctrlPr>
                            <a:rPr lang="de-AT" sz="4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AT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4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GB" sz="4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4000" i="1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f>
                            <m:fPr>
                              <m:ctrlPr>
                                <a:rPr lang="de-AT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AT" sz="40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  <m:r>
                        <a:rPr lang="de-AT" sz="4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𝐷𝑈</m:t>
                      </m:r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AT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de-AT" sz="4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AT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008" y="19515130"/>
                <a:ext cx="14407919" cy="14754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851496" y="25414490"/>
                <a:ext cx="4066178" cy="1261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GB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de-AT" sz="4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de-AT" sz="4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AT" sz="40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de-AT" sz="4000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de-AT" sz="4000" i="1">
                          <a:latin typeface="Cambria Math" panose="02040503050406030204" pitchFamily="18" charset="0"/>
                        </a:rPr>
                        <m:t>𝜆𝛻</m:t>
                      </m:r>
                      <m:r>
                        <a:rPr lang="de-AT" sz="4000" i="1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1496" y="25414490"/>
                <a:ext cx="4066178" cy="12611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Segnaposto contenuto 3">
            <a:extLst>
              <a:ext uri="{FF2B5EF4-FFF2-40B4-BE49-F238E27FC236}">
                <a16:creationId xmlns:a16="http://schemas.microsoft.com/office/drawing/2014/main" id="{CE851997-1978-475C-91E8-93EEC95C5A0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75"/>
          <a:stretch/>
        </p:blipFill>
        <p:spPr bwMode="auto">
          <a:xfrm>
            <a:off x="26808826" y="38890006"/>
            <a:ext cx="2074732" cy="139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26">
            <a:extLst>
              <a:ext uri="{FF2B5EF4-FFF2-40B4-BE49-F238E27FC236}">
                <a16:creationId xmlns:a16="http://schemas.microsoft.com/office/drawing/2014/main" id="{4777EA07-A11C-6249-80C7-698BCEF47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3327" y="13833659"/>
            <a:ext cx="13019176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Total losses during the 5</a:t>
            </a:r>
            <a:r>
              <a:rPr lang="en-US" altLang="nl-NL" sz="3600" baseline="30000" dirty="0" smtClean="0">
                <a:cs typeface="Calibri" panose="020F0502020204030204" pitchFamily="34" charset="0"/>
              </a:rPr>
              <a:t>th</a:t>
            </a:r>
            <a:r>
              <a:rPr lang="en-US" altLang="nl-NL" sz="3600" dirty="0" smtClean="0">
                <a:cs typeface="Calibri" panose="020F0502020204030204" pitchFamily="34" charset="0"/>
              </a:rPr>
              <a:t> year of operation for the </a:t>
            </a:r>
            <a:r>
              <a:rPr lang="en-US" altLang="nl-NL" sz="3600" dirty="0" smtClean="0">
                <a:cs typeface="Calibri" panose="020F0502020204030204" pitchFamily="34" charset="0"/>
              </a:rPr>
              <a:t>cases </a:t>
            </a:r>
            <a:r>
              <a:rPr lang="en-US" altLang="nl-NL" sz="3600" dirty="0" smtClean="0">
                <a:cs typeface="Calibri" panose="020F0502020204030204" pitchFamily="34" charset="0"/>
              </a:rPr>
              <a:t>without insulation (left) and with insulation (right).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2"/>
          <a:stretch/>
        </p:blipFill>
        <p:spPr>
          <a:xfrm>
            <a:off x="1915359" y="29795509"/>
            <a:ext cx="11962006" cy="75330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1915358" y="21017980"/>
                <a:ext cx="11749842" cy="134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de-AT" sz="4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de-AT" sz="4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AT" sz="40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de-AT" sz="4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AT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𝑒𝑛h</m:t>
                        </m:r>
                      </m:sub>
                    </m:sSub>
                  </m:oMath>
                </a14:m>
                <a:r>
                  <a:rPr lang="en-GB" sz="4000" dirty="0" smtClean="0"/>
                  <a:t>   where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𝑒𝑛h</m:t>
                        </m:r>
                      </m:sub>
                    </m:sSub>
                    <m:r>
                      <a:rPr lang="de-AT" sz="4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AT" sz="4000" b="0" i="0" smtClean="0">
                        <a:latin typeface="Cambria Math" panose="02040503050406030204" pitchFamily="18" charset="0"/>
                      </a:rPr>
                      <m:t>c</m:t>
                    </m:r>
                    <m:rad>
                      <m:radPr>
                        <m:degHide m:val="on"/>
                        <m:ctrlPr>
                          <a:rPr lang="de-AT" sz="4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de-AT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AT" sz="4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AT" sz="4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AT" sz="4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de-AT" sz="4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r>
                                      <a:rPr lang="de-AT" sz="4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de-AT" sz="4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de-AT" sz="4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rad>
                  </m:oMath>
                </a14:m>
                <a:endParaRPr lang="en-GB" sz="4000" dirty="0"/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358" y="21017980"/>
                <a:ext cx="11749842" cy="1344984"/>
              </a:xfrm>
              <a:prstGeom prst="rect">
                <a:avLst/>
              </a:prstGeom>
              <a:blipFill>
                <a:blip r:embed="rId8"/>
                <a:stretch>
                  <a:fillRect b="-1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9" name="Picture 20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0728" y="5790005"/>
            <a:ext cx="7200785" cy="7832550"/>
          </a:xfrm>
          <a:prstGeom prst="rect">
            <a:avLst/>
          </a:prstGeom>
        </p:spPr>
      </p:pic>
      <p:pic>
        <p:nvPicPr>
          <p:cNvPr id="2050" name="Picture 204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3175" y="5813264"/>
            <a:ext cx="6634173" cy="7809291"/>
          </a:xfrm>
          <a:prstGeom prst="rect">
            <a:avLst/>
          </a:prstGeom>
        </p:spPr>
      </p:pic>
      <p:pic>
        <p:nvPicPr>
          <p:cNvPr id="2053" name="Picture 205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140" y="2629861"/>
            <a:ext cx="5327791" cy="13772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1239" y="22332010"/>
            <a:ext cx="11268921" cy="70415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1240" y="15355067"/>
            <a:ext cx="11268921" cy="7041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Office PowerPoint</Application>
  <PresentationFormat>Custom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2019-08-08T07:28:41Z</dcterms:modified>
</cp:coreProperties>
</file>