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66" d="100"/>
          <a:sy n="66" d="100"/>
        </p:scale>
        <p:origin x="-2550" y="-10278"/>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dirty="0"/>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dirty="0"/>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dirty="0"/>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dirty="0"/>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dirty="0"/>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dirty="0"/>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a:t>
            </a:fld>
            <a:endParaRPr lang="en-US" altLang="en-US" dirty="0"/>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dirty="0"/>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dirty="0"/>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dirty="0"/>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dirty="0"/>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dirty="0"/>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dirty="0"/>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dirty="0"/>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dirty="0"/>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dirty="0"/>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dirty="0"/>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dirty="0"/>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dirty="0"/>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dirty="0"/>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dirty="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dirty="0"/>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dirty="0"/>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dirty="0"/>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93" name="Picture 9">
            <a:extLst>
              <a:ext uri="{FF2B5EF4-FFF2-40B4-BE49-F238E27FC236}">
                <a16:creationId xmlns:a16="http://schemas.microsoft.com/office/drawing/2014/main" id="{E8BC9122-85D7-6242-B790-75F33C9B07A8}"/>
              </a:ext>
            </a:extLst>
          </p:cNvPr>
          <p:cNvPicPr>
            <a:picLocks noChangeArrowheads="1"/>
          </p:cNvPicPr>
          <p:nvPr/>
        </p:nvPicPr>
        <p:blipFill rotWithShape="1">
          <a:blip r:embed="rId3">
            <a:extLst>
              <a:ext uri="{28A0092B-C50C-407E-A947-70E740481C1C}">
                <a14:useLocalDpi xmlns:a14="http://schemas.microsoft.com/office/drawing/2010/main" val="0"/>
              </a:ext>
            </a:extLst>
          </a:blip>
          <a:srcRect l="56564" t="10059" r="3045" b="15975"/>
          <a:stretch/>
        </p:blipFill>
        <p:spPr bwMode="auto">
          <a:xfrm>
            <a:off x="1571627" y="12893218"/>
            <a:ext cx="12975642" cy="668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534931"/>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latin typeface="Calibri" panose="020F0502020204030204" pitchFamily="34" charset="0"/>
                <a:ea typeface="+mn-ea"/>
                <a:cs typeface="Calibri" panose="020F0502020204030204" pitchFamily="34" charset="0"/>
              </a:rPr>
              <a:t>FROM THE LASER PARAMETERS TO THE TRIBOLOGICAL PROPERTIES WITH COMSOL MULTIPHYSICS®</a:t>
            </a:r>
            <a:endParaRPr lang="en-GB" sz="2000" dirty="0">
              <a:latin typeface="Calibri" panose="020F0502020204030204" pitchFamily="34" charset="0"/>
              <a:ea typeface="+mn-ea"/>
              <a:cs typeface="Calibri" panose="020F0502020204030204" pitchFamily="34" charset="0"/>
            </a:endParaRPr>
          </a:p>
          <a:p>
            <a:pPr algn="ctr" defTabSz="4387247" eaLnBrk="1" hangingPunct="1">
              <a:defRPr/>
            </a:pPr>
            <a:r>
              <a:rPr lang="en-GB" sz="4000" dirty="0">
                <a:latin typeface="Calibri" panose="020F0502020204030204" pitchFamily="34" charset="0"/>
                <a:cs typeface="Calibri" panose="020F0502020204030204" pitchFamily="34" charset="0"/>
              </a:rPr>
              <a:t>V. Bruyère¹, J.-D. Wheeler¹, P. Namy¹</a:t>
            </a:r>
          </a:p>
          <a:p>
            <a:pPr algn="ctr" defTabSz="4387247" eaLnBrk="1" hangingPunct="1">
              <a:defRPr/>
            </a:pPr>
            <a:r>
              <a:rPr lang="en-GB" sz="4000" dirty="0">
                <a:latin typeface="Calibri" panose="020F0502020204030204" pitchFamily="34" charset="0"/>
                <a:cs typeface="Calibri" panose="020F0502020204030204" pitchFamily="34" charset="0"/>
              </a:rPr>
              <a:t>1. SIMTEC, Grenoble, France</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448599"/>
            <a:ext cx="13017206" cy="75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400" b="1" dirty="0">
                <a:cs typeface="Calibri" panose="020F0502020204030204" pitchFamily="34" charset="0"/>
              </a:rPr>
              <a:t>INTRODUCTION</a:t>
            </a:r>
            <a:r>
              <a:rPr lang="en-GB" altLang="nl-NL" sz="4400" dirty="0">
                <a:cs typeface="Calibri" panose="020F0502020204030204" pitchFamily="34" charset="0"/>
              </a:rPr>
              <a:t>: The engineer has mainly two methods to model lubricated contacts with textured surfaces: make a prototype of the considered surface and measure its topography or predict this topography through a modelling of the process applied to the contacting solids.  Whereas the latter approach may require a complex model, it enables to test a wide range of the process operating conditions and their influence on the contact behaviour.  The authors follow here the second method and apply it to the sliding bearing with laser surface texturing (see Figure 1).</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646293" y="20368694"/>
            <a:ext cx="12975642" cy="415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400" b="1" dirty="0">
                <a:cs typeface="Calibri" panose="020F0502020204030204" pitchFamily="34" charset="0"/>
              </a:rPr>
              <a:t>COMPUTATIONAL METHODS</a:t>
            </a:r>
            <a:r>
              <a:rPr lang="en-GB" altLang="nl-NL" sz="4400" dirty="0">
                <a:cs typeface="Calibri" panose="020F0502020204030204" pitchFamily="34" charset="0"/>
              </a:rPr>
              <a:t>: In this work, a chain of continuum models has been used (see Figure 2).  The laser ablation model</a:t>
            </a:r>
            <a:r>
              <a:rPr lang="en-GB" altLang="nl-NL" sz="4400" baseline="30000" dirty="0">
                <a:cs typeface="Calibri" panose="020F0502020204030204" pitchFamily="34" charset="0"/>
              </a:rPr>
              <a:t>(1)</a:t>
            </a:r>
            <a:r>
              <a:rPr lang="en-GB" altLang="nl-NL" sz="4400" dirty="0">
                <a:cs typeface="Calibri" panose="020F0502020204030204" pitchFamily="34" charset="0"/>
              </a:rPr>
              <a:t> solves the </a:t>
            </a:r>
            <a:r>
              <a:rPr lang="en-GB" altLang="nl-NL" sz="4400" b="1" dirty="0">
                <a:cs typeface="Calibri" panose="020F0502020204030204" pitchFamily="34" charset="0"/>
              </a:rPr>
              <a:t>heat equation </a:t>
            </a:r>
            <a:r>
              <a:rPr lang="en-GB" altLang="nl-NL" sz="4400" dirty="0">
                <a:cs typeface="Calibri" panose="020F0502020204030204" pitchFamily="34" charset="0"/>
              </a:rPr>
              <a:t>in the solids on a deformed geometry.  A localised heat flux represents the laser heating and the heated boundary deforms to accommodate the solid evaporation rate.</a:t>
            </a:r>
          </a:p>
        </p:txBody>
      </p:sp>
      <mc:AlternateContent xmlns:mc="http://schemas.openxmlformats.org/markup-compatibility/2006">
        <mc:Choice xmlns:a14="http://schemas.microsoft.com/office/drawing/2010/main" Requires="a14">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448599"/>
                <a:ext cx="13019177" cy="55047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400" dirty="0">
                    <a:cs typeface="Calibri" panose="020F0502020204030204" pitchFamily="34" charset="0"/>
                  </a:rPr>
                  <a:t>This topography prediction can then feed the textured sliding bearing model which predicts its film thickness </a:t>
                </a:r>
                <a14:m>
                  <m:oMath xmlns:m="http://schemas.openxmlformats.org/officeDocument/2006/math">
                    <m:r>
                      <a:rPr lang="fr-FR" altLang="nl-NL" sz="4400" b="0" i="1" smtClean="0">
                        <a:latin typeface="Cambria Math" panose="02040503050406030204" pitchFamily="18" charset="0"/>
                        <a:cs typeface="Calibri" panose="020F0502020204030204" pitchFamily="34" charset="0"/>
                      </a:rPr>
                      <m:t>h</m:t>
                    </m:r>
                  </m:oMath>
                </a14:m>
                <a:r>
                  <a:rPr lang="en-GB" altLang="nl-NL" sz="4400" dirty="0">
                    <a:cs typeface="Calibri" panose="020F0502020204030204" pitchFamily="34" charset="0"/>
                  </a:rPr>
                  <a:t> and hydrodynamic pressure distributions </a:t>
                </a:r>
                <a14:m>
                  <m:oMath xmlns:m="http://schemas.openxmlformats.org/officeDocument/2006/math">
                    <m:r>
                      <a:rPr lang="fr-FR" altLang="nl-NL" sz="4400" b="0" i="1" smtClean="0">
                        <a:latin typeface="Cambria Math" panose="02040503050406030204" pitchFamily="18" charset="0"/>
                        <a:cs typeface="Calibri" panose="020F0502020204030204" pitchFamily="34" charset="0"/>
                      </a:rPr>
                      <m:t>𝑝</m:t>
                    </m:r>
                  </m:oMath>
                </a14:m>
                <a:r>
                  <a:rPr lang="en-GB" altLang="nl-NL" sz="4400" dirty="0">
                    <a:cs typeface="Calibri" panose="020F0502020204030204" pitchFamily="34" charset="0"/>
                  </a:rPr>
                  <a:t> (see Figure 4).  These two variables highly influence the lifespan of the bearing.  This direct link between the two models allows for varying the laser parameters in a wide range for parametric or optimisation analysis of the sliding bearing model.</a:t>
                </a:r>
              </a:p>
            </p:txBody>
          </p:sp>
        </mc:Choice>
        <mc:Fallback>
          <p:sp>
            <p:nvSpPr>
              <p:cNvPr id="2058" name="TextBox 15">
                <a:extLst>
                  <a:ext uri="{FF2B5EF4-FFF2-40B4-BE49-F238E27FC236}">
                    <a16:creationId xmlns:a16="http://schemas.microsoft.com/office/drawing/2014/main" id="{A0A9D8B8-7127-D248-9486-D72164C15279}"/>
                  </a:ext>
                </a:extLst>
              </p:cNvPr>
              <p:cNvSpPr txBox="1">
                <a:spLocks noRot="1" noChangeAspect="1" noMove="1" noResize="1" noEditPoints="1" noAdjustHandles="1" noChangeArrowheads="1" noChangeShapeType="1" noTextEdit="1"/>
              </p:cNvSpPr>
              <p:nvPr/>
            </p:nvSpPr>
            <p:spPr bwMode="auto">
              <a:xfrm>
                <a:off x="15687240" y="5448599"/>
                <a:ext cx="13019177" cy="5504701"/>
              </a:xfrm>
              <a:prstGeom prst="rect">
                <a:avLst/>
              </a:prstGeom>
              <a:blipFill>
                <a:blip r:embed="rId4"/>
                <a:stretch>
                  <a:fillRect l="-1919" t="-2326" r="-1919" b="-43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862476" y="32559182"/>
            <a:ext cx="13029272" cy="482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400" b="1" dirty="0">
                <a:cs typeface="Calibri" panose="020F0502020204030204" pitchFamily="34" charset="0"/>
              </a:rPr>
              <a:t>CONCLUSIONS</a:t>
            </a:r>
            <a:r>
              <a:rPr lang="en-GB" altLang="nl-NL" sz="4400" dirty="0">
                <a:cs typeface="Calibri" panose="020F0502020204030204" pitchFamily="34" charset="0"/>
              </a:rPr>
              <a:t>: This chaining between two complex models demonstrates the flexibility that modelling can bring to innovative product development.  Together they allow to realistically create surfaces to optimise bearing losses or lifespan.  Even if the models come from different research backgrounds, they can be intimately related and enable a new level of device performance.</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687239" y="37852126"/>
            <a:ext cx="13323531" cy="2919378"/>
          </a:xfrm>
          <a:prstGeom prst="rect">
            <a:avLst/>
          </a:prstGeom>
          <a:noFill/>
        </p:spPr>
        <p:txBody>
          <a:bodyPr wrap="square" lIns="86984" tIns="43492" rIns="86984" bIns="43492">
            <a:spAutoFit/>
          </a:bodyPr>
          <a:lstStyle/>
          <a:p>
            <a:pPr defTabSz="4175235" fontAlgn="auto">
              <a:spcBef>
                <a:spcPts val="0"/>
              </a:spcBef>
              <a:spcAft>
                <a:spcPts val="0"/>
              </a:spcAft>
              <a:defRPr/>
            </a:pPr>
            <a:r>
              <a:rPr lang="en-GB" sz="4400" b="1" dirty="0">
                <a:latin typeface="Calibri" panose="020F0502020204030204" pitchFamily="34" charset="0"/>
                <a:ea typeface="+mn-ea"/>
                <a:cs typeface="Calibri" panose="020F0502020204030204" pitchFamily="34" charset="0"/>
              </a:rPr>
              <a:t>REFERENCES</a:t>
            </a:r>
            <a:r>
              <a:rPr lang="en-GB" sz="4400" dirty="0">
                <a:latin typeface="Calibri" panose="020F0502020204030204" pitchFamily="34" charset="0"/>
                <a:ea typeface="+mn-ea"/>
                <a:cs typeface="Calibri" panose="020F0502020204030204" pitchFamily="34" charset="0"/>
              </a:rPr>
              <a:t>:</a:t>
            </a:r>
          </a:p>
          <a:p>
            <a:pPr marL="1087301" indent="-1087301" defTabSz="4175235" fontAlgn="auto">
              <a:spcBef>
                <a:spcPts val="0"/>
              </a:spcBef>
              <a:spcAft>
                <a:spcPts val="0"/>
              </a:spcAft>
              <a:buFontTx/>
              <a:buAutoNum type="arabicPeriod"/>
              <a:defRPr/>
            </a:pPr>
            <a:r>
              <a:rPr lang="en-GB" sz="2800" dirty="0">
                <a:latin typeface="Calibri" panose="020F0502020204030204" pitchFamily="34" charset="0"/>
                <a:ea typeface="+mn-ea"/>
                <a:cs typeface="Calibri" panose="020F0502020204030204" pitchFamily="34" charset="0"/>
              </a:rPr>
              <a:t>E.C. Chevallier, V. Bruyère, T. See, P. Namy, Laser Texturing Modelling using COMSOL Multiphysics ®, COMSOL Conference in Lausanne, 22</a:t>
            </a:r>
            <a:r>
              <a:rPr lang="en-GB" sz="2800" baseline="30000" dirty="0">
                <a:latin typeface="Calibri" panose="020F0502020204030204" pitchFamily="34" charset="0"/>
                <a:ea typeface="+mn-ea"/>
                <a:cs typeface="Calibri" panose="020F0502020204030204" pitchFamily="34" charset="0"/>
              </a:rPr>
              <a:t>nd</a:t>
            </a:r>
            <a:r>
              <a:rPr lang="en-GB" sz="2800" dirty="0">
                <a:latin typeface="Calibri" panose="020F0502020204030204" pitchFamily="34" charset="0"/>
                <a:ea typeface="+mn-ea"/>
                <a:cs typeface="Calibri" panose="020F0502020204030204" pitchFamily="34" charset="0"/>
              </a:rPr>
              <a:t>-25</a:t>
            </a:r>
            <a:r>
              <a:rPr lang="en-GB" sz="2800" baseline="30000" dirty="0">
                <a:latin typeface="Calibri" panose="020F0502020204030204" pitchFamily="34" charset="0"/>
                <a:ea typeface="+mn-ea"/>
                <a:cs typeface="Calibri" panose="020F0502020204030204" pitchFamily="34" charset="0"/>
              </a:rPr>
              <a:t>th</a:t>
            </a:r>
            <a:r>
              <a:rPr lang="en-GB" sz="2800" dirty="0">
                <a:latin typeface="Calibri" panose="020F0502020204030204" pitchFamily="34" charset="0"/>
                <a:ea typeface="+mn-ea"/>
                <a:cs typeface="Calibri" panose="020F0502020204030204" pitchFamily="34" charset="0"/>
              </a:rPr>
              <a:t> October 2018</a:t>
            </a:r>
          </a:p>
          <a:p>
            <a:pPr marL="1087301" indent="-1087301" defTabSz="4175235" fontAlgn="auto">
              <a:spcBef>
                <a:spcPts val="0"/>
              </a:spcBef>
              <a:spcAft>
                <a:spcPts val="0"/>
              </a:spcAft>
              <a:buFontTx/>
              <a:buAutoNum type="arabicPeriod"/>
              <a:defRPr/>
            </a:pPr>
            <a:r>
              <a:rPr lang="en-GB" sz="2800" dirty="0">
                <a:latin typeface="Calibri" panose="020F0502020204030204" pitchFamily="34" charset="0"/>
                <a:ea typeface="+mn-ea"/>
                <a:cs typeface="Calibri" panose="020F0502020204030204" pitchFamily="34" charset="0"/>
              </a:rPr>
              <a:t>J.-D. Wheeler1, V. Bruyere1, P. Namy1, When precise numerical predictions come to the rescue of liquid lubrication, </a:t>
            </a:r>
            <a:r>
              <a:rPr lang="en-GB" sz="2800" dirty="0">
                <a:latin typeface="Calibri" panose="020F0502020204030204" pitchFamily="34" charset="0"/>
                <a:cs typeface="Calibri" panose="020F0502020204030204" pitchFamily="34" charset="0"/>
              </a:rPr>
              <a:t>COMSOL Conference in Lausanne, 22</a:t>
            </a:r>
            <a:r>
              <a:rPr lang="en-GB" sz="2800" baseline="30000" dirty="0">
                <a:latin typeface="Calibri" panose="020F0502020204030204" pitchFamily="34" charset="0"/>
                <a:cs typeface="Calibri" panose="020F0502020204030204" pitchFamily="34" charset="0"/>
              </a:rPr>
              <a:t>nd</a:t>
            </a:r>
            <a:r>
              <a:rPr lang="en-GB" sz="2800" dirty="0">
                <a:latin typeface="Calibri" panose="020F0502020204030204" pitchFamily="34" charset="0"/>
                <a:cs typeface="Calibri" panose="020F0502020204030204" pitchFamily="34" charset="0"/>
              </a:rPr>
              <a:t>-25</a:t>
            </a:r>
            <a:r>
              <a:rPr lang="en-GB" sz="2800" baseline="30000" dirty="0">
                <a:latin typeface="Calibri" panose="020F0502020204030204" pitchFamily="34" charset="0"/>
                <a:cs typeface="Calibri" panose="020F0502020204030204" pitchFamily="34" charset="0"/>
              </a:rPr>
              <a:t>th</a:t>
            </a:r>
            <a:r>
              <a:rPr lang="en-GB" sz="2800" dirty="0">
                <a:latin typeface="Calibri" panose="020F0502020204030204" pitchFamily="34" charset="0"/>
                <a:cs typeface="Calibri" panose="020F0502020204030204" pitchFamily="34" charset="0"/>
              </a:rPr>
              <a:t> October 2018</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3520043" y="19500616"/>
            <a:ext cx="8051990"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nl-NL" sz="3600" b="1" dirty="0">
                <a:cs typeface="Calibri" panose="020F0502020204030204" pitchFamily="34" charset="0"/>
              </a:rPr>
              <a:t>Figure 1</a:t>
            </a:r>
            <a:r>
              <a:rPr lang="en-GB" altLang="nl-NL" sz="3600" dirty="0">
                <a:cs typeface="Calibri" panose="020F0502020204030204" pitchFamily="34" charset="0"/>
              </a:rPr>
              <a:t>. Textured Rayleigh sliding bearing</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GB"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e 16">
            <a:extLst>
              <a:ext uri="{FF2B5EF4-FFF2-40B4-BE49-F238E27FC236}">
                <a16:creationId xmlns:a16="http://schemas.microsoft.com/office/drawing/2014/main" id="{71ABD384-0D06-423F-92C6-FED2EAF80B2A}"/>
              </a:ext>
            </a:extLst>
          </p:cNvPr>
          <p:cNvGrpSpPr/>
          <p:nvPr/>
        </p:nvGrpSpPr>
        <p:grpSpPr>
          <a:xfrm>
            <a:off x="1771025" y="24517396"/>
            <a:ext cx="12817810" cy="6906909"/>
            <a:chOff x="1771025" y="25334092"/>
            <a:chExt cx="12817810" cy="6906909"/>
          </a:xfrm>
        </p:grpSpPr>
        <p:pic>
          <p:nvPicPr>
            <p:cNvPr id="2" name="Image 1">
              <a:extLst>
                <a:ext uri="{FF2B5EF4-FFF2-40B4-BE49-F238E27FC236}">
                  <a16:creationId xmlns:a16="http://schemas.microsoft.com/office/drawing/2014/main" id="{5D6617B0-71EB-4F65-9BEB-2013BE6F0D15}"/>
                </a:ext>
              </a:extLst>
            </p:cNvPr>
            <p:cNvPicPr>
              <a:picLocks noChangeAspect="1"/>
            </p:cNvPicPr>
            <p:nvPr/>
          </p:nvPicPr>
          <p:blipFill rotWithShape="1">
            <a:blip r:embed="rId5"/>
            <a:srcRect l="52898" t="4334" r="13166" b="35666"/>
            <a:stretch/>
          </p:blipFill>
          <p:spPr>
            <a:xfrm>
              <a:off x="1771025" y="25334092"/>
              <a:ext cx="12817810" cy="6566784"/>
            </a:xfrm>
            <a:prstGeom prst="rect">
              <a:avLst/>
            </a:prstGeom>
          </p:spPr>
        </p:pic>
        <p:sp>
          <p:nvSpPr>
            <p:cNvPr id="32" name="TextBox 33">
              <a:extLst>
                <a:ext uri="{FF2B5EF4-FFF2-40B4-BE49-F238E27FC236}">
                  <a16:creationId xmlns:a16="http://schemas.microsoft.com/office/drawing/2014/main" id="{09B67C99-6658-40D0-AA3C-8586CB78090F}"/>
                </a:ext>
              </a:extLst>
            </p:cNvPr>
            <p:cNvSpPr txBox="1">
              <a:spLocks noChangeArrowheads="1"/>
            </p:cNvSpPr>
            <p:nvPr/>
          </p:nvSpPr>
          <p:spPr bwMode="auto">
            <a:xfrm>
              <a:off x="5983205" y="31599170"/>
              <a:ext cx="499743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nl-NL" sz="3600" b="1" dirty="0">
                  <a:cs typeface="Calibri" panose="020F0502020204030204" pitchFamily="34" charset="0"/>
                </a:rPr>
                <a:t>Figure 2</a:t>
              </a:r>
              <a:r>
                <a:rPr lang="en-GB" altLang="nl-NL" sz="3600" dirty="0">
                  <a:cs typeface="Calibri" panose="020F0502020204030204" pitchFamily="34" charset="0"/>
                </a:rPr>
                <a:t>. Model workflow</a:t>
              </a:r>
            </a:p>
          </p:txBody>
        </p:sp>
      </p:grpSp>
      <mc:AlternateContent xmlns:mc="http://schemas.openxmlformats.org/markup-compatibility/2006">
        <mc:Choice xmlns:a14="http://schemas.microsoft.com/office/drawing/2010/main" Requires="a14">
          <p:sp>
            <p:nvSpPr>
              <p:cNvPr id="33" name="TextBox 7">
                <a:extLst>
                  <a:ext uri="{FF2B5EF4-FFF2-40B4-BE49-F238E27FC236}">
                    <a16:creationId xmlns:a16="http://schemas.microsoft.com/office/drawing/2014/main" id="{0AB25B38-1946-4D03-8DCC-67948439D274}"/>
                  </a:ext>
                </a:extLst>
              </p:cNvPr>
              <p:cNvSpPr txBox="1">
                <a:spLocks noChangeArrowheads="1"/>
              </p:cNvSpPr>
              <p:nvPr/>
            </p:nvSpPr>
            <p:spPr bwMode="auto">
              <a:xfrm>
                <a:off x="1718180" y="31321910"/>
                <a:ext cx="12975642" cy="66432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GB" altLang="nl-NL" sz="4400" dirty="0">
                    <a:cs typeface="Calibri" panose="020F0502020204030204" pitchFamily="34" charset="0"/>
                  </a:rPr>
                  <a:t>The laser ablation model predicts the surface topography of a single crater and feeds the textured sliding bearing model with a topography </a:t>
                </a:r>
                <a:r>
                  <a:rPr lang="en-GB" altLang="nl-NL" sz="4400" dirty="0">
                    <a:solidFill>
                      <a:schemeClr val="tx1"/>
                    </a:solidFill>
                    <a:cs typeface="Calibri" panose="020F0502020204030204" pitchFamily="34" charset="0"/>
                  </a:rPr>
                  <a:t>pattern function </a:t>
                </a:r>
                <a14:m>
                  <m:oMath xmlns:m="http://schemas.openxmlformats.org/officeDocument/2006/math">
                    <m:r>
                      <a:rPr lang="en-GB" altLang="nl-NL" sz="4400" i="1" smtClean="0">
                        <a:solidFill>
                          <a:schemeClr val="tx1"/>
                        </a:solidFill>
                        <a:latin typeface="Cambria Math" panose="02040503050406030204" pitchFamily="18" charset="0"/>
                        <a:cs typeface="Calibri" panose="020F0502020204030204" pitchFamily="34" charset="0"/>
                      </a:rPr>
                      <m:t>𝐹</m:t>
                    </m:r>
                  </m:oMath>
                </a14:m>
                <a:r>
                  <a:rPr lang="en-GB" altLang="nl-NL" sz="4400" dirty="0">
                    <a:solidFill>
                      <a:schemeClr val="tx1"/>
                    </a:solidFill>
                    <a:cs typeface="Calibri" panose="020F0502020204030204" pitchFamily="34" charset="0"/>
                  </a:rPr>
                  <a:t> (see Figure 3). The textured sliding bearing model</a:t>
                </a:r>
                <a:r>
                  <a:rPr lang="en-GB" altLang="nl-NL" sz="4400" baseline="30000" dirty="0">
                    <a:solidFill>
                      <a:schemeClr val="tx1"/>
                    </a:solidFill>
                    <a:cs typeface="Calibri" panose="020F0502020204030204" pitchFamily="34" charset="0"/>
                  </a:rPr>
                  <a:t>(2)</a:t>
                </a:r>
                <a:r>
                  <a:rPr lang="en-GB" altLang="nl-NL" sz="4400" dirty="0">
                    <a:solidFill>
                      <a:schemeClr val="tx1"/>
                    </a:solidFill>
                    <a:cs typeface="Calibri" panose="020F0502020204030204" pitchFamily="34" charset="0"/>
                  </a:rPr>
                  <a:t> is mainly composed of </a:t>
                </a:r>
                <a:r>
                  <a:rPr lang="en-GB" altLang="nl-NL" sz="4400" b="1" dirty="0">
                    <a:solidFill>
                      <a:schemeClr val="tx1"/>
                    </a:solidFill>
                    <a:cs typeface="Calibri" panose="020F0502020204030204" pitchFamily="34" charset="0"/>
                  </a:rPr>
                  <a:t>Reynolds equation</a:t>
                </a:r>
                <a:r>
                  <a:rPr lang="en-GB" altLang="nl-NL" sz="4400" dirty="0">
                    <a:solidFill>
                      <a:schemeClr val="tx1"/>
                    </a:solidFill>
                    <a:cs typeface="Calibri" panose="020F0502020204030204" pitchFamily="34" charset="0"/>
                  </a:rPr>
                  <a:t>:</a:t>
                </a:r>
              </a:p>
              <a:p>
                <a:pPr algn="ctr" eaLnBrk="1" hangingPunct="1">
                  <a:spcBef>
                    <a:spcPct val="0"/>
                  </a:spcBef>
                  <a:buNone/>
                </a:pPr>
                <a:r>
                  <a:rPr lang="en-GB" sz="4400" dirty="0">
                    <a:solidFill>
                      <a:schemeClr val="tx1"/>
                    </a:solidFill>
                    <a:cs typeface="Arial" panose="020B0604020202020204" pitchFamily="34" charset="0"/>
                  </a:rPr>
                  <a:t> </a:t>
                </a:r>
                <a14:m>
                  <m:oMath xmlns:m="http://schemas.openxmlformats.org/officeDocument/2006/math">
                    <m:f>
                      <m:fPr>
                        <m:ctrlPr>
                          <a:rPr lang="en-GB" sz="4400" i="1">
                            <a:solidFill>
                              <a:schemeClr val="tx1"/>
                            </a:solidFill>
                            <a:latin typeface="Cambria Math" panose="02040503050406030204" pitchFamily="18" charset="0"/>
                          </a:rPr>
                        </m:ctrlPr>
                      </m:fPr>
                      <m:num>
                        <m:r>
                          <a:rPr lang="en-GB" sz="4400" i="1">
                            <a:solidFill>
                              <a:schemeClr val="tx1"/>
                            </a:solidFill>
                            <a:latin typeface="Cambria Math" panose="02040503050406030204" pitchFamily="18" charset="0"/>
                          </a:rPr>
                          <m:t>𝜕</m:t>
                        </m:r>
                      </m:num>
                      <m:den>
                        <m:r>
                          <a:rPr lang="en-GB" sz="4400" i="1">
                            <a:solidFill>
                              <a:schemeClr val="tx1"/>
                            </a:solidFill>
                            <a:latin typeface="Cambria Math" panose="02040503050406030204" pitchFamily="18" charset="0"/>
                          </a:rPr>
                          <m:t>𝜕</m:t>
                        </m:r>
                        <m:r>
                          <a:rPr lang="en-GB" sz="4400" i="1">
                            <a:solidFill>
                              <a:schemeClr val="tx1"/>
                            </a:solidFill>
                            <a:latin typeface="Cambria Math" panose="02040503050406030204" pitchFamily="18" charset="0"/>
                          </a:rPr>
                          <m:t>𝑥</m:t>
                        </m:r>
                      </m:den>
                    </m:f>
                    <m:d>
                      <m:dPr>
                        <m:ctrlPr>
                          <a:rPr lang="en-GB" sz="4400" i="1">
                            <a:solidFill>
                              <a:schemeClr val="tx1"/>
                            </a:solidFill>
                            <a:latin typeface="Cambria Math" panose="02040503050406030204" pitchFamily="18" charset="0"/>
                          </a:rPr>
                        </m:ctrlPr>
                      </m:dPr>
                      <m:e>
                        <m:f>
                          <m:fPr>
                            <m:ctrlPr>
                              <a:rPr lang="en-GB" sz="4400" i="1">
                                <a:solidFill>
                                  <a:schemeClr val="tx1"/>
                                </a:solidFill>
                                <a:latin typeface="Cambria Math" panose="02040503050406030204" pitchFamily="18" charset="0"/>
                              </a:rPr>
                            </m:ctrlPr>
                          </m:fPr>
                          <m:num>
                            <m:r>
                              <a:rPr lang="en-GB" sz="4400" i="1">
                                <a:solidFill>
                                  <a:schemeClr val="tx1"/>
                                </a:solidFill>
                                <a:latin typeface="Cambria Math" panose="02040503050406030204" pitchFamily="18" charset="0"/>
                              </a:rPr>
                              <m:t>𝜌</m:t>
                            </m:r>
                            <m:sSup>
                              <m:sSupPr>
                                <m:ctrlPr>
                                  <a:rPr lang="en-GB" sz="4400" i="1">
                                    <a:solidFill>
                                      <a:schemeClr val="tx1"/>
                                    </a:solidFill>
                                    <a:latin typeface="Cambria Math" panose="02040503050406030204" pitchFamily="18" charset="0"/>
                                  </a:rPr>
                                </m:ctrlPr>
                              </m:sSupPr>
                              <m:e>
                                <m:r>
                                  <a:rPr lang="en-GB" sz="4400" i="1">
                                    <a:solidFill>
                                      <a:schemeClr val="tx1"/>
                                    </a:solidFill>
                                    <a:latin typeface="Cambria Math" panose="02040503050406030204" pitchFamily="18" charset="0"/>
                                  </a:rPr>
                                  <m:t>h</m:t>
                                </m:r>
                              </m:e>
                              <m:sup>
                                <m:r>
                                  <a:rPr lang="en-GB" sz="4400" i="1">
                                    <a:solidFill>
                                      <a:schemeClr val="tx1"/>
                                    </a:solidFill>
                                    <a:latin typeface="Cambria Math" panose="02040503050406030204" pitchFamily="18" charset="0"/>
                                  </a:rPr>
                                  <m:t>3</m:t>
                                </m:r>
                              </m:sup>
                            </m:sSup>
                          </m:num>
                          <m:den>
                            <m:r>
                              <a:rPr lang="en-GB" sz="4400" i="1">
                                <a:solidFill>
                                  <a:schemeClr val="tx1"/>
                                </a:solidFill>
                                <a:latin typeface="Cambria Math" panose="02040503050406030204" pitchFamily="18" charset="0"/>
                              </a:rPr>
                              <m:t>12</m:t>
                            </m:r>
                            <m:r>
                              <a:rPr lang="en-GB" sz="4400" i="1">
                                <a:solidFill>
                                  <a:schemeClr val="tx1"/>
                                </a:solidFill>
                                <a:latin typeface="Cambria Math" panose="02040503050406030204" pitchFamily="18" charset="0"/>
                              </a:rPr>
                              <m:t>𝜂</m:t>
                            </m:r>
                          </m:den>
                        </m:f>
                        <m:f>
                          <m:fPr>
                            <m:ctrlPr>
                              <a:rPr lang="en-GB" sz="4400" i="1">
                                <a:solidFill>
                                  <a:schemeClr val="tx1"/>
                                </a:solidFill>
                                <a:latin typeface="Cambria Math" panose="02040503050406030204" pitchFamily="18" charset="0"/>
                              </a:rPr>
                            </m:ctrlPr>
                          </m:fPr>
                          <m:num>
                            <m:r>
                              <a:rPr lang="en-GB" sz="4400" i="1">
                                <a:solidFill>
                                  <a:schemeClr val="tx1"/>
                                </a:solidFill>
                                <a:latin typeface="Cambria Math" panose="02040503050406030204" pitchFamily="18" charset="0"/>
                              </a:rPr>
                              <m:t>𝜕</m:t>
                            </m:r>
                            <m:r>
                              <a:rPr lang="en-GB" sz="4400" i="1">
                                <a:solidFill>
                                  <a:schemeClr val="tx1"/>
                                </a:solidFill>
                                <a:latin typeface="Cambria Math" panose="02040503050406030204" pitchFamily="18" charset="0"/>
                              </a:rPr>
                              <m:t>𝑝</m:t>
                            </m:r>
                          </m:num>
                          <m:den>
                            <m:r>
                              <a:rPr lang="en-GB" sz="4400" i="1">
                                <a:solidFill>
                                  <a:schemeClr val="tx1"/>
                                </a:solidFill>
                                <a:latin typeface="Cambria Math" panose="02040503050406030204" pitchFamily="18" charset="0"/>
                              </a:rPr>
                              <m:t>𝜕</m:t>
                            </m:r>
                            <m:r>
                              <a:rPr lang="en-GB" sz="4400" i="1">
                                <a:solidFill>
                                  <a:schemeClr val="tx1"/>
                                </a:solidFill>
                                <a:latin typeface="Cambria Math" panose="02040503050406030204" pitchFamily="18" charset="0"/>
                              </a:rPr>
                              <m:t>𝑥</m:t>
                            </m:r>
                          </m:den>
                        </m:f>
                      </m:e>
                    </m:d>
                    <m:r>
                      <a:rPr lang="en-GB" sz="4400" i="1">
                        <a:solidFill>
                          <a:schemeClr val="tx1"/>
                        </a:solidFill>
                        <a:latin typeface="Cambria Math" panose="02040503050406030204" pitchFamily="18" charset="0"/>
                      </a:rPr>
                      <m:t>−</m:t>
                    </m:r>
                    <m:f>
                      <m:fPr>
                        <m:ctrlPr>
                          <a:rPr lang="en-GB" sz="4400" i="1">
                            <a:solidFill>
                              <a:schemeClr val="tx1"/>
                            </a:solidFill>
                            <a:latin typeface="Cambria Math" panose="02040503050406030204" pitchFamily="18" charset="0"/>
                          </a:rPr>
                        </m:ctrlPr>
                      </m:fPr>
                      <m:num>
                        <m:sSub>
                          <m:sSubPr>
                            <m:ctrlPr>
                              <a:rPr lang="en-GB" sz="4400" i="1">
                                <a:solidFill>
                                  <a:schemeClr val="tx1"/>
                                </a:solidFill>
                                <a:latin typeface="Cambria Math" panose="02040503050406030204" pitchFamily="18" charset="0"/>
                              </a:rPr>
                            </m:ctrlPr>
                          </m:sSubPr>
                          <m:e>
                            <m:r>
                              <a:rPr lang="en-GB" sz="4400" i="1">
                                <a:solidFill>
                                  <a:schemeClr val="tx1"/>
                                </a:solidFill>
                                <a:latin typeface="Cambria Math" panose="02040503050406030204" pitchFamily="18" charset="0"/>
                              </a:rPr>
                              <m:t>𝑢</m:t>
                            </m:r>
                          </m:e>
                          <m:sub>
                            <m:r>
                              <a:rPr lang="en-GB" sz="4400" i="1">
                                <a:solidFill>
                                  <a:schemeClr val="tx1"/>
                                </a:solidFill>
                                <a:latin typeface="Cambria Math" panose="02040503050406030204" pitchFamily="18" charset="0"/>
                              </a:rPr>
                              <m:t>𝑏</m:t>
                            </m:r>
                          </m:sub>
                        </m:sSub>
                      </m:num>
                      <m:den>
                        <m:r>
                          <a:rPr lang="en-GB" sz="4400" i="1">
                            <a:solidFill>
                              <a:schemeClr val="tx1"/>
                            </a:solidFill>
                            <a:latin typeface="Cambria Math" panose="02040503050406030204" pitchFamily="18" charset="0"/>
                          </a:rPr>
                          <m:t>2</m:t>
                        </m:r>
                      </m:den>
                    </m:f>
                    <m:r>
                      <a:rPr lang="en-GB" sz="4400" i="1">
                        <a:solidFill>
                          <a:schemeClr val="tx1"/>
                        </a:solidFill>
                        <a:latin typeface="Cambria Math" panose="02040503050406030204" pitchFamily="18" charset="0"/>
                      </a:rPr>
                      <m:t>·</m:t>
                    </m:r>
                    <m:f>
                      <m:fPr>
                        <m:ctrlPr>
                          <a:rPr lang="en-GB" sz="4400" i="1">
                            <a:solidFill>
                              <a:schemeClr val="tx1"/>
                            </a:solidFill>
                            <a:latin typeface="Cambria Math" panose="02040503050406030204" pitchFamily="18" charset="0"/>
                          </a:rPr>
                        </m:ctrlPr>
                      </m:fPr>
                      <m:num>
                        <m:r>
                          <a:rPr lang="en-GB" sz="4400" i="1">
                            <a:solidFill>
                              <a:schemeClr val="tx1"/>
                            </a:solidFill>
                            <a:latin typeface="Cambria Math" panose="02040503050406030204" pitchFamily="18" charset="0"/>
                          </a:rPr>
                          <m:t>𝜕</m:t>
                        </m:r>
                        <m:d>
                          <m:dPr>
                            <m:ctrlPr>
                              <a:rPr lang="en-GB" sz="4400" i="1">
                                <a:solidFill>
                                  <a:schemeClr val="tx1"/>
                                </a:solidFill>
                                <a:latin typeface="Cambria Math" panose="02040503050406030204" pitchFamily="18" charset="0"/>
                              </a:rPr>
                            </m:ctrlPr>
                          </m:dPr>
                          <m:e>
                            <m:r>
                              <a:rPr lang="en-GB" sz="4400" i="1">
                                <a:solidFill>
                                  <a:schemeClr val="tx1"/>
                                </a:solidFill>
                                <a:latin typeface="Cambria Math" panose="02040503050406030204" pitchFamily="18" charset="0"/>
                              </a:rPr>
                              <m:t>𝜌</m:t>
                            </m:r>
                            <m:r>
                              <a:rPr lang="en-GB" sz="4400" i="1">
                                <a:solidFill>
                                  <a:schemeClr val="tx1"/>
                                </a:solidFill>
                                <a:latin typeface="Cambria Math" panose="02040503050406030204" pitchFamily="18" charset="0"/>
                              </a:rPr>
                              <m:t>h</m:t>
                            </m:r>
                          </m:e>
                        </m:d>
                      </m:num>
                      <m:den>
                        <m:r>
                          <a:rPr lang="en-GB" sz="4400" i="1">
                            <a:solidFill>
                              <a:schemeClr val="tx1"/>
                            </a:solidFill>
                            <a:latin typeface="Cambria Math" panose="02040503050406030204" pitchFamily="18" charset="0"/>
                          </a:rPr>
                          <m:t>𝜕</m:t>
                        </m:r>
                        <m:r>
                          <a:rPr lang="en-GB" sz="4400" i="1">
                            <a:solidFill>
                              <a:schemeClr val="tx1"/>
                            </a:solidFill>
                            <a:latin typeface="Cambria Math" panose="02040503050406030204" pitchFamily="18" charset="0"/>
                          </a:rPr>
                          <m:t>𝑥</m:t>
                        </m:r>
                      </m:den>
                    </m:f>
                    <m:r>
                      <a:rPr lang="en-GB" sz="4400" i="1">
                        <a:solidFill>
                          <a:schemeClr val="tx1"/>
                        </a:solidFill>
                        <a:latin typeface="Cambria Math" panose="02040503050406030204" pitchFamily="18" charset="0"/>
                      </a:rPr>
                      <m:t>=0</m:t>
                    </m:r>
                  </m:oMath>
                </a14:m>
                <a:endParaRPr lang="en-GB" sz="4400" dirty="0">
                  <a:solidFill>
                    <a:schemeClr val="tx1"/>
                  </a:solidFill>
                </a:endParaRPr>
              </a:p>
              <a:p>
                <a:pPr algn="just" eaLnBrk="1" hangingPunct="1">
                  <a:spcBef>
                    <a:spcPct val="0"/>
                  </a:spcBef>
                  <a:buNone/>
                </a:pPr>
                <a:r>
                  <a:rPr lang="en-GB" sz="4400" dirty="0">
                    <a:solidFill>
                      <a:schemeClr val="tx1"/>
                    </a:solidFill>
                  </a:rPr>
                  <a:t>with </a:t>
                </a:r>
                <a14:m>
                  <m:oMath xmlns:m="http://schemas.openxmlformats.org/officeDocument/2006/math">
                    <m:r>
                      <a:rPr lang="en-GB" sz="4400" i="1" smtClean="0">
                        <a:solidFill>
                          <a:schemeClr val="tx1"/>
                        </a:solidFill>
                        <a:latin typeface="Cambria Math" panose="02040503050406030204" pitchFamily="18" charset="0"/>
                      </a:rPr>
                      <m:t>𝜂</m:t>
                    </m:r>
                  </m:oMath>
                </a14:m>
                <a:r>
                  <a:rPr lang="en-GB" sz="4400" dirty="0">
                    <a:solidFill>
                      <a:schemeClr val="tx1"/>
                    </a:solidFill>
                  </a:rPr>
                  <a:t> the lubricant viscosity, </a:t>
                </a:r>
                <a14:m>
                  <m:oMath xmlns:m="http://schemas.openxmlformats.org/officeDocument/2006/math">
                    <m:r>
                      <a:rPr lang="en-GB" sz="4400" b="0" i="1" smtClean="0">
                        <a:solidFill>
                          <a:schemeClr val="tx1"/>
                        </a:solidFill>
                        <a:latin typeface="Cambria Math" panose="02040503050406030204" pitchFamily="18" charset="0"/>
                      </a:rPr>
                      <m:t>𝜌</m:t>
                    </m:r>
                  </m:oMath>
                </a14:m>
                <a:r>
                  <a:rPr lang="en-GB" sz="4400" b="0" i="0" dirty="0">
                    <a:solidFill>
                      <a:schemeClr val="tx1"/>
                    </a:solidFill>
                    <a:latin typeface="+mj-lt"/>
                  </a:rPr>
                  <a:t> the lubricant</a:t>
                </a:r>
                <a:r>
                  <a:rPr lang="en-GB" sz="4400" dirty="0">
                    <a:latin typeface="+mj-lt"/>
                  </a:rPr>
                  <a:t> </a:t>
                </a:r>
                <a:r>
                  <a:rPr lang="en-GB" sz="4400" b="0" i="0" dirty="0">
                    <a:solidFill>
                      <a:schemeClr val="tx1"/>
                    </a:solidFill>
                    <a:latin typeface="+mj-lt"/>
                  </a:rPr>
                  <a:t>density </a:t>
                </a:r>
                <a:r>
                  <a:rPr lang="en-GB" sz="4400" dirty="0">
                    <a:solidFill>
                      <a:schemeClr val="tx1"/>
                    </a:solidFill>
                  </a:rPr>
                  <a:t>and </a:t>
                </a:r>
                <a14:m>
                  <m:oMath xmlns:m="http://schemas.openxmlformats.org/officeDocument/2006/math">
                    <m:r>
                      <a:rPr lang="en-GB" sz="4400" b="0" i="1" smtClean="0">
                        <a:solidFill>
                          <a:schemeClr val="tx1"/>
                        </a:solidFill>
                        <a:latin typeface="Cambria Math" panose="02040503050406030204" pitchFamily="18" charset="0"/>
                      </a:rPr>
                      <m:t>h</m:t>
                    </m:r>
                  </m:oMath>
                </a14:m>
                <a:r>
                  <a:rPr lang="en-GB" sz="4400" dirty="0">
                    <a:solidFill>
                      <a:schemeClr val="tx1"/>
                    </a:solidFill>
                  </a:rPr>
                  <a:t> the </a:t>
                </a:r>
                <a:r>
                  <a:rPr lang="en-GB" sz="4400" b="1" dirty="0">
                    <a:solidFill>
                      <a:schemeClr val="tx1"/>
                    </a:solidFill>
                  </a:rPr>
                  <a:t>film thickness</a:t>
                </a:r>
                <a:r>
                  <a:rPr lang="en-GB" sz="4400" dirty="0">
                    <a:solidFill>
                      <a:schemeClr val="tx1"/>
                    </a:solidFill>
                  </a:rPr>
                  <a:t>:</a:t>
                </a:r>
              </a:p>
              <a:p>
                <a:pPr algn="just" eaLnBrk="1" hangingPunct="1">
                  <a:spcBef>
                    <a:spcPct val="0"/>
                  </a:spcBef>
                  <a:buNone/>
                </a:pPr>
                <a14:m>
                  <m:oMathPara xmlns:m="http://schemas.openxmlformats.org/officeDocument/2006/math">
                    <m:oMathParaPr>
                      <m:jc m:val="centerGroup"/>
                    </m:oMathParaPr>
                    <m:oMath xmlns:m="http://schemas.openxmlformats.org/officeDocument/2006/math">
                      <m:r>
                        <a:rPr lang="en-GB" sz="4400" i="1" smtClean="0">
                          <a:solidFill>
                            <a:schemeClr val="tx1"/>
                          </a:solidFill>
                          <a:latin typeface="Cambria Math" panose="02040503050406030204" pitchFamily="18" charset="0"/>
                        </a:rPr>
                        <m:t>h</m:t>
                      </m:r>
                      <m:r>
                        <a:rPr lang="en-GB" sz="4400" i="1" smtClean="0">
                          <a:solidFill>
                            <a:schemeClr val="tx1"/>
                          </a:solidFill>
                          <a:latin typeface="Cambria Math" panose="02040503050406030204" pitchFamily="18" charset="0"/>
                        </a:rPr>
                        <m:t>=</m:t>
                      </m:r>
                      <m:sSub>
                        <m:sSubPr>
                          <m:ctrlPr>
                            <a:rPr lang="en-GB" sz="4400" i="1">
                              <a:solidFill>
                                <a:schemeClr val="tx1"/>
                              </a:solidFill>
                              <a:latin typeface="Cambria Math" panose="02040503050406030204" pitchFamily="18" charset="0"/>
                            </a:rPr>
                          </m:ctrlPr>
                        </m:sSubPr>
                        <m:e>
                          <m:r>
                            <a:rPr lang="en-GB" sz="4400" i="1">
                              <a:solidFill>
                                <a:schemeClr val="tx1"/>
                              </a:solidFill>
                              <a:latin typeface="Cambria Math" panose="02040503050406030204" pitchFamily="18" charset="0"/>
                            </a:rPr>
                            <m:t>h</m:t>
                          </m:r>
                        </m:e>
                        <m:sub>
                          <m:r>
                            <a:rPr lang="en-GB" sz="4400" i="1">
                              <a:solidFill>
                                <a:schemeClr val="tx1"/>
                              </a:solidFill>
                              <a:latin typeface="Cambria Math" panose="02040503050406030204" pitchFamily="18" charset="0"/>
                            </a:rPr>
                            <m:t>0</m:t>
                          </m:r>
                        </m:sub>
                      </m:sSub>
                      <m:r>
                        <a:rPr lang="en-GB" sz="4400" i="1">
                          <a:solidFill>
                            <a:schemeClr val="tx1"/>
                          </a:solidFill>
                          <a:latin typeface="Cambria Math" panose="02040503050406030204" pitchFamily="18" charset="0"/>
                        </a:rPr>
                        <m:t>+</m:t>
                      </m:r>
                      <m:sSub>
                        <m:sSubPr>
                          <m:ctrlPr>
                            <a:rPr lang="en-GB" sz="4400" i="1">
                              <a:solidFill>
                                <a:schemeClr val="tx1"/>
                              </a:solidFill>
                              <a:latin typeface="Cambria Math" panose="02040503050406030204" pitchFamily="18" charset="0"/>
                            </a:rPr>
                          </m:ctrlPr>
                        </m:sSubPr>
                        <m:e>
                          <m:r>
                            <a:rPr lang="en-GB" sz="4400" i="1">
                              <a:solidFill>
                                <a:schemeClr val="tx1"/>
                              </a:solidFill>
                              <a:latin typeface="Cambria Math" panose="02040503050406030204" pitchFamily="18" charset="0"/>
                            </a:rPr>
                            <m:t>h</m:t>
                          </m:r>
                        </m:e>
                        <m:sub>
                          <m:r>
                            <a:rPr lang="en-GB" sz="4400" i="1">
                              <a:solidFill>
                                <a:schemeClr val="tx1"/>
                              </a:solidFill>
                              <a:latin typeface="Cambria Math" panose="02040503050406030204" pitchFamily="18" charset="0"/>
                            </a:rPr>
                            <m:t>𝑟</m:t>
                          </m:r>
                        </m:sub>
                      </m:sSub>
                      <m:r>
                        <a:rPr lang="en-GB" sz="4400" i="1">
                          <a:solidFill>
                            <a:schemeClr val="tx1"/>
                          </a:solidFill>
                          <a:latin typeface="Cambria Math" panose="02040503050406030204" pitchFamily="18" charset="0"/>
                        </a:rPr>
                        <m:t>+</m:t>
                      </m:r>
                      <m:r>
                        <a:rPr lang="en-GB" sz="4400" b="0" i="1" smtClean="0">
                          <a:solidFill>
                            <a:schemeClr val="tx1"/>
                          </a:solidFill>
                          <a:latin typeface="Cambria Math" panose="02040503050406030204" pitchFamily="18" charset="0"/>
                        </a:rPr>
                        <m:t>𝐹</m:t>
                      </m:r>
                    </m:oMath>
                  </m:oMathPara>
                </a14:m>
                <a:endParaRPr lang="en-GB" sz="4400" i="1" dirty="0">
                  <a:solidFill>
                    <a:schemeClr val="tx1"/>
                  </a:solidFill>
                </a:endParaRPr>
              </a:p>
            </p:txBody>
          </p:sp>
        </mc:Choice>
        <mc:Fallback>
          <p:sp>
            <p:nvSpPr>
              <p:cNvPr id="33" name="TextBox 7">
                <a:extLst>
                  <a:ext uri="{FF2B5EF4-FFF2-40B4-BE49-F238E27FC236}">
                    <a16:creationId xmlns:a16="http://schemas.microsoft.com/office/drawing/2014/main" id="{0AB25B38-1946-4D03-8DCC-67948439D274}"/>
                  </a:ext>
                </a:extLst>
              </p:cNvPr>
              <p:cNvSpPr txBox="1">
                <a:spLocks noRot="1" noChangeAspect="1" noMove="1" noResize="1" noEditPoints="1" noAdjustHandles="1" noChangeArrowheads="1" noChangeShapeType="1" noTextEdit="1"/>
              </p:cNvSpPr>
              <p:nvPr/>
            </p:nvSpPr>
            <p:spPr bwMode="auto">
              <a:xfrm>
                <a:off x="1718180" y="31321910"/>
                <a:ext cx="12975642" cy="6643218"/>
              </a:xfrm>
              <a:prstGeom prst="rect">
                <a:avLst/>
              </a:prstGeom>
              <a:blipFill>
                <a:blip r:embed="rId6"/>
                <a:stretch>
                  <a:fillRect l="-1927" t="-1927" r="-197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grpSp>
        <p:nvGrpSpPr>
          <p:cNvPr id="16" name="Groupe 15">
            <a:extLst>
              <a:ext uri="{FF2B5EF4-FFF2-40B4-BE49-F238E27FC236}">
                <a16:creationId xmlns:a16="http://schemas.microsoft.com/office/drawing/2014/main" id="{D9DF9294-4C0E-469D-9F00-4B2363BD2E82}"/>
              </a:ext>
            </a:extLst>
          </p:cNvPr>
          <p:cNvGrpSpPr/>
          <p:nvPr/>
        </p:nvGrpSpPr>
        <p:grpSpPr>
          <a:xfrm>
            <a:off x="15575082" y="11074088"/>
            <a:ext cx="13435687" cy="8535448"/>
            <a:chOff x="15575082" y="8178488"/>
            <a:chExt cx="13435687" cy="8535448"/>
          </a:xfrm>
        </p:grpSpPr>
        <p:pic>
          <p:nvPicPr>
            <p:cNvPr id="34" name="Image 33">
              <a:extLst>
                <a:ext uri="{FF2B5EF4-FFF2-40B4-BE49-F238E27FC236}">
                  <a16:creationId xmlns:a16="http://schemas.microsoft.com/office/drawing/2014/main" id="{ED712339-0F24-43DF-9957-485B51EE00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686379" y="8178488"/>
              <a:ext cx="13131334" cy="7536026"/>
            </a:xfrm>
            <a:prstGeom prst="rect">
              <a:avLst/>
            </a:prstGeom>
          </p:spPr>
        </p:pic>
        <p:sp>
          <p:nvSpPr>
            <p:cNvPr id="35" name="Rectangle 34">
              <a:extLst>
                <a:ext uri="{FF2B5EF4-FFF2-40B4-BE49-F238E27FC236}">
                  <a16:creationId xmlns:a16="http://schemas.microsoft.com/office/drawing/2014/main" id="{7CC4D8AC-D357-4E61-AB61-EA25D7D01BCF}"/>
                </a:ext>
              </a:extLst>
            </p:cNvPr>
            <p:cNvSpPr/>
            <p:nvPr/>
          </p:nvSpPr>
          <p:spPr>
            <a:xfrm>
              <a:off x="20141086" y="15620200"/>
              <a:ext cx="6833713" cy="584775"/>
            </a:xfrm>
            <a:prstGeom prst="rect">
              <a:avLst/>
            </a:prstGeom>
            <a:noFill/>
            <a:ln>
              <a:solidFill>
                <a:schemeClr val="bg1"/>
              </a:solidFill>
            </a:ln>
          </p:spPr>
          <p:txBody>
            <a:bodyPr wrap="square">
              <a:spAutoFit/>
            </a:bodyPr>
            <a:lstStyle/>
            <a:p>
              <a:r>
                <a:rPr lang="en-GB" altLang="en-US" sz="3200" dirty="0">
                  <a:sym typeface="Wingdings" panose="05000000000000000000" pitchFamily="2" charset="2"/>
                </a:rPr>
                <a:t>Cross crater abscissa [m]</a:t>
              </a:r>
              <a:endParaRPr lang="en-GB" sz="3200" dirty="0"/>
            </a:p>
          </p:txBody>
        </p:sp>
        <p:sp>
          <p:nvSpPr>
            <p:cNvPr id="36" name="Rectangle 35">
              <a:extLst>
                <a:ext uri="{FF2B5EF4-FFF2-40B4-BE49-F238E27FC236}">
                  <a16:creationId xmlns:a16="http://schemas.microsoft.com/office/drawing/2014/main" id="{B425B49A-A501-47DC-8999-989132D05417}"/>
                </a:ext>
              </a:extLst>
            </p:cNvPr>
            <p:cNvSpPr/>
            <p:nvPr/>
          </p:nvSpPr>
          <p:spPr>
            <a:xfrm rot="16200000">
              <a:off x="13773486" y="11594429"/>
              <a:ext cx="4578497" cy="584775"/>
            </a:xfrm>
            <a:prstGeom prst="rect">
              <a:avLst/>
            </a:prstGeom>
            <a:solidFill>
              <a:schemeClr val="bg1"/>
            </a:solidFill>
            <a:ln>
              <a:solidFill>
                <a:schemeClr val="bg1"/>
              </a:solidFill>
            </a:ln>
          </p:spPr>
          <p:txBody>
            <a:bodyPr wrap="none">
              <a:spAutoFit/>
            </a:bodyPr>
            <a:lstStyle/>
            <a:p>
              <a:r>
                <a:rPr lang="en-GB" altLang="en-US" sz="3200" dirty="0">
                  <a:sym typeface="Wingdings" panose="05000000000000000000" pitchFamily="2" charset="2"/>
                </a:rPr>
                <a:t>Laser ablation depth [m]</a:t>
              </a:r>
              <a:endParaRPr lang="en-GB" sz="3200" dirty="0"/>
            </a:p>
          </p:txBody>
        </p:sp>
        <p:sp>
          <p:nvSpPr>
            <p:cNvPr id="37" name="TextBox 33">
              <a:extLst>
                <a:ext uri="{FF2B5EF4-FFF2-40B4-BE49-F238E27FC236}">
                  <a16:creationId xmlns:a16="http://schemas.microsoft.com/office/drawing/2014/main" id="{F21070E3-A897-4769-8D2F-E2639D213414}"/>
                </a:ext>
              </a:extLst>
            </p:cNvPr>
            <p:cNvSpPr txBox="1">
              <a:spLocks noChangeArrowheads="1"/>
            </p:cNvSpPr>
            <p:nvPr/>
          </p:nvSpPr>
          <p:spPr bwMode="auto">
            <a:xfrm>
              <a:off x="15575082" y="16072105"/>
              <a:ext cx="13435687"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nl-NL" sz="3600" b="1" dirty="0">
                  <a:cs typeface="Calibri" panose="020F0502020204030204" pitchFamily="34" charset="0"/>
                </a:rPr>
                <a:t>Figure 3. </a:t>
              </a:r>
              <a:r>
                <a:rPr lang="en-GB" altLang="nl-NL" sz="3600" dirty="0">
                  <a:cs typeface="Calibri" panose="020F0502020204030204" pitchFamily="34" charset="0"/>
                </a:rPr>
                <a:t>Laser ablation model profile prediction. Exp. comparison in (1)</a:t>
              </a:r>
            </a:p>
          </p:txBody>
        </p:sp>
      </p:grpSp>
      <p:grpSp>
        <p:nvGrpSpPr>
          <p:cNvPr id="15" name="Groupe 14">
            <a:extLst>
              <a:ext uri="{FF2B5EF4-FFF2-40B4-BE49-F238E27FC236}">
                <a16:creationId xmlns:a16="http://schemas.microsoft.com/office/drawing/2014/main" id="{B2EC3841-46EB-4C30-A888-BA1470A8EEA4}"/>
              </a:ext>
            </a:extLst>
          </p:cNvPr>
          <p:cNvGrpSpPr/>
          <p:nvPr/>
        </p:nvGrpSpPr>
        <p:grpSpPr>
          <a:xfrm>
            <a:off x="15851485" y="19835874"/>
            <a:ext cx="13040263" cy="11907232"/>
            <a:chOff x="15851485" y="17549874"/>
            <a:chExt cx="13040263" cy="11907232"/>
          </a:xfrm>
        </p:grpSpPr>
        <p:sp>
          <p:nvSpPr>
            <p:cNvPr id="45" name="TextBox 33">
              <a:extLst>
                <a:ext uri="{FF2B5EF4-FFF2-40B4-BE49-F238E27FC236}">
                  <a16:creationId xmlns:a16="http://schemas.microsoft.com/office/drawing/2014/main" id="{13ABF4EF-C7D7-4F6E-BFE4-8E61D364955E}"/>
                </a:ext>
              </a:extLst>
            </p:cNvPr>
            <p:cNvSpPr txBox="1">
              <a:spLocks noChangeArrowheads="1"/>
            </p:cNvSpPr>
            <p:nvPr/>
          </p:nvSpPr>
          <p:spPr bwMode="auto">
            <a:xfrm>
              <a:off x="15955679" y="28261277"/>
              <a:ext cx="1293606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nl-NL" sz="3600" b="1" dirty="0">
                  <a:cs typeface="Calibri" panose="020F0502020204030204" pitchFamily="34" charset="0"/>
                </a:rPr>
                <a:t>Figure 4. </a:t>
              </a:r>
              <a:r>
                <a:rPr lang="en-GB" altLang="nl-NL" sz="3600" dirty="0">
                  <a:cs typeface="Calibri" panose="020F0502020204030204" pitchFamily="34" charset="0"/>
                </a:rPr>
                <a:t>Textured sliding bearing model predictions of pressure and film thickness ; based on the laser ablation model results</a:t>
              </a:r>
            </a:p>
          </p:txBody>
        </p:sp>
        <p:pic>
          <p:nvPicPr>
            <p:cNvPr id="13" name="Image 12">
              <a:extLst>
                <a:ext uri="{FF2B5EF4-FFF2-40B4-BE49-F238E27FC236}">
                  <a16:creationId xmlns:a16="http://schemas.microsoft.com/office/drawing/2014/main" id="{C33E58B9-0D31-4F71-ACAA-F7961F0BC5D5}"/>
                </a:ext>
              </a:extLst>
            </p:cNvPr>
            <p:cNvPicPr>
              <a:picLocks noChangeAspect="1"/>
            </p:cNvPicPr>
            <p:nvPr/>
          </p:nvPicPr>
          <p:blipFill rotWithShape="1">
            <a:blip r:embed="rId8"/>
            <a:srcRect l="9927" t="4336" r="8824"/>
            <a:stretch/>
          </p:blipFill>
          <p:spPr>
            <a:xfrm>
              <a:off x="16498194" y="17639094"/>
              <a:ext cx="11701620" cy="10334242"/>
            </a:xfrm>
            <a:prstGeom prst="rect">
              <a:avLst/>
            </a:prstGeom>
          </p:spPr>
        </p:pic>
        <p:sp>
          <p:nvSpPr>
            <p:cNvPr id="47" name="Rectangle 46">
              <a:extLst>
                <a:ext uri="{FF2B5EF4-FFF2-40B4-BE49-F238E27FC236}">
                  <a16:creationId xmlns:a16="http://schemas.microsoft.com/office/drawing/2014/main" id="{BC5CCA08-043A-4109-AA75-8B315C93B265}"/>
                </a:ext>
              </a:extLst>
            </p:cNvPr>
            <p:cNvSpPr/>
            <p:nvPr/>
          </p:nvSpPr>
          <p:spPr>
            <a:xfrm rot="16200000">
              <a:off x="14293046" y="22642051"/>
              <a:ext cx="3701654" cy="584775"/>
            </a:xfrm>
            <a:prstGeom prst="rect">
              <a:avLst/>
            </a:prstGeom>
            <a:solidFill>
              <a:schemeClr val="bg1"/>
            </a:solidFill>
            <a:ln>
              <a:solidFill>
                <a:schemeClr val="bg1"/>
              </a:solidFill>
            </a:ln>
          </p:spPr>
          <p:txBody>
            <a:bodyPr wrap="none">
              <a:spAutoFit/>
            </a:bodyPr>
            <a:lstStyle/>
            <a:p>
              <a:r>
                <a:rPr lang="en-GB" sz="3200" dirty="0"/>
                <a:t>Film thickness [µm]</a:t>
              </a:r>
            </a:p>
          </p:txBody>
        </p:sp>
        <p:sp>
          <p:nvSpPr>
            <p:cNvPr id="49" name="Rectangle 48">
              <a:extLst>
                <a:ext uri="{FF2B5EF4-FFF2-40B4-BE49-F238E27FC236}">
                  <a16:creationId xmlns:a16="http://schemas.microsoft.com/office/drawing/2014/main" id="{8A771146-2B81-40A2-A026-496DCB27D16C}"/>
                </a:ext>
              </a:extLst>
            </p:cNvPr>
            <p:cNvSpPr/>
            <p:nvPr/>
          </p:nvSpPr>
          <p:spPr>
            <a:xfrm rot="16200000">
              <a:off x="27020750" y="22605641"/>
              <a:ext cx="3009157" cy="584775"/>
            </a:xfrm>
            <a:prstGeom prst="rect">
              <a:avLst/>
            </a:prstGeom>
            <a:solidFill>
              <a:schemeClr val="bg1"/>
            </a:solidFill>
            <a:ln>
              <a:solidFill>
                <a:schemeClr val="bg1"/>
              </a:solidFill>
            </a:ln>
          </p:spPr>
          <p:txBody>
            <a:bodyPr wrap="none">
              <a:spAutoFit/>
            </a:bodyPr>
            <a:lstStyle/>
            <a:p>
              <a:r>
                <a:rPr lang="en-GB" sz="3200" dirty="0"/>
                <a:t>Pressure [MPa]</a:t>
              </a:r>
            </a:p>
          </p:txBody>
        </p:sp>
        <p:sp>
          <p:nvSpPr>
            <p:cNvPr id="14" name="Rectangle 13">
              <a:extLst>
                <a:ext uri="{FF2B5EF4-FFF2-40B4-BE49-F238E27FC236}">
                  <a16:creationId xmlns:a16="http://schemas.microsoft.com/office/drawing/2014/main" id="{8136D59C-C3BB-4904-A26C-684AF2E29E47}"/>
                </a:ext>
              </a:extLst>
            </p:cNvPr>
            <p:cNvSpPr/>
            <p:nvPr/>
          </p:nvSpPr>
          <p:spPr>
            <a:xfrm>
              <a:off x="20141086" y="17549874"/>
              <a:ext cx="6438255" cy="171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tangle 50">
              <a:extLst>
                <a:ext uri="{FF2B5EF4-FFF2-40B4-BE49-F238E27FC236}">
                  <a16:creationId xmlns:a16="http://schemas.microsoft.com/office/drawing/2014/main" id="{2F1F87F2-7EF2-4EED-BE71-8B778C209104}"/>
                </a:ext>
              </a:extLst>
            </p:cNvPr>
            <p:cNvSpPr/>
            <p:nvPr/>
          </p:nvSpPr>
          <p:spPr>
            <a:xfrm>
              <a:off x="21207413" y="27568657"/>
              <a:ext cx="2841308" cy="265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B1F8FE7C-DDFB-4F42-B0D9-99C213B2459C}"/>
                </a:ext>
              </a:extLst>
            </p:cNvPr>
            <p:cNvSpPr/>
            <p:nvPr/>
          </p:nvSpPr>
          <p:spPr>
            <a:xfrm>
              <a:off x="19745628" y="27635915"/>
              <a:ext cx="6833713" cy="584775"/>
            </a:xfrm>
            <a:prstGeom prst="rect">
              <a:avLst/>
            </a:prstGeom>
            <a:solidFill>
              <a:schemeClr val="bg1"/>
            </a:solidFill>
            <a:ln>
              <a:solidFill>
                <a:schemeClr val="bg1"/>
              </a:solidFill>
            </a:ln>
          </p:spPr>
          <p:txBody>
            <a:bodyPr wrap="square">
              <a:spAutoFit/>
            </a:bodyPr>
            <a:lstStyle/>
            <a:p>
              <a:r>
                <a:rPr lang="en-GB" altLang="en-US" sz="3200" dirty="0">
                  <a:sym typeface="Wingdings" panose="05000000000000000000" pitchFamily="2" charset="2"/>
                </a:rPr>
                <a:t>Sliding bearing abscissa [mm]</a:t>
              </a:r>
              <a:endParaRPr lang="en-GB" sz="3200" dirty="0"/>
            </a:p>
          </p:txBody>
        </p:sp>
      </p:grpSp>
      <p:sp>
        <p:nvSpPr>
          <p:cNvPr id="18" name="Rectangle 17">
            <a:extLst>
              <a:ext uri="{FF2B5EF4-FFF2-40B4-BE49-F238E27FC236}">
                <a16:creationId xmlns:a16="http://schemas.microsoft.com/office/drawing/2014/main" id="{1699B7D9-AC0C-4E9B-A3BE-FEFB7DAB8B19}"/>
              </a:ext>
            </a:extLst>
          </p:cNvPr>
          <p:cNvSpPr/>
          <p:nvPr/>
        </p:nvSpPr>
        <p:spPr>
          <a:xfrm>
            <a:off x="1666668" y="38111784"/>
            <a:ext cx="13027154" cy="2800767"/>
          </a:xfrm>
          <a:prstGeom prst="rect">
            <a:avLst/>
          </a:prstGeom>
        </p:spPr>
        <p:txBody>
          <a:bodyPr wrap="square">
            <a:spAutoFit/>
          </a:bodyPr>
          <a:lstStyle/>
          <a:p>
            <a:pPr algn="just"/>
            <a:r>
              <a:rPr lang="en-GB" altLang="nl-NL" sz="4400" b="1" dirty="0">
                <a:latin typeface="+mn-lt"/>
                <a:cs typeface="Calibri" panose="020F0502020204030204" pitchFamily="34" charset="0"/>
              </a:rPr>
              <a:t>RESULTS</a:t>
            </a:r>
            <a:r>
              <a:rPr lang="en-GB" altLang="nl-NL" sz="4400" dirty="0">
                <a:latin typeface="+mn-lt"/>
                <a:cs typeface="Calibri" panose="020F0502020204030204" pitchFamily="34" charset="0"/>
              </a:rPr>
              <a:t>: The laser ablation model provides topography predictions at an early stage of the development of a new textured sliding bearing (i.e. before any prototype, see Figure 3). </a:t>
            </a:r>
            <a:endParaRPr lang="en-GB" sz="4400" dirty="0">
              <a:latin typeface="+mn-lt"/>
            </a:endParaRP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580</Words>
  <Application>Microsoft Office PowerPoint</Application>
  <PresentationFormat>Personnalisé</PresentationFormat>
  <Paragraphs>26</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Cambria Math</vt:lpstr>
      <vt:lpstr>Office Theme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2019-08-16T14:28:21Z</dcterms:modified>
</cp:coreProperties>
</file>