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D"/>
    <a:srgbClr val="A5A5A5"/>
    <a:srgbClr val="000000"/>
    <a:srgbClr val="33CCFF"/>
    <a:srgbClr val="00AFF0"/>
    <a:srgbClr val="79DCFF"/>
    <a:srgbClr val="00B0F0"/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93" autoAdjust="0"/>
  </p:normalViewPr>
  <p:slideViewPr>
    <p:cSldViewPr snapToGrid="0">
      <p:cViewPr>
        <p:scale>
          <a:sx n="10" d="100"/>
          <a:sy n="10" d="100"/>
        </p:scale>
        <p:origin x="2442" y="354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11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3691C299-9E44-4189-AD25-13BE1CF490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81" t="2529" r="4155" b="3163"/>
          <a:stretch/>
        </p:blipFill>
        <p:spPr>
          <a:xfrm>
            <a:off x="18868009" y="22929644"/>
            <a:ext cx="852303" cy="631779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BBB1D7C-3C77-47C2-81D2-7A7E747B875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9" t="6277" r="46383" b="2904"/>
          <a:stretch/>
        </p:blipFill>
        <p:spPr>
          <a:xfrm>
            <a:off x="15621000" y="22898218"/>
            <a:ext cx="3235432" cy="6422631"/>
          </a:xfrm>
          <a:prstGeom prst="rect">
            <a:avLst/>
          </a:prstGeom>
        </p:spPr>
      </p:pic>
      <p:sp>
        <p:nvSpPr>
          <p:cNvPr id="29" name="Rectángulo 28">
            <a:extLst>
              <a:ext uri="{FF2B5EF4-FFF2-40B4-BE49-F238E27FC236}">
                <a16:creationId xmlns:a16="http://schemas.microsoft.com/office/drawing/2014/main" id="{9903A71C-ADFC-4684-B26D-1513A7C2CDDF}"/>
              </a:ext>
            </a:extLst>
          </p:cNvPr>
          <p:cNvSpPr/>
          <p:nvPr/>
        </p:nvSpPr>
        <p:spPr>
          <a:xfrm>
            <a:off x="900001" y="886901"/>
            <a:ext cx="28467126" cy="6154904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0000">
                <a:srgbClr val="00AFF0">
                  <a:tint val="44500"/>
                  <a:satMod val="160000"/>
                </a:srgbClr>
              </a:gs>
              <a:gs pos="8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TextBox 3">
            <a:extLst>
              <a:ext uri="{FF2B5EF4-FFF2-40B4-BE49-F238E27FC236}">
                <a16:creationId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925001"/>
            <a:ext cx="28524059" cy="3781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8000" dirty="0">
                <a:solidFill>
                  <a:schemeClr val="bg1"/>
                </a:solidFill>
              </a:rPr>
              <a:t>Presumed Beta-PDF Model for the Prediction of the NOx </a:t>
            </a:r>
          </a:p>
          <a:p>
            <a:pPr algn="ctr" defTabSz="4174027">
              <a:defRPr/>
            </a:pPr>
            <a:r>
              <a:rPr lang="en-US" sz="8000" dirty="0">
                <a:solidFill>
                  <a:schemeClr val="bg1"/>
                </a:solidFill>
              </a:rPr>
              <a:t>and CO Emissions in Combustion Chambers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Martínez González, P. Nakate, D. Lahaye</a:t>
            </a:r>
          </a:p>
          <a:p>
            <a:pPr marL="914276" indent="-914276" algn="ctr" defTabSz="4387247" eaLnBrk="1" hangingPunct="1">
              <a:defRPr/>
            </a:pPr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 Delft, Delft, the Netherlands </a:t>
            </a: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5848649"/>
            <a:ext cx="13017206" cy="451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solidFill>
                  <a:srgbClr val="00AF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Presumed</a:t>
            </a:r>
            <a:r>
              <a:rPr lang="es-ES" altLang="nl-NL" sz="4800" b="1" dirty="0">
                <a:solidFill>
                  <a:srgbClr val="00AF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altLang="nl-NL" sz="4800" b="1" dirty="0">
                <a:solidFill>
                  <a:srgbClr val="00AF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s-ES" altLang="nl-NL" sz="4800" b="1" dirty="0">
                <a:solidFill>
                  <a:srgbClr val="00AF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-PDF mixture </a:t>
            </a:r>
            <a:r>
              <a:rPr lang="en-US" altLang="nl-NL" sz="4800" b="1" dirty="0">
                <a:solidFill>
                  <a:srgbClr val="00AF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fraction model</a:t>
            </a:r>
            <a:r>
              <a:rPr lang="en-US" altLang="nl-NL" sz="4800" dirty="0">
                <a:solidFill>
                  <a:srgbClr val="00AFF0"/>
                </a:solidFill>
                <a:cs typeface="Calibri" panose="020F050202020403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dirty="0">
                <a:cs typeface="Calibri" panose="020F0502020204030204" pitchFamily="34" charset="0"/>
              </a:rPr>
              <a:t>This mathematical model can describe the mean thermochemical state and its variation by computing the transport equation of just 3 variables.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2" name="TextBox 7">
                <a:extLst>
                  <a:ext uri="{FF2B5EF4-FFF2-40B4-BE49-F238E27FC236}">
                    <a16:creationId xmlns:a16="http://schemas.microsoft.com/office/drawing/2014/main" id="{4A08504F-7725-A243-96B9-497CEA110D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71629" y="19888989"/>
                <a:ext cx="13268008" cy="167876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4800" b="1" dirty="0">
                    <a:solidFill>
                      <a:srgbClr val="00AFF0"/>
                    </a:solidFill>
                    <a:cs typeface="Calibri" panose="020F0502020204030204" pitchFamily="34" charset="0"/>
                  </a:rPr>
                  <a:t>COMPUTATIONAL METHODS</a:t>
                </a:r>
                <a:r>
                  <a:rPr lang="en-US" altLang="nl-NL" sz="4800" dirty="0">
                    <a:solidFill>
                      <a:srgbClr val="00AFF0"/>
                    </a:solidFill>
                    <a:cs typeface="Calibri" panose="020F0502020204030204" pitchFamily="34" charset="0"/>
                  </a:rPr>
                  <a:t>: </a:t>
                </a:r>
                <a:r>
                  <a:rPr lang="en-US" altLang="nl-NL" sz="4800" dirty="0">
                    <a:cs typeface="Calibri" panose="020F0502020204030204" pitchFamily="34" charset="0"/>
                  </a:rPr>
                  <a:t>The stabilized convection-diffusion equation interface and </a:t>
                </a:r>
                <a:r>
                  <a:rPr lang="en-US" altLang="nl-NL" sz="4400" dirty="0">
                    <a:latin typeface="+mn-lt"/>
                    <a:cs typeface="Calibri" panose="020F0502020204030204" pitchFamily="34" charset="0"/>
                  </a:rPr>
                  <a:t>the k-</a:t>
                </a:r>
                <a:r>
                  <a:rPr lang="el-GR" altLang="nl-NL" sz="4400" dirty="0">
                    <a:latin typeface="+mn-lt"/>
                    <a:cs typeface="Arial" panose="020B0604020202020204" pitchFamily="34" charset="0"/>
                  </a:rPr>
                  <a:t>ε</a:t>
                </a:r>
                <a:r>
                  <a:rPr lang="es-ES" altLang="nl-NL" sz="4400" dirty="0">
                    <a:latin typeface="+mn-lt"/>
                    <a:cs typeface="Arial" panose="020B0604020202020204" pitchFamily="34" charset="0"/>
                  </a:rPr>
                  <a:t> </a:t>
                </a:r>
                <a:r>
                  <a:rPr lang="en-US" altLang="nl-NL" sz="4400" dirty="0">
                    <a:latin typeface="+mn-lt"/>
                    <a:cs typeface="Arial" panose="020B0604020202020204" pitchFamily="34" charset="0"/>
                  </a:rPr>
                  <a:t>flow interface were used</a:t>
                </a:r>
                <a:r>
                  <a:rPr lang="es-ES" altLang="nl-NL" sz="4400" dirty="0">
                    <a:latin typeface="+mn-lt"/>
                    <a:cs typeface="Arial" panose="020B0604020202020204" pitchFamily="34" charset="0"/>
                  </a:rPr>
                  <a:t>: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𝜵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·</m:t>
                      </m:r>
                      <m:d>
                        <m:dPr>
                          <m:ctrlPr>
                            <a:rPr lang="en-US" sz="32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1" i="1"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1" i="1">
                                  <a:latin typeface="Cambria Math" panose="02040503050406030204" pitchFamily="18" charset="0"/>
                                </a:rPr>
                                <m:t>𝒖𝒁</m:t>
                              </m:r>
                            </m:e>
                          </m:acc>
                        </m:e>
                      </m:d>
                      <m:r>
                        <a:rPr lang="es-ES" sz="32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𝜵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·</m:t>
                      </m:r>
                      <m:d>
                        <m:dPr>
                          <m:ctrlPr>
                            <a:rPr lang="en-US" sz="32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32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32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b="1" i="1">
                                          <a:latin typeface="Cambria Math" panose="02040503050406030204" pitchFamily="18" charset="0"/>
                                        </a:rPr>
                                        <m:t>𝝁</m:t>
                                      </m:r>
                                    </m:e>
                                    <m:sub>
                                      <m:r>
                                        <a:rPr lang="en-US" sz="3200" b="1" i="1"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</m:sub>
                                  </m:sSub>
                                  <m:r>
                                    <a:rPr lang="en-US" sz="3200" b="1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3200" b="1" i="1"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32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b="1" i="1">
                                          <a:latin typeface="Cambria Math" panose="02040503050406030204" pitchFamily="18" charset="0"/>
                                        </a:rPr>
                                        <m:t>𝝈</m:t>
                                      </m:r>
                                    </m:e>
                                    <m:sub>
                                      <m:r>
                                        <a:rPr lang="en-US" sz="3200" b="1" i="1"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3200" b="1" i="1">
                              <a:latin typeface="Cambria Math" panose="02040503050406030204" pitchFamily="18" charset="0"/>
                            </a:rPr>
                            <m:t>𝜵</m:t>
                          </m:r>
                          <m:acc>
                            <m:accPr>
                              <m:chr m:val="̅"/>
                              <m:ctrlPr>
                                <a:rPr lang="en-US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1" i="1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</m:acc>
                        </m:e>
                      </m:d>
                      <m:r>
                        <a:rPr lang="en-US" sz="32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32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nl-NL" sz="32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1" i="1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</m:acc>
                      <m:r>
                        <a:rPr lang="en-US" sz="3200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𝛁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𝛁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𝐶</m:t>
                          </m:r>
                          <m:f>
                            <m:f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·</m:t>
                          </m:r>
                          <m:r>
                            <a:rPr lang="en-US" sz="3200" b="1" i="1">
                              <a:latin typeface="Cambria Math" panose="02040503050406030204" pitchFamily="18" charset="0"/>
                            </a:rPr>
                            <m:t>𝛁</m:t>
                          </m:r>
                          <m:acc>
                            <m:accPr>
                              <m:chr m:val="̅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𝛁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3200" b="1" i="1">
                              <a:latin typeface="Cambria Math" panose="02040503050406030204" pitchFamily="18" charset="0"/>
                            </a:rPr>
                            <m:t>𝛁</m:t>
                          </m:r>
                          <m:acc>
                            <m:accPr>
                              <m:chr m:val="̅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′2</m:t>
                                  </m:r>
                                </m:sup>
                              </m:sSup>
                            </m:e>
                          </m:acc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</a:rPr>
                        <m:t>+2</m:t>
                      </m:r>
                      <m:acc>
                        <m:accPr>
                          <m:chr m:val="̅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𝜖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  <m:r>
                        <a:rPr lang="en-US" sz="32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ES" sz="3200" i="1" dirty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sz="3200" i="1" dirty="0">
                  <a:latin typeface="Cambria Math" panose="02040503050406030204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3200" b="0" i="1" smtClean="0">
                          <a:latin typeface="Cambria Math" panose="02040503050406030204" pitchFamily="18" charset="0"/>
                        </a:rPr>
                        <m:t>                            </m:t>
                      </m:r>
                      <m:r>
                        <a:rPr lang="es-ES" sz="32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s-E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32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r>
                        <a:rPr lang="es-E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p>
                              <m: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s-ES" sz="3200" b="0" i="1" smtClean="0">
                              <a:latin typeface="Cambria Math" panose="02040503050406030204" pitchFamily="18" charset="0"/>
                            </a:rPr>
                            <m:t>·</m:t>
                          </m:r>
                          <m:sSup>
                            <m:sSupPr>
                              <m:ctrlP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E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sz="3200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es-ES" sz="32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</m:d>
                            </m:e>
                            <m:sup>
                              <m: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nary>
                            <m:naryPr>
                              <m:ctrlP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s-E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s-E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ES" sz="3200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s-ES" sz="3200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  <m:sup>
                                  <m:r>
                                    <a:rPr lang="es-ES" sz="32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s-ES" sz="32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s-ES" sz="3200" i="1"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  <m:sSup>
                                <m:sSupPr>
                                  <m:ctrlPr>
                                    <a:rPr lang="es-E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E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ES" sz="3200" i="1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p>
                                        <m:sSupPr>
                                          <m:ctrlPr>
                                            <a:rPr lang="es-ES" sz="32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ES" sz="3200" i="1"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p>
                                          <m:r>
                                            <a:rPr lang="es-ES" sz="3200" b="0" i="1" smtClean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s-ES" sz="32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s-ES" sz="32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s-ES" sz="32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s-E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sz="32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p>
                                  <m:r>
                                    <a:rPr lang="es-ES" sz="32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nl-NL" sz="32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3200" b="0" i="1" smtClean="0">
                          <a:latin typeface="Cambria Math" panose="02040503050406030204" pitchFamily="18" charset="0"/>
                        </a:rPr>
                        <m:t>             </m:t>
                      </m:r>
                      <m:acc>
                        <m:accPr>
                          <m:chr m:val="̃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acc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nary>
                      <m:r>
                        <a:rPr lang="en-US" sz="32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nl-NL" sz="32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32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32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4800" dirty="0">
                    <a:cs typeface="Calibri" panose="020F0502020204030204" pitchFamily="34" charset="0"/>
                  </a:rPr>
                  <a:t>An equilibrium chemistry model (Potential Element Method) defined the thermochemical state. The model was applied to a squared 2D open furnace.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dirty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dirty="0"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052" name="TextBox 7">
                <a:extLst>
                  <a:ext uri="{FF2B5EF4-FFF2-40B4-BE49-F238E27FC236}">
                    <a16:creationId xmlns:a16="http://schemas.microsoft.com/office/drawing/2014/main" id="{4A08504F-7725-A243-96B9-497CEA110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71629" y="19888989"/>
                <a:ext cx="13268008" cy="16787661"/>
              </a:xfrm>
              <a:prstGeom prst="rect">
                <a:avLst/>
              </a:prstGeom>
              <a:blipFill>
                <a:blip r:embed="rId5"/>
                <a:stretch>
                  <a:fillRect l="-2114" t="-835"/>
                </a:stretch>
              </a:blipFill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8" name="TextBox 15">
            <a:extLst>
              <a:ext uri="{FF2B5EF4-FFF2-40B4-BE49-F238E27FC236}">
                <a16:creationId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39755" y="5848649"/>
            <a:ext cx="13019177" cy="8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solidFill>
                  <a:srgbClr val="00AFF0"/>
                </a:solidFill>
                <a:cs typeface="Calibri" panose="020F0502020204030204" pitchFamily="34" charset="0"/>
              </a:rPr>
              <a:t>Procedure</a:t>
            </a:r>
            <a:r>
              <a:rPr lang="en-US" altLang="nl-NL" sz="4800" dirty="0">
                <a:solidFill>
                  <a:srgbClr val="00AFF0"/>
                </a:solidFill>
                <a:cs typeface="Calibri" panose="020F0502020204030204" pitchFamily="34" charset="0"/>
              </a:rPr>
              <a:t>:</a:t>
            </a:r>
          </a:p>
        </p:txBody>
      </p:sp>
      <p:sp>
        <p:nvSpPr>
          <p:cNvPr id="2086" name="TextBox 22">
            <a:extLst>
              <a:ext uri="{FF2B5EF4-FFF2-40B4-BE49-F238E27FC236}">
                <a16:creationId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44928" y="29987929"/>
            <a:ext cx="13528974" cy="8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solidFill>
                  <a:srgbClr val="00AFF0"/>
                </a:solidFill>
                <a:cs typeface="Calibri" panose="020F0502020204030204" pitchFamily="34" charset="0"/>
              </a:rPr>
              <a:t>CONCLUSIONS</a:t>
            </a:r>
            <a:r>
              <a:rPr lang="en-US" altLang="nl-NL" sz="4800" dirty="0">
                <a:solidFill>
                  <a:srgbClr val="00AFF0"/>
                </a:solidFill>
                <a:cs typeface="Calibri" panose="020F0502020204030204" pitchFamily="34" charset="0"/>
              </a:rPr>
              <a:t>: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687240" y="37509226"/>
            <a:ext cx="13024286" cy="3411820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rgbClr val="00AFF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solidFill>
                  <a:srgbClr val="00AFF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Grégoire, F. and L. Gosselin, Comparison of three combustion models for simulating anode baking furnaces, Vol. 129, 532-544, (2018)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Wrobel, J.R., Application of the Element Potential Method to Gaseous Chemical Equilibrium Calculation. California Institute of Technology. (1963)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Veynante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D. and L. </a:t>
            </a:r>
            <a:r>
              <a:rPr lang="en-US" sz="2800" dirty="0" err="1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Vervisch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Turbulent combustion modeling. Progress in Energy and Combustion Science, 28(3): p. 193-266, (2002)</a:t>
            </a:r>
          </a:p>
        </p:txBody>
      </p:sp>
      <p:sp>
        <p:nvSpPr>
          <p:cNvPr id="2088" name="TextBox 24">
            <a:extLst>
              <a:ext uri="{FF2B5EF4-FFF2-40B4-BE49-F238E27FC236}">
                <a16:creationId xmlns:a16="http://schemas.microsoft.com/office/drawing/2014/main" id="{F1E4126A-6A40-9640-AEDD-8346A4AF0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8472" y="38686024"/>
            <a:ext cx="8163879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2</a:t>
            </a:r>
            <a:r>
              <a:rPr lang="en-US" altLang="nl-NL" sz="3600" dirty="0">
                <a:cs typeface="Calibri" panose="020F0502020204030204" pitchFamily="34" charset="0"/>
              </a:rPr>
              <a:t>. Geometry employed in the study.</a:t>
            </a:r>
          </a:p>
        </p:txBody>
      </p:sp>
      <p:sp>
        <p:nvSpPr>
          <p:cNvPr id="2089" name="TextBox 25">
            <a:extLst>
              <a:ext uri="{FF2B5EF4-FFF2-40B4-BE49-F238E27FC236}">
                <a16:creationId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29957" y="18452552"/>
            <a:ext cx="10004575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3</a:t>
            </a:r>
            <a:r>
              <a:rPr lang="en-US" altLang="nl-NL" sz="3600" dirty="0">
                <a:cs typeface="Calibri" panose="020F0502020204030204" pitchFamily="34" charset="0"/>
              </a:rPr>
              <a:t>. Flowchart to successfully used a presumed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dirty="0">
                <a:cs typeface="Calibri" panose="020F0502020204030204" pitchFamily="34" charset="0"/>
              </a:rPr>
              <a:t>PDF model in COMSOL.</a:t>
            </a:r>
          </a:p>
        </p:txBody>
      </p:sp>
      <p:sp>
        <p:nvSpPr>
          <p:cNvPr id="2092" name="TextBox 28">
            <a:extLst>
              <a:ext uri="{FF2B5EF4-FFF2-40B4-BE49-F238E27FC236}">
                <a16:creationId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4308" y="29276871"/>
            <a:ext cx="12827913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5</a:t>
            </a:r>
            <a:r>
              <a:rPr lang="en-US" altLang="nl-NL" sz="3600" dirty="0">
                <a:cs typeface="Calibri" panose="020F0502020204030204" pitchFamily="34" charset="0"/>
              </a:rPr>
              <a:t>. Temperature field comparison between different models. </a:t>
            </a:r>
          </a:p>
        </p:txBody>
      </p:sp>
      <p:sp>
        <p:nvSpPr>
          <p:cNvPr id="2096" name="TextBox 33">
            <a:extLst>
              <a:ext uri="{FF2B5EF4-FFF2-40B4-BE49-F238E27FC236}">
                <a16:creationId xmlns:a16="http://schemas.microsoft.com/office/drawing/2014/main" id="{478932AD-87D4-5E47-9D62-E7F29E38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5017" y="18573686"/>
            <a:ext cx="12192290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1</a:t>
            </a:r>
            <a:r>
              <a:rPr lang="en-US" altLang="nl-NL" sz="3600" dirty="0">
                <a:cs typeface="Calibri" panose="020F0502020204030204" pitchFamily="34" charset="0"/>
              </a:rPr>
              <a:t>. Temperature profile of a simple square burner and the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dirty="0">
                <a:cs typeface="Calibri" panose="020F0502020204030204" pitchFamily="34" charset="0"/>
              </a:rPr>
              <a:t>corresponding mean of the mixture fraction profile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D23F317E-824C-4421-B54D-8A4426897CD5}"/>
              </a:ext>
            </a:extLst>
          </p:cNvPr>
          <p:cNvGrpSpPr/>
          <p:nvPr/>
        </p:nvGrpSpPr>
        <p:grpSpPr>
          <a:xfrm>
            <a:off x="4448079" y="10789966"/>
            <a:ext cx="7581115" cy="7533293"/>
            <a:chOff x="11281569" y="17637284"/>
            <a:chExt cx="7581115" cy="7533293"/>
          </a:xfrm>
        </p:grpSpPr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AEB121F7-9950-44C4-B424-868E8B717EEE}"/>
                </a:ext>
              </a:extLst>
            </p:cNvPr>
            <p:cNvPicPr/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19" t="4238" r="41887" b="2788"/>
            <a:stretch/>
          </p:blipFill>
          <p:spPr bwMode="auto">
            <a:xfrm>
              <a:off x="11281569" y="17637284"/>
              <a:ext cx="3790315" cy="750506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008D4D65-AFE2-4FB9-AD38-0D73122E3CA2}"/>
                </a:ext>
              </a:extLst>
            </p:cNvPr>
            <p:cNvPicPr/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41" t="2285" r="40961" b="4565"/>
            <a:stretch/>
          </p:blipFill>
          <p:spPr bwMode="auto">
            <a:xfrm flipH="1">
              <a:off x="15071884" y="17637284"/>
              <a:ext cx="3790800" cy="753329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34" name="Imagen 33">
            <a:extLst>
              <a:ext uri="{FF2B5EF4-FFF2-40B4-BE49-F238E27FC236}">
                <a16:creationId xmlns:a16="http://schemas.microsoft.com/office/drawing/2014/main" id="{7F0627F4-92EF-47A0-A708-BA11073C2FDC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9" t="2958" r="2232" b="2270"/>
          <a:stretch/>
        </p:blipFill>
        <p:spPr bwMode="auto">
          <a:xfrm>
            <a:off x="2835206" y="10834995"/>
            <a:ext cx="1612872" cy="74600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Imagen 34" descr="Imagen que contiene interior, monitor&#10;&#10;Descripción generada automáticamente">
            <a:extLst>
              <a:ext uri="{FF2B5EF4-FFF2-40B4-BE49-F238E27FC236}">
                <a16:creationId xmlns:a16="http://schemas.microsoft.com/office/drawing/2014/main" id="{0AD90EF5-3EF0-4028-9502-57A062E898A1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17" t="5556" r="2939" b="2118"/>
          <a:stretch/>
        </p:blipFill>
        <p:spPr bwMode="auto">
          <a:xfrm>
            <a:off x="12470161" y="10834995"/>
            <a:ext cx="1267127" cy="74600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D1D70FB-0F1C-4F75-846D-6ED330E8508B}"/>
              </a:ext>
            </a:extLst>
          </p:cNvPr>
          <p:cNvSpPr txBox="1"/>
          <p:nvPr/>
        </p:nvSpPr>
        <p:spPr>
          <a:xfrm>
            <a:off x="9754638" y="11151097"/>
            <a:ext cx="11158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Z</a:t>
            </a:r>
          </a:p>
        </p:txBody>
      </p:sp>
      <p:sp>
        <p:nvSpPr>
          <p:cNvPr id="9" name="Flecha: a la derecha 8">
            <a:extLst>
              <a:ext uri="{FF2B5EF4-FFF2-40B4-BE49-F238E27FC236}">
                <a16:creationId xmlns:a16="http://schemas.microsoft.com/office/drawing/2014/main" id="{D5E0F2AB-9FCC-4779-ACAA-3EF9BFA68569}"/>
              </a:ext>
            </a:extLst>
          </p:cNvPr>
          <p:cNvSpPr/>
          <p:nvPr/>
        </p:nvSpPr>
        <p:spPr>
          <a:xfrm rot="10800000">
            <a:off x="7291465" y="11828206"/>
            <a:ext cx="1705051" cy="102852"/>
          </a:xfrm>
          <a:prstGeom prst="rightArrow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249FC7EE-8B6B-47F5-AA56-EE26A88760DE}"/>
              </a:ext>
            </a:extLst>
          </p:cNvPr>
          <p:cNvSpPr txBox="1"/>
          <p:nvPr/>
        </p:nvSpPr>
        <p:spPr>
          <a:xfrm>
            <a:off x="5683846" y="11153523"/>
            <a:ext cx="8494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6D8967D4-7CA2-443B-AC14-AED997497E9D}"/>
              </a:ext>
            </a:extLst>
          </p:cNvPr>
          <p:cNvSpPr txBox="1"/>
          <p:nvPr/>
        </p:nvSpPr>
        <p:spPr>
          <a:xfrm>
            <a:off x="3967204" y="11081738"/>
            <a:ext cx="1115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</a:t>
            </a:r>
            <a:endParaRPr lang="en-US" sz="3600" dirty="0"/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7745467B-903B-4B45-A599-D50FCAE1212B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8981" y="5226447"/>
            <a:ext cx="11315078" cy="12761138"/>
          </a:xfrm>
          <a:prstGeom prst="rect">
            <a:avLst/>
          </a:prstGeom>
          <a:noFill/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AFDF3F5D-6AF0-4E89-99C2-8ACFEC787D9B}"/>
              </a:ext>
            </a:extLst>
          </p:cNvPr>
          <p:cNvSpPr txBox="1"/>
          <p:nvPr/>
        </p:nvSpPr>
        <p:spPr>
          <a:xfrm>
            <a:off x="15404333" y="21323832"/>
            <a:ext cx="8257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Fuel inlet velocity = 5 m/s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0A2691BD-4609-48AF-A1EA-F8E939DC7927}"/>
              </a:ext>
            </a:extLst>
          </p:cNvPr>
          <p:cNvSpPr txBox="1"/>
          <p:nvPr/>
        </p:nvSpPr>
        <p:spPr>
          <a:xfrm>
            <a:off x="15404333" y="22034236"/>
            <a:ext cx="7755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Feed inlet temp = 800 K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B862EFB4-FEB2-4522-8629-7D7B8C4EC08E}"/>
              </a:ext>
            </a:extLst>
          </p:cNvPr>
          <p:cNvSpPr txBox="1"/>
          <p:nvPr/>
        </p:nvSpPr>
        <p:spPr>
          <a:xfrm>
            <a:off x="21657764" y="21316299"/>
            <a:ext cx="2944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ER = 1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7B0A059E-5CB9-47DE-985F-C763BCBF8290}"/>
              </a:ext>
            </a:extLst>
          </p:cNvPr>
          <p:cNvSpPr txBox="1"/>
          <p:nvPr/>
        </p:nvSpPr>
        <p:spPr>
          <a:xfrm>
            <a:off x="21697227" y="22012272"/>
            <a:ext cx="2944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cs typeface="Arial" panose="020B0604020202020204" pitchFamily="34" charset="0"/>
              </a:rPr>
              <a:t>ΔP</a:t>
            </a:r>
            <a:r>
              <a:rPr lang="en-US" sz="3600" dirty="0"/>
              <a:t> = 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CuadroTexto 56">
                <a:extLst>
                  <a:ext uri="{FF2B5EF4-FFF2-40B4-BE49-F238E27FC236}">
                    <a16:creationId xmlns:a16="http://schemas.microsoft.com/office/drawing/2014/main" id="{F74E5A56-0BB9-4245-A402-3C1D56FE58F8}"/>
                  </a:ext>
                </a:extLst>
              </p:cNvPr>
              <p:cNvSpPr txBox="1"/>
              <p:nvPr/>
            </p:nvSpPr>
            <p:spPr>
              <a:xfrm>
                <a:off x="23743072" y="21189774"/>
                <a:ext cx="2944830" cy="698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s-ES" sz="36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60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s-ES" sz="3600" b="0" i="1" dirty="0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  <m:sup>
                        <m:r>
                          <a:rPr lang="es-ES" sz="3600" b="0" i="1" dirty="0" smtClean="0">
                            <a:latin typeface="Cambria Math" panose="02040503050406030204" pitchFamily="18" charset="0"/>
                          </a:rPr>
                          <m:t>𝑎𝑖𝑟</m:t>
                        </m:r>
                      </m:sup>
                    </m:sSubSup>
                  </m:oMath>
                </a14:m>
                <a:r>
                  <a:rPr lang="en-US" sz="3600" dirty="0"/>
                  <a:t> = 0</a:t>
                </a:r>
                <a:endParaRPr lang="en-US" sz="4800" dirty="0"/>
              </a:p>
            </p:txBody>
          </p:sp>
        </mc:Choice>
        <mc:Fallback>
          <p:sp>
            <p:nvSpPr>
              <p:cNvPr id="57" name="CuadroTexto 56">
                <a:extLst>
                  <a:ext uri="{FF2B5EF4-FFF2-40B4-BE49-F238E27FC236}">
                    <a16:creationId xmlns:a16="http://schemas.microsoft.com/office/drawing/2014/main" id="{F74E5A56-0BB9-4245-A402-3C1D56FE5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43072" y="21189774"/>
                <a:ext cx="2944830" cy="698909"/>
              </a:xfrm>
              <a:prstGeom prst="rect">
                <a:avLst/>
              </a:prstGeom>
              <a:blipFill>
                <a:blip r:embed="rId10"/>
                <a:stretch>
                  <a:fillRect t="-6957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C18AA292-F27C-4C8D-BCE2-EA92F90B763E}"/>
                  </a:ext>
                </a:extLst>
              </p:cNvPr>
              <p:cNvSpPr txBox="1"/>
              <p:nvPr/>
            </p:nvSpPr>
            <p:spPr>
              <a:xfrm>
                <a:off x="23745972" y="21912174"/>
                <a:ext cx="2944830" cy="776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s-ES" sz="36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60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s-ES" sz="3600" b="0" i="1" dirty="0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  <m:sup>
                        <m:r>
                          <a:rPr lang="es-ES" sz="3600" b="0" i="1" dirty="0" smtClean="0">
                            <a:latin typeface="Cambria Math" panose="02040503050406030204" pitchFamily="18" charset="0"/>
                          </a:rPr>
                          <m:t>𝑓𝑢𝑒𝑙</m:t>
                        </m:r>
                      </m:sup>
                    </m:sSubSup>
                  </m:oMath>
                </a14:m>
                <a:r>
                  <a:rPr lang="en-US" sz="3600" dirty="0"/>
                  <a:t> = 1</a:t>
                </a:r>
                <a:endParaRPr lang="en-US" sz="4800" dirty="0"/>
              </a:p>
            </p:txBody>
          </p:sp>
        </mc:Choice>
        <mc:Fallback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C18AA292-F27C-4C8D-BCE2-EA92F90B7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45972" y="21912174"/>
                <a:ext cx="2944830" cy="776366"/>
              </a:xfrm>
              <a:prstGeom prst="rect">
                <a:avLst/>
              </a:prstGeom>
              <a:blipFill>
                <a:blip r:embed="rId11"/>
                <a:stretch>
                  <a:fillRect t="-1575" b="-23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n 16">
            <a:extLst>
              <a:ext uri="{FF2B5EF4-FFF2-40B4-BE49-F238E27FC236}">
                <a16:creationId xmlns:a16="http://schemas.microsoft.com/office/drawing/2014/main" id="{D5F198CD-8326-4634-B3DE-27CFD3F9DFE0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31152" t="25797" r="29614" b="13097"/>
          <a:stretch/>
        </p:blipFill>
        <p:spPr>
          <a:xfrm>
            <a:off x="23126509" y="30629734"/>
            <a:ext cx="5967680" cy="5225736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E031B814-7C8F-4704-B58B-9398250A6252}"/>
              </a:ext>
            </a:extLst>
          </p:cNvPr>
          <p:cNvSpPr txBox="1"/>
          <p:nvPr/>
        </p:nvSpPr>
        <p:spPr>
          <a:xfrm>
            <a:off x="15526098" y="30775350"/>
            <a:ext cx="764613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latin typeface="+mn-lt"/>
                <a:cs typeface="Calibri" panose="020F0502020204030204" pitchFamily="34" charset="0"/>
              </a:rPr>
              <a:t>A more realistic temperature profile was found. (This is key for NOx fraction prediction)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>
                <a:latin typeface="+mn-lt"/>
                <a:cs typeface="Calibri" panose="020F0502020204030204" pitchFamily="34" charset="0"/>
              </a:rPr>
              <a:t>It is possible to predict the amount of unburnt fuel, even with simple models.</a:t>
            </a:r>
            <a:endParaRPr lang="en-US" sz="4800" dirty="0">
              <a:latin typeface="+mn-lt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9DC68B3-0488-4B36-B686-FD81CD1961F0}"/>
              </a:ext>
            </a:extLst>
          </p:cNvPr>
          <p:cNvSpPr txBox="1"/>
          <p:nvPr/>
        </p:nvSpPr>
        <p:spPr>
          <a:xfrm>
            <a:off x="15677145" y="36094932"/>
            <a:ext cx="134627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+mn-lt"/>
                <a:cs typeface="Arial" panose="020B0604020202020204" pitchFamily="34" charset="0"/>
              </a:rPr>
              <a:t>Adding the energy balance would provide more realistic results and should be the next step.</a:t>
            </a:r>
            <a:endParaRPr lang="en-US" sz="4400" dirty="0">
              <a:latin typeface="+mn-lt"/>
            </a:endParaRPr>
          </a:p>
        </p:txBody>
      </p:sp>
      <p:sp>
        <p:nvSpPr>
          <p:cNvPr id="63" name="TextBox 22">
            <a:extLst>
              <a:ext uri="{FF2B5EF4-FFF2-40B4-BE49-F238E27FC236}">
                <a16:creationId xmlns:a16="http://schemas.microsoft.com/office/drawing/2014/main" id="{8C21C982-7675-4D60-ABF6-107023A44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44927" y="20007213"/>
            <a:ext cx="13029272" cy="8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solidFill>
                  <a:srgbClr val="00AFF0"/>
                </a:solidFill>
                <a:cs typeface="Calibri" panose="020F0502020204030204" pitchFamily="34" charset="0"/>
              </a:rPr>
              <a:t>RESULTS</a:t>
            </a:r>
            <a:r>
              <a:rPr lang="en-US" altLang="nl-NL" sz="4800" dirty="0">
                <a:solidFill>
                  <a:srgbClr val="00AFF0"/>
                </a:solidFill>
                <a:cs typeface="Calibri" panose="020F0502020204030204" pitchFamily="34" charset="0"/>
              </a:rPr>
              <a:t>:</a:t>
            </a:r>
          </a:p>
        </p:txBody>
      </p:sp>
      <p:grpSp>
        <p:nvGrpSpPr>
          <p:cNvPr id="37" name="Gráfico 35" descr="Reloj">
            <a:extLst>
              <a:ext uri="{FF2B5EF4-FFF2-40B4-BE49-F238E27FC236}">
                <a16:creationId xmlns:a16="http://schemas.microsoft.com/office/drawing/2014/main" id="{74D19F65-2933-46E6-8382-9DDEC90B8978}"/>
              </a:ext>
            </a:extLst>
          </p:cNvPr>
          <p:cNvGrpSpPr/>
          <p:nvPr/>
        </p:nvGrpSpPr>
        <p:grpSpPr>
          <a:xfrm rot="1173148">
            <a:off x="22396518" y="34709463"/>
            <a:ext cx="7539509" cy="7555498"/>
            <a:chOff x="24446818" y="36204673"/>
            <a:chExt cx="5405305" cy="5405305"/>
          </a:xfrm>
          <a:solidFill>
            <a:srgbClr val="000000">
              <a:alpha val="10196"/>
            </a:srgbClr>
          </a:solidFill>
        </p:grpSpPr>
        <p:sp>
          <p:nvSpPr>
            <p:cNvPr id="38" name="Forma libre: forma 37">
              <a:extLst>
                <a:ext uri="{FF2B5EF4-FFF2-40B4-BE49-F238E27FC236}">
                  <a16:creationId xmlns:a16="http://schemas.microsoft.com/office/drawing/2014/main" id="{81278242-9B5F-405A-8D39-A753772807EC}"/>
                </a:ext>
              </a:extLst>
            </p:cNvPr>
            <p:cNvSpPr/>
            <p:nvPr/>
          </p:nvSpPr>
          <p:spPr>
            <a:xfrm>
              <a:off x="25009871" y="36767726"/>
              <a:ext cx="4279200" cy="4279200"/>
            </a:xfrm>
            <a:custGeom>
              <a:avLst/>
              <a:gdLst>
                <a:gd name="connsiteX0" fmla="*/ 2139600 w 4279199"/>
                <a:gd name="connsiteY0" fmla="*/ 3941368 h 4279199"/>
                <a:gd name="connsiteX1" fmla="*/ 337832 w 4279199"/>
                <a:gd name="connsiteY1" fmla="*/ 2139600 h 4279199"/>
                <a:gd name="connsiteX2" fmla="*/ 2139600 w 4279199"/>
                <a:gd name="connsiteY2" fmla="*/ 337832 h 4279199"/>
                <a:gd name="connsiteX3" fmla="*/ 3941368 w 4279199"/>
                <a:gd name="connsiteY3" fmla="*/ 2139600 h 4279199"/>
                <a:gd name="connsiteX4" fmla="*/ 2139600 w 4279199"/>
                <a:gd name="connsiteY4" fmla="*/ 3941368 h 4279199"/>
                <a:gd name="connsiteX5" fmla="*/ 2139600 w 4279199"/>
                <a:gd name="connsiteY5" fmla="*/ 0 h 4279199"/>
                <a:gd name="connsiteX6" fmla="*/ 0 w 4279199"/>
                <a:gd name="connsiteY6" fmla="*/ 2139600 h 4279199"/>
                <a:gd name="connsiteX7" fmla="*/ 2139600 w 4279199"/>
                <a:gd name="connsiteY7" fmla="*/ 4279200 h 4279199"/>
                <a:gd name="connsiteX8" fmla="*/ 4279200 w 4279199"/>
                <a:gd name="connsiteY8" fmla="*/ 2139600 h 4279199"/>
                <a:gd name="connsiteX9" fmla="*/ 2139600 w 4279199"/>
                <a:gd name="connsiteY9" fmla="*/ 0 h 4279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9199" h="4279199">
                  <a:moveTo>
                    <a:pt x="2139600" y="3941368"/>
                  </a:moveTo>
                  <a:cubicBezTo>
                    <a:pt x="1148627" y="3941368"/>
                    <a:pt x="337832" y="3130573"/>
                    <a:pt x="337832" y="2139600"/>
                  </a:cubicBezTo>
                  <a:cubicBezTo>
                    <a:pt x="337832" y="1148627"/>
                    <a:pt x="1148627" y="337832"/>
                    <a:pt x="2139600" y="337832"/>
                  </a:cubicBezTo>
                  <a:cubicBezTo>
                    <a:pt x="3130573" y="337832"/>
                    <a:pt x="3941368" y="1148627"/>
                    <a:pt x="3941368" y="2139600"/>
                  </a:cubicBezTo>
                  <a:cubicBezTo>
                    <a:pt x="3941368" y="3130573"/>
                    <a:pt x="3130573" y="3941368"/>
                    <a:pt x="2139600" y="3941368"/>
                  </a:cubicBezTo>
                  <a:close/>
                  <a:moveTo>
                    <a:pt x="2139600" y="0"/>
                  </a:moveTo>
                  <a:cubicBezTo>
                    <a:pt x="957189" y="0"/>
                    <a:pt x="0" y="957189"/>
                    <a:pt x="0" y="2139600"/>
                  </a:cubicBezTo>
                  <a:cubicBezTo>
                    <a:pt x="0" y="3322010"/>
                    <a:pt x="957189" y="4279200"/>
                    <a:pt x="2139600" y="4279200"/>
                  </a:cubicBezTo>
                  <a:cubicBezTo>
                    <a:pt x="3322010" y="4279200"/>
                    <a:pt x="4279200" y="3322010"/>
                    <a:pt x="4279200" y="2139600"/>
                  </a:cubicBezTo>
                  <a:cubicBezTo>
                    <a:pt x="4279200" y="957189"/>
                    <a:pt x="3322010" y="0"/>
                    <a:pt x="2139600" y="0"/>
                  </a:cubicBezTo>
                  <a:close/>
                </a:path>
              </a:pathLst>
            </a:custGeom>
            <a:grpFill/>
            <a:ln w="56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B268B7C4-B242-4DBC-9AB9-642D90D6C99E}"/>
                </a:ext>
              </a:extLst>
            </p:cNvPr>
            <p:cNvSpPr/>
            <p:nvPr/>
          </p:nvSpPr>
          <p:spPr>
            <a:xfrm>
              <a:off x="27036860" y="37781220"/>
              <a:ext cx="957189" cy="1970684"/>
            </a:xfrm>
            <a:custGeom>
              <a:avLst/>
              <a:gdLst>
                <a:gd name="connsiteX0" fmla="*/ 225221 w 957189"/>
                <a:gd name="connsiteY0" fmla="*/ 0 h 1970684"/>
                <a:gd name="connsiteX1" fmla="*/ 0 w 957189"/>
                <a:gd name="connsiteY1" fmla="*/ 0 h 1970684"/>
                <a:gd name="connsiteX2" fmla="*/ 0 w 957189"/>
                <a:gd name="connsiteY2" fmla="*/ 1126105 h 1970684"/>
                <a:gd name="connsiteX3" fmla="*/ 33783 w 957189"/>
                <a:gd name="connsiteY3" fmla="*/ 1204933 h 1970684"/>
                <a:gd name="connsiteX4" fmla="*/ 827687 w 957189"/>
                <a:gd name="connsiteY4" fmla="*/ 1998837 h 1970684"/>
                <a:gd name="connsiteX5" fmla="*/ 985342 w 957189"/>
                <a:gd name="connsiteY5" fmla="*/ 1841182 h 1970684"/>
                <a:gd name="connsiteX6" fmla="*/ 225221 w 957189"/>
                <a:gd name="connsiteY6" fmla="*/ 1081061 h 1970684"/>
                <a:gd name="connsiteX7" fmla="*/ 225221 w 957189"/>
                <a:gd name="connsiteY7" fmla="*/ 0 h 1970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7189" h="1970684">
                  <a:moveTo>
                    <a:pt x="225221" y="0"/>
                  </a:moveTo>
                  <a:lnTo>
                    <a:pt x="0" y="0"/>
                  </a:lnTo>
                  <a:lnTo>
                    <a:pt x="0" y="1126105"/>
                  </a:lnTo>
                  <a:cubicBezTo>
                    <a:pt x="0" y="1159888"/>
                    <a:pt x="11261" y="1188041"/>
                    <a:pt x="33783" y="1204933"/>
                  </a:cubicBezTo>
                  <a:lnTo>
                    <a:pt x="827687" y="1998837"/>
                  </a:lnTo>
                  <a:lnTo>
                    <a:pt x="985342" y="1841182"/>
                  </a:lnTo>
                  <a:lnTo>
                    <a:pt x="225221" y="1081061"/>
                  </a:lnTo>
                  <a:lnTo>
                    <a:pt x="225221" y="0"/>
                  </a:lnTo>
                  <a:close/>
                </a:path>
              </a:pathLst>
            </a:custGeom>
            <a:grpFill/>
            <a:ln w="56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4008625D-A065-4763-BFE5-BA77E5C1B2D9}"/>
                </a:ext>
              </a:extLst>
            </p:cNvPr>
            <p:cNvSpPr/>
            <p:nvPr/>
          </p:nvSpPr>
          <p:spPr>
            <a:xfrm>
              <a:off x="27036860" y="37330778"/>
              <a:ext cx="225221" cy="225221"/>
            </a:xfrm>
            <a:custGeom>
              <a:avLst/>
              <a:gdLst>
                <a:gd name="connsiteX0" fmla="*/ 225221 w 225221"/>
                <a:gd name="connsiteY0" fmla="*/ 112611 h 225221"/>
                <a:gd name="connsiteX1" fmla="*/ 112611 w 225221"/>
                <a:gd name="connsiteY1" fmla="*/ 225221 h 225221"/>
                <a:gd name="connsiteX2" fmla="*/ 0 w 225221"/>
                <a:gd name="connsiteY2" fmla="*/ 112611 h 225221"/>
                <a:gd name="connsiteX3" fmla="*/ 112611 w 225221"/>
                <a:gd name="connsiteY3" fmla="*/ 0 h 225221"/>
                <a:gd name="connsiteX4" fmla="*/ 225221 w 225221"/>
                <a:gd name="connsiteY4" fmla="*/ 112611 h 225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221" h="225221">
                  <a:moveTo>
                    <a:pt x="225221" y="112611"/>
                  </a:moveTo>
                  <a:cubicBezTo>
                    <a:pt x="225221" y="174804"/>
                    <a:pt x="174804" y="225221"/>
                    <a:pt x="112611" y="225221"/>
                  </a:cubicBezTo>
                  <a:cubicBezTo>
                    <a:pt x="50418" y="225221"/>
                    <a:pt x="0" y="174804"/>
                    <a:pt x="0" y="112611"/>
                  </a:cubicBezTo>
                  <a:cubicBezTo>
                    <a:pt x="0" y="50417"/>
                    <a:pt x="50418" y="0"/>
                    <a:pt x="112611" y="0"/>
                  </a:cubicBezTo>
                  <a:cubicBezTo>
                    <a:pt x="174804" y="0"/>
                    <a:pt x="225221" y="50417"/>
                    <a:pt x="225221" y="112611"/>
                  </a:cubicBezTo>
                  <a:close/>
                </a:path>
              </a:pathLst>
            </a:custGeom>
            <a:grpFill/>
            <a:ln w="56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A39F54D3-648D-482C-96CC-DB14DEFCB87C}"/>
                </a:ext>
              </a:extLst>
            </p:cNvPr>
            <p:cNvSpPr/>
            <p:nvPr/>
          </p:nvSpPr>
          <p:spPr>
            <a:xfrm>
              <a:off x="27036860" y="40258652"/>
              <a:ext cx="225221" cy="225221"/>
            </a:xfrm>
            <a:custGeom>
              <a:avLst/>
              <a:gdLst>
                <a:gd name="connsiteX0" fmla="*/ 225221 w 225221"/>
                <a:gd name="connsiteY0" fmla="*/ 112611 h 225221"/>
                <a:gd name="connsiteX1" fmla="*/ 112611 w 225221"/>
                <a:gd name="connsiteY1" fmla="*/ 225221 h 225221"/>
                <a:gd name="connsiteX2" fmla="*/ 0 w 225221"/>
                <a:gd name="connsiteY2" fmla="*/ 112611 h 225221"/>
                <a:gd name="connsiteX3" fmla="*/ 112611 w 225221"/>
                <a:gd name="connsiteY3" fmla="*/ 0 h 225221"/>
                <a:gd name="connsiteX4" fmla="*/ 225221 w 225221"/>
                <a:gd name="connsiteY4" fmla="*/ 112611 h 225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221" h="225221">
                  <a:moveTo>
                    <a:pt x="225221" y="112611"/>
                  </a:moveTo>
                  <a:cubicBezTo>
                    <a:pt x="225221" y="174804"/>
                    <a:pt x="174804" y="225221"/>
                    <a:pt x="112611" y="225221"/>
                  </a:cubicBezTo>
                  <a:cubicBezTo>
                    <a:pt x="50418" y="225221"/>
                    <a:pt x="0" y="174804"/>
                    <a:pt x="0" y="112611"/>
                  </a:cubicBezTo>
                  <a:cubicBezTo>
                    <a:pt x="0" y="50418"/>
                    <a:pt x="50418" y="0"/>
                    <a:pt x="112611" y="0"/>
                  </a:cubicBezTo>
                  <a:cubicBezTo>
                    <a:pt x="174804" y="0"/>
                    <a:pt x="225221" y="50418"/>
                    <a:pt x="225221" y="112611"/>
                  </a:cubicBezTo>
                  <a:close/>
                </a:path>
              </a:pathLst>
            </a:custGeom>
            <a:grpFill/>
            <a:ln w="56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6F6DE0DC-94C7-4955-A779-8CD429BAF44F}"/>
                </a:ext>
              </a:extLst>
            </p:cNvPr>
            <p:cNvSpPr/>
            <p:nvPr/>
          </p:nvSpPr>
          <p:spPr>
            <a:xfrm>
              <a:off x="25572923" y="38794715"/>
              <a:ext cx="225221" cy="225221"/>
            </a:xfrm>
            <a:custGeom>
              <a:avLst/>
              <a:gdLst>
                <a:gd name="connsiteX0" fmla="*/ 225221 w 225221"/>
                <a:gd name="connsiteY0" fmla="*/ 112611 h 225221"/>
                <a:gd name="connsiteX1" fmla="*/ 112611 w 225221"/>
                <a:gd name="connsiteY1" fmla="*/ 225221 h 225221"/>
                <a:gd name="connsiteX2" fmla="*/ 0 w 225221"/>
                <a:gd name="connsiteY2" fmla="*/ 112611 h 225221"/>
                <a:gd name="connsiteX3" fmla="*/ 112611 w 225221"/>
                <a:gd name="connsiteY3" fmla="*/ 0 h 225221"/>
                <a:gd name="connsiteX4" fmla="*/ 225221 w 225221"/>
                <a:gd name="connsiteY4" fmla="*/ 112611 h 225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221" h="225221">
                  <a:moveTo>
                    <a:pt x="225221" y="112611"/>
                  </a:moveTo>
                  <a:cubicBezTo>
                    <a:pt x="225221" y="174804"/>
                    <a:pt x="174804" y="225221"/>
                    <a:pt x="112611" y="225221"/>
                  </a:cubicBezTo>
                  <a:cubicBezTo>
                    <a:pt x="50417" y="225221"/>
                    <a:pt x="0" y="174804"/>
                    <a:pt x="0" y="112611"/>
                  </a:cubicBezTo>
                  <a:cubicBezTo>
                    <a:pt x="0" y="50418"/>
                    <a:pt x="50417" y="0"/>
                    <a:pt x="112611" y="0"/>
                  </a:cubicBezTo>
                  <a:cubicBezTo>
                    <a:pt x="174804" y="0"/>
                    <a:pt x="225221" y="50418"/>
                    <a:pt x="225221" y="112611"/>
                  </a:cubicBezTo>
                  <a:close/>
                </a:path>
              </a:pathLst>
            </a:custGeom>
            <a:grpFill/>
            <a:ln w="56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969C0646-25E7-487E-8D3B-59CD7A6B6183}"/>
                </a:ext>
              </a:extLst>
            </p:cNvPr>
            <p:cNvSpPr/>
            <p:nvPr/>
          </p:nvSpPr>
          <p:spPr>
            <a:xfrm>
              <a:off x="28500797" y="38794715"/>
              <a:ext cx="225221" cy="225221"/>
            </a:xfrm>
            <a:custGeom>
              <a:avLst/>
              <a:gdLst>
                <a:gd name="connsiteX0" fmla="*/ 225221 w 225221"/>
                <a:gd name="connsiteY0" fmla="*/ 112611 h 225221"/>
                <a:gd name="connsiteX1" fmla="*/ 112611 w 225221"/>
                <a:gd name="connsiteY1" fmla="*/ 225221 h 225221"/>
                <a:gd name="connsiteX2" fmla="*/ 0 w 225221"/>
                <a:gd name="connsiteY2" fmla="*/ 112611 h 225221"/>
                <a:gd name="connsiteX3" fmla="*/ 112611 w 225221"/>
                <a:gd name="connsiteY3" fmla="*/ 0 h 225221"/>
                <a:gd name="connsiteX4" fmla="*/ 225221 w 225221"/>
                <a:gd name="connsiteY4" fmla="*/ 112611 h 225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221" h="225221">
                  <a:moveTo>
                    <a:pt x="225221" y="112611"/>
                  </a:moveTo>
                  <a:cubicBezTo>
                    <a:pt x="225221" y="174804"/>
                    <a:pt x="174804" y="225221"/>
                    <a:pt x="112611" y="225221"/>
                  </a:cubicBezTo>
                  <a:cubicBezTo>
                    <a:pt x="50418" y="225221"/>
                    <a:pt x="0" y="174804"/>
                    <a:pt x="0" y="112611"/>
                  </a:cubicBezTo>
                  <a:cubicBezTo>
                    <a:pt x="0" y="50418"/>
                    <a:pt x="50418" y="0"/>
                    <a:pt x="112611" y="0"/>
                  </a:cubicBezTo>
                  <a:cubicBezTo>
                    <a:pt x="174804" y="0"/>
                    <a:pt x="225221" y="50418"/>
                    <a:pt x="225221" y="112611"/>
                  </a:cubicBezTo>
                  <a:close/>
                </a:path>
              </a:pathLst>
            </a:custGeom>
            <a:grpFill/>
            <a:ln w="56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50" name="Gráfico 49" descr="Diana">
            <a:extLst>
              <a:ext uri="{FF2B5EF4-FFF2-40B4-BE49-F238E27FC236}">
                <a16:creationId xmlns:a16="http://schemas.microsoft.com/office/drawing/2014/main" id="{E4873D3A-5863-4CED-B7E1-2D1A3D95D91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6200000">
            <a:off x="15554823" y="33068752"/>
            <a:ext cx="7185216" cy="718521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8055388-4AFF-412B-8926-D37D897B1F51}"/>
              </a:ext>
            </a:extLst>
          </p:cNvPr>
          <p:cNvSpPr txBox="1"/>
          <p:nvPr/>
        </p:nvSpPr>
        <p:spPr>
          <a:xfrm>
            <a:off x="2850380" y="26842771"/>
            <a:ext cx="3146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Post-processing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2399202E-34FB-49F2-9E7E-429829CBE095}"/>
              </a:ext>
            </a:extLst>
          </p:cNvPr>
          <p:cNvGrpSpPr/>
          <p:nvPr/>
        </p:nvGrpSpPr>
        <p:grpSpPr>
          <a:xfrm>
            <a:off x="5996813" y="25610412"/>
            <a:ext cx="526398" cy="3049494"/>
            <a:chOff x="4602353" y="25411206"/>
            <a:chExt cx="526398" cy="3049494"/>
          </a:xfrm>
        </p:grpSpPr>
        <p:sp>
          <p:nvSpPr>
            <p:cNvPr id="3" name="Abrir corchete 2">
              <a:extLst>
                <a:ext uri="{FF2B5EF4-FFF2-40B4-BE49-F238E27FC236}">
                  <a16:creationId xmlns:a16="http://schemas.microsoft.com/office/drawing/2014/main" id="{B03EABA5-2CBD-41A7-AEBE-E4FA8CB1733B}"/>
                </a:ext>
              </a:extLst>
            </p:cNvPr>
            <p:cNvSpPr/>
            <p:nvPr/>
          </p:nvSpPr>
          <p:spPr>
            <a:xfrm>
              <a:off x="4661130" y="25411206"/>
              <a:ext cx="467621" cy="3049494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Conector recto 11">
              <a:extLst>
                <a:ext uri="{FF2B5EF4-FFF2-40B4-BE49-F238E27FC236}">
                  <a16:creationId xmlns:a16="http://schemas.microsoft.com/office/drawing/2014/main" id="{DC576DBA-1E92-4F4B-87D5-911191660109}"/>
                </a:ext>
              </a:extLst>
            </p:cNvPr>
            <p:cNvCxnSpPr>
              <a:stCxn id="5" idx="3"/>
              <a:endCxn id="3" idx="1"/>
            </p:cNvCxnSpPr>
            <p:nvPr/>
          </p:nvCxnSpPr>
          <p:spPr>
            <a:xfrm>
              <a:off x="4602353" y="26935953"/>
              <a:ext cx="587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73F1B6F2-C3AE-4083-B026-CD68365D1804}"/>
              </a:ext>
            </a:extLst>
          </p:cNvPr>
          <p:cNvSpPr/>
          <p:nvPr/>
        </p:nvSpPr>
        <p:spPr>
          <a:xfrm>
            <a:off x="21899781" y="16859623"/>
            <a:ext cx="3024993" cy="1135028"/>
          </a:xfrm>
          <a:prstGeom prst="roundRect">
            <a:avLst/>
          </a:prstGeom>
          <a:solidFill>
            <a:srgbClr val="A5A5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Integrate each variable in MATLAB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1A0B9B52-C6AC-4E99-9413-3A097987545C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40582" t="27063" r="25394" b="15320"/>
          <a:stretch/>
        </p:blipFill>
        <p:spPr>
          <a:xfrm>
            <a:off x="3948636" y="31517996"/>
            <a:ext cx="7173076" cy="6829487"/>
          </a:xfrm>
          <a:prstGeom prst="rect">
            <a:avLst/>
          </a:prstGeom>
        </p:spPr>
      </p:pic>
      <p:pic>
        <p:nvPicPr>
          <p:cNvPr id="71" name="Picture 277">
            <a:extLst>
              <a:ext uri="{FF2B5EF4-FFF2-40B4-BE49-F238E27FC236}">
                <a16:creationId xmlns:a16="http://schemas.microsoft.com/office/drawing/2014/main" id="{C791EA2E-C78E-4F91-88C3-F69397273332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3" t="7244" r="37175" b="11469"/>
          <a:stretch/>
        </p:blipFill>
        <p:spPr bwMode="auto">
          <a:xfrm>
            <a:off x="24435909" y="23032726"/>
            <a:ext cx="3122443" cy="62147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2" name="Picture 276">
            <a:extLst>
              <a:ext uri="{FF2B5EF4-FFF2-40B4-BE49-F238E27FC236}">
                <a16:creationId xmlns:a16="http://schemas.microsoft.com/office/drawing/2014/main" id="{F282E0EF-62DF-4575-A9BC-EF695B9571DA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30" t="6895" r="3903" b="7717"/>
          <a:stretch/>
        </p:blipFill>
        <p:spPr bwMode="auto">
          <a:xfrm>
            <a:off x="27667256" y="23032726"/>
            <a:ext cx="1198904" cy="61671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733BEEF9-3793-4B4A-B623-8B2711A85E95}"/>
              </a:ext>
            </a:extLst>
          </p:cNvPr>
          <p:cNvSpPr txBox="1"/>
          <p:nvPr/>
        </p:nvSpPr>
        <p:spPr>
          <a:xfrm>
            <a:off x="28480288" y="22987700"/>
            <a:ext cx="1115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</a:t>
            </a:r>
            <a:endParaRPr lang="en-US" sz="3600" dirty="0"/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A4F7830A-39E7-4BD8-9BFC-E82F32F11993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3" t="7447" r="34965" b="11546"/>
          <a:stretch/>
        </p:blipFill>
        <p:spPr>
          <a:xfrm>
            <a:off x="20090739" y="23033837"/>
            <a:ext cx="3137662" cy="6213600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2E2BCF2C-85C1-45B4-9C42-55F7AAD8D6B9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8" t="2262" r="2995" b="5243"/>
          <a:stretch/>
        </p:blipFill>
        <p:spPr>
          <a:xfrm>
            <a:off x="23401191" y="22999254"/>
            <a:ext cx="789921" cy="6068006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09DBA6B6-5444-4E11-B6F8-265E27F06F5C}"/>
              </a:ext>
            </a:extLst>
          </p:cNvPr>
          <p:cNvSpPr txBox="1"/>
          <p:nvPr/>
        </p:nvSpPr>
        <p:spPr>
          <a:xfrm>
            <a:off x="24044680" y="22976536"/>
            <a:ext cx="1115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</a:t>
            </a:r>
            <a:endParaRPr lang="en-US" sz="3600" dirty="0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E8E92931-4BB5-4138-8B87-78803526264C}"/>
              </a:ext>
            </a:extLst>
          </p:cNvPr>
          <p:cNvSpPr txBox="1"/>
          <p:nvPr/>
        </p:nvSpPr>
        <p:spPr>
          <a:xfrm>
            <a:off x="24450764" y="28383614"/>
            <a:ext cx="2207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2F2FD"/>
                </a:solidFill>
              </a:rPr>
              <a:t>PDF model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89C10B9D-96E6-4FDE-8551-6D5F3CB6B060}"/>
              </a:ext>
            </a:extLst>
          </p:cNvPr>
          <p:cNvSpPr txBox="1"/>
          <p:nvPr/>
        </p:nvSpPr>
        <p:spPr>
          <a:xfrm>
            <a:off x="20155497" y="27884810"/>
            <a:ext cx="23288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2F2FD"/>
                </a:solidFill>
              </a:rPr>
              <a:t>Mixture fraction model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5083F11D-2691-4F6C-9918-8C92ACF8DEE4}"/>
              </a:ext>
            </a:extLst>
          </p:cNvPr>
          <p:cNvSpPr txBox="1"/>
          <p:nvPr/>
        </p:nvSpPr>
        <p:spPr>
          <a:xfrm>
            <a:off x="15780139" y="28364137"/>
            <a:ext cx="2328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2F2FD"/>
                </a:solidFill>
              </a:rPr>
              <a:t>EDS model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EB7F1F28-1DE7-4AC9-AB73-8DB0E2F32D8A}"/>
              </a:ext>
            </a:extLst>
          </p:cNvPr>
          <p:cNvSpPr txBox="1"/>
          <p:nvPr/>
        </p:nvSpPr>
        <p:spPr>
          <a:xfrm>
            <a:off x="19737384" y="22914441"/>
            <a:ext cx="1115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</a:t>
            </a:r>
            <a:endParaRPr lang="en-US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</Words>
  <Application>Microsoft Office PowerPoint</Application>
  <PresentationFormat>Personalizado</PresentationFormat>
  <Paragraphs>56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 Math</vt:lpstr>
      <vt:lpstr>Office Theme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2019-08-13T16:48:09Z</dcterms:modified>
</cp:coreProperties>
</file>