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30275213" cy="42803763"/>
  <p:notesSz cx="7010400" cy="9296400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 varScale="1">
        <p:scale>
          <a:sx n="17" d="100"/>
          <a:sy n="17" d="100"/>
        </p:scale>
        <p:origin x="3420" y="186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26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696913"/>
            <a:ext cx="24669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0713" y="4416311"/>
            <a:ext cx="5608975" cy="4182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1.vsdx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emf"/><Relationship Id="rId12" Type="http://schemas.openxmlformats.org/officeDocument/2006/relationships/image" Target="../media/image6.png"/><Relationship Id="rId17" Type="http://schemas.openxmlformats.org/officeDocument/2006/relationships/image" Target="../media/image4.emf"/><Relationship Id="rId2" Type="http://schemas.openxmlformats.org/officeDocument/2006/relationships/customXml" Target="../../customXml/item1.xml"/><Relationship Id="rId16" Type="http://schemas.openxmlformats.org/officeDocument/2006/relationships/package" Target="../embeddings/Microsoft_Visio_Drawing3.vsdx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Drawing.vsdx"/><Relationship Id="rId11" Type="http://schemas.openxmlformats.org/officeDocument/2006/relationships/image" Target="../media/image3.emf"/><Relationship Id="rId5" Type="http://schemas.openxmlformats.org/officeDocument/2006/relationships/image" Target="../media/image5.emf"/><Relationship Id="rId15" Type="http://schemas.openxmlformats.org/officeDocument/2006/relationships/image" Target="../media/image9.png"/><Relationship Id="rId10" Type="http://schemas.openxmlformats.org/officeDocument/2006/relationships/package" Target="../embeddings/Microsoft_Visio_Drawing2.vsdx"/><Relationship Id="rId19" Type="http://schemas.openxmlformats.org/officeDocument/2006/relationships/image" Target="../media/image1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2.emf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63CF6F65-F26B-4D59-889C-981DBF6F867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4725" y="10113035"/>
            <a:ext cx="8929772" cy="5829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782209"/>
            <a:ext cx="28467126" cy="416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endParaRPr lang="en-US" sz="9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Co-Simulation of Dynamic Energy System Simulation and COMSOL Multiphysics®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A. Dahash, F. Ochs and A. Tosatto, </a:t>
            </a: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Unit of Energy Efficient Buildings, Department of Structural Engineering and Material Sciences, University of Innsbruck, Innsbruck, Austria</a:t>
            </a: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467649"/>
            <a:ext cx="13017206" cy="747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INTRODUCTION</a:t>
            </a:r>
            <a:r>
              <a:rPr lang="en-US" altLang="nl-NL" sz="4800" dirty="0">
                <a:cs typeface="Calibri" panose="020F0502020204030204" pitchFamily="34" charset="0"/>
              </a:rPr>
              <a:t>: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COMSOL Multiphysics® is used to develop a numerical model for a large-scale thermal energy storage (TES) in a renewable-district heating (R-DH) system.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R-DH system was implemented in a dynamic system simulation tool (Modelica/Dymola).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Thus, co-simulation approaches arise as a promising technique to couple both simulation tools.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939" y="12907658"/>
            <a:ext cx="12975642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Examples of Co-Simulation in Energy Systems: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7949" y="5418220"/>
            <a:ext cx="13256547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Experimental Co-Simulation Setup and Results</a:t>
            </a:r>
            <a:r>
              <a:rPr lang="en-US" altLang="nl-NL" sz="4800" dirty="0">
                <a:cs typeface="Calibri" panose="020F0502020204030204" pitchFamily="34" charset="0"/>
              </a:rPr>
              <a:t>: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u="sng" dirty="0">
                <a:cs typeface="Calibri" panose="020F0502020204030204" pitchFamily="34" charset="0"/>
              </a:rPr>
              <a:t>Model:</a:t>
            </a:r>
            <a:r>
              <a:rPr lang="en-US" altLang="nl-NL" sz="4800" dirty="0">
                <a:cs typeface="Calibri" panose="020F0502020204030204" pitchFamily="34" charset="0"/>
              </a:rPr>
              <a:t> 2-D stainless-steel rectangle with 2x1 m</a:t>
            </a:r>
            <a:r>
              <a:rPr lang="en-US" altLang="nl-NL" sz="4800" baseline="30000" dirty="0">
                <a:cs typeface="Calibri" panose="020F0502020204030204" pitchFamily="34" charset="0"/>
              </a:rPr>
              <a:t>2</a:t>
            </a:r>
            <a:r>
              <a:rPr lang="en-US" altLang="nl-NL" sz="4800" dirty="0">
                <a:cs typeface="Calibri" panose="020F0502020204030204" pitchFamily="34" charset="0"/>
              </a:rPr>
              <a:t>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u="sng" dirty="0">
                <a:cs typeface="Calibri" panose="020F0502020204030204" pitchFamily="34" charset="0"/>
              </a:rPr>
              <a:t>Physics:</a:t>
            </a:r>
            <a:r>
              <a:rPr lang="en-US" altLang="nl-NL" sz="4800" dirty="0">
                <a:cs typeface="Calibri" panose="020F0502020204030204" pitchFamily="34" charset="0"/>
              </a:rPr>
              <a:t> Heat Transfer in Solids.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u="sng" dirty="0">
                <a:cs typeface="Calibri" panose="020F0502020204030204" pitchFamily="34" charset="0"/>
              </a:rPr>
              <a:t>Boundary conditions:</a:t>
            </a:r>
          </a:p>
          <a:p>
            <a:pPr marL="685800" indent="-685800" algn="just" eaLnBrk="1" hangingPunct="1">
              <a:spcBef>
                <a:spcPct val="0"/>
              </a:spcBef>
            </a:pPr>
            <a:endParaRPr lang="en-US" altLang="nl-NL" sz="4800" b="1" u="sng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BC61C2-14BE-2F4D-BB4C-A27ABC532A8E}"/>
              </a:ext>
            </a:extLst>
          </p:cNvPr>
          <p:cNvSpPr txBox="1"/>
          <p:nvPr/>
        </p:nvSpPr>
        <p:spPr>
          <a:xfrm>
            <a:off x="0" y="158381"/>
            <a:ext cx="30275213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Please leave at least a </a:t>
            </a:r>
            <a:r>
              <a:rPr lang="en-US" sz="4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25mm margin </a:t>
            </a:r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on all sides to avoid cropping during printing. Remove this text box before submitting.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CDBC56B-29D0-CA4A-8DA9-C13301CCFC8B}"/>
              </a:ext>
            </a:extLst>
          </p:cNvPr>
          <p:cNvSpPr txBox="1"/>
          <p:nvPr/>
        </p:nvSpPr>
        <p:spPr>
          <a:xfrm rot="-5400000">
            <a:off x="-20849215" y="21047937"/>
            <a:ext cx="4280376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Please leave at least a </a:t>
            </a:r>
            <a:r>
              <a:rPr lang="en-US" sz="4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25mm margin </a:t>
            </a:r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on all sides to avoid cropping during printing. Remove this text box before submitting.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34C6C0-3581-F642-B197-FF63E616D7D5}"/>
              </a:ext>
            </a:extLst>
          </p:cNvPr>
          <p:cNvSpPr/>
          <p:nvPr/>
        </p:nvSpPr>
        <p:spPr>
          <a:xfrm>
            <a:off x="15587949" y="38144536"/>
            <a:ext cx="13345742" cy="2850101"/>
          </a:xfrm>
          <a:prstGeom prst="rect">
            <a:avLst/>
          </a:prstGeom>
          <a:solidFill>
            <a:srgbClr val="DEEB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48544021-0CC7-4FD4-8F96-F3BD20F24C01}"/>
              </a:ext>
            </a:extLst>
          </p:cNvPr>
          <p:cNvSpPr txBox="1">
            <a:spLocks noChangeArrowheads="1"/>
          </p:cNvSpPr>
          <p:nvPr>
            <p:custDataLst>
              <p:custData r:id="rId2"/>
            </p:custDataLst>
          </p:nvPr>
        </p:nvSpPr>
        <p:spPr bwMode="auto">
          <a:xfrm>
            <a:off x="15677144" y="38111718"/>
            <a:ext cx="13256547" cy="286232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altLang="en-US" sz="3600" b="1" i="1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Acknowledgements: </a:t>
            </a:r>
            <a:r>
              <a:rPr lang="en-US" sz="3600" dirty="0">
                <a:latin typeface="+mn-lt"/>
              </a:rPr>
              <a:t>This </a:t>
            </a:r>
            <a:r>
              <a:rPr lang="en-GB" sz="3600" dirty="0">
                <a:latin typeface="+mn-lt"/>
              </a:rPr>
              <a:t>project is financed by the Austrian “</a:t>
            </a:r>
            <a:r>
              <a:rPr lang="en-GB" sz="3600" dirty="0" err="1">
                <a:latin typeface="+mn-lt"/>
              </a:rPr>
              <a:t>Klima</a:t>
            </a:r>
            <a:r>
              <a:rPr lang="en-GB" sz="3600" dirty="0">
                <a:latin typeface="+mn-lt"/>
              </a:rPr>
              <a:t>- und </a:t>
            </a:r>
            <a:r>
              <a:rPr lang="en-GB" sz="3600" dirty="0" err="1">
                <a:latin typeface="+mn-lt"/>
              </a:rPr>
              <a:t>Energiefonds</a:t>
            </a:r>
            <a:r>
              <a:rPr lang="en-GB" sz="3600" dirty="0">
                <a:latin typeface="+mn-lt"/>
              </a:rPr>
              <a:t>” and performed in the frame of the program “</a:t>
            </a:r>
            <a:r>
              <a:rPr lang="en-GB" sz="3600" dirty="0" err="1">
                <a:latin typeface="+mn-lt"/>
              </a:rPr>
              <a:t>Energieforschung</a:t>
            </a:r>
            <a:r>
              <a:rPr lang="en-GB" sz="3600" dirty="0">
                <a:latin typeface="+mn-lt"/>
              </a:rPr>
              <a:t>”. It is part of the Austrian flagship research project “Giga-Scale Thermal Energy Storage for Renewable Districts” (giga_TES, Project Nr.: 860949). </a:t>
            </a:r>
            <a:endParaRPr lang="en-US" altLang="en-US" sz="3600" dirty="0">
              <a:latin typeface="+mn-lt"/>
            </a:endParaRPr>
          </a:p>
        </p:txBody>
      </p:sp>
      <p:sp>
        <p:nvSpPr>
          <p:cNvPr id="32" name="TextBox 27">
            <a:extLst>
              <a:ext uri="{FF2B5EF4-FFF2-40B4-BE49-F238E27FC236}">
                <a16:creationId xmlns:a16="http://schemas.microsoft.com/office/drawing/2014/main" id="{433F05BA-0AAF-4EC7-AF17-E98A1BC54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23416579"/>
            <a:ext cx="13279628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1. </a:t>
            </a:r>
            <a:r>
              <a:rPr lang="en-US" sz="3600" dirty="0"/>
              <a:t>A possible co-simulation whereby R-DH system involving the generation (heat sources, buffer storage and heating back-up unit) and demand (load) with the control unit developed in Modelica/Dymola, whilst TES and surroundings developed in COMSOL Multiphysics.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EFA7CB08-1BBD-40EB-957D-0322487F2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29" y="19298751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21FD677-D30D-4183-800A-F7BEEA0D75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800136"/>
              </p:ext>
            </p:extLst>
          </p:nvPr>
        </p:nvGraphicFramePr>
        <p:xfrm>
          <a:off x="2403007" y="14163513"/>
          <a:ext cx="12185828" cy="9322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Visio" r:id="rId6" imgW="15420914" imgH="11010913" progId="Visio.Drawing.15">
                  <p:embed/>
                </p:oleObj>
              </mc:Choice>
              <mc:Fallback>
                <p:oleObj name="Visio" r:id="rId6" imgW="15420914" imgH="11010913" progId="Visio.Drawing.15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3007" y="14163513"/>
                        <a:ext cx="12185828" cy="93224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0CD212A8-A16C-4C92-B33A-D7AE26FB5E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896874"/>
              </p:ext>
            </p:extLst>
          </p:nvPr>
        </p:nvGraphicFramePr>
        <p:xfrm>
          <a:off x="3004379" y="25749324"/>
          <a:ext cx="10201531" cy="4869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Visio" r:id="rId8" imgW="7362742" imgH="3333892" progId="Visio.Drawing.15">
                  <p:embed/>
                </p:oleObj>
              </mc:Choice>
              <mc:Fallback>
                <p:oleObj name="Visio" r:id="rId8" imgW="7362742" imgH="3333892" progId="Visio.Drawing.15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379" y="25749324"/>
                        <a:ext cx="10201531" cy="4869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27">
            <a:extLst>
              <a:ext uri="{FF2B5EF4-FFF2-40B4-BE49-F238E27FC236}">
                <a16:creationId xmlns:a16="http://schemas.microsoft.com/office/drawing/2014/main" id="{03C49ECA-9287-460B-AD96-0A1DE4D6B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30579379"/>
            <a:ext cx="13279629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2. </a:t>
            </a:r>
            <a:r>
              <a:rPr lang="en-US" altLang="nl-NL" sz="3600" dirty="0"/>
              <a:t>A p</a:t>
            </a:r>
            <a:r>
              <a:rPr lang="en-US" sz="3600" dirty="0"/>
              <a:t>ossible co-simulation scenario between TES model in Dymola and ground model in COMSOL.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id="{05641439-1285-4945-B952-FAD769919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939" y="31767158"/>
            <a:ext cx="12975642" cy="156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Co-Simulation of COMSOL Multiphysics:</a:t>
            </a:r>
          </a:p>
          <a:p>
            <a:pPr marL="685800" indent="-685800" algn="just" eaLnBrk="1" hangingPunct="1">
              <a:spcBef>
                <a:spcPct val="0"/>
              </a:spcBef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8A86D739-54ED-4D8A-BD81-5A03161EA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4136DD53-F60C-400C-8173-CB1DC52F6B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361170"/>
              </p:ext>
            </p:extLst>
          </p:nvPr>
        </p:nvGraphicFramePr>
        <p:xfrm>
          <a:off x="15587949" y="10202631"/>
          <a:ext cx="4326777" cy="5692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Visio" r:id="rId10" imgW="2619331" imgH="3124279" progId="Visio.Drawing.15">
                  <p:embed/>
                </p:oleObj>
              </mc:Choice>
              <mc:Fallback>
                <p:oleObj name="Visio" r:id="rId10" imgW="2619331" imgH="3124279" progId="Visio.Drawing.15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7949" y="10202631"/>
                        <a:ext cx="4326777" cy="56928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8D47ABEA-DF84-4EED-8715-71D3E4B4FC3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1864935"/>
                  </p:ext>
                </p:extLst>
              </p:nvPr>
            </p:nvGraphicFramePr>
            <p:xfrm>
              <a:off x="16206967" y="8284280"/>
              <a:ext cx="12185828" cy="15798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185828">
                      <a:extLst>
                        <a:ext uri="{9D8B030D-6E8A-4147-A177-3AD203B41FA5}">
                          <a16:colId xmlns:a16="http://schemas.microsoft.com/office/drawing/2014/main" val="4064888729"/>
                        </a:ext>
                      </a:extLst>
                    </a:gridCol>
                  </a:tblGrid>
                  <a:tr h="25400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8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8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48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=500.15+150</m:t>
                              </m:r>
                              <m:r>
                                <a:rPr lang="en-GB" sz="48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/(10))</m:t>
                              </m:r>
                            </m:oMath>
                          </a14:m>
                          <a:r>
                            <a:rPr lang="en-US" sz="48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 </a:t>
                          </a:r>
                          <a:r>
                            <a:rPr lang="en-US" sz="48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[K]</a:t>
                          </a:r>
                        </a:p>
                      </a:txBody>
                      <a:tcPr marL="68580" marR="68580" marT="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72464981"/>
                      </a:ext>
                    </a:extLst>
                  </a:tr>
                  <a:tr h="22542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480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8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48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  <m:r>
                                <a:rPr lang="en-GB" sz="48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=293.15</m:t>
                              </m:r>
                            </m:oMath>
                          </a14:m>
                          <a:r>
                            <a:rPr lang="en-US" sz="480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  </a:t>
                          </a:r>
                          <a:r>
                            <a:rPr lang="en-US" sz="48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[K]</a:t>
                          </a:r>
                        </a:p>
                      </a:txBody>
                      <a:tcPr marL="68580" marR="68580" marT="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75662797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8D47ABEA-DF84-4EED-8715-71D3E4B4FC3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1864935"/>
                  </p:ext>
                </p:extLst>
              </p:nvPr>
            </p:nvGraphicFramePr>
            <p:xfrm>
              <a:off x="16206967" y="8284280"/>
              <a:ext cx="12185828" cy="15798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185828">
                      <a:extLst>
                        <a:ext uri="{9D8B030D-6E8A-4147-A177-3AD203B41FA5}">
                          <a16:colId xmlns:a16="http://schemas.microsoft.com/office/drawing/2014/main" val="4064888729"/>
                        </a:ext>
                      </a:extLst>
                    </a:gridCol>
                  </a:tblGrid>
                  <a:tr h="789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12"/>
                          <a:stretch>
                            <a:fillRect l="-50" t="-14504" r="-200" b="-1458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72464981"/>
                      </a:ext>
                    </a:extLst>
                  </a:tr>
                  <a:tr h="789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12"/>
                          <a:stretch>
                            <a:fillRect l="-50" t="-115385" r="-200" b="-4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662797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8" name="TextBox 27">
            <a:extLst>
              <a:ext uri="{FF2B5EF4-FFF2-40B4-BE49-F238E27FC236}">
                <a16:creationId xmlns:a16="http://schemas.microsoft.com/office/drawing/2014/main" id="{55BAD5AD-04B0-4E5D-A466-626E822E9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4370" y="16541961"/>
            <a:ext cx="12709321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4. (a) </a:t>
            </a:r>
            <a:r>
              <a:rPr lang="en-US" sz="3600" dirty="0"/>
              <a:t>Representation of the investigated case with the assigned boundary conditions, and </a:t>
            </a:r>
            <a:r>
              <a:rPr lang="en-US" sz="3600" b="1" dirty="0">
                <a:cs typeface="Calibri" panose="020F0502020204030204" pitchFamily="34" charset="0"/>
              </a:rPr>
              <a:t>(b)</a:t>
            </a:r>
            <a:r>
              <a:rPr lang="en-US" sz="3600" dirty="0"/>
              <a:t> Sheet’s internal energy change over time where the blue line represents the co-simulation and the red line represents COMSOL benchmark.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59" name="TextBox 27">
            <a:extLst>
              <a:ext uri="{FF2B5EF4-FFF2-40B4-BE49-F238E27FC236}">
                <a16:creationId xmlns:a16="http://schemas.microsoft.com/office/drawing/2014/main" id="{FBAD96D0-F399-4CBF-A16A-877C2AB4D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4812" y="15859810"/>
            <a:ext cx="73304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(a)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60" name="TextBox 27">
            <a:extLst>
              <a:ext uri="{FF2B5EF4-FFF2-40B4-BE49-F238E27FC236}">
                <a16:creationId xmlns:a16="http://schemas.microsoft.com/office/drawing/2014/main" id="{13F3A94A-6830-4678-9405-F73262DDD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6309" y="15898673"/>
            <a:ext cx="73304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(b)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61" name="TextBox 22">
            <a:extLst>
              <a:ext uri="{FF2B5EF4-FFF2-40B4-BE49-F238E27FC236}">
                <a16:creationId xmlns:a16="http://schemas.microsoft.com/office/drawing/2014/main" id="{E31CC922-8C94-4467-B385-54AEE1BAA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7144" y="23245237"/>
            <a:ext cx="13256547" cy="1486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Discussion and Conclusions</a:t>
            </a:r>
            <a:r>
              <a:rPr lang="en-US" altLang="nl-NL" sz="4800" dirty="0">
                <a:cs typeface="Calibri" panose="020F0502020204030204" pitchFamily="34" charset="0"/>
              </a:rPr>
              <a:t>: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The co-simulation results show the pattern of the so-called “ping-pong” approach.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Both options with TISC Suite work and deliver results.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Matlab </a:t>
            </a:r>
            <a:r>
              <a:rPr lang="en-US" altLang="nl-NL" sz="4800" dirty="0" err="1">
                <a:cs typeface="Calibri" panose="020F0502020204030204" pitchFamily="34" charset="0"/>
              </a:rPr>
              <a:t>LiveLink</a:t>
            </a:r>
            <a:r>
              <a:rPr lang="en-US" altLang="nl-NL" sz="4800" dirty="0">
                <a:cs typeface="Calibri" panose="020F0502020204030204" pitchFamily="34" charset="0"/>
              </a:rPr>
              <a:t> option outperforms java option.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Yet, both suffer from the long execution time.</a:t>
            </a:r>
          </a:p>
          <a:p>
            <a:pPr marL="685800" indent="-685800" algn="just" eaLnBrk="1" hangingPunct="1">
              <a:spcBef>
                <a:spcPct val="0"/>
              </a:spcBef>
            </a:pPr>
            <a:r>
              <a:rPr lang="en-US" altLang="nl-NL" sz="4800" dirty="0">
                <a:cs typeface="Calibri" panose="020F0502020204030204" pitchFamily="34" charset="0"/>
              </a:rPr>
              <a:t>Both are infeasible in terms of computation efforts.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113A0DB9-8723-424D-BE54-BFDA81901CEF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939" y="32759827"/>
            <a:ext cx="3406068" cy="6778755"/>
          </a:xfrm>
          <a:prstGeom prst="rect">
            <a:avLst/>
          </a:prstGeom>
          <a:noFill/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1760D3F-C406-48FA-93FB-0A9D1477DEFB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375" y="32758181"/>
            <a:ext cx="2570059" cy="6778755"/>
          </a:xfrm>
          <a:prstGeom prst="rect">
            <a:avLst/>
          </a:prstGeom>
          <a:noFill/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530C9215-5B9D-4B58-9CFD-445865D1B164}"/>
              </a:ext>
            </a:extLst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963" y="32758180"/>
            <a:ext cx="2570059" cy="6735807"/>
          </a:xfrm>
          <a:prstGeom prst="rect">
            <a:avLst/>
          </a:prstGeom>
          <a:noFill/>
        </p:spPr>
      </p:pic>
      <p:sp>
        <p:nvSpPr>
          <p:cNvPr id="65" name="TextBox 27">
            <a:extLst>
              <a:ext uri="{FF2B5EF4-FFF2-40B4-BE49-F238E27FC236}">
                <a16:creationId xmlns:a16="http://schemas.microsoft.com/office/drawing/2014/main" id="{F6C7883A-DF35-4142-947F-3DF594FF9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39671616"/>
            <a:ext cx="12479216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3. </a:t>
            </a:r>
            <a:r>
              <a:rPr lang="en-US" sz="3600" dirty="0"/>
              <a:t>Co-simulation options for COMSOL Multiphysics and Modelica/Dymola</a:t>
            </a:r>
            <a:r>
              <a:rPr lang="en-GB" sz="3600" dirty="0"/>
              <a:t>.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39" name="Rectangle 46">
            <a:extLst>
              <a:ext uri="{FF2B5EF4-FFF2-40B4-BE49-F238E27FC236}">
                <a16:creationId xmlns:a16="http://schemas.microsoft.com/office/drawing/2014/main" id="{D366F8DA-171B-4172-BD1C-FF92D4F78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02752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9A15022B-FD9D-40DE-9359-65C6D5204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8572227"/>
              </p:ext>
            </p:extLst>
          </p:nvPr>
        </p:nvGraphicFramePr>
        <p:xfrm>
          <a:off x="15677144" y="25673252"/>
          <a:ext cx="13256547" cy="6826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Visio" r:id="rId16" imgW="9477487" imgH="3838511" progId="Visio.Drawing.15">
                  <p:embed/>
                </p:oleObj>
              </mc:Choice>
              <mc:Fallback>
                <p:oleObj name="Visio" r:id="rId16" imgW="9477487" imgH="3838511" progId="Visio.Drawing.15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77144" y="25673252"/>
                        <a:ext cx="13256547" cy="68267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27">
            <a:extLst>
              <a:ext uri="{FF2B5EF4-FFF2-40B4-BE49-F238E27FC236}">
                <a16:creationId xmlns:a16="http://schemas.microsoft.com/office/drawing/2014/main" id="{3CF688B2-B689-4370-9A9A-FFD1D086E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4370" y="32620161"/>
            <a:ext cx="1270932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5. </a:t>
            </a:r>
            <a:r>
              <a:rPr lang="en-US" altLang="nl-NL" sz="3600" dirty="0">
                <a:cs typeface="Calibri" panose="020F0502020204030204" pitchFamily="34" charset="0"/>
              </a:rPr>
              <a:t>Schematic representation of ping-pong co-simulation. </a:t>
            </a:r>
          </a:p>
        </p:txBody>
      </p:sp>
      <p:pic>
        <p:nvPicPr>
          <p:cNvPr id="35" name="Grafik 12">
            <a:extLst>
              <a:ext uri="{FF2B5EF4-FFF2-40B4-BE49-F238E27FC236}">
                <a16:creationId xmlns:a16="http://schemas.microsoft.com/office/drawing/2014/main" id="{1BA3B353-0F45-48F0-A3B3-C656A3EBF58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6266772" y="2278939"/>
            <a:ext cx="2764141" cy="1652645"/>
          </a:xfrm>
          <a:prstGeom prst="rect">
            <a:avLst/>
          </a:prstGeom>
        </p:spPr>
      </p:pic>
      <p:pic>
        <p:nvPicPr>
          <p:cNvPr id="36" name="Grafik 1">
            <a:extLst>
              <a:ext uri="{FF2B5EF4-FFF2-40B4-BE49-F238E27FC236}">
                <a16:creationId xmlns:a16="http://schemas.microsoft.com/office/drawing/2014/main" id="{03537C6F-C346-4565-AE92-E0B8ADC88CB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00" y="2398964"/>
            <a:ext cx="4857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7C26464-F439-409F-8755-1FD224167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739090"/>
              </p:ext>
            </p:extLst>
          </p:nvPr>
        </p:nvGraphicFramePr>
        <p:xfrm>
          <a:off x="17014736" y="19814385"/>
          <a:ext cx="10433249" cy="339580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333922">
                  <a:extLst>
                    <a:ext uri="{9D8B030D-6E8A-4147-A177-3AD203B41FA5}">
                      <a16:colId xmlns:a16="http://schemas.microsoft.com/office/drawing/2014/main" val="2000070815"/>
                    </a:ext>
                  </a:extLst>
                </a:gridCol>
                <a:gridCol w="5099327">
                  <a:extLst>
                    <a:ext uri="{9D8B030D-6E8A-4147-A177-3AD203B41FA5}">
                      <a16:colId xmlns:a16="http://schemas.microsoft.com/office/drawing/2014/main" val="360418334"/>
                    </a:ext>
                  </a:extLst>
                </a:gridCol>
              </a:tblGrid>
              <a:tr h="848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Case</a:t>
                      </a:r>
                      <a:endParaRPr lang="en-US" sz="3500" b="1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Simulation time [sec]</a:t>
                      </a:r>
                      <a:endParaRPr lang="en-US" sz="3500" b="1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834819"/>
                  </a:ext>
                </a:extLst>
              </a:tr>
              <a:tr h="848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COMSOL Benchmark</a:t>
                      </a:r>
                      <a:endParaRPr lang="en-US" sz="35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35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33086728"/>
                  </a:ext>
                </a:extLst>
              </a:tr>
              <a:tr h="848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 Matlab </a:t>
                      </a:r>
                      <a:r>
                        <a:rPr lang="en-GB" sz="35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LiveLink</a:t>
                      </a:r>
                      <a:endParaRPr lang="en-US" sz="35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US" sz="35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8043747"/>
                  </a:ext>
                </a:extLst>
              </a:tr>
              <a:tr h="848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 java</a:t>
                      </a:r>
                      <a:endParaRPr lang="en-US" sz="35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US" sz="35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978659"/>
                  </a:ext>
                </a:extLst>
              </a:tr>
            </a:tbl>
          </a:graphicData>
        </a:graphic>
      </p:graphicFrame>
      <p:sp>
        <p:nvSpPr>
          <p:cNvPr id="44" name="TextBox 27">
            <a:extLst>
              <a:ext uri="{FF2B5EF4-FFF2-40B4-BE49-F238E27FC236}">
                <a16:creationId xmlns:a16="http://schemas.microsoft.com/office/drawing/2014/main" id="{B839C60B-2341-4E3B-83C7-A9EEC38C1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621" y="19094661"/>
            <a:ext cx="9607430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Table 1. </a:t>
            </a:r>
            <a:r>
              <a:rPr lang="en-US" altLang="nl-NL" sz="3600" dirty="0">
                <a:cs typeface="Calibri" panose="020F0502020204030204" pitchFamily="34" charset="0"/>
              </a:rPr>
              <a:t>Computational performance comparison.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caf4a225-3286-43ad-9815-81ad4f21a94a" Revision="1" Stencil="System.MyShapes" StencilVersion="1.0"/>
</Control>
</file>

<file path=customXml/itemProps1.xml><?xml version="1.0" encoding="utf-8"?>
<ds:datastoreItem xmlns:ds="http://schemas.openxmlformats.org/officeDocument/2006/customXml" ds:itemID="{5A88D52A-761C-45D7-A9D4-56C2711CA7B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Cambria Math</vt:lpstr>
      <vt:lpstr>Office Theme</vt:lpstr>
      <vt:lpstr>Visio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2019-08-22T14:50:03Z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