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9" r:id="rId2"/>
  </p:sldIdLst>
  <p:sldSz cx="30275213" cy="42803763"/>
  <p:notesSz cx="6858000" cy="9144000"/>
  <p:defaultTextStyle>
    <a:defPPr>
      <a:defRPr lang="en-US"/>
    </a:defPPr>
    <a:lvl1pPr algn="l" defTabSz="4171580" rtl="0" eaLnBrk="0" fontAlgn="base" hangingPunct="0">
      <a:spcBef>
        <a:spcPct val="0"/>
      </a:spcBef>
      <a:spcAft>
        <a:spcPct val="0"/>
      </a:spcAft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4280" indent="-1649299" algn="l" defTabSz="4171580" rtl="0" eaLnBrk="0" fontAlgn="base" hangingPunct="0">
      <a:spcBef>
        <a:spcPct val="0"/>
      </a:spcBef>
      <a:spcAft>
        <a:spcPct val="0"/>
      </a:spcAft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1580" indent="-3301620" algn="l" defTabSz="4171580" rtl="0" eaLnBrk="0" fontAlgn="base" hangingPunct="0">
      <a:spcBef>
        <a:spcPct val="0"/>
      </a:spcBef>
      <a:spcAft>
        <a:spcPct val="0"/>
      </a:spcAft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60391" indent="-4955451" algn="l" defTabSz="4171580" rtl="0" eaLnBrk="0" fontAlgn="base" hangingPunct="0">
      <a:spcBef>
        <a:spcPct val="0"/>
      </a:spcBef>
      <a:spcAft>
        <a:spcPct val="0"/>
      </a:spcAft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691" indent="-6607771" algn="l" defTabSz="4171580" rtl="0" eaLnBrk="0" fontAlgn="base" hangingPunct="0">
      <a:spcBef>
        <a:spcPct val="0"/>
      </a:spcBef>
      <a:spcAft>
        <a:spcPct val="0"/>
      </a:spcAft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174900" algn="l" defTabSz="869960" rtl="0" eaLnBrk="1" latinLnBrk="0" hangingPunct="1"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609880" algn="l" defTabSz="869960" rtl="0" eaLnBrk="1" latinLnBrk="0" hangingPunct="1"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044861" algn="l" defTabSz="869960" rtl="0" eaLnBrk="1" latinLnBrk="0" hangingPunct="1"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479841" algn="l" defTabSz="869960" rtl="0" eaLnBrk="1" latinLnBrk="0" hangingPunct="1">
      <a:defRPr sz="8182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F5EC"/>
    <a:srgbClr val="CCECFF"/>
    <a:srgbClr val="CCFFFF"/>
    <a:srgbClr val="1350A9"/>
    <a:srgbClr val="0066FF"/>
    <a:srgbClr val="000000"/>
    <a:srgbClr val="F8F8F8"/>
    <a:srgbClr val="1E0000"/>
    <a:srgbClr val="8200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7" autoAdjust="0"/>
    <p:restoredTop sz="94646" autoAdjust="0"/>
  </p:normalViewPr>
  <p:slideViewPr>
    <p:cSldViewPr>
      <p:cViewPr>
        <p:scale>
          <a:sx n="39" d="100"/>
          <a:sy n="39" d="100"/>
        </p:scale>
        <p:origin x="408" y="30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23781D1-47D0-4B8D-8640-70454B267BE4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B79D282-9609-402A-8FFC-AB0535119FE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19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450" rtl="0" eaLnBrk="0" fontAlgn="base" hangingPunct="0">
      <a:spcBef>
        <a:spcPct val="30000"/>
      </a:spcBef>
      <a:spcAft>
        <a:spcPct val="0"/>
      </a:spcAft>
      <a:defRPr sz="114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470" algn="l" defTabSz="868450" rtl="0" eaLnBrk="0" fontAlgn="base" hangingPunct="0">
      <a:spcBef>
        <a:spcPct val="30000"/>
      </a:spcBef>
      <a:spcAft>
        <a:spcPct val="0"/>
      </a:spcAft>
      <a:defRPr sz="114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450" algn="l" defTabSz="868450" rtl="0" eaLnBrk="0" fontAlgn="base" hangingPunct="0">
      <a:spcBef>
        <a:spcPct val="30000"/>
      </a:spcBef>
      <a:spcAft>
        <a:spcPct val="0"/>
      </a:spcAft>
      <a:defRPr sz="114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430" algn="l" defTabSz="868450" rtl="0" eaLnBrk="0" fontAlgn="base" hangingPunct="0">
      <a:spcBef>
        <a:spcPct val="30000"/>
      </a:spcBef>
      <a:spcAft>
        <a:spcPct val="0"/>
      </a:spcAft>
      <a:defRPr sz="114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410" algn="l" defTabSz="868450" rtl="0" eaLnBrk="0" fontAlgn="base" hangingPunct="0">
      <a:spcBef>
        <a:spcPct val="30000"/>
      </a:spcBef>
      <a:spcAft>
        <a:spcPct val="0"/>
      </a:spcAft>
      <a:defRPr sz="114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16150" y="685800"/>
            <a:ext cx="24257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78FEC9B-942C-4BAD-8100-EBB3E02ED4CE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163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18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36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05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072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090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108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126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144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B0181-A5FF-4B95-917C-877A73E8AFD6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50DEA-6F04-4E70-8075-45268CF86C79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76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21CB6-5607-43AD-902B-39BD75FF3317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CACD8-2182-4C95-8B36-BAFBD512AFE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074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0B7B9-AAF9-4FB8-AC50-4B48BF00CEE4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20114-AD7D-4E2B-877A-16BF5C531C0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2764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D2C47-5947-4CA7-AC75-A8DA3D42B412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26EB6-D1A7-40D1-9776-97A49CEF6C52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775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765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1pPr>
            <a:lvl2pPr marL="2018060" indent="0">
              <a:buNone/>
              <a:defRPr sz="7909">
                <a:solidFill>
                  <a:schemeClr val="tx1">
                    <a:tint val="75000"/>
                  </a:schemeClr>
                </a:solidFill>
              </a:defRPr>
            </a:lvl2pPr>
            <a:lvl3pPr marL="4036119" indent="0">
              <a:buNone/>
              <a:defRPr sz="7082">
                <a:solidFill>
                  <a:schemeClr val="tx1">
                    <a:tint val="75000"/>
                  </a:schemeClr>
                </a:solidFill>
              </a:defRPr>
            </a:lvl3pPr>
            <a:lvl4pPr marL="6054180" indent="0">
              <a:buNone/>
              <a:defRPr sz="6162">
                <a:solidFill>
                  <a:schemeClr val="tx1">
                    <a:tint val="75000"/>
                  </a:schemeClr>
                </a:solidFill>
              </a:defRPr>
            </a:lvl4pPr>
            <a:lvl5pPr marL="8072239" indent="0">
              <a:buNone/>
              <a:defRPr sz="6162">
                <a:solidFill>
                  <a:schemeClr val="tx1">
                    <a:tint val="75000"/>
                  </a:schemeClr>
                </a:solidFill>
              </a:defRPr>
            </a:lvl5pPr>
            <a:lvl6pPr marL="10090299" indent="0">
              <a:buNone/>
              <a:defRPr sz="6162">
                <a:solidFill>
                  <a:schemeClr val="tx1">
                    <a:tint val="75000"/>
                  </a:schemeClr>
                </a:solidFill>
              </a:defRPr>
            </a:lvl6pPr>
            <a:lvl7pPr marL="12108358" indent="0">
              <a:buNone/>
              <a:defRPr sz="6162">
                <a:solidFill>
                  <a:schemeClr val="tx1">
                    <a:tint val="75000"/>
                  </a:schemeClr>
                </a:solidFill>
              </a:defRPr>
            </a:lvl7pPr>
            <a:lvl8pPr marL="14126418" indent="0">
              <a:buNone/>
              <a:defRPr sz="6162">
                <a:solidFill>
                  <a:schemeClr val="tx1">
                    <a:tint val="75000"/>
                  </a:schemeClr>
                </a:solidFill>
              </a:defRPr>
            </a:lvl8pPr>
            <a:lvl9pPr marL="16144478" indent="0">
              <a:buNone/>
              <a:defRPr sz="61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8DEE8-AE06-42E7-8C82-C8D9AD5F0734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FF8E4-3157-4323-B278-B757223C420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880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416"/>
            </a:lvl1pPr>
            <a:lvl2pPr>
              <a:defRPr sz="10577"/>
            </a:lvl2pPr>
            <a:lvl3pPr>
              <a:defRPr sz="8829"/>
            </a:lvl3pPr>
            <a:lvl4pPr>
              <a:defRPr sz="7909"/>
            </a:lvl4pPr>
            <a:lvl5pPr>
              <a:defRPr sz="7909"/>
            </a:lvl5pPr>
            <a:lvl6pPr>
              <a:defRPr sz="7909"/>
            </a:lvl6pPr>
            <a:lvl7pPr>
              <a:defRPr sz="7909"/>
            </a:lvl7pPr>
            <a:lvl8pPr>
              <a:defRPr sz="7909"/>
            </a:lvl8pPr>
            <a:lvl9pPr>
              <a:defRPr sz="79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416"/>
            </a:lvl1pPr>
            <a:lvl2pPr>
              <a:defRPr sz="10577"/>
            </a:lvl2pPr>
            <a:lvl3pPr>
              <a:defRPr sz="8829"/>
            </a:lvl3pPr>
            <a:lvl4pPr>
              <a:defRPr sz="7909"/>
            </a:lvl4pPr>
            <a:lvl5pPr>
              <a:defRPr sz="7909"/>
            </a:lvl5pPr>
            <a:lvl6pPr>
              <a:defRPr sz="7909"/>
            </a:lvl6pPr>
            <a:lvl7pPr>
              <a:defRPr sz="7909"/>
            </a:lvl7pPr>
            <a:lvl8pPr>
              <a:defRPr sz="7909"/>
            </a:lvl8pPr>
            <a:lvl9pPr>
              <a:defRPr sz="79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8898B-45D6-4FC2-B9F9-088C2852CEC5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7C40F-0148-40AB-8808-AAEC4C281DFC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356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577" b="1"/>
            </a:lvl1pPr>
            <a:lvl2pPr marL="2018060" indent="0">
              <a:buNone/>
              <a:defRPr sz="8829" b="1"/>
            </a:lvl2pPr>
            <a:lvl3pPr marL="4036119" indent="0">
              <a:buNone/>
              <a:defRPr sz="7909" b="1"/>
            </a:lvl3pPr>
            <a:lvl4pPr marL="6054180" indent="0">
              <a:buNone/>
              <a:defRPr sz="7082" b="1"/>
            </a:lvl4pPr>
            <a:lvl5pPr marL="8072239" indent="0">
              <a:buNone/>
              <a:defRPr sz="7082" b="1"/>
            </a:lvl5pPr>
            <a:lvl6pPr marL="10090299" indent="0">
              <a:buNone/>
              <a:defRPr sz="7082" b="1"/>
            </a:lvl6pPr>
            <a:lvl7pPr marL="12108358" indent="0">
              <a:buNone/>
              <a:defRPr sz="7082" b="1"/>
            </a:lvl7pPr>
            <a:lvl8pPr marL="14126418" indent="0">
              <a:buNone/>
              <a:defRPr sz="7082" b="1"/>
            </a:lvl8pPr>
            <a:lvl9pPr marL="16144478" indent="0">
              <a:buNone/>
              <a:defRPr sz="708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577"/>
            </a:lvl1pPr>
            <a:lvl2pPr>
              <a:defRPr sz="8829"/>
            </a:lvl2pPr>
            <a:lvl3pPr>
              <a:defRPr sz="7909"/>
            </a:lvl3pPr>
            <a:lvl4pPr>
              <a:defRPr sz="7082"/>
            </a:lvl4pPr>
            <a:lvl5pPr>
              <a:defRPr sz="7082"/>
            </a:lvl5pPr>
            <a:lvl6pPr>
              <a:defRPr sz="7082"/>
            </a:lvl6pPr>
            <a:lvl7pPr>
              <a:defRPr sz="7082"/>
            </a:lvl7pPr>
            <a:lvl8pPr>
              <a:defRPr sz="7082"/>
            </a:lvl8pPr>
            <a:lvl9pPr>
              <a:defRPr sz="70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577" b="1"/>
            </a:lvl1pPr>
            <a:lvl2pPr marL="2018060" indent="0">
              <a:buNone/>
              <a:defRPr sz="8829" b="1"/>
            </a:lvl2pPr>
            <a:lvl3pPr marL="4036119" indent="0">
              <a:buNone/>
              <a:defRPr sz="7909" b="1"/>
            </a:lvl3pPr>
            <a:lvl4pPr marL="6054180" indent="0">
              <a:buNone/>
              <a:defRPr sz="7082" b="1"/>
            </a:lvl4pPr>
            <a:lvl5pPr marL="8072239" indent="0">
              <a:buNone/>
              <a:defRPr sz="7082" b="1"/>
            </a:lvl5pPr>
            <a:lvl6pPr marL="10090299" indent="0">
              <a:buNone/>
              <a:defRPr sz="7082" b="1"/>
            </a:lvl6pPr>
            <a:lvl7pPr marL="12108358" indent="0">
              <a:buNone/>
              <a:defRPr sz="7082" b="1"/>
            </a:lvl7pPr>
            <a:lvl8pPr marL="14126418" indent="0">
              <a:buNone/>
              <a:defRPr sz="7082" b="1"/>
            </a:lvl8pPr>
            <a:lvl9pPr marL="16144478" indent="0">
              <a:buNone/>
              <a:defRPr sz="708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577"/>
            </a:lvl1pPr>
            <a:lvl2pPr>
              <a:defRPr sz="8829"/>
            </a:lvl2pPr>
            <a:lvl3pPr>
              <a:defRPr sz="7909"/>
            </a:lvl3pPr>
            <a:lvl4pPr>
              <a:defRPr sz="7082"/>
            </a:lvl4pPr>
            <a:lvl5pPr>
              <a:defRPr sz="7082"/>
            </a:lvl5pPr>
            <a:lvl6pPr>
              <a:defRPr sz="7082"/>
            </a:lvl6pPr>
            <a:lvl7pPr>
              <a:defRPr sz="7082"/>
            </a:lvl7pPr>
            <a:lvl8pPr>
              <a:defRPr sz="7082"/>
            </a:lvl8pPr>
            <a:lvl9pPr>
              <a:defRPr sz="70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AB8DD-6A47-4FA2-8EB3-23FE3FC30091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86525-7A7E-41F2-B3D7-E93E4ABC070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39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CA089-3ADE-4BAB-B235-F1521D66F80F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6F3D4-473B-42CD-A241-09C85B7C96C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70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36EC-7877-4F1C-8291-C44DD1DE8A8E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1058E-ECBF-4566-8FEE-754011E3BE0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251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882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163"/>
            </a:lvl1pPr>
            <a:lvl2pPr>
              <a:defRPr sz="12416"/>
            </a:lvl2pPr>
            <a:lvl3pPr>
              <a:defRPr sz="10577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162"/>
            </a:lvl1pPr>
            <a:lvl2pPr marL="2018060" indent="0">
              <a:buNone/>
              <a:defRPr sz="5334"/>
            </a:lvl2pPr>
            <a:lvl3pPr marL="4036119" indent="0">
              <a:buNone/>
              <a:defRPr sz="4415"/>
            </a:lvl3pPr>
            <a:lvl4pPr marL="6054180" indent="0">
              <a:buNone/>
              <a:defRPr sz="3955"/>
            </a:lvl4pPr>
            <a:lvl5pPr marL="8072239" indent="0">
              <a:buNone/>
              <a:defRPr sz="3955"/>
            </a:lvl5pPr>
            <a:lvl6pPr marL="10090299" indent="0">
              <a:buNone/>
              <a:defRPr sz="3955"/>
            </a:lvl6pPr>
            <a:lvl7pPr marL="12108358" indent="0">
              <a:buNone/>
              <a:defRPr sz="3955"/>
            </a:lvl7pPr>
            <a:lvl8pPr marL="14126418" indent="0">
              <a:buNone/>
              <a:defRPr sz="3955"/>
            </a:lvl8pPr>
            <a:lvl9pPr marL="16144478" indent="0">
              <a:buNone/>
              <a:defRPr sz="395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D54AF-BE0A-4A82-A0E3-2E47170F3195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DE6A-C7BB-43CD-826D-7FE469D79970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607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882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163"/>
            </a:lvl1pPr>
            <a:lvl2pPr marL="2018060" indent="0">
              <a:buNone/>
              <a:defRPr sz="12416"/>
            </a:lvl2pPr>
            <a:lvl3pPr marL="4036119" indent="0">
              <a:buNone/>
              <a:defRPr sz="10577"/>
            </a:lvl3pPr>
            <a:lvl4pPr marL="6054180" indent="0">
              <a:buNone/>
              <a:defRPr sz="8829"/>
            </a:lvl4pPr>
            <a:lvl5pPr marL="8072239" indent="0">
              <a:buNone/>
              <a:defRPr sz="8829"/>
            </a:lvl5pPr>
            <a:lvl6pPr marL="10090299" indent="0">
              <a:buNone/>
              <a:defRPr sz="8829"/>
            </a:lvl6pPr>
            <a:lvl7pPr marL="12108358" indent="0">
              <a:buNone/>
              <a:defRPr sz="8829"/>
            </a:lvl7pPr>
            <a:lvl8pPr marL="14126418" indent="0">
              <a:buNone/>
              <a:defRPr sz="8829"/>
            </a:lvl8pPr>
            <a:lvl9pPr marL="16144478" indent="0">
              <a:buNone/>
              <a:defRPr sz="8829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162"/>
            </a:lvl1pPr>
            <a:lvl2pPr marL="2018060" indent="0">
              <a:buNone/>
              <a:defRPr sz="5334"/>
            </a:lvl2pPr>
            <a:lvl3pPr marL="4036119" indent="0">
              <a:buNone/>
              <a:defRPr sz="4415"/>
            </a:lvl3pPr>
            <a:lvl4pPr marL="6054180" indent="0">
              <a:buNone/>
              <a:defRPr sz="3955"/>
            </a:lvl4pPr>
            <a:lvl5pPr marL="8072239" indent="0">
              <a:buNone/>
              <a:defRPr sz="3955"/>
            </a:lvl5pPr>
            <a:lvl6pPr marL="10090299" indent="0">
              <a:buNone/>
              <a:defRPr sz="3955"/>
            </a:lvl6pPr>
            <a:lvl7pPr marL="12108358" indent="0">
              <a:buNone/>
              <a:defRPr sz="3955"/>
            </a:lvl7pPr>
            <a:lvl8pPr marL="14126418" indent="0">
              <a:buNone/>
              <a:defRPr sz="3955"/>
            </a:lvl8pPr>
            <a:lvl9pPr marL="16144478" indent="0">
              <a:buNone/>
              <a:defRPr sz="395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F66F0-944B-490A-B325-DC90ED4A1C7F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964E-3866-420D-8B1E-C2CC6E8C4F9A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0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514053" y="1713823"/>
            <a:ext cx="27247108" cy="713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14053" y="9987236"/>
            <a:ext cx="27247108" cy="2824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4054" y="39673366"/>
            <a:ext cx="7063632" cy="2278904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334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67125B5-9FED-43C5-9539-29407890EC5C}" type="datetimeFigureOut">
              <a:rPr lang="en-US" altLang="en-US"/>
              <a:pPr>
                <a:defRPr/>
              </a:pPr>
              <a:t>8/16/2019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324" y="39673366"/>
            <a:ext cx="9586567" cy="2278904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334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7529" y="39673366"/>
            <a:ext cx="7063632" cy="2278904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334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4210653-5FC3-491A-BF1C-9D159279A612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32586" rtl="0" eaLnBrk="0" fontAlgn="base" hangingPunct="0">
        <a:spcBef>
          <a:spcPct val="0"/>
        </a:spcBef>
        <a:spcAft>
          <a:spcPct val="0"/>
        </a:spcAft>
        <a:defRPr sz="19406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032586" rtl="0" eaLnBrk="0" fontAlgn="base" hangingPunct="0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032586" rtl="0" eaLnBrk="0" fontAlgn="base" hangingPunct="0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032586" rtl="0" eaLnBrk="0" fontAlgn="base" hangingPunct="0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032586" rtl="0" eaLnBrk="0" fontAlgn="base" hangingPunct="0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20429" algn="ctr" defTabSz="4034951" rtl="0" fontAlgn="base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</a:defRPr>
      </a:lvl6pPr>
      <a:lvl7pPr marL="840860" algn="ctr" defTabSz="4034951" rtl="0" fontAlgn="base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</a:defRPr>
      </a:lvl7pPr>
      <a:lvl8pPr marL="1261287" algn="ctr" defTabSz="4034951" rtl="0" fontAlgn="base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</a:defRPr>
      </a:lvl8pPr>
      <a:lvl9pPr marL="1681716" algn="ctr" defTabSz="4034951" rtl="0" fontAlgn="base">
        <a:spcBef>
          <a:spcPct val="0"/>
        </a:spcBef>
        <a:spcAft>
          <a:spcPct val="0"/>
        </a:spcAft>
        <a:defRPr sz="19406">
          <a:solidFill>
            <a:schemeClr val="tx1"/>
          </a:solidFill>
          <a:latin typeface="Calibri" pitchFamily="34" charset="0"/>
        </a:defRPr>
      </a:lvl9pPr>
    </p:titleStyle>
    <p:bodyStyle>
      <a:lvl1pPr marL="1511125" indent="-1511125" algn="l" defTabSz="4032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163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276293" indent="-1260001" algn="l" defTabSz="4032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416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044383" indent="-1007416" algn="l" defTabSz="4032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577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062135" indent="-1007416" algn="l" defTabSz="4032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829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078428" indent="-1007416" algn="l" defTabSz="4032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8829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099328" indent="-1009030" algn="l" defTabSz="4036119" rtl="0" eaLnBrk="1" latinLnBrk="0" hangingPunct="1">
        <a:spcBef>
          <a:spcPct val="20000"/>
        </a:spcBef>
        <a:buFont typeface="Arial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6pPr>
      <a:lvl7pPr marL="13117388" indent="-1009030" algn="l" defTabSz="4036119" rtl="0" eaLnBrk="1" latinLnBrk="0" hangingPunct="1">
        <a:spcBef>
          <a:spcPct val="20000"/>
        </a:spcBef>
        <a:buFont typeface="Arial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7pPr>
      <a:lvl8pPr marL="15135449" indent="-1009030" algn="l" defTabSz="4036119" rtl="0" eaLnBrk="1" latinLnBrk="0" hangingPunct="1">
        <a:spcBef>
          <a:spcPct val="20000"/>
        </a:spcBef>
        <a:buFont typeface="Arial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8pPr>
      <a:lvl9pPr marL="17153509" indent="-1009030" algn="l" defTabSz="4036119" rtl="0" eaLnBrk="1" latinLnBrk="0" hangingPunct="1">
        <a:spcBef>
          <a:spcPct val="20000"/>
        </a:spcBef>
        <a:buFont typeface="Arial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1pPr>
      <a:lvl2pPr marL="2018060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2pPr>
      <a:lvl3pPr marL="4036119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3pPr>
      <a:lvl4pPr marL="6054180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4pPr>
      <a:lvl5pPr marL="8072239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5pPr>
      <a:lvl6pPr marL="10090299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6pPr>
      <a:lvl7pPr marL="12108358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7pPr>
      <a:lvl8pPr marL="14126418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8pPr>
      <a:lvl9pPr marL="16144478" algn="l" defTabSz="4036119" rtl="0" eaLnBrk="1" latinLnBrk="0" hangingPunct="1">
        <a:defRPr sz="79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5171628" y="5125561"/>
            <a:ext cx="14361544" cy="32659220"/>
          </a:xfrm>
          <a:prstGeom prst="rect">
            <a:avLst/>
          </a:prstGeom>
          <a:gradFill flip="none" rotWithShape="1">
            <a:gsLst>
              <a:gs pos="0">
                <a:srgbClr val="ADF5EC"/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" name="ZoneTexte 7"/>
          <p:cNvSpPr txBox="1">
            <a:spLocks noChangeArrowheads="1"/>
          </p:cNvSpPr>
          <p:nvPr/>
        </p:nvSpPr>
        <p:spPr bwMode="auto">
          <a:xfrm>
            <a:off x="15610656" y="8885381"/>
            <a:ext cx="13743523" cy="3489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4415" dirty="0">
                <a:solidFill>
                  <a:srgbClr val="1350A9"/>
                </a:solidFill>
                <a:latin typeface="+mn-lt"/>
              </a:rPr>
              <a:t>This project has received funding from the European Union’s Horizon 2020 Framework Programme for research and innovation under grant agreement No 768701.</a:t>
            </a:r>
          </a:p>
          <a:p>
            <a:pPr algn="just"/>
            <a:r>
              <a:rPr lang="en-US" altLang="en-US" sz="4415" dirty="0">
                <a:solidFill>
                  <a:srgbClr val="1350A9"/>
                </a:solidFill>
                <a:latin typeface="+mn-lt"/>
              </a:rPr>
              <a:t>More info on </a:t>
            </a:r>
            <a:r>
              <a:rPr lang="en-US" altLang="en-US" sz="4415" u="sng" dirty="0">
                <a:solidFill>
                  <a:srgbClr val="1350A9"/>
                </a:solidFill>
                <a:latin typeface="+mn-lt"/>
              </a:rPr>
              <a:t>www.sharkproject.eu</a:t>
            </a:r>
          </a:p>
          <a:p>
            <a:pPr algn="just"/>
            <a:endParaRPr lang="en-US" altLang="en-US" sz="4415" dirty="0">
              <a:solidFill>
                <a:srgbClr val="66CCFF"/>
              </a:solidFill>
              <a:latin typeface="+mn-lt"/>
            </a:endParaRPr>
          </a:p>
        </p:txBody>
      </p:sp>
      <p:sp>
        <p:nvSpPr>
          <p:cNvPr id="50" name="TextBox 3"/>
          <p:cNvSpPr txBox="1">
            <a:spLocks noChangeArrowheads="1"/>
          </p:cNvSpPr>
          <p:nvPr/>
        </p:nvSpPr>
        <p:spPr bwMode="auto">
          <a:xfrm>
            <a:off x="875000" y="1115149"/>
            <a:ext cx="28593256" cy="3039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4086" tIns="42043" rIns="84086" bIns="42043">
            <a:spAutoFit/>
          </a:bodyPr>
          <a:lstStyle/>
          <a:p>
            <a:pPr algn="ctr" defTabSz="4034951" eaLnBrk="1" hangingPunct="1">
              <a:defRPr/>
            </a:pPr>
            <a:r>
              <a:rPr lang="en-US" sz="7200" dirty="0">
                <a:solidFill>
                  <a:prstClr val="black"/>
                </a:solidFill>
                <a:latin typeface="+mn-lt"/>
              </a:rPr>
              <a:t>Femto-second laser texturing prediction using COMSOL Multiphysics</a:t>
            </a:r>
            <a:r>
              <a:rPr lang="en-US" sz="7200" baseline="30000" dirty="0">
                <a:solidFill>
                  <a:prstClr val="black"/>
                </a:solidFill>
                <a:latin typeface="+mn-lt"/>
              </a:rPr>
              <a:t>®</a:t>
            </a:r>
            <a:r>
              <a:rPr lang="en-US" sz="7200" dirty="0">
                <a:solidFill>
                  <a:prstClr val="black"/>
                </a:solidFill>
                <a:latin typeface="+mn-lt"/>
                <a:cs typeface="Arial" charset="0"/>
              </a:rPr>
              <a:t> </a:t>
            </a:r>
          </a:p>
          <a:p>
            <a:pPr algn="ctr" defTabSz="4034951" eaLnBrk="1" hangingPunct="1">
              <a:defRPr/>
            </a:pPr>
            <a:r>
              <a:rPr lang="en-US" sz="4000" dirty="0">
                <a:solidFill>
                  <a:prstClr val="black"/>
                </a:solidFill>
                <a:latin typeface="+mn-lt"/>
                <a:cs typeface="Arial" charset="0"/>
              </a:rPr>
              <a:t>E.C. Chevallier¹, V. Bruyère¹, G. Bernard² and P. Namy¹</a:t>
            </a:r>
          </a:p>
          <a:p>
            <a:pPr algn="ctr"/>
            <a:r>
              <a:rPr lang="en-US" sz="4000" dirty="0"/>
              <a:t>¹: SIMTEC, Grenoble, France</a:t>
            </a:r>
            <a:endParaRPr lang="en-GB" sz="4000" dirty="0"/>
          </a:p>
          <a:p>
            <a:pPr algn="ctr"/>
            <a:r>
              <a:rPr lang="en-US" sz="4000" dirty="0"/>
              <a:t>²: GFMS, </a:t>
            </a:r>
            <a:r>
              <a:rPr lang="en-US" sz="4000" dirty="0" err="1"/>
              <a:t>Meyrin</a:t>
            </a:r>
            <a:r>
              <a:rPr lang="en-US" sz="4000" dirty="0"/>
              <a:t>, Switzerland </a:t>
            </a:r>
            <a:endParaRPr lang="en-GB" sz="4000" dirty="0"/>
          </a:p>
        </p:txBody>
      </p:sp>
      <p:sp>
        <p:nvSpPr>
          <p:cNvPr id="37" name="Rectangle à coins arrondis 36"/>
          <p:cNvSpPr/>
          <p:nvPr/>
        </p:nvSpPr>
        <p:spPr>
          <a:xfrm>
            <a:off x="817617" y="5895236"/>
            <a:ext cx="28616617" cy="6104228"/>
          </a:xfrm>
          <a:prstGeom prst="roundRect">
            <a:avLst>
              <a:gd name="adj" fmla="val 323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525" dirty="0"/>
          </a:p>
        </p:txBody>
      </p:sp>
      <p:sp>
        <p:nvSpPr>
          <p:cNvPr id="45" name="Rectangle à coins arrondis 44"/>
          <p:cNvSpPr/>
          <p:nvPr/>
        </p:nvSpPr>
        <p:spPr>
          <a:xfrm>
            <a:off x="776061" y="29573336"/>
            <a:ext cx="29017294" cy="9609040"/>
          </a:xfrm>
          <a:prstGeom prst="roundRect">
            <a:avLst>
              <a:gd name="adj" fmla="val 16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525" dirty="0"/>
          </a:p>
        </p:txBody>
      </p:sp>
      <p:sp>
        <p:nvSpPr>
          <p:cNvPr id="7" name="Rectangle 6"/>
          <p:cNvSpPr/>
          <p:nvPr/>
        </p:nvSpPr>
        <p:spPr>
          <a:xfrm>
            <a:off x="840978" y="5896696"/>
            <a:ext cx="28593256" cy="132045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525" dirty="0"/>
          </a:p>
        </p:txBody>
      </p:sp>
      <p:sp>
        <p:nvSpPr>
          <p:cNvPr id="6" name="Rectangle 5"/>
          <p:cNvSpPr/>
          <p:nvPr/>
        </p:nvSpPr>
        <p:spPr>
          <a:xfrm>
            <a:off x="15114246" y="5370846"/>
            <a:ext cx="13741816" cy="74789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endParaRPr lang="en-US" altLang="en-US" sz="4800" dirty="0">
              <a:latin typeface="+mn-lt"/>
              <a:sym typeface="Wingdings" panose="05000000000000000000" pitchFamily="2" charset="2"/>
            </a:endParaRPr>
          </a:p>
          <a:p>
            <a:pPr marL="630730" indent="-630730" algn="just" eaLnBrk="1" hangingPunct="1">
              <a:buFont typeface="Wingdings" panose="05000000000000000000" pitchFamily="2" charset="2"/>
              <a:buChar char="à"/>
              <a:defRPr/>
            </a:pPr>
            <a:r>
              <a:rPr lang="en-US" altLang="en-US" sz="4800" dirty="0">
                <a:latin typeface="+mn-lt"/>
                <a:sym typeface="Wingdings" panose="05000000000000000000" pitchFamily="2" charset="2"/>
              </a:rPr>
              <a:t>Developing laser surface texturing from the current trial-and-error, lab-scale concept to a highly predictable, data driven industrial approach. </a:t>
            </a:r>
          </a:p>
          <a:p>
            <a:pPr marL="630730" indent="-630730" algn="just" eaLnBrk="1" hangingPunct="1">
              <a:buFont typeface="Wingdings" panose="05000000000000000000" pitchFamily="2" charset="2"/>
              <a:buChar char="à"/>
              <a:defRPr/>
            </a:pPr>
            <a:endParaRPr lang="en-US" altLang="en-US" sz="4800" dirty="0">
              <a:latin typeface="+mn-lt"/>
              <a:sym typeface="Wingdings" panose="05000000000000000000" pitchFamily="2" charset="2"/>
            </a:endParaRPr>
          </a:p>
          <a:p>
            <a:pPr marL="630730" indent="-630730" algn="just" eaLnBrk="1" hangingPunct="1">
              <a:buFont typeface="Wingdings" panose="05000000000000000000" pitchFamily="2" charset="2"/>
              <a:buChar char="à"/>
              <a:defRPr/>
            </a:pPr>
            <a:endParaRPr lang="en-US" altLang="en-US" sz="4800" dirty="0">
              <a:latin typeface="+mn-lt"/>
              <a:sym typeface="Wingdings" panose="05000000000000000000" pitchFamily="2" charset="2"/>
            </a:endParaRPr>
          </a:p>
          <a:p>
            <a:pPr marL="630730" indent="-630730" algn="just" eaLnBrk="1" hangingPunct="1">
              <a:buFont typeface="Wingdings" panose="05000000000000000000" pitchFamily="2" charset="2"/>
              <a:buChar char="à"/>
              <a:defRPr/>
            </a:pPr>
            <a:endParaRPr lang="en-US" altLang="en-US" sz="4800" dirty="0">
              <a:latin typeface="+mn-lt"/>
              <a:sym typeface="Wingdings" panose="05000000000000000000" pitchFamily="2" charset="2"/>
            </a:endParaRPr>
          </a:p>
          <a:p>
            <a:pPr marL="630730" indent="-630730" algn="just" eaLnBrk="1" hangingPunct="1">
              <a:buFont typeface="Wingdings" panose="05000000000000000000" pitchFamily="2" charset="2"/>
              <a:buChar char="à"/>
              <a:defRPr/>
            </a:pPr>
            <a:endParaRPr lang="en-US" altLang="en-US" sz="4800" dirty="0">
              <a:latin typeface="+mn-lt"/>
              <a:sym typeface="Wingdings" panose="05000000000000000000" pitchFamily="2" charset="2"/>
            </a:endParaRPr>
          </a:p>
          <a:p>
            <a:pPr marL="630730" indent="-630730" algn="just" eaLnBrk="1" hangingPunct="1">
              <a:buFont typeface="Wingdings" panose="05000000000000000000" pitchFamily="2" charset="2"/>
              <a:buChar char="à"/>
              <a:defRPr/>
            </a:pPr>
            <a:endParaRPr lang="en-US" altLang="en-US" sz="4800" dirty="0">
              <a:latin typeface="+mn-lt"/>
              <a:sym typeface="Wingdings" panose="05000000000000000000" pitchFamily="2" charset="2"/>
            </a:endParaRPr>
          </a:p>
          <a:p>
            <a:pPr marL="630730" indent="-630730" algn="just" eaLnBrk="1" hangingPunct="1">
              <a:buFont typeface="Wingdings" panose="05000000000000000000" pitchFamily="2" charset="2"/>
              <a:buChar char="à"/>
              <a:defRPr/>
            </a:pPr>
            <a:endParaRPr lang="en-US" altLang="en-US" sz="4800" dirty="0">
              <a:latin typeface="+mn-lt"/>
              <a:sym typeface="Wingdings" panose="05000000000000000000" pitchFamily="2" charset="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875000" y="5479397"/>
            <a:ext cx="13710543" cy="599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086" tIns="42043" rIns="84086" bIns="4204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4800" b="1" dirty="0"/>
              <a:t>FEMTO-SECOND LASER TEXTURING:</a:t>
            </a:r>
          </a:p>
          <a:p>
            <a:pPr marL="685800" indent="-685800" algn="just" eaLnBrk="1" hangingPunct="1">
              <a:spcBef>
                <a:spcPct val="0"/>
              </a:spcBef>
              <a:defRPr/>
            </a:pPr>
            <a:r>
              <a:rPr lang="en-US" altLang="en-US" sz="4800" dirty="0">
                <a:latin typeface="+mn-lt"/>
              </a:rPr>
              <a:t>Laser surface texturing (LST) is a non-contact process that shows excellent repeatability as well as the ability to achieve small-size features.</a:t>
            </a:r>
          </a:p>
          <a:p>
            <a:pPr marL="630730" indent="-630730" algn="just" eaLnBrk="1" hangingPunct="1">
              <a:spcBef>
                <a:spcPct val="0"/>
              </a:spcBef>
              <a:defRPr/>
            </a:pPr>
            <a:r>
              <a:rPr lang="en-US" altLang="en-US" sz="4800" dirty="0">
                <a:latin typeface="+mn-lt"/>
              </a:rPr>
              <a:t>The use of ultra-short laser pulses in LST offers the possibility to reduce significantly the amount of molten material hence increase the quality of the finishing.</a:t>
            </a:r>
          </a:p>
        </p:txBody>
      </p:sp>
      <p:sp>
        <p:nvSpPr>
          <p:cNvPr id="3082" name="TextBox 22"/>
          <p:cNvSpPr txBox="1">
            <a:spLocks noChangeArrowheads="1"/>
          </p:cNvSpPr>
          <p:nvPr/>
        </p:nvSpPr>
        <p:spPr bwMode="auto">
          <a:xfrm>
            <a:off x="1127060" y="33799307"/>
            <a:ext cx="13458484" cy="643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086" tIns="42043" rIns="84086" bIns="4204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>
              <a:buNone/>
            </a:pPr>
            <a:r>
              <a:rPr lang="en-US" altLang="en-US" sz="4800" b="1" dirty="0">
                <a:latin typeface="+mn-lt"/>
              </a:rPr>
              <a:t>Model prediction possibilities:</a:t>
            </a:r>
            <a:r>
              <a:rPr lang="en-GB" altLang="en-US" sz="4800" dirty="0"/>
              <a:t> </a:t>
            </a:r>
          </a:p>
          <a:p>
            <a:pPr marL="685800" indent="-685800" algn="just"/>
            <a:r>
              <a:rPr lang="en-GB" sz="4800" dirty="0"/>
              <a:t>It is possible to make predictions on the shape of a single and multi-impact craters.</a:t>
            </a:r>
          </a:p>
          <a:p>
            <a:pPr marL="685800" indent="-685800" algn="just"/>
            <a:r>
              <a:rPr lang="en-GB" sz="4800" dirty="0"/>
              <a:t>Further work on the model would include the development and experimental validation of the prediction of the topography produced after hundreds of ultra-short laser impacts. </a:t>
            </a:r>
            <a:endParaRPr lang="en-GB" sz="4800" b="1" dirty="0"/>
          </a:p>
          <a:p>
            <a:pPr algn="just">
              <a:buNone/>
            </a:pPr>
            <a:endParaRPr lang="en-US" sz="48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0404" y="41138648"/>
            <a:ext cx="17160403" cy="7151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047" b="1" dirty="0">
                <a:latin typeface="+mn-lt"/>
              </a:rPr>
              <a:t>Keep this space clear for COMSOL use. Remove this text box before submitting.</a:t>
            </a:r>
          </a:p>
        </p:txBody>
      </p:sp>
      <p:pic>
        <p:nvPicPr>
          <p:cNvPr id="3091" name="Imag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82" t="2962"/>
          <a:stretch>
            <a:fillRect/>
          </a:stretch>
        </p:blipFill>
        <p:spPr bwMode="auto">
          <a:xfrm>
            <a:off x="27147197" y="10239559"/>
            <a:ext cx="2247010" cy="143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7" name="Imag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0656" y="5125561"/>
            <a:ext cx="4235552" cy="103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8" name="Image 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4438" y="39000916"/>
            <a:ext cx="6401442" cy="190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Image 47"/>
          <p:cNvPicPr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29" t="25038" b="26879"/>
          <a:stretch/>
        </p:blipFill>
        <p:spPr bwMode="auto">
          <a:xfrm>
            <a:off x="20911020" y="14198018"/>
            <a:ext cx="5061825" cy="28219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963515" y="16889298"/>
            <a:ext cx="1289009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en-GB" sz="3600" b="1" dirty="0">
                <a:latin typeface="+mn-lt"/>
              </a:rPr>
              <a:t>Figure 1</a:t>
            </a:r>
            <a:r>
              <a:rPr lang="en-GB" sz="3600" dirty="0">
                <a:latin typeface="+mn-lt"/>
              </a:rPr>
              <a:t>: Energy transmission phases of the femto-second laser source to the lattice.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6"/>
              <p:cNvSpPr txBox="1">
                <a:spLocks noChangeArrowheads="1"/>
              </p:cNvSpPr>
              <p:nvPr/>
            </p:nvSpPr>
            <p:spPr bwMode="auto">
              <a:xfrm>
                <a:off x="817617" y="12257881"/>
                <a:ext cx="13767926" cy="11167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4086" tIns="42043" rIns="84086" bIns="42043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3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r>
                  <a:rPr lang="en-US" altLang="en-US" sz="4800" b="1" dirty="0"/>
                  <a:t>FEMTO-SECOND LASER ABLATION MODELLING:</a:t>
                </a: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r>
                  <a:rPr lang="en-US" altLang="en-US" sz="4800" b="1" dirty="0">
                    <a:latin typeface="+mn-lt"/>
                  </a:rPr>
                  <a:t>Thermal problem: the Two-Temperature Model</a:t>
                </a:r>
              </a:p>
              <a:p>
                <a:pPr marL="685800" indent="-685800" algn="just" eaLnBrk="1" hangingPunct="1">
                  <a:spcBef>
                    <a:spcPct val="0"/>
                  </a:spcBef>
                  <a:defRPr/>
                </a:pPr>
                <a:r>
                  <a:rPr lang="en-US" sz="4800" dirty="0">
                    <a:latin typeface="+mn-lt"/>
                  </a:rPr>
                  <a:t>Continuous model used to describe the time evolution of the temperatures of the sub-systems by coupled differential equations:</a:t>
                </a:r>
                <a:endParaRPr lang="en-GB" sz="4800" dirty="0">
                  <a:latin typeface="+mn-lt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f>
                        <m:f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48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480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480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sz="480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𝜅</m:t>
                      </m:r>
                      <m:d>
                        <m:d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r>
                        <a:rPr lang="en-US" sz="48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4800" dirty="0">
                  <a:latin typeface="+mn-lt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f>
                        <m:f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48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𝛻</m:t>
                          </m:r>
                          <m:d>
                            <m:d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4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80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480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8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𝜅</m:t>
                      </m:r>
                      <m:d>
                        <m:dPr>
                          <m:ctrlPr>
                            <a:rPr lang="en-GB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4800" dirty="0">
                  <a:latin typeface="+mn-lt"/>
                </a:endParaRPr>
              </a:p>
              <a:p>
                <a:pPr algn="just">
                  <a:buNone/>
                </a:pPr>
                <a:r>
                  <a:rPr lang="en-US" sz="4800" dirty="0"/>
                  <a:t>Where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4800" dirty="0"/>
                  <a:t> is the temperature of the system, subscripts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4800" dirty="0"/>
                  <a:t> and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4800" dirty="0"/>
                  <a:t> denotes the electrons and the lattice respectively.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800" dirty="0"/>
                  <a:t> and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4800" dirty="0"/>
                  <a:t> are the specific heat capacity, mass density and thermal conductivity.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sz="4800" dirty="0"/>
                  <a:t> is the electron-phonon coupling constant and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4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800" dirty="0"/>
                  <a:t> is the laser source term.</a:t>
                </a:r>
                <a:endParaRPr lang="en-GB" sz="4800" dirty="0"/>
              </a:p>
            </p:txBody>
          </p:sp>
        </mc:Choice>
        <mc:Fallback xmlns="">
          <p:sp>
            <p:nvSpPr>
              <p:cNvPr id="4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7617" y="12257881"/>
                <a:ext cx="13767926" cy="11167043"/>
              </a:xfrm>
              <a:prstGeom prst="rect">
                <a:avLst/>
              </a:prstGeom>
              <a:blipFill rotWithShape="0">
                <a:blip r:embed="rId7"/>
                <a:stretch>
                  <a:fillRect l="-2081" t="-1255" r="-2036" b="-19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Image 50"/>
          <p:cNvPicPr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8" t="8207" r="52771" b="29018"/>
          <a:stretch/>
        </p:blipFill>
        <p:spPr bwMode="auto">
          <a:xfrm>
            <a:off x="16966406" y="13212393"/>
            <a:ext cx="4829927" cy="36842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6"/>
              <p:cNvSpPr txBox="1">
                <a:spLocks noChangeArrowheads="1"/>
              </p:cNvSpPr>
              <p:nvPr/>
            </p:nvSpPr>
            <p:spPr bwMode="auto">
              <a:xfrm>
                <a:off x="1127059" y="23622569"/>
                <a:ext cx="13458484" cy="9951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4086" tIns="42043" rIns="84086" bIns="42043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3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4800" b="1" dirty="0">
                    <a:solidFill>
                      <a:schemeClr val="tx1"/>
                    </a:solidFill>
                    <a:latin typeface="+mn-lt"/>
                  </a:rPr>
                  <a:t>Laser ablation modelling</a:t>
                </a:r>
              </a:p>
              <a:p>
                <a:pPr marL="630730" indent="-630730" algn="just" eaLnBrk="1" hangingPunct="1">
                  <a:spcBef>
                    <a:spcPct val="0"/>
                  </a:spcBef>
                  <a:defRPr/>
                </a:pPr>
                <a:r>
                  <a:rPr lang="en-US" altLang="en-US" sz="4800" dirty="0">
                    <a:latin typeface="+mn-lt"/>
                  </a:rPr>
                  <a:t>Numerical convective heat flux</a:t>
                </a: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4800">
                          <a:latin typeface="Cambria Math" panose="02040503050406030204" pitchFamily="18" charset="0"/>
                        </a:rPr>
                        <m:t>𝐹𝑙𝑢</m:t>
                      </m:r>
                      <m:sSub>
                        <m:sSubPr>
                          <m:ctrlPr>
                            <a:rPr lang="en-US" alt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  <m:r>
                        <a:rPr lang="en-US" altLang="en-US" sz="48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480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altLang="en-US" sz="4800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altLang="en-US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48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en-US" sz="4800">
                                  <a:latin typeface="Cambria Math" panose="02040503050406030204" pitchFamily="18" charset="0"/>
                                </a:rPr>
                                <m:t>𝑣𝑎𝑝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en-US" sz="4800" dirty="0">
                  <a:latin typeface="+mn-lt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r>
                  <a:rPr lang="en-US" altLang="en-US" sz="4800" dirty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en-US" sz="480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4800" dirty="0">
                    <a:latin typeface="+mn-lt"/>
                  </a:rPr>
                  <a:t> is a numerical parameter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480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en-US" sz="4800">
                            <a:latin typeface="Cambria Math" panose="02040503050406030204" pitchFamily="18" charset="0"/>
                          </a:rPr>
                          <m:t>𝑣𝑎𝑝</m:t>
                        </m:r>
                      </m:sub>
                    </m:sSub>
                  </m:oMath>
                </a14:m>
                <a:r>
                  <a:rPr lang="en-US" altLang="en-US" sz="4800" dirty="0">
                    <a:latin typeface="+mn-lt"/>
                  </a:rPr>
                  <a:t> is the vaporization temperature.</a:t>
                </a:r>
              </a:p>
              <a:p>
                <a:pPr marL="630730" indent="-630730" algn="just" eaLnBrk="1" hangingPunct="1">
                  <a:spcBef>
                    <a:spcPct val="0"/>
                  </a:spcBef>
                  <a:defRPr/>
                </a:pPr>
                <a:endParaRPr lang="en-US" altLang="en-US" sz="4800" dirty="0">
                  <a:latin typeface="+mn-lt"/>
                </a:endParaRPr>
              </a:p>
              <a:p>
                <a:pPr marL="630730" indent="-630730" algn="just" eaLnBrk="1" hangingPunct="1">
                  <a:spcBef>
                    <a:spcPct val="0"/>
                  </a:spcBef>
                  <a:defRPr/>
                </a:pPr>
                <a:r>
                  <a:rPr lang="en-US" altLang="en-US" sz="4800" dirty="0">
                    <a:latin typeface="+mn-lt"/>
                  </a:rPr>
                  <a:t>Vaporization modelling using deformed geometry with the mesh velocity set at the liquid/gas interface :</a:t>
                </a: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𝑚𝑒𝑠h</m:t>
                          </m:r>
                        </m:sub>
                      </m:sSub>
                      <m:r>
                        <a:rPr lang="en-US" altLang="en-US" sz="480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altLang="en-US" sz="480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US" altLang="en-US" sz="48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𝐹𝑙𝑢</m:t>
                          </m:r>
                          <m:sSub>
                            <m:sSubPr>
                              <m:ctrlPr>
                                <a:rPr lang="en-US" alt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480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en-US" sz="4800">
                                  <a:latin typeface="Cambria Math" panose="02040503050406030204" pitchFamily="18" charset="0"/>
                                </a:rPr>
                                <m:t>𝑣𝑎𝑝</m:t>
                              </m:r>
                            </m:sub>
                          </m:sSub>
                        </m:num>
                        <m:den>
                          <m:r>
                            <a:rPr lang="en-US" altLang="en-US" sz="4800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alt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480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altLang="en-US" sz="480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en-US" sz="4800" dirty="0">
                  <a:latin typeface="+mn-lt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r>
                  <a:rPr lang="en-US" altLang="en-US" sz="4800" dirty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en-US" sz="480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sz="4800" dirty="0">
                    <a:latin typeface="+mn-lt"/>
                  </a:rPr>
                  <a:t> is the surface normal vector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480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en-US" sz="480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en-US" sz="4800" dirty="0">
                    <a:latin typeface="+mn-lt"/>
                  </a:rPr>
                  <a:t> is the latent heat of vaporization.</a:t>
                </a:r>
                <a:endParaRPr lang="en-US" altLang="en-US" sz="4800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3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7059" y="23622569"/>
                <a:ext cx="13458484" cy="9951006"/>
              </a:xfrm>
              <a:prstGeom prst="rect">
                <a:avLst/>
              </a:prstGeom>
              <a:blipFill rotWithShape="0">
                <a:blip r:embed="rId8"/>
                <a:stretch>
                  <a:fillRect l="-2129" t="-1409" r="-2083" b="-23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5791303" y="24713290"/>
            <a:ext cx="13382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n-lt"/>
                <a:ea typeface="Times New Roman" panose="02020603050405020304" pitchFamily="18" charset="0"/>
              </a:rPr>
              <a:t>Figure 2:</a:t>
            </a:r>
            <a:r>
              <a:rPr lang="en-US" sz="3600" dirty="0">
                <a:latin typeface="+mn-lt"/>
                <a:ea typeface="Times New Roman" panose="02020603050405020304" pitchFamily="18" charset="0"/>
              </a:rPr>
              <a:t> Electron and lattice temperature evolution during the laser impact of 100 fs.</a:t>
            </a:r>
            <a:endParaRPr lang="en-US" sz="3600" dirty="0">
              <a:latin typeface="+mn-lt"/>
            </a:endParaRPr>
          </a:p>
        </p:txBody>
      </p:sp>
      <p:pic>
        <p:nvPicPr>
          <p:cNvPr id="58" name="Image 57"/>
          <p:cNvPicPr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998" t="74161" r="23363" b="1469"/>
          <a:stretch/>
        </p:blipFill>
        <p:spPr bwMode="auto">
          <a:xfrm>
            <a:off x="25974660" y="14965942"/>
            <a:ext cx="923133" cy="1430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9" name="Image 58" descr="F:\sauvegarde\client\SHARK\WP4\Task 4.2 SIMTEC\femto second laser modelling\modele thermique pure\TTM352_thermiqueseule_100fs.png"/>
          <p:cNvPicPr/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9" t="4852" r="3569" b="80193"/>
          <a:stretch/>
        </p:blipFill>
        <p:spPr bwMode="auto">
          <a:xfrm>
            <a:off x="22376917" y="20055981"/>
            <a:ext cx="4363085" cy="11601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15610656" y="37082173"/>
            <a:ext cx="13382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n-lt"/>
                <a:ea typeface="Times New Roman" panose="02020603050405020304" pitchFamily="18" charset="0"/>
              </a:rPr>
              <a:t>Figure 3:</a:t>
            </a:r>
            <a:r>
              <a:rPr lang="en-US" sz="3600" dirty="0">
                <a:latin typeface="+mn-lt"/>
                <a:ea typeface="Times New Roman" panose="02020603050405020304" pitchFamily="18" charset="0"/>
              </a:rPr>
              <a:t> Multi-impact crater progression using fs laser ablation.</a:t>
            </a:r>
            <a:endParaRPr lang="en-US" sz="3600" dirty="0"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795206" y="18502395"/>
            <a:ext cx="8351991" cy="5636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Image 55" descr="F:\sauvegarde\client\SHARK\WP4\Task 4.2 SIMTEC\femto second laser modelling\modele thermique pure\TTM352_thermiqueseule_100fs_t3_nolegend.png"/>
          <p:cNvPicPr/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9" r="686" b="3891"/>
          <a:stretch/>
        </p:blipFill>
        <p:spPr bwMode="auto">
          <a:xfrm>
            <a:off x="18358917" y="18418629"/>
            <a:ext cx="8788280" cy="6089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Image 60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08860" y="26194898"/>
            <a:ext cx="10011631" cy="108983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 rot="16200000">
                <a:off x="15768475" y="19957725"/>
                <a:ext cx="40549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Temperature (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/>
                  <a:t>K)</a:t>
                </a: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5768475" y="19957725"/>
                <a:ext cx="4054905" cy="461665"/>
              </a:xfrm>
              <a:prstGeom prst="rect">
                <a:avLst/>
              </a:prstGeom>
              <a:blipFill rotWithShape="0">
                <a:blip r:embed="rId12"/>
                <a:stretch>
                  <a:fillRect l="-9211" r="-30263" b="-24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ZoneTexte 61"/>
          <p:cNvSpPr txBox="1"/>
          <p:nvPr/>
        </p:nvSpPr>
        <p:spPr>
          <a:xfrm>
            <a:off x="21323354" y="24418003"/>
            <a:ext cx="4054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Time (s)</a:t>
            </a:r>
            <a:endParaRPr lang="en-US" sz="2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8236460" y="12509071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latin typeface="+mn-lt"/>
              </a:rPr>
              <a:t>Phase 1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22780259" y="12509071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latin typeface="+mn-lt"/>
              </a:rPr>
              <a:t>Phase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/>
              <p:cNvSpPr txBox="1"/>
              <p:nvPr/>
            </p:nvSpPr>
            <p:spPr>
              <a:xfrm>
                <a:off x="26897793" y="15002930"/>
                <a:ext cx="3808426" cy="1626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𝑎𝑚𝑏𝑖</m:t>
                        </m:r>
                        <m:r>
                          <a:rPr lang="fr-FR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𝑛𝑡</m:t>
                        </m:r>
                      </m:sub>
                    </m:sSub>
                  </m:oMath>
                </a14:m>
                <a:r>
                  <a:rPr lang="fr-FR" sz="2400" dirty="0">
                    <a:latin typeface="+mn-lt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sSup>
                          <m:s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𝑣𝑎𝑝</m:t>
                        </m:r>
                      </m:sub>
                    </m:sSub>
                  </m:oMath>
                </a14:m>
                <a:r>
                  <a:rPr lang="fr-FR" sz="2400" b="0" dirty="0">
                    <a:latin typeface="+mn-lt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𝑣𝑎𝑝</m:t>
                        </m:r>
                      </m:sub>
                    </m:sSub>
                  </m:oMath>
                </a14:m>
                <a:r>
                  <a:rPr lang="fr-FR" sz="2400" b="0" dirty="0">
                    <a:latin typeface="+mn-lt"/>
                  </a:rPr>
                  <a:t> </a:t>
                </a:r>
              </a:p>
              <a:p>
                <a:r>
                  <a:rPr lang="en-US" sz="2400" dirty="0"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64" name="ZoneText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7793" y="15002930"/>
                <a:ext cx="3808426" cy="1626727"/>
              </a:xfrm>
              <a:prstGeom prst="rect">
                <a:avLst/>
              </a:prstGeom>
              <a:blipFill rotWithShape="0">
                <a:blip r:embed="rId13"/>
                <a:stretch>
                  <a:fillRect l="-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2355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447</Words>
  <Application>Microsoft Office PowerPoint</Application>
  <PresentationFormat>Personnalisé</PresentationFormat>
  <Paragraphs>45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 Math</vt:lpstr>
      <vt:lpstr>Wingdings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2019-08-16T13:08:00Z</dcterms:modified>
</cp:coreProperties>
</file>