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6395" autoAdjust="0"/>
  </p:normalViewPr>
  <p:slideViewPr>
    <p:cSldViewPr snapToGrid="0">
      <p:cViewPr>
        <p:scale>
          <a:sx n="40" d="100"/>
          <a:sy n="40" d="100"/>
        </p:scale>
        <p:origin x="1056" y="-5544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304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Modeling of the viscous flows in a network of thin tubes</a:t>
            </a: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Éric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Canon 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Frédéric Chardard  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Grigory </a:t>
            </a: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Panasenko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1,2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lt-LT" sz="4000" dirty="0">
                <a:latin typeface="Calibri" panose="020F0502020204030204" pitchFamily="34" charset="0"/>
                <a:cs typeface="Calibri" panose="020F0502020204030204" pitchFamily="34" charset="0"/>
              </a:rPr>
              <a:t>Olga Štikonienė 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4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1. Institute Camille Jordan UMR CNRS 5208 and SFR MODMAD FED 4169, Univ. Lyon, UJM, F-42023, Saint-Étienne, France</a:t>
            </a:r>
          </a:p>
          <a:p>
            <a:pPr marL="914276" indent="-914276"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US" sz="4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Institute of Applied Mathematics, Vilnius University, Vilnius, Lithuania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848649"/>
            <a:ext cx="13017206" cy="645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600" b="1" dirty="0" smtClean="0">
                <a:cs typeface="Calibri" panose="020F0502020204030204" pitchFamily="34" charset="0"/>
              </a:rPr>
              <a:t>INRODUCTION</a:t>
            </a:r>
            <a:r>
              <a:rPr lang="en-US" altLang="nl-NL" sz="4600" dirty="0">
                <a:cs typeface="Calibri" panose="020F0502020204030204" pitchFamily="34" charset="0"/>
              </a:rPr>
              <a:t>: Flows in thin tubes arise in a wide variety of contexts like microfluidics and flows in blood vessels. </a:t>
            </a:r>
            <a:r>
              <a:rPr lang="en-US" altLang="nl-NL" sz="4600" dirty="0" smtClean="0">
                <a:cs typeface="Calibri" panose="020F0502020204030204" pitchFamily="34" charset="0"/>
              </a:rPr>
              <a:t>Stationary </a:t>
            </a:r>
            <a:r>
              <a:rPr lang="en-US" altLang="nl-NL" sz="4600" dirty="0">
                <a:cs typeface="Calibri" panose="020F0502020204030204" pitchFamily="34" charset="0"/>
              </a:rPr>
              <a:t>laminar incompressible viscous flows in a thin tube </a:t>
            </a:r>
            <a:r>
              <a:rPr lang="en-US" altLang="nl-NL" sz="4600" dirty="0" smtClean="0">
                <a:cs typeface="Calibri" panose="020F0502020204030204" pitchFamily="34" charset="0"/>
              </a:rPr>
              <a:t>are </a:t>
            </a:r>
            <a:r>
              <a:rPr lang="en-US" altLang="nl-NL" sz="4600" dirty="0">
                <a:cs typeface="Calibri" panose="020F0502020204030204" pitchFamily="34" charset="0"/>
              </a:rPr>
              <a:t>described by the stationary </a:t>
            </a:r>
            <a:r>
              <a:rPr lang="en-US" altLang="nl-NL" sz="4600" dirty="0" err="1">
                <a:cs typeface="Calibri" panose="020F0502020204030204" pitchFamily="34" charset="0"/>
              </a:rPr>
              <a:t>Poiseuille</a:t>
            </a:r>
            <a:r>
              <a:rPr lang="en-US" altLang="nl-NL" sz="4600" dirty="0">
                <a:cs typeface="Calibri" panose="020F0502020204030204" pitchFamily="34" charset="0"/>
              </a:rPr>
              <a:t> profile. </a:t>
            </a:r>
            <a:r>
              <a:rPr lang="en-US" altLang="nl-NL" sz="4600" dirty="0" smtClean="0">
                <a:cs typeface="Calibri" panose="020F0502020204030204" pitchFamily="34" charset="0"/>
              </a:rPr>
              <a:t>However</a:t>
            </a:r>
            <a:r>
              <a:rPr lang="en-US" altLang="nl-NL" sz="4600" dirty="0">
                <a:cs typeface="Calibri" panose="020F0502020204030204" pitchFamily="34" charset="0"/>
              </a:rPr>
              <a:t>, the time scale of the phenomena may prevent stationary approximation to be valid as noticed by </a:t>
            </a:r>
            <a:r>
              <a:rPr lang="en-US" altLang="nl-NL" sz="4600" dirty="0" err="1">
                <a:cs typeface="Calibri" panose="020F0502020204030204" pitchFamily="34" charset="0"/>
              </a:rPr>
              <a:t>Womersley</a:t>
            </a:r>
            <a:r>
              <a:rPr lang="en-US" altLang="nl-NL" sz="4600" dirty="0">
                <a:cs typeface="Calibri" panose="020F0502020204030204" pitchFamily="34" charset="0"/>
              </a:rPr>
              <a:t> for blood flows. In that case, one needs to use a time-dependent </a:t>
            </a:r>
            <a:r>
              <a:rPr lang="en-US" altLang="nl-NL" sz="4600" dirty="0" err="1">
                <a:cs typeface="Calibri" panose="020F0502020204030204" pitchFamily="34" charset="0"/>
              </a:rPr>
              <a:t>Poiseuille</a:t>
            </a:r>
            <a:r>
              <a:rPr lang="en-US" altLang="nl-NL" sz="4600" dirty="0">
                <a:cs typeface="Calibri" panose="020F0502020204030204" pitchFamily="34" charset="0"/>
              </a:rPr>
              <a:t> profile.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58" name="TextBox 15">
                <a:extLst>
                  <a:ext uri="{FF2B5EF4-FFF2-40B4-BE49-F238E27FC236}">
                    <a16:creationId xmlns:a16="http://schemas.microsoft.com/office/drawing/2014/main" id="{A0A9D8B8-7127-D248-9486-D72164C152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255426" y="13107706"/>
                <a:ext cx="12969635" cy="1645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lvl="0">
                  <a:buNone/>
                </a:pPr>
                <a:r>
                  <a:rPr lang="en-US" altLang="nl-NL" sz="4600" b="1" dirty="0" smtClean="0">
                    <a:cs typeface="Calibri" panose="020F0502020204030204" pitchFamily="34" charset="0"/>
                  </a:rPr>
                  <a:t>RESULTS</a:t>
                </a:r>
                <a:r>
                  <a:rPr lang="en-US" altLang="nl-NL" sz="4600" dirty="0" smtClean="0">
                    <a:cs typeface="Calibri" panose="020F0502020204030204" pitchFamily="34" charset="0"/>
                  </a:rPr>
                  <a:t>:  Simulations run </a:t>
                </a:r>
              </a:p>
              <a:p>
                <a:pPr lvl="0">
                  <a:buNone/>
                </a:pPr>
                <a:r>
                  <a:rPr lang="en-US" altLang="nl-NL" sz="4600" dirty="0" smtClean="0">
                    <a:cs typeface="Calibri" panose="020F0502020204030204" pitchFamily="34" charset="0"/>
                  </a:rPr>
                  <a:t>for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nl-NL" sz="4600" dirty="0">
                        <a:cs typeface="Calibri" panose="020F0502020204030204" pitchFamily="34" charset="0"/>
                      </a:rPr>
                      <m:t>ε</m:t>
                    </m:r>
                    <m:r>
                      <a:rPr lang="en-GB" altLang="nl-NL" sz="4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GB" altLang="nl-NL" sz="4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GB" altLang="nl-NL" sz="4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0.2, 0.1, 0.05, 0.025</m:t>
                        </m:r>
                      </m:e>
                    </m:d>
                    <m:r>
                      <a:rPr lang="en-GB" altLang="nl-NL" sz="4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. </m:t>
                    </m:r>
                  </m:oMath>
                </a14:m>
                <a:endParaRPr lang="en-US" altLang="nl-NL" sz="4600" dirty="0"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058" name="TextBox 15">
                <a:extLst>
                  <a:ext uri="{FF2B5EF4-FFF2-40B4-BE49-F238E27FC236}">
                    <a16:creationId xmlns:a16="http://schemas.microsoft.com/office/drawing/2014/main" id="{A0A9D8B8-7127-D248-9486-D72164C152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55426" y="13107706"/>
                <a:ext cx="12969635" cy="1645183"/>
              </a:xfrm>
              <a:prstGeom prst="rect">
                <a:avLst/>
              </a:prstGeom>
              <a:blipFill>
                <a:blip r:embed="rId3"/>
                <a:stretch>
                  <a:fillRect l="-2069" t="-7778" b="-181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lt-L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86" name="TextBox 22">
            <a:extLst>
              <a:ext uri="{FF2B5EF4-FFF2-40B4-BE49-F238E27FC236}">
                <a16:creationId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16416" y="29308705"/>
            <a:ext cx="13029272" cy="3627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0">
              <a:buNone/>
            </a:pPr>
            <a:r>
              <a:rPr lang="en-US" altLang="nl-NL" sz="4600" b="1" dirty="0" smtClean="0">
                <a:cs typeface="Calibri" panose="020F0502020204030204" pitchFamily="34" charset="0"/>
              </a:rPr>
              <a:t>CONCLUSIONS</a:t>
            </a:r>
            <a:r>
              <a:rPr lang="en-US" altLang="nl-NL" sz="4600" dirty="0" smtClean="0">
                <a:cs typeface="Calibri" panose="020F0502020204030204" pitchFamily="34" charset="0"/>
              </a:rPr>
              <a:t>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600" dirty="0" smtClean="0">
                <a:cs typeface="Calibri" panose="020F0502020204030204" pitchFamily="34" charset="0"/>
              </a:rPr>
              <a:t>We </a:t>
            </a:r>
            <a:r>
              <a:rPr lang="en-US" altLang="nl-NL" sz="4600" dirty="0">
                <a:cs typeface="Calibri" panose="020F0502020204030204" pitchFamily="34" charset="0"/>
              </a:rPr>
              <a:t>have developed a scheme for the asymptotic model, </a:t>
            </a:r>
            <a:r>
              <a:rPr lang="en-US" altLang="nl-NL" sz="4600" dirty="0" smtClean="0">
                <a:cs typeface="Calibri" panose="020F0502020204030204" pitchFamily="34" charset="0"/>
              </a:rPr>
              <a:t>with proven </a:t>
            </a:r>
            <a:r>
              <a:rPr lang="en-US" altLang="nl-NL" sz="4600" dirty="0">
                <a:cs typeface="Calibri" panose="020F0502020204030204" pitchFamily="34" charset="0"/>
              </a:rPr>
              <a:t>convergence, valid for any smooth cross-sections</a:t>
            </a:r>
            <a:r>
              <a:rPr lang="en-US" altLang="nl-NL" sz="4600" dirty="0" smtClean="0">
                <a:cs typeface="Calibri" panose="020F0502020204030204" pitchFamily="34" charset="0"/>
              </a:rPr>
              <a:t>. It </a:t>
            </a:r>
            <a:r>
              <a:rPr lang="en-US" altLang="nl-NL" sz="4600" dirty="0">
                <a:cs typeface="Calibri" panose="020F0502020204030204" pitchFamily="34" charset="0"/>
              </a:rPr>
              <a:t>shows good agreement with full </a:t>
            </a:r>
            <a:r>
              <a:rPr lang="en-US" altLang="nl-NL" sz="4600" dirty="0" err="1">
                <a:cs typeface="Calibri" panose="020F0502020204030204" pitchFamily="34" charset="0"/>
              </a:rPr>
              <a:t>Navier</a:t>
            </a:r>
            <a:r>
              <a:rPr lang="en-US" altLang="nl-NL" sz="4600" dirty="0">
                <a:cs typeface="Calibri" panose="020F0502020204030204" pitchFamily="34" charset="0"/>
              </a:rPr>
              <a:t>-Stokes </a:t>
            </a:r>
            <a:r>
              <a:rPr lang="en-US" altLang="nl-NL" sz="4600" dirty="0" smtClean="0">
                <a:cs typeface="Calibri" panose="020F0502020204030204" pitchFamily="34" charset="0"/>
              </a:rPr>
              <a:t>equations.</a:t>
            </a:r>
            <a:endParaRPr lang="en-US" altLang="nl-NL" sz="46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916416" y="35399709"/>
            <a:ext cx="13024286" cy="5566256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Panasenko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G., Pileckas K., Asymptotic analysis of the non-steady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Navier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-Stokes equations in a tube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structure.I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 The case without boundary layer-in-time. Nonlinear Analysis, Series A, Theory, Methods and Applications,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122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125—68 (2015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800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Panasenko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G., Pileckas K., Asymptotic analysis of the non-steady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Navier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-Stokes equations in a tube structure. II. General case.  Nonlinear Analysis, Series A, Theory, Methods and Applications, </a:t>
            </a:r>
            <a:r>
              <a:rPr lang="en-US" sz="2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125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582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—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607 (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2015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Panasenko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G., Pileckas K., Flows in a tube structure: equation on the graph, J. Math. Phys.,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55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(8):081505, 11, (2014) </a:t>
            </a:r>
            <a:endParaRPr lang="en-US" sz="2800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Canon É., Chardard F.,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Panasenko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G., Štikonienė O., Numerical solution of the viscous flows in a network of thin tubes. (Submitted 2019)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89" name="TextBox 25">
                <a:extLst>
                  <a:ext uri="{FF2B5EF4-FFF2-40B4-BE49-F238E27FC236}">
                    <a16:creationId xmlns:a16="http://schemas.microsoft.com/office/drawing/2014/main" id="{10595A17-4314-624E-A1B3-3E27CC01E8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909819" y="20078116"/>
                <a:ext cx="12783608" cy="18113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3600" b="1" dirty="0">
                    <a:cs typeface="Calibri" panose="020F0502020204030204" pitchFamily="34" charset="0"/>
                  </a:rPr>
                  <a:t>Figure </a:t>
                </a:r>
                <a:r>
                  <a:rPr lang="en-US" altLang="nl-NL" sz="3600" b="1" dirty="0" smtClean="0">
                    <a:cs typeface="Calibri" panose="020F0502020204030204" pitchFamily="34" charset="0"/>
                  </a:rPr>
                  <a:t>2</a:t>
                </a:r>
                <a:r>
                  <a:rPr lang="en-US" altLang="nl-NL" sz="3600" dirty="0" smtClean="0">
                    <a:cs typeface="Calibri" panose="020F0502020204030204" pitchFamily="34" charset="0"/>
                  </a:rPr>
                  <a:t>. Pressure </a:t>
                </a:r>
                <a:r>
                  <a:rPr lang="en-US" altLang="nl-NL" sz="3600" dirty="0" smtClean="0">
                    <a:cs typeface="Calibri" panose="020F0502020204030204" pitchFamily="34" charset="0"/>
                  </a:rPr>
                  <a:t>(top) </a:t>
                </a:r>
                <a:r>
                  <a:rPr lang="en-US" altLang="nl-NL" sz="3600" dirty="0">
                    <a:cs typeface="Calibri" panose="020F0502020204030204" pitchFamily="34" charset="0"/>
                  </a:rPr>
                  <a:t>and velocity magnitude in the transversal and </a:t>
                </a:r>
                <a:r>
                  <a:rPr lang="en-US" altLang="nl-NL" sz="3600" dirty="0" smtClean="0">
                    <a:cs typeface="Calibri" panose="020F0502020204030204" pitchFamily="34" charset="0"/>
                  </a:rPr>
                  <a:t> longitudinal </a:t>
                </a:r>
                <a:r>
                  <a:rPr lang="en-US" altLang="nl-NL" sz="3600" dirty="0">
                    <a:cs typeface="Calibri" panose="020F0502020204030204" pitchFamily="34" charset="0"/>
                  </a:rPr>
                  <a:t>cuts of the multiply connected </a:t>
                </a:r>
                <a:r>
                  <a:rPr lang="en-US" altLang="nl-NL" sz="3600" dirty="0" smtClean="0">
                    <a:cs typeface="Calibri" panose="020F0502020204030204" pitchFamily="34" charset="0"/>
                  </a:rPr>
                  <a:t>geometry (</a:t>
                </a:r>
                <a:r>
                  <a:rPr lang="en-US" sz="3600" i="1" dirty="0" smtClean="0"/>
                  <a:t>T=</a:t>
                </a:r>
                <a:r>
                  <a:rPr lang="en-US" altLang="nl-NL" sz="3600" i="1" dirty="0" smtClean="0">
                    <a:cs typeface="Calibri" panose="020F0502020204030204" pitchFamily="34" charset="0"/>
                  </a:rPr>
                  <a:t>0.0875</a:t>
                </a:r>
                <a:r>
                  <a:rPr lang="el-GR" altLang="nl-NL" sz="3600" i="1" dirty="0" smtClean="0"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nl-NL" sz="3600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nl-NL" sz="3600" i="1" dirty="0">
                            <a:cs typeface="Calibri" panose="020F0502020204030204" pitchFamily="34" charset="0"/>
                          </a:rPr>
                          <m:t>ε</m:t>
                        </m:r>
                      </m:e>
                      <m:sup>
                        <m:r>
                          <a:rPr lang="en-US" altLang="nl-NL" sz="3600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altLang="nl-NL" sz="3600" i="1" dirty="0" smtClean="0">
                    <a:cs typeface="Calibri" panose="020F0502020204030204" pitchFamily="34" charset="0"/>
                  </a:rPr>
                  <a:t>, </a:t>
                </a:r>
                <a:r>
                  <a:rPr lang="el-GR" altLang="nl-NL" sz="3600" i="1" dirty="0" smtClean="0">
                    <a:cs typeface="Calibri" panose="020F0502020204030204" pitchFamily="34" charset="0"/>
                  </a:rPr>
                  <a:t>ε </a:t>
                </a:r>
                <a:r>
                  <a:rPr lang="en-US" altLang="nl-NL" sz="3600" i="1" dirty="0">
                    <a:cs typeface="Calibri" panose="020F0502020204030204" pitchFamily="34" charset="0"/>
                  </a:rPr>
                  <a:t>= 0.1</a:t>
                </a:r>
                <a:r>
                  <a:rPr lang="en-US" altLang="nl-NL" sz="3600" dirty="0">
                    <a:cs typeface="Calibri" panose="020F0502020204030204" pitchFamily="34" charset="0"/>
                  </a:rPr>
                  <a:t>).</a:t>
                </a:r>
              </a:p>
            </p:txBody>
          </p:sp>
        </mc:Choice>
        <mc:Fallback>
          <p:sp>
            <p:nvSpPr>
              <p:cNvPr id="2089" name="TextBox 25">
                <a:extLst>
                  <a:ext uri="{FF2B5EF4-FFF2-40B4-BE49-F238E27FC236}">
                    <a16:creationId xmlns:a16="http://schemas.microsoft.com/office/drawing/2014/main" id="{10595A17-4314-624E-A1B3-3E27CC01E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909819" y="20078116"/>
                <a:ext cx="12783608" cy="1811382"/>
              </a:xfrm>
              <a:prstGeom prst="rect">
                <a:avLst/>
              </a:prstGeom>
              <a:blipFill>
                <a:blip r:embed="rId4"/>
                <a:stretch>
                  <a:fillRect l="-1478" t="-5387" r="-1478" b="-87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lt-L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92" name="TextBox 28">
            <a:extLst>
              <a:ext uri="{FF2B5EF4-FFF2-40B4-BE49-F238E27FC236}">
                <a16:creationId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16416" y="25998427"/>
            <a:ext cx="13063596" cy="341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 smtClean="0">
                <a:cs typeface="Calibri" panose="020F0502020204030204" pitchFamily="34" charset="0"/>
              </a:rPr>
              <a:t>             (</a:t>
            </a:r>
            <a:r>
              <a:rPr lang="en-US" altLang="nl-NL" sz="3600" dirty="0">
                <a:cs typeface="Calibri" panose="020F0502020204030204" pitchFamily="34" charset="0"/>
              </a:rPr>
              <a:t>a) </a:t>
            </a:r>
            <a:r>
              <a:rPr lang="en-US" altLang="nl-NL" sz="3600" dirty="0" smtClean="0">
                <a:cs typeface="Calibri" panose="020F0502020204030204" pitchFamily="34" charset="0"/>
              </a:rPr>
              <a:t>                                 (b)                                           (c) </a:t>
            </a:r>
            <a:endParaRPr lang="en-US" altLang="nl-NL" sz="36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 smtClean="0">
                <a:cs typeface="Calibri" panose="020F0502020204030204" pitchFamily="34" charset="0"/>
              </a:rPr>
              <a:t>Figure 3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>
                <a:cs typeface="Calibri" panose="020F0502020204030204" pitchFamily="34" charset="0"/>
              </a:rPr>
              <a:t>Comparison between the asymptotic model and the </a:t>
            </a:r>
            <a:r>
              <a:rPr lang="en-US" altLang="nl-NL" sz="3600" dirty="0" err="1">
                <a:cs typeface="Calibri" panose="020F0502020204030204" pitchFamily="34" charset="0"/>
              </a:rPr>
              <a:t>Navier</a:t>
            </a:r>
            <a:r>
              <a:rPr lang="en-US" altLang="nl-NL" sz="3600" dirty="0">
                <a:cs typeface="Calibri" panose="020F0502020204030204" pitchFamily="34" charset="0"/>
              </a:rPr>
              <a:t>-Stokes numerical solution for   ε = 0.1. </a:t>
            </a:r>
            <a:r>
              <a:rPr lang="en-US" altLang="nl-NL" sz="3600" dirty="0" smtClean="0">
                <a:cs typeface="Calibri" panose="020F0502020204030204" pitchFamily="34" charset="0"/>
              </a:rPr>
              <a:t> (</a:t>
            </a:r>
            <a:r>
              <a:rPr lang="en-US" altLang="nl-NL" sz="3600" dirty="0">
                <a:cs typeface="Calibri" panose="020F0502020204030204" pitchFamily="34" charset="0"/>
              </a:rPr>
              <a:t>а)  the multiply connected geometry;   (b) the pressure along tubes;  (c) the velocity magnitude across the middle of the six tubes with respect to the distance to the axis of the tube.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6" name="TextBox 33">
            <a:extLst>
              <a:ext uri="{FF2B5EF4-FFF2-40B4-BE49-F238E27FC236}">
                <a16:creationId xmlns:a16="http://schemas.microsoft.com/office/drawing/2014/main" id="{478932AD-87D4-5E47-9D62-E7F29E38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7537" y="13436033"/>
            <a:ext cx="4652844" cy="23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4174027">
              <a:buNone/>
              <a:defRPr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1. </a:t>
            </a:r>
            <a:r>
              <a:rPr lang="en-US" altLang="nl-NL" sz="3600" dirty="0" smtClean="0">
                <a:cs typeface="Calibri" panose="020F0502020204030204" pitchFamily="34" charset="0"/>
              </a:rPr>
              <a:t>Stationary (top) and  time-dependent (bottom) </a:t>
            </a:r>
            <a:r>
              <a:rPr lang="en-US" altLang="nl-NL" sz="3600" dirty="0" err="1" smtClean="0">
                <a:cs typeface="Calibri" panose="020F0502020204030204" pitchFamily="34" charset="0"/>
              </a:rPr>
              <a:t>Poiseuille</a:t>
            </a:r>
            <a:r>
              <a:rPr lang="en-US" altLang="nl-NL" sz="3600" dirty="0" smtClean="0">
                <a:cs typeface="Calibri" panose="020F0502020204030204" pitchFamily="34" charset="0"/>
              </a:rPr>
              <a:t> profiles. </a:t>
            </a: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877106" y="33051039"/>
            <a:ext cx="130635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4800" b="1" dirty="0" err="1" smtClean="0">
                <a:latin typeface="+mj-lt"/>
              </a:rPr>
              <a:t>Acknowledgments</a:t>
            </a:r>
            <a:r>
              <a:rPr lang="en-GB" sz="4800" b="1" smtClean="0">
                <a:latin typeface="+mj-lt"/>
              </a:rPr>
              <a:t>:</a:t>
            </a:r>
            <a:endParaRPr lang="en-US" sz="2800" dirty="0" smtClean="0">
              <a:latin typeface="+mn-lt"/>
            </a:endParaRPr>
          </a:p>
          <a:p>
            <a:pPr algn="just"/>
            <a:r>
              <a:rPr lang="en-US" sz="2800" dirty="0" smtClean="0">
                <a:latin typeface="+mn-lt"/>
              </a:rPr>
              <a:t>This work was </a:t>
            </a:r>
            <a:r>
              <a:rPr lang="en-US" sz="2800" dirty="0">
                <a:latin typeface="+mn-lt"/>
              </a:rPr>
              <a:t>partially supported by the European Social Fund according to the activity "Improvement of </a:t>
            </a:r>
            <a:r>
              <a:rPr lang="en-US" sz="2800" dirty="0" smtClean="0">
                <a:latin typeface="+mn-lt"/>
              </a:rPr>
              <a:t>researchers qualification </a:t>
            </a:r>
            <a:r>
              <a:rPr lang="en-US" sz="2800" dirty="0">
                <a:latin typeface="+mn-lt"/>
              </a:rPr>
              <a:t>by implementing world-class R and D projects" No. 09.3.3-LMT-K-712.</a:t>
            </a:r>
            <a:endParaRPr lang="lt-LT" sz="2800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1554087" y="15964776"/>
                <a:ext cx="12850827" cy="25626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nl-NL" sz="4600" b="1" dirty="0" smtClean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PROBLEM FORMULATION</a:t>
                </a:r>
                <a:r>
                  <a:rPr lang="en-US" altLang="nl-NL" sz="4600" b="1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: </a:t>
                </a:r>
                <a:r>
                  <a:rPr lang="en-US" altLang="nl-NL" sz="4600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Thin structures are some finite unions of thin </a:t>
                </a:r>
                <a:r>
                  <a:rPr lang="en-US" altLang="nl-NL" sz="4600" dirty="0" smtClean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cylinders depending </a:t>
                </a:r>
                <a:r>
                  <a:rPr lang="en-US" altLang="nl-NL" sz="4600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on small parameter </a:t>
                </a:r>
                <a:r>
                  <a:rPr lang="el-GR" altLang="nl-NL" sz="4600" i="1" dirty="0" smtClean="0">
                    <a:latin typeface="+mn-lt"/>
                    <a:cs typeface="Calibri" panose="020F0502020204030204" pitchFamily="34" charset="0"/>
                  </a:rPr>
                  <a:t>ε</a:t>
                </a:r>
                <a:r>
                  <a:rPr lang="en-US" altLang="nl-NL" sz="4600" dirty="0" smtClean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&lt;&lt;1 </a:t>
                </a:r>
                <a:r>
                  <a:rPr lang="en-US" altLang="nl-NL" sz="4600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that is, the ratio of the thickness of the </a:t>
                </a:r>
                <a:r>
                  <a:rPr lang="en-US" altLang="nl-NL" sz="4600" dirty="0" smtClean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cylinder </a:t>
                </a:r>
                <a:r>
                  <a:rPr lang="en-US" altLang="nl-NL" sz="4600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to its length. </a:t>
                </a:r>
                <a:r>
                  <a:rPr lang="en-US" altLang="nl-NL" sz="4600" dirty="0" smtClean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The </a:t>
                </a:r>
                <a:r>
                  <a:rPr lang="en-US" altLang="nl-NL" sz="4600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non-steady </a:t>
                </a:r>
                <a:r>
                  <a:rPr lang="en-US" altLang="nl-NL" sz="4600" dirty="0" err="1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Navier</a:t>
                </a:r>
                <a:r>
                  <a:rPr lang="en-US" altLang="nl-NL" sz="4600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–Stokes equations in thin structures with the no-slip boundary condition at the lateral boundary </a:t>
                </a:r>
                <a:endParaRPr lang="en-GB" sz="4600" dirty="0" smtClean="0">
                  <a:latin typeface="+mn-lt"/>
                </a:endParaRPr>
              </a:p>
              <a:p>
                <a:pPr lvl="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lt-LT" sz="4600">
                          <a:latin typeface="+mn-lt"/>
                        </a:rPr>
                        <m:t>div</m:t>
                      </m:r>
                      <m:r>
                        <a:rPr lang="lt-LT" sz="4600" i="1">
                          <a:latin typeface="+mn-lt"/>
                        </a:rPr>
                        <m:t> </m:t>
                      </m:r>
                      <m:r>
                        <a:rPr lang="lt-LT" sz="4600" i="1">
                          <a:latin typeface="+mn-lt"/>
                        </a:rPr>
                        <m:t>𝑢</m:t>
                      </m:r>
                      <m:r>
                        <a:rPr lang="lt-LT" sz="4600" i="1">
                          <a:latin typeface="+mn-lt"/>
                        </a:rPr>
                        <m:t>=0  </m:t>
                      </m:r>
                      <m:r>
                        <m:rPr>
                          <m:sty m:val="p"/>
                        </m:rPr>
                        <a:rPr lang="lt-LT" sz="4600">
                          <a:latin typeface="+mn-lt"/>
                        </a:rPr>
                        <m:t>on</m:t>
                      </m:r>
                      <m:r>
                        <a:rPr lang="lt-LT" sz="4600">
                          <a:latin typeface="+mn-lt"/>
                        </a:rPr>
                        <m:t> </m:t>
                      </m:r>
                      <m:r>
                        <m:rPr>
                          <m:sty m:val="p"/>
                        </m:rPr>
                        <a:rPr lang="lt-LT" sz="4600">
                          <a:latin typeface="+mn-lt"/>
                        </a:rPr>
                        <m:t>Ω</m:t>
                      </m:r>
                      <m:r>
                        <a:rPr lang="lt-LT" sz="4600">
                          <a:latin typeface="+mn-lt"/>
                        </a:rPr>
                        <m:t> ,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lt-LT" sz="4600" i="1">
                              <a:latin typeface="+mn-lt"/>
                            </a:rPr>
                          </m:ctrlPr>
                        </m:fPr>
                        <m:num>
                          <m:r>
                            <a:rPr lang="lt-LT" sz="4600" i="1">
                              <a:latin typeface="+mn-lt"/>
                            </a:rPr>
                            <m:t>𝜕</m:t>
                          </m:r>
                          <m:r>
                            <a:rPr lang="lt-LT" sz="4600" i="1">
                              <a:latin typeface="+mn-lt"/>
                            </a:rPr>
                            <m:t>𝑢</m:t>
                          </m:r>
                        </m:num>
                        <m:den>
                          <m:r>
                            <a:rPr lang="lt-LT" sz="4600" i="1">
                              <a:latin typeface="+mn-lt"/>
                            </a:rPr>
                            <m:t>𝜕</m:t>
                          </m:r>
                          <m:r>
                            <a:rPr lang="lt-LT" sz="4600" i="1">
                              <a:latin typeface="+mn-lt"/>
                            </a:rPr>
                            <m:t>𝑡</m:t>
                          </m:r>
                        </m:den>
                      </m:f>
                      <m:r>
                        <a:rPr lang="lt-LT" sz="4600" i="1">
                          <a:latin typeface="+mn-lt"/>
                        </a:rPr>
                        <m:t>+</m:t>
                      </m:r>
                      <m:d>
                        <m:dPr>
                          <m:ctrlPr>
                            <a:rPr lang="lt-LT" sz="4600" i="1">
                              <a:latin typeface="+mn-lt"/>
                            </a:rPr>
                          </m:ctrlPr>
                        </m:dPr>
                        <m:e>
                          <m:r>
                            <a:rPr lang="lt-LT" sz="4600" i="1">
                              <a:latin typeface="+mn-lt"/>
                            </a:rPr>
                            <m:t>𝑢</m:t>
                          </m:r>
                          <m:r>
                            <a:rPr lang="lt-LT" sz="4600" i="1">
                              <a:latin typeface="+mn-lt"/>
                            </a:rPr>
                            <m:t>⋅</m:t>
                          </m:r>
                          <m:r>
                            <a:rPr lang="lt-LT" sz="4600">
                              <a:latin typeface="+mn-lt"/>
                            </a:rPr>
                            <m:t>𝛻</m:t>
                          </m:r>
                        </m:e>
                      </m:d>
                      <m:r>
                        <a:rPr lang="lt-LT" sz="4600" i="1">
                          <a:latin typeface="+mn-lt"/>
                        </a:rPr>
                        <m:t>𝑢</m:t>
                      </m:r>
                      <m:r>
                        <a:rPr lang="lt-LT" sz="4600" i="1">
                          <a:latin typeface="+mn-lt"/>
                        </a:rPr>
                        <m:t>−</m:t>
                      </m:r>
                      <m:r>
                        <a:rPr lang="lt-LT" sz="4600" i="1">
                          <a:latin typeface="+mn-lt"/>
                        </a:rPr>
                        <m:t>𝜈</m:t>
                      </m:r>
                      <m:r>
                        <m:rPr>
                          <m:sty m:val="p"/>
                        </m:rPr>
                        <a:rPr lang="lt-LT" sz="4600">
                          <a:latin typeface="+mn-lt"/>
                        </a:rPr>
                        <m:t>Δ</m:t>
                      </m:r>
                      <m:r>
                        <a:rPr lang="lt-LT" sz="4600" i="1">
                          <a:latin typeface="+mn-lt"/>
                        </a:rPr>
                        <m:t>𝑢</m:t>
                      </m:r>
                      <m:r>
                        <a:rPr lang="lt-LT" sz="4600" i="1">
                          <a:latin typeface="+mn-lt"/>
                        </a:rPr>
                        <m:t>=</m:t>
                      </m:r>
                      <m:f>
                        <m:fPr>
                          <m:ctrlPr>
                            <a:rPr lang="lt-LT" sz="4600" i="1">
                              <a:latin typeface="+mn-lt"/>
                            </a:rPr>
                          </m:ctrlPr>
                        </m:fPr>
                        <m:num>
                          <m:r>
                            <a:rPr lang="lt-LT" sz="4600" i="1">
                              <a:latin typeface="+mn-lt"/>
                            </a:rPr>
                            <m:t>𝑓</m:t>
                          </m:r>
                          <m:r>
                            <a:rPr lang="lt-LT" sz="4600" i="1">
                              <a:latin typeface="+mn-lt"/>
                            </a:rPr>
                            <m:t>+</m:t>
                          </m:r>
                          <m:r>
                            <a:rPr lang="lt-LT" sz="4600">
                              <a:latin typeface="+mn-lt"/>
                            </a:rPr>
                            <m:t>𝛻</m:t>
                          </m:r>
                          <m:r>
                            <a:rPr lang="lt-LT" sz="4600" i="1">
                              <a:latin typeface="+mn-lt"/>
                            </a:rPr>
                            <m:t>𝑝</m:t>
                          </m:r>
                        </m:num>
                        <m:den>
                          <m:sSub>
                            <m:sSubPr>
                              <m:ctrlPr>
                                <a:rPr lang="lt-LT" sz="4600" i="1">
                                  <a:latin typeface="+mn-lt"/>
                                </a:rPr>
                              </m:ctrlPr>
                            </m:sSubPr>
                            <m:e>
                              <m:r>
                                <a:rPr lang="lt-LT" sz="4600" i="1">
                                  <a:latin typeface="+mn-lt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lt-LT" sz="4600" i="1">
                                  <a:latin typeface="+mn-lt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lt-LT" sz="4600" i="1">
                          <a:latin typeface="+mn-lt"/>
                        </a:rPr>
                        <m:t> </m:t>
                      </m:r>
                      <m:r>
                        <m:rPr>
                          <m:sty m:val="p"/>
                        </m:rPr>
                        <a:rPr lang="lt-LT" sz="4600">
                          <a:latin typeface="+mn-lt"/>
                        </a:rPr>
                        <m:t>on</m:t>
                      </m:r>
                      <m:r>
                        <a:rPr lang="lt-LT" sz="4600" i="1">
                          <a:latin typeface="+mn-lt"/>
                        </a:rPr>
                        <m:t> </m:t>
                      </m:r>
                      <m:r>
                        <m:rPr>
                          <m:sty m:val="p"/>
                        </m:rPr>
                        <a:rPr lang="lt-LT" sz="4600">
                          <a:latin typeface="+mn-lt"/>
                        </a:rPr>
                        <m:t>Ω</m:t>
                      </m:r>
                      <m:r>
                        <a:rPr lang="lt-LT" sz="4600">
                          <a:latin typeface="+mn-lt"/>
                        </a:rPr>
                        <m:t>,</m:t>
                      </m:r>
                    </m:oMath>
                    <m:oMath xmlns:m="http://schemas.openxmlformats.org/officeDocument/2006/math">
                      <m:r>
                        <a:rPr lang="lt-LT" sz="4600" i="1">
                          <a:latin typeface="+mn-lt"/>
                        </a:rPr>
                        <m:t>𝑢</m:t>
                      </m:r>
                      <m:d>
                        <m:dPr>
                          <m:ctrlPr>
                            <a:rPr lang="lt-LT" sz="4600" i="1">
                              <a:latin typeface="+mn-lt"/>
                            </a:rPr>
                          </m:ctrlPr>
                        </m:dPr>
                        <m:e>
                          <m:r>
                            <a:rPr lang="lt-LT" sz="4600" i="1">
                              <a:latin typeface="+mn-lt"/>
                            </a:rPr>
                            <m:t>.,0</m:t>
                          </m:r>
                        </m:e>
                      </m:d>
                      <m:r>
                        <a:rPr lang="lt-LT" sz="4600" i="1">
                          <a:latin typeface="+mn-lt"/>
                        </a:rPr>
                        <m:t>=0 </m:t>
                      </m:r>
                      <m:r>
                        <m:rPr>
                          <m:sty m:val="p"/>
                        </m:rPr>
                        <a:rPr lang="lt-LT" sz="4600">
                          <a:latin typeface="+mn-lt"/>
                        </a:rPr>
                        <m:t>on</m:t>
                      </m:r>
                      <m:r>
                        <a:rPr lang="lt-LT" sz="4600" i="1">
                          <a:latin typeface="+mn-lt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lt-LT" sz="4600">
                          <a:latin typeface="+mn-lt"/>
                        </a:rPr>
                        <m:t>Ω</m:t>
                      </m:r>
                      <m:r>
                        <a:rPr lang="lt-LT" sz="4600">
                          <a:latin typeface="+mn-lt"/>
                        </a:rPr>
                        <m:t>,</m:t>
                      </m:r>
                    </m:oMath>
                    <m:oMath xmlns:m="http://schemas.openxmlformats.org/officeDocument/2006/math">
                      <m:r>
                        <a:rPr lang="lt-LT" sz="4600" i="1">
                          <a:latin typeface="+mn-lt"/>
                        </a:rPr>
                        <m:t>𝑢</m:t>
                      </m:r>
                      <m:r>
                        <a:rPr lang="lt-LT" sz="4600" i="1">
                          <a:latin typeface="+mn-lt"/>
                        </a:rPr>
                        <m:t>=0  </m:t>
                      </m:r>
                      <m:r>
                        <m:rPr>
                          <m:sty m:val="p"/>
                        </m:rPr>
                        <a:rPr lang="lt-LT" sz="4600">
                          <a:latin typeface="+mn-lt"/>
                        </a:rPr>
                        <m:t>on</m:t>
                      </m:r>
                      <m:r>
                        <a:rPr lang="lt-LT" sz="4600">
                          <a:latin typeface="+mn-lt"/>
                        </a:rPr>
                        <m:t> </m:t>
                      </m:r>
                      <m:r>
                        <a:rPr lang="lt-LT" sz="4600">
                          <a:latin typeface="+mn-lt"/>
                        </a:rPr>
                        <m:t>𝜕</m:t>
                      </m:r>
                      <m:r>
                        <m:rPr>
                          <m:sty m:val="p"/>
                        </m:rPr>
                        <a:rPr lang="lt-LT" sz="4600">
                          <a:latin typeface="+mn-lt"/>
                        </a:rPr>
                        <m:t>Ω</m:t>
                      </m:r>
                      <m:r>
                        <a:rPr lang="lt-LT" sz="4600">
                          <a:latin typeface="+mn-lt"/>
                        </a:rPr>
                        <m:t> </m:t>
                      </m:r>
                    </m:oMath>
                  </m:oMathPara>
                </a14:m>
                <a:endParaRPr lang="en-GB" sz="4600" dirty="0" smtClean="0">
                  <a:latin typeface="+mn-lt"/>
                </a:endParaRPr>
              </a:p>
              <a:p>
                <a:pPr lvl="0" algn="just"/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and with the </a:t>
                </a: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inflow and 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outflow conditions with the given velocity and compatibility condition for the flow </a:t>
                </a: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rates are 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considered.</a:t>
                </a:r>
              </a:p>
              <a:p>
                <a:pPr lvl="0" algn="just"/>
                <a:r>
                  <a:rPr lang="en-US" altLang="nl-NL" sz="4600" b="1" dirty="0" smtClean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COMPUTATIONAL </a:t>
                </a:r>
                <a:r>
                  <a:rPr lang="en-US" altLang="nl-NL" sz="4600" b="1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METHODS</a:t>
                </a:r>
                <a:r>
                  <a:rPr lang="en-US" altLang="nl-NL" sz="4600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: </a:t>
                </a:r>
                <a:endParaRPr lang="en-US" altLang="nl-NL" sz="4600" dirty="0" smtClean="0">
                  <a:solidFill>
                    <a:prstClr val="black"/>
                  </a:solidFill>
                  <a:latin typeface="+mn-lt"/>
                  <a:cs typeface="Calibri" panose="020F0502020204030204" pitchFamily="34" charset="0"/>
                </a:endParaRPr>
              </a:p>
              <a:p>
                <a:pPr algn="just"/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An asymptotic analysis of the time dependent three dimensional </a:t>
                </a:r>
                <a:r>
                  <a:rPr lang="en-US" altLang="nl-NL" sz="4600" dirty="0" err="1">
                    <a:latin typeface="+mn-lt"/>
                    <a:cs typeface="Calibri" panose="020F0502020204030204" pitchFamily="34" charset="0"/>
                  </a:rPr>
                  <a:t>Navier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-Stokes equation in a</a:t>
                </a:r>
              </a:p>
              <a:p>
                <a:pPr algn="just"/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thin tube structure [1; 2] leads to two types of equations for the macroscopic </a:t>
                </a: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pressure 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on the graph of </a:t>
                </a: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the structure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: </a:t>
                </a:r>
                <a:endParaRPr lang="en-US" altLang="nl-NL" sz="4600" dirty="0" smtClean="0">
                  <a:latin typeface="+mn-lt"/>
                  <a:cs typeface="Calibri" panose="020F0502020204030204" pitchFamily="34" charset="0"/>
                </a:endParaRPr>
              </a:p>
              <a:p>
                <a:pPr marL="685800" indent="-685800" algn="just">
                  <a:buFont typeface="Arial" panose="020B0604020202020204" pitchFamily="34" charset="0"/>
                  <a:buChar char="•"/>
                </a:pP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one 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of them is a well-known Reynolds equation on the graph with </a:t>
                </a:r>
                <a:r>
                  <a:rPr lang="en-US" altLang="nl-NL" sz="4600" dirty="0" err="1">
                    <a:latin typeface="+mn-lt"/>
                    <a:cs typeface="Calibri" panose="020F0502020204030204" pitchFamily="34" charset="0"/>
                  </a:rPr>
                  <a:t>Kirchoff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  </a:t>
                </a: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junction conditions 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at the nodes (it appears at the slow time scale) </a:t>
                </a: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; </a:t>
                </a:r>
              </a:p>
              <a:p>
                <a:pPr marL="685800" indent="-685800" algn="just">
                  <a:buFont typeface="Arial" panose="020B0604020202020204" pitchFamily="34" charset="0"/>
                  <a:buChar char="•"/>
                </a:pP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another 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equation is a new one </a:t>
                </a: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proposed in </a:t>
                </a:r>
                <a:r>
                  <a:rPr lang="en-US" altLang="nl-NL" sz="4600" dirty="0">
                    <a:latin typeface="+mn-lt"/>
                    <a:cs typeface="Calibri" panose="020F0502020204030204" pitchFamily="34" charset="0"/>
                  </a:rPr>
                  <a:t>[2; 3]. It corresponds to the fast time scale and couples a one-dimensional, nonlocal in time problem on the graph with a heat equation in the cross-section of the tubes</a:t>
                </a:r>
                <a:r>
                  <a:rPr lang="en-US" altLang="nl-NL" sz="4600" dirty="0" smtClean="0">
                    <a:latin typeface="+mn-lt"/>
                    <a:cs typeface="Calibri" panose="020F0502020204030204" pitchFamily="34" charset="0"/>
                  </a:rPr>
                  <a:t>.</a:t>
                </a:r>
              </a:p>
              <a:p>
                <a:pPr algn="just"/>
                <a:endParaRPr lang="en-US" altLang="nl-NL" sz="4600" dirty="0">
                  <a:solidFill>
                    <a:prstClr val="black"/>
                  </a:solidFill>
                  <a:latin typeface="+mn-lt"/>
                  <a:cs typeface="Calibri" panose="020F0502020204030204" pitchFamily="34" charset="0"/>
                </a:endParaRPr>
              </a:p>
              <a:p>
                <a:pPr algn="just"/>
                <a:r>
                  <a:rPr lang="en-US" sz="4600" dirty="0" smtClean="0">
                    <a:latin typeface="+mn-lt"/>
                  </a:rPr>
                  <a:t>A </a:t>
                </a:r>
                <a:r>
                  <a:rPr lang="en-US" sz="4600" dirty="0">
                    <a:latin typeface="+mn-lt"/>
                  </a:rPr>
                  <a:t>new difference scheme for this problem is considered and its stability and convergence are studied. </a:t>
                </a:r>
                <a:endParaRPr lang="en-US" sz="4600" dirty="0" smtClean="0">
                  <a:latin typeface="+mn-lt"/>
                </a:endParaRPr>
              </a:p>
              <a:p>
                <a:pPr algn="just"/>
                <a:r>
                  <a:rPr lang="en-US" altLang="nl-NL" sz="4600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The numerical results are compared to the direct numerical solution of the full </a:t>
                </a:r>
                <a:r>
                  <a:rPr lang="en-US" altLang="nl-NL" sz="4600" dirty="0" smtClean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dimensional </a:t>
                </a:r>
                <a:r>
                  <a:rPr lang="en-US" altLang="nl-NL" sz="4600" dirty="0" err="1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Navier</a:t>
                </a:r>
                <a:r>
                  <a:rPr lang="en-US" altLang="nl-NL" sz="4600" dirty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-Stokes </a:t>
                </a:r>
                <a:r>
                  <a:rPr lang="en-US" altLang="nl-NL" sz="4600" dirty="0" smtClean="0">
                    <a:solidFill>
                      <a:prstClr val="black"/>
                    </a:solidFill>
                    <a:latin typeface="+mn-lt"/>
                    <a:cs typeface="Calibri" panose="020F0502020204030204" pitchFamily="34" charset="0"/>
                  </a:rPr>
                  <a:t>equations.</a:t>
                </a: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4087" y="15964776"/>
                <a:ext cx="12850827" cy="25626311"/>
              </a:xfrm>
              <a:prstGeom prst="rect">
                <a:avLst/>
              </a:prstGeom>
              <a:blipFill>
                <a:blip r:embed="rId5"/>
                <a:stretch>
                  <a:fillRect l="-2040" t="-500" r="-2040"/>
                </a:stretch>
              </a:blipFill>
            </p:spPr>
            <p:txBody>
              <a:bodyPr/>
              <a:lstStyle/>
              <a:p>
                <a:r>
                  <a:rPr lang="lt-L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2291" y="21875745"/>
            <a:ext cx="5592003" cy="406755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650" y="21827778"/>
            <a:ext cx="5624502" cy="409119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590" y="34851443"/>
            <a:ext cx="5158914" cy="161848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741" y="35194569"/>
            <a:ext cx="972762" cy="9322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/>
              <p:cNvSpPr/>
              <p:nvPr/>
            </p:nvSpPr>
            <p:spPr>
              <a:xfrm>
                <a:off x="15375958" y="5857690"/>
                <a:ext cx="13564743" cy="69547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4600" dirty="0" smtClean="0">
                    <a:latin typeface="+mn-lt"/>
                  </a:rPr>
                  <a:t>We </a:t>
                </a:r>
                <a:r>
                  <a:rPr lang="en-US" sz="4600" dirty="0">
                    <a:latin typeface="+mn-lt"/>
                  </a:rPr>
                  <a:t>use COMSOL </a:t>
                </a:r>
                <a:r>
                  <a:rPr lang="en-US" sz="4600" dirty="0" err="1">
                    <a:latin typeface="+mn-lt"/>
                  </a:rPr>
                  <a:t>Multiphysics</a:t>
                </a:r>
                <a:r>
                  <a:rPr lang="en-US" sz="4600" dirty="0">
                    <a:latin typeface="+mn-lt"/>
                  </a:rPr>
                  <a:t>® with the CFD Module, to model the flow using </a:t>
                </a:r>
                <a:r>
                  <a:rPr lang="en-US" sz="4600" dirty="0" err="1">
                    <a:latin typeface="+mn-lt"/>
                  </a:rPr>
                  <a:t>Navier</a:t>
                </a:r>
                <a:r>
                  <a:rPr lang="en-US" sz="4600" dirty="0">
                    <a:latin typeface="+mn-lt"/>
                  </a:rPr>
                  <a:t>-Stokes system. </a:t>
                </a:r>
                <a:r>
                  <a:rPr lang="en-US" sz="4600" dirty="0" smtClean="0">
                    <a:latin typeface="+mn-lt"/>
                  </a:rPr>
                  <a:t>The simulations </a:t>
                </a:r>
                <a:r>
                  <a:rPr lang="en-US" sz="4600" dirty="0">
                    <a:latin typeface="+mn-lt"/>
                  </a:rPr>
                  <a:t>were run on </a:t>
                </a:r>
                <a:r>
                  <a:rPr lang="en-US" sz="4600" dirty="0" smtClean="0">
                    <a:latin typeface="+mn-lt"/>
                  </a:rPr>
                  <a:t>different </a:t>
                </a:r>
                <a:r>
                  <a:rPr lang="en-US" sz="4600" dirty="0">
                    <a:latin typeface="+mn-lt"/>
                  </a:rPr>
                  <a:t>geometries</a:t>
                </a:r>
                <a:r>
                  <a:rPr lang="en-US" sz="4600" dirty="0" smtClean="0">
                    <a:latin typeface="+mn-lt"/>
                  </a:rPr>
                  <a:t>. </a:t>
                </a:r>
              </a:p>
              <a:p>
                <a:pPr algn="just"/>
                <a:r>
                  <a:rPr lang="en-US" sz="4600" dirty="0" smtClean="0">
                    <a:latin typeface="+mn-lt"/>
                  </a:rPr>
                  <a:t>We </a:t>
                </a:r>
                <a:r>
                  <a:rPr lang="en-US" sz="4600" dirty="0">
                    <a:latin typeface="+mn-lt"/>
                  </a:rPr>
                  <a:t>vary the asymptotic parameter </a:t>
                </a:r>
                <a:r>
                  <a:rPr lang="el-GR" altLang="nl-NL" sz="4600" dirty="0">
                    <a:cs typeface="Calibri" panose="020F0502020204030204" pitchFamily="34" charset="0"/>
                  </a:rPr>
                  <a:t>ε</a:t>
                </a:r>
                <a:r>
                  <a:rPr lang="en-US" sz="4600" dirty="0" smtClean="0">
                    <a:latin typeface="+mn-lt"/>
                  </a:rPr>
                  <a:t> and set </a:t>
                </a:r>
                <a:r>
                  <a:rPr lang="en-US" sz="4600" dirty="0">
                    <a:latin typeface="+mn-lt"/>
                  </a:rPr>
                  <a:t>the </a:t>
                </a:r>
                <a:r>
                  <a:rPr lang="en-US" sz="4600" dirty="0" smtClean="0">
                    <a:latin typeface="+mn-lt"/>
                  </a:rPr>
                  <a:t>following </a:t>
                </a:r>
                <a:r>
                  <a:rPr lang="en-US" sz="4600" dirty="0">
                    <a:latin typeface="+mn-lt"/>
                  </a:rPr>
                  <a:t>parameters</a:t>
                </a:r>
                <a:r>
                  <a:rPr lang="en-US" sz="4600" dirty="0" smtClean="0">
                    <a:latin typeface="+mn-lt"/>
                  </a:rPr>
                  <a:t>:</a:t>
                </a:r>
              </a:p>
              <a:p>
                <a:pPr marL="685800" indent="-685800">
                  <a:buFont typeface="Arial" panose="020B0604020202020204" pitchFamily="34" charset="0"/>
                  <a:buChar char="•"/>
                </a:pPr>
                <a:r>
                  <a:rPr lang="en-US" sz="4600" i="1" dirty="0">
                    <a:latin typeface="+mn-lt"/>
                  </a:rPr>
                  <a:t>T = </a:t>
                </a:r>
                <a:r>
                  <a:rPr lang="en-US" sz="4600" i="1" dirty="0" smtClean="0"/>
                  <a:t>T</a:t>
                </a:r>
                <a:r>
                  <a:rPr lang="lt-LT" sz="4600" i="1" baseline="-25000" dirty="0" smtClean="0"/>
                  <a:t>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nl-NL" sz="4600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nl-NL" sz="4600" i="1" dirty="0">
                            <a:cs typeface="Calibri" panose="020F0502020204030204" pitchFamily="34" charset="0"/>
                          </a:rPr>
                          <m:t>ε</m:t>
                        </m:r>
                      </m:e>
                      <m:sup>
                        <m:r>
                          <a:rPr lang="en-US" altLang="nl-NL" sz="4600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  <m:r>
                      <a:rPr lang="en-GB" altLang="nl-NL" sz="4600" b="0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4600" dirty="0">
                    <a:latin typeface="+mn-lt"/>
                  </a:rPr>
                  <a:t> the total time of </a:t>
                </a:r>
                <a:r>
                  <a:rPr lang="en-US" sz="4600" dirty="0" smtClean="0">
                    <a:latin typeface="+mn-lt"/>
                  </a:rPr>
                  <a:t>simulation;</a:t>
                </a:r>
              </a:p>
              <a:p>
                <a:pPr marL="685800" indent="-685800">
                  <a:buFont typeface="Arial" panose="020B0604020202020204" pitchFamily="34" charset="0"/>
                  <a:buChar char="•"/>
                </a:pPr>
                <a:r>
                  <a:rPr lang="en-US" sz="4600" i="1" dirty="0" smtClean="0">
                    <a:latin typeface="+mn-lt"/>
                  </a:rPr>
                  <a:t>d </a:t>
                </a:r>
                <a:r>
                  <a:rPr lang="en-US" sz="4600" i="1" dirty="0">
                    <a:latin typeface="+mn-lt"/>
                  </a:rPr>
                  <a:t>= </a:t>
                </a:r>
                <a:r>
                  <a:rPr lang="en-US" sz="4600" i="1" dirty="0" smtClean="0">
                    <a:latin typeface="+mn-lt"/>
                  </a:rPr>
                  <a:t>d</a:t>
                </a:r>
                <a:r>
                  <a:rPr lang="lt-LT" sz="4600" i="1" baseline="-25000" dirty="0"/>
                  <a:t>0</a:t>
                </a:r>
                <a:r>
                  <a:rPr lang="el-GR" altLang="nl-NL" sz="4600" dirty="0"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nl-NL" sz="4600" i="1" dirty="0">
                        <a:cs typeface="Calibri" panose="020F0502020204030204" pitchFamily="34" charset="0"/>
                      </a:rPr>
                      <m:t>ε</m:t>
                    </m:r>
                    <m:r>
                      <a:rPr lang="en-GB" altLang="nl-NL" sz="4600" b="0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4600" dirty="0" smtClean="0">
                    <a:latin typeface="+mn-lt"/>
                  </a:rPr>
                  <a:t>the </a:t>
                </a:r>
                <a:r>
                  <a:rPr lang="en-US" sz="4600" dirty="0">
                    <a:latin typeface="+mn-lt"/>
                  </a:rPr>
                  <a:t>diameter of the </a:t>
                </a:r>
                <a:r>
                  <a:rPr lang="en-US" sz="4600" dirty="0" smtClean="0">
                    <a:latin typeface="+mn-lt"/>
                  </a:rPr>
                  <a:t>pipes;</a:t>
                </a:r>
                <a:endParaRPr lang="en-US" sz="4600" dirty="0">
                  <a:latin typeface="+mn-lt"/>
                </a:endParaRPr>
              </a:p>
              <a:p>
                <a:pPr marL="685800" indent="-685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lt-LT" sz="4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lt-LT" sz="46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lt-LT" sz="46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lt-LT" sz="4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lt-LT" sz="46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lt-LT" sz="46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lt-LT" sz="4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lt-LT" sz="46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lt-LT" sz="4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sz="4600" i="1">
                            <a:latin typeface="+mn-lt"/>
                          </a:rPr>
                          <m:t>ε</m:t>
                        </m:r>
                      </m:e>
                      <m:sup>
                        <m:r>
                          <a:rPr lang="en-US" sz="4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4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460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lt-LT" sz="4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lt-LT" sz="4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lt-LT" sz="460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lt-LT" sz="46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lt-LT" sz="46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lt-LT" sz="4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lt-LT" sz="46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num>
                              <m:den>
                                <m:r>
                                  <a:rPr lang="lt-LT" sz="4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lt-LT" sz="46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lt-LT" sz="46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lt-LT" sz="4600">
                        <a:latin typeface="Cambria Math" panose="02040503050406030204" pitchFamily="18" charset="0"/>
                      </a:rPr>
                      <m:t>sin</m:t>
                    </m:r>
                    <m:r>
                      <a:rPr lang="lt-LT" sz="460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lt-LT" sz="4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lt-LT" sz="4600" i="1"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sSup>
                          <m:sSupPr>
                            <m:ctrlPr>
                              <a:rPr lang="lt-LT" sz="4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l-GR" sz="4600" i="1">
                                <a:latin typeface="+mn-lt"/>
                              </a:rPr>
                              <m:t>ε</m:t>
                            </m:r>
                          </m:e>
                          <m:sup>
                            <m:r>
                              <a:rPr lang="en-US" sz="4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lt-LT" sz="4600"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sz="4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600" dirty="0"/>
                  <a:t> </a:t>
                </a:r>
                <a:r>
                  <a:rPr lang="en-US" sz="4600" dirty="0" smtClean="0">
                    <a:latin typeface="+mn-lt"/>
                  </a:rPr>
                  <a:t>for </a:t>
                </a:r>
                <a:r>
                  <a:rPr lang="en-US" sz="4600" dirty="0">
                    <a:latin typeface="+mn-lt"/>
                  </a:rPr>
                  <a:t>the velocity at the entrance of </a:t>
                </a:r>
                <a:r>
                  <a:rPr lang="en-US" sz="4600" dirty="0" smtClean="0">
                    <a:latin typeface="+mn-lt"/>
                  </a:rPr>
                  <a:t>a pipe</a:t>
                </a:r>
                <a:r>
                  <a:rPr lang="en-US" sz="4600" dirty="0">
                    <a:latin typeface="+mn-lt"/>
                  </a:rPr>
                  <a:t>. </a:t>
                </a:r>
              </a:p>
            </p:txBody>
          </p:sp>
        </mc:Choice>
        <mc:Fallback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5958" y="5857690"/>
                <a:ext cx="13564743" cy="6954724"/>
              </a:xfrm>
              <a:prstGeom prst="rect">
                <a:avLst/>
              </a:prstGeom>
              <a:blipFill>
                <a:blip r:embed="rId10"/>
                <a:stretch>
                  <a:fillRect l="-1933" t="-1840" r="-2382" b="-3506"/>
                </a:stretch>
              </a:blipFill>
            </p:spPr>
            <p:txBody>
              <a:bodyPr/>
              <a:lstStyle/>
              <a:p>
                <a:r>
                  <a:rPr lang="lt-L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180" y="12307457"/>
            <a:ext cx="7624904" cy="36330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9330" y="11677551"/>
            <a:ext cx="5629475" cy="42221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8222" y="15785997"/>
            <a:ext cx="5686390" cy="42647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4159" y="15862898"/>
            <a:ext cx="5399268" cy="42848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7106" y="22008537"/>
            <a:ext cx="2934857" cy="345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574</Words>
  <Application>Microsoft Office PowerPoint</Application>
  <PresentationFormat>Custom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2019-08-22T19:02:03Z</dcterms:modified>
</cp:coreProperties>
</file>