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  <p:sldMasterId id="2147483668" r:id="rId2"/>
    <p:sldMasterId id="2147483674" r:id="rId3"/>
    <p:sldMasterId id="2147483648" r:id="rId4"/>
    <p:sldMasterId id="2147483684" r:id="rId5"/>
  </p:sldMasterIdLst>
  <p:notesMasterIdLst>
    <p:notesMasterId r:id="rId17"/>
  </p:notesMasterIdLst>
  <p:handoutMasterIdLst>
    <p:handoutMasterId r:id="rId18"/>
  </p:handoutMasterIdLst>
  <p:sldIdLst>
    <p:sldId id="355" r:id="rId6"/>
    <p:sldId id="564" r:id="rId7"/>
    <p:sldId id="565" r:id="rId8"/>
    <p:sldId id="619" r:id="rId9"/>
    <p:sldId id="620" r:id="rId10"/>
    <p:sldId id="621" r:id="rId11"/>
    <p:sldId id="622" r:id="rId12"/>
    <p:sldId id="623" r:id="rId13"/>
    <p:sldId id="624" r:id="rId14"/>
    <p:sldId id="625" r:id="rId15"/>
    <p:sldId id="626" r:id="rId16"/>
  </p:sldIdLst>
  <p:sldSz cx="9144000" cy="5143500" type="screen16x9"/>
  <p:notesSz cx="9925050" cy="66659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00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EAAC"/>
    <a:srgbClr val="62D862"/>
    <a:srgbClr val="33CC33"/>
    <a:srgbClr val="00FF00"/>
    <a:srgbClr val="AE2C83"/>
    <a:srgbClr val="CC3399"/>
    <a:srgbClr val="66FF66"/>
    <a:srgbClr val="999999"/>
    <a:srgbClr val="98C6EA"/>
    <a:srgbClr val="005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99" autoAdjust="0"/>
    <p:restoredTop sz="88272" autoAdjust="0"/>
  </p:normalViewPr>
  <p:slideViewPr>
    <p:cSldViewPr snapToGrid="0">
      <p:cViewPr varScale="1">
        <p:scale>
          <a:sx n="114" d="100"/>
          <a:sy n="114" d="100"/>
        </p:scale>
        <p:origin x="322" y="86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1" d="100"/>
          <a:sy n="131" d="100"/>
        </p:scale>
        <p:origin x="-810" y="-96"/>
      </p:cViewPr>
      <p:guideLst>
        <p:guide orient="horz" pos="2100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751376-2EB8-4403-B858-305A8AAA6B01}" type="datetimeFigureOut">
              <a:rPr lang="en-GB"/>
              <a:pPr>
                <a:defRPr/>
              </a:pPr>
              <a:t>24/09/2019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C15F7A-46C6-4AD2-BFEC-842DCCCC19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095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C46BC9-2C9E-4670-A85A-6A588BA2D405}" type="datetimeFigureOut">
              <a:rPr lang="en-GB"/>
              <a:pPr>
                <a:defRPr/>
              </a:pPr>
              <a:t>24/09/2019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740025" y="500063"/>
            <a:ext cx="4445000" cy="2500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pPr lvl="0"/>
            <a:endParaRPr lang="en-GB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506" y="3166309"/>
            <a:ext cx="7940040" cy="2999661"/>
          </a:xfrm>
          <a:prstGeom prst="rect">
            <a:avLst/>
          </a:prstGeom>
        </p:spPr>
        <p:txBody>
          <a:bodyPr vert="horz" wrap="square" lIns="90708" tIns="45354" rIns="90708" bIns="4535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FC6D0-44D5-4EB7-828F-6F464F83D7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997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82563" indent="-182563" algn="l" rtl="0" fontAlgn="base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355600" indent="-173038" algn="l" rtl="0" fontAlgn="base">
      <a:spcBef>
        <a:spcPct val="30000"/>
      </a:spcBef>
      <a:spcAft>
        <a:spcPct val="0"/>
      </a:spcAft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538163" indent="-182563" algn="l" rtl="0" fontAlgn="base">
      <a:spcBef>
        <a:spcPct val="30000"/>
      </a:spcBef>
      <a:spcAft>
        <a:spcPct val="0"/>
      </a:spcAft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720725" indent="-182563" algn="l" rtl="0" fontAlgn="base">
      <a:spcBef>
        <a:spcPct val="30000"/>
      </a:spcBef>
      <a:spcAft>
        <a:spcPct val="0"/>
      </a:spcAft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0025" y="500063"/>
            <a:ext cx="4445000" cy="250031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AFC6D0-44D5-4EB7-828F-6F464F83D79A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031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8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152650"/>
            <a:ext cx="9144000" cy="29908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000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152650"/>
            <a:ext cx="4197858" cy="2552700"/>
          </a:xfrm>
          <a:prstGeom prst="rect">
            <a:avLst/>
          </a:prstGeom>
        </p:spPr>
        <p:txBody>
          <a:bodyPr lIns="0" rIns="0"/>
          <a:lstStyle>
            <a:lvl1pPr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48200" y="2143125"/>
            <a:ext cx="4180392" cy="2543176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133600"/>
            <a:ext cx="9144000" cy="30099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00200"/>
            <a:ext cx="9144000" cy="35432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1" y="4879181"/>
            <a:ext cx="6389874" cy="204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Jing Tang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987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600200"/>
            <a:ext cx="8508999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9257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636294"/>
            <a:ext cx="4511069" cy="4469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>
                <a:solidFill>
                  <a:srgbClr val="000000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600200"/>
            <a:ext cx="8508999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2143125"/>
            <a:ext cx="8508999" cy="25431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90" y="1600200"/>
            <a:ext cx="8508999" cy="50530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602000"/>
            <a:ext cx="4180910" cy="30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602000"/>
            <a:ext cx="4180910" cy="30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2901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148752"/>
            <a:ext cx="4188333" cy="2547074"/>
          </a:xfrm>
          <a:prstGeom prst="rect">
            <a:avLst/>
          </a:prstGeom>
        </p:spPr>
        <p:txBody>
          <a:bodyPr lIns="0" rIns="0"/>
          <a:lstStyle>
            <a:lvl1pPr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48200" y="2148840"/>
            <a:ext cx="4180392" cy="254691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  <p:grpSp>
        <p:nvGrpSpPr>
          <p:cNvPr id="8" name="Gruppieren 7"/>
          <p:cNvGrpSpPr>
            <a:grpSpLocks noChangeAspect="1"/>
          </p:cNvGrpSpPr>
          <p:nvPr userDrawn="1"/>
        </p:nvGrpSpPr>
        <p:grpSpPr>
          <a:xfrm>
            <a:off x="6959586" y="108085"/>
            <a:ext cx="1048559" cy="525180"/>
            <a:chOff x="482602" y="180894"/>
            <a:chExt cx="938188" cy="469900"/>
          </a:xfrm>
        </p:grpSpPr>
        <p:pic>
          <p:nvPicPr>
            <p:cNvPr id="9" name="Picture 5" descr="L:\Lehrstuhl\Vorlagen und Design\Logos\WZW_Logo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602" y="180894"/>
              <a:ext cx="433388" cy="469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L:\Lehrstuhl\Vorlagen und Design\Logos\LS_LOGO_LVT_Pantone_gek.jp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785" y="215572"/>
              <a:ext cx="400005" cy="400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085754" y="89444"/>
            <a:ext cx="946376" cy="5732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12" r:id="rId2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Fahnen_HG.jpg"/>
          <p:cNvPicPr>
            <a:picLocks noChangeAspect="1"/>
          </p:cNvPicPr>
          <p:nvPr userDrawn="1"/>
        </p:nvPicPr>
        <p:blipFill>
          <a:blip r:embed="rId3" cstate="screen"/>
          <a:srcRect l="398" t="14167" b="1083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636294"/>
            <a:ext cx="4511069" cy="4469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85754" y="89444"/>
            <a:ext cx="946376" cy="573233"/>
          </a:xfrm>
          <a:prstGeom prst="rect">
            <a:avLst/>
          </a:prstGeom>
        </p:spPr>
      </p:pic>
      <p:grpSp>
        <p:nvGrpSpPr>
          <p:cNvPr id="13" name="Gruppieren 12"/>
          <p:cNvGrpSpPr>
            <a:grpSpLocks noChangeAspect="1"/>
          </p:cNvGrpSpPr>
          <p:nvPr userDrawn="1"/>
        </p:nvGrpSpPr>
        <p:grpSpPr>
          <a:xfrm>
            <a:off x="6959586" y="108085"/>
            <a:ext cx="1048559" cy="525180"/>
            <a:chOff x="482602" y="180894"/>
            <a:chExt cx="938188" cy="469900"/>
          </a:xfrm>
        </p:grpSpPr>
        <p:pic>
          <p:nvPicPr>
            <p:cNvPr id="14" name="Picture 5" descr="L:\Lehrstuhl\Vorlagen und Design\Logos\WZW_Logo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602" y="180894"/>
              <a:ext cx="433388" cy="469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L:\Lehrstuhl\Vorlagen und Design\Logos\LS_LOGO_LVT_Pantone_gek.jp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785" y="215572"/>
              <a:ext cx="400005" cy="400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085754" y="89444"/>
            <a:ext cx="946376" cy="573233"/>
          </a:xfrm>
          <a:prstGeom prst="rect">
            <a:avLst/>
          </a:prstGeom>
        </p:spPr>
      </p:pic>
      <p:grpSp>
        <p:nvGrpSpPr>
          <p:cNvPr id="11" name="Gruppieren 10"/>
          <p:cNvGrpSpPr>
            <a:grpSpLocks noChangeAspect="1"/>
          </p:cNvGrpSpPr>
          <p:nvPr userDrawn="1"/>
        </p:nvGrpSpPr>
        <p:grpSpPr>
          <a:xfrm>
            <a:off x="6959586" y="108085"/>
            <a:ext cx="1048559" cy="525180"/>
            <a:chOff x="482602" y="180894"/>
            <a:chExt cx="938188" cy="469900"/>
          </a:xfrm>
        </p:grpSpPr>
        <p:pic>
          <p:nvPicPr>
            <p:cNvPr id="12" name="Picture 5" descr="L:\Lehrstuhl\Vorlagen und Design\Logos\WZW_Logo.png"/>
            <p:cNvPicPr>
              <a:picLocks noChangeAspect="1" noChangeArrowheads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602" y="180894"/>
              <a:ext cx="433388" cy="469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L:\Lehrstuhl\Vorlagen und Design\Logos\LS_LOGO_LVT_Pantone_gek.jpg"/>
            <p:cNvPicPr>
              <a:picLocks noChangeAspect="1" noChangeArrowheads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785" y="215572"/>
              <a:ext cx="400005" cy="400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4" r:id="rId2"/>
    <p:sldLayoutId id="2147483704" r:id="rId3"/>
    <p:sldLayoutId id="2147483657" r:id="rId4"/>
    <p:sldLayoutId id="2147483711" r:id="rId5"/>
    <p:sldLayoutId id="2147483703" r:id="rId6"/>
    <p:sldLayoutId id="2147483653" r:id="rId7"/>
    <p:sldLayoutId id="2147483656" r:id="rId8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5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 bwMode="hidden"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443958" y="4850881"/>
            <a:ext cx="1379615" cy="23508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68100" y="4850881"/>
            <a:ext cx="7118537" cy="232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Dr. Oliver Miesbauer, </a:t>
            </a:r>
            <a:r>
              <a:rPr lang="de-DE"/>
              <a:t>Jing Tang</a:t>
            </a:r>
            <a:r>
              <a:rPr lang="en-US"/>
              <a:t> | Chair of Food Packaging Technology | Technical University of Munich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7.png"/><Relationship Id="rId4" Type="http://schemas.openxmlformats.org/officeDocument/2006/relationships/image" Target="../media/image2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4" descr="TUM_Glockenturm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215" y="1476375"/>
            <a:ext cx="3819542" cy="3333750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54807" y="745258"/>
            <a:ext cx="8696323" cy="926379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3000">
                <a:solidFill>
                  <a:srgbClr val="0070C0"/>
                </a:solidFill>
              </a:rPr>
              <a:t>Numerical Simulation of the Time-Dependent Permeation Through Barrier Structures</a:t>
            </a:r>
            <a:endParaRPr lang="de-DE" sz="3000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354807" y="2103092"/>
            <a:ext cx="4517230" cy="13587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z="1800" dirty="0"/>
              <a:t>Dr. </a:t>
            </a:r>
            <a:r>
              <a:rPr lang="de-DE" sz="1800"/>
              <a:t>Oliver Miesbauer</a:t>
            </a:r>
          </a:p>
          <a:p>
            <a:pPr>
              <a:lnSpc>
                <a:spcPct val="100000"/>
              </a:lnSpc>
              <a:spcAft>
                <a:spcPts val="2000"/>
              </a:spcAft>
            </a:pPr>
            <a:r>
              <a:rPr lang="de-DE" sz="1800"/>
              <a:t>Jing Tang</a:t>
            </a:r>
            <a:endParaRPr lang="de-DE" sz="1800" dirty="0"/>
          </a:p>
          <a:p>
            <a:pPr>
              <a:lnSpc>
                <a:spcPct val="100000"/>
              </a:lnSpc>
            </a:pPr>
            <a:r>
              <a:rPr lang="en-US" sz="1800"/>
              <a:t>Chair of Food Packaging Technology</a:t>
            </a:r>
          </a:p>
          <a:p>
            <a:pPr>
              <a:lnSpc>
                <a:spcPct val="100000"/>
              </a:lnSpc>
            </a:pPr>
            <a:r>
              <a:rPr lang="en-US" sz="1800"/>
              <a:t>Technical University of Munich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07" y="3893344"/>
            <a:ext cx="2168032" cy="91678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68101" y="4853292"/>
            <a:ext cx="7532874" cy="182666"/>
          </a:xfrm>
        </p:spPr>
        <p:txBody>
          <a:bodyPr/>
          <a:lstStyle/>
          <a:p>
            <a:r>
              <a:rPr lang="en-US"/>
              <a:t>Dr. Oliver Miesbauer, Jing Tang | Chair of Food Packaging Technology | Technical University of Munich</a:t>
            </a:r>
            <a:endParaRPr lang="de-DE"/>
          </a:p>
        </p:txBody>
      </p:sp>
      <p:sp>
        <p:nvSpPr>
          <p:cNvPr id="18" name="Titel 2"/>
          <p:cNvSpPr txBox="1">
            <a:spLocks/>
          </p:cNvSpPr>
          <p:nvPr/>
        </p:nvSpPr>
        <p:spPr>
          <a:xfrm>
            <a:off x="319091" y="303010"/>
            <a:ext cx="628887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000"/>
              <a:t>2-dim. transient permeation through a polymeric layer with dispersed nanoparticles</a:t>
            </a:r>
            <a:endParaRPr lang="en-US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Inhaltsplatzhalter 1"/>
              <p:cNvSpPr txBox="1">
                <a:spLocks/>
              </p:cNvSpPr>
              <p:nvPr/>
            </p:nvSpPr>
            <p:spPr>
              <a:xfrm>
                <a:off x="319091" y="1187046"/>
                <a:ext cx="8504483" cy="8048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 lang="de-DE" sz="1400" kern="1200" noProof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6213" indent="-176213" algn="l" rtl="0" eaLnBrk="1" fontAlgn="base" hangingPunct="1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buChar char="•"/>
                  <a:defRPr lang="de-DE" sz="1400" kern="1200" noProof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363" indent="-184150" algn="l" rtl="0" eaLnBrk="1" fontAlgn="base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Char char="-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38163" indent="-177800" algn="l" rtl="0" eaLnBrk="1" fontAlgn="base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Char char="-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14375" indent="-176213" algn="l" rtl="0" eaLnBrk="1" fontAlgn="base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Char char="-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de-DE" sz="1600">
                    <a:sym typeface="Symbol" pitchFamily="18" charset="2"/>
                  </a:rPr>
                  <a:t>Reducing the volume fraction </a:t>
                </a:r>
                <a14:m>
                  <m:oMath xmlns:m="http://schemas.openxmlformats.org/officeDocument/2006/math">
                    <m:r>
                      <a:rPr 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𝜀</m:t>
                    </m:r>
                  </m:oMath>
                </a14:m>
                <a:r>
                  <a:rPr lang="de-DE" sz="1600">
                    <a:sym typeface="Symbol" pitchFamily="18" charset="2"/>
                  </a:rPr>
                  <a:t> of permeable matrix or increasing the aspect ratio </a:t>
                </a:r>
                <a14:m>
                  <m:oMath xmlns:m="http://schemas.openxmlformats.org/officeDocument/2006/math">
                    <m:r>
                      <a:rPr lang="de-DE" sz="1600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𝑅</m:t>
                    </m:r>
                  </m:oMath>
                </a14:m>
                <a:r>
                  <a:rPr lang="en-US" sz="1600">
                    <a:sym typeface="Symbol" pitchFamily="18" charset="2"/>
                  </a:rPr>
                  <a:t> of the particles  decrease of permeance and extension of time required to reach steady-state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en-US" sz="1600">
                    <a:sym typeface="Symbol" pitchFamily="18" charset="2"/>
                  </a:rPr>
                  <a:t>1-dim. concentration profile  Lag time is nearly proportional to (diffusion path length)</a:t>
                </a:r>
                <a:r>
                  <a:rPr lang="en-US" sz="1600" baseline="30000">
                    <a:sym typeface="Symbol" pitchFamily="18" charset="2"/>
                  </a:rPr>
                  <a:t>2</a:t>
                </a:r>
                <a:r>
                  <a:rPr lang="en-US" sz="1600">
                    <a:sym typeface="Symbol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21" name="Inhaltsplatzhalt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091" y="1187046"/>
                <a:ext cx="8504483" cy="804865"/>
              </a:xfrm>
              <a:prstGeom prst="rect">
                <a:avLst/>
              </a:prstGeom>
              <a:blipFill rotWithShape="0">
                <a:blip r:embed="rId2"/>
                <a:stretch>
                  <a:fillRect l="-1362" t="-8333" b="-1439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191671" y="2173551"/>
            <a:ext cx="4600575" cy="2591617"/>
            <a:chOff x="41652" y="2154463"/>
            <a:chExt cx="4600575" cy="2591617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652" y="2154463"/>
              <a:ext cx="4600575" cy="2591617"/>
            </a:xfrm>
            <a:prstGeom prst="rect">
              <a:avLst/>
            </a:prstGeom>
          </p:spPr>
        </p:pic>
        <p:sp>
          <p:nvSpPr>
            <p:cNvPr id="9" name="Inhaltsplatzhalter 1"/>
            <p:cNvSpPr txBox="1">
              <a:spLocks/>
            </p:cNvSpPr>
            <p:nvPr/>
          </p:nvSpPr>
          <p:spPr>
            <a:xfrm>
              <a:off x="2008001" y="3387939"/>
              <a:ext cx="2113942" cy="1571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defRPr lang="de-DE" sz="14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6213" indent="-176213" algn="l" rtl="0" eaLnBrk="1" fontAlgn="base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lang="de-DE" sz="14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363" indent="-184150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8163" indent="-177800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14375" indent="-176213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lnSpc>
                  <a:spcPct val="100000"/>
                </a:lnSpc>
                <a:spcAft>
                  <a:spcPts val="500"/>
                </a:spcAft>
                <a:buNone/>
              </a:pPr>
              <a:r>
                <a:rPr lang="en-US" sz="1000">
                  <a:sym typeface="Symbol" pitchFamily="18" charset="2"/>
                </a:rPr>
                <a:t>Volume fraction of permeable matrix</a:t>
              </a:r>
            </a:p>
          </p:txBody>
        </p:sp>
        <p:sp>
          <p:nvSpPr>
            <p:cNvPr id="10" name="Inhaltsplatzhalter 1"/>
            <p:cNvSpPr txBox="1">
              <a:spLocks/>
            </p:cNvSpPr>
            <p:nvPr/>
          </p:nvSpPr>
          <p:spPr>
            <a:xfrm>
              <a:off x="2257425" y="3540129"/>
              <a:ext cx="1390654" cy="1430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defRPr lang="de-DE" sz="14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6213" indent="-176213" algn="l" rtl="0" eaLnBrk="1" fontAlgn="base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lang="de-DE" sz="14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363" indent="-184150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8163" indent="-177800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14375" indent="-176213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lnSpc>
                  <a:spcPct val="100000"/>
                </a:lnSpc>
                <a:spcAft>
                  <a:spcPts val="500"/>
                </a:spcAft>
                <a:buNone/>
              </a:pPr>
              <a:r>
                <a:rPr lang="en-US" sz="1000">
                  <a:sym typeface="Symbol" pitchFamily="18" charset="2"/>
                </a:rPr>
                <a:t>Layer without particles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hteck 10"/>
                <p:cNvSpPr/>
                <p:nvPr/>
              </p:nvSpPr>
              <p:spPr>
                <a:xfrm>
                  <a:off x="2901305" y="2863798"/>
                  <a:ext cx="687239" cy="43601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lvl="1" indent="0">
                    <a:lnSpc>
                      <a:spcPct val="100000"/>
                    </a:lnSpc>
                    <a:spcAft>
                      <a:spcPts val="1000"/>
                    </a:spcAft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𝑅</m:t>
                        </m:r>
                        <m:r>
                          <a:rPr lang="de-DE" sz="14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=5</m:t>
                        </m:r>
                      </m:oMath>
                    </m:oMathPara>
                  </a14:m>
                  <a:endParaRPr lang="en-US" sz="1400">
                    <a:sym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21" name="Rechteck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1305" y="2863798"/>
                  <a:ext cx="687239" cy="43601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uppieren 11"/>
          <p:cNvGrpSpPr>
            <a:grpSpLocks noChangeAspect="1"/>
          </p:cNvGrpSpPr>
          <p:nvPr/>
        </p:nvGrpSpPr>
        <p:grpSpPr>
          <a:xfrm>
            <a:off x="4541373" y="2192881"/>
            <a:ext cx="4431543" cy="2553198"/>
            <a:chOff x="4642227" y="2192882"/>
            <a:chExt cx="4431543" cy="2553198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42227" y="2192882"/>
              <a:ext cx="4431543" cy="2553198"/>
            </a:xfrm>
            <a:prstGeom prst="rect">
              <a:avLst/>
            </a:prstGeom>
          </p:spPr>
        </p:pic>
        <p:sp>
          <p:nvSpPr>
            <p:cNvPr id="14" name="Inhaltsplatzhalter 1"/>
            <p:cNvSpPr txBox="1">
              <a:spLocks/>
            </p:cNvSpPr>
            <p:nvPr/>
          </p:nvSpPr>
          <p:spPr>
            <a:xfrm>
              <a:off x="6819910" y="3408197"/>
              <a:ext cx="1824027" cy="1223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defRPr lang="de-DE" sz="14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6213" indent="-176213" algn="l" rtl="0" eaLnBrk="1" fontAlgn="base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lang="de-DE" sz="14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363" indent="-184150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8163" indent="-177800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14375" indent="-176213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lnSpc>
                  <a:spcPct val="100000"/>
                </a:lnSpc>
                <a:spcAft>
                  <a:spcPts val="500"/>
                </a:spcAft>
                <a:buNone/>
              </a:pPr>
              <a:r>
                <a:rPr lang="en-US" sz="1000">
                  <a:sym typeface="Symbol" pitchFamily="18" charset="2"/>
                </a:rPr>
                <a:t>Aspect ratio of particles</a:t>
              </a:r>
            </a:p>
          </p:txBody>
        </p:sp>
        <p:sp>
          <p:nvSpPr>
            <p:cNvPr id="15" name="Inhaltsplatzhalter 1"/>
            <p:cNvSpPr txBox="1">
              <a:spLocks/>
            </p:cNvSpPr>
            <p:nvPr/>
          </p:nvSpPr>
          <p:spPr>
            <a:xfrm>
              <a:off x="6977068" y="3547619"/>
              <a:ext cx="1390654" cy="1430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defRPr lang="de-DE" sz="14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6213" indent="-176213" algn="l" rtl="0" eaLnBrk="1" fontAlgn="base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lang="de-DE" sz="14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363" indent="-184150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8163" indent="-177800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14375" indent="-176213" algn="l" rtl="0"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Symbol" pitchFamily="18" charset="2"/>
                <a:buChar char="-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lnSpc>
                  <a:spcPct val="100000"/>
                </a:lnSpc>
                <a:spcAft>
                  <a:spcPts val="500"/>
                </a:spcAft>
                <a:buNone/>
              </a:pPr>
              <a:r>
                <a:rPr lang="en-US" sz="1000">
                  <a:sym typeface="Symbol" pitchFamily="18" charset="2"/>
                </a:rPr>
                <a:t>Layer without particles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hteck 15"/>
                <p:cNvSpPr/>
                <p:nvPr/>
              </p:nvSpPr>
              <p:spPr>
                <a:xfrm>
                  <a:off x="7276453" y="2863798"/>
                  <a:ext cx="791883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𝜀</m:t>
                        </m:r>
                        <m:r>
                          <a:rPr lang="de-DE" sz="14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=0</m:t>
                        </m:r>
                        <m:r>
                          <a:rPr lang="de-DE" sz="14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.</m:t>
                        </m:r>
                        <m:r>
                          <a:rPr lang="de-DE" sz="1400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5</m:t>
                        </m:r>
                      </m:oMath>
                    </m:oMathPara>
                  </a14:m>
                  <a:endParaRPr lang="de-DE" sz="1400"/>
                </a:p>
              </p:txBody>
            </p:sp>
          </mc:Choice>
          <mc:Fallback xmlns="">
            <p:sp>
              <p:nvSpPr>
                <p:cNvPr id="22" name="Rechteck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6453" y="2863798"/>
                  <a:ext cx="791883" cy="30777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58475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783406" y="854972"/>
            <a:ext cx="57358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tx2"/>
                </a:solidFill>
              </a:rPr>
              <a:t>Thank you for your attention</a:t>
            </a:r>
            <a:endParaRPr lang="de-DE" sz="3200"/>
          </a:p>
        </p:txBody>
      </p:sp>
      <p:grpSp>
        <p:nvGrpSpPr>
          <p:cNvPr id="8" name="Gruppieren 7"/>
          <p:cNvGrpSpPr>
            <a:grpSpLocks noChangeAspect="1"/>
          </p:cNvGrpSpPr>
          <p:nvPr/>
        </p:nvGrpSpPr>
        <p:grpSpPr>
          <a:xfrm>
            <a:off x="1615116" y="1733832"/>
            <a:ext cx="6072445" cy="2354931"/>
            <a:chOff x="314911" y="2074003"/>
            <a:chExt cx="8521461" cy="3304674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911" y="2117603"/>
              <a:ext cx="5526913" cy="1327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4123" y="2074003"/>
              <a:ext cx="2720269" cy="1370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911" y="4040940"/>
              <a:ext cx="2779662" cy="1309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010" y="4012278"/>
              <a:ext cx="5787362" cy="1366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hteck 3"/>
          <p:cNvSpPr/>
          <p:nvPr/>
        </p:nvSpPr>
        <p:spPr>
          <a:xfrm>
            <a:off x="460329" y="4382848"/>
            <a:ext cx="83820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Dr. Oliver Miesbauer, Chair of Food Packaging Technology, Technical University of Munich</a:t>
            </a:r>
          </a:p>
          <a:p>
            <a:pPr algn="ctr"/>
            <a:r>
              <a:rPr lang="en-US" sz="1400">
                <a:solidFill>
                  <a:schemeClr val="tx2"/>
                </a:solidFill>
              </a:rPr>
              <a:t>Phone: +49.8161.71.3595, Email: oliver.miesbauer@tum.de</a:t>
            </a:r>
          </a:p>
        </p:txBody>
      </p:sp>
    </p:spTree>
    <p:extLst>
      <p:ext uri="{BB962C8B-B14F-4D97-AF65-F5344CB8AC3E}">
        <p14:creationId xmlns:p14="http://schemas.microsoft.com/office/powerpoint/2010/main" val="1553859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 Box 5"/>
          <p:cNvSpPr txBox="1">
            <a:spLocks noChangeArrowheads="1"/>
          </p:cNvSpPr>
          <p:nvPr/>
        </p:nvSpPr>
        <p:spPr bwMode="auto">
          <a:xfrm>
            <a:off x="3476343" y="4513692"/>
            <a:ext cx="18754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ja-JP" sz="1200">
                <a:latin typeface="+mn-lt"/>
                <a:ea typeface="MS PGothic" pitchFamily="34" charset="-128"/>
              </a:rPr>
              <a:t>Source: Fraunhofer IVV</a:t>
            </a:r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4198484" y="796697"/>
            <a:ext cx="4752635" cy="3607150"/>
            <a:chOff x="4198484" y="796697"/>
            <a:chExt cx="4752635" cy="360715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8484" y="796697"/>
              <a:ext cx="4752635" cy="360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hteck 3"/>
            <p:cNvSpPr/>
            <p:nvPr/>
          </p:nvSpPr>
          <p:spPr>
            <a:xfrm>
              <a:off x="4313331" y="2293144"/>
              <a:ext cx="201519" cy="10072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 rot="16200000">
              <a:off x="3888533" y="2634881"/>
              <a:ext cx="1059767" cy="2923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spcAft>
                  <a:spcPct val="40000"/>
                </a:spcAft>
                <a:buClr>
                  <a:schemeClr val="tx2"/>
                </a:buClr>
                <a:buFont typeface="Wingdings" pitchFamily="2" charset="2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1pPr>
              <a:lvl2pPr marL="742950" indent="-285750" eaLnBrk="0" hangingPunct="0">
                <a:spcAft>
                  <a:spcPct val="40000"/>
                </a:spcAft>
                <a:buClr>
                  <a:schemeClr val="tx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2pPr>
              <a:lvl3pPr marL="1143000" indent="-228600" eaLnBrk="0" hangingPunct="0"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3pPr>
              <a:lvl4pPr marL="1600200" indent="-228600" eaLnBrk="0" hangingPunct="0"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4pPr>
              <a:lvl5pPr marL="2057400" indent="-228600" eaLnBrk="0" hangingPunct="0"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de-DE" altLang="ja-JP" sz="1300" b="1">
                  <a:latin typeface="+mn-lt"/>
                  <a:ea typeface="MS PGothic" pitchFamily="34" charset="-128"/>
                </a:rPr>
                <a:t>permeance</a:t>
              </a:r>
            </a:p>
          </p:txBody>
        </p:sp>
      </p:grp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743451" y="4245816"/>
            <a:ext cx="42076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ja-JP" sz="1200">
                <a:latin typeface="+mn-lt"/>
                <a:ea typeface="MS PGothic" pitchFamily="34" charset="-128"/>
              </a:rPr>
              <a:t>Barrier performance of polymer films of thickness 100 </a:t>
            </a:r>
            <a:r>
              <a:rPr lang="de-DE" altLang="ja-JP" sz="1200">
                <a:latin typeface="+mn-lt"/>
                <a:ea typeface="MS PGothic" pitchFamily="34" charset="-128"/>
                <a:sym typeface="Symbol" panose="05050102010706020507" pitchFamily="18" charset="2"/>
              </a:rPr>
              <a:t>m</a:t>
            </a:r>
            <a:endParaRPr lang="de-DE" altLang="ja-JP" sz="1200">
              <a:latin typeface="+mn-lt"/>
              <a:ea typeface="MS PGothic" pitchFamily="34" charset="-128"/>
            </a:endParaRPr>
          </a:p>
        </p:txBody>
      </p:sp>
      <p:sp>
        <p:nvSpPr>
          <p:cNvPr id="14" name="Titel 2"/>
          <p:cNvSpPr txBox="1">
            <a:spLocks/>
          </p:cNvSpPr>
          <p:nvPr/>
        </p:nvSpPr>
        <p:spPr>
          <a:xfrm>
            <a:off x="319091" y="281498"/>
            <a:ext cx="6553196" cy="36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000"/>
              <a:t>Barrier requirements of technical products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68101" y="4853292"/>
            <a:ext cx="7532874" cy="182666"/>
          </a:xfrm>
        </p:spPr>
        <p:txBody>
          <a:bodyPr/>
          <a:lstStyle/>
          <a:p>
            <a:r>
              <a:rPr lang="en-US"/>
              <a:t>Dr. Oliver Miesbauer, Jing Tang | Chair of Food Packaging Technology | Technical University of Munich</a:t>
            </a:r>
            <a:endParaRPr lang="de-DE"/>
          </a:p>
        </p:txBody>
      </p:sp>
      <p:grpSp>
        <p:nvGrpSpPr>
          <p:cNvPr id="6" name="Gruppieren 5"/>
          <p:cNvGrpSpPr>
            <a:grpSpLocks noChangeAspect="1"/>
          </p:cNvGrpSpPr>
          <p:nvPr/>
        </p:nvGrpSpPr>
        <p:grpSpPr>
          <a:xfrm>
            <a:off x="348428" y="826373"/>
            <a:ext cx="3577573" cy="3449119"/>
            <a:chOff x="348428" y="826373"/>
            <a:chExt cx="3577573" cy="3449119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971" y="826373"/>
              <a:ext cx="3495030" cy="3449119"/>
            </a:xfrm>
            <a:prstGeom prst="rect">
              <a:avLst/>
            </a:prstGeom>
          </p:spPr>
        </p:pic>
        <p:sp>
          <p:nvSpPr>
            <p:cNvPr id="5" name="Rechteck 4"/>
            <p:cNvSpPr/>
            <p:nvPr/>
          </p:nvSpPr>
          <p:spPr>
            <a:xfrm>
              <a:off x="430971" y="2057400"/>
              <a:ext cx="161960" cy="9072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 rot="16200000">
              <a:off x="-35262" y="2355872"/>
              <a:ext cx="1059767" cy="2923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spcAft>
                  <a:spcPct val="40000"/>
                </a:spcAft>
                <a:buClr>
                  <a:schemeClr val="tx2"/>
                </a:buClr>
                <a:buFont typeface="Wingdings" pitchFamily="2" charset="2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1pPr>
              <a:lvl2pPr marL="742950" indent="-285750" eaLnBrk="0" hangingPunct="0">
                <a:spcAft>
                  <a:spcPct val="40000"/>
                </a:spcAft>
                <a:buClr>
                  <a:schemeClr val="tx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2pPr>
              <a:lvl3pPr marL="1143000" indent="-228600" eaLnBrk="0" hangingPunct="0"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3pPr>
              <a:lvl4pPr marL="1600200" indent="-228600" eaLnBrk="0" hangingPunct="0"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4pPr>
              <a:lvl5pPr marL="2057400" indent="-228600" eaLnBrk="0" hangingPunct="0"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40000"/>
                </a:spcAft>
                <a:buClr>
                  <a:schemeClr val="bg2"/>
                </a:buClr>
                <a:buFont typeface="Wingdings" pitchFamily="2" charset="2"/>
                <a:buChar char="n"/>
                <a:defRPr>
                  <a:solidFill>
                    <a:schemeClr val="tx1"/>
                  </a:solidFill>
                  <a:latin typeface="Frutiger LT Com 55 Roman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de-DE" altLang="ja-JP" sz="1300" b="1">
                  <a:latin typeface="+mn-lt"/>
                  <a:ea typeface="MS PGothic" pitchFamily="34" charset="-128"/>
                </a:rPr>
                <a:t>permeance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9002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Inhaltsplatzhalter 1"/>
          <p:cNvSpPr>
            <a:spLocks noGrp="1"/>
          </p:cNvSpPr>
          <p:nvPr>
            <p:ph idx="1"/>
          </p:nvPr>
        </p:nvSpPr>
        <p:spPr>
          <a:xfrm>
            <a:off x="319091" y="1116834"/>
            <a:ext cx="4167184" cy="1158207"/>
          </a:xfrm>
        </p:spPr>
        <p:txBody>
          <a:bodyPr/>
          <a:lstStyle/>
          <a:p>
            <a:pPr marL="0" lvl="1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de-DE" sz="1600" b="1">
                <a:solidFill>
                  <a:schemeClr val="tx2"/>
                </a:solidFill>
                <a:sym typeface="Symbol" pitchFamily="18" charset="2"/>
              </a:rPr>
              <a:t>Inorganic-polymeric multilayer structures</a:t>
            </a:r>
          </a:p>
          <a:p>
            <a:pPr lvl="1">
              <a:lnSpc>
                <a:spcPct val="100000"/>
              </a:lnSpc>
              <a:spcAft>
                <a:spcPts val="500"/>
              </a:spcAft>
            </a:pPr>
            <a:r>
              <a:rPr lang="de-DE">
                <a:sym typeface="Symbol" pitchFamily="18" charset="2"/>
              </a:rPr>
              <a:t>Deposition of metals or transparent oxides, nitrides from gas phase</a:t>
            </a:r>
          </a:p>
          <a:p>
            <a:pPr lvl="1">
              <a:lnSpc>
                <a:spcPct val="100000"/>
              </a:lnSpc>
              <a:spcAft>
                <a:spcPts val="500"/>
              </a:spcAft>
            </a:pPr>
            <a:r>
              <a:rPr lang="de-DE">
                <a:sym typeface="Symbol" pitchFamily="18" charset="2"/>
              </a:rPr>
              <a:t>Deposition of polymers from gas or liquid phase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Titel 2"/>
          <p:cNvSpPr txBox="1">
            <a:spLocks/>
          </p:cNvSpPr>
          <p:nvPr/>
        </p:nvSpPr>
        <p:spPr>
          <a:xfrm>
            <a:off x="319091" y="281498"/>
            <a:ext cx="6553196" cy="36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000"/>
              <a:t>Concepts of barrier structures</a:t>
            </a:r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68101" y="4853292"/>
            <a:ext cx="7532874" cy="182666"/>
          </a:xfrm>
        </p:spPr>
        <p:txBody>
          <a:bodyPr/>
          <a:lstStyle/>
          <a:p>
            <a:r>
              <a:rPr lang="en-US"/>
              <a:t>Dr. Oliver Miesbauer, Jing Tang | Chair of Food Packaging Technology | Technical University of Munich</a:t>
            </a:r>
            <a:endParaRPr lang="de-DE"/>
          </a:p>
        </p:txBody>
      </p:sp>
      <p:sp>
        <p:nvSpPr>
          <p:cNvPr id="8" name="Inhaltsplatzhalter 1"/>
          <p:cNvSpPr txBox="1">
            <a:spLocks/>
          </p:cNvSpPr>
          <p:nvPr/>
        </p:nvSpPr>
        <p:spPr>
          <a:xfrm>
            <a:off x="4641547" y="1116834"/>
            <a:ext cx="4260054" cy="961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00000"/>
              </a:lnSpc>
              <a:spcAft>
                <a:spcPts val="1000"/>
              </a:spcAft>
              <a:buFont typeface="Arial" charset="0"/>
              <a:buNone/>
            </a:pPr>
            <a:r>
              <a:rPr lang="de-DE" sz="1600" b="1">
                <a:solidFill>
                  <a:schemeClr val="tx2"/>
                </a:solidFill>
                <a:sym typeface="Symbol" pitchFamily="18" charset="2"/>
              </a:rPr>
              <a:t>Polymeric layers with dispersed particles</a:t>
            </a:r>
          </a:p>
          <a:p>
            <a:pPr lvl="1">
              <a:lnSpc>
                <a:spcPct val="100000"/>
              </a:lnSpc>
              <a:spcAft>
                <a:spcPts val="500"/>
              </a:spcAft>
            </a:pPr>
            <a:r>
              <a:rPr lang="de-DE">
                <a:sym typeface="Symbol" pitchFamily="18" charset="2"/>
              </a:rPr>
              <a:t>Inorganic particles: sheet silicates, graphene</a:t>
            </a:r>
          </a:p>
          <a:p>
            <a:pPr lvl="1">
              <a:lnSpc>
                <a:spcPct val="100000"/>
              </a:lnSpc>
              <a:spcAft>
                <a:spcPts val="500"/>
              </a:spcAft>
            </a:pPr>
            <a:r>
              <a:rPr lang="de-DE">
                <a:sym typeface="Symbol" pitchFamily="18" charset="2"/>
              </a:rPr>
              <a:t>Shape of particles: platelets, fibers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" y="2500220"/>
            <a:ext cx="3079269" cy="1664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944" y="2649360"/>
            <a:ext cx="3094947" cy="1515346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19091" y="4278166"/>
            <a:ext cx="45934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>
              <a:defRPr/>
            </a:pPr>
            <a:r>
              <a:rPr lang="de-DE" sz="1200">
                <a:cs typeface="Arial" panose="020B0604020202020204" pitchFamily="34" charset="0"/>
              </a:rPr>
              <a:t>Oliver Miesbauer, Analytische und numerische Berechnungen zur Barrierewirkung von Mehrschichtstrukturen, Dissertation, 2017</a:t>
            </a:r>
            <a:endParaRPr lang="de-DE" sz="1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364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Titel 2"/>
          <p:cNvSpPr txBox="1">
            <a:spLocks/>
          </p:cNvSpPr>
          <p:nvPr/>
        </p:nvSpPr>
        <p:spPr>
          <a:xfrm>
            <a:off x="319091" y="281498"/>
            <a:ext cx="6553196" cy="36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000"/>
              <a:t>Models for barrier structures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319091" y="1617986"/>
                <a:ext cx="5623130" cy="2764554"/>
              </a:xfrm>
            </p:spPr>
            <p:txBody>
              <a:bodyPr/>
              <a:lstStyle/>
              <a:p>
                <a:pPr marL="0" lvl="1" indent="0">
                  <a:lnSpc>
                    <a:spcPct val="100000"/>
                  </a:lnSpc>
                  <a:spcAft>
                    <a:spcPts val="1000"/>
                  </a:spcAft>
                  <a:buNone/>
                </a:pPr>
                <a:r>
                  <a:rPr lang="de-DE" sz="1600" b="1">
                    <a:solidFill>
                      <a:schemeClr val="tx2"/>
                    </a:solidFill>
                    <a:sym typeface="Symbol" pitchFamily="18" charset="2"/>
                  </a:rPr>
                  <a:t>Polymer: permeable phase  Fick‘s diffusion equation</a:t>
                </a:r>
                <a:endParaRPr lang="de-DE" sz="1600">
                  <a:sym typeface="Symbol" pitchFamily="18" charset="2"/>
                </a:endParaRPr>
              </a:p>
              <a:p>
                <a:pPr marL="0" lvl="1" indent="0">
                  <a:lnSpc>
                    <a:spcPct val="100000"/>
                  </a:lnSpc>
                  <a:spcBef>
                    <a:spcPts val="1000"/>
                  </a:spcBef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/>
                              <a:ea typeface="Cambria Math"/>
                            </a:rPr>
                            <m:t>𝒄</m:t>
                          </m:r>
                        </m:num>
                        <m:den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𝒕</m:t>
                          </m:r>
                        </m:den>
                      </m:f>
                      <m:r>
                        <a:rPr lang="de-DE" sz="18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r>
                        <a:rPr lang="de-DE" sz="18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𝑫</m:t>
                      </m:r>
                      <m:d>
                        <m:dPr>
                          <m:ctrlP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𝝏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𝒄</m:t>
                              </m:r>
                            </m:num>
                            <m:den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𝝏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𝒄</m:t>
                              </m:r>
                            </m:num>
                            <m:den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𝝏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𝒄</m:t>
                              </m:r>
                            </m:num>
                            <m:den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  <m:sSup>
                                <m:s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𝒛</m:t>
                                  </m:r>
                                </m:e>
                                <m:sup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de-DE" sz="1800">
                  <a:sym typeface="Symbol" pitchFamily="18" charset="2"/>
                </a:endParaRPr>
              </a:p>
              <a:p>
                <a:pPr marL="0" lvl="1" indent="0">
                  <a:lnSpc>
                    <a:spcPct val="100000"/>
                  </a:lnSpc>
                  <a:spcBef>
                    <a:spcPts val="1500"/>
                  </a:spcBef>
                  <a:spcAft>
                    <a:spcPts val="1000"/>
                  </a:spcAft>
                  <a:buNone/>
                </a:pPr>
                <a:r>
                  <a:rPr lang="de-DE" sz="1600" b="1">
                    <a:solidFill>
                      <a:schemeClr val="tx2"/>
                    </a:solidFill>
                    <a:sym typeface="Symbol" pitchFamily="18" charset="2"/>
                  </a:rPr>
                  <a:t>Inorganic layers and particles: impermeable phase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de-DE">
                    <a:sym typeface="Symbol" pitchFamily="18" charset="2"/>
                  </a:rPr>
                  <a:t>Transport through circular defects of inorganic layers  Dirichlet boundary condition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de-DE">
                    <a:sym typeface="Symbol" pitchFamily="18" charset="2"/>
                  </a:rPr>
                  <a:t>Oriented, cuboid shaped particles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de-DE">
                    <a:sym typeface="Symbol" pitchFamily="18" charset="2"/>
                  </a:rPr>
                  <a:t>Zero normal flux condition at polymer / inorganic interfaces</a:t>
                </a:r>
              </a:p>
            </p:txBody>
          </p:sp>
        </mc:Choice>
        <mc:Fallback xmlns="">
          <p:sp>
            <p:nvSpPr>
              <p:cNvPr id="49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9091" y="1617986"/>
                <a:ext cx="5623130" cy="2764554"/>
              </a:xfrm>
              <a:blipFill rotWithShape="0">
                <a:blip r:embed="rId2"/>
                <a:stretch>
                  <a:fillRect l="-2167" t="-2423" b="-4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781" y="0"/>
            <a:ext cx="2750687" cy="2831420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2194" y="2807016"/>
            <a:ext cx="2879274" cy="2273111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140171" y="706187"/>
            <a:ext cx="35028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>
              <a:defRPr/>
            </a:pPr>
            <a:r>
              <a:rPr lang="de-DE" sz="1200">
                <a:cs typeface="Arial" panose="020B0604020202020204" pitchFamily="34" charset="0"/>
              </a:rPr>
              <a:t>Oliver Miesbauer, Analytische und numerische Berechnungen zur Barrierewirkung von Mehrschichtstrukturen, Dissertation, 2017</a:t>
            </a:r>
            <a:endParaRPr lang="de-DE" sz="1200" dirty="0">
              <a:cs typeface="Arial" panose="020B0604020202020204" pitchFamily="34" charset="0"/>
            </a:endParaRP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8957" y="4857712"/>
            <a:ext cx="7532874" cy="182666"/>
          </a:xfrm>
        </p:spPr>
        <p:txBody>
          <a:bodyPr/>
          <a:lstStyle/>
          <a:p>
            <a:r>
              <a:rPr lang="en-US"/>
              <a:t>Dr. Oliver Miesbauer, Jing Tang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378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Titel 2"/>
          <p:cNvSpPr txBox="1">
            <a:spLocks/>
          </p:cNvSpPr>
          <p:nvPr/>
        </p:nvSpPr>
        <p:spPr>
          <a:xfrm>
            <a:off x="319091" y="281498"/>
            <a:ext cx="6553196" cy="36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000"/>
              <a:t>Finite element simulation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555800" y="3589498"/>
            <a:ext cx="3502816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spcAft>
                <a:spcPct val="400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>
              <a:defRPr/>
            </a:pPr>
            <a:r>
              <a:rPr lang="de-DE" sz="1200">
                <a:cs typeface="Arial" panose="020B0604020202020204" pitchFamily="34" charset="0"/>
              </a:rPr>
              <a:t>Tetrahedral mesh for permeable inorganic layer on top of polymeric substrate</a:t>
            </a:r>
          </a:p>
          <a:p>
            <a:pPr>
              <a:defRPr/>
            </a:pPr>
            <a:r>
              <a:rPr lang="de-DE" sz="1200">
                <a:cs typeface="Arial" panose="020B0604020202020204" pitchFamily="34" charset="0"/>
              </a:rPr>
              <a:t>Oliver Miesbauer, Analytische und numerische Berechnungen zur Barrierewirkung von Mehrschichtstrukturen, Dissertation, 2017</a:t>
            </a:r>
            <a:endParaRPr lang="de-DE" sz="1200" dirty="0">
              <a:cs typeface="Arial" panose="020B06040202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344" y="968035"/>
            <a:ext cx="3489230" cy="243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319091" y="1639617"/>
                <a:ext cx="5253034" cy="2439664"/>
              </a:xfrm>
            </p:spPr>
            <p:txBody>
              <a:bodyPr/>
              <a:lstStyle/>
              <a:p>
                <a:pPr marL="0" lvl="1" indent="0">
                  <a:lnSpc>
                    <a:spcPct val="100000"/>
                  </a:lnSpc>
                  <a:spcAft>
                    <a:spcPts val="1000"/>
                  </a:spcAft>
                  <a:buNone/>
                </a:pPr>
                <a:r>
                  <a:rPr lang="de-DE" sz="1600" b="1">
                    <a:solidFill>
                      <a:schemeClr val="tx2"/>
                    </a:solidFill>
                    <a:sym typeface="Symbol" pitchFamily="18" charset="2"/>
                  </a:rPr>
                  <a:t>COMSOL Multiphysics</a:t>
                </a:r>
                <a:r>
                  <a:rPr lang="de-DE" sz="1600" b="1" baseline="30000">
                    <a:solidFill>
                      <a:schemeClr val="tx2"/>
                    </a:solidFill>
                    <a:sym typeface="Symbol" pitchFamily="18" charset="2"/>
                  </a:rPr>
                  <a:t></a:t>
                </a:r>
                <a:r>
                  <a:rPr lang="de-DE" sz="1600" b="1">
                    <a:solidFill>
                      <a:schemeClr val="tx2"/>
                    </a:solidFill>
                    <a:sym typeface="Symbol" pitchFamily="18" charset="2"/>
                  </a:rPr>
                  <a:t>: </a:t>
                </a:r>
                <a:r>
                  <a:rPr lang="de-DE">
                    <a:sym typeface="Symbol" pitchFamily="18" charset="2"/>
                  </a:rPr>
                  <a:t>numerical solution of the transient diffusion equation for the model structures in 2 or 3 dimensions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de-DE">
                    <a:sym typeface="Symbol" pitchFamily="18" charset="2"/>
                  </a:rPr>
                  <a:t>General Form PDE</a:t>
                </a:r>
              </a:p>
              <a:p>
                <a:pPr marL="0" lvl="1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5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bPr>
                        <m:e>
                          <m: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  <m:t>𝒆</m:t>
                          </m:r>
                        </m:e>
                        <m:sub>
                          <m: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  <m:t>𝒂</m:t>
                          </m:r>
                        </m:sub>
                      </m:sSub>
                      <m:r>
                        <a:rPr lang="de-DE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sym typeface="Symbol" pitchFamily="18" charset="2"/>
                        </a:rPr>
                        <m:t> </m:t>
                      </m:r>
                      <m:f>
                        <m:fPr>
                          <m:ctrlP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sSupPr>
                            <m:e>
                              <m: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  <m:t>𝝏</m:t>
                              </m:r>
                            </m:e>
                            <m:sup>
                              <m: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  <m:t>𝟐</m:t>
                              </m:r>
                            </m:sup>
                          </m:sSup>
                          <m: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𝒖</m:t>
                          </m:r>
                        </m:num>
                        <m:den>
                          <m: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𝝏</m:t>
                          </m:r>
                          <m:sSup>
                            <m:sSupPr>
                              <m:ctrlP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sSupPr>
                            <m:e>
                              <m: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de-DE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itchFamily="18" charset="2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de-DE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sym typeface="Symbol" pitchFamily="18" charset="2"/>
                        </a:rPr>
                        <m:t>+</m:t>
                      </m:r>
                      <m:sSub>
                        <m:sSubPr>
                          <m:ctrlP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bPr>
                        <m:e>
                          <m: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  <m:t>𝒅</m:t>
                          </m:r>
                        </m:e>
                        <m:sub>
                          <m: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  <m:t>𝒂</m:t>
                          </m:r>
                        </m:sub>
                      </m:sSub>
                      <m:r>
                        <a:rPr lang="de-DE" sz="16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sym typeface="Symbol" pitchFamily="18" charset="2"/>
                        </a:rPr>
                        <m:t> </m:t>
                      </m:r>
                      <m:f>
                        <m:fPr>
                          <m:ctrlP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fPr>
                        <m:num>
                          <m: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𝝏</m:t>
                          </m:r>
                          <m: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𝒖</m:t>
                          </m:r>
                        </m:num>
                        <m:den>
                          <m:r>
                            <a:rPr lang="de-DE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𝝏</m:t>
                          </m:r>
                          <m:r>
                            <a:rPr lang="de-DE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itchFamily="18" charset="2"/>
                            </a:rPr>
                            <m:t>𝒕</m:t>
                          </m:r>
                        </m:den>
                      </m:f>
                      <m:r>
                        <a:rPr lang="de-DE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itchFamily="18" charset="2"/>
                        </a:rPr>
                        <m:t>+</m:t>
                      </m:r>
                      <m:r>
                        <a:rPr lang="de-DE" sz="1600" b="1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itchFamily="18" charset="2"/>
                        </a:rPr>
                        <m:t>𝛁</m:t>
                      </m:r>
                      <m:r>
                        <a:rPr lang="de-DE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itchFamily="18" charset="2"/>
                        </a:rPr>
                        <m:t>∙=</m:t>
                      </m:r>
                      <m:r>
                        <a:rPr lang="de-DE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itchFamily="18" charset="2"/>
                        </a:rPr>
                        <m:t>𝒇</m:t>
                      </m:r>
                    </m:oMath>
                  </m:oMathPara>
                </a14:m>
                <a:endParaRPr lang="de-DE" sz="1600" b="1">
                  <a:solidFill>
                    <a:schemeClr val="tx2"/>
                  </a:solidFill>
                  <a:sym typeface="Symbol" pitchFamily="18" charset="2"/>
                </a:endParaRP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de-DE">
                    <a:sym typeface="Symbol" pitchFamily="18" charset="2"/>
                  </a:rPr>
                  <a:t>Tetrahedral mesh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de-DE">
                    <a:sym typeface="Symbol" pitchFamily="18" charset="2"/>
                  </a:rPr>
                  <a:t>Comparison with analytical results  FEM results are reliable even for thin layers.</a:t>
                </a:r>
              </a:p>
            </p:txBody>
          </p:sp>
        </mc:Choice>
        <mc:Fallback xmlns="">
          <p:sp>
            <p:nvSpPr>
              <p:cNvPr id="49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9091" y="1639617"/>
                <a:ext cx="5253034" cy="2439664"/>
              </a:xfrm>
              <a:blipFill rotWithShape="0">
                <a:blip r:embed="rId3"/>
                <a:stretch>
                  <a:fillRect l="-2320" t="-2750" b="-2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68101" y="4853292"/>
            <a:ext cx="7532874" cy="182666"/>
          </a:xfrm>
        </p:spPr>
        <p:txBody>
          <a:bodyPr/>
          <a:lstStyle/>
          <a:p>
            <a:r>
              <a:rPr lang="en-US"/>
              <a:t>Dr. Oliver Miesbauer, Jing Tang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0403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2"/>
          <p:cNvSpPr txBox="1">
            <a:spLocks/>
          </p:cNvSpPr>
          <p:nvPr/>
        </p:nvSpPr>
        <p:spPr>
          <a:xfrm>
            <a:off x="319091" y="303010"/>
            <a:ext cx="628887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000"/>
              <a:t>3-dim. steady-state permeation through inorganic layer / polymeric layer / inorganic layer</a:t>
            </a:r>
            <a:endParaRPr lang="en-US" sz="200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6</a:t>
            </a:fld>
            <a:endParaRPr lang="de-DE" dirty="0"/>
          </a:p>
        </p:txBody>
      </p:sp>
      <p:grpSp>
        <p:nvGrpSpPr>
          <p:cNvPr id="11" name="Gruppieren 10"/>
          <p:cNvGrpSpPr>
            <a:grpSpLocks noChangeAspect="1"/>
          </p:cNvGrpSpPr>
          <p:nvPr/>
        </p:nvGrpSpPr>
        <p:grpSpPr>
          <a:xfrm>
            <a:off x="2478881" y="2090213"/>
            <a:ext cx="6074586" cy="2721910"/>
            <a:chOff x="38291" y="2893671"/>
            <a:chExt cx="8601385" cy="3854123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38291" y="2893671"/>
              <a:ext cx="8601385" cy="3747282"/>
              <a:chOff x="38291" y="2893671"/>
              <a:chExt cx="8601385" cy="3747282"/>
            </a:xfrm>
          </p:grpSpPr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291" y="2893671"/>
                <a:ext cx="5560264" cy="3747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29198" y="3063180"/>
                <a:ext cx="2996695" cy="10160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64237" y="4153626"/>
                <a:ext cx="2975439" cy="2063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8" name="Gerade Verbindung mit Pfeil 17"/>
              <p:cNvCxnSpPr/>
              <p:nvPr/>
            </p:nvCxnSpPr>
            <p:spPr>
              <a:xfrm flipH="1">
                <a:off x="2328911" y="3250452"/>
                <a:ext cx="3335326" cy="1579131"/>
              </a:xfrm>
              <a:prstGeom prst="straightConnector1">
                <a:avLst/>
              </a:prstGeom>
              <a:ln w="25400"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/>
              <p:cNvCxnSpPr>
                <a:stCxn id="17" idx="1"/>
              </p:cNvCxnSpPr>
              <p:nvPr/>
            </p:nvCxnSpPr>
            <p:spPr>
              <a:xfrm flipH="1" flipV="1">
                <a:off x="3849191" y="4641669"/>
                <a:ext cx="1815046" cy="543663"/>
              </a:xfrm>
              <a:prstGeom prst="straightConnector1">
                <a:avLst/>
              </a:prstGeom>
              <a:ln w="25400">
                <a:solidFill>
                  <a:schemeClr val="tx2">
                    <a:lumMod val="40000"/>
                    <a:lumOff val="60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/>
              <p:cNvSpPr txBox="1"/>
              <p:nvPr/>
            </p:nvSpPr>
            <p:spPr>
              <a:xfrm>
                <a:off x="2667543" y="3143613"/>
                <a:ext cx="2513655" cy="43580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1400">
                    <a:latin typeface="Calibri" panose="020F0502020204030204" pitchFamily="34" charset="0"/>
                  </a:rPr>
                  <a:t>norm. defect distance</a:t>
                </a:r>
              </a:p>
            </p:txBody>
          </p:sp>
          <p:sp>
            <p:nvSpPr>
              <p:cNvPr id="21" name="Textfeld 20"/>
              <p:cNvSpPr txBox="1"/>
              <p:nvPr/>
            </p:nvSpPr>
            <p:spPr>
              <a:xfrm>
                <a:off x="4404125" y="3457145"/>
                <a:ext cx="546376" cy="7408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1400">
                    <a:latin typeface="Cambria Math"/>
                  </a:rPr>
                  <a:t>0</a:t>
                </a:r>
              </a:p>
              <a:p>
                <a:r>
                  <a:rPr lang="de-DE" sz="1400">
                    <a:latin typeface="Cambria Math"/>
                  </a:rPr>
                  <a:t>10</a:t>
                </a:r>
              </a:p>
            </p:txBody>
          </p:sp>
          <p:pic>
            <p:nvPicPr>
              <p:cNvPr id="22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14094" y="3485185"/>
                <a:ext cx="266700" cy="590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" name="Textfeld 12"/>
            <p:cNvSpPr txBox="1"/>
            <p:nvPr/>
          </p:nvSpPr>
          <p:spPr>
            <a:xfrm>
              <a:off x="1757907" y="6351020"/>
              <a:ext cx="2796236" cy="3967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>
                  <a:latin typeface="Calibri" panose="020F0502020204030204" pitchFamily="34" charset="0"/>
                </a:rPr>
                <a:t>norm. polymer thickness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 rot="16200000">
              <a:off x="-433931" y="4405892"/>
              <a:ext cx="1458799" cy="3967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>
                  <a:latin typeface="Calibri" panose="020F0502020204030204" pitchFamily="34" charset="0"/>
                </a:rPr>
                <a:t>norm. flux</a:t>
              </a:r>
            </a:p>
          </p:txBody>
        </p:sp>
      </p:grpSp>
      <p:sp>
        <p:nvSpPr>
          <p:cNvPr id="97" name="Inhaltsplatzhalter 1"/>
          <p:cNvSpPr>
            <a:spLocks noGrp="1"/>
          </p:cNvSpPr>
          <p:nvPr>
            <p:ph idx="1"/>
          </p:nvPr>
        </p:nvSpPr>
        <p:spPr>
          <a:xfrm>
            <a:off x="319091" y="1034029"/>
            <a:ext cx="8396284" cy="1120157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de-DE" sz="1600">
                <a:sym typeface="Symbol" pitchFamily="18" charset="2"/>
              </a:rPr>
              <a:t>Defects of the inorganic layers are decoupled, if polymeric intermediate layer is sufficiently thick  Elongation of the diffusion path length (tortuous path).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de-DE" sz="1600">
                <a:sym typeface="Symbol" pitchFamily="18" charset="2"/>
              </a:rPr>
              <a:t>Numerical simulation: Decreasing the thickness of the polymeric intermediate layer reduces permeance, if the layer is sufficiently thin.</a:t>
            </a:r>
            <a:endParaRPr lang="de-DE">
              <a:sym typeface="Symbol" pitchFamily="18" charset="2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169232" y="3813428"/>
            <a:ext cx="26366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200">
                <a:latin typeface="+mn-lt"/>
                <a:cs typeface="Arial" panose="020B0604020202020204" pitchFamily="34" charset="0"/>
              </a:rPr>
              <a:t>Oliver </a:t>
            </a:r>
            <a:r>
              <a:rPr lang="de-DE" sz="1200" dirty="0">
                <a:latin typeface="+mn-lt"/>
                <a:cs typeface="Arial" panose="020B0604020202020204" pitchFamily="34" charset="0"/>
              </a:rPr>
              <a:t>Miesbauer, Analytische und numerische Berechnungen zur </a:t>
            </a:r>
            <a:r>
              <a:rPr lang="de-DE" sz="1200" dirty="0" err="1">
                <a:latin typeface="+mn-lt"/>
                <a:cs typeface="Arial" panose="020B0604020202020204" pitchFamily="34" charset="0"/>
              </a:rPr>
              <a:t>Barrierewirkung</a:t>
            </a:r>
            <a:r>
              <a:rPr lang="de-DE" sz="12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1200">
                <a:latin typeface="+mn-lt"/>
                <a:cs typeface="Arial" panose="020B0604020202020204" pitchFamily="34" charset="0"/>
              </a:rPr>
              <a:t>von Mehrschicht-strukturen</a:t>
            </a:r>
            <a:r>
              <a:rPr lang="de-DE" sz="1200" dirty="0">
                <a:latin typeface="+mn-lt"/>
                <a:cs typeface="Arial" panose="020B0604020202020204" pitchFamily="34" charset="0"/>
              </a:rPr>
              <a:t>, Dissertation, 2017</a:t>
            </a:r>
          </a:p>
        </p:txBody>
      </p:sp>
      <p:sp>
        <p:nvSpPr>
          <p:cNvPr id="2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68101" y="4853292"/>
            <a:ext cx="7532874" cy="182666"/>
          </a:xfrm>
        </p:spPr>
        <p:txBody>
          <a:bodyPr/>
          <a:lstStyle/>
          <a:p>
            <a:r>
              <a:rPr lang="en-US"/>
              <a:t>Dr. Oliver Miesbauer, Jing Tang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2051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2"/>
          <p:cNvSpPr txBox="1">
            <a:spLocks/>
          </p:cNvSpPr>
          <p:nvPr/>
        </p:nvSpPr>
        <p:spPr>
          <a:xfrm>
            <a:off x="319091" y="303010"/>
            <a:ext cx="628887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000"/>
              <a:t>3-dim. transient permeation through inorganic layer / polymeric layer / inorganic layer</a:t>
            </a:r>
            <a:endParaRPr lang="en-US" sz="200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7</a:t>
            </a:fld>
            <a:endParaRPr lang="de-DE" dirty="0"/>
          </a:p>
        </p:txBody>
      </p:sp>
      <p:grpSp>
        <p:nvGrpSpPr>
          <p:cNvPr id="36" name="Gruppieren 35"/>
          <p:cNvGrpSpPr>
            <a:grpSpLocks noChangeAspect="1"/>
          </p:cNvGrpSpPr>
          <p:nvPr/>
        </p:nvGrpSpPr>
        <p:grpSpPr>
          <a:xfrm>
            <a:off x="753558" y="2247016"/>
            <a:ext cx="2589085" cy="1161604"/>
            <a:chOff x="6210234" y="2698400"/>
            <a:chExt cx="2589085" cy="1161604"/>
          </a:xfrm>
        </p:grpSpPr>
        <p:grpSp>
          <p:nvGrpSpPr>
            <p:cNvPr id="37" name="Gruppieren 36"/>
            <p:cNvGrpSpPr/>
            <p:nvPr/>
          </p:nvGrpSpPr>
          <p:grpSpPr>
            <a:xfrm>
              <a:off x="6210234" y="2698400"/>
              <a:ext cx="2589085" cy="1161604"/>
              <a:chOff x="6210234" y="2698400"/>
              <a:chExt cx="2589085" cy="1161604"/>
            </a:xfrm>
          </p:grpSpPr>
          <p:grpSp>
            <p:nvGrpSpPr>
              <p:cNvPr id="39" name="Gruppieren 38"/>
              <p:cNvGrpSpPr/>
              <p:nvPr/>
            </p:nvGrpSpPr>
            <p:grpSpPr>
              <a:xfrm>
                <a:off x="6210234" y="2698400"/>
                <a:ext cx="2589085" cy="1161604"/>
                <a:chOff x="6271914" y="2879092"/>
                <a:chExt cx="2589085" cy="1161604"/>
              </a:xfrm>
            </p:grpSpPr>
            <p:sp>
              <p:nvSpPr>
                <p:cNvPr id="41" name="Rechteck 40"/>
                <p:cNvSpPr/>
                <p:nvPr/>
              </p:nvSpPr>
              <p:spPr>
                <a:xfrm>
                  <a:off x="6271916" y="3231446"/>
                  <a:ext cx="2589082" cy="456897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6271915" y="2926849"/>
                  <a:ext cx="2589084" cy="304597"/>
                </a:xfrm>
                <a:prstGeom prst="rect">
                  <a:avLst/>
                </a:prstGeom>
                <a:solidFill>
                  <a:srgbClr val="62D862"/>
                </a:solidFill>
                <a:ln>
                  <a:solidFill>
                    <a:srgbClr val="62D862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43" name="Textfeld 42"/>
                <p:cNvSpPr txBox="1"/>
                <p:nvPr/>
              </p:nvSpPr>
              <p:spPr>
                <a:xfrm>
                  <a:off x="6990017" y="3260213"/>
                  <a:ext cx="104515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2000">
                      <a:latin typeface="Calibri" panose="020F0502020204030204" pitchFamily="34" charset="0"/>
                    </a:rPr>
                    <a:t>Polymer</a:t>
                  </a:r>
                  <a:endParaRPr lang="de-DE" sz="2000" baseline="30000" dirty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455415" y="2879092"/>
                  <a:ext cx="114621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2000">
                      <a:latin typeface="Calibri" panose="020F0502020204030204" pitchFamily="34" charset="0"/>
                    </a:rPr>
                    <a:t>Inorganic</a:t>
                  </a:r>
                  <a:endParaRPr lang="de-DE" sz="2000" dirty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5" name="Rechteck 44"/>
                <p:cNvSpPr/>
                <p:nvPr/>
              </p:nvSpPr>
              <p:spPr>
                <a:xfrm>
                  <a:off x="6271914" y="3688343"/>
                  <a:ext cx="2589084" cy="304597"/>
                </a:xfrm>
                <a:prstGeom prst="rect">
                  <a:avLst/>
                </a:prstGeom>
                <a:solidFill>
                  <a:srgbClr val="62D862"/>
                </a:solidFill>
                <a:ln>
                  <a:solidFill>
                    <a:srgbClr val="62D862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" name="Textfeld 45"/>
                <p:cNvSpPr txBox="1"/>
                <p:nvPr/>
              </p:nvSpPr>
              <p:spPr>
                <a:xfrm>
                  <a:off x="7328469" y="3640586"/>
                  <a:ext cx="114621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2000">
                      <a:latin typeface="Calibri" panose="020F0502020204030204" pitchFamily="34" charset="0"/>
                    </a:rPr>
                    <a:t>Inorganic</a:t>
                  </a:r>
                  <a:endParaRPr lang="de-DE" sz="2000" dirty="0"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40" name="Rechteck 39"/>
              <p:cNvSpPr/>
              <p:nvPr/>
            </p:nvSpPr>
            <p:spPr>
              <a:xfrm>
                <a:off x="7922578" y="2746157"/>
                <a:ext cx="456897" cy="304597"/>
              </a:xfrm>
              <a:prstGeom prst="rect">
                <a:avLst/>
              </a:prstGeom>
              <a:solidFill>
                <a:srgbClr val="ACEAAC"/>
              </a:solidFill>
              <a:ln>
                <a:solidFill>
                  <a:srgbClr val="ACEAAC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8" name="Rechteck 37"/>
            <p:cNvSpPr/>
            <p:nvPr/>
          </p:nvSpPr>
          <p:spPr>
            <a:xfrm>
              <a:off x="6558483" y="3507651"/>
              <a:ext cx="456897" cy="304597"/>
            </a:xfrm>
            <a:prstGeom prst="rect">
              <a:avLst/>
            </a:prstGeom>
            <a:solidFill>
              <a:srgbClr val="ACEAAC"/>
            </a:solidFill>
            <a:ln>
              <a:solidFill>
                <a:srgbClr val="ACEAAC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47" name="Grafik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827" y="1263942"/>
            <a:ext cx="4434963" cy="3326223"/>
          </a:xfrm>
          <a:prstGeom prst="rect">
            <a:avLst/>
          </a:prstGeom>
        </p:spPr>
      </p:pic>
      <p:sp>
        <p:nvSpPr>
          <p:cNvPr id="48" name="Rechteck 47"/>
          <p:cNvSpPr/>
          <p:nvPr/>
        </p:nvSpPr>
        <p:spPr>
          <a:xfrm>
            <a:off x="691011" y="3952577"/>
            <a:ext cx="33844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200">
                <a:latin typeface="+mn-lt"/>
                <a:cs typeface="Arial" panose="020B0604020202020204" pitchFamily="34" charset="0"/>
              </a:rPr>
              <a:t>Oliver </a:t>
            </a:r>
            <a:r>
              <a:rPr lang="de-DE" sz="1200" dirty="0">
                <a:latin typeface="+mn-lt"/>
                <a:cs typeface="Arial" panose="020B0604020202020204" pitchFamily="34" charset="0"/>
              </a:rPr>
              <a:t>Miesbauer, Analytische und numerische Berechnungen zur </a:t>
            </a:r>
            <a:r>
              <a:rPr lang="de-DE" sz="1200" dirty="0" err="1">
                <a:latin typeface="+mn-lt"/>
                <a:cs typeface="Arial" panose="020B0604020202020204" pitchFamily="34" charset="0"/>
              </a:rPr>
              <a:t>Barrierewirkung</a:t>
            </a:r>
            <a:r>
              <a:rPr lang="de-DE" sz="1200" dirty="0">
                <a:latin typeface="+mn-lt"/>
                <a:cs typeface="Arial" panose="020B0604020202020204" pitchFamily="34" charset="0"/>
              </a:rPr>
              <a:t> von Mehrschichtstrukturen, Dissertation, 2017</a:t>
            </a:r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68101" y="4853292"/>
            <a:ext cx="7532874" cy="182666"/>
          </a:xfrm>
        </p:spPr>
        <p:txBody>
          <a:bodyPr/>
          <a:lstStyle/>
          <a:p>
            <a:r>
              <a:rPr lang="en-US"/>
              <a:t>Dr. Oliver Miesbauer, Jing Tang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918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2"/>
          <p:cNvSpPr txBox="1">
            <a:spLocks/>
          </p:cNvSpPr>
          <p:nvPr/>
        </p:nvSpPr>
        <p:spPr>
          <a:xfrm>
            <a:off x="319091" y="303010"/>
            <a:ext cx="628887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000"/>
              <a:t>3-dim. transient permeation through inorganic layer / polymeric layer / inorganic layer</a:t>
            </a:r>
            <a:endParaRPr lang="en-US" sz="200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8" name="Rechteck 47"/>
          <p:cNvSpPr/>
          <p:nvPr/>
        </p:nvSpPr>
        <p:spPr>
          <a:xfrm>
            <a:off x="319321" y="3977139"/>
            <a:ext cx="33844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200">
                <a:latin typeface="+mn-lt"/>
                <a:cs typeface="Arial" panose="020B0604020202020204" pitchFamily="34" charset="0"/>
              </a:rPr>
              <a:t>Oliver </a:t>
            </a:r>
            <a:r>
              <a:rPr lang="de-DE" sz="1200" dirty="0">
                <a:latin typeface="+mn-lt"/>
                <a:cs typeface="Arial" panose="020B0604020202020204" pitchFamily="34" charset="0"/>
              </a:rPr>
              <a:t>Miesbauer, Analytische und numerische Berechnungen zur </a:t>
            </a:r>
            <a:r>
              <a:rPr lang="de-DE" sz="1200" dirty="0" err="1">
                <a:latin typeface="+mn-lt"/>
                <a:cs typeface="Arial" panose="020B0604020202020204" pitchFamily="34" charset="0"/>
              </a:rPr>
              <a:t>Barrierewirkung</a:t>
            </a:r>
            <a:r>
              <a:rPr lang="de-DE" sz="1200" dirty="0">
                <a:latin typeface="+mn-lt"/>
                <a:cs typeface="Arial" panose="020B0604020202020204" pitchFamily="34" charset="0"/>
              </a:rPr>
              <a:t> von Mehrschichtstrukturen, Dissertation, 2017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111" y="2045070"/>
            <a:ext cx="4248926" cy="2949983"/>
          </a:xfrm>
          <a:prstGeom prst="rect">
            <a:avLst/>
          </a:prstGeom>
        </p:spPr>
      </p:pic>
      <p:grpSp>
        <p:nvGrpSpPr>
          <p:cNvPr id="23" name="Gruppieren 22"/>
          <p:cNvGrpSpPr>
            <a:grpSpLocks noChangeAspect="1"/>
          </p:cNvGrpSpPr>
          <p:nvPr/>
        </p:nvGrpSpPr>
        <p:grpSpPr>
          <a:xfrm>
            <a:off x="1254922" y="2537205"/>
            <a:ext cx="2589085" cy="1161604"/>
            <a:chOff x="6210234" y="2698400"/>
            <a:chExt cx="2589085" cy="1161604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6210234" y="2698400"/>
              <a:ext cx="2589085" cy="1161604"/>
              <a:chOff x="6210234" y="2698400"/>
              <a:chExt cx="2589085" cy="1161604"/>
            </a:xfrm>
          </p:grpSpPr>
          <p:grpSp>
            <p:nvGrpSpPr>
              <p:cNvPr id="26" name="Gruppieren 25"/>
              <p:cNvGrpSpPr/>
              <p:nvPr/>
            </p:nvGrpSpPr>
            <p:grpSpPr>
              <a:xfrm>
                <a:off x="6210234" y="2698400"/>
                <a:ext cx="2589085" cy="1161604"/>
                <a:chOff x="6271914" y="2879092"/>
                <a:chExt cx="2589085" cy="1161604"/>
              </a:xfrm>
            </p:grpSpPr>
            <p:sp>
              <p:nvSpPr>
                <p:cNvPr id="28" name="Rechteck 27"/>
                <p:cNvSpPr/>
                <p:nvPr/>
              </p:nvSpPr>
              <p:spPr>
                <a:xfrm>
                  <a:off x="6271916" y="3231446"/>
                  <a:ext cx="2589082" cy="456897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6271915" y="2926849"/>
                  <a:ext cx="2589084" cy="304597"/>
                </a:xfrm>
                <a:prstGeom prst="rect">
                  <a:avLst/>
                </a:prstGeom>
                <a:solidFill>
                  <a:srgbClr val="62D862"/>
                </a:solidFill>
                <a:ln>
                  <a:solidFill>
                    <a:srgbClr val="62D862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30" name="Textfeld 29"/>
                <p:cNvSpPr txBox="1"/>
                <p:nvPr/>
              </p:nvSpPr>
              <p:spPr>
                <a:xfrm>
                  <a:off x="6990017" y="3260213"/>
                  <a:ext cx="104515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2000">
                      <a:latin typeface="Calibri" panose="020F0502020204030204" pitchFamily="34" charset="0"/>
                    </a:rPr>
                    <a:t>Polymer</a:t>
                  </a:r>
                  <a:endParaRPr lang="de-DE" sz="2000" baseline="30000" dirty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1" name="Textfeld 30"/>
                <p:cNvSpPr txBox="1"/>
                <p:nvPr/>
              </p:nvSpPr>
              <p:spPr>
                <a:xfrm>
                  <a:off x="6455415" y="2879092"/>
                  <a:ext cx="114621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2000">
                      <a:latin typeface="Calibri" panose="020F0502020204030204" pitchFamily="34" charset="0"/>
                    </a:rPr>
                    <a:t>Inorganic</a:t>
                  </a:r>
                  <a:endParaRPr lang="de-DE" sz="2000" dirty="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6271914" y="3688343"/>
                  <a:ext cx="2589084" cy="304597"/>
                </a:xfrm>
                <a:prstGeom prst="rect">
                  <a:avLst/>
                </a:prstGeom>
                <a:solidFill>
                  <a:srgbClr val="62D862"/>
                </a:solidFill>
                <a:ln>
                  <a:solidFill>
                    <a:srgbClr val="62D862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3" name="Textfeld 32"/>
                <p:cNvSpPr txBox="1"/>
                <p:nvPr/>
              </p:nvSpPr>
              <p:spPr>
                <a:xfrm>
                  <a:off x="7328469" y="3640586"/>
                  <a:ext cx="114621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2000">
                      <a:latin typeface="Calibri" panose="020F0502020204030204" pitchFamily="34" charset="0"/>
                    </a:rPr>
                    <a:t>Inorganic</a:t>
                  </a:r>
                  <a:endParaRPr lang="de-DE" sz="2000" dirty="0"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27" name="Rechteck 26"/>
              <p:cNvSpPr/>
              <p:nvPr/>
            </p:nvSpPr>
            <p:spPr>
              <a:xfrm>
                <a:off x="7922578" y="2746157"/>
                <a:ext cx="456897" cy="304597"/>
              </a:xfrm>
              <a:prstGeom prst="rect">
                <a:avLst/>
              </a:prstGeom>
              <a:solidFill>
                <a:srgbClr val="ACEAAC"/>
              </a:solidFill>
              <a:ln>
                <a:solidFill>
                  <a:srgbClr val="ACEAAC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5" name="Rechteck 24"/>
            <p:cNvSpPr/>
            <p:nvPr/>
          </p:nvSpPr>
          <p:spPr>
            <a:xfrm>
              <a:off x="6558483" y="3507651"/>
              <a:ext cx="456897" cy="304597"/>
            </a:xfrm>
            <a:prstGeom prst="rect">
              <a:avLst/>
            </a:prstGeom>
            <a:solidFill>
              <a:srgbClr val="ACEAAC"/>
            </a:solidFill>
            <a:ln>
              <a:solidFill>
                <a:srgbClr val="ACEAAC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Inhaltsplatzhalter 1"/>
              <p:cNvSpPr txBox="1">
                <a:spLocks/>
              </p:cNvSpPr>
              <p:nvPr/>
            </p:nvSpPr>
            <p:spPr>
              <a:xfrm>
                <a:off x="319091" y="1034030"/>
                <a:ext cx="8504483" cy="931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 lang="de-DE" sz="1400" kern="1200" noProof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6213" indent="-176213" algn="l" rtl="0" eaLnBrk="1" fontAlgn="base" hangingPunct="1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buChar char="•"/>
                  <a:defRPr lang="de-DE" sz="1400" kern="1200" noProof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363" indent="-184150" algn="l" rtl="0" eaLnBrk="1" fontAlgn="base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Char char="-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38163" indent="-177800" algn="l" rtl="0" eaLnBrk="1" fontAlgn="base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Char char="-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14375" indent="-176213" algn="l" rtl="0" eaLnBrk="1" fontAlgn="base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Char char="-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en-US" sz="1600">
                    <a:sym typeface="Symbol" pitchFamily="18" charset="2"/>
                  </a:rPr>
                  <a:t>Flux </a:t>
                </a:r>
                <a14:m>
                  <m:oMath xmlns:m="http://schemas.openxmlformats.org/officeDocument/2006/math">
                    <m:r>
                      <a:rPr lang="de-DE" sz="1600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𝐽</m:t>
                    </m:r>
                  </m:oMath>
                </a14:m>
                <a:r>
                  <a:rPr lang="en-US" sz="1600">
                    <a:sym typeface="Symbol" pitchFamily="18" charset="2"/>
                  </a:rPr>
                  <a:t> from polymer through defect into gas phase: time required for approach to steady-state increases with polymer thickness and defect distance.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en-US" sz="1600">
                    <a:sym typeface="Symbol" pitchFamily="18" charset="2"/>
                  </a:rPr>
                  <a:t>Quasi-steady-state approach (Q.s.): Mass balance for polymer layer</a:t>
                </a:r>
              </a:p>
            </p:txBody>
          </p:sp>
        </mc:Choice>
        <mc:Fallback xmlns="">
          <p:sp>
            <p:nvSpPr>
              <p:cNvPr id="20" name="Inhaltsplatzhalt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091" y="1034030"/>
                <a:ext cx="8504483" cy="931648"/>
              </a:xfrm>
              <a:prstGeom prst="rect">
                <a:avLst/>
              </a:prstGeom>
              <a:blipFill rotWithShape="0">
                <a:blip r:embed="rId3"/>
                <a:stretch>
                  <a:fillRect l="-1362" t="-723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hteck 33"/>
          <p:cNvSpPr/>
          <p:nvPr/>
        </p:nvSpPr>
        <p:spPr>
          <a:xfrm>
            <a:off x="5523724" y="1906570"/>
            <a:ext cx="27360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200">
                <a:latin typeface="+mn-lt"/>
                <a:cs typeface="Arial" panose="020B0604020202020204" pitchFamily="34" charset="0"/>
              </a:rPr>
              <a:t>Polymer thickness &lt;&lt; defect diameter</a:t>
            </a:r>
            <a:endParaRPr lang="de-DE" sz="1200" dirty="0">
              <a:latin typeface="+mn-lt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Inhaltsplatzhalter 1"/>
              <p:cNvSpPr txBox="1">
                <a:spLocks/>
              </p:cNvSpPr>
              <p:nvPr/>
            </p:nvSpPr>
            <p:spPr>
              <a:xfrm>
                <a:off x="1166888" y="1963961"/>
                <a:ext cx="2765152" cy="2925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 lang="de-DE" sz="1400" kern="1200" noProof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6213" indent="-176213" algn="l" rtl="0" eaLnBrk="1" fontAlgn="base" hangingPunct="1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buChar char="•"/>
                  <a:defRPr lang="de-DE" sz="1400" kern="1200" noProof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363" indent="-184150" algn="l" rtl="0" eaLnBrk="1" fontAlgn="base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Char char="-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38163" indent="-177800" algn="l" rtl="0" eaLnBrk="1" fontAlgn="base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Char char="-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14375" indent="-176213" algn="l" rtl="0" eaLnBrk="1" fontAlgn="base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Char char="-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lnSpc>
                    <a:spcPct val="100000"/>
                  </a:lnSpc>
                  <a:spcBef>
                    <a:spcPts val="0"/>
                  </a:spcBef>
                  <a:spcAft>
                    <a:spcPts val="5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1" i="1" smtClean="0">
                          <a:solidFill>
                            <a:schemeClr val="tx2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𝑱</m:t>
                      </m:r>
                      <m:d>
                        <m:dPr>
                          <m:ctrlP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𝒕</m:t>
                          </m:r>
                        </m:e>
                      </m:d>
                      <m:r>
                        <a:rPr lang="de-DE" sz="1800" b="1" i="1">
                          <a:solidFill>
                            <a:schemeClr val="tx2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de-DE" sz="1800" b="1" i="1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𝜶</m:t>
                      </m:r>
                      <m:d>
                        <m:dPr>
                          <m:ctrlP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uncPr>
                            <m:fName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𝐞𝐱𝐩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𝜷</m:t>
                                  </m:r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𝒕</m:t>
                                  </m:r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US" sz="1800" b="1">
                  <a:solidFill>
                    <a:schemeClr val="tx2"/>
                  </a:solidFill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35" name="Inhaltsplatzhalt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6888" y="1963961"/>
                <a:ext cx="2765152" cy="292515"/>
              </a:xfrm>
              <a:prstGeom prst="rect">
                <a:avLst/>
              </a:prstGeom>
              <a:blipFill rotWithShape="0">
                <a:blip r:embed="rId4"/>
                <a:stretch>
                  <a:fillRect b="-291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68101" y="4853292"/>
            <a:ext cx="7532874" cy="182666"/>
          </a:xfrm>
        </p:spPr>
        <p:txBody>
          <a:bodyPr/>
          <a:lstStyle/>
          <a:p>
            <a:r>
              <a:rPr lang="en-US"/>
              <a:t>Dr. Oliver Miesbauer, Jing Tang | Chair of Food Packaging Technology | Technical University of Munich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247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771574" y="4812123"/>
            <a:ext cx="2052000" cy="273844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68101" y="4853292"/>
            <a:ext cx="7532874" cy="182666"/>
          </a:xfrm>
        </p:spPr>
        <p:txBody>
          <a:bodyPr/>
          <a:lstStyle/>
          <a:p>
            <a:r>
              <a:rPr lang="en-US"/>
              <a:t>Dr. Oliver Miesbauer, Jing Tang | Chair of Food Packaging Technology | Technical University of Munich</a:t>
            </a:r>
            <a:endParaRPr lang="de-DE"/>
          </a:p>
        </p:txBody>
      </p:sp>
      <p:sp>
        <p:nvSpPr>
          <p:cNvPr id="18" name="Titel 2"/>
          <p:cNvSpPr txBox="1">
            <a:spLocks/>
          </p:cNvSpPr>
          <p:nvPr/>
        </p:nvSpPr>
        <p:spPr>
          <a:xfrm>
            <a:off x="319091" y="303010"/>
            <a:ext cx="628887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lang="de-DE" sz="2500" b="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000"/>
              <a:t>2-dim. steady-state permeation through a polymeric layer with dispersed nanoparticles</a:t>
            </a:r>
            <a:endParaRPr lang="en-US" sz="2000"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160" y="1826822"/>
            <a:ext cx="5036343" cy="2935292"/>
          </a:xfrm>
          <a:prstGeom prst="rect">
            <a:avLst/>
          </a:prstGeom>
        </p:spPr>
      </p:pic>
      <p:sp>
        <p:nvSpPr>
          <p:cNvPr id="21" name="Inhaltsplatzhalter 1"/>
          <p:cNvSpPr txBox="1">
            <a:spLocks/>
          </p:cNvSpPr>
          <p:nvPr/>
        </p:nvSpPr>
        <p:spPr>
          <a:xfrm>
            <a:off x="319091" y="1132064"/>
            <a:ext cx="8504483" cy="694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de-DE" sz="1600">
                <a:sym typeface="Symbol" pitchFamily="18" charset="2"/>
              </a:rPr>
              <a:t>Permeable channels between impermeable particles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de-DE" sz="1600">
                <a:sym typeface="Symbol" pitchFamily="18" charset="2"/>
              </a:rPr>
              <a:t>Concentration profile in channels is nearly 1-dimensional and linear.</a:t>
            </a:r>
            <a:endParaRPr lang="en-US" sz="160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41497455"/>
      </p:ext>
    </p:extLst>
  </p:cSld>
  <p:clrMapOvr>
    <a:masterClrMapping/>
  </p:clrMapOvr>
</p:sld>
</file>

<file path=ppt/theme/theme1.xml><?xml version="1.0" encoding="utf-8"?>
<a:theme xmlns:a="http://schemas.openxmlformats.org/drawingml/2006/main" name="Titel 1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F39E7027-915F-7341-A9EA-C8CBFD2E8FA2}"/>
    </a:ext>
  </a:extLst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BD7862EB-E8D6-994B-BBF4-6CC3FFF92DD2}"/>
    </a:ext>
  </a:extLst>
</a:theme>
</file>

<file path=ppt/theme/theme3.xml><?xml version="1.0" encoding="utf-8"?>
<a:theme xmlns:a="http://schemas.openxmlformats.org/drawingml/2006/main" name="Titel 3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16AD8073-F55B-9144-802C-46456E9E217B}"/>
    </a:ext>
  </a:extLst>
</a:theme>
</file>

<file path=ppt/theme/theme4.xml><?xml version="1.0" encoding="utf-8"?>
<a:theme xmlns:a="http://schemas.openxmlformats.org/drawingml/2006/main" name="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741D405E-8307-9B40-9F97-3F5DAC837EF3}"/>
    </a:ext>
  </a:extLst>
</a:theme>
</file>

<file path=ppt/theme/theme5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4BFAB656-7532-6C41-9541-858AFF7D6765}"/>
    </a:ext>
  </a:extLst>
</a:theme>
</file>

<file path=ppt/theme/theme6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TUM_Praesentation_p_v1_16-9</Template>
  <TotalTime>0</TotalTime>
  <Words>755</Words>
  <Application>Microsoft Office PowerPoint</Application>
  <PresentationFormat>On-screen Show (16:9)</PresentationFormat>
  <Paragraphs>91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Calibri</vt:lpstr>
      <vt:lpstr>Cambria Math</vt:lpstr>
      <vt:lpstr>Courier New</vt:lpstr>
      <vt:lpstr>Frutiger LT Com 55 Roman</vt:lpstr>
      <vt:lpstr>Symbol</vt:lpstr>
      <vt:lpstr>Wingdings</vt:lpstr>
      <vt:lpstr>Titel 1</vt:lpstr>
      <vt:lpstr>Titel 2</vt:lpstr>
      <vt:lpstr>Titel 3</vt:lpstr>
      <vt:lpstr>Inhalt</vt:lpstr>
      <vt:lpstr>Kapiteltrenner blau</vt:lpstr>
      <vt:lpstr>Numerical Simulation of the Time-Dependent Permeation Through Barrier Structures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Leibniz-Rechenzentrum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Miesbauer, Oliver</dc:creator>
  <cp:lastModifiedBy>COMSOL</cp:lastModifiedBy>
  <cp:revision>1208</cp:revision>
  <cp:lastPrinted>2015-07-30T14:04:45Z</cp:lastPrinted>
  <dcterms:created xsi:type="dcterms:W3CDTF">2018-10-04T10:03:52Z</dcterms:created>
  <dcterms:modified xsi:type="dcterms:W3CDTF">2019-09-24T06:28:40Z</dcterms:modified>
</cp:coreProperties>
</file>